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4289" r:id="rId1"/>
    <p:sldMasterId id="2147484313" r:id="rId2"/>
    <p:sldMasterId id="2147484325" r:id="rId3"/>
    <p:sldMasterId id="2147484337" r:id="rId4"/>
    <p:sldMasterId id="2147484349" r:id="rId5"/>
  </p:sldMasterIdLst>
  <p:notesMasterIdLst>
    <p:notesMasterId r:id="rId66"/>
  </p:notesMasterIdLst>
  <p:handoutMasterIdLst>
    <p:handoutMasterId r:id="rId67"/>
  </p:handoutMasterIdLst>
  <p:sldIdLst>
    <p:sldId id="3975" r:id="rId6"/>
    <p:sldId id="5022" r:id="rId7"/>
    <p:sldId id="5040" r:id="rId8"/>
    <p:sldId id="3834" r:id="rId9"/>
    <p:sldId id="3966" r:id="rId10"/>
    <p:sldId id="4933" r:id="rId11"/>
    <p:sldId id="257" r:id="rId12"/>
    <p:sldId id="256" r:id="rId13"/>
    <p:sldId id="5041" r:id="rId14"/>
    <p:sldId id="3830" r:id="rId15"/>
    <p:sldId id="259" r:id="rId16"/>
    <p:sldId id="258" r:id="rId17"/>
    <p:sldId id="5043" r:id="rId18"/>
    <p:sldId id="3832" r:id="rId19"/>
    <p:sldId id="3977" r:id="rId20"/>
    <p:sldId id="4994" r:id="rId21"/>
    <p:sldId id="3976" r:id="rId22"/>
    <p:sldId id="260" r:id="rId23"/>
    <p:sldId id="3835" r:id="rId24"/>
    <p:sldId id="261" r:id="rId25"/>
    <p:sldId id="4996" r:id="rId26"/>
    <p:sldId id="4995" r:id="rId27"/>
    <p:sldId id="4997" r:id="rId28"/>
    <p:sldId id="4998" r:id="rId29"/>
    <p:sldId id="4999" r:id="rId30"/>
    <p:sldId id="5000" r:id="rId31"/>
    <p:sldId id="5001" r:id="rId32"/>
    <p:sldId id="262" r:id="rId33"/>
    <p:sldId id="3836" r:id="rId34"/>
    <p:sldId id="3825" r:id="rId35"/>
    <p:sldId id="5028" r:id="rId36"/>
    <p:sldId id="5004" r:id="rId37"/>
    <p:sldId id="5005" r:id="rId38"/>
    <p:sldId id="5036" r:id="rId39"/>
    <p:sldId id="5006" r:id="rId40"/>
    <p:sldId id="5007" r:id="rId41"/>
    <p:sldId id="5038" r:id="rId42"/>
    <p:sldId id="5039" r:id="rId43"/>
    <p:sldId id="5008" r:id="rId44"/>
    <p:sldId id="5009" r:id="rId45"/>
    <p:sldId id="5010" r:id="rId46"/>
    <p:sldId id="5027" r:id="rId47"/>
    <p:sldId id="5011" r:id="rId48"/>
    <p:sldId id="5012" r:id="rId49"/>
    <p:sldId id="5013" r:id="rId50"/>
    <p:sldId id="5014" r:id="rId51"/>
    <p:sldId id="5015" r:id="rId52"/>
    <p:sldId id="5016" r:id="rId53"/>
    <p:sldId id="5017" r:id="rId54"/>
    <p:sldId id="5018" r:id="rId55"/>
    <p:sldId id="5019" r:id="rId56"/>
    <p:sldId id="4979" r:id="rId57"/>
    <p:sldId id="3986" r:id="rId58"/>
    <p:sldId id="3987" r:id="rId59"/>
    <p:sldId id="5020" r:id="rId60"/>
    <p:sldId id="5026" r:id="rId61"/>
    <p:sldId id="5037" r:id="rId62"/>
    <p:sldId id="4992" r:id="rId63"/>
    <p:sldId id="3829" r:id="rId64"/>
    <p:sldId id="3831" r:id="rId65"/>
  </p:sldIdLst>
  <p:sldSz cx="12192000" cy="6858000"/>
  <p:notesSz cx="6807200" cy="9939338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1" userDrawn="1">
          <p15:clr>
            <a:srgbClr val="A4A3A4"/>
          </p15:clr>
        </p15:guide>
        <p15:guide id="2" pos="2145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9900"/>
    <a:srgbClr val="FF0000"/>
    <a:srgbClr val="00CCFF"/>
    <a:srgbClr val="6666FF"/>
    <a:srgbClr val="FF00FF"/>
    <a:srgbClr val="666633"/>
    <a:srgbClr val="993300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667" autoAdjust="0"/>
    <p:restoredTop sz="96646" autoAdjust="0"/>
  </p:normalViewPr>
  <p:slideViewPr>
    <p:cSldViewPr>
      <p:cViewPr varScale="1">
        <p:scale>
          <a:sx n="93" d="100"/>
          <a:sy n="93" d="100"/>
        </p:scale>
        <p:origin x="192" y="29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8251"/>
    </p:cViewPr>
  </p:sorterViewPr>
  <p:notesViewPr>
    <p:cSldViewPr>
      <p:cViewPr varScale="1">
        <p:scale>
          <a:sx n="79" d="100"/>
          <a:sy n="79" d="100"/>
        </p:scale>
        <p:origin x="1794" y="90"/>
      </p:cViewPr>
      <p:guideLst>
        <p:guide orient="horz" pos="3131"/>
        <p:guide pos="21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presProps" Target="presProps.xml"/><Relationship Id="rId7" Type="http://schemas.openxmlformats.org/officeDocument/2006/relationships/slide" Target="slides/slide2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9787" cy="496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7414" y="1"/>
            <a:ext cx="2949787" cy="496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09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2372"/>
            <a:ext cx="2949787" cy="496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09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7414" y="9442372"/>
            <a:ext cx="2949787" cy="496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F41051D-4073-4201-8AD2-A1380876006E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482876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9787" cy="496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7414" y="1"/>
            <a:ext cx="2949787" cy="496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205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663" y="746125"/>
            <a:ext cx="6621462" cy="3725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7627" y="4721186"/>
            <a:ext cx="4991947" cy="4472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2372"/>
            <a:ext cx="2949787" cy="496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7414" y="9442372"/>
            <a:ext cx="2949787" cy="496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8385B0B-976C-4725-9325-232CE663A884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499702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>
            <a:extLst>
              <a:ext uri="{FF2B5EF4-FFF2-40B4-BE49-F238E27FC236}">
                <a16:creationId xmlns:a16="http://schemas.microsoft.com/office/drawing/2014/main" id="{E002B1C8-349B-434C-A40F-26AE56A1DB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1pPr>
            <a:lvl2pPr marL="742950" indent="-285750" defTabSz="990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2pPr>
            <a:lvl3pPr marL="1143000" indent="-228600" defTabSz="990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3pPr>
            <a:lvl4pPr marL="1600200" indent="-228600" defTabSz="990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4pPr>
            <a:lvl5pPr marL="2057400" indent="-228600" defTabSz="990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9pPr>
          </a:lstStyle>
          <a:p>
            <a:pPr marL="0" marR="0" lvl="0" indent="0" algn="r" defTabSz="990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DE8A53-7A6D-495A-A38F-703B18DFF481}" type="slidenum">
              <a:rPr kumimoji="1" lang="en-US" altLang="ja-JP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pPr marL="0" marR="0" lvl="0" indent="0" algn="r" defTabSz="990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en-US" altLang="ja-JP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9091" name="Rectangle 2">
            <a:extLst>
              <a:ext uri="{FF2B5EF4-FFF2-40B4-BE49-F238E27FC236}">
                <a16:creationId xmlns:a16="http://schemas.microsoft.com/office/drawing/2014/main" id="{90EF297B-9564-469C-BE70-A022C25A61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89092" name="Rectangle 3">
            <a:extLst>
              <a:ext uri="{FF2B5EF4-FFF2-40B4-BE49-F238E27FC236}">
                <a16:creationId xmlns:a16="http://schemas.microsoft.com/office/drawing/2014/main" id="{35E54939-A5C6-4CC0-B759-F148A41C85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9034" tIns="49517" rIns="99034" bIns="49517"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23873522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AE7C2E-9607-D84A-C333-2A23FDFDF0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>
            <a:extLst>
              <a:ext uri="{FF2B5EF4-FFF2-40B4-BE49-F238E27FC236}">
                <a16:creationId xmlns:a16="http://schemas.microsoft.com/office/drawing/2014/main" id="{6D86CD39-EC4A-27CF-4D98-74A7083FFE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6294E8-CF56-4848-A3B5-7413B75C715D}" type="slidenum"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pPr marL="0" marR="0" lvl="0" indent="0" algn="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292867" name="Rectangle 2">
            <a:extLst>
              <a:ext uri="{FF2B5EF4-FFF2-40B4-BE49-F238E27FC236}">
                <a16:creationId xmlns:a16="http://schemas.microsoft.com/office/drawing/2014/main" id="{D0A4B01A-32D8-9BE7-F037-183123B4BD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1237" cy="3427413"/>
          </a:xfrm>
          <a:solidFill>
            <a:srgbClr val="FFFFFF"/>
          </a:solidFill>
          <a:ln/>
        </p:spPr>
      </p:sp>
      <p:sp>
        <p:nvSpPr>
          <p:cNvPr id="292868" name="Rectangle 3">
            <a:extLst>
              <a:ext uri="{FF2B5EF4-FFF2-40B4-BE49-F238E27FC236}">
                <a16:creationId xmlns:a16="http://schemas.microsoft.com/office/drawing/2014/main" id="{0AEA6B74-F375-3D91-CCEF-DF57460808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4408" tIns="42204" rIns="84408" bIns="42204"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2959872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1D4971-3EF3-71BA-A41C-AE5EF87B7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>
            <a:extLst>
              <a:ext uri="{FF2B5EF4-FFF2-40B4-BE49-F238E27FC236}">
                <a16:creationId xmlns:a16="http://schemas.microsoft.com/office/drawing/2014/main" id="{56FE7976-728A-B385-B0AD-B3E58CA78E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6294E8-CF56-4848-A3B5-7413B75C715D}" type="slidenum"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pPr marL="0" marR="0" lvl="0" indent="0" algn="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292867" name="Rectangle 2">
            <a:extLst>
              <a:ext uri="{FF2B5EF4-FFF2-40B4-BE49-F238E27FC236}">
                <a16:creationId xmlns:a16="http://schemas.microsoft.com/office/drawing/2014/main" id="{5E35C686-B622-38D4-5C54-3AE6528312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1237" cy="3427413"/>
          </a:xfrm>
          <a:solidFill>
            <a:srgbClr val="FFFFFF"/>
          </a:solidFill>
          <a:ln/>
        </p:spPr>
      </p:sp>
      <p:sp>
        <p:nvSpPr>
          <p:cNvPr id="292868" name="Rectangle 3">
            <a:extLst>
              <a:ext uri="{FF2B5EF4-FFF2-40B4-BE49-F238E27FC236}">
                <a16:creationId xmlns:a16="http://schemas.microsoft.com/office/drawing/2014/main" id="{DFE34325-4FA5-E6D6-97E5-8004236E18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4408" tIns="42204" rIns="84408" bIns="42204"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3736025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031A5E-E18C-F1C4-6C3B-2E7EB6EFCA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>
            <a:extLst>
              <a:ext uri="{FF2B5EF4-FFF2-40B4-BE49-F238E27FC236}">
                <a16:creationId xmlns:a16="http://schemas.microsoft.com/office/drawing/2014/main" id="{54C148DF-0316-BEC4-EE0A-9521A477A0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6294E8-CF56-4848-A3B5-7413B75C715D}" type="slidenum"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pPr marL="0" marR="0" lvl="0" indent="0" algn="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292867" name="Rectangle 2">
            <a:extLst>
              <a:ext uri="{FF2B5EF4-FFF2-40B4-BE49-F238E27FC236}">
                <a16:creationId xmlns:a16="http://schemas.microsoft.com/office/drawing/2014/main" id="{875AD643-3723-620E-2F19-14BF666750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1237" cy="3427413"/>
          </a:xfrm>
          <a:solidFill>
            <a:srgbClr val="FFFFFF"/>
          </a:solidFill>
          <a:ln/>
        </p:spPr>
      </p:sp>
      <p:sp>
        <p:nvSpPr>
          <p:cNvPr id="292868" name="Rectangle 3">
            <a:extLst>
              <a:ext uri="{FF2B5EF4-FFF2-40B4-BE49-F238E27FC236}">
                <a16:creationId xmlns:a16="http://schemas.microsoft.com/office/drawing/2014/main" id="{9075E336-B3E6-0BD1-F937-BE993425FF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4408" tIns="42204" rIns="84408" bIns="42204"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2305210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9F52FC-85CF-4425-874C-A7039119B761}" type="slidenum"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3485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4852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602666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B3D1F5-B0A0-4E8A-9A41-693F614E49F7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73700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6D5173-47DD-473B-A2C2-5B53628A8EF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98266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336B7C-0DB2-4C87-BB26-12B02978C1B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169069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30EAE-FF84-4C07-8573-4BED38EFD5B7}" type="datetimeFigureOut">
              <a:rPr kumimoji="1" lang="ja-JP" altLang="en-US" smtClean="0"/>
              <a:t>2025/12/25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414C-67FF-4134-8564-0B5C78321B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09452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30EAE-FF84-4C07-8573-4BED38EFD5B7}" type="datetimeFigureOut">
              <a:rPr kumimoji="1" lang="ja-JP" altLang="en-US" smtClean="0"/>
              <a:t>2025/12/25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414C-67FF-4134-8564-0B5C78321B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191462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30EAE-FF84-4C07-8573-4BED38EFD5B7}" type="datetimeFigureOut">
              <a:rPr kumimoji="1" lang="ja-JP" altLang="en-US" smtClean="0"/>
              <a:t>2025/12/25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414C-67FF-4134-8564-0B5C78321B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25049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30EAE-FF84-4C07-8573-4BED38EFD5B7}" type="datetimeFigureOut">
              <a:rPr kumimoji="1" lang="ja-JP" altLang="en-US" smtClean="0"/>
              <a:t>2025/12/25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414C-67FF-4134-8564-0B5C78321B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88553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30EAE-FF84-4C07-8573-4BED38EFD5B7}" type="datetimeFigureOut">
              <a:rPr kumimoji="1" lang="ja-JP" altLang="en-US" smtClean="0"/>
              <a:t>2025/12/25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414C-67FF-4134-8564-0B5C78321B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56933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30EAE-FF84-4C07-8573-4BED38EFD5B7}" type="datetimeFigureOut">
              <a:rPr kumimoji="1" lang="ja-JP" altLang="en-US" smtClean="0"/>
              <a:t>2025/12/25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414C-67FF-4134-8564-0B5C78321B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87773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30EAE-FF84-4C07-8573-4BED38EFD5B7}" type="datetimeFigureOut">
              <a:rPr kumimoji="1" lang="ja-JP" altLang="en-US" smtClean="0"/>
              <a:t>2025/12/25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414C-67FF-4134-8564-0B5C78321B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69954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30EAE-FF84-4C07-8573-4BED38EFD5B7}" type="datetimeFigureOut">
              <a:rPr kumimoji="1" lang="ja-JP" altLang="en-US" smtClean="0"/>
              <a:t>2025/12/25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414C-67FF-4134-8564-0B5C78321B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7311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73F15B-D7EC-4346-AE00-9FCC720CBCDC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947035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30EAE-FF84-4C07-8573-4BED38EFD5B7}" type="datetimeFigureOut">
              <a:rPr kumimoji="1" lang="ja-JP" altLang="en-US" smtClean="0"/>
              <a:t>2025/12/25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414C-67FF-4134-8564-0B5C78321B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01129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30EAE-FF84-4C07-8573-4BED38EFD5B7}" type="datetimeFigureOut">
              <a:rPr kumimoji="1" lang="ja-JP" altLang="en-US" smtClean="0"/>
              <a:t>2025/12/25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414C-67FF-4134-8564-0B5C78321B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56773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30EAE-FF84-4C07-8573-4BED38EFD5B7}" type="datetimeFigureOut">
              <a:rPr kumimoji="1" lang="ja-JP" altLang="en-US" smtClean="0"/>
              <a:t>2025/12/25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414C-67FF-4134-8564-0B5C78321B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2062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ja-JP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ja-JP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8B299207-A22D-4C0B-8BC6-0A450BE7DC24}" type="slidenum">
              <a:rPr kumimoji="0" lang="en-US" altLang="ja-JP" smtClean="0">
                <a:latin typeface="Times New Roman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ja-JP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0568514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ja-JP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ja-JP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BC3FC073-8E43-4A27-BC9F-D283EADCF086}" type="slidenum">
              <a:rPr kumimoji="0" lang="en-US" altLang="ja-JP" smtClean="0">
                <a:latin typeface="Times New Roman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ja-JP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21761125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ja-JP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ja-JP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74634A21-2771-4A8E-B948-BC987F9A10EE}" type="slidenum">
              <a:rPr kumimoji="0" lang="en-US" altLang="ja-JP" smtClean="0">
                <a:latin typeface="Times New Roman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ja-JP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10951999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ja-JP"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ja-JP"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79B5A94D-BEFC-47F2-ADD9-CC1CDE86D830}" type="slidenum">
              <a:rPr kumimoji="0" lang="en-US" altLang="ja-JP" smtClean="0">
                <a:latin typeface="Times New Roman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ja-JP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87476407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ja-JP">
              <a:latin typeface="Times New Roman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ja-JP">
              <a:latin typeface="Times New Roman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BCBCA061-458E-441E-BCEC-B7AB8E52ABFF}" type="slidenum">
              <a:rPr kumimoji="0" lang="en-US" altLang="ja-JP" smtClean="0">
                <a:latin typeface="Times New Roman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ja-JP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77848592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ja-JP">
              <a:latin typeface="Times New Roman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ja-JP">
              <a:latin typeface="Times New Roman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48569594-6B2C-4AE0-AD8D-E8464A0C5F91}" type="slidenum">
              <a:rPr kumimoji="0" lang="en-US" altLang="ja-JP" smtClean="0">
                <a:latin typeface="Times New Roman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ja-JP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44296230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ja-JP">
              <a:latin typeface="Times New Roman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ja-JP">
              <a:latin typeface="Times New Roman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5BC55A36-BB40-443C-9791-3BA8CB4CEEB2}" type="slidenum">
              <a:rPr kumimoji="0" lang="en-US" altLang="ja-JP" smtClean="0">
                <a:latin typeface="Times New Roman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ja-JP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7768899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9EA2D9-40AD-471D-B7AB-87D3788EDDC1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718002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ja-JP"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ja-JP"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9FAF339D-AEDF-4C4B-BCEA-4EC7967453AC}" type="slidenum">
              <a:rPr kumimoji="0" lang="en-US" altLang="ja-JP" smtClean="0">
                <a:latin typeface="Times New Roman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ja-JP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88999045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ja-JP"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ja-JP"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2B696F01-06F7-43B2-91C5-9275A55F7CEC}" type="slidenum">
              <a:rPr kumimoji="0" lang="en-US" altLang="ja-JP" smtClean="0">
                <a:latin typeface="Times New Roman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ja-JP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65959316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ja-JP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ja-JP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5E940E7A-912F-41C1-BF35-14C8FF108CE7}" type="slidenum">
              <a:rPr kumimoji="0" lang="en-US" altLang="ja-JP" smtClean="0">
                <a:latin typeface="Times New Roman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ja-JP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78577886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ja-JP"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ja-JP"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60AF57D0-4F26-4BA8-BA24-6AEA5CF165BE}" type="slidenum">
              <a:rPr kumimoji="0" lang="en-US" altLang="ja-JP" smtClean="0">
                <a:latin typeface="Times New Roman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ja-JP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51482314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30EAE-FF84-4C07-8573-4BED38EFD5B7}" type="datetimeFigureOut">
              <a:rPr kumimoji="1" lang="ja-JP" altLang="en-US" smtClean="0"/>
              <a:t>2025/12/25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414C-67FF-4134-8564-0B5C78321B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27648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30EAE-FF84-4C07-8573-4BED38EFD5B7}" type="datetimeFigureOut">
              <a:rPr kumimoji="1" lang="ja-JP" altLang="en-US" smtClean="0"/>
              <a:t>2025/12/25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414C-67FF-4134-8564-0B5C78321B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36825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30EAE-FF84-4C07-8573-4BED38EFD5B7}" type="datetimeFigureOut">
              <a:rPr kumimoji="1" lang="ja-JP" altLang="en-US" smtClean="0"/>
              <a:t>2025/12/25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414C-67FF-4134-8564-0B5C78321B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87407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30EAE-FF84-4C07-8573-4BED38EFD5B7}" type="datetimeFigureOut">
              <a:rPr kumimoji="1" lang="ja-JP" altLang="en-US" smtClean="0"/>
              <a:t>2025/12/25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414C-67FF-4134-8564-0B5C78321B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00014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30EAE-FF84-4C07-8573-4BED38EFD5B7}" type="datetimeFigureOut">
              <a:rPr kumimoji="1" lang="ja-JP" altLang="en-US" smtClean="0"/>
              <a:t>2025/12/25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414C-67FF-4134-8564-0B5C78321B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22073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30EAE-FF84-4C07-8573-4BED38EFD5B7}" type="datetimeFigureOut">
              <a:rPr kumimoji="1" lang="ja-JP" altLang="en-US" smtClean="0"/>
              <a:t>2025/12/25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414C-67FF-4134-8564-0B5C78321B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95324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D4493C-2800-46A6-9161-A99A8D8F31A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267933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30EAE-FF84-4C07-8573-4BED38EFD5B7}" type="datetimeFigureOut">
              <a:rPr kumimoji="1" lang="ja-JP" altLang="en-US" smtClean="0"/>
              <a:t>2025/12/25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414C-67FF-4134-8564-0B5C78321B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81652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30EAE-FF84-4C07-8573-4BED38EFD5B7}" type="datetimeFigureOut">
              <a:rPr kumimoji="1" lang="ja-JP" altLang="en-US" smtClean="0"/>
              <a:t>2025/12/25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414C-67FF-4134-8564-0B5C78321B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50204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30EAE-FF84-4C07-8573-4BED38EFD5B7}" type="datetimeFigureOut">
              <a:rPr kumimoji="1" lang="ja-JP" altLang="en-US" smtClean="0"/>
              <a:t>2025/12/25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414C-67FF-4134-8564-0B5C78321B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79518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30EAE-FF84-4C07-8573-4BED38EFD5B7}" type="datetimeFigureOut">
              <a:rPr kumimoji="1" lang="ja-JP" altLang="en-US" smtClean="0"/>
              <a:t>2025/12/25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414C-67FF-4134-8564-0B5C78321B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02072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30EAE-FF84-4C07-8573-4BED38EFD5B7}" type="datetimeFigureOut">
              <a:rPr kumimoji="1" lang="ja-JP" altLang="en-US" smtClean="0"/>
              <a:t>2025/12/25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414C-67FF-4134-8564-0B5C78321B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6630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1DA40905-4628-4E0D-BB30-188B43B86E2F}" type="slidenum">
              <a:rPr lang="en-US" altLang="ja-JP" smtClean="0">
                <a:solidFill>
                  <a:srgbClr val="000000"/>
                </a:solidFill>
                <a:latin typeface="Times New Roman"/>
                <a:ea typeface="ＭＳ Ｐゴシック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altLang="ja-JP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811063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F4A6C198-10A3-49B4-BD5F-27387B707678}" type="slidenum">
              <a:rPr lang="en-US" altLang="ja-JP" smtClean="0">
                <a:solidFill>
                  <a:srgbClr val="000000"/>
                </a:solidFill>
                <a:latin typeface="Times New Roman"/>
                <a:ea typeface="ＭＳ Ｐゴシック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altLang="ja-JP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187899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4C0F5AC-3309-4BC4-B158-A994769481D9}" type="slidenum">
              <a:rPr lang="en-US" altLang="ja-JP" smtClean="0">
                <a:solidFill>
                  <a:srgbClr val="000000"/>
                </a:solidFill>
                <a:latin typeface="Times New Roman"/>
                <a:ea typeface="ＭＳ Ｐゴシック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altLang="ja-JP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4162569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99CBC180-78D8-4D39-BDDA-63DEF63D53DE}" type="slidenum">
              <a:rPr lang="en-US" altLang="ja-JP" smtClean="0">
                <a:solidFill>
                  <a:srgbClr val="000000"/>
                </a:solidFill>
                <a:latin typeface="Times New Roman"/>
                <a:ea typeface="ＭＳ Ｐゴシック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altLang="ja-JP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129652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B167CF15-6E12-49D0-BEE3-86E7F99CAAD5}" type="slidenum">
              <a:rPr lang="en-US" altLang="ja-JP" smtClean="0">
                <a:solidFill>
                  <a:srgbClr val="000000"/>
                </a:solidFill>
                <a:latin typeface="Times New Roman"/>
                <a:ea typeface="ＭＳ Ｐゴシック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altLang="ja-JP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17635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DE5C95-84D5-43DC-8380-4F38D2F06C7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023422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B8721BE0-07B9-48DD-8C96-982294467978}" type="slidenum">
              <a:rPr lang="en-US" altLang="ja-JP" smtClean="0">
                <a:solidFill>
                  <a:srgbClr val="000000"/>
                </a:solidFill>
                <a:latin typeface="Times New Roman"/>
                <a:ea typeface="ＭＳ Ｐゴシック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altLang="ja-JP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519020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EAD171C1-6BBE-41C8-A358-3FC1E17F9159}" type="slidenum">
              <a:rPr lang="en-US" altLang="ja-JP" smtClean="0">
                <a:solidFill>
                  <a:srgbClr val="000000"/>
                </a:solidFill>
                <a:latin typeface="Times New Roman"/>
                <a:ea typeface="ＭＳ Ｐゴシック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altLang="ja-JP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5964525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76E17BB-8021-4549-B7CF-EAC4A037AE75}" type="slidenum">
              <a:rPr lang="en-US" altLang="ja-JP" smtClean="0">
                <a:solidFill>
                  <a:srgbClr val="000000"/>
                </a:solidFill>
                <a:latin typeface="Times New Roman"/>
                <a:ea typeface="ＭＳ Ｐゴシック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altLang="ja-JP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163741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698DFEFE-02BD-40F4-B66F-DA6FE633A18A}" type="slidenum">
              <a:rPr lang="en-US" altLang="ja-JP" smtClean="0">
                <a:solidFill>
                  <a:srgbClr val="000000"/>
                </a:solidFill>
                <a:latin typeface="Times New Roman"/>
                <a:ea typeface="ＭＳ Ｐゴシック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altLang="ja-JP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10565778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4DD85B67-B469-4361-B0D7-A52FF216F3FC}" type="slidenum">
              <a:rPr lang="en-US" altLang="ja-JP" smtClean="0">
                <a:solidFill>
                  <a:srgbClr val="000000"/>
                </a:solidFill>
                <a:latin typeface="Times New Roman"/>
                <a:ea typeface="ＭＳ Ｐゴシック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altLang="ja-JP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6906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5C96FF82-4B8E-472E-A29E-50C01818E5D7}" type="slidenum">
              <a:rPr lang="en-US" altLang="ja-JP" smtClean="0">
                <a:solidFill>
                  <a:srgbClr val="000000"/>
                </a:solidFill>
                <a:latin typeface="Times New Roman"/>
                <a:ea typeface="ＭＳ Ｐゴシック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altLang="ja-JP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197808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16BF1C-FA65-4871-A403-CF583B1FFEB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12354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78394F-19E3-48F9-9203-FCE5E37321A4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00763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4FA544-1485-4266-8A90-D1BD78D50C3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22146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2CDA21-0E8E-4B8D-BF7B-B1E7C9303261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147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6866EC2-1C3B-4D30-9466-90F20B9F58E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40526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0" r:id="rId1"/>
    <p:sldLayoutId id="2147484291" r:id="rId2"/>
    <p:sldLayoutId id="2147484292" r:id="rId3"/>
    <p:sldLayoutId id="2147484293" r:id="rId4"/>
    <p:sldLayoutId id="2147484294" r:id="rId5"/>
    <p:sldLayoutId id="2147484295" r:id="rId6"/>
    <p:sldLayoutId id="2147484296" r:id="rId7"/>
    <p:sldLayoutId id="2147484297" r:id="rId8"/>
    <p:sldLayoutId id="2147484298" r:id="rId9"/>
    <p:sldLayoutId id="2147484299" r:id="rId10"/>
    <p:sldLayoutId id="214748430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D30EAE-FF84-4C07-8573-4BED38EFD5B7}" type="datetimeFigureOut">
              <a:rPr kumimoji="1" lang="ja-JP" altLang="en-US" smtClean="0"/>
              <a:t>2025/12/25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A9414C-67FF-4134-8564-0B5C78321B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8503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4" r:id="rId1"/>
    <p:sldLayoutId id="2147484315" r:id="rId2"/>
    <p:sldLayoutId id="2147484316" r:id="rId3"/>
    <p:sldLayoutId id="2147484317" r:id="rId4"/>
    <p:sldLayoutId id="2147484318" r:id="rId5"/>
    <p:sldLayoutId id="2147484319" r:id="rId6"/>
    <p:sldLayoutId id="2147484320" r:id="rId7"/>
    <p:sldLayoutId id="2147484321" r:id="rId8"/>
    <p:sldLayoutId id="2147484322" r:id="rId9"/>
    <p:sldLayoutId id="2147484323" r:id="rId10"/>
    <p:sldLayoutId id="21474843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ea typeface="ＭＳ Ｐゴシック" pitchFamily="50" charset="-128"/>
              </a:defRPr>
            </a:lvl1pPr>
          </a:lstStyle>
          <a:p>
            <a:pPr defTabSz="457200">
              <a:defRPr/>
            </a:pPr>
            <a:endParaRPr kumimoji="0" lang="en-US" altLang="ja-JP">
              <a:latin typeface="Times New Roman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ea typeface="ＭＳ Ｐゴシック" pitchFamily="50" charset="-128"/>
              </a:defRPr>
            </a:lvl1pPr>
          </a:lstStyle>
          <a:p>
            <a:pPr defTabSz="457200">
              <a:defRPr/>
            </a:pPr>
            <a:endParaRPr kumimoji="0" lang="en-US" altLang="ja-JP">
              <a:latin typeface="Times New Roman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ea typeface="ＭＳ Ｐゴシック" pitchFamily="50" charset="-128"/>
              </a:defRPr>
            </a:lvl1pPr>
          </a:lstStyle>
          <a:p>
            <a:pPr defTabSz="457200">
              <a:defRPr/>
            </a:pPr>
            <a:fld id="{D7826E72-A05E-4B5E-AEF3-9B9A3E33DAE4}" type="slidenum">
              <a:rPr kumimoji="0" lang="en-US" altLang="ja-JP" smtClean="0">
                <a:latin typeface="Times New Roman"/>
              </a:rPr>
              <a:pPr defTabSz="457200">
                <a:defRPr/>
              </a:pPr>
              <a:t>‹#›</a:t>
            </a:fld>
            <a:endParaRPr kumimoji="0" lang="en-US" altLang="ja-JP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40708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6" r:id="rId1"/>
    <p:sldLayoutId id="2147484327" r:id="rId2"/>
    <p:sldLayoutId id="2147484328" r:id="rId3"/>
    <p:sldLayoutId id="2147484329" r:id="rId4"/>
    <p:sldLayoutId id="2147484330" r:id="rId5"/>
    <p:sldLayoutId id="2147484331" r:id="rId6"/>
    <p:sldLayoutId id="2147484332" r:id="rId7"/>
    <p:sldLayoutId id="2147484333" r:id="rId8"/>
    <p:sldLayoutId id="2147484334" r:id="rId9"/>
    <p:sldLayoutId id="2147484335" r:id="rId10"/>
    <p:sldLayoutId id="214748433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D30EAE-FF84-4C07-8573-4BED38EFD5B7}" type="datetimeFigureOut">
              <a:rPr kumimoji="1" lang="ja-JP" altLang="en-US" smtClean="0"/>
              <a:t>2025/12/25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A9414C-67FF-4134-8564-0B5C78321B2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9264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8" r:id="rId1"/>
    <p:sldLayoutId id="2147484339" r:id="rId2"/>
    <p:sldLayoutId id="2147484340" r:id="rId3"/>
    <p:sldLayoutId id="2147484341" r:id="rId4"/>
    <p:sldLayoutId id="2147484342" r:id="rId5"/>
    <p:sldLayoutId id="2147484343" r:id="rId6"/>
    <p:sldLayoutId id="2147484344" r:id="rId7"/>
    <p:sldLayoutId id="2147484345" r:id="rId8"/>
    <p:sldLayoutId id="2147484346" r:id="rId9"/>
    <p:sldLayoutId id="2147484347" r:id="rId10"/>
    <p:sldLayoutId id="21474843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algn="ctr">
              <a:defRPr/>
            </a:pPr>
            <a:endParaRPr lang="en-US" altLang="ja-JP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D541DD05-60B8-48A1-99ED-CD227F09E13E}" type="slidenum">
              <a:rPr lang="en-US" altLang="ja-JP" smtClean="0">
                <a:solidFill>
                  <a:srgbClr val="000000"/>
                </a:solidFill>
                <a:latin typeface="Times New Roman"/>
                <a:ea typeface="ＭＳ Ｐゴシック"/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599300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0" r:id="rId1"/>
    <p:sldLayoutId id="2147484351" r:id="rId2"/>
    <p:sldLayoutId id="2147484352" r:id="rId3"/>
    <p:sldLayoutId id="2147484353" r:id="rId4"/>
    <p:sldLayoutId id="2147484354" r:id="rId5"/>
    <p:sldLayoutId id="2147484355" r:id="rId6"/>
    <p:sldLayoutId id="2147484356" r:id="rId7"/>
    <p:sldLayoutId id="2147484357" r:id="rId8"/>
    <p:sldLayoutId id="2147484358" r:id="rId9"/>
    <p:sldLayoutId id="2147484359" r:id="rId10"/>
    <p:sldLayoutId id="21474843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atmarkit.itmedia.co.jp/ait/articles/2108/06/news030.html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code.visualstudio.com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code.visualstudio.com/" TargetMode="Externa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ython.org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eel.co.jp/media/cursor" TargetMode="External"/><Relationship Id="rId2" Type="http://schemas.openxmlformats.org/officeDocument/2006/relationships/hyperlink" Target="https://cursor.sh/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python.org/" TargetMode="External"/><Relationship Id="rId1" Type="http://schemas.openxmlformats.org/officeDocument/2006/relationships/slideLayout" Target="../slideLayouts/slideLayout3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s://qiita.com/ryt-t5/items/4f15c5b069ad3e6910e8" TargetMode="Externa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hyperlink" Target="https://www.anaconda.com/products/individual" TargetMode="Externa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12192000" cy="980727"/>
          </a:xfrm>
        </p:spPr>
        <p:txBody>
          <a:bodyPr/>
          <a:lstStyle/>
          <a:p>
            <a:pPr eaLnBrk="1" hangingPunct="1"/>
            <a:r>
              <a:rPr lang="ja-JP" altLang="en-US" sz="3600" b="1" dirty="0">
                <a:solidFill>
                  <a:srgbClr val="0000FF"/>
                </a:solidFill>
                <a:ea typeface="ＨＧ丸ゴシックB" pitchFamily="49" charset="-128"/>
              </a:rPr>
              <a:t>なぜ</a:t>
            </a:r>
            <a:r>
              <a:rPr lang="en-US" altLang="ja-JP" sz="3600" b="1" dirty="0">
                <a:solidFill>
                  <a:srgbClr val="0000FF"/>
                </a:solidFill>
                <a:ea typeface="ＨＧ丸ゴシックB" pitchFamily="49" charset="-128"/>
              </a:rPr>
              <a:t>python</a:t>
            </a:r>
            <a:r>
              <a:rPr lang="ja-JP" altLang="en-US" sz="3600" b="1" dirty="0">
                <a:solidFill>
                  <a:srgbClr val="0000FF"/>
                </a:solidFill>
                <a:ea typeface="ＨＧ丸ゴシックB" pitchFamily="49" charset="-128"/>
              </a:rPr>
              <a:t>か</a:t>
            </a:r>
          </a:p>
        </p:txBody>
      </p:sp>
      <p:sp>
        <p:nvSpPr>
          <p:cNvPr id="42086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550776" y="692696"/>
            <a:ext cx="11305864" cy="6120680"/>
          </a:xfrm>
        </p:spPr>
        <p:txBody>
          <a:bodyPr/>
          <a:lstStyle/>
          <a:p>
            <a:pPr marL="0" indent="0">
              <a:buNone/>
            </a:pPr>
            <a:r>
              <a:rPr lang="ja-JP" altLang="en-US" b="1" kern="100" dirty="0">
                <a:solidFill>
                  <a:srgbClr val="0000FF"/>
                </a:solidFill>
                <a:cs typeface="Cascadia Code" panose="020B0609020000020004" pitchFamily="49" charset="0"/>
              </a:rPr>
              <a:t>長所：</a:t>
            </a:r>
            <a:endParaRPr lang="en-US" altLang="ja-JP" b="1" kern="100" dirty="0">
              <a:solidFill>
                <a:srgbClr val="0000FF"/>
              </a:solidFill>
              <a:cs typeface="Cascadia Code" panose="020B0609020000020004" pitchFamily="49" charset="0"/>
            </a:endParaRPr>
          </a:p>
          <a:p>
            <a:r>
              <a:rPr lang="ja-JP" altLang="en-US" sz="2800" kern="100" dirty="0">
                <a:cs typeface="Cascadia Code" panose="020B0609020000020004" pitchFamily="49" charset="0"/>
              </a:rPr>
              <a:t>基本的に覚えることが少なく、</a:t>
            </a:r>
            <a:r>
              <a:rPr lang="ja-JP" altLang="en-US" sz="2800" kern="100" dirty="0">
                <a:solidFill>
                  <a:srgbClr val="FF0000"/>
                </a:solidFill>
                <a:cs typeface="Cascadia Code" panose="020B0609020000020004" pitchFamily="49" charset="0"/>
              </a:rPr>
              <a:t>学習コストが低い</a:t>
            </a:r>
            <a:endParaRPr lang="en-US" altLang="ja-JP" sz="2800" kern="100" dirty="0">
              <a:solidFill>
                <a:srgbClr val="FF0000"/>
              </a:solidFill>
              <a:cs typeface="Cascadia Code" panose="020B0609020000020004" pitchFamily="49" charset="0"/>
            </a:endParaRPr>
          </a:p>
          <a:p>
            <a:r>
              <a:rPr lang="ja-JP" altLang="en-US" sz="2800" kern="100" dirty="0">
                <a:cs typeface="Cascadia Code" panose="020B0609020000020004" pitchFamily="49" charset="0"/>
              </a:rPr>
              <a:t>科学計算、機械学習、可視化（グラフ化）</a:t>
            </a:r>
            <a:r>
              <a:rPr lang="ja-JP" altLang="en-US" sz="2800" kern="100" dirty="0">
                <a:solidFill>
                  <a:srgbClr val="FF0000"/>
                </a:solidFill>
                <a:cs typeface="Cascadia Code" panose="020B0609020000020004" pitchFamily="49" charset="0"/>
              </a:rPr>
              <a:t>ライブラリが充実</a:t>
            </a:r>
            <a:endParaRPr lang="en-US" altLang="ja-JP" sz="2800" kern="100" dirty="0">
              <a:solidFill>
                <a:srgbClr val="FF0000"/>
              </a:solidFill>
              <a:cs typeface="Cascadia Code" panose="020B0609020000020004" pitchFamily="49" charset="0"/>
            </a:endParaRPr>
          </a:p>
          <a:p>
            <a:r>
              <a:rPr lang="ja-JP" altLang="en-US" sz="2800" kern="100" dirty="0">
                <a:cs typeface="Cascadia Code" panose="020B0609020000020004" pitchFamily="49" charset="0"/>
              </a:rPr>
              <a:t>自分で作ったプログラムを、そのままライブラリとして</a:t>
            </a:r>
            <a:r>
              <a:rPr lang="ja-JP" altLang="en-US" sz="2800" kern="100" dirty="0">
                <a:solidFill>
                  <a:srgbClr val="FF0000"/>
                </a:solidFill>
                <a:cs typeface="Cascadia Code" panose="020B0609020000020004" pitchFamily="49" charset="0"/>
              </a:rPr>
              <a:t>再利用</a:t>
            </a:r>
            <a:r>
              <a:rPr lang="ja-JP" altLang="en-US" sz="2800" kern="100" dirty="0">
                <a:cs typeface="Cascadia Code" panose="020B0609020000020004" pitchFamily="49" charset="0"/>
              </a:rPr>
              <a:t>できる</a:t>
            </a:r>
            <a:endParaRPr lang="en-US" altLang="ja-JP" sz="2800" kern="100" dirty="0">
              <a:cs typeface="Cascadia Code" panose="020B0609020000020004" pitchFamily="49" charset="0"/>
            </a:endParaRPr>
          </a:p>
          <a:p>
            <a:r>
              <a:rPr lang="en-US" altLang="ja-JP" sz="2800" kern="100" dirty="0">
                <a:cs typeface="Cascadia Code" panose="020B0609020000020004" pitchFamily="49" charset="0"/>
              </a:rPr>
              <a:t>(</a:t>
            </a:r>
            <a:r>
              <a:rPr lang="ja-JP" altLang="en-US" sz="2800" kern="100" dirty="0">
                <a:cs typeface="Cascadia Code" panose="020B0609020000020004" pitchFamily="49" charset="0"/>
              </a:rPr>
              <a:t>プログラム作成 </a:t>
            </a:r>
            <a:r>
              <a:rPr lang="en-US" altLang="ja-JP" sz="2800" kern="100" dirty="0">
                <a:cs typeface="Cascadia Code" panose="020B0609020000020004" pitchFamily="49" charset="0"/>
              </a:rPr>
              <a:t>=&gt;</a:t>
            </a:r>
            <a:r>
              <a:rPr lang="ja-JP" altLang="en-US" sz="2800" kern="100" dirty="0">
                <a:cs typeface="Cascadia Code" panose="020B0609020000020004" pitchFamily="49" charset="0"/>
              </a:rPr>
              <a:t> 実行 </a:t>
            </a:r>
            <a:r>
              <a:rPr lang="en-US" altLang="ja-JP" sz="2800" kern="100" dirty="0">
                <a:cs typeface="Cascadia Code" panose="020B0609020000020004" pitchFamily="49" charset="0"/>
              </a:rPr>
              <a:t>=&gt;</a:t>
            </a:r>
            <a:r>
              <a:rPr lang="ja-JP" altLang="en-US" sz="2800" kern="100" dirty="0">
                <a:cs typeface="Cascadia Code" panose="020B0609020000020004" pitchFamily="49" charset="0"/>
              </a:rPr>
              <a:t> 修正</a:t>
            </a:r>
            <a:r>
              <a:rPr lang="en-US" altLang="ja-JP" sz="2800" kern="100" dirty="0">
                <a:cs typeface="Cascadia Code" panose="020B0609020000020004" pitchFamily="49" charset="0"/>
              </a:rPr>
              <a:t>)</a:t>
            </a:r>
            <a:r>
              <a:rPr lang="ja-JP" altLang="en-US" sz="2800" kern="100" dirty="0">
                <a:cs typeface="Cascadia Code" panose="020B0609020000020004" pitchFamily="49" charset="0"/>
              </a:rPr>
              <a:t> サイクルを回して</a:t>
            </a:r>
            <a:br>
              <a:rPr lang="en-US" altLang="ja-JP" sz="2800" kern="100" dirty="0">
                <a:cs typeface="Cascadia Code" panose="020B0609020000020004" pitchFamily="49" charset="0"/>
              </a:rPr>
            </a:br>
            <a:r>
              <a:rPr lang="ja-JP" altLang="en-US" sz="2800" kern="100" dirty="0">
                <a:cs typeface="Cascadia Code" panose="020B0609020000020004" pitchFamily="49" charset="0"/>
              </a:rPr>
              <a:t>使える状態まで</a:t>
            </a:r>
            <a:r>
              <a:rPr lang="ja-JP" altLang="en-US" sz="2800" kern="100" dirty="0">
                <a:solidFill>
                  <a:srgbClr val="FF0000"/>
                </a:solidFill>
                <a:cs typeface="Cascadia Code" panose="020B0609020000020004" pitchFamily="49" charset="0"/>
              </a:rPr>
              <a:t>完成させる時間が短い</a:t>
            </a:r>
            <a:endParaRPr lang="en-US" altLang="ja-JP" sz="2800" kern="100" dirty="0">
              <a:solidFill>
                <a:srgbClr val="FF0000"/>
              </a:solidFill>
              <a:cs typeface="Cascadia Code" panose="020B0609020000020004" pitchFamily="49" charset="0"/>
            </a:endParaRPr>
          </a:p>
          <a:p>
            <a:r>
              <a:rPr lang="ja-JP" altLang="en-US" sz="2800" kern="100" dirty="0">
                <a:solidFill>
                  <a:srgbClr val="FF0000"/>
                </a:solidFill>
                <a:cs typeface="Cascadia Code" panose="020B0609020000020004" pitchFamily="49" charset="0"/>
              </a:rPr>
              <a:t>読みやすい</a:t>
            </a:r>
            <a:r>
              <a:rPr lang="ja-JP" altLang="en-US" sz="2800" kern="100" dirty="0">
                <a:cs typeface="Cascadia Code" panose="020B0609020000020004" pitchFamily="49" charset="0"/>
              </a:rPr>
              <a:t> </a:t>
            </a:r>
            <a:r>
              <a:rPr lang="en-US" altLang="ja-JP" sz="2800" kern="100" dirty="0">
                <a:cs typeface="Cascadia Code" panose="020B0609020000020004" pitchFamily="49" charset="0"/>
              </a:rPr>
              <a:t>(</a:t>
            </a:r>
            <a:r>
              <a:rPr lang="ja-JP" altLang="en-US" sz="2800" kern="100" dirty="0">
                <a:cs typeface="Cascadia Code" panose="020B0609020000020004" pitchFamily="49" charset="0"/>
              </a:rPr>
              <a:t>誰が書いても似たプログラムになる</a:t>
            </a:r>
            <a:r>
              <a:rPr lang="en-US" altLang="ja-JP" sz="2800" kern="100" dirty="0">
                <a:cs typeface="Cascadia Code" panose="020B0609020000020004" pitchFamily="49" charset="0"/>
              </a:rPr>
              <a:t>)</a:t>
            </a:r>
          </a:p>
          <a:p>
            <a:r>
              <a:rPr lang="ja-JP" altLang="en-US" sz="2800" kern="100" dirty="0">
                <a:cs typeface="Cascadia Code" panose="020B0609020000020004" pitchFamily="49" charset="0"/>
              </a:rPr>
              <a:t>多言語 </a:t>
            </a:r>
            <a:r>
              <a:rPr lang="en-US" altLang="ja-JP" sz="2800" kern="100" dirty="0">
                <a:cs typeface="Cascadia Code" panose="020B0609020000020004" pitchFamily="49" charset="0"/>
              </a:rPr>
              <a:t>(C, C++, </a:t>
            </a:r>
            <a:r>
              <a:rPr lang="en-US" altLang="ja-JP" sz="2800" kern="100" dirty="0" err="1">
                <a:cs typeface="Cascadia Code" panose="020B0609020000020004" pitchFamily="49" charset="0"/>
              </a:rPr>
              <a:t>php</a:t>
            </a:r>
            <a:r>
              <a:rPr lang="en-US" altLang="ja-JP" sz="2800" kern="100" dirty="0">
                <a:cs typeface="Cascadia Code" panose="020B0609020000020004" pitchFamily="49" charset="0"/>
              </a:rPr>
              <a:t>, </a:t>
            </a:r>
            <a:r>
              <a:rPr lang="en-US" altLang="ja-JP" sz="2800" kern="100" dirty="0" err="1">
                <a:cs typeface="Cascadia Code" panose="020B0609020000020004" pitchFamily="49" charset="0"/>
              </a:rPr>
              <a:t>javascript</a:t>
            </a:r>
            <a:r>
              <a:rPr lang="en-US" altLang="ja-JP" sz="2800" kern="100" dirty="0">
                <a:cs typeface="Cascadia Code" panose="020B0609020000020004" pitchFamily="49" charset="0"/>
              </a:rPr>
              <a:t> </a:t>
            </a:r>
            <a:r>
              <a:rPr lang="en-US" altLang="ja-JP" sz="2800" kern="100" dirty="0" err="1">
                <a:cs typeface="Cascadia Code" panose="020B0609020000020004" pitchFamily="49" charset="0"/>
              </a:rPr>
              <a:t>etc</a:t>
            </a:r>
            <a:r>
              <a:rPr lang="en-US" altLang="ja-JP" sz="2800" kern="100" dirty="0">
                <a:cs typeface="Cascadia Code" panose="020B0609020000020004" pitchFamily="49" charset="0"/>
              </a:rPr>
              <a:t>)</a:t>
            </a:r>
            <a:r>
              <a:rPr lang="ja-JP" altLang="en-US" sz="2800" kern="100" dirty="0">
                <a:cs typeface="Cascadia Code" panose="020B0609020000020004" pitchFamily="49" charset="0"/>
              </a:rPr>
              <a:t> へ展開しやすい </a:t>
            </a:r>
            <a:r>
              <a:rPr lang="en-US" altLang="ja-JP" sz="2800" kern="100" dirty="0">
                <a:cs typeface="Cascadia Code" panose="020B0609020000020004" pitchFamily="49" charset="0"/>
              </a:rPr>
              <a:t>(C</a:t>
            </a:r>
            <a:r>
              <a:rPr lang="ja-JP" altLang="en-US" sz="2800" kern="100" dirty="0">
                <a:cs typeface="Cascadia Code" panose="020B0609020000020004" pitchFamily="49" charset="0"/>
              </a:rPr>
              <a:t>言語系の文法</a:t>
            </a:r>
            <a:r>
              <a:rPr lang="en-US" altLang="ja-JP" sz="2800" kern="100" dirty="0">
                <a:cs typeface="Cascadia Code" panose="020B0609020000020004" pitchFamily="49" charset="0"/>
              </a:rPr>
              <a:t>)</a:t>
            </a:r>
          </a:p>
          <a:p>
            <a:pPr marL="0" indent="0">
              <a:buNone/>
            </a:pPr>
            <a:r>
              <a:rPr lang="ja-JP" altLang="en-US" b="1" kern="100" dirty="0">
                <a:solidFill>
                  <a:srgbClr val="0000FF"/>
                </a:solidFill>
                <a:cs typeface="Cascadia Code" panose="020B0609020000020004" pitchFamily="49" charset="0"/>
              </a:rPr>
              <a:t>短所：</a:t>
            </a:r>
            <a:endParaRPr lang="en-US" altLang="ja-JP" b="1" kern="100" dirty="0">
              <a:solidFill>
                <a:srgbClr val="0000FF"/>
              </a:solidFill>
              <a:cs typeface="Cascadia Code" panose="020B0609020000020004" pitchFamily="49" charset="0"/>
            </a:endParaRPr>
          </a:p>
          <a:p>
            <a:r>
              <a:rPr lang="ja-JP" altLang="en-US" sz="2800" kern="100" dirty="0">
                <a:cs typeface="Cascadia Code" panose="020B0609020000020004" pitchFamily="49" charset="0"/>
              </a:rPr>
              <a:t>実行速度が</a:t>
            </a:r>
            <a:r>
              <a:rPr lang="ja-JP" altLang="en-US" sz="2800" kern="100" dirty="0">
                <a:solidFill>
                  <a:srgbClr val="FF0000"/>
                </a:solidFill>
                <a:cs typeface="Cascadia Code" panose="020B0609020000020004" pitchFamily="49" charset="0"/>
              </a:rPr>
              <a:t>遅い</a:t>
            </a:r>
            <a:endParaRPr lang="en-US" altLang="ja-JP" sz="2800" kern="100" dirty="0">
              <a:solidFill>
                <a:srgbClr val="FF0000"/>
              </a:solidFill>
              <a:cs typeface="Cascadia Code" panose="020B0609020000020004" pitchFamily="49" charset="0"/>
            </a:endParaRPr>
          </a:p>
          <a:p>
            <a:r>
              <a:rPr lang="en-US" altLang="ja-JP" sz="2800" kern="100" dirty="0">
                <a:cs typeface="Cascadia Code" panose="020B0609020000020004" pitchFamily="49" charset="0"/>
              </a:rPr>
              <a:t>python</a:t>
            </a:r>
            <a:r>
              <a:rPr lang="ja-JP" altLang="en-US" sz="2800" kern="100" dirty="0">
                <a:solidFill>
                  <a:srgbClr val="FF0000"/>
                </a:solidFill>
                <a:cs typeface="Cascadia Code" panose="020B0609020000020004" pitchFamily="49" charset="0"/>
              </a:rPr>
              <a:t>独特の文法</a:t>
            </a:r>
            <a:r>
              <a:rPr lang="ja-JP" altLang="en-US" sz="2800" kern="100" dirty="0">
                <a:cs typeface="Cascadia Code" panose="020B0609020000020004" pitchFamily="49" charset="0"/>
              </a:rPr>
              <a:t>がある </a:t>
            </a:r>
            <a:r>
              <a:rPr lang="en-US" altLang="ja-JP" sz="2800" kern="100" dirty="0">
                <a:cs typeface="Cascadia Code" panose="020B0609020000020004" pitchFamily="49" charset="0"/>
              </a:rPr>
              <a:t>(</a:t>
            </a:r>
            <a:r>
              <a:rPr lang="ja-JP" altLang="en-US" sz="2800" kern="100" dirty="0">
                <a:cs typeface="Cascadia Code" panose="020B0609020000020004" pitchFamily="49" charset="0"/>
              </a:rPr>
              <a:t>インデントブロック、</a:t>
            </a:r>
            <a:r>
              <a:rPr lang="en-US" altLang="ja-JP" sz="2800" kern="100" dirty="0">
                <a:cs typeface="Cascadia Code" panose="020B0609020000020004" pitchFamily="49" charset="0"/>
              </a:rPr>
              <a:t>for</a:t>
            </a:r>
            <a:r>
              <a:rPr lang="ja-JP" altLang="en-US" sz="2800" kern="100" dirty="0">
                <a:cs typeface="Cascadia Code" panose="020B0609020000020004" pitchFamily="49" charset="0"/>
              </a:rPr>
              <a:t>文 など</a:t>
            </a:r>
            <a:r>
              <a:rPr lang="en-US" altLang="ja-JP" sz="2800" kern="100" dirty="0">
                <a:cs typeface="Cascadia Code" panose="020B0609020000020004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535590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0265E5E-C445-4338-A22C-F09D48E390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812800"/>
          </a:xfrm>
        </p:spPr>
        <p:txBody>
          <a:bodyPr/>
          <a:lstStyle/>
          <a:p>
            <a:r>
              <a:rPr lang="ja-JP" altLang="en-US" sz="3600" b="1" dirty="0">
                <a:solidFill>
                  <a:srgbClr val="0000FF"/>
                </a:solidFill>
              </a:rPr>
              <a:t>参考情報： </a:t>
            </a:r>
            <a:r>
              <a:rPr lang="en-US" altLang="ja-JP" sz="3600" b="1" dirty="0">
                <a:solidFill>
                  <a:srgbClr val="0000FF"/>
                </a:solidFill>
              </a:rPr>
              <a:t>Anaconda: </a:t>
            </a:r>
            <a:r>
              <a:rPr lang="ja-JP" altLang="en-US" sz="3600" b="1" dirty="0">
                <a:solidFill>
                  <a:srgbClr val="0000FF"/>
                </a:solidFill>
              </a:rPr>
              <a:t>他の環境変数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688140" y="892045"/>
            <a:ext cx="858520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600" b="1" dirty="0">
                <a:solidFill>
                  <a:srgbClr val="FF0000"/>
                </a:solidFill>
                <a:latin typeface="Times New Roman"/>
                <a:ea typeface="ＭＳ Ｐゴシック"/>
              </a:rPr>
              <a:t>ここの設定は、通常の使い方では必要ない。</a:t>
            </a:r>
            <a:endParaRPr lang="en-US" altLang="ja-JP" sz="1600" b="1" dirty="0">
              <a:solidFill>
                <a:srgbClr val="FF0000"/>
              </a:solidFill>
              <a:latin typeface="Times New Roman"/>
              <a:ea typeface="ＭＳ Ｐゴシック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600" b="1" dirty="0">
                <a:solidFill>
                  <a:srgbClr val="FF0000"/>
                </a:solidFill>
                <a:latin typeface="Times New Roman"/>
                <a:ea typeface="ＭＳ Ｐゴシック"/>
              </a:rPr>
              <a:t>自分で</a:t>
            </a:r>
            <a:r>
              <a:rPr lang="en-US" altLang="ja-JP" sz="1600" b="1" dirty="0">
                <a:solidFill>
                  <a:srgbClr val="FF0000"/>
                </a:solidFill>
                <a:latin typeface="Times New Roman"/>
                <a:ea typeface="ＭＳ Ｐゴシック"/>
              </a:rPr>
              <a:t>cmd.exe</a:t>
            </a:r>
            <a:r>
              <a:rPr lang="ja-JP" altLang="en-US" sz="1600" b="1" dirty="0">
                <a:solidFill>
                  <a:srgbClr val="FF0000"/>
                </a:solidFill>
                <a:latin typeface="Times New Roman"/>
                <a:ea typeface="ＭＳ Ｐゴシック"/>
              </a:rPr>
              <a:t>などで</a:t>
            </a:r>
            <a:r>
              <a:rPr lang="en-US" altLang="ja-JP" sz="1600" b="1" dirty="0">
                <a:solidFill>
                  <a:srgbClr val="FF0000"/>
                </a:solidFill>
                <a:latin typeface="Times New Roman"/>
                <a:ea typeface="ＭＳ Ｐゴシック"/>
              </a:rPr>
              <a:t>anaconda</a:t>
            </a:r>
            <a:r>
              <a:rPr lang="ja-JP" altLang="en-US" sz="1600" b="1" dirty="0">
                <a:solidFill>
                  <a:srgbClr val="FF0000"/>
                </a:solidFill>
                <a:latin typeface="Times New Roman"/>
                <a:ea typeface="ＭＳ Ｐゴシック"/>
              </a:rPr>
              <a:t>環境を作る際に必要。</a:t>
            </a:r>
            <a:endParaRPr lang="en-US" altLang="ja-JP" sz="1600" b="1" dirty="0">
              <a:solidFill>
                <a:srgbClr val="FF0000"/>
              </a:solidFill>
              <a:latin typeface="Times New Roman"/>
              <a:ea typeface="ＭＳ Ｐゴシック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600" b="1" dirty="0">
              <a:solidFill>
                <a:srgbClr val="0000FF"/>
              </a:solidFill>
              <a:latin typeface="Times New Roman"/>
              <a:ea typeface="ＭＳ Ｐゴシック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600" b="1" dirty="0">
                <a:solidFill>
                  <a:srgbClr val="0000FF"/>
                </a:solidFill>
                <a:latin typeface="Times New Roman"/>
                <a:ea typeface="ＭＳ Ｐゴシック"/>
              </a:rPr>
              <a:t>注意： </a:t>
            </a:r>
            <a:r>
              <a:rPr lang="en-US" altLang="ja-JP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C:\Anaconda3</a:t>
            </a:r>
            <a:r>
              <a:rPr lang="ja-JP" altLang="en-US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 はインストールパスに置き換える</a:t>
            </a:r>
            <a:endParaRPr lang="en-US" altLang="ja-JP" sz="1600" dirty="0">
              <a:solidFill>
                <a:srgbClr val="000000"/>
              </a:solidFill>
              <a:latin typeface="Times New Roman"/>
              <a:ea typeface="ＭＳ Ｐゴシック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600" dirty="0">
              <a:solidFill>
                <a:srgbClr val="000000"/>
              </a:solidFill>
              <a:latin typeface="Times New Roman"/>
              <a:ea typeface="ＭＳ Ｐゴシック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600" b="1" dirty="0">
                <a:solidFill>
                  <a:srgbClr val="0000FF"/>
                </a:solidFill>
                <a:latin typeface="Times New Roman"/>
                <a:ea typeface="ＭＳ Ｐゴシック"/>
              </a:rPr>
              <a:t>インストールパスの確認方法</a:t>
            </a:r>
            <a:r>
              <a:rPr lang="en-US" altLang="ja-JP" sz="1600" b="1" dirty="0">
                <a:solidFill>
                  <a:srgbClr val="0000FF"/>
                </a:solidFill>
                <a:latin typeface="Times New Roman"/>
                <a:ea typeface="ＭＳ Ｐゴシック"/>
              </a:rPr>
              <a:t>:</a:t>
            </a:r>
            <a:br>
              <a:rPr lang="en-US" altLang="ja-JP" sz="1600" b="1" dirty="0">
                <a:solidFill>
                  <a:srgbClr val="0000FF"/>
                </a:solidFill>
                <a:latin typeface="Times New Roman"/>
                <a:ea typeface="ＭＳ Ｐゴシック"/>
              </a:rPr>
            </a:br>
            <a:r>
              <a:rPr lang="en-US" altLang="ja-JP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1.</a:t>
            </a:r>
            <a:r>
              <a:rPr lang="ja-JP" altLang="en-US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 </a:t>
            </a:r>
            <a:r>
              <a:rPr lang="en-US" altLang="ja-JP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Anaconda </a:t>
            </a:r>
            <a:r>
              <a:rPr lang="en-US" altLang="ja-JP" sz="16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Powershell</a:t>
            </a:r>
            <a:r>
              <a:rPr lang="en-US" altLang="ja-JP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 Prompt</a:t>
            </a:r>
            <a:r>
              <a:rPr lang="ja-JP" altLang="en-US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を起動</a:t>
            </a:r>
            <a:endParaRPr lang="en-US" altLang="ja-JP" sz="1600" dirty="0">
              <a:solidFill>
                <a:srgbClr val="000000"/>
              </a:solidFill>
              <a:latin typeface="Times New Roman"/>
              <a:ea typeface="ＭＳ Ｐゴシック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2.</a:t>
            </a:r>
            <a:r>
              <a:rPr lang="ja-JP" altLang="en-US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 </a:t>
            </a:r>
            <a:r>
              <a:rPr lang="en-US" altLang="ja-JP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get-command -</a:t>
            </a:r>
            <a:r>
              <a:rPr lang="en-US" altLang="ja-JP" sz="16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ShowCommandInfo</a:t>
            </a:r>
            <a:r>
              <a:rPr lang="en-US" altLang="ja-JP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 python</a:t>
            </a:r>
            <a:r>
              <a:rPr lang="ja-JP" altLang="en-US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 あるいは</a:t>
            </a:r>
            <a:br>
              <a:rPr lang="en-US" altLang="ja-JP" sz="1600" dirty="0">
                <a:solidFill>
                  <a:srgbClr val="000000"/>
                </a:solidFill>
                <a:latin typeface="Times New Roman"/>
                <a:ea typeface="ＭＳ Ｐゴシック"/>
              </a:rPr>
            </a:br>
            <a:r>
              <a:rPr lang="ja-JP" altLang="en-US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    </a:t>
            </a:r>
            <a:r>
              <a:rPr lang="en-US" altLang="ja-JP" sz="16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gcm</a:t>
            </a:r>
            <a:r>
              <a:rPr lang="en-US" altLang="ja-JP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 -</a:t>
            </a:r>
            <a:r>
              <a:rPr lang="en-US" altLang="ja-JP" sz="16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ShowCommandInfo</a:t>
            </a:r>
            <a:r>
              <a:rPr lang="en-US" altLang="ja-JP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 python</a:t>
            </a:r>
            <a:r>
              <a:rPr lang="ja-JP" altLang="en-US" sz="1600" dirty="0">
                <a:solidFill>
                  <a:srgbClr val="000000"/>
                </a:solidFill>
                <a:latin typeface="Times New Roman"/>
                <a:ea typeface="ＭＳ Ｐゴシック"/>
              </a:rPr>
              <a:t> を実行</a:t>
            </a:r>
            <a:endParaRPr lang="en-US" altLang="ja-JP" sz="1600" dirty="0">
              <a:solidFill>
                <a:srgbClr val="000000"/>
              </a:solidFill>
              <a:latin typeface="Times New Roman"/>
              <a:ea typeface="ＭＳ Ｐゴシック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600" dirty="0">
              <a:solidFill>
                <a:srgbClr val="000000"/>
              </a:solidFill>
              <a:latin typeface="Times New Roman"/>
              <a:ea typeface="ＭＳ Ｐゴシック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600" b="1" dirty="0">
              <a:solidFill>
                <a:srgbClr val="0000FF"/>
              </a:solidFill>
              <a:latin typeface="Times New Roman"/>
              <a:ea typeface="ＭＳ Ｐゴシック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600" b="1" dirty="0">
                <a:solidFill>
                  <a:srgbClr val="0000FF"/>
                </a:solidFill>
                <a:latin typeface="Times New Roman"/>
                <a:ea typeface="ＭＳ Ｐゴシック"/>
              </a:rPr>
              <a:t>Anaconda</a:t>
            </a:r>
            <a:r>
              <a:rPr lang="ja-JP" altLang="en-US" sz="1600" b="1" dirty="0">
                <a:solidFill>
                  <a:srgbClr val="0000FF"/>
                </a:solidFill>
                <a:latin typeface="Times New Roman"/>
                <a:ea typeface="ＭＳ Ｐゴシック"/>
              </a:rPr>
              <a:t> </a:t>
            </a:r>
            <a:r>
              <a:rPr lang="en-US" altLang="ja-JP" sz="1600" b="1" dirty="0" err="1">
                <a:solidFill>
                  <a:srgbClr val="0000FF"/>
                </a:solidFill>
                <a:latin typeface="Times New Roman"/>
                <a:ea typeface="ＭＳ Ｐゴシック"/>
              </a:rPr>
              <a:t>Powershell</a:t>
            </a:r>
            <a:r>
              <a:rPr lang="ja-JP" altLang="en-US" sz="1600" b="1" dirty="0">
                <a:solidFill>
                  <a:srgbClr val="0000FF"/>
                </a:solidFill>
                <a:latin typeface="Times New Roman"/>
                <a:ea typeface="ＭＳ Ｐゴシック"/>
              </a:rPr>
              <a:t> </a:t>
            </a:r>
            <a:r>
              <a:rPr lang="en-US" altLang="ja-JP" sz="1600" b="1" dirty="0">
                <a:solidFill>
                  <a:srgbClr val="0000FF"/>
                </a:solidFill>
                <a:latin typeface="Times New Roman"/>
                <a:ea typeface="ＭＳ Ｐゴシック"/>
              </a:rPr>
              <a:t>Prompt</a:t>
            </a:r>
            <a:r>
              <a:rPr lang="ja-JP" altLang="en-US" sz="1600" b="1" dirty="0">
                <a:solidFill>
                  <a:srgbClr val="0000FF"/>
                </a:solidFill>
                <a:latin typeface="Times New Roman"/>
                <a:ea typeface="ＭＳ Ｐゴシック"/>
              </a:rPr>
              <a:t>で</a:t>
            </a:r>
            <a:br>
              <a:rPr lang="en-US" altLang="ja-JP" sz="1600" b="1" dirty="0">
                <a:solidFill>
                  <a:srgbClr val="0000FF"/>
                </a:solidFill>
                <a:latin typeface="Times New Roman"/>
                <a:ea typeface="ＭＳ Ｐゴシック"/>
              </a:rPr>
            </a:br>
            <a:r>
              <a:rPr lang="ja-JP" altLang="en-US" sz="1600" b="1" dirty="0">
                <a:solidFill>
                  <a:srgbClr val="0000FF"/>
                </a:solidFill>
                <a:latin typeface="Times New Roman"/>
                <a:ea typeface="ＭＳ Ｐゴシック"/>
              </a:rPr>
              <a:t>設定されている環境変数</a:t>
            </a:r>
            <a:endParaRPr lang="en-US" altLang="ja-JP" sz="1600" b="1" dirty="0">
              <a:solidFill>
                <a:srgbClr val="0000FF"/>
              </a:solidFill>
              <a:latin typeface="Times New Roman"/>
              <a:ea typeface="ＭＳ Ｐゴシック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b="1" dirty="0">
                <a:solidFill>
                  <a:srgbClr val="FF0000"/>
                </a:solidFill>
                <a:latin typeface="Times New Roman"/>
                <a:ea typeface="ＭＳ Ｐゴシック"/>
              </a:rPr>
              <a:t>PATH</a:t>
            </a:r>
            <a:r>
              <a:rPr lang="en-US" altLang="ja-JP" sz="1400" dirty="0">
                <a:solidFill>
                  <a:srgbClr val="000000"/>
                </a:solidFill>
                <a:latin typeface="Times New Roman"/>
                <a:ea typeface="ＭＳ Ｐゴシック"/>
              </a:rPr>
              <a:t>=C:\Anaconda3;C:\Anaconda3\Library\mingw-w64\</a:t>
            </a:r>
            <a:r>
              <a:rPr lang="en-US" altLang="ja-JP" sz="14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bin;C</a:t>
            </a:r>
            <a:r>
              <a:rPr lang="en-US" altLang="ja-JP" sz="1400" dirty="0">
                <a:solidFill>
                  <a:srgbClr val="000000"/>
                </a:solidFill>
                <a:latin typeface="Times New Roman"/>
                <a:ea typeface="ＭＳ Ｐゴシック"/>
              </a:rPr>
              <a:t>:\Anaconda3\Library\</a:t>
            </a:r>
            <a:r>
              <a:rPr lang="en-US" altLang="ja-JP" sz="14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usr</a:t>
            </a:r>
            <a:r>
              <a:rPr lang="en-US" altLang="ja-JP" sz="1400" dirty="0">
                <a:solidFill>
                  <a:srgbClr val="000000"/>
                </a:solidFill>
                <a:latin typeface="Times New Roman"/>
                <a:ea typeface="ＭＳ Ｐゴシック"/>
              </a:rPr>
              <a:t>\</a:t>
            </a:r>
            <a:r>
              <a:rPr lang="en-US" altLang="ja-JP" sz="14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bin;C</a:t>
            </a:r>
            <a:r>
              <a:rPr lang="en-US" altLang="ja-JP" sz="1400" dirty="0">
                <a:solidFill>
                  <a:srgbClr val="000000"/>
                </a:solidFill>
                <a:latin typeface="Times New Roman"/>
                <a:ea typeface="ＭＳ Ｐゴシック"/>
              </a:rPr>
              <a:t>:\Anaconda3\Library\</a:t>
            </a:r>
            <a:r>
              <a:rPr lang="en-US" altLang="ja-JP" sz="14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bin;C</a:t>
            </a:r>
            <a:r>
              <a:rPr lang="en-US" altLang="ja-JP" sz="1400" dirty="0">
                <a:solidFill>
                  <a:srgbClr val="000000"/>
                </a:solidFill>
                <a:latin typeface="Times New Roman"/>
                <a:ea typeface="ＭＳ Ｐゴシック"/>
              </a:rPr>
              <a:t>:\Anaconda3\</a:t>
            </a:r>
            <a:r>
              <a:rPr lang="en-US" altLang="ja-JP" sz="14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Scripts;C</a:t>
            </a:r>
            <a:r>
              <a:rPr lang="en-US" altLang="ja-JP" sz="1400" dirty="0">
                <a:solidFill>
                  <a:srgbClr val="000000"/>
                </a:solidFill>
                <a:latin typeface="Times New Roman"/>
                <a:ea typeface="ＭＳ Ｐゴシック"/>
              </a:rPr>
              <a:t>:\Anaconda3\</a:t>
            </a:r>
            <a:r>
              <a:rPr lang="en-US" altLang="ja-JP" sz="14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bin;C</a:t>
            </a:r>
            <a:r>
              <a:rPr lang="en-US" altLang="ja-JP" sz="1400" dirty="0">
                <a:solidFill>
                  <a:srgbClr val="000000"/>
                </a:solidFill>
                <a:latin typeface="Times New Roman"/>
                <a:ea typeface="ＭＳ Ｐゴシック"/>
              </a:rPr>
              <a:t>:\Anaconda3\</a:t>
            </a:r>
            <a:r>
              <a:rPr lang="en-US" altLang="ja-JP" sz="1400" dirty="0" err="1">
                <a:solidFill>
                  <a:srgbClr val="000000"/>
                </a:solidFill>
                <a:latin typeface="Times New Roman"/>
                <a:ea typeface="ＭＳ Ｐゴシック"/>
              </a:rPr>
              <a:t>condabin</a:t>
            </a:r>
            <a:endParaRPr lang="en-US" altLang="ja-JP" sz="1400" dirty="0">
              <a:solidFill>
                <a:srgbClr val="000000"/>
              </a:solidFill>
              <a:latin typeface="Times New Roman"/>
              <a:ea typeface="ＭＳ Ｐゴシック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b="1" dirty="0">
                <a:solidFill>
                  <a:srgbClr val="FF0000"/>
                </a:solidFill>
                <a:latin typeface="Times New Roman"/>
                <a:ea typeface="ＭＳ Ｐゴシック"/>
              </a:rPr>
              <a:t>PYTHONPATH</a:t>
            </a:r>
            <a:r>
              <a:rPr lang="en-US" altLang="ja-JP" sz="1400" dirty="0">
                <a:solidFill>
                  <a:srgbClr val="000000"/>
                </a:solidFill>
                <a:latin typeface="Times New Roman"/>
                <a:ea typeface="ＭＳ Ｐゴシック"/>
              </a:rPr>
              <a:t>= </a:t>
            </a:r>
            <a:r>
              <a:rPr lang="ja-JP" altLang="en-US" sz="1400" b="1" dirty="0">
                <a:solidFill>
                  <a:srgbClr val="FF0000"/>
                </a:solidFill>
                <a:latin typeface="Times New Roman"/>
                <a:ea typeface="ＭＳ Ｐゴシック"/>
              </a:rPr>
              <a:t>標準以外のモジュールのルートパス</a:t>
            </a:r>
            <a:endParaRPr lang="en-US" altLang="ja-JP" sz="1400" b="1" dirty="0">
              <a:solidFill>
                <a:srgbClr val="FF0000"/>
              </a:solidFill>
              <a:latin typeface="Times New Roman"/>
              <a:ea typeface="ＭＳ Ｐゴシック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400" b="1" dirty="0">
              <a:solidFill>
                <a:srgbClr val="FF0000"/>
              </a:solidFill>
              <a:latin typeface="Times New Roman"/>
              <a:ea typeface="ＭＳ Ｐゴシック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b="1" dirty="0">
                <a:solidFill>
                  <a:srgbClr val="0000FF"/>
                </a:solidFill>
                <a:latin typeface="Times New Roman"/>
                <a:ea typeface="ＭＳ Ｐゴシック"/>
              </a:rPr>
              <a:t>Anaconda</a:t>
            </a:r>
            <a:r>
              <a:rPr lang="ja-JP" altLang="en-US" sz="1400" b="1" dirty="0">
                <a:solidFill>
                  <a:srgbClr val="0000FF"/>
                </a:solidFill>
                <a:latin typeface="Times New Roman"/>
                <a:ea typeface="ＭＳ Ｐゴシック"/>
              </a:rPr>
              <a:t>固有の環境変数</a:t>
            </a:r>
            <a:endParaRPr lang="en-US" altLang="ja-JP" sz="1400" b="1" dirty="0">
              <a:solidFill>
                <a:srgbClr val="0000FF"/>
              </a:solidFill>
              <a:latin typeface="Times New Roman"/>
              <a:ea typeface="ＭＳ Ｐゴシック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b="1" dirty="0">
                <a:solidFill>
                  <a:srgbClr val="FF0000"/>
                </a:solidFill>
                <a:latin typeface="Times New Roman"/>
                <a:ea typeface="ＭＳ Ｐゴシック"/>
              </a:rPr>
              <a:t>CONDA_DEFAULT_ENV</a:t>
            </a:r>
            <a:r>
              <a:rPr lang="en-US" altLang="ja-JP" sz="1400" dirty="0">
                <a:solidFill>
                  <a:srgbClr val="000000"/>
                </a:solidFill>
                <a:latin typeface="Times New Roman"/>
                <a:ea typeface="ＭＳ Ｐゴシック"/>
              </a:rPr>
              <a:t>=base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b="1" dirty="0">
                <a:solidFill>
                  <a:srgbClr val="FF0000"/>
                </a:solidFill>
                <a:latin typeface="Times New Roman"/>
                <a:ea typeface="ＭＳ Ｐゴシック"/>
              </a:rPr>
              <a:t>CONDA_EXE</a:t>
            </a:r>
            <a:r>
              <a:rPr lang="en-US" altLang="ja-JP" sz="1400" dirty="0">
                <a:solidFill>
                  <a:srgbClr val="000000"/>
                </a:solidFill>
                <a:latin typeface="Times New Roman"/>
                <a:ea typeface="ＭＳ Ｐゴシック"/>
              </a:rPr>
              <a:t>=C:\Anaconda3\Scripts\conda.exe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b="1" dirty="0">
                <a:solidFill>
                  <a:srgbClr val="FF0000"/>
                </a:solidFill>
                <a:latin typeface="Times New Roman"/>
                <a:ea typeface="ＭＳ Ｐゴシック"/>
              </a:rPr>
              <a:t>CONDA_PREFIX</a:t>
            </a:r>
            <a:r>
              <a:rPr lang="en-US" altLang="ja-JP" sz="1400" dirty="0">
                <a:solidFill>
                  <a:srgbClr val="000000"/>
                </a:solidFill>
                <a:latin typeface="Times New Roman"/>
                <a:ea typeface="ＭＳ Ｐゴシック"/>
              </a:rPr>
              <a:t>=C:\Anaconda3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b="1" dirty="0">
                <a:solidFill>
                  <a:srgbClr val="FF0000"/>
                </a:solidFill>
                <a:latin typeface="Times New Roman"/>
                <a:ea typeface="ＭＳ Ｐゴシック"/>
              </a:rPr>
              <a:t>CONDA_PROMPT_MODIFIER</a:t>
            </a:r>
            <a:r>
              <a:rPr lang="en-US" altLang="ja-JP" sz="1400" dirty="0">
                <a:solidFill>
                  <a:srgbClr val="000000"/>
                </a:solidFill>
                <a:latin typeface="Times New Roman"/>
                <a:ea typeface="ＭＳ Ｐゴシック"/>
              </a:rPr>
              <a:t>=(base)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b="1" dirty="0">
                <a:solidFill>
                  <a:srgbClr val="FF0000"/>
                </a:solidFill>
                <a:latin typeface="Times New Roman"/>
                <a:ea typeface="ＭＳ Ｐゴシック"/>
              </a:rPr>
              <a:t>CONDA_PYTHON_EXE</a:t>
            </a:r>
            <a:r>
              <a:rPr lang="en-US" altLang="ja-JP" sz="1400" dirty="0">
                <a:solidFill>
                  <a:srgbClr val="000000"/>
                </a:solidFill>
                <a:latin typeface="Times New Roman"/>
                <a:ea typeface="ＭＳ Ｐゴシック"/>
              </a:rPr>
              <a:t>=C:\Anaconda3\python.exe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b="1" dirty="0">
                <a:solidFill>
                  <a:srgbClr val="FF0000"/>
                </a:solidFill>
                <a:latin typeface="Times New Roman"/>
                <a:ea typeface="ＭＳ Ｐゴシック"/>
              </a:rPr>
              <a:t>CONDA_SHLVL</a:t>
            </a:r>
            <a:r>
              <a:rPr lang="en-US" altLang="ja-JP" sz="1400" dirty="0">
                <a:solidFill>
                  <a:srgbClr val="000000"/>
                </a:solidFill>
                <a:latin typeface="Times New Roman"/>
                <a:ea typeface="ＭＳ Ｐゴシック"/>
              </a:rPr>
              <a:t>=1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400" dirty="0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C889F19-7896-4C6B-A97D-F96976D936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5107"/>
          <a:stretch/>
        </p:blipFill>
        <p:spPr>
          <a:xfrm>
            <a:off x="6560508" y="998186"/>
            <a:ext cx="4033157" cy="325038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6160304-243F-4FCE-8A4F-F7513AC62C9E}"/>
              </a:ext>
            </a:extLst>
          </p:cNvPr>
          <p:cNvSpPr/>
          <p:nvPr/>
        </p:nvSpPr>
        <p:spPr>
          <a:xfrm>
            <a:off x="6511523" y="3559633"/>
            <a:ext cx="4033157" cy="244929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ja-JP" altLang="en-US" sz="1800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4AF1E11F-ED52-4928-9DE8-B8B482FCC7DE}"/>
              </a:ext>
            </a:extLst>
          </p:cNvPr>
          <p:cNvSpPr/>
          <p:nvPr/>
        </p:nvSpPr>
        <p:spPr>
          <a:xfrm>
            <a:off x="6511524" y="2353956"/>
            <a:ext cx="4033157" cy="244929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ja-JP" altLang="en-US" sz="1800">
              <a:solidFill>
                <a:srgbClr val="FFFFFF"/>
              </a:solidFill>
              <a:latin typeface="Times New Roman"/>
              <a:ea typeface="ＭＳ Ｐゴシック"/>
            </a:endParaRPr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1E17C149-2B38-4382-9509-312C140087CA}"/>
              </a:ext>
            </a:extLst>
          </p:cNvPr>
          <p:cNvCxnSpPr/>
          <p:nvPr/>
        </p:nvCxnSpPr>
        <p:spPr bwMode="auto">
          <a:xfrm flipV="1">
            <a:off x="6324601" y="2476421"/>
            <a:ext cx="186923" cy="20170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8D655343-4156-454F-AB5B-4AEE3B42AF0C}"/>
              </a:ext>
            </a:extLst>
          </p:cNvPr>
          <p:cNvCxnSpPr/>
          <p:nvPr/>
        </p:nvCxnSpPr>
        <p:spPr bwMode="auto">
          <a:xfrm>
            <a:off x="6324600" y="2800594"/>
            <a:ext cx="203250" cy="75903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5542241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19D53E4-A941-4BB4-A1CE-3FB0FBB8A73F}"/>
              </a:ext>
            </a:extLst>
          </p:cNvPr>
          <p:cNvSpPr txBox="1"/>
          <p:nvPr/>
        </p:nvSpPr>
        <p:spPr>
          <a:xfrm>
            <a:off x="1524001" y="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3600" b="1" dirty="0">
                <a:solidFill>
                  <a:srgbClr val="0000FF"/>
                </a:solidFill>
                <a:ea typeface="ＭＳ ゴシック" panose="020B0609070205080204" pitchFamily="49" charset="-128"/>
                <a:cs typeface="Times New Roman" panose="02020603050405020304" pitchFamily="18" charset="0"/>
              </a:rPr>
              <a:t>Anaconda</a:t>
            </a:r>
            <a:r>
              <a:rPr kumimoji="0" lang="ja-JP" altLang="en-US" sz="3600" b="1" dirty="0">
                <a:solidFill>
                  <a:srgbClr val="0000FF"/>
                </a:solidFill>
                <a:ea typeface="ＭＳ ゴシック" panose="020B0609070205080204" pitchFamily="49" charset="-128"/>
                <a:cs typeface="Times New Roman" panose="02020603050405020304" pitchFamily="18" charset="0"/>
              </a:rPr>
              <a:t>の動作確認</a:t>
            </a:r>
            <a:r>
              <a:rPr kumimoji="0" lang="en-US" altLang="ja-JP" sz="3600" b="1" dirty="0">
                <a:solidFill>
                  <a:srgbClr val="0000FF"/>
                </a:solidFill>
                <a:ea typeface="ＭＳ ゴシック" panose="020B0609070205080204" pitchFamily="49" charset="-128"/>
                <a:cs typeface="Times New Roman" panose="02020603050405020304" pitchFamily="18" charset="0"/>
              </a:rPr>
              <a:t>: </a:t>
            </a:r>
            <a:r>
              <a:rPr kumimoji="0" lang="en-US" altLang="ja-JP" sz="3600" b="1" dirty="0">
                <a:solidFill>
                  <a:srgbClr val="FF0000"/>
                </a:solidFill>
                <a:ea typeface="ＭＳ ゴシック" panose="020B0609070205080204" pitchFamily="49" charset="-128"/>
                <a:cs typeface="Times New Roman" panose="02020603050405020304" pitchFamily="18" charset="0"/>
              </a:rPr>
              <a:t>Spyder</a:t>
            </a:r>
            <a:endParaRPr kumimoji="0" lang="ja-JP" altLang="en-US" sz="3600" b="1" dirty="0">
              <a:solidFill>
                <a:srgbClr val="FF0000"/>
              </a:solidFill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52E3307F-5919-413F-851E-9A1AAC2D5F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" t="-1540" r="-952" b="71766"/>
          <a:stretch/>
        </p:blipFill>
        <p:spPr>
          <a:xfrm>
            <a:off x="4841418" y="909806"/>
            <a:ext cx="4265023" cy="131088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517B9D8-A06F-4C62-8FE1-A41670BBCBC7}"/>
              </a:ext>
            </a:extLst>
          </p:cNvPr>
          <p:cNvSpPr txBox="1"/>
          <p:nvPr/>
        </p:nvSpPr>
        <p:spPr>
          <a:xfrm>
            <a:off x="1598816" y="646332"/>
            <a:ext cx="7787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8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1. Run ‘Spyder (Anaconda3)’ from the Start </a:t>
            </a:r>
            <a:r>
              <a:rPr kumimoji="0" lang="en-US" altLang="ja-JP" sz="1800" b="1" dirty="0" err="1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Meni</a:t>
            </a:r>
            <a:endParaRPr kumimoji="0" lang="en-US" altLang="ja-JP" sz="1800" b="1" dirty="0">
              <a:solidFill>
                <a:srgbClr val="FF0000"/>
              </a:solidFill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C06E368-5725-4EB2-AAE8-BE4B983F632E}"/>
              </a:ext>
            </a:extLst>
          </p:cNvPr>
          <p:cNvSpPr txBox="1"/>
          <p:nvPr/>
        </p:nvSpPr>
        <p:spPr>
          <a:xfrm>
            <a:off x="3703486" y="995333"/>
            <a:ext cx="5123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8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2. Spyder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30EB7A05-89D1-4D0C-B7CA-E14CC2FA4C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462" r="64159" b="13846"/>
          <a:stretch/>
        </p:blipFill>
        <p:spPr>
          <a:xfrm>
            <a:off x="1650859" y="1079944"/>
            <a:ext cx="1854734" cy="3956539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C483DA64-37A6-4C62-8565-DBEA12A5A0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6811" y="2713710"/>
            <a:ext cx="2782195" cy="1753164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26949AA-22A8-4BB7-BE92-8239BA5FE970}"/>
              </a:ext>
            </a:extLst>
          </p:cNvPr>
          <p:cNvSpPr txBox="1"/>
          <p:nvPr/>
        </p:nvSpPr>
        <p:spPr>
          <a:xfrm>
            <a:off x="3505594" y="2200355"/>
            <a:ext cx="6884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8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3. Read a python script </a:t>
            </a:r>
            <a:r>
              <a:rPr kumimoji="0" lang="en-US" altLang="ja-JP" sz="1800" b="1" dirty="0">
                <a:solidFill>
                  <a:srgbClr val="0000FF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[data-COE]\test.py</a:t>
            </a:r>
            <a:r>
              <a:rPr kumimoji="0" lang="en-US" altLang="ja-JP" sz="18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 and run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1BCFE33-6C5B-4904-B00A-A997AE2B5F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961" b="28750"/>
          <a:stretch/>
        </p:blipFill>
        <p:spPr>
          <a:xfrm>
            <a:off x="5209659" y="3343275"/>
            <a:ext cx="5442999" cy="3514724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36CD574B-AFB3-47B2-AC46-5E6047312FBB}"/>
              </a:ext>
            </a:extLst>
          </p:cNvPr>
          <p:cNvSpPr/>
          <p:nvPr/>
        </p:nvSpPr>
        <p:spPr>
          <a:xfrm>
            <a:off x="6392948" y="3697812"/>
            <a:ext cx="271575" cy="220920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ja-JP" altLang="en-US" sz="180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B31346C-46F0-487B-B487-E59D1B5478B7}"/>
              </a:ext>
            </a:extLst>
          </p:cNvPr>
          <p:cNvSpPr txBox="1"/>
          <p:nvPr/>
        </p:nvSpPr>
        <p:spPr>
          <a:xfrm>
            <a:off x="2891919" y="5447214"/>
            <a:ext cx="3062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R="0" lvl="0" indent="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defRPr>
            </a:lvl1pPr>
          </a:lstStyle>
          <a:p>
            <a:r>
              <a:rPr lang="en-US" altLang="ja-JP" sz="1800" dirty="0"/>
              <a:t>4. Click ‘</a:t>
            </a:r>
            <a:r>
              <a:rPr lang="ja-JP" altLang="en-US" sz="1800" dirty="0"/>
              <a:t>▶</a:t>
            </a:r>
            <a:r>
              <a:rPr lang="en-US" altLang="ja-JP" sz="1800" dirty="0"/>
              <a:t>’ to run</a:t>
            </a:r>
            <a:endParaRPr lang="ja-JP" altLang="en-US" sz="1800" dirty="0"/>
          </a:p>
        </p:txBody>
      </p: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CEED784E-2BF2-4760-B1D1-3AD2A96A2AF7}"/>
              </a:ext>
            </a:extLst>
          </p:cNvPr>
          <p:cNvCxnSpPr>
            <a:cxnSpLocks/>
          </p:cNvCxnSpPr>
          <p:nvPr/>
        </p:nvCxnSpPr>
        <p:spPr>
          <a:xfrm flipV="1">
            <a:off x="4283530" y="3918247"/>
            <a:ext cx="2204387" cy="15499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5022DF62-0A02-4D9C-BE02-E819F5A6D2D4}"/>
              </a:ext>
            </a:extLst>
          </p:cNvPr>
          <p:cNvSpPr/>
          <p:nvPr/>
        </p:nvSpPr>
        <p:spPr>
          <a:xfrm>
            <a:off x="1796788" y="4384596"/>
            <a:ext cx="1234736" cy="148283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ja-JP" altLang="en-US" sz="180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EBB48AAB-36E6-451C-A4BB-7D6CA07141AC}"/>
              </a:ext>
            </a:extLst>
          </p:cNvPr>
          <p:cNvSpPr txBox="1"/>
          <p:nvPr/>
        </p:nvSpPr>
        <p:spPr>
          <a:xfrm>
            <a:off x="6433621" y="6241793"/>
            <a:ext cx="1779654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8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Succeeded</a:t>
            </a:r>
            <a:endParaRPr lang="ja-JP" altLang="en-US" sz="2800" b="1" dirty="0">
              <a:solidFill>
                <a:srgbClr val="FF0000"/>
              </a:solidFill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6EC64EF-F5B2-403D-B946-ED89B7F57A06}"/>
              </a:ext>
            </a:extLst>
          </p:cNvPr>
          <p:cNvSpPr txBox="1"/>
          <p:nvPr/>
        </p:nvSpPr>
        <p:spPr>
          <a:xfrm>
            <a:off x="6774242" y="2519015"/>
            <a:ext cx="3698801" cy="646331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1800" b="1" dirty="0">
                <a:solidFill>
                  <a:srgbClr val="FFFF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[data-COE]: The folder you copied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1800" b="1" dirty="0">
                <a:solidFill>
                  <a:srgbClr val="FFFF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data-COE</a:t>
            </a:r>
            <a:endParaRPr lang="ja-JP" altLang="en-US" sz="1800" dirty="0">
              <a:solidFill>
                <a:srgbClr val="FFFF00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97760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19D53E4-A941-4BB4-A1CE-3FB0FBB8A73F}"/>
              </a:ext>
            </a:extLst>
          </p:cNvPr>
          <p:cNvSpPr txBox="1"/>
          <p:nvPr/>
        </p:nvSpPr>
        <p:spPr>
          <a:xfrm>
            <a:off x="1524001" y="2"/>
            <a:ext cx="9069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3600" b="1" dirty="0">
                <a:solidFill>
                  <a:srgbClr val="0000FF"/>
                </a:solidFill>
                <a:ea typeface="ＭＳ ゴシック" panose="020B0609070205080204" pitchFamily="49" charset="-128"/>
                <a:cs typeface="Times New Roman" panose="02020603050405020304" pitchFamily="18" charset="0"/>
              </a:rPr>
              <a:t>Anaconda</a:t>
            </a:r>
            <a:r>
              <a:rPr kumimoji="0" lang="ja-JP" altLang="en-US" sz="3600" b="1" dirty="0">
                <a:solidFill>
                  <a:srgbClr val="0000FF"/>
                </a:solidFill>
                <a:ea typeface="ＭＳ ゴシック" panose="020B0609070205080204" pitchFamily="49" charset="-128"/>
                <a:cs typeface="Times New Roman" panose="02020603050405020304" pitchFamily="18" charset="0"/>
              </a:rPr>
              <a:t>の動作確認</a:t>
            </a:r>
            <a:r>
              <a:rPr kumimoji="0" lang="en-US" altLang="ja-JP" sz="3600" b="1" dirty="0">
                <a:solidFill>
                  <a:srgbClr val="0000FF"/>
                </a:solidFill>
                <a:ea typeface="ＭＳ ゴシック" panose="020B0609070205080204" pitchFamily="49" charset="-128"/>
                <a:cs typeface="Times New Roman" panose="02020603050405020304" pitchFamily="18" charset="0"/>
              </a:rPr>
              <a:t>: </a:t>
            </a:r>
            <a:r>
              <a:rPr kumimoji="0" lang="en-US" altLang="ja-JP" sz="3600" b="1" dirty="0" err="1">
                <a:solidFill>
                  <a:srgbClr val="FF0000"/>
                </a:solidFill>
                <a:ea typeface="ＭＳ ゴシック" panose="020B0609070205080204" pitchFamily="49" charset="-128"/>
                <a:cs typeface="Times New Roman" panose="02020603050405020304" pitchFamily="18" charset="0"/>
              </a:rPr>
              <a:t>Jupyter</a:t>
            </a:r>
            <a:r>
              <a:rPr kumimoji="0" lang="en-US" altLang="ja-JP" sz="3600" b="1" dirty="0">
                <a:solidFill>
                  <a:srgbClr val="FF0000"/>
                </a:solidFill>
                <a:ea typeface="ＭＳ ゴシック" panose="020B0609070205080204" pitchFamily="49" charset="-128"/>
                <a:cs typeface="Times New Roman" panose="02020603050405020304" pitchFamily="18" charset="0"/>
              </a:rPr>
              <a:t> Notebook</a:t>
            </a:r>
            <a:endParaRPr kumimoji="0" lang="ja-JP" altLang="en-US" sz="3600" b="1" dirty="0">
              <a:solidFill>
                <a:srgbClr val="FF0000"/>
              </a:solidFill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3730CBA-E421-4811-91D8-6EABB91E45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795" r="63479"/>
          <a:stretch/>
        </p:blipFill>
        <p:spPr>
          <a:xfrm>
            <a:off x="1674769" y="1015664"/>
            <a:ext cx="1889904" cy="330590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392A6EB-8047-49D8-A63D-DE208F1D6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1686" y="1763006"/>
            <a:ext cx="6371125" cy="333198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BF9E0500-1FE1-42E8-9BE4-D453C86A85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1415"/>
          <a:stretch/>
        </p:blipFill>
        <p:spPr>
          <a:xfrm>
            <a:off x="4011100" y="4176342"/>
            <a:ext cx="6655837" cy="3331988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119BE95-BCCB-48E7-82EF-790D1988DC8C}"/>
              </a:ext>
            </a:extLst>
          </p:cNvPr>
          <p:cNvSpPr txBox="1"/>
          <p:nvPr/>
        </p:nvSpPr>
        <p:spPr>
          <a:xfrm>
            <a:off x="1598816" y="646332"/>
            <a:ext cx="7787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8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1. Run ‘</a:t>
            </a:r>
            <a:r>
              <a:rPr kumimoji="0" lang="en-US" altLang="ja-JP" sz="1800" b="1" dirty="0" err="1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Jupyter</a:t>
            </a:r>
            <a:r>
              <a:rPr kumimoji="0" lang="en-US" altLang="ja-JP" sz="18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 Notebook (Anaconda3)’ from the Start </a:t>
            </a:r>
            <a:r>
              <a:rPr kumimoji="0" lang="en-US" altLang="ja-JP" sz="1800" b="1" dirty="0" err="1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Meni</a:t>
            </a:r>
            <a:endParaRPr kumimoji="0" lang="en-US" altLang="ja-JP" sz="1800" b="1" dirty="0">
              <a:solidFill>
                <a:srgbClr val="FF0000"/>
              </a:solidFill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AF90E14-9A67-4E3E-81BC-FB855AE5F898}"/>
              </a:ext>
            </a:extLst>
          </p:cNvPr>
          <p:cNvSpPr txBox="1"/>
          <p:nvPr/>
        </p:nvSpPr>
        <p:spPr>
          <a:xfrm>
            <a:off x="4085610" y="1079944"/>
            <a:ext cx="5123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8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2. Copy one of the URLs at bottom,</a:t>
            </a:r>
            <a:br>
              <a:rPr kumimoji="0" lang="en-US" altLang="ja-JP" sz="18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</a:br>
            <a:r>
              <a:rPr kumimoji="0" lang="en-US" altLang="ja-JP" sz="18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     and copy to Web Browser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34306BF-FD47-43ED-BFF4-2F80DB155567}"/>
              </a:ext>
            </a:extLst>
          </p:cNvPr>
          <p:cNvSpPr txBox="1"/>
          <p:nvPr/>
        </p:nvSpPr>
        <p:spPr>
          <a:xfrm>
            <a:off x="1846221" y="5112333"/>
            <a:ext cx="5123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8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3. </a:t>
            </a:r>
            <a:r>
              <a:rPr kumimoji="0" lang="en-US" altLang="ja-JP" sz="1800" b="1" dirty="0" err="1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Jupyter</a:t>
            </a:r>
            <a:r>
              <a:rPr kumimoji="0" lang="en-US" altLang="ja-JP" sz="18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 Notebook</a:t>
            </a:r>
          </a:p>
        </p:txBody>
      </p:sp>
    </p:spTree>
    <p:extLst>
      <p:ext uri="{BB962C8B-B14F-4D97-AF65-F5344CB8AC3E}">
        <p14:creationId xmlns:p14="http://schemas.microsoft.com/office/powerpoint/2010/main" val="2351433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19D53E4-A941-4BB4-A1CE-3FB0FBB8A73F}"/>
              </a:ext>
            </a:extLst>
          </p:cNvPr>
          <p:cNvSpPr txBox="1"/>
          <p:nvPr/>
        </p:nvSpPr>
        <p:spPr>
          <a:xfrm>
            <a:off x="1524001" y="1361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関係する環境変数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9C5C37CC-3D6D-465D-B251-161ACB2814E9}"/>
              </a:ext>
            </a:extLst>
          </p:cNvPr>
          <p:cNvSpPr txBox="1"/>
          <p:nvPr/>
        </p:nvSpPr>
        <p:spPr>
          <a:xfrm>
            <a:off x="1803021" y="689104"/>
            <a:ext cx="8391904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R="0" lv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defRPr>
            </a:lvl1pPr>
            <a:lvl2pPr defTabSz="914400">
              <a:defRPr kumimoji="1"/>
            </a:lvl2pPr>
            <a:lvl3pPr defTabSz="914400">
              <a:defRPr kumimoji="1"/>
            </a:lvl3pPr>
            <a:lvl4pPr defTabSz="914400">
              <a:defRPr kumimoji="1"/>
            </a:lvl4pPr>
            <a:lvl5pPr defTabSz="914400">
              <a:defRPr kumimoji="1"/>
            </a:lvl5pPr>
            <a:lvl6pPr defTabSz="914400">
              <a:defRPr kumimoji="1"/>
            </a:lvl6pPr>
            <a:lvl7pPr defTabSz="914400">
              <a:defRPr kumimoji="1"/>
            </a:lvl7pPr>
            <a:lvl8pPr defTabSz="914400">
              <a:defRPr kumimoji="1"/>
            </a:lvl8pPr>
            <a:lvl9pPr defTabSz="914400">
              <a:defRPr kumimoji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_CONDA_EXE                     d:/anaconda3\Scripts\conda.exe</a:t>
            </a:r>
            <a:endParaRPr kumimoji="0" lang="ja-JP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ゴシック" panose="020B0609070205080204" pitchFamily="49" charset="-128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_CONDA_ROOT                    d:/anaconda3</a:t>
            </a:r>
            <a:endParaRPr kumimoji="0" lang="ja-JP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ゴシック" panose="020B0609070205080204" pitchFamily="49" charset="-128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CONDA_DEFAULT_ENV              2.7</a:t>
            </a:r>
            <a:endParaRPr kumimoji="0" lang="ja-JP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ゴシック" panose="020B0609070205080204" pitchFamily="49" charset="-128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CONDA_EXE                      D:\anaconda3\Scripts\conda.exe</a:t>
            </a:r>
            <a:endParaRPr kumimoji="0" lang="ja-JP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ゴシック" panose="020B0609070205080204" pitchFamily="49" charset="-128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CONDA_PREFIX                   D:\anaconda3\envs\2.7</a:t>
            </a:r>
            <a:endParaRPr kumimoji="0" lang="ja-JP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ゴシック" panose="020B0609070205080204" pitchFamily="49" charset="-128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CONDA_PREFIX_1                 d:\anaconda3</a:t>
            </a:r>
            <a:endParaRPr kumimoji="0" lang="ja-JP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ゴシック" panose="020B0609070205080204" pitchFamily="49" charset="-128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CONDA_PROMPT_MODIFIER          (2.7)</a:t>
            </a:r>
            <a:endParaRPr kumimoji="0" lang="ja-JP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ゴシック" panose="020B0609070205080204" pitchFamily="49" charset="-128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CONDA_PYTHON_EXE               D:\anaconda3\python.exe</a:t>
            </a:r>
            <a:endParaRPr kumimoji="0" lang="ja-JP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ゴシック" panose="020B0609070205080204" pitchFamily="49" charset="-128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CONDA_SHLVL                    2</a:t>
            </a:r>
            <a:endParaRPr kumimoji="0" lang="ja-JP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ゴシック" panose="020B0609070205080204" pitchFamily="49" charset="-128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PYTHONPATH                     d:\Programs\python\lib</a:t>
            </a:r>
            <a:endParaRPr kumimoji="0" lang="ja-JP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ゴシック" panose="020B0609070205080204" pitchFamily="49" charset="-128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ゴシック" panose="020B0609070205080204" pitchFamily="49" charset="-128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PATH:</a:t>
            </a:r>
            <a:r>
              <a:rPr kumimoji="0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 仮想環境</a:t>
            </a:r>
            <a:endParaRPr kumimoji="0" lang="en-US" altLang="ja-JP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ゴシック" panose="020B0609070205080204" pitchFamily="49" charset="-128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D:\anaconda3\envs\2.7;</a:t>
            </a:r>
            <a:endParaRPr kumimoji="0" lang="ja-JP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ゴシック" panose="020B0609070205080204" pitchFamily="49" charset="-128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D:\anaconda3\envs\2.7\Library\mingw-w64\bin;</a:t>
            </a:r>
            <a:endParaRPr kumimoji="0" lang="ja-JP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ゴシック" panose="020B0609070205080204" pitchFamily="49" charset="-128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D:\anaconda3\envs\2.7\Library\usr\bin;</a:t>
            </a:r>
            <a:endParaRPr kumimoji="0" lang="ja-JP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ゴシック" panose="020B0609070205080204" pitchFamily="49" charset="-128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D:\anaconda3\envs\2.7\Library\bin;</a:t>
            </a:r>
            <a:endParaRPr kumimoji="0" lang="ja-JP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ゴシック" panose="020B0609070205080204" pitchFamily="49" charset="-128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D:\anaconda3\envs\2.7\Scripts;</a:t>
            </a:r>
            <a:endParaRPr kumimoji="0" lang="ja-JP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ゴシック" panose="020B0609070205080204" pitchFamily="49" charset="-128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D:\anaconda3\envs\2.7\bin;</a:t>
            </a:r>
            <a:endParaRPr kumimoji="0" lang="ja-JP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ゴシック" panose="020B0609070205080204" pitchFamily="49" charset="-128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D:\anaconda3\condabin;</a:t>
            </a:r>
            <a:endParaRPr kumimoji="0" lang="ja-JP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ゴシック" panose="020B0609070205080204" pitchFamily="49" charset="-128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ゴシック" panose="020B0609070205080204" pitchFamily="49" charset="-128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PATH:</a:t>
            </a:r>
            <a:r>
              <a:rPr kumimoji="0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Base</a:t>
            </a:r>
            <a:r>
              <a:rPr kumimoji="0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仮想環境</a:t>
            </a:r>
            <a:endParaRPr kumimoji="0" lang="en-US" altLang="ja-JP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ゴシック" panose="020B0609070205080204" pitchFamily="49" charset="-128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D:\anaconda3\condabin;</a:t>
            </a:r>
            <a:endParaRPr kumimoji="0" lang="ja-JP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ゴシック" panose="020B0609070205080204" pitchFamily="49" charset="-128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D:\Anaconda3;</a:t>
            </a:r>
            <a:endParaRPr kumimoji="0" lang="ja-JP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ゴシック" panose="020B0609070205080204" pitchFamily="49" charset="-128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d:\Anaconda3\Library;</a:t>
            </a:r>
            <a:endParaRPr kumimoji="0" lang="ja-JP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ゴシック" panose="020B0609070205080204" pitchFamily="49" charset="-128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Times New Roman" panose="02020603050405020304" pitchFamily="18" charset="0"/>
              </a:rPr>
              <a:t>D:\Anaconda3\Library\bin;</a:t>
            </a:r>
            <a:endParaRPr kumimoji="0" lang="it-IT" altLang="ja-JP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4052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19D53E4-A941-4BB4-A1CE-3FB0FBB8A73F}"/>
              </a:ext>
            </a:extLst>
          </p:cNvPr>
          <p:cNvSpPr txBox="1"/>
          <p:nvPr/>
        </p:nvSpPr>
        <p:spPr>
          <a:xfrm>
            <a:off x="1524001" y="2"/>
            <a:ext cx="9069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3600" b="1" dirty="0">
                <a:solidFill>
                  <a:srgbClr val="0000FF"/>
                </a:solidFill>
                <a:ea typeface="ＭＳ ゴシック" panose="020B0609070205080204" pitchFamily="49" charset="-128"/>
                <a:cs typeface="Times New Roman" panose="02020603050405020304" pitchFamily="18" charset="0"/>
              </a:rPr>
              <a:t>仮想環境</a:t>
            </a:r>
            <a:endParaRPr kumimoji="0" lang="ja-JP" altLang="en-US" sz="3600" b="1" dirty="0">
              <a:solidFill>
                <a:srgbClr val="FF0000"/>
              </a:solidFill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119BE95-BCCB-48E7-82EF-790D1988DC8C}"/>
              </a:ext>
            </a:extLst>
          </p:cNvPr>
          <p:cNvSpPr txBox="1"/>
          <p:nvPr/>
        </p:nvSpPr>
        <p:spPr>
          <a:xfrm>
            <a:off x="1611516" y="595532"/>
            <a:ext cx="7787341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600" dirty="0">
                <a:solidFill>
                  <a:prstClr val="black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[ENV]</a:t>
            </a:r>
            <a:r>
              <a:rPr kumimoji="0" lang="ja-JP" altLang="en-US" sz="1600" dirty="0">
                <a:solidFill>
                  <a:prstClr val="black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は環境名</a:t>
            </a:r>
            <a:endParaRPr kumimoji="0" lang="en-US" altLang="ja-JP" sz="1600" dirty="0">
              <a:solidFill>
                <a:prstClr val="black"/>
              </a:solidFill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ja-JP" sz="1600" b="1" dirty="0">
              <a:solidFill>
                <a:srgbClr val="FF0000"/>
              </a:solidFill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16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仮想環境のリスト</a:t>
            </a:r>
            <a:endParaRPr kumimoji="0" lang="en-US" altLang="ja-JP" sz="1600" b="1" dirty="0">
              <a:solidFill>
                <a:srgbClr val="FF0000"/>
              </a:solidFill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600" dirty="0">
                <a:solidFill>
                  <a:prstClr val="black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C:&gt; </a:t>
            </a:r>
            <a:r>
              <a:rPr kumimoji="0" lang="en-US" altLang="ja-JP" sz="1600" dirty="0" err="1">
                <a:solidFill>
                  <a:prstClr val="black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conda</a:t>
            </a:r>
            <a:r>
              <a:rPr kumimoji="0" lang="en-US" altLang="ja-JP" sz="1600" dirty="0">
                <a:solidFill>
                  <a:prstClr val="black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 info –e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600" dirty="0">
                <a:solidFill>
                  <a:prstClr val="black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C:&gt; </a:t>
            </a:r>
            <a:r>
              <a:rPr kumimoji="0" lang="en-US" altLang="ja-JP" sz="1600" dirty="0" err="1">
                <a:solidFill>
                  <a:prstClr val="black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conda</a:t>
            </a:r>
            <a:r>
              <a:rPr kumimoji="0" lang="en-US" altLang="ja-JP" sz="1600" dirty="0">
                <a:solidFill>
                  <a:prstClr val="black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 environments: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ja-JP" sz="1600" dirty="0">
              <a:solidFill>
                <a:prstClr val="black"/>
              </a:solidFill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16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ライブラリィののリスト</a:t>
            </a:r>
            <a:endParaRPr kumimoji="0" lang="en-US" altLang="ja-JP" sz="1600" b="1" dirty="0">
              <a:solidFill>
                <a:srgbClr val="FF0000"/>
              </a:solidFill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600" dirty="0">
                <a:solidFill>
                  <a:prstClr val="black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C:&gt; </a:t>
            </a:r>
            <a:r>
              <a:rPr kumimoji="0" lang="en-US" altLang="ja-JP" sz="1600" dirty="0" err="1">
                <a:solidFill>
                  <a:prstClr val="black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conda</a:t>
            </a:r>
            <a:r>
              <a:rPr kumimoji="0" lang="en-US" altLang="ja-JP" sz="1600" dirty="0">
                <a:solidFill>
                  <a:prstClr val="black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 list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600" dirty="0">
                <a:solidFill>
                  <a:prstClr val="black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C:&gt; </a:t>
            </a:r>
            <a:r>
              <a:rPr kumimoji="0" lang="en-US" altLang="ja-JP" sz="1600" dirty="0" err="1">
                <a:solidFill>
                  <a:prstClr val="black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conda</a:t>
            </a:r>
            <a:r>
              <a:rPr kumimoji="0" lang="en-US" altLang="ja-JP" sz="1600" dirty="0">
                <a:solidFill>
                  <a:prstClr val="black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 list –n [ENV]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ja-JP" sz="1600" dirty="0">
              <a:solidFill>
                <a:prstClr val="black"/>
              </a:solidFill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16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仮想環境の作成</a:t>
            </a:r>
            <a:endParaRPr kumimoji="0" lang="en-US" altLang="ja-JP" sz="1600" b="1" dirty="0">
              <a:solidFill>
                <a:srgbClr val="FF0000"/>
              </a:solidFill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600" dirty="0">
                <a:solidFill>
                  <a:prstClr val="black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C:&gt; </a:t>
            </a:r>
            <a:r>
              <a:rPr kumimoji="0" lang="en-US" altLang="ja-JP" sz="1600" dirty="0" err="1">
                <a:solidFill>
                  <a:prstClr val="black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conda</a:t>
            </a:r>
            <a:r>
              <a:rPr kumimoji="0" lang="en-US" altLang="ja-JP" sz="1600" dirty="0">
                <a:solidFill>
                  <a:prstClr val="black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 create –n  [ENV] python=[VERSION]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6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     </a:t>
            </a:r>
            <a:r>
              <a:rPr kumimoji="0" lang="en-US" altLang="ja-JP" sz="1600" dirty="0">
                <a:solidFill>
                  <a:prstClr val="black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[VERSION]: python</a:t>
            </a:r>
            <a:r>
              <a:rPr kumimoji="0" lang="ja-JP" altLang="en-US" sz="1600" dirty="0">
                <a:solidFill>
                  <a:prstClr val="black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のバージョン</a:t>
            </a:r>
            <a:endParaRPr kumimoji="0" lang="en-US" altLang="ja-JP" sz="1600" b="1" dirty="0">
              <a:solidFill>
                <a:srgbClr val="FF0000"/>
              </a:solidFill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16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仮想環境の作成</a:t>
            </a:r>
            <a:r>
              <a:rPr kumimoji="0" lang="en-US" altLang="ja-JP" sz="16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:</a:t>
            </a:r>
            <a:r>
              <a:rPr kumimoji="0" lang="ja-JP" altLang="en-US" sz="16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 ライブラリィをインストール</a:t>
            </a:r>
            <a:endParaRPr kumimoji="0" lang="en-US" altLang="ja-JP" sz="1600" b="1" dirty="0">
              <a:solidFill>
                <a:srgbClr val="FF0000"/>
              </a:solidFill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600" dirty="0">
                <a:solidFill>
                  <a:prstClr val="black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C:&gt; </a:t>
            </a:r>
            <a:r>
              <a:rPr kumimoji="0" lang="en-US" altLang="ja-JP" sz="1600" dirty="0" err="1">
                <a:solidFill>
                  <a:prstClr val="black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conda</a:t>
            </a:r>
            <a:r>
              <a:rPr kumimoji="0" lang="en-US" altLang="ja-JP" sz="1600" dirty="0">
                <a:solidFill>
                  <a:prstClr val="black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 create –n  [ENV] python=[VERSION] [</a:t>
            </a:r>
            <a:r>
              <a:rPr kumimoji="0" lang="en-US" altLang="ja-JP" sz="1600" dirty="0" err="1">
                <a:solidFill>
                  <a:prstClr val="black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LibName</a:t>
            </a:r>
            <a:r>
              <a:rPr kumimoji="0" lang="en-US" altLang="ja-JP" sz="1600" dirty="0">
                <a:solidFill>
                  <a:prstClr val="black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]=[</a:t>
            </a:r>
            <a:r>
              <a:rPr kumimoji="0" lang="en-US" altLang="ja-JP" sz="1600" dirty="0" err="1">
                <a:solidFill>
                  <a:prstClr val="black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LibVersion</a:t>
            </a:r>
            <a:r>
              <a:rPr kumimoji="0" lang="en-US" altLang="ja-JP" sz="1600" dirty="0">
                <a:solidFill>
                  <a:prstClr val="black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]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6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     </a:t>
            </a:r>
            <a:r>
              <a:rPr kumimoji="0" lang="en-US" altLang="ja-JP" sz="1600" dirty="0">
                <a:solidFill>
                  <a:prstClr val="black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[</a:t>
            </a:r>
            <a:r>
              <a:rPr kumimoji="0" lang="en-US" altLang="ja-JP" sz="1600" dirty="0" err="1">
                <a:solidFill>
                  <a:prstClr val="black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LibName</a:t>
            </a:r>
            <a:r>
              <a:rPr kumimoji="0" lang="en-US" altLang="ja-JP" sz="1600" dirty="0">
                <a:solidFill>
                  <a:prstClr val="black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]: </a:t>
            </a:r>
            <a:r>
              <a:rPr kumimoji="0" lang="ja-JP" altLang="en-US" sz="1600" dirty="0">
                <a:solidFill>
                  <a:prstClr val="black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ライブラリィ名</a:t>
            </a:r>
            <a:endParaRPr kumimoji="0" lang="en-US" altLang="ja-JP" sz="1600" dirty="0">
              <a:solidFill>
                <a:prstClr val="black"/>
              </a:solidFill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6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kumimoji="0" lang="ja-JP" altLang="en-US" sz="16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    </a:t>
            </a:r>
            <a:r>
              <a:rPr kumimoji="0" lang="en-US" altLang="ja-JP" sz="1600" dirty="0">
                <a:solidFill>
                  <a:prstClr val="black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[</a:t>
            </a:r>
            <a:r>
              <a:rPr kumimoji="0" lang="en-US" altLang="ja-JP" sz="1600" dirty="0" err="1">
                <a:solidFill>
                  <a:prstClr val="black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LibVersion</a:t>
            </a:r>
            <a:r>
              <a:rPr kumimoji="0" lang="en-US" altLang="ja-JP" sz="1600" dirty="0">
                <a:solidFill>
                  <a:prstClr val="black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]: </a:t>
            </a:r>
            <a:r>
              <a:rPr kumimoji="0" lang="ja-JP" altLang="en-US" sz="1600" dirty="0">
                <a:solidFill>
                  <a:prstClr val="black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ライブラリィのバージョン</a:t>
            </a:r>
            <a:endParaRPr kumimoji="0" lang="en-US" altLang="ja-JP" sz="1600" b="1" dirty="0">
              <a:solidFill>
                <a:srgbClr val="FF0000"/>
              </a:solidFill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ja-JP" sz="1600" b="1" dirty="0">
              <a:solidFill>
                <a:srgbClr val="FF0000"/>
              </a:solidFill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16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仮想環境の起動</a:t>
            </a:r>
            <a:endParaRPr kumimoji="0" lang="en-US" altLang="ja-JP" sz="1600" b="1" dirty="0">
              <a:solidFill>
                <a:srgbClr val="FF0000"/>
              </a:solidFill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600" dirty="0">
                <a:solidFill>
                  <a:prstClr val="black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C:&gt; </a:t>
            </a:r>
            <a:r>
              <a:rPr kumimoji="0" lang="en-US" altLang="ja-JP" sz="1600" dirty="0" err="1">
                <a:solidFill>
                  <a:prstClr val="black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conda</a:t>
            </a:r>
            <a:r>
              <a:rPr kumimoji="0" lang="en-US" altLang="ja-JP" sz="1600" dirty="0">
                <a:solidFill>
                  <a:prstClr val="black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 activate [ENV]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16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仮想環境の終了</a:t>
            </a:r>
            <a:endParaRPr kumimoji="0" lang="en-US" altLang="ja-JP" sz="1600" b="1" dirty="0">
              <a:solidFill>
                <a:srgbClr val="FF0000"/>
              </a:solidFill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600" dirty="0">
                <a:solidFill>
                  <a:prstClr val="black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C:&gt; </a:t>
            </a:r>
            <a:r>
              <a:rPr kumimoji="0" lang="en-US" altLang="ja-JP" sz="1600" dirty="0" err="1">
                <a:solidFill>
                  <a:prstClr val="black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conda</a:t>
            </a:r>
            <a:r>
              <a:rPr kumimoji="0" lang="en-US" altLang="ja-JP" sz="1600" dirty="0">
                <a:solidFill>
                  <a:prstClr val="black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 deactivate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ja-JP" sz="1600" dirty="0">
              <a:solidFill>
                <a:prstClr val="black"/>
              </a:solidFill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16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仮想環境の削除</a:t>
            </a:r>
            <a:endParaRPr kumimoji="0" lang="en-US" altLang="ja-JP" sz="1600" b="1" dirty="0">
              <a:solidFill>
                <a:srgbClr val="FF0000"/>
              </a:solidFill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600" dirty="0">
                <a:solidFill>
                  <a:prstClr val="black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C:&gt; </a:t>
            </a:r>
            <a:r>
              <a:rPr kumimoji="0" lang="en-US" altLang="ja-JP" sz="1600" dirty="0" err="1">
                <a:solidFill>
                  <a:prstClr val="black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conda</a:t>
            </a:r>
            <a:r>
              <a:rPr kumimoji="0" lang="en-US" altLang="ja-JP" sz="1600" dirty="0">
                <a:solidFill>
                  <a:prstClr val="black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 remove –n [ENV] --all</a:t>
            </a:r>
          </a:p>
        </p:txBody>
      </p:sp>
    </p:spTree>
    <p:extLst>
      <p:ext uri="{BB962C8B-B14F-4D97-AF65-F5344CB8AC3E}">
        <p14:creationId xmlns:p14="http://schemas.microsoft.com/office/powerpoint/2010/main" val="29945539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524000" y="1"/>
            <a:ext cx="9144000" cy="980727"/>
          </a:xfrm>
        </p:spPr>
        <p:txBody>
          <a:bodyPr/>
          <a:lstStyle/>
          <a:p>
            <a:pPr eaLnBrk="1" hangingPunct="1"/>
            <a:r>
              <a:rPr lang="en-US" altLang="ja-JP" sz="3600" b="1" dirty="0">
                <a:solidFill>
                  <a:srgbClr val="0000FF"/>
                </a:solidFill>
                <a:ea typeface="ＨＧ丸ゴシックB" pitchFamily="49" charset="-128"/>
              </a:rPr>
              <a:t>Python</a:t>
            </a:r>
            <a:r>
              <a:rPr lang="ja-JP" altLang="en-US" sz="3600" b="1" dirty="0">
                <a:solidFill>
                  <a:srgbClr val="0000FF"/>
                </a:solidFill>
                <a:ea typeface="ＨＧ丸ゴシックB" pitchFamily="49" charset="-128"/>
              </a:rPr>
              <a:t>実行環境</a:t>
            </a:r>
            <a:r>
              <a:rPr lang="en-US" altLang="ja-JP" sz="3600" b="1" dirty="0">
                <a:solidFill>
                  <a:srgbClr val="0000FF"/>
                </a:solidFill>
                <a:ea typeface="ＨＧ丸ゴシックB" pitchFamily="49" charset="-128"/>
              </a:rPr>
              <a:t>: </a:t>
            </a:r>
            <a:r>
              <a:rPr lang="en-US" altLang="ja-JP" sz="3600" b="1" dirty="0" err="1">
                <a:solidFill>
                  <a:srgbClr val="0000FF"/>
                </a:solidFill>
                <a:ea typeface="ＨＧ丸ゴシックB" pitchFamily="49" charset="-128"/>
              </a:rPr>
              <a:t>VSCode+Jupyter</a:t>
            </a:r>
            <a:endParaRPr lang="ja-JP" altLang="en-US" sz="3600" b="1" dirty="0">
              <a:solidFill>
                <a:srgbClr val="0000FF"/>
              </a:solidFill>
              <a:ea typeface="ＨＧ丸ゴシックB" pitchFamily="49" charset="-128"/>
            </a:endParaRPr>
          </a:p>
        </p:txBody>
      </p:sp>
      <p:sp>
        <p:nvSpPr>
          <p:cNvPr id="42086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1424" y="836712"/>
            <a:ext cx="10730408" cy="5904656"/>
          </a:xfrm>
        </p:spPr>
        <p:txBody>
          <a:bodyPr/>
          <a:lstStyle/>
          <a:p>
            <a:pPr marL="0" indent="0">
              <a:buNone/>
            </a:pPr>
            <a:r>
              <a:rPr lang="ja-JP" altLang="en-US" sz="2000" kern="100" dirty="0">
                <a:cs typeface="Cascadia Code" panose="020B0609020000020004" pitchFamily="49" charset="0"/>
              </a:rPr>
              <a:t>参考</a:t>
            </a:r>
            <a:r>
              <a:rPr lang="en-US" altLang="ja-JP" sz="2000" kern="100" dirty="0">
                <a:cs typeface="Cascadia Code" panose="020B0609020000020004" pitchFamily="49" charset="0"/>
              </a:rPr>
              <a:t>URL:</a:t>
            </a:r>
            <a:r>
              <a:rPr lang="ja-JP" altLang="en-US" sz="2000" kern="100" dirty="0">
                <a:cs typeface="Cascadia Code" panose="020B0609020000020004" pitchFamily="49" charset="0"/>
              </a:rPr>
              <a:t> </a:t>
            </a:r>
            <a:r>
              <a:rPr lang="en-US" altLang="ja-JP" sz="2000" kern="100" dirty="0">
                <a:effectLst/>
                <a:cs typeface="Cascadia Code" panose="020B0609020000020004" pitchFamily="49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https://atmarkit.itmedia.co.jp/ait/articles/2108/06/news030.html</a:t>
            </a:r>
            <a:endParaRPr lang="en-US" altLang="ja-JP" sz="2000" kern="100" dirty="0">
              <a:effectLst/>
              <a:cs typeface="Cascadia Code" panose="020B0609020000020004" pitchFamily="49" charset="0"/>
            </a:endParaRPr>
          </a:p>
          <a:p>
            <a:pPr marL="0" indent="0">
              <a:buNone/>
            </a:pPr>
            <a:endParaRPr lang="en-US" altLang="ja-JP" sz="1600" b="1" kern="100" dirty="0">
              <a:cs typeface="Cascadia Code" panose="020B0609020000020004" pitchFamily="49" charset="0"/>
            </a:endParaRPr>
          </a:p>
          <a:p>
            <a:r>
              <a:rPr lang="en-US" altLang="ja-JP" sz="2400" b="1" kern="100" dirty="0">
                <a:cs typeface="Cascadia Code" panose="020B0609020000020004" pitchFamily="49" charset="0"/>
              </a:rPr>
              <a:t>Python</a:t>
            </a:r>
            <a:r>
              <a:rPr lang="ja-JP" altLang="en-US" sz="2400" b="1" kern="100" dirty="0">
                <a:cs typeface="Cascadia Code" panose="020B0609020000020004" pitchFamily="49" charset="0"/>
              </a:rPr>
              <a:t>に</a:t>
            </a:r>
            <a:r>
              <a:rPr lang="en-US" altLang="ja-JP" sz="2400" b="1" kern="100" dirty="0" err="1">
                <a:cs typeface="Cascadia Code" panose="020B0609020000020004" pitchFamily="49" charset="0"/>
              </a:rPr>
              <a:t>jupyter</a:t>
            </a:r>
            <a:r>
              <a:rPr lang="ja-JP" altLang="en-US" sz="2400" b="1" kern="100" dirty="0">
                <a:cs typeface="Cascadia Code" panose="020B0609020000020004" pitchFamily="49" charset="0"/>
              </a:rPr>
              <a:t>モジュールをインストール</a:t>
            </a:r>
            <a:endParaRPr lang="en-US" altLang="ja-JP" sz="2400" b="1" kern="100" dirty="0">
              <a:cs typeface="Cascadia Code" panose="020B0609020000020004" pitchFamily="49" charset="0"/>
            </a:endParaRPr>
          </a:p>
          <a:p>
            <a:pPr marL="0" indent="0">
              <a:buNone/>
            </a:pPr>
            <a:r>
              <a:rPr lang="en-US" altLang="ja-JP" sz="2000" kern="100" dirty="0">
                <a:effectLst/>
                <a:cs typeface="Cascadia Code" panose="020B0609020000020004" pitchFamily="49" charset="0"/>
              </a:rPr>
              <a:t>&gt; pip install </a:t>
            </a:r>
            <a:r>
              <a:rPr lang="en-US" altLang="ja-JP" sz="2000" kern="100" dirty="0" err="1">
                <a:effectLst/>
                <a:cs typeface="Cascadia Code" panose="020B0609020000020004" pitchFamily="49" charset="0"/>
              </a:rPr>
              <a:t>jupyter</a:t>
            </a:r>
            <a:endParaRPr lang="en-US" altLang="ja-JP" sz="2000" kern="100" dirty="0">
              <a:effectLst/>
              <a:cs typeface="Cascadia Code" panose="020B0609020000020004" pitchFamily="49" charset="0"/>
            </a:endParaRPr>
          </a:p>
          <a:p>
            <a:r>
              <a:rPr lang="en-US" altLang="ja-JP" sz="2400" b="1" kern="100" dirty="0">
                <a:effectLst/>
                <a:cs typeface="Cascadia Code" panose="020B0609020000020004" pitchFamily="49" charset="0"/>
              </a:rPr>
              <a:t>Visual Code Studio</a:t>
            </a:r>
            <a:r>
              <a:rPr lang="ja-JP" altLang="en-US" sz="2400" b="1" kern="100" dirty="0">
                <a:effectLst/>
                <a:cs typeface="Cascadia Code" panose="020B0609020000020004" pitchFamily="49" charset="0"/>
              </a:rPr>
              <a:t>で</a:t>
            </a:r>
            <a:r>
              <a:rPr lang="en-US" altLang="ja-JP" sz="2400" b="1" kern="100" dirty="0" err="1">
                <a:effectLst/>
                <a:cs typeface="Cascadia Code" panose="020B0609020000020004" pitchFamily="49" charset="0"/>
              </a:rPr>
              <a:t>jupyter</a:t>
            </a:r>
            <a:r>
              <a:rPr lang="ja-JP" altLang="en-US" sz="2400" b="1" kern="100" dirty="0">
                <a:effectLst/>
                <a:cs typeface="Cascadia Code" panose="020B0609020000020004" pitchFamily="49" charset="0"/>
              </a:rPr>
              <a:t>拡張機能をインストール</a:t>
            </a:r>
            <a:endParaRPr lang="en-US" altLang="ja-JP" sz="2400" b="1" kern="100" dirty="0">
              <a:effectLst/>
              <a:cs typeface="Cascadia Code" panose="020B0609020000020004" pitchFamily="49" charset="0"/>
            </a:endParaRPr>
          </a:p>
          <a:p>
            <a:pPr marL="0" indent="0">
              <a:buNone/>
            </a:pPr>
            <a:r>
              <a:rPr lang="en-US" altLang="ja-JP" sz="2000" kern="100" dirty="0">
                <a:effectLst/>
                <a:cs typeface="Cascadia Code" panose="020B0609020000020004" pitchFamily="49" charset="0"/>
              </a:rPr>
              <a:t>1.</a:t>
            </a:r>
            <a:r>
              <a:rPr lang="ja-JP" altLang="en-US" sz="2000" kern="100" dirty="0">
                <a:effectLst/>
                <a:cs typeface="Cascadia Code" panose="020B0609020000020004" pitchFamily="49" charset="0"/>
              </a:rPr>
              <a:t> </a:t>
            </a:r>
            <a:r>
              <a:rPr lang="en-US" altLang="ja-JP" sz="2000" kern="100" dirty="0" err="1">
                <a:effectLst/>
                <a:cs typeface="Cascadia Code" panose="020B0609020000020004" pitchFamily="49" charset="0"/>
              </a:rPr>
              <a:t>VSCode</a:t>
            </a:r>
            <a:r>
              <a:rPr lang="ja-JP" altLang="en-US" sz="2000" kern="100" dirty="0">
                <a:effectLst/>
                <a:cs typeface="Cascadia Code" panose="020B0609020000020004" pitchFamily="49" charset="0"/>
              </a:rPr>
              <a:t>を起動</a:t>
            </a:r>
            <a:endParaRPr lang="en-US" altLang="ja-JP" sz="2000" kern="100" dirty="0">
              <a:effectLst/>
              <a:cs typeface="Cascadia Code" panose="020B0609020000020004" pitchFamily="49" charset="0"/>
            </a:endParaRPr>
          </a:p>
          <a:p>
            <a:pPr marL="0" indent="0">
              <a:buNone/>
            </a:pPr>
            <a:r>
              <a:rPr lang="ja-JP" altLang="en-US" sz="2000" kern="100" dirty="0">
                <a:cs typeface="Cascadia Code" panose="020B0609020000020004" pitchFamily="49" charset="0"/>
              </a:rPr>
              <a:t>　　</a:t>
            </a:r>
            <a:r>
              <a:rPr lang="en-US" altLang="ja-JP" sz="2000" kern="100" dirty="0">
                <a:cs typeface="Cascadia Code" panose="020B0609020000020004" pitchFamily="49" charset="0"/>
              </a:rPr>
              <a:t>% code</a:t>
            </a:r>
          </a:p>
          <a:p>
            <a:pPr marL="0" indent="0">
              <a:buNone/>
            </a:pPr>
            <a:r>
              <a:rPr lang="en-US" altLang="ja-JP" sz="2000" kern="100" dirty="0">
                <a:effectLst/>
                <a:cs typeface="Cascadia Code" panose="020B0609020000020004" pitchFamily="49" charset="0"/>
              </a:rPr>
              <a:t>2. [</a:t>
            </a:r>
            <a:r>
              <a:rPr lang="ja-JP" altLang="en-US" sz="2000" kern="100" dirty="0">
                <a:effectLst/>
                <a:cs typeface="Cascadia Code" panose="020B0609020000020004" pitchFamily="49" charset="0"/>
              </a:rPr>
              <a:t>拡張機能</a:t>
            </a:r>
            <a:r>
              <a:rPr lang="en-US" altLang="ja-JP" sz="2000" kern="100" dirty="0">
                <a:effectLst/>
                <a:cs typeface="Cascadia Code" panose="020B0609020000020004" pitchFamily="49" charset="0"/>
              </a:rPr>
              <a:t>]</a:t>
            </a:r>
            <a:r>
              <a:rPr lang="ja-JP" altLang="en-US" sz="2000" kern="100" dirty="0">
                <a:effectLst/>
                <a:cs typeface="Cascadia Code" panose="020B0609020000020004" pitchFamily="49" charset="0"/>
              </a:rPr>
              <a:t>ビューから</a:t>
            </a:r>
            <a:r>
              <a:rPr lang="en-US" altLang="ja-JP" sz="2000" kern="100" dirty="0">
                <a:effectLst/>
                <a:cs typeface="Cascadia Code" panose="020B0609020000020004" pitchFamily="49" charset="0"/>
              </a:rPr>
              <a:t>“python”</a:t>
            </a:r>
            <a:r>
              <a:rPr lang="ja-JP" altLang="en-US" sz="2000" kern="100" dirty="0">
                <a:effectLst/>
                <a:cs typeface="Cascadia Code" panose="020B0609020000020004" pitchFamily="49" charset="0"/>
              </a:rPr>
              <a:t>を検索</a:t>
            </a:r>
            <a:endParaRPr lang="en-US" altLang="ja-JP" sz="2000" kern="100" dirty="0">
              <a:effectLst/>
              <a:cs typeface="Cascadia Code" panose="020B0609020000020004" pitchFamily="49" charset="0"/>
            </a:endParaRPr>
          </a:p>
          <a:p>
            <a:pPr marL="0" indent="0">
              <a:buNone/>
            </a:pPr>
            <a:r>
              <a:rPr lang="ja-JP" altLang="en-US" sz="2000" kern="100" dirty="0">
                <a:cs typeface="Cascadia Code" panose="020B0609020000020004" pitchFamily="49" charset="0"/>
              </a:rPr>
              <a:t>　　</a:t>
            </a:r>
            <a:r>
              <a:rPr lang="en-US" altLang="ja-JP" sz="2000" kern="100" dirty="0">
                <a:cs typeface="Cascadia Code" panose="020B0609020000020004" pitchFamily="49" charset="0"/>
              </a:rPr>
              <a:t>python</a:t>
            </a:r>
            <a:r>
              <a:rPr lang="ja-JP" altLang="en-US" sz="2000" kern="100" dirty="0">
                <a:cs typeface="Cascadia Code" panose="020B0609020000020004" pitchFamily="49" charset="0"/>
              </a:rPr>
              <a:t>拡張機能をインストールすると、</a:t>
            </a:r>
            <a:r>
              <a:rPr lang="en-US" altLang="ja-JP" sz="2000" kern="100" dirty="0" err="1">
                <a:cs typeface="Cascadia Code" panose="020B0609020000020004" pitchFamily="49" charset="0"/>
              </a:rPr>
              <a:t>jupyter</a:t>
            </a:r>
            <a:r>
              <a:rPr lang="ja-JP" altLang="en-US" sz="2000" kern="100" dirty="0">
                <a:cs typeface="Cascadia Code" panose="020B0609020000020004" pitchFamily="49" charset="0"/>
              </a:rPr>
              <a:t>拡張機能も使える</a:t>
            </a:r>
            <a:endParaRPr lang="en-US" altLang="ja-JP" sz="2000" kern="100" dirty="0">
              <a:cs typeface="Cascadia Code" panose="020B0609020000020004" pitchFamily="49" charset="0"/>
            </a:endParaRPr>
          </a:p>
          <a:p>
            <a:pPr marL="0" indent="0">
              <a:buNone/>
            </a:pPr>
            <a:endParaRPr lang="en-US" altLang="ja-JP" sz="2000" kern="100" dirty="0">
              <a:cs typeface="Cascadia Code" panose="020B0609020000020004" pitchFamily="49" charset="0"/>
            </a:endParaRPr>
          </a:p>
          <a:p>
            <a:r>
              <a:rPr lang="en-US" altLang="ja-JP" sz="2400" b="1" kern="100" dirty="0">
                <a:effectLst/>
                <a:cs typeface="Cascadia Code" panose="020B0609020000020004" pitchFamily="49" charset="0"/>
              </a:rPr>
              <a:t>Visual Code Studio</a:t>
            </a:r>
            <a:r>
              <a:rPr lang="ja-JP" altLang="en-US" sz="2400" b="1" kern="100" dirty="0">
                <a:effectLst/>
                <a:cs typeface="Cascadia Code" panose="020B0609020000020004" pitchFamily="49" charset="0"/>
              </a:rPr>
              <a:t>で</a:t>
            </a:r>
            <a:r>
              <a:rPr lang="en-US" altLang="ja-JP" sz="2400" b="1" kern="100" dirty="0" err="1">
                <a:effectLst/>
                <a:cs typeface="Cascadia Code" panose="020B0609020000020004" pitchFamily="49" charset="0"/>
              </a:rPr>
              <a:t>jupyter</a:t>
            </a:r>
            <a:r>
              <a:rPr lang="ja-JP" altLang="en-US" sz="2400" b="1" kern="100" dirty="0">
                <a:effectLst/>
                <a:cs typeface="Cascadia Code" panose="020B0609020000020004" pitchFamily="49" charset="0"/>
              </a:rPr>
              <a:t> </a:t>
            </a:r>
            <a:r>
              <a:rPr lang="en-US" altLang="ja-JP" sz="2400" b="1" kern="100" dirty="0">
                <a:effectLst/>
                <a:cs typeface="Cascadia Code" panose="020B0609020000020004" pitchFamily="49" charset="0"/>
              </a:rPr>
              <a:t>notebook</a:t>
            </a:r>
            <a:r>
              <a:rPr lang="ja-JP" altLang="en-US" sz="2400" b="1" kern="100" dirty="0">
                <a:effectLst/>
                <a:cs typeface="Cascadia Code" panose="020B0609020000020004" pitchFamily="49" charset="0"/>
              </a:rPr>
              <a:t> </a:t>
            </a:r>
            <a:r>
              <a:rPr lang="en-US" altLang="ja-JP" sz="2400" b="1" kern="100" dirty="0">
                <a:effectLst/>
                <a:cs typeface="Cascadia Code" panose="020B0609020000020004" pitchFamily="49" charset="0"/>
              </a:rPr>
              <a:t>(.</a:t>
            </a:r>
            <a:r>
              <a:rPr lang="en-US" altLang="ja-JP" sz="2400" b="1" kern="100" dirty="0" err="1">
                <a:effectLst/>
                <a:cs typeface="Cascadia Code" panose="020B0609020000020004" pitchFamily="49" charset="0"/>
              </a:rPr>
              <a:t>ipynb</a:t>
            </a:r>
            <a:r>
              <a:rPr lang="en-US" altLang="ja-JP" sz="2400" b="1" kern="100" dirty="0">
                <a:effectLst/>
                <a:cs typeface="Cascadia Code" panose="020B0609020000020004" pitchFamily="49" charset="0"/>
              </a:rPr>
              <a:t>) </a:t>
            </a:r>
            <a:r>
              <a:rPr lang="ja-JP" altLang="en-US" sz="2400" b="1" kern="100" dirty="0">
                <a:effectLst/>
                <a:cs typeface="Cascadia Code" panose="020B0609020000020004" pitchFamily="49" charset="0"/>
              </a:rPr>
              <a:t>を作成する</a:t>
            </a:r>
            <a:endParaRPr lang="en-US" altLang="ja-JP" sz="2400" b="1" kern="100" dirty="0">
              <a:effectLst/>
              <a:cs typeface="Cascadia Code" panose="020B0609020000020004" pitchFamily="49" charset="0"/>
            </a:endParaRPr>
          </a:p>
          <a:p>
            <a:pPr marL="0" indent="0">
              <a:buNone/>
            </a:pPr>
            <a:r>
              <a:rPr lang="en-US" altLang="ja-JP" sz="2000" kern="100" dirty="0">
                <a:cs typeface="Cascadia Code" panose="020B0609020000020004" pitchFamily="49" charset="0"/>
              </a:rPr>
              <a:t>3. [</a:t>
            </a:r>
            <a:r>
              <a:rPr lang="ja-JP" altLang="en-US" sz="2000" kern="100" dirty="0">
                <a:cs typeface="Cascadia Code" panose="020B0609020000020004" pitchFamily="49" charset="0"/>
              </a:rPr>
              <a:t>エクスプローラー</a:t>
            </a:r>
            <a:r>
              <a:rPr lang="en-US" altLang="ja-JP" sz="2000" kern="100" dirty="0">
                <a:cs typeface="Cascadia Code" panose="020B0609020000020004" pitchFamily="49" charset="0"/>
              </a:rPr>
              <a:t>]</a:t>
            </a:r>
            <a:r>
              <a:rPr lang="ja-JP" altLang="en-US" sz="2000" kern="100" dirty="0">
                <a:cs typeface="Cascadia Code" panose="020B0609020000020004" pitchFamily="49" charset="0"/>
              </a:rPr>
              <a:t>ビューで、適当なフォルダーを開く</a:t>
            </a:r>
            <a:endParaRPr lang="en-US" altLang="ja-JP" sz="2000" kern="100" dirty="0">
              <a:cs typeface="Cascadia Code" panose="020B0609020000020004" pitchFamily="49" charset="0"/>
            </a:endParaRPr>
          </a:p>
          <a:p>
            <a:pPr marL="0" indent="0">
              <a:buNone/>
            </a:pPr>
            <a:r>
              <a:rPr lang="en-US" altLang="ja-JP" sz="2000" kern="100" dirty="0">
                <a:cs typeface="Cascadia Code" panose="020B0609020000020004" pitchFamily="49" charset="0"/>
              </a:rPr>
              <a:t>4.</a:t>
            </a:r>
            <a:r>
              <a:rPr lang="ja-JP" altLang="en-US" sz="2000" kern="100" dirty="0">
                <a:cs typeface="Cascadia Code" panose="020B0609020000020004" pitchFamily="49" charset="0"/>
              </a:rPr>
              <a:t> </a:t>
            </a:r>
            <a:r>
              <a:rPr lang="en-US" altLang="ja-JP" sz="2000" kern="100" dirty="0">
                <a:cs typeface="Cascadia Code" panose="020B0609020000020004" pitchFamily="49" charset="0"/>
              </a:rPr>
              <a:t>[</a:t>
            </a:r>
            <a:r>
              <a:rPr lang="ja-JP" altLang="en-US" sz="2000" kern="100" dirty="0">
                <a:cs typeface="Cascadia Code" panose="020B0609020000020004" pitchFamily="49" charset="0"/>
              </a:rPr>
              <a:t>新規作成</a:t>
            </a:r>
            <a:r>
              <a:rPr lang="en-US" altLang="ja-JP" sz="2000" kern="100" dirty="0">
                <a:cs typeface="Cascadia Code" panose="020B0609020000020004" pitchFamily="49" charset="0"/>
              </a:rPr>
              <a:t>(New</a:t>
            </a:r>
            <a:r>
              <a:rPr lang="ja-JP" altLang="en-US" sz="2000" kern="100" dirty="0">
                <a:cs typeface="Cascadia Code" panose="020B0609020000020004" pitchFamily="49" charset="0"/>
              </a:rPr>
              <a:t> </a:t>
            </a:r>
            <a:r>
              <a:rPr lang="en-US" altLang="ja-JP" sz="2000" kern="100" dirty="0">
                <a:cs typeface="Cascadia Code" panose="020B0609020000020004" pitchFamily="49" charset="0"/>
              </a:rPr>
              <a:t>File)]</a:t>
            </a:r>
            <a:r>
              <a:rPr lang="ja-JP" altLang="en-US" sz="2000" kern="100" dirty="0">
                <a:cs typeface="Cascadia Code" panose="020B0609020000020004" pitchFamily="49" charset="0"/>
              </a:rPr>
              <a:t>メニューを選び、</a:t>
            </a:r>
            <a:r>
              <a:rPr lang="en-US" altLang="ja-JP" sz="2000" kern="100" dirty="0">
                <a:cs typeface="Cascadia Code" panose="020B0609020000020004" pitchFamily="49" charset="0"/>
              </a:rPr>
              <a:t>[File</a:t>
            </a:r>
            <a:r>
              <a:rPr lang="ja-JP" altLang="en-US" sz="2000" kern="100" dirty="0">
                <a:cs typeface="Cascadia Code" panose="020B0609020000020004" pitchFamily="49" charset="0"/>
              </a:rPr>
              <a:t> </a:t>
            </a:r>
            <a:r>
              <a:rPr lang="en-US" altLang="ja-JP" sz="2000" kern="100" dirty="0">
                <a:cs typeface="Cascadia Code" panose="020B0609020000020004" pitchFamily="49" charset="0"/>
              </a:rPr>
              <a:t>type]</a:t>
            </a:r>
            <a:r>
              <a:rPr lang="ja-JP" altLang="en-US" sz="2000" kern="100" dirty="0">
                <a:cs typeface="Cascadia Code" panose="020B0609020000020004" pitchFamily="49" charset="0"/>
              </a:rPr>
              <a:t>で </a:t>
            </a:r>
            <a:r>
              <a:rPr lang="en-US" altLang="ja-JP" sz="2000" kern="100" dirty="0">
                <a:cs typeface="Cascadia Code" panose="020B0609020000020004" pitchFamily="49" charset="0"/>
              </a:rPr>
              <a:t>“</a:t>
            </a:r>
            <a:r>
              <a:rPr lang="en-US" altLang="ja-JP" sz="2000" kern="100" dirty="0" err="1">
                <a:cs typeface="Cascadia Code" panose="020B0609020000020004" pitchFamily="49" charset="0"/>
              </a:rPr>
              <a:t>jupyter</a:t>
            </a:r>
            <a:r>
              <a:rPr lang="ja-JP" altLang="en-US" sz="2000" kern="100" dirty="0">
                <a:cs typeface="Cascadia Code" panose="020B0609020000020004" pitchFamily="49" charset="0"/>
              </a:rPr>
              <a:t> </a:t>
            </a:r>
            <a:r>
              <a:rPr lang="en-US" altLang="ja-JP" sz="2000" kern="100" dirty="0">
                <a:cs typeface="Cascadia Code" panose="020B0609020000020004" pitchFamily="49" charset="0"/>
              </a:rPr>
              <a:t>notebook”</a:t>
            </a:r>
            <a:r>
              <a:rPr lang="ja-JP" altLang="en-US" sz="2000" kern="100" dirty="0">
                <a:cs typeface="Cascadia Code" panose="020B0609020000020004" pitchFamily="49" charset="0"/>
              </a:rPr>
              <a:t>を選ぶ</a:t>
            </a:r>
            <a:endParaRPr lang="en-US" altLang="ja-JP" sz="2000" kern="100" dirty="0">
              <a:cs typeface="Cascadia Code" panose="020B0609020000020004" pitchFamily="49" charset="0"/>
            </a:endParaRPr>
          </a:p>
          <a:p>
            <a:pPr marL="0" indent="0">
              <a:buNone/>
            </a:pPr>
            <a:r>
              <a:rPr lang="ja-JP" altLang="en-US" sz="2000" b="1" kern="100" dirty="0">
                <a:solidFill>
                  <a:srgbClr val="FF0000"/>
                </a:solidFill>
                <a:cs typeface="Cascadia Code" panose="020B0609020000020004" pitchFamily="49" charset="0"/>
              </a:rPr>
              <a:t>＊</a:t>
            </a:r>
            <a:r>
              <a:rPr lang="en-US" altLang="ja-JP" sz="2000" b="1" kern="100" dirty="0" err="1">
                <a:solidFill>
                  <a:srgbClr val="FF0000"/>
                </a:solidFill>
                <a:cs typeface="Cascadia Code" panose="020B0609020000020004" pitchFamily="49" charset="0"/>
              </a:rPr>
              <a:t>Jupyter</a:t>
            </a:r>
            <a:r>
              <a:rPr lang="en-US" altLang="ja-JP" sz="2000" b="1" kern="100" dirty="0">
                <a:solidFill>
                  <a:srgbClr val="FF0000"/>
                </a:solidFill>
                <a:cs typeface="Cascadia Code" panose="020B0609020000020004" pitchFamily="49" charset="0"/>
              </a:rPr>
              <a:t> notebook</a:t>
            </a:r>
            <a:r>
              <a:rPr lang="ja-JP" altLang="en-US" sz="2000" b="1" kern="100" dirty="0">
                <a:solidFill>
                  <a:srgbClr val="FF0000"/>
                </a:solidFill>
                <a:cs typeface="Cascadia Code" panose="020B0609020000020004" pitchFamily="49" charset="0"/>
              </a:rPr>
              <a:t>ファイル </a:t>
            </a:r>
            <a:r>
              <a:rPr lang="en-US" altLang="ja-JP" sz="2000" b="1" kern="100" dirty="0">
                <a:solidFill>
                  <a:srgbClr val="FF0000"/>
                </a:solidFill>
                <a:cs typeface="Cascadia Code" panose="020B0609020000020004" pitchFamily="49" charset="0"/>
              </a:rPr>
              <a:t>(.</a:t>
            </a:r>
            <a:r>
              <a:rPr lang="en-US" altLang="ja-JP" sz="2000" b="1" kern="100" dirty="0" err="1">
                <a:solidFill>
                  <a:srgbClr val="FF0000"/>
                </a:solidFill>
                <a:cs typeface="Cascadia Code" panose="020B0609020000020004" pitchFamily="49" charset="0"/>
              </a:rPr>
              <a:t>ipynb</a:t>
            </a:r>
            <a:r>
              <a:rPr lang="en-US" altLang="ja-JP" sz="2000" b="1" kern="100" dirty="0">
                <a:solidFill>
                  <a:srgbClr val="FF0000"/>
                </a:solidFill>
                <a:cs typeface="Cascadia Code" panose="020B0609020000020004" pitchFamily="49" charset="0"/>
              </a:rPr>
              <a:t>) </a:t>
            </a:r>
            <a:r>
              <a:rPr lang="ja-JP" altLang="en-US" sz="2000" b="1" kern="100" dirty="0">
                <a:solidFill>
                  <a:srgbClr val="FF0000"/>
                </a:solidFill>
                <a:cs typeface="Cascadia Code" panose="020B0609020000020004" pitchFamily="49" charset="0"/>
              </a:rPr>
              <a:t>を</a:t>
            </a:r>
            <a:r>
              <a:rPr lang="en-US" altLang="ja-JP" sz="2000" b="1" kern="100" dirty="0">
                <a:solidFill>
                  <a:srgbClr val="FF0000"/>
                </a:solidFill>
                <a:cs typeface="Cascadia Code" panose="020B0609020000020004" pitchFamily="49" charset="0"/>
              </a:rPr>
              <a:t>python</a:t>
            </a:r>
            <a:r>
              <a:rPr lang="ja-JP" altLang="en-US" sz="2000" b="1" kern="100" dirty="0">
                <a:solidFill>
                  <a:srgbClr val="FF0000"/>
                </a:solidFill>
                <a:cs typeface="Cascadia Code" panose="020B0609020000020004" pitchFamily="49" charset="0"/>
              </a:rPr>
              <a:t>プログラム </a:t>
            </a:r>
            <a:r>
              <a:rPr lang="en-US" altLang="ja-JP" sz="2000" b="1" kern="100" dirty="0">
                <a:solidFill>
                  <a:srgbClr val="FF0000"/>
                </a:solidFill>
                <a:cs typeface="Cascadia Code" panose="020B0609020000020004" pitchFamily="49" charset="0"/>
              </a:rPr>
              <a:t>(.</a:t>
            </a:r>
            <a:r>
              <a:rPr lang="en-US" altLang="ja-JP" sz="2000" b="1" kern="100" dirty="0" err="1">
                <a:solidFill>
                  <a:srgbClr val="FF0000"/>
                </a:solidFill>
                <a:cs typeface="Cascadia Code" panose="020B0609020000020004" pitchFamily="49" charset="0"/>
              </a:rPr>
              <a:t>py</a:t>
            </a:r>
            <a:r>
              <a:rPr lang="en-US" altLang="ja-JP" sz="2000" b="1" kern="100" dirty="0">
                <a:solidFill>
                  <a:srgbClr val="FF0000"/>
                </a:solidFill>
                <a:cs typeface="Cascadia Code" panose="020B0609020000020004" pitchFamily="49" charset="0"/>
              </a:rPr>
              <a:t>)</a:t>
            </a:r>
            <a:r>
              <a:rPr lang="ja-JP" altLang="en-US" sz="2000" b="1" kern="100" dirty="0">
                <a:solidFill>
                  <a:srgbClr val="FF0000"/>
                </a:solidFill>
                <a:cs typeface="Cascadia Code" panose="020B0609020000020004" pitchFamily="49" charset="0"/>
              </a:rPr>
              <a:t> に変換</a:t>
            </a:r>
            <a:r>
              <a:rPr lang="ja-JP" altLang="en-US" sz="2000" kern="100" dirty="0">
                <a:cs typeface="Cascadia Code" panose="020B0609020000020004" pitchFamily="49" charset="0"/>
              </a:rPr>
              <a:t>する</a:t>
            </a:r>
            <a:br>
              <a:rPr lang="en-US" altLang="ja-JP" sz="2000" kern="100" dirty="0">
                <a:cs typeface="Cascadia Code" panose="020B0609020000020004" pitchFamily="49" charset="0"/>
              </a:rPr>
            </a:br>
            <a:r>
              <a:rPr lang="ja-JP" altLang="en-US" sz="2000" kern="100" dirty="0">
                <a:cs typeface="Cascadia Code" panose="020B0609020000020004" pitchFamily="49" charset="0"/>
              </a:rPr>
              <a:t>　　</a:t>
            </a:r>
            <a:r>
              <a:rPr lang="en-US" altLang="ja-JP" sz="2000" kern="100" dirty="0">
                <a:effectLst/>
                <a:cs typeface="Cascadia Code" panose="020B0609020000020004" pitchFamily="49" charset="0"/>
              </a:rPr>
              <a:t>&gt;</a:t>
            </a:r>
            <a:r>
              <a:rPr lang="ja-JP" altLang="en-US" sz="2000" kern="100" dirty="0">
                <a:effectLst/>
                <a:cs typeface="Cascadia Code" panose="020B0609020000020004" pitchFamily="49" charset="0"/>
              </a:rPr>
              <a:t> </a:t>
            </a:r>
            <a:r>
              <a:rPr lang="en-US" altLang="ja-JP" sz="2000" b="1" kern="100" dirty="0" err="1">
                <a:solidFill>
                  <a:schemeClr val="accent1">
                    <a:lumMod val="50000"/>
                  </a:schemeClr>
                </a:solidFill>
                <a:effectLst/>
                <a:cs typeface="Cascadia Code" panose="020B0609020000020004" pitchFamily="49" charset="0"/>
              </a:rPr>
              <a:t>jupyter</a:t>
            </a:r>
            <a:r>
              <a:rPr lang="en-US" altLang="ja-JP" sz="2000" b="1" kern="100" dirty="0">
                <a:solidFill>
                  <a:schemeClr val="accent1">
                    <a:lumMod val="50000"/>
                  </a:schemeClr>
                </a:solidFill>
                <a:effectLst/>
                <a:cs typeface="Cascadia Code" panose="020B0609020000020004" pitchFamily="49" charset="0"/>
              </a:rPr>
              <a:t> </a:t>
            </a:r>
            <a:r>
              <a:rPr lang="en-US" altLang="ja-JP" sz="2000" b="1" kern="100" dirty="0" err="1">
                <a:solidFill>
                  <a:schemeClr val="accent1">
                    <a:lumMod val="50000"/>
                  </a:schemeClr>
                </a:solidFill>
                <a:effectLst/>
                <a:cs typeface="Cascadia Code" panose="020B0609020000020004" pitchFamily="49" charset="0"/>
              </a:rPr>
              <a:t>nbconvert</a:t>
            </a:r>
            <a:r>
              <a:rPr lang="en-US" altLang="ja-JP" sz="2000" b="1" kern="100" dirty="0">
                <a:solidFill>
                  <a:schemeClr val="accent1">
                    <a:lumMod val="50000"/>
                  </a:schemeClr>
                </a:solidFill>
                <a:effectLst/>
                <a:cs typeface="Cascadia Code" panose="020B0609020000020004" pitchFamily="49" charset="0"/>
              </a:rPr>
              <a:t> --to python </a:t>
            </a:r>
            <a:r>
              <a:rPr lang="en-US" altLang="ja-JP" sz="2000" b="1" kern="100" dirty="0" err="1">
                <a:solidFill>
                  <a:schemeClr val="accent1">
                    <a:lumMod val="50000"/>
                  </a:schemeClr>
                </a:solidFill>
                <a:effectLst/>
                <a:cs typeface="Cascadia Code" panose="020B0609020000020004" pitchFamily="49" charset="0"/>
              </a:rPr>
              <a:t>hogehoge.ipynb</a:t>
            </a:r>
            <a:endParaRPr lang="en-US" altLang="ja-JP" sz="2400" b="1" kern="100" dirty="0">
              <a:solidFill>
                <a:schemeClr val="accent1">
                  <a:lumMod val="50000"/>
                </a:schemeClr>
              </a:solidFill>
              <a:effectLst/>
              <a:cs typeface="Cascadia Code" panose="020B06090200000200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111859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66A6F7-740D-716E-19F8-ED3D13CA33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530A2124-DAF7-9063-2DD8-12433704F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 rotWithShape="0">
            <a:gsLst>
              <a:gs pos="0">
                <a:srgbClr val="99FFCC"/>
              </a:gs>
              <a:gs pos="100000">
                <a:srgbClr val="CC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Rectangle 1027">
            <a:extLst>
              <a:ext uri="{FF2B5EF4-FFF2-40B4-BE49-F238E27FC236}">
                <a16:creationId xmlns:a16="http://schemas.microsoft.com/office/drawing/2014/main" id="{8BCDED9F-A81C-897F-9D20-AB410212DC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432" y="980728"/>
            <a:ext cx="10477772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ＭＳ Ｐゴシック"/>
                <a:cs typeface="Cascadia Code" panose="020B0609020000020004" pitchFamily="49" charset="0"/>
              </a:rPr>
              <a:t>環境構築</a:t>
            </a:r>
            <a:endParaRPr kumimoji="1" lang="en-US" altLang="ja-JP" sz="3600" b="1" i="0" u="none" strike="noStrike" kern="100" cap="none" spc="0" normalizeH="0" baseline="0" noProof="0" dirty="0">
              <a:ln>
                <a:noFill/>
              </a:ln>
              <a:effectLst/>
              <a:uLnTx/>
              <a:uFillTx/>
              <a:latin typeface="Times New Roman"/>
              <a:ea typeface="ＭＳ Ｐゴシック"/>
              <a:cs typeface="Cascadia Code" panose="020B06090200000200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ja-JP" sz="3600" b="1" kern="100" dirty="0">
              <a:latin typeface="Times New Roman"/>
              <a:ea typeface="ＭＳ Ｐゴシック"/>
              <a:cs typeface="Cascadia Code" panose="020B06090200000200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1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ＭＳ Ｐゴシック"/>
                <a:cs typeface="Cascadia Code" panose="020B0609020000020004" pitchFamily="49" charset="0"/>
              </a:rPr>
              <a:t>Visual</a:t>
            </a:r>
            <a:r>
              <a:rPr kumimoji="1" lang="ja-JP" altLang="en-US" sz="3600" b="1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ＭＳ Ｐゴシック"/>
                <a:cs typeface="Cascadia Code" panose="020B0609020000020004" pitchFamily="49" charset="0"/>
              </a:rPr>
              <a:t> </a:t>
            </a:r>
            <a:r>
              <a:rPr kumimoji="1" lang="en-US" altLang="ja-JP" sz="3600" b="1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ＭＳ Ｐゴシック"/>
                <a:cs typeface="Cascadia Code" panose="020B0609020000020004" pitchFamily="49" charset="0"/>
              </a:rPr>
              <a:t>Code</a:t>
            </a:r>
            <a:r>
              <a:rPr kumimoji="1" lang="ja-JP" altLang="en-US" sz="3600" b="1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ＭＳ Ｐゴシック"/>
                <a:cs typeface="Cascadia Code" panose="020B0609020000020004" pitchFamily="49" charset="0"/>
              </a:rPr>
              <a:t> </a:t>
            </a:r>
            <a:r>
              <a:rPr kumimoji="1" lang="en-US" altLang="ja-JP" sz="3600" b="1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ＭＳ Ｐゴシック"/>
                <a:cs typeface="Cascadia Code" panose="020B0609020000020004" pitchFamily="49" charset="0"/>
              </a:rPr>
              <a:t>Studio</a:t>
            </a:r>
            <a:r>
              <a:rPr kumimoji="1" lang="ja-JP" altLang="en-US" sz="3600" b="1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ＭＳ Ｐゴシック"/>
                <a:cs typeface="Cascadia Code" panose="020B0609020000020004" pitchFamily="49" charset="0"/>
              </a:rPr>
              <a:t>に拡張機能をインストール</a:t>
            </a:r>
            <a:endParaRPr kumimoji="1" lang="en-US" altLang="ja-JP" sz="3600" b="1" i="0" u="none" strike="noStrike" kern="100" cap="none" spc="0" normalizeH="0" baseline="0" noProof="0" dirty="0">
              <a:ln>
                <a:noFill/>
              </a:ln>
              <a:effectLst/>
              <a:uLnTx/>
              <a:uFillTx/>
              <a:latin typeface="Times New Roman"/>
              <a:ea typeface="ＭＳ Ｐゴシック"/>
              <a:cs typeface="Cascadia Code" panose="020B0609020000020004" pitchFamily="49" charset="0"/>
            </a:endParaRPr>
          </a:p>
          <a:p>
            <a:pPr algn="l">
              <a:defRPr/>
            </a:pPr>
            <a:r>
              <a:rPr lang="ja-JP" altLang="en-US" sz="3600" b="1" kern="100" dirty="0">
                <a:latin typeface="Times New Roman"/>
                <a:ea typeface="ＭＳ Ｐゴシック"/>
                <a:cs typeface="Cascadia Code" panose="020B0609020000020004" pitchFamily="49" charset="0"/>
              </a:rPr>
              <a:t>　・ 日本語拡張パック</a:t>
            </a:r>
            <a:endParaRPr lang="en-US" altLang="ja-JP" sz="3600" b="1" kern="100" dirty="0">
              <a:latin typeface="Times New Roman"/>
              <a:ea typeface="ＭＳ Ｐゴシック"/>
              <a:cs typeface="Cascadia Code" panose="020B06090200000200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b="1" kern="100" dirty="0">
                <a:latin typeface="Times New Roman"/>
                <a:ea typeface="ＭＳ Ｐゴシック"/>
                <a:cs typeface="Cascadia Code" panose="020B0609020000020004" pitchFamily="49" charset="0"/>
              </a:rPr>
              <a:t>　・ </a:t>
            </a:r>
            <a:r>
              <a:rPr lang="en-US" altLang="ja-JP" sz="3600" b="1" kern="100" dirty="0">
                <a:latin typeface="Times New Roman"/>
                <a:ea typeface="ＭＳ Ｐゴシック"/>
                <a:cs typeface="Cascadia Code" panose="020B0609020000020004" pitchFamily="49" charset="0"/>
              </a:rPr>
              <a:t>python</a:t>
            </a:r>
            <a:r>
              <a:rPr lang="ja-JP" altLang="en-US" sz="3600" b="1" kern="100" dirty="0">
                <a:latin typeface="Times New Roman"/>
                <a:ea typeface="ＭＳ Ｐゴシック"/>
                <a:cs typeface="Cascadia Code" panose="020B0609020000020004" pitchFamily="49" charset="0"/>
              </a:rPr>
              <a:t>拡張機能</a:t>
            </a:r>
            <a:endParaRPr lang="en-US" altLang="ja-JP" sz="3600" b="1" kern="100" dirty="0">
              <a:latin typeface="Times New Roman"/>
              <a:ea typeface="ＭＳ Ｐゴシック"/>
              <a:cs typeface="Cascadia Code" panose="020B06090200000200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ＭＳ Ｐゴシック"/>
                <a:cs typeface="Cascadia Code" panose="020B0609020000020004" pitchFamily="49" charset="0"/>
              </a:rPr>
              <a:t>　</a:t>
            </a:r>
            <a:r>
              <a:rPr kumimoji="1" lang="en-US" altLang="ja-JP" sz="3600" b="1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ＭＳ Ｐゴシック"/>
                <a:cs typeface="Cascadia Code" panose="020B0609020000020004" pitchFamily="49" charset="0"/>
              </a:rPr>
              <a:t>(</a:t>
            </a:r>
            <a:r>
              <a:rPr kumimoji="1" lang="ja-JP" altLang="en-US" sz="3600" b="1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ＭＳ Ｐゴシック"/>
                <a:cs typeface="Cascadia Code" panose="020B0609020000020004" pitchFamily="49" charset="0"/>
              </a:rPr>
              <a:t>・ </a:t>
            </a:r>
            <a:r>
              <a:rPr kumimoji="1" lang="en-US" altLang="ja-JP" sz="3600" b="1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ＭＳ Ｐゴシック"/>
                <a:cs typeface="Cascadia Code" panose="020B0609020000020004" pitchFamily="49" charset="0"/>
              </a:rPr>
              <a:t>CSV</a:t>
            </a:r>
            <a:r>
              <a:rPr kumimoji="1" lang="ja-JP" altLang="en-US" sz="3600" b="1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ＭＳ Ｐゴシック"/>
                <a:cs typeface="Cascadia Code" panose="020B0609020000020004" pitchFamily="49" charset="0"/>
              </a:rPr>
              <a:t>拡張機能</a:t>
            </a:r>
            <a:r>
              <a:rPr lang="en-US" altLang="ja-JP" sz="3600" b="1" kern="100" dirty="0">
                <a:latin typeface="Times New Roman"/>
                <a:ea typeface="ＭＳ Ｐゴシック"/>
                <a:cs typeface="Cascadia Code" panose="020B0609020000020004" pitchFamily="49" charset="0"/>
              </a:rPr>
              <a:t>)</a:t>
            </a:r>
            <a:endParaRPr kumimoji="1" lang="en-US" altLang="ja-JP" sz="3600" b="1" i="0" u="none" strike="noStrike" kern="100" cap="none" spc="0" normalizeH="0" baseline="0" noProof="0" dirty="0">
              <a:ln>
                <a:noFill/>
              </a:ln>
              <a:effectLst/>
              <a:uLnTx/>
              <a:uFillTx/>
              <a:latin typeface="Times New Roman"/>
              <a:ea typeface="ＭＳ Ｐゴシック"/>
              <a:cs typeface="Cascadia Code" panose="020B06090200000200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9317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12192000" cy="980727"/>
          </a:xfrm>
        </p:spPr>
        <p:txBody>
          <a:bodyPr/>
          <a:lstStyle/>
          <a:p>
            <a:pPr eaLnBrk="1" hangingPunct="1"/>
            <a:r>
              <a:rPr lang="ja-JP" altLang="en-US" sz="3600" b="1" dirty="0">
                <a:solidFill>
                  <a:srgbClr val="0000FF"/>
                </a:solidFill>
                <a:ea typeface="ＨＧ丸ゴシックB" pitchFamily="49" charset="-128"/>
              </a:rPr>
              <a:t>テキストエディタ</a:t>
            </a:r>
            <a:r>
              <a:rPr lang="en-US" altLang="ja-JP" sz="3600" b="1" dirty="0">
                <a:solidFill>
                  <a:srgbClr val="0000FF"/>
                </a:solidFill>
                <a:ea typeface="ＨＧ丸ゴシックB" pitchFamily="49" charset="-128"/>
              </a:rPr>
              <a:t>:</a:t>
            </a:r>
            <a:r>
              <a:rPr lang="ja-JP" altLang="en-US" sz="3600" b="1" dirty="0">
                <a:solidFill>
                  <a:srgbClr val="0000FF"/>
                </a:solidFill>
                <a:ea typeface="ＨＧ丸ゴシックB" pitchFamily="49" charset="-128"/>
              </a:rPr>
              <a:t> </a:t>
            </a:r>
            <a:r>
              <a:rPr lang="en-US" altLang="ja-JP" sz="3600" b="1" kern="100" dirty="0">
                <a:solidFill>
                  <a:srgbClr val="0000FF"/>
                </a:solidFill>
                <a:cs typeface="Cascadia Code" panose="020B0609020000020004" pitchFamily="49" charset="0"/>
              </a:rPr>
              <a:t>Visual</a:t>
            </a:r>
            <a:r>
              <a:rPr lang="ja-JP" altLang="en-US" sz="3600" b="1" kern="100" dirty="0">
                <a:solidFill>
                  <a:srgbClr val="0000FF"/>
                </a:solidFill>
                <a:cs typeface="Cascadia Code" panose="020B0609020000020004" pitchFamily="49" charset="0"/>
              </a:rPr>
              <a:t> </a:t>
            </a:r>
            <a:r>
              <a:rPr lang="en-US" altLang="ja-JP" sz="3600" b="1" kern="100" dirty="0">
                <a:solidFill>
                  <a:srgbClr val="0000FF"/>
                </a:solidFill>
                <a:cs typeface="Cascadia Code" panose="020B0609020000020004" pitchFamily="49" charset="0"/>
              </a:rPr>
              <a:t>Studio</a:t>
            </a:r>
            <a:r>
              <a:rPr lang="ja-JP" altLang="en-US" sz="3600" b="1" kern="100" dirty="0">
                <a:solidFill>
                  <a:srgbClr val="0000FF"/>
                </a:solidFill>
                <a:cs typeface="Cascadia Code" panose="020B0609020000020004" pitchFamily="49" charset="0"/>
              </a:rPr>
              <a:t> </a:t>
            </a:r>
            <a:r>
              <a:rPr lang="en-US" altLang="ja-JP" sz="3600" b="1" kern="100" dirty="0">
                <a:solidFill>
                  <a:srgbClr val="0000FF"/>
                </a:solidFill>
                <a:cs typeface="Cascadia Code" panose="020B0609020000020004" pitchFamily="49" charset="0"/>
              </a:rPr>
              <a:t>Code</a:t>
            </a:r>
            <a:r>
              <a:rPr lang="ja-JP" altLang="en-US" sz="3600" b="1" kern="100" dirty="0">
                <a:solidFill>
                  <a:srgbClr val="0000FF"/>
                </a:solidFill>
                <a:cs typeface="Cascadia Code" panose="020B0609020000020004" pitchFamily="49" charset="0"/>
              </a:rPr>
              <a:t> </a:t>
            </a:r>
            <a:r>
              <a:rPr lang="en-US" altLang="ja-JP" sz="3600" b="1" kern="100" dirty="0">
                <a:solidFill>
                  <a:srgbClr val="0000FF"/>
                </a:solidFill>
                <a:cs typeface="Cascadia Code" panose="020B0609020000020004" pitchFamily="49" charset="0"/>
              </a:rPr>
              <a:t>(</a:t>
            </a:r>
            <a:r>
              <a:rPr lang="en-US" altLang="ja-JP" sz="3600" b="1" kern="100" dirty="0" err="1">
                <a:solidFill>
                  <a:srgbClr val="0000FF"/>
                </a:solidFill>
                <a:cs typeface="Cascadia Code" panose="020B0609020000020004" pitchFamily="49" charset="0"/>
              </a:rPr>
              <a:t>VSCode</a:t>
            </a:r>
            <a:r>
              <a:rPr lang="en-US" altLang="ja-JP" sz="3600" b="1" kern="100" dirty="0">
                <a:solidFill>
                  <a:srgbClr val="0000FF"/>
                </a:solidFill>
                <a:cs typeface="Cascadia Code" panose="020B0609020000020004" pitchFamily="49" charset="0"/>
              </a:rPr>
              <a:t>)</a:t>
            </a:r>
            <a:endParaRPr lang="ja-JP" altLang="en-US" sz="3600" b="1" dirty="0">
              <a:solidFill>
                <a:srgbClr val="0000FF"/>
              </a:solidFill>
              <a:ea typeface="ＨＧ丸ゴシックB" pitchFamily="49" charset="-128"/>
            </a:endParaRPr>
          </a:p>
        </p:txBody>
      </p:sp>
      <p:sp>
        <p:nvSpPr>
          <p:cNvPr id="42086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263352" y="1052736"/>
            <a:ext cx="11809312" cy="5616624"/>
          </a:xfrm>
        </p:spPr>
        <p:txBody>
          <a:bodyPr/>
          <a:lstStyle/>
          <a:p>
            <a:pPr marL="0" indent="0">
              <a:buNone/>
            </a:pPr>
            <a:r>
              <a:rPr lang="en-US" altLang="ja-JP" sz="2800" kern="100" dirty="0">
                <a:cs typeface="Cascadia Code" panose="020B0609020000020004" pitchFamily="49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https://code.visualstudio.com/</a:t>
            </a:r>
            <a:endParaRPr lang="en-US" altLang="ja-JP" sz="2800" kern="100" dirty="0">
              <a:cs typeface="Cascadia Code" panose="020B0609020000020004" pitchFamily="49" charset="0"/>
            </a:endParaRPr>
          </a:p>
          <a:p>
            <a:pPr marL="0" indent="0">
              <a:buNone/>
            </a:pPr>
            <a:endParaRPr lang="en-US" altLang="ja-JP" sz="2800" kern="100" dirty="0">
              <a:cs typeface="Cascadia Code" panose="020B0609020000020004" pitchFamily="49" charset="0"/>
            </a:endParaRPr>
          </a:p>
          <a:p>
            <a:pPr marL="0" indent="0">
              <a:buNone/>
            </a:pPr>
            <a:r>
              <a:rPr lang="ja-JP" altLang="en-US" sz="2800" kern="100" dirty="0">
                <a:cs typeface="Cascadia Code" panose="020B0609020000020004" pitchFamily="49" charset="0"/>
              </a:rPr>
              <a:t>・ 現在最も広く使われている</a:t>
            </a:r>
            <a:endParaRPr lang="en-US" altLang="ja-JP" sz="2800" kern="100" dirty="0">
              <a:cs typeface="Cascadia Code" panose="020B0609020000020004" pitchFamily="49" charset="0"/>
            </a:endParaRPr>
          </a:p>
          <a:p>
            <a:pPr marL="0" indent="0">
              <a:buNone/>
            </a:pPr>
            <a:r>
              <a:rPr lang="ja-JP" altLang="en-US" sz="2800" kern="100" dirty="0">
                <a:cs typeface="Cascadia Code" panose="020B0609020000020004" pitchFamily="49" charset="0"/>
              </a:rPr>
              <a:t>・ 無料</a:t>
            </a:r>
            <a:endParaRPr lang="en-US" altLang="ja-JP" sz="2800" kern="100" dirty="0">
              <a:cs typeface="Cascadia Code" panose="020B0609020000020004" pitchFamily="49" charset="0"/>
            </a:endParaRPr>
          </a:p>
          <a:p>
            <a:pPr marL="0" indent="0">
              <a:buNone/>
            </a:pPr>
            <a:r>
              <a:rPr lang="ja-JP" altLang="en-US" sz="2800" kern="100" dirty="0">
                <a:cs typeface="Cascadia Code" panose="020B0609020000020004" pitchFamily="49" charset="0"/>
              </a:rPr>
              <a:t>・ 多言語対応、マルチプラットフォーム </a:t>
            </a:r>
            <a:r>
              <a:rPr lang="en-US" altLang="ja-JP" sz="2800" kern="100" dirty="0">
                <a:cs typeface="Cascadia Code" panose="020B0609020000020004" pitchFamily="49" charset="0"/>
              </a:rPr>
              <a:t>(Win, macOS, Linux)</a:t>
            </a:r>
          </a:p>
          <a:p>
            <a:pPr marL="0" indent="0">
              <a:buNone/>
            </a:pPr>
            <a:r>
              <a:rPr lang="ja-JP" altLang="en-US" sz="2800" kern="100" dirty="0">
                <a:cs typeface="Cascadia Code" panose="020B0609020000020004" pitchFamily="49" charset="0"/>
              </a:rPr>
              <a:t>・ 拡張機能 </a:t>
            </a:r>
            <a:r>
              <a:rPr lang="en-US" altLang="ja-JP" sz="2800" kern="100" dirty="0">
                <a:cs typeface="Cascadia Code" panose="020B0609020000020004" pitchFamily="49" charset="0"/>
              </a:rPr>
              <a:t>(python, CSV,</a:t>
            </a:r>
            <a:r>
              <a:rPr lang="ja-JP" altLang="en-US" sz="2800" kern="100" dirty="0">
                <a:cs typeface="Cascadia Code" panose="020B0609020000020004" pitchFamily="49" charset="0"/>
              </a:rPr>
              <a:t> </a:t>
            </a:r>
            <a:r>
              <a:rPr lang="en-US" altLang="ja-JP" sz="2800" kern="100" dirty="0">
                <a:cs typeface="Cascadia Code" panose="020B0609020000020004" pitchFamily="49" charset="0"/>
              </a:rPr>
              <a:t>ChatGPT, </a:t>
            </a:r>
            <a:r>
              <a:rPr lang="en-US" altLang="ja-JP" sz="2800" kern="100" dirty="0" err="1">
                <a:cs typeface="Cascadia Code" panose="020B0609020000020004" pitchFamily="49" charset="0"/>
              </a:rPr>
              <a:t>github</a:t>
            </a:r>
            <a:r>
              <a:rPr lang="en-US" altLang="ja-JP" sz="2800" kern="100" dirty="0">
                <a:cs typeface="Cascadia Code" panose="020B0609020000020004" pitchFamily="49" charset="0"/>
              </a:rPr>
              <a:t> copilot</a:t>
            </a:r>
            <a:r>
              <a:rPr lang="ja-JP" altLang="en-US" sz="2800" kern="100" dirty="0">
                <a:cs typeface="Cascadia Code" panose="020B0609020000020004" pitchFamily="49" charset="0"/>
              </a:rPr>
              <a:t>、その他たくさん</a:t>
            </a:r>
            <a:r>
              <a:rPr lang="en-US" altLang="ja-JP" sz="2800" kern="100" dirty="0">
                <a:cs typeface="Cascadia Code" panose="020B0609020000020004" pitchFamily="49" charset="0"/>
              </a:rPr>
              <a:t>)</a:t>
            </a:r>
            <a:endParaRPr lang="en-US" altLang="ja-JP" sz="3600" b="1" kern="100" dirty="0">
              <a:cs typeface="Cascadia Code" panose="020B06090200000200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529082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19D53E4-A941-4BB4-A1CE-3FB0FBB8A73F}"/>
              </a:ext>
            </a:extLst>
          </p:cNvPr>
          <p:cNvSpPr txBox="1"/>
          <p:nvPr/>
        </p:nvSpPr>
        <p:spPr>
          <a:xfrm>
            <a:off x="1524001" y="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Visual Code Studio</a:t>
            </a:r>
            <a:r>
              <a:rPr kumimoji="0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の起動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3EF906D-7ADC-45ED-A1E4-DA0C204E6853}"/>
              </a:ext>
            </a:extLst>
          </p:cNvPr>
          <p:cNvSpPr txBox="1"/>
          <p:nvPr/>
        </p:nvSpPr>
        <p:spPr>
          <a:xfrm>
            <a:off x="551385" y="646333"/>
            <a:ext cx="113772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R="0" lv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defRPr>
            </a:lvl1pPr>
            <a:lvl2pPr defTabSz="914400">
              <a:defRPr kumimoji="1"/>
            </a:lvl2pPr>
            <a:lvl3pPr defTabSz="914400">
              <a:defRPr kumimoji="1"/>
            </a:lvl3pPr>
            <a:lvl4pPr defTabSz="914400">
              <a:defRPr kumimoji="1"/>
            </a:lvl4pPr>
            <a:lvl5pPr defTabSz="914400">
              <a:defRPr kumimoji="1"/>
            </a:lvl5pPr>
            <a:lvl6pPr defTabSz="914400">
              <a:defRPr kumimoji="1"/>
            </a:lvl6pPr>
            <a:lvl7pPr defTabSz="914400">
              <a:defRPr kumimoji="1"/>
            </a:lvl7pPr>
            <a:lvl8pPr defTabSz="914400">
              <a:defRPr kumimoji="1"/>
            </a:lvl8pPr>
            <a:lvl9pPr defTabSz="914400">
              <a:defRPr kumimoji="1"/>
            </a:lvl9pPr>
          </a:lstStyle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ja-JP" sz="1800" dirty="0"/>
              <a:t>HP:</a:t>
            </a:r>
            <a:r>
              <a:rPr lang="ja-JP" altLang="en-US" sz="1800" dirty="0"/>
              <a:t> </a:t>
            </a:r>
            <a:r>
              <a:rPr kumimoji="0" lang="it-IT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hlinkClick r:id="rId2"/>
              </a:rPr>
              <a:t>https://code.visualstudio.com/</a:t>
            </a:r>
            <a:endParaRPr kumimoji="0" lang="it-IT" altLang="ja-JP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defTabSz="457200"/>
            <a:r>
              <a:rPr lang="ja-JP" altLang="en-US" sz="1800" kern="100" dirty="0">
                <a:cs typeface="Cascadia Code" panose="020B0609020000020004" pitchFamily="49" charset="0"/>
              </a:rPr>
              <a:t>実行方法</a:t>
            </a:r>
            <a:r>
              <a:rPr lang="en-US" altLang="ja-JP" sz="1800" kern="100" dirty="0">
                <a:cs typeface="Cascadia Code" panose="020B0609020000020004" pitchFamily="49" charset="0"/>
              </a:rPr>
              <a:t>:</a:t>
            </a:r>
            <a:r>
              <a:rPr lang="ja-JP" altLang="en-US" sz="1800" kern="100" dirty="0">
                <a:cs typeface="Cascadia Code" panose="020B0609020000020004" pitchFamily="49" charset="0"/>
              </a:rPr>
              <a:t> </a:t>
            </a:r>
            <a:r>
              <a:rPr lang="en-US" altLang="ja-JP" sz="1800" kern="100" dirty="0">
                <a:cs typeface="Cascadia Code" panose="020B0609020000020004" pitchFamily="49" charset="0"/>
              </a:rPr>
              <a:t>Windows</a:t>
            </a:r>
            <a:r>
              <a:rPr lang="ja-JP" altLang="en-US" sz="1800" kern="100" dirty="0">
                <a:cs typeface="Cascadia Code" panose="020B0609020000020004" pitchFamily="49" charset="0"/>
              </a:rPr>
              <a:t>のタスクバー </a:t>
            </a:r>
            <a:r>
              <a:rPr lang="en-US" altLang="ja-JP" sz="1800" kern="100" dirty="0">
                <a:cs typeface="Cascadia Code" panose="020B0609020000020004" pitchFamily="49" charset="0"/>
              </a:rPr>
              <a:t>“</a:t>
            </a:r>
            <a:r>
              <a:rPr lang="ja-JP" altLang="en-US" sz="1800" kern="100" dirty="0">
                <a:cs typeface="Cascadia Code" panose="020B0609020000020004" pitchFamily="49" charset="0"/>
              </a:rPr>
              <a:t>検索</a:t>
            </a:r>
            <a:r>
              <a:rPr lang="en-US" altLang="ja-JP" sz="1800" kern="100" dirty="0">
                <a:cs typeface="Cascadia Code" panose="020B0609020000020004" pitchFamily="49" charset="0"/>
              </a:rPr>
              <a:t>”</a:t>
            </a:r>
            <a:r>
              <a:rPr lang="ja-JP" altLang="en-US" sz="1800" kern="100" dirty="0">
                <a:cs typeface="Cascadia Code" panose="020B0609020000020004" pitchFamily="49" charset="0"/>
              </a:rPr>
              <a:t>ボックスに </a:t>
            </a:r>
            <a:r>
              <a:rPr lang="en-US" altLang="ja-JP" sz="1800" kern="100" dirty="0">
                <a:cs typeface="Cascadia Code" panose="020B0609020000020004" pitchFamily="49" charset="0"/>
              </a:rPr>
              <a:t>“code”</a:t>
            </a:r>
            <a:r>
              <a:rPr lang="ja-JP" altLang="en-US" sz="1800" kern="100" dirty="0">
                <a:cs typeface="Cascadia Code" panose="020B0609020000020004" pitchFamily="49" charset="0"/>
              </a:rPr>
              <a:t> と入力して実行</a:t>
            </a:r>
            <a:br>
              <a:rPr lang="en-US" altLang="ja-JP" sz="1800" kern="100" dirty="0">
                <a:cs typeface="Cascadia Code" panose="020B0609020000020004" pitchFamily="49" charset="0"/>
              </a:rPr>
            </a:br>
            <a:endParaRPr lang="en-US" altLang="ja-JP" sz="1800" kern="100" dirty="0">
              <a:cs typeface="Cascadia Code" panose="020B0609020000020004" pitchFamily="49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it-IT" altLang="ja-JP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it-IT" altLang="ja-JP" sz="1800" dirty="0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it-IT" altLang="ja-JP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99A957A8-F18B-2848-5D2E-86407E3C0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85" y="1412776"/>
            <a:ext cx="107576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2403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D0DFA97-2103-40E1-8E7F-1C53D063A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568" y="587997"/>
            <a:ext cx="6623291" cy="472013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32C2957-393D-441C-BAFD-01F8A497FE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150" b="40620"/>
          <a:stretch/>
        </p:blipFill>
        <p:spPr>
          <a:xfrm>
            <a:off x="3758236" y="2536806"/>
            <a:ext cx="7009058" cy="4128065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19D53E4-A941-4BB4-A1CE-3FB0FBB8A73F}"/>
              </a:ext>
            </a:extLst>
          </p:cNvPr>
          <p:cNvSpPr txBox="1"/>
          <p:nvPr/>
        </p:nvSpPr>
        <p:spPr>
          <a:xfrm>
            <a:off x="1524001" y="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b="1" dirty="0">
                <a:solidFill>
                  <a:srgbClr val="0000FF"/>
                </a:solidFill>
                <a:ea typeface="ＭＳ ゴシック" panose="020B0609070205080204" pitchFamily="49" charset="-128"/>
                <a:cs typeface="Times New Roman" panose="02020603050405020304" pitchFamily="18" charset="0"/>
              </a:rPr>
              <a:t>任意</a:t>
            </a:r>
            <a:r>
              <a:rPr kumimoji="0" lang="en-US" altLang="ja-JP" sz="3200" b="1" dirty="0">
                <a:solidFill>
                  <a:srgbClr val="0000FF"/>
                </a:solidFill>
                <a:ea typeface="ＭＳ ゴシック" panose="020B0609070205080204" pitchFamily="49" charset="-128"/>
                <a:cs typeface="Times New Roman" panose="02020603050405020304" pitchFamily="18" charset="0"/>
              </a:rPr>
              <a:t>:</a:t>
            </a:r>
            <a:r>
              <a:rPr kumimoji="0" lang="ja-JP" altLang="en-US" sz="3200" b="1" dirty="0">
                <a:solidFill>
                  <a:srgbClr val="0000FF"/>
                </a:solidFill>
                <a:ea typeface="ＭＳ ゴシック" panose="020B0609070205080204" pitchFamily="49" charset="-128"/>
                <a:cs typeface="Times New Roman" panose="02020603050405020304" pitchFamily="18" charset="0"/>
              </a:rPr>
              <a:t> 配色テーマ設定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68ED6B41-F7DD-4CDD-BB50-66E5B07CE29B}"/>
              </a:ext>
            </a:extLst>
          </p:cNvPr>
          <p:cNvSpPr/>
          <p:nvPr/>
        </p:nvSpPr>
        <p:spPr>
          <a:xfrm>
            <a:off x="1638211" y="5041557"/>
            <a:ext cx="194707" cy="148283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kumimoji="0" lang="ja-JP" altLang="en-US" sz="180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7D4A280C-32CC-42EE-8FDE-2423A4368651}"/>
              </a:ext>
            </a:extLst>
          </p:cNvPr>
          <p:cNvSpPr/>
          <p:nvPr/>
        </p:nvSpPr>
        <p:spPr>
          <a:xfrm>
            <a:off x="1796788" y="4384596"/>
            <a:ext cx="1234736" cy="148283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kumimoji="0" lang="ja-JP" altLang="en-US" sz="180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CE6A8763-5B15-457B-B564-B52954FE21E1}"/>
              </a:ext>
            </a:extLst>
          </p:cNvPr>
          <p:cNvSpPr/>
          <p:nvPr/>
        </p:nvSpPr>
        <p:spPr>
          <a:xfrm>
            <a:off x="6764404" y="3700077"/>
            <a:ext cx="3724423" cy="148283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kumimoji="0" lang="ja-JP" altLang="en-US" sz="180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A4759DB0-E693-4EEB-AFF2-00C58DFA0711}"/>
              </a:ext>
            </a:extLst>
          </p:cNvPr>
          <p:cNvSpPr/>
          <p:nvPr/>
        </p:nvSpPr>
        <p:spPr>
          <a:xfrm>
            <a:off x="6768524" y="4602898"/>
            <a:ext cx="3724423" cy="148283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kumimoji="0" lang="ja-JP" altLang="en-US" sz="180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7" name="矢印: 下 6">
            <a:extLst>
              <a:ext uri="{FF2B5EF4-FFF2-40B4-BE49-F238E27FC236}">
                <a16:creationId xmlns:a16="http://schemas.microsoft.com/office/drawing/2014/main" id="{BF078DC9-304D-425E-9AE5-DDBB5530AFC4}"/>
              </a:ext>
            </a:extLst>
          </p:cNvPr>
          <p:cNvSpPr/>
          <p:nvPr/>
        </p:nvSpPr>
        <p:spPr>
          <a:xfrm>
            <a:off x="8273858" y="3848360"/>
            <a:ext cx="330564" cy="764063"/>
          </a:xfrm>
          <a:prstGeom prst="down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ja-JP" altLang="en-US" sz="180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3A783DC-E623-4310-8F26-725871EA41D2}"/>
              </a:ext>
            </a:extLst>
          </p:cNvPr>
          <p:cNvSpPr txBox="1"/>
          <p:nvPr/>
        </p:nvSpPr>
        <p:spPr>
          <a:xfrm>
            <a:off x="1614141" y="3870246"/>
            <a:ext cx="2910156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2. Choose ‘Color</a:t>
            </a:r>
            <a:r>
              <a:rPr lang="ja-JP" altLang="en-US" sz="20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0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Theme’</a:t>
            </a:r>
            <a:endParaRPr lang="ja-JP" altLang="en-US" sz="2000" b="1" dirty="0">
              <a:solidFill>
                <a:srgbClr val="FF0000"/>
              </a:solidFill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68EB488-38F2-4654-A9A1-864E34A3C4FC}"/>
              </a:ext>
            </a:extLst>
          </p:cNvPr>
          <p:cNvSpPr txBox="1"/>
          <p:nvPr/>
        </p:nvSpPr>
        <p:spPr>
          <a:xfrm>
            <a:off x="6375915" y="1993959"/>
            <a:ext cx="2728824" cy="7078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3.</a:t>
            </a:r>
            <a:r>
              <a:rPr lang="ja-JP" altLang="en-US" sz="20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0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Choose your favorite</a:t>
            </a:r>
            <a:br>
              <a:rPr lang="en-US" altLang="ja-JP" sz="20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</a:br>
            <a:r>
              <a:rPr lang="en-US" altLang="ja-JP" sz="20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    color theme</a:t>
            </a:r>
            <a:endParaRPr lang="ja-JP" altLang="en-US" sz="2000" b="1" dirty="0">
              <a:solidFill>
                <a:srgbClr val="FF0000"/>
              </a:solidFill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AC568AB9-9CA8-4684-8566-4DC14FB91757}"/>
              </a:ext>
            </a:extLst>
          </p:cNvPr>
          <p:cNvSpPr txBox="1"/>
          <p:nvPr/>
        </p:nvSpPr>
        <p:spPr>
          <a:xfrm>
            <a:off x="1614140" y="5323764"/>
            <a:ext cx="2930610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1.</a:t>
            </a:r>
            <a:r>
              <a:rPr lang="ja-JP" altLang="en-US" sz="20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0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Click Left-bottom icon</a:t>
            </a:r>
            <a:endParaRPr lang="ja-JP" altLang="en-US" sz="2000" b="1" dirty="0">
              <a:solidFill>
                <a:srgbClr val="FF0000"/>
              </a:solidFill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1025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9C1143-89E1-B934-9DE0-64CD47BDA6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A6E2725-443E-16CF-5A3F-A4D6D8AD6E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5222" t="2750" r="3831" b="88849"/>
          <a:stretch/>
        </p:blipFill>
        <p:spPr>
          <a:xfrm>
            <a:off x="7536160" y="5085184"/>
            <a:ext cx="1440160" cy="576063"/>
          </a:xfrm>
          <a:prstGeom prst="rect">
            <a:avLst/>
          </a:prstGeom>
        </p:spPr>
      </p:pic>
      <p:sp>
        <p:nvSpPr>
          <p:cNvPr id="420866" name="Rectangle 1026">
            <a:extLst>
              <a:ext uri="{FF2B5EF4-FFF2-40B4-BE49-F238E27FC236}">
                <a16:creationId xmlns:a16="http://schemas.microsoft.com/office/drawing/2014/main" id="{7EF9DF3A-98C2-5E4F-584C-71AD42D557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12192000" cy="764703"/>
          </a:xfrm>
        </p:spPr>
        <p:txBody>
          <a:bodyPr/>
          <a:lstStyle/>
          <a:p>
            <a:pPr eaLnBrk="1" hangingPunct="1"/>
            <a:r>
              <a:rPr lang="ja-JP" altLang="en-US" sz="3600" b="1" dirty="0">
                <a:solidFill>
                  <a:srgbClr val="0000FF"/>
                </a:solidFill>
                <a:ea typeface="ＨＧ丸ゴシックB" pitchFamily="49" charset="-128"/>
              </a:rPr>
              <a:t>使用する環境</a:t>
            </a:r>
          </a:p>
        </p:txBody>
      </p:sp>
      <p:sp>
        <p:nvSpPr>
          <p:cNvPr id="420867" name="Rectangle 1027">
            <a:extLst>
              <a:ext uri="{FF2B5EF4-FFF2-40B4-BE49-F238E27FC236}">
                <a16:creationId xmlns:a16="http://schemas.microsoft.com/office/drawing/2014/main" id="{F9FDB728-9F9C-6412-628E-8F457CB8B4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51384" y="836712"/>
            <a:ext cx="11377264" cy="5688632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altLang="ja-JP" sz="2400" b="1" kern="100" dirty="0">
                <a:effectLst/>
                <a:cs typeface="Cascadia Code" panose="020B0609020000020004" pitchFamily="49" charset="0"/>
              </a:rPr>
              <a:t>Python</a:t>
            </a:r>
            <a:r>
              <a:rPr lang="en-US" altLang="ja-JP" sz="2400" kern="100" dirty="0">
                <a:effectLst/>
                <a:cs typeface="Cascadia Code" panose="020B0609020000020004" pitchFamily="49" charset="0"/>
              </a:rPr>
              <a:t>: version 3.12.6</a:t>
            </a:r>
            <a:r>
              <a:rPr lang="ja-JP" altLang="en-US" sz="2400" kern="100" dirty="0">
                <a:effectLst/>
                <a:cs typeface="Cascadia Code" panose="020B0609020000020004" pitchFamily="49" charset="0"/>
              </a:rPr>
              <a:t>　　</a:t>
            </a:r>
            <a:r>
              <a:rPr lang="en-US" altLang="ja-JP" sz="2400" kern="100" dirty="0">
                <a:cs typeface="Cascadia Code" panose="020B0609020000020004" pitchFamily="49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https://www.python.org/</a:t>
            </a:r>
            <a:endParaRPr lang="en-US" altLang="ja-JP" sz="2400" kern="100" dirty="0">
              <a:cs typeface="Cascadia Code" panose="020B06090200000200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ja-JP" altLang="en-US" sz="2400" kern="100" dirty="0">
                <a:cs typeface="Cascadia Code" panose="020B0609020000020004" pitchFamily="49" charset="0"/>
              </a:rPr>
              <a:t>　モジュール</a:t>
            </a:r>
            <a:r>
              <a:rPr lang="en-US" altLang="ja-JP" sz="2400" kern="100" dirty="0">
                <a:cs typeface="Cascadia Code" panose="020B0609020000020004" pitchFamily="49" charset="0"/>
              </a:rPr>
              <a:t>: </a:t>
            </a:r>
            <a:r>
              <a:rPr lang="en-US" altLang="ja-JP" sz="2400" kern="100" dirty="0" err="1">
                <a:cs typeface="Cascadia Code" panose="020B0609020000020004" pitchFamily="49" charset="0"/>
              </a:rPr>
              <a:t>numpy</a:t>
            </a:r>
            <a:r>
              <a:rPr lang="en-US" altLang="ja-JP" sz="2400" kern="100" dirty="0">
                <a:cs typeface="Cascadia Code" panose="020B0609020000020004" pitchFamily="49" charset="0"/>
              </a:rPr>
              <a:t>, </a:t>
            </a:r>
            <a:r>
              <a:rPr lang="en-US" altLang="ja-JP" sz="2400" kern="100" dirty="0" err="1">
                <a:cs typeface="Cascadia Code" panose="020B0609020000020004" pitchFamily="49" charset="0"/>
              </a:rPr>
              <a:t>scipy</a:t>
            </a:r>
            <a:r>
              <a:rPr lang="en-US" altLang="ja-JP" sz="2400" kern="100" dirty="0">
                <a:cs typeface="Cascadia Code" panose="020B0609020000020004" pitchFamily="49" charset="0"/>
              </a:rPr>
              <a:t>, </a:t>
            </a:r>
            <a:r>
              <a:rPr lang="en-US" altLang="ja-JP" sz="2400" kern="100" dirty="0" err="1">
                <a:cs typeface="Cascadia Code" panose="020B0609020000020004" pitchFamily="49" charset="0"/>
              </a:rPr>
              <a:t>openpyxl</a:t>
            </a:r>
            <a:r>
              <a:rPr lang="en-US" altLang="ja-JP" sz="2400" kern="100" dirty="0">
                <a:cs typeface="Cascadia Code" panose="020B0609020000020004" pitchFamily="49" charset="0"/>
              </a:rPr>
              <a:t>, pandas, </a:t>
            </a:r>
            <a:r>
              <a:rPr lang="en-US" altLang="ja-JP" sz="2400" kern="100" dirty="0" err="1">
                <a:cs typeface="Cascadia Code" panose="020B0609020000020004" pitchFamily="49" charset="0"/>
              </a:rPr>
              <a:t>jupyter</a:t>
            </a:r>
            <a:r>
              <a:rPr lang="ja-JP" altLang="en-US" sz="2400" kern="100" dirty="0">
                <a:cs typeface="Cascadia Code" panose="020B0609020000020004" pitchFamily="49" charset="0"/>
              </a:rPr>
              <a:t> などが使える</a:t>
            </a:r>
            <a:endParaRPr lang="en-US" altLang="ja-JP" sz="2400" kern="100" dirty="0">
              <a:cs typeface="Cascadia Code" panose="020B06090200000200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ja-JP" altLang="en-US" sz="2400" kern="100" dirty="0">
                <a:cs typeface="Cascadia Code" panose="020B0609020000020004" pitchFamily="49" charset="0"/>
              </a:rPr>
              <a:t>　実行方法</a:t>
            </a:r>
            <a:r>
              <a:rPr lang="en-US" altLang="ja-JP" sz="2400" kern="100" dirty="0">
                <a:cs typeface="Cascadia Code" panose="020B0609020000020004" pitchFamily="49" charset="0"/>
              </a:rPr>
              <a:t>:</a:t>
            </a:r>
            <a:r>
              <a:rPr lang="ja-JP" altLang="en-US" sz="2400" kern="100" dirty="0">
                <a:cs typeface="Cascadia Code" panose="020B0609020000020004" pitchFamily="49" charset="0"/>
              </a:rPr>
              <a:t> </a:t>
            </a:r>
            <a:r>
              <a:rPr lang="en-US" altLang="ja-JP" sz="2400" kern="100" dirty="0">
                <a:cs typeface="Cascadia Code" panose="020B0609020000020004" pitchFamily="49" charset="0"/>
              </a:rPr>
              <a:t>Windows</a:t>
            </a:r>
            <a:r>
              <a:rPr lang="ja-JP" altLang="en-US" sz="2400" kern="100" dirty="0">
                <a:cs typeface="Cascadia Code" panose="020B0609020000020004" pitchFamily="49" charset="0"/>
              </a:rPr>
              <a:t>のタスクバー </a:t>
            </a:r>
            <a:r>
              <a:rPr lang="en-US" altLang="ja-JP" sz="2400" kern="100" dirty="0">
                <a:cs typeface="Cascadia Code" panose="020B0609020000020004" pitchFamily="49" charset="0"/>
              </a:rPr>
              <a:t>“</a:t>
            </a:r>
            <a:r>
              <a:rPr lang="ja-JP" altLang="en-US" sz="2400" kern="100" dirty="0">
                <a:cs typeface="Cascadia Code" panose="020B0609020000020004" pitchFamily="49" charset="0"/>
              </a:rPr>
              <a:t>検索</a:t>
            </a:r>
            <a:r>
              <a:rPr lang="en-US" altLang="ja-JP" sz="2400" kern="100" dirty="0">
                <a:cs typeface="Cascadia Code" panose="020B0609020000020004" pitchFamily="49" charset="0"/>
              </a:rPr>
              <a:t>”</a:t>
            </a:r>
            <a:r>
              <a:rPr lang="ja-JP" altLang="en-US" sz="2400" kern="100" dirty="0">
                <a:cs typeface="Cascadia Code" panose="020B0609020000020004" pitchFamily="49" charset="0"/>
              </a:rPr>
              <a:t>ボックスに </a:t>
            </a:r>
            <a:r>
              <a:rPr lang="en-US" altLang="ja-JP" sz="2400" kern="100" dirty="0">
                <a:cs typeface="Cascadia Code" panose="020B0609020000020004" pitchFamily="49" charset="0"/>
              </a:rPr>
              <a:t>“</a:t>
            </a:r>
            <a:r>
              <a:rPr lang="en-US" altLang="ja-JP" sz="2400" kern="100" dirty="0" err="1">
                <a:cs typeface="Cascadia Code" panose="020B0609020000020004" pitchFamily="49" charset="0"/>
              </a:rPr>
              <a:t>cmd</a:t>
            </a:r>
            <a:r>
              <a:rPr lang="en-US" altLang="ja-JP" sz="2400" kern="100" dirty="0">
                <a:cs typeface="Cascadia Code" panose="020B0609020000020004" pitchFamily="49" charset="0"/>
              </a:rPr>
              <a:t>”</a:t>
            </a:r>
            <a:r>
              <a:rPr lang="ja-JP" altLang="en-US" sz="2400" kern="100" dirty="0">
                <a:cs typeface="Cascadia Code" panose="020B0609020000020004" pitchFamily="49" charset="0"/>
              </a:rPr>
              <a:t> と入力して実行</a:t>
            </a:r>
            <a:br>
              <a:rPr lang="en-US" altLang="ja-JP" sz="2400" kern="100" dirty="0">
                <a:cs typeface="Cascadia Code" panose="020B0609020000020004" pitchFamily="49" charset="0"/>
              </a:rPr>
            </a:br>
            <a:r>
              <a:rPr lang="ja-JP" altLang="en-US" sz="2400" kern="100" dirty="0">
                <a:solidFill>
                  <a:srgbClr val="FF0000"/>
                </a:solidFill>
                <a:cs typeface="Cascadia Code" panose="020B0609020000020004" pitchFamily="49" charset="0"/>
              </a:rPr>
              <a:t>　実行方法</a:t>
            </a:r>
            <a:r>
              <a:rPr lang="en-US" altLang="ja-JP" sz="2400" kern="100" dirty="0">
                <a:solidFill>
                  <a:srgbClr val="FF0000"/>
                </a:solidFill>
                <a:cs typeface="Cascadia Code" panose="020B0609020000020004" pitchFamily="49" charset="0"/>
              </a:rPr>
              <a:t>:</a:t>
            </a:r>
            <a:r>
              <a:rPr lang="ja-JP" altLang="en-US" sz="2400" kern="100" dirty="0">
                <a:solidFill>
                  <a:srgbClr val="FF0000"/>
                </a:solidFill>
                <a:cs typeface="Cascadia Code" panose="020B0609020000020004" pitchFamily="49" charset="0"/>
              </a:rPr>
              <a:t> </a:t>
            </a:r>
            <a:r>
              <a:rPr lang="en-US" altLang="ja-JP" sz="2400" kern="100" dirty="0">
                <a:solidFill>
                  <a:srgbClr val="FF0000"/>
                </a:solidFill>
                <a:cs typeface="Cascadia Code" panose="020B0609020000020004" pitchFamily="49" charset="0"/>
              </a:rPr>
              <a:t>Windows</a:t>
            </a:r>
            <a:r>
              <a:rPr lang="ja-JP" altLang="en-US" sz="2400" kern="100" dirty="0">
                <a:solidFill>
                  <a:srgbClr val="FF0000"/>
                </a:solidFill>
                <a:cs typeface="Cascadia Code" panose="020B0609020000020004" pitchFamily="49" charset="0"/>
              </a:rPr>
              <a:t>のタスクバー </a:t>
            </a:r>
            <a:r>
              <a:rPr lang="en-US" altLang="ja-JP" sz="2400" kern="100" dirty="0">
                <a:solidFill>
                  <a:srgbClr val="FF0000"/>
                </a:solidFill>
                <a:cs typeface="Cascadia Code" panose="020B0609020000020004" pitchFamily="49" charset="0"/>
              </a:rPr>
              <a:t>“</a:t>
            </a:r>
            <a:r>
              <a:rPr lang="ja-JP" altLang="en-US" sz="2400" kern="100" dirty="0">
                <a:solidFill>
                  <a:srgbClr val="FF0000"/>
                </a:solidFill>
                <a:cs typeface="Cascadia Code" panose="020B0609020000020004" pitchFamily="49" charset="0"/>
              </a:rPr>
              <a:t>検索</a:t>
            </a:r>
            <a:r>
              <a:rPr lang="en-US" altLang="ja-JP" sz="2400" kern="100" dirty="0">
                <a:solidFill>
                  <a:srgbClr val="FF0000"/>
                </a:solidFill>
                <a:cs typeface="Cascadia Code" panose="020B0609020000020004" pitchFamily="49" charset="0"/>
              </a:rPr>
              <a:t>”</a:t>
            </a:r>
            <a:r>
              <a:rPr lang="ja-JP" altLang="en-US" sz="2400" kern="100" dirty="0">
                <a:solidFill>
                  <a:srgbClr val="FF0000"/>
                </a:solidFill>
                <a:cs typeface="Cascadia Code" panose="020B0609020000020004" pitchFamily="49" charset="0"/>
              </a:rPr>
              <a:t>ボックスに </a:t>
            </a:r>
            <a:r>
              <a:rPr lang="en-US" altLang="ja-JP" sz="2400" kern="100" dirty="0">
                <a:solidFill>
                  <a:srgbClr val="FF0000"/>
                </a:solidFill>
                <a:cs typeface="Cascadia Code" panose="020B0609020000020004" pitchFamily="49" charset="0"/>
              </a:rPr>
              <a:t>“code”</a:t>
            </a:r>
            <a:r>
              <a:rPr lang="ja-JP" altLang="en-US" sz="2400" kern="100" dirty="0">
                <a:solidFill>
                  <a:srgbClr val="FF0000"/>
                </a:solidFill>
                <a:cs typeface="Cascadia Code" panose="020B0609020000020004" pitchFamily="49" charset="0"/>
              </a:rPr>
              <a:t> と入力して実行</a:t>
            </a:r>
            <a:br>
              <a:rPr lang="en-US" altLang="ja-JP" sz="2400" kern="100" dirty="0">
                <a:solidFill>
                  <a:srgbClr val="FF0000"/>
                </a:solidFill>
                <a:cs typeface="Cascadia Code" panose="020B0609020000020004" pitchFamily="49" charset="0"/>
              </a:rPr>
            </a:br>
            <a:r>
              <a:rPr lang="ja-JP" altLang="en-US" sz="2400" kern="100" dirty="0">
                <a:solidFill>
                  <a:srgbClr val="FF0000"/>
                </a:solidFill>
                <a:cs typeface="Cascadia Code" panose="020B0609020000020004" pitchFamily="49" charset="0"/>
              </a:rPr>
              <a:t>　　　　　　　  </a:t>
            </a:r>
            <a:r>
              <a:rPr lang="en-US" altLang="ja-JP" sz="2400" kern="100" dirty="0">
                <a:solidFill>
                  <a:srgbClr val="FF0000"/>
                </a:solidFill>
                <a:cs typeface="Cascadia Code" panose="020B0609020000020004" pitchFamily="49" charset="0"/>
              </a:rPr>
              <a:t>=&gt;</a:t>
            </a:r>
            <a:r>
              <a:rPr lang="ja-JP" altLang="en-US" sz="2400" kern="100" dirty="0">
                <a:solidFill>
                  <a:srgbClr val="FF0000"/>
                </a:solidFill>
                <a:cs typeface="Cascadia Code" panose="020B0609020000020004" pitchFamily="49" charset="0"/>
              </a:rPr>
              <a:t> </a:t>
            </a:r>
            <a:r>
              <a:rPr lang="en-US" altLang="ja-JP" sz="2400" kern="100" dirty="0">
                <a:solidFill>
                  <a:srgbClr val="FF0000"/>
                </a:solidFill>
                <a:cs typeface="Cascadia Code" panose="020B0609020000020004" pitchFamily="49" charset="0"/>
              </a:rPr>
              <a:t>“python”</a:t>
            </a:r>
            <a:r>
              <a:rPr lang="ja-JP" altLang="en-US" sz="2400" kern="100" dirty="0">
                <a:solidFill>
                  <a:srgbClr val="FF0000"/>
                </a:solidFill>
                <a:cs typeface="Cascadia Code" panose="020B0609020000020004" pitchFamily="49" charset="0"/>
              </a:rPr>
              <a:t> を実行</a:t>
            </a:r>
            <a:endParaRPr lang="en-US" altLang="ja-JP" sz="2400" kern="100" dirty="0">
              <a:solidFill>
                <a:srgbClr val="FF0000"/>
              </a:solidFill>
              <a:cs typeface="Cascadia Code" panose="020B06090200000200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altLang="ja-JP" sz="2400" kern="100" dirty="0">
              <a:cs typeface="Cascadia Code" panose="020B06090200000200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ja-JP" altLang="en-US" sz="2400" kern="100" dirty="0">
                <a:cs typeface="Cascadia Code" panose="020B0609020000020004" pitchFamily="49" charset="0"/>
              </a:rPr>
              <a:t>エディタ</a:t>
            </a:r>
            <a:r>
              <a:rPr lang="en-US" altLang="ja-JP" sz="2400" kern="100" dirty="0">
                <a:cs typeface="Cascadia Code" panose="020B0609020000020004" pitchFamily="49" charset="0"/>
              </a:rPr>
              <a:t>:</a:t>
            </a:r>
            <a:r>
              <a:rPr lang="ja-JP" altLang="en-US" sz="2400" kern="100" dirty="0">
                <a:cs typeface="Cascadia Code" panose="020B0609020000020004" pitchFamily="49" charset="0"/>
              </a:rPr>
              <a:t> </a:t>
            </a:r>
            <a:r>
              <a:rPr lang="en-US" altLang="ja-JP" sz="2400" b="1" kern="100" dirty="0">
                <a:cs typeface="Cascadia Code" panose="020B0609020000020004" pitchFamily="49" charset="0"/>
              </a:rPr>
              <a:t>Visual Studio Code 1.92.2 + python, CSV</a:t>
            </a:r>
            <a:r>
              <a:rPr lang="ja-JP" altLang="en-US" sz="2400" b="1" kern="100" dirty="0">
                <a:cs typeface="Cascadia Code" panose="020B0609020000020004" pitchFamily="49" charset="0"/>
              </a:rPr>
              <a:t>拡張機能</a:t>
            </a:r>
            <a:endParaRPr lang="en-US" altLang="ja-JP" sz="2400" b="1" kern="100" dirty="0">
              <a:cs typeface="Cascadia Code" panose="020B06090200000200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ja-JP" altLang="en-US" sz="2400" kern="100" dirty="0">
                <a:cs typeface="Cascadia Code" panose="020B0609020000020004" pitchFamily="49" charset="0"/>
              </a:rPr>
              <a:t>　実行方法</a:t>
            </a:r>
            <a:r>
              <a:rPr lang="en-US" altLang="ja-JP" sz="2400" kern="100" dirty="0">
                <a:cs typeface="Cascadia Code" panose="020B0609020000020004" pitchFamily="49" charset="0"/>
              </a:rPr>
              <a:t>:</a:t>
            </a:r>
            <a:r>
              <a:rPr lang="ja-JP" altLang="en-US" sz="2400" kern="100" dirty="0">
                <a:cs typeface="Cascadia Code" panose="020B0609020000020004" pitchFamily="49" charset="0"/>
              </a:rPr>
              <a:t> </a:t>
            </a:r>
            <a:r>
              <a:rPr lang="en-US" altLang="ja-JP" sz="2400" kern="100" dirty="0">
                <a:cs typeface="Cascadia Code" panose="020B0609020000020004" pitchFamily="49" charset="0"/>
              </a:rPr>
              <a:t>Windows</a:t>
            </a:r>
            <a:r>
              <a:rPr lang="ja-JP" altLang="en-US" sz="2400" kern="100" dirty="0">
                <a:cs typeface="Cascadia Code" panose="020B0609020000020004" pitchFamily="49" charset="0"/>
              </a:rPr>
              <a:t>のタスクバー </a:t>
            </a:r>
            <a:r>
              <a:rPr lang="en-US" altLang="ja-JP" sz="2400" kern="100" dirty="0">
                <a:cs typeface="Cascadia Code" panose="020B0609020000020004" pitchFamily="49" charset="0"/>
              </a:rPr>
              <a:t>“</a:t>
            </a:r>
            <a:r>
              <a:rPr lang="ja-JP" altLang="en-US" sz="2400" kern="100" dirty="0">
                <a:cs typeface="Cascadia Code" panose="020B0609020000020004" pitchFamily="49" charset="0"/>
              </a:rPr>
              <a:t>検索</a:t>
            </a:r>
            <a:r>
              <a:rPr lang="en-US" altLang="ja-JP" sz="2400" kern="100" dirty="0">
                <a:cs typeface="Cascadia Code" panose="020B0609020000020004" pitchFamily="49" charset="0"/>
              </a:rPr>
              <a:t>”</a:t>
            </a:r>
            <a:r>
              <a:rPr lang="ja-JP" altLang="en-US" sz="2400" kern="100" dirty="0">
                <a:cs typeface="Cascadia Code" panose="020B0609020000020004" pitchFamily="49" charset="0"/>
              </a:rPr>
              <a:t>ボックスに </a:t>
            </a:r>
            <a:r>
              <a:rPr lang="en-US" altLang="ja-JP" sz="2400" kern="100" dirty="0">
                <a:cs typeface="Cascadia Code" panose="020B0609020000020004" pitchFamily="49" charset="0"/>
              </a:rPr>
              <a:t>“code”</a:t>
            </a:r>
            <a:r>
              <a:rPr lang="ja-JP" altLang="en-US" sz="2400" kern="100" dirty="0">
                <a:cs typeface="Cascadia Code" panose="020B0609020000020004" pitchFamily="49" charset="0"/>
              </a:rPr>
              <a:t> と入力して実行</a:t>
            </a:r>
            <a:br>
              <a:rPr lang="en-US" altLang="ja-JP" sz="2400" kern="100" dirty="0">
                <a:cs typeface="Cascadia Code" panose="020B0609020000020004" pitchFamily="49" charset="0"/>
              </a:rPr>
            </a:br>
            <a:endParaRPr lang="en-US" altLang="ja-JP" sz="2400" kern="100" dirty="0">
              <a:cs typeface="Cascadia Code" panose="020B0609020000020004" pitchFamily="49" charset="0"/>
            </a:endParaRPr>
          </a:p>
          <a:p>
            <a:pPr marL="0" indent="0">
              <a:buNone/>
            </a:pPr>
            <a:r>
              <a:rPr lang="en-US" altLang="ja-JP" sz="2400" b="1" kern="100" dirty="0">
                <a:cs typeface="Cascadia Code" panose="020B0609020000020004" pitchFamily="49" charset="0"/>
              </a:rPr>
              <a:t>Microsoft 365 copilot</a:t>
            </a:r>
          </a:p>
          <a:p>
            <a:pPr marL="0" indent="0">
              <a:buNone/>
            </a:pPr>
            <a:r>
              <a:rPr lang="ja-JP" altLang="en-US" sz="2400" kern="100" dirty="0">
                <a:cs typeface="Cascadia Code" panose="020B0609020000020004" pitchFamily="49" charset="0"/>
              </a:rPr>
              <a:t>　実行方法</a:t>
            </a:r>
            <a:r>
              <a:rPr lang="en-US" altLang="ja-JP" sz="2400" kern="100" dirty="0">
                <a:cs typeface="Cascadia Code" panose="020B0609020000020004" pitchFamily="49" charset="0"/>
              </a:rPr>
              <a:t>:</a:t>
            </a:r>
            <a:r>
              <a:rPr lang="ja-JP" altLang="en-US" sz="2400" kern="100" dirty="0">
                <a:cs typeface="Cascadia Code" panose="020B0609020000020004" pitchFamily="49" charset="0"/>
              </a:rPr>
              <a:t> </a:t>
            </a:r>
            <a:r>
              <a:rPr lang="en-US" altLang="ja-JP" sz="2400" kern="100" dirty="0">
                <a:cs typeface="Cascadia Code" panose="020B0609020000020004" pitchFamily="49" charset="0"/>
              </a:rPr>
              <a:t>Windows</a:t>
            </a:r>
            <a:r>
              <a:rPr lang="ja-JP" altLang="en-US" sz="2400" kern="100" dirty="0">
                <a:cs typeface="Cascadia Code" panose="020B0609020000020004" pitchFamily="49" charset="0"/>
              </a:rPr>
              <a:t>のタスクバーの </a:t>
            </a:r>
            <a:r>
              <a:rPr lang="en-US" altLang="ja-JP" sz="2400" kern="100" dirty="0">
                <a:cs typeface="Cascadia Code" panose="020B0609020000020004" pitchFamily="49" charset="0"/>
              </a:rPr>
              <a:t>“</a:t>
            </a:r>
            <a:r>
              <a:rPr lang="ja-JP" altLang="en-US" sz="2400" kern="100" dirty="0">
                <a:cs typeface="Cascadia Code" panose="020B0609020000020004" pitchFamily="49" charset="0"/>
              </a:rPr>
              <a:t>検索</a:t>
            </a:r>
            <a:r>
              <a:rPr lang="en-US" altLang="ja-JP" sz="2400" kern="100" dirty="0">
                <a:cs typeface="Cascadia Code" panose="020B0609020000020004" pitchFamily="49" charset="0"/>
              </a:rPr>
              <a:t>”</a:t>
            </a:r>
            <a:r>
              <a:rPr lang="ja-JP" altLang="en-US" sz="2400" kern="100" dirty="0">
                <a:cs typeface="Cascadia Code" panose="020B0609020000020004" pitchFamily="49" charset="0"/>
              </a:rPr>
              <a:t>ボックスの右のアイコンをクリックし、</a:t>
            </a:r>
            <a:br>
              <a:rPr lang="en-US" altLang="ja-JP" sz="2400" kern="100" dirty="0">
                <a:cs typeface="Cascadia Code" panose="020B0609020000020004" pitchFamily="49" charset="0"/>
              </a:rPr>
            </a:br>
            <a:r>
              <a:rPr lang="ja-JP" altLang="en-US" sz="2400" kern="100" dirty="0">
                <a:cs typeface="Cascadia Code" panose="020B0609020000020004" pitchFamily="49" charset="0"/>
              </a:rPr>
              <a:t>　　　　　　　  検索ウインドウ右上のアイコンをクリック</a:t>
            </a:r>
            <a:br>
              <a:rPr lang="en-US" altLang="ja-JP" sz="2400" kern="100" dirty="0">
                <a:cs typeface="Cascadia Code" panose="020B0609020000020004" pitchFamily="49" charset="0"/>
              </a:rPr>
            </a:br>
            <a:r>
              <a:rPr lang="en-US" altLang="ja-JP" sz="2400" kern="100" dirty="0">
                <a:cs typeface="Cascadia Code" panose="020B0609020000020004" pitchFamily="49" charset="0"/>
              </a:rPr>
              <a:t>ChatGPT</a:t>
            </a:r>
          </a:p>
          <a:p>
            <a:pPr marL="0" indent="0">
              <a:buNone/>
            </a:pPr>
            <a:r>
              <a:rPr lang="ja-JP" altLang="en-US" sz="2400" kern="100" dirty="0">
                <a:cs typeface="Cascadia Code" panose="020B0609020000020004" pitchFamily="49" charset="0"/>
              </a:rPr>
              <a:t>  </a:t>
            </a:r>
            <a:r>
              <a:rPr lang="en-US" altLang="ja-JP" sz="2400" kern="100" dirty="0">
                <a:cs typeface="Cascadia Code" panose="020B0609020000020004" pitchFamily="49" charset="0"/>
              </a:rPr>
              <a:t>Sign</a:t>
            </a:r>
            <a:r>
              <a:rPr lang="ja-JP" altLang="en-US" sz="2400" kern="100" dirty="0">
                <a:cs typeface="Cascadia Code" panose="020B0609020000020004" pitchFamily="49" charset="0"/>
              </a:rPr>
              <a:t> </a:t>
            </a:r>
            <a:r>
              <a:rPr lang="en-US" altLang="ja-JP" sz="2400" kern="100" dirty="0">
                <a:cs typeface="Cascadia Code" panose="020B0609020000020004" pitchFamily="49" charset="0"/>
              </a:rPr>
              <a:t>up:</a:t>
            </a:r>
            <a:r>
              <a:rPr lang="ja-JP" altLang="en-US" sz="2400" kern="100" dirty="0">
                <a:cs typeface="Cascadia Code" panose="020B0609020000020004" pitchFamily="49" charset="0"/>
              </a:rPr>
              <a:t> </a:t>
            </a:r>
            <a:r>
              <a:rPr lang="en-US" altLang="ja-JP" sz="2400" kern="100" dirty="0">
                <a:cs typeface="Cascadia Code" panose="020B0609020000020004" pitchFamily="49" charset="0"/>
              </a:rPr>
              <a:t>https://platform.openai.com/signup</a:t>
            </a:r>
            <a:br>
              <a:rPr lang="en-US" altLang="ja-JP" sz="2400" kern="100" dirty="0">
                <a:cs typeface="Cascadia Code" panose="020B0609020000020004" pitchFamily="49" charset="0"/>
              </a:rPr>
            </a:br>
            <a:endParaRPr lang="en-US" altLang="ja-JP" sz="2400" kern="100" dirty="0">
              <a:cs typeface="Cascadia Code" panose="020B06090200000200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altLang="ja-JP" sz="2400" kern="100" dirty="0">
              <a:cs typeface="Cascadia Code" panose="020B06090200000200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681682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 20">
            <a:extLst>
              <a:ext uri="{FF2B5EF4-FFF2-40B4-BE49-F238E27FC236}">
                <a16:creationId xmlns:a16="http://schemas.microsoft.com/office/drawing/2014/main" id="{E1E51554-E1F7-9136-4912-0DE1B4169C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613" t="41600"/>
          <a:stretch/>
        </p:blipFill>
        <p:spPr>
          <a:xfrm>
            <a:off x="4842352" y="1771265"/>
            <a:ext cx="6818983" cy="4005064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8E3D3092-53F2-9878-CDE5-4C1B08F690A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34" r="67907" b="33516"/>
          <a:stretch/>
        </p:blipFill>
        <p:spPr>
          <a:xfrm>
            <a:off x="191344" y="764704"/>
            <a:ext cx="4218960" cy="5543723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19D53E4-A941-4BB4-A1CE-3FB0FBB8A73F}"/>
              </a:ext>
            </a:extLst>
          </p:cNvPr>
          <p:cNvSpPr txBox="1"/>
          <p:nvPr/>
        </p:nvSpPr>
        <p:spPr>
          <a:xfrm>
            <a:off x="1524001" y="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python </a:t>
            </a:r>
            <a:r>
              <a:rPr kumimoji="0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拡張機能</a:t>
            </a:r>
            <a:r>
              <a:rPr kumimoji="0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:</a:t>
            </a:r>
            <a:r>
              <a:rPr kumimoji="0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日本語拡張パック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68ED6B41-F7DD-4CDD-BB50-66E5B07CE29B}"/>
              </a:ext>
            </a:extLst>
          </p:cNvPr>
          <p:cNvSpPr/>
          <p:nvPr/>
        </p:nvSpPr>
        <p:spPr>
          <a:xfrm>
            <a:off x="842588" y="1551271"/>
            <a:ext cx="1370840" cy="480769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A0A288F-575A-44AC-B578-89AF106469A8}"/>
              </a:ext>
            </a:extLst>
          </p:cNvPr>
          <p:cNvSpPr txBox="1"/>
          <p:nvPr/>
        </p:nvSpPr>
        <p:spPr>
          <a:xfrm>
            <a:off x="2276797" y="2993080"/>
            <a:ext cx="3262432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3. 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インストールをクリック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0E5E10FA-4FFC-487E-A254-19DC747E29E9}"/>
              </a:ext>
            </a:extLst>
          </p:cNvPr>
          <p:cNvSpPr/>
          <p:nvPr/>
        </p:nvSpPr>
        <p:spPr>
          <a:xfrm>
            <a:off x="89824" y="3419854"/>
            <a:ext cx="596633" cy="585137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29547DA-0C08-4240-B583-C6FC84C2F430}"/>
              </a:ext>
            </a:extLst>
          </p:cNvPr>
          <p:cNvSpPr txBox="1"/>
          <p:nvPr/>
        </p:nvSpPr>
        <p:spPr>
          <a:xfrm>
            <a:off x="842587" y="3419854"/>
            <a:ext cx="2492990" cy="7078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1. 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拡張機能アイコン</a:t>
            </a:r>
            <a:b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</a:b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　をクリック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724E5F4-0AE9-4C36-B8B7-57E33E341208}"/>
              </a:ext>
            </a:extLst>
          </p:cNvPr>
          <p:cNvSpPr txBox="1"/>
          <p:nvPr/>
        </p:nvSpPr>
        <p:spPr>
          <a:xfrm>
            <a:off x="842587" y="898318"/>
            <a:ext cx="2334293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2. ‘</a:t>
            </a:r>
            <a:r>
              <a:rPr kumimoji="1" lang="en-US" altLang="ja-JP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japanese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’</a:t>
            </a:r>
            <a:r>
              <a:rPr lang="ja-JP" altLang="en-US" sz="20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を検索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6645A4E9-9D00-06D2-5277-084DFF37CFFD}"/>
              </a:ext>
            </a:extLst>
          </p:cNvPr>
          <p:cNvSpPr/>
          <p:nvPr/>
        </p:nvSpPr>
        <p:spPr>
          <a:xfrm>
            <a:off x="842587" y="2132857"/>
            <a:ext cx="3309197" cy="860224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6D571F0F-9DF5-40B3-D2B8-2A2025E53BE2}"/>
              </a:ext>
            </a:extLst>
          </p:cNvPr>
          <p:cNvSpPr txBox="1"/>
          <p:nvPr/>
        </p:nvSpPr>
        <p:spPr>
          <a:xfrm>
            <a:off x="8468473" y="5341926"/>
            <a:ext cx="2492990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4.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再起動をクリック</a:t>
            </a: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DC767E02-A3A8-BE0C-8738-EFE0B06B2958}"/>
              </a:ext>
            </a:extLst>
          </p:cNvPr>
          <p:cNvSpPr/>
          <p:nvPr/>
        </p:nvSpPr>
        <p:spPr>
          <a:xfrm>
            <a:off x="9610124" y="5022693"/>
            <a:ext cx="1958484" cy="319233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4640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470515-44E2-15F9-7628-7295D33779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787BF3D-0E88-FC7C-BB54-43DFC09ADF2D}"/>
              </a:ext>
            </a:extLst>
          </p:cNvPr>
          <p:cNvSpPr txBox="1"/>
          <p:nvPr/>
        </p:nvSpPr>
        <p:spPr>
          <a:xfrm>
            <a:off x="1524001" y="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日本語</a:t>
            </a:r>
            <a:r>
              <a:rPr kumimoji="0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Visual Code Studio</a:t>
            </a:r>
            <a:endParaRPr kumimoji="0" lang="ja-JP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F49026A-5C5D-1B2C-7619-667521081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176" y="764704"/>
            <a:ext cx="107576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3149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502C7A-5177-9A65-3350-0199A381A8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D312CEDF-5EE6-A559-9E0C-0B6A2C9694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900" r="68073" b="33200"/>
          <a:stretch/>
        </p:blipFill>
        <p:spPr>
          <a:xfrm>
            <a:off x="226057" y="584776"/>
            <a:ext cx="4766923" cy="5796551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64B29EE-CDBF-248E-DF94-03703BAD2B82}"/>
              </a:ext>
            </a:extLst>
          </p:cNvPr>
          <p:cNvSpPr txBox="1"/>
          <p:nvPr/>
        </p:nvSpPr>
        <p:spPr>
          <a:xfrm>
            <a:off x="1524001" y="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python </a:t>
            </a:r>
            <a:r>
              <a:rPr kumimoji="0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拡張機能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7B64F75-7E5E-FE53-38E9-8BFDA4EEF305}"/>
              </a:ext>
            </a:extLst>
          </p:cNvPr>
          <p:cNvSpPr txBox="1"/>
          <p:nvPr/>
        </p:nvSpPr>
        <p:spPr>
          <a:xfrm>
            <a:off x="1793024" y="4595070"/>
            <a:ext cx="3262432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3. 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インストールをクリック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2C48722-E1BD-7BAB-F582-764E193A1955}"/>
              </a:ext>
            </a:extLst>
          </p:cNvPr>
          <p:cNvSpPr txBox="1"/>
          <p:nvPr/>
        </p:nvSpPr>
        <p:spPr>
          <a:xfrm>
            <a:off x="335360" y="2287123"/>
            <a:ext cx="2492990" cy="7078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1. 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拡張機能アイコン</a:t>
            </a:r>
            <a:b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</a:b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　をクリック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B93D5E7-1A44-90F9-47F9-F9B821BE8E68}"/>
              </a:ext>
            </a:extLst>
          </p:cNvPr>
          <p:cNvSpPr txBox="1"/>
          <p:nvPr/>
        </p:nvSpPr>
        <p:spPr>
          <a:xfrm>
            <a:off x="1415480" y="553546"/>
            <a:ext cx="2149948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2. ‘python’</a:t>
            </a:r>
            <a:r>
              <a:rPr lang="ja-JP" altLang="en-US" sz="20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を検索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EE0B6AB-9DC9-FB6E-B00E-27E202178C6E}"/>
              </a:ext>
            </a:extLst>
          </p:cNvPr>
          <p:cNvSpPr txBox="1"/>
          <p:nvPr/>
        </p:nvSpPr>
        <p:spPr>
          <a:xfrm>
            <a:off x="3048000" y="3147368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python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3A45F456-83FE-ACE7-D36C-3F843FC932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5315" b="21651"/>
          <a:stretch/>
        </p:blipFill>
        <p:spPr>
          <a:xfrm>
            <a:off x="6274968" y="922425"/>
            <a:ext cx="5882880" cy="5373216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C00FED0-3134-FFBE-A3F1-DF7966E1B933}"/>
              </a:ext>
            </a:extLst>
          </p:cNvPr>
          <p:cNvSpPr/>
          <p:nvPr/>
        </p:nvSpPr>
        <p:spPr>
          <a:xfrm>
            <a:off x="1011243" y="1004259"/>
            <a:ext cx="1268333" cy="400111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A1DC36A-A018-6ECA-3299-7A2359ACB255}"/>
              </a:ext>
            </a:extLst>
          </p:cNvPr>
          <p:cNvSpPr/>
          <p:nvPr/>
        </p:nvSpPr>
        <p:spPr>
          <a:xfrm>
            <a:off x="226057" y="3136431"/>
            <a:ext cx="596633" cy="585137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8BDCF41A-460A-28B6-15F8-94A84B61DF1E}"/>
              </a:ext>
            </a:extLst>
          </p:cNvPr>
          <p:cNvSpPr/>
          <p:nvPr/>
        </p:nvSpPr>
        <p:spPr>
          <a:xfrm>
            <a:off x="1011243" y="3516248"/>
            <a:ext cx="3690134" cy="945476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4444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8AF2BF-E22B-AA86-C495-DE28A52F05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629EEA36-9B25-C5DE-0D87-21BB4DBC39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8073" b="39500"/>
          <a:stretch/>
        </p:blipFill>
        <p:spPr>
          <a:xfrm>
            <a:off x="226056" y="653490"/>
            <a:ext cx="4677867" cy="5650963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66018A0-AE0A-7675-965D-6D9677B02EAA}"/>
              </a:ext>
            </a:extLst>
          </p:cNvPr>
          <p:cNvSpPr txBox="1"/>
          <p:nvPr/>
        </p:nvSpPr>
        <p:spPr>
          <a:xfrm>
            <a:off x="1524001" y="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CSV </a:t>
            </a:r>
            <a:r>
              <a:rPr kumimoji="0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拡張機能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4ECFDF2-0B0C-B9FC-8145-65A1A42588A6}"/>
              </a:ext>
            </a:extLst>
          </p:cNvPr>
          <p:cNvSpPr txBox="1"/>
          <p:nvPr/>
        </p:nvSpPr>
        <p:spPr>
          <a:xfrm>
            <a:off x="2026701" y="3172906"/>
            <a:ext cx="3262432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3. 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インストールをクリック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477FB65-B448-530A-073F-98C482F7F976}"/>
              </a:ext>
            </a:extLst>
          </p:cNvPr>
          <p:cNvSpPr txBox="1"/>
          <p:nvPr/>
        </p:nvSpPr>
        <p:spPr>
          <a:xfrm>
            <a:off x="217118" y="4329925"/>
            <a:ext cx="2492990" cy="7078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1. 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拡張機能アイコン</a:t>
            </a:r>
            <a:b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</a:b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　をクリック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3AA5358-6020-B6DA-4277-552A0763E506}"/>
              </a:ext>
            </a:extLst>
          </p:cNvPr>
          <p:cNvSpPr txBox="1"/>
          <p:nvPr/>
        </p:nvSpPr>
        <p:spPr>
          <a:xfrm>
            <a:off x="1463613" y="1124511"/>
            <a:ext cx="1895071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2. ‘CSV’</a:t>
            </a:r>
            <a:r>
              <a:rPr lang="ja-JP" altLang="en-US" sz="20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を検索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4F9531A-C7AA-7E13-2723-D555B47A1FFC}"/>
              </a:ext>
            </a:extLst>
          </p:cNvPr>
          <p:cNvSpPr/>
          <p:nvPr/>
        </p:nvSpPr>
        <p:spPr>
          <a:xfrm>
            <a:off x="1059376" y="1575224"/>
            <a:ext cx="1268333" cy="400111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6E838701-6DAD-8322-6948-CADA953750D4}"/>
              </a:ext>
            </a:extLst>
          </p:cNvPr>
          <p:cNvSpPr/>
          <p:nvPr/>
        </p:nvSpPr>
        <p:spPr>
          <a:xfrm>
            <a:off x="263077" y="3674393"/>
            <a:ext cx="596633" cy="585137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79FCF47D-18A8-907F-8CCD-EBD8FDB74CD4}"/>
              </a:ext>
            </a:extLst>
          </p:cNvPr>
          <p:cNvSpPr/>
          <p:nvPr/>
        </p:nvSpPr>
        <p:spPr>
          <a:xfrm>
            <a:off x="983432" y="2249401"/>
            <a:ext cx="3690134" cy="945476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6444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7138AF-4835-5322-21BD-2D91BAB9C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D45666A9-0071-9800-0F69-8A06FF14E9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613581"/>
            <a:ext cx="10790278" cy="68580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C620D4C-19A0-2622-EF79-5C4C9EC22A66}"/>
              </a:ext>
            </a:extLst>
          </p:cNvPr>
          <p:cNvSpPr txBox="1"/>
          <p:nvPr/>
        </p:nvSpPr>
        <p:spPr>
          <a:xfrm>
            <a:off x="1524001" y="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作業フォルダーに移動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7936E67-E1F2-FAA2-80A8-61EEC3A0987A}"/>
              </a:ext>
            </a:extLst>
          </p:cNvPr>
          <p:cNvSpPr txBox="1"/>
          <p:nvPr/>
        </p:nvSpPr>
        <p:spPr>
          <a:xfrm>
            <a:off x="1090026" y="2721114"/>
            <a:ext cx="2749471" cy="7078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0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作業フォルダーを開く</a:t>
            </a:r>
            <a:endParaRPr lang="en-US" altLang="ja-JP" sz="2000" b="1" dirty="0">
              <a:solidFill>
                <a:srgbClr val="FF0000"/>
              </a:solidFill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例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: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d:\lecture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4E6F08B7-1257-2A24-52CA-379E2706D867}"/>
              </a:ext>
            </a:extLst>
          </p:cNvPr>
          <p:cNvSpPr/>
          <p:nvPr/>
        </p:nvSpPr>
        <p:spPr>
          <a:xfrm>
            <a:off x="689900" y="2276873"/>
            <a:ext cx="3101844" cy="360040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69453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AD5CBB-59C8-E427-2C10-1E36F3DF6E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4D25E66-0EAB-4CAC-62B5-08F870936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40" y="646333"/>
            <a:ext cx="10757647" cy="68580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3BE5FA4-D3E7-E5B2-648A-BA18E6986079}"/>
              </a:ext>
            </a:extLst>
          </p:cNvPr>
          <p:cNvSpPr txBox="1"/>
          <p:nvPr/>
        </p:nvSpPr>
        <p:spPr>
          <a:xfrm>
            <a:off x="1524001" y="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CSV</a:t>
            </a:r>
            <a:r>
              <a:rPr kumimoji="0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ファイルを作って動作確認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1908BDD-1805-9B68-5859-5510B4929D49}"/>
              </a:ext>
            </a:extLst>
          </p:cNvPr>
          <p:cNvSpPr txBox="1"/>
          <p:nvPr/>
        </p:nvSpPr>
        <p:spPr>
          <a:xfrm>
            <a:off x="1027515" y="1806744"/>
            <a:ext cx="2044149" cy="7078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0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作業フォルダー </a:t>
            </a:r>
            <a:endParaRPr lang="en-US" altLang="ja-JP" sz="2000" b="1" dirty="0">
              <a:solidFill>
                <a:srgbClr val="FF0000"/>
              </a:solidFill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d:\lecture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C180AE8-2BF9-3256-7671-3B186BEF79D7}"/>
              </a:ext>
            </a:extLst>
          </p:cNvPr>
          <p:cNvSpPr/>
          <p:nvPr/>
        </p:nvSpPr>
        <p:spPr>
          <a:xfrm>
            <a:off x="1524001" y="1520736"/>
            <a:ext cx="1187623" cy="252080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F9C5887-1EEC-6232-DF18-5CAFE974538E}"/>
              </a:ext>
            </a:extLst>
          </p:cNvPr>
          <p:cNvSpPr txBox="1"/>
          <p:nvPr/>
        </p:nvSpPr>
        <p:spPr>
          <a:xfrm>
            <a:off x="3287688" y="1876762"/>
            <a:ext cx="1723549" cy="7078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0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ファイル作成</a:t>
            </a:r>
            <a:endParaRPr lang="en-US" altLang="ja-JP" sz="2000" b="1" dirty="0">
              <a:solidFill>
                <a:srgbClr val="FF0000"/>
              </a:solidFill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0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例</a:t>
            </a:r>
            <a:r>
              <a:rPr lang="en-US" altLang="ja-JP" sz="20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:</a:t>
            </a:r>
            <a:r>
              <a:rPr lang="ja-JP" altLang="en-US" sz="20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0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data.csv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040A3A9E-CD44-DBDB-B3CD-D450792C459F}"/>
              </a:ext>
            </a:extLst>
          </p:cNvPr>
          <p:cNvSpPr/>
          <p:nvPr/>
        </p:nvSpPr>
        <p:spPr>
          <a:xfrm>
            <a:off x="3287688" y="1523316"/>
            <a:ext cx="377787" cy="249500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95125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C96ACD-6DDB-908C-6BA5-C966C0234E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74DCD317-0456-641A-BD8A-7CB9DBBAB3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9073"/>
          <a:stretch/>
        </p:blipFill>
        <p:spPr>
          <a:xfrm>
            <a:off x="479376" y="2380688"/>
            <a:ext cx="10757647" cy="4178335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921ABF8-239C-2589-A7A3-CA51CF2C33B6}"/>
              </a:ext>
            </a:extLst>
          </p:cNvPr>
          <p:cNvSpPr txBox="1"/>
          <p:nvPr/>
        </p:nvSpPr>
        <p:spPr>
          <a:xfrm>
            <a:off x="1524001" y="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CSV</a:t>
            </a:r>
            <a:r>
              <a:rPr kumimoji="0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ファイルを作って動作確認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23467BA-BAB2-E845-5276-D5ACAB402703}"/>
              </a:ext>
            </a:extLst>
          </p:cNvPr>
          <p:cNvSpPr txBox="1"/>
          <p:nvPr/>
        </p:nvSpPr>
        <p:spPr>
          <a:xfrm>
            <a:off x="4943872" y="3836731"/>
            <a:ext cx="3815083" cy="7078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,</a:t>
            </a:r>
            <a:r>
              <a:rPr lang="ja-JP" altLang="en-US" sz="20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 で区切って</a:t>
            </a:r>
            <a:r>
              <a:rPr lang="en-US" altLang="ja-JP" sz="2000" b="1" dirty="0" err="1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x,y</a:t>
            </a:r>
            <a:r>
              <a:rPr lang="ja-JP" altLang="en-US" sz="20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データを入力</a:t>
            </a:r>
            <a:endParaRPr lang="en-US" altLang="ja-JP" sz="2000" b="1" dirty="0">
              <a:solidFill>
                <a:srgbClr val="FF0000"/>
              </a:solidFill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(CSV: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Comma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Separated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Values)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03F37777-08A6-C125-0111-A1D79C31BC48}"/>
              </a:ext>
            </a:extLst>
          </p:cNvPr>
          <p:cNvSpPr/>
          <p:nvPr/>
        </p:nvSpPr>
        <p:spPr>
          <a:xfrm>
            <a:off x="3719736" y="3620707"/>
            <a:ext cx="1008112" cy="1393147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9E47773-123B-E4AB-AF59-A6702A66EE2B}"/>
              </a:ext>
            </a:extLst>
          </p:cNvPr>
          <p:cNvSpPr txBox="1"/>
          <p:nvPr/>
        </p:nvSpPr>
        <p:spPr>
          <a:xfrm>
            <a:off x="292473" y="837479"/>
            <a:ext cx="5142755" cy="132343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Tips:</a:t>
            </a:r>
            <a:br>
              <a:rPr lang="en-US" altLang="ja-JP" sz="20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</a:br>
            <a:r>
              <a:rPr lang="en-US" altLang="ja-JP" sz="20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Ctrl+;</a:t>
            </a:r>
            <a:r>
              <a:rPr lang="ja-JP" altLang="en-US" sz="20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 で拡大</a:t>
            </a:r>
            <a:endParaRPr lang="en-US" altLang="ja-JP" sz="2000" b="1" dirty="0">
              <a:solidFill>
                <a:srgbClr val="FF0000"/>
              </a:solidFill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Ctrl+-</a:t>
            </a:r>
            <a:r>
              <a:rPr lang="ja-JP" altLang="en-US" sz="20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 で縮小表示</a:t>
            </a:r>
            <a:br>
              <a:rPr lang="en-US" altLang="ja-JP" sz="20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</a:br>
            <a:r>
              <a:rPr lang="ja-JP" altLang="en-US" sz="20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　</a:t>
            </a:r>
            <a:r>
              <a:rPr lang="en-US" altLang="ja-JP" sz="20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(</a:t>
            </a:r>
            <a:r>
              <a:rPr lang="ja-JP" altLang="en-US" sz="20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メニューからショートカットがわかる）</a:t>
            </a:r>
            <a:endParaRPr lang="en-US" altLang="ja-JP" sz="2000" b="1" dirty="0">
              <a:solidFill>
                <a:srgbClr val="FF0000"/>
              </a:solidFill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D42F422-47FA-3C3E-4B80-E056C45E6630}"/>
              </a:ext>
            </a:extLst>
          </p:cNvPr>
          <p:cNvSpPr txBox="1"/>
          <p:nvPr/>
        </p:nvSpPr>
        <p:spPr>
          <a:xfrm>
            <a:off x="9298261" y="3636676"/>
            <a:ext cx="2258952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Edit</a:t>
            </a:r>
            <a:r>
              <a:rPr lang="ja-JP" altLang="en-US" sz="20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0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CSV</a:t>
            </a:r>
            <a:r>
              <a:rPr lang="ja-JP" altLang="en-US" sz="20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拡張機能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5162E88D-3D8D-386F-65E7-AC4677181593}"/>
              </a:ext>
            </a:extLst>
          </p:cNvPr>
          <p:cNvSpPr/>
          <p:nvPr/>
        </p:nvSpPr>
        <p:spPr>
          <a:xfrm>
            <a:off x="9336360" y="2924134"/>
            <a:ext cx="1080120" cy="552558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87478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EA76F9-E9F1-9A65-87B5-46642542EC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53F6909-45CD-FD98-3EFF-7ACAA9E23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76" y="677413"/>
            <a:ext cx="10757647" cy="68580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27EB092-3142-B0CC-2004-375974076399}"/>
              </a:ext>
            </a:extLst>
          </p:cNvPr>
          <p:cNvSpPr txBox="1"/>
          <p:nvPr/>
        </p:nvSpPr>
        <p:spPr>
          <a:xfrm>
            <a:off x="1524001" y="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Edit</a:t>
            </a:r>
            <a:r>
              <a:rPr kumimoji="0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CSV</a:t>
            </a:r>
            <a:r>
              <a:rPr kumimoji="0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拡張機能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893693C-711D-112A-92FF-1BA86E4B0999}"/>
              </a:ext>
            </a:extLst>
          </p:cNvPr>
          <p:cNvSpPr/>
          <p:nvPr/>
        </p:nvSpPr>
        <p:spPr>
          <a:xfrm>
            <a:off x="3585412" y="2996952"/>
            <a:ext cx="4526812" cy="2808312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CE0BE21-E558-B821-480A-D227292C467A}"/>
              </a:ext>
            </a:extLst>
          </p:cNvPr>
          <p:cNvSpPr txBox="1"/>
          <p:nvPr/>
        </p:nvSpPr>
        <p:spPr>
          <a:xfrm>
            <a:off x="5133192" y="730359"/>
            <a:ext cx="2258952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Edit</a:t>
            </a:r>
            <a:r>
              <a:rPr lang="ja-JP" altLang="en-US" sz="20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0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CSV</a:t>
            </a:r>
            <a:r>
              <a:rPr lang="ja-JP" altLang="en-US" sz="20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拡張機能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1B8821B1-06F4-D414-1FAA-57B9D5686716}"/>
              </a:ext>
            </a:extLst>
          </p:cNvPr>
          <p:cNvSpPr/>
          <p:nvPr/>
        </p:nvSpPr>
        <p:spPr>
          <a:xfrm>
            <a:off x="5159896" y="1146582"/>
            <a:ext cx="2232248" cy="552558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9FE4721-D669-D8A9-1AA5-2C0C871579F8}"/>
              </a:ext>
            </a:extLst>
          </p:cNvPr>
          <p:cNvSpPr txBox="1"/>
          <p:nvPr/>
        </p:nvSpPr>
        <p:spPr>
          <a:xfrm>
            <a:off x="3004299" y="764704"/>
            <a:ext cx="1723549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0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エディタ表示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54EF1AF7-F5CE-2811-EA01-C5B5E838042B}"/>
              </a:ext>
            </a:extLst>
          </p:cNvPr>
          <p:cNvSpPr/>
          <p:nvPr/>
        </p:nvSpPr>
        <p:spPr>
          <a:xfrm>
            <a:off x="3585412" y="1153480"/>
            <a:ext cx="1214444" cy="552558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C4E9D94-E7F7-E74C-E3A1-65554AF8A556}"/>
              </a:ext>
            </a:extLst>
          </p:cNvPr>
          <p:cNvSpPr txBox="1"/>
          <p:nvPr/>
        </p:nvSpPr>
        <p:spPr>
          <a:xfrm>
            <a:off x="1333317" y="6042041"/>
            <a:ext cx="9525365" cy="7078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defRPr>
            </a:lvl1pPr>
          </a:lstStyle>
          <a:p>
            <a:r>
              <a:rPr lang="en-US" altLang="ja-JP" sz="4000" dirty="0" err="1"/>
              <a:t>Ctrl+S</a:t>
            </a:r>
            <a:r>
              <a:rPr lang="ja-JP" altLang="en-US" sz="4000" dirty="0"/>
              <a:t> </a:t>
            </a:r>
            <a:r>
              <a:rPr lang="en-US" altLang="ja-JP" sz="4000" dirty="0"/>
              <a:t>(</a:t>
            </a:r>
            <a:r>
              <a:rPr lang="ja-JP" altLang="en-US" sz="4000" dirty="0"/>
              <a:t>ファイル</a:t>
            </a:r>
            <a:r>
              <a:rPr lang="en-US" altLang="ja-JP" sz="4000" dirty="0"/>
              <a:t>=&gt;</a:t>
            </a:r>
            <a:r>
              <a:rPr lang="ja-JP" altLang="en-US" sz="4000" dirty="0"/>
              <a:t>保存メニュー</a:t>
            </a:r>
            <a:r>
              <a:rPr lang="en-US" altLang="ja-JP" sz="4000" dirty="0"/>
              <a:t>)</a:t>
            </a:r>
            <a:r>
              <a:rPr lang="ja-JP" altLang="en-US" sz="4000" dirty="0"/>
              <a:t> で保存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86AF0B7-59B4-BD6F-507D-ABABC0C7DE41}"/>
              </a:ext>
            </a:extLst>
          </p:cNvPr>
          <p:cNvSpPr txBox="1"/>
          <p:nvPr/>
        </p:nvSpPr>
        <p:spPr>
          <a:xfrm>
            <a:off x="7181633" y="4401108"/>
            <a:ext cx="3416320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8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表形式で編集できる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2258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B1A11B21-764D-1A76-A8E7-F3061074A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4866" y="811784"/>
            <a:ext cx="7295443" cy="6021288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19D53E4-A941-4BB4-A1CE-3FB0FBB8A73F}"/>
              </a:ext>
            </a:extLst>
          </p:cNvPr>
          <p:cNvSpPr txBox="1"/>
          <p:nvPr/>
        </p:nvSpPr>
        <p:spPr>
          <a:xfrm>
            <a:off x="1524001" y="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.</a:t>
            </a:r>
            <a:r>
              <a:rPr kumimoji="0" lang="en-US" altLang="ja-JP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py</a:t>
            </a:r>
            <a:r>
              <a:rPr kumimoji="0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ファイルを実行する</a:t>
            </a:r>
            <a:r>
              <a:rPr kumimoji="0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python.exe</a:t>
            </a:r>
            <a:r>
              <a:rPr kumimoji="0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の選択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E92C708-6E9A-4270-B890-70645C0CA6C1}"/>
              </a:ext>
            </a:extLst>
          </p:cNvPr>
          <p:cNvSpPr txBox="1"/>
          <p:nvPr/>
        </p:nvSpPr>
        <p:spPr>
          <a:xfrm>
            <a:off x="1964817" y="5962623"/>
            <a:ext cx="6119560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1. Status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bar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右の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‘python’ 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をクリック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A7BCEC1-9E6D-4D4A-940F-D98EA322E905}"/>
              </a:ext>
            </a:extLst>
          </p:cNvPr>
          <p:cNvSpPr txBox="1"/>
          <p:nvPr/>
        </p:nvSpPr>
        <p:spPr>
          <a:xfrm>
            <a:off x="4007768" y="2564904"/>
            <a:ext cx="3990195" cy="95410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2. Python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を選択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  ‘Python 3.12.X (‘base’)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880A06B3-8B5B-4FD4-8A1B-CD38C91ACC29}"/>
              </a:ext>
            </a:extLst>
          </p:cNvPr>
          <p:cNvSpPr/>
          <p:nvPr/>
        </p:nvSpPr>
        <p:spPr>
          <a:xfrm>
            <a:off x="6125879" y="6552146"/>
            <a:ext cx="1658083" cy="281308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49572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図 23">
            <a:extLst>
              <a:ext uri="{FF2B5EF4-FFF2-40B4-BE49-F238E27FC236}">
                <a16:creationId xmlns:a16="http://schemas.microsoft.com/office/drawing/2014/main" id="{C08A247A-F0AC-47A3-B45D-22D7CDEC28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943" b="48071"/>
          <a:stretch/>
        </p:blipFill>
        <p:spPr>
          <a:xfrm>
            <a:off x="4714014" y="1473201"/>
            <a:ext cx="5833598" cy="4099445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19D53E4-A941-4BB4-A1CE-3FB0FBB8A73F}"/>
              </a:ext>
            </a:extLst>
          </p:cNvPr>
          <p:cNvSpPr txBox="1"/>
          <p:nvPr/>
        </p:nvSpPr>
        <p:spPr>
          <a:xfrm>
            <a:off x="1524001" y="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b="1" dirty="0">
                <a:solidFill>
                  <a:srgbClr val="0000FF"/>
                </a:solidFill>
                <a:ea typeface="ＭＳ ゴシック" panose="020B0609070205080204" pitchFamily="49" charset="-128"/>
                <a:cs typeface="Times New Roman" panose="02020603050405020304" pitchFamily="18" charset="0"/>
              </a:rPr>
              <a:t>任意</a:t>
            </a:r>
            <a:r>
              <a:rPr kumimoji="0" lang="en-US" altLang="ja-JP" sz="3200" b="1" dirty="0">
                <a:solidFill>
                  <a:srgbClr val="0000FF"/>
                </a:solidFill>
                <a:ea typeface="ＭＳ ゴシック" panose="020B0609070205080204" pitchFamily="49" charset="-128"/>
                <a:cs typeface="Times New Roman" panose="02020603050405020304" pitchFamily="18" charset="0"/>
              </a:rPr>
              <a:t>:</a:t>
            </a:r>
            <a:r>
              <a:rPr kumimoji="0" lang="ja-JP" altLang="en-US" sz="3200" b="1" dirty="0">
                <a:solidFill>
                  <a:srgbClr val="0000FF"/>
                </a:solidFill>
                <a:ea typeface="ＭＳ ゴシック" panose="020B0609070205080204" pitchFamily="49" charset="-128"/>
                <a:cs typeface="Times New Roman" panose="02020603050405020304" pitchFamily="18" charset="0"/>
              </a:rPr>
              <a:t> ファイルの文字コードの自動判別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FD727CD-F1B0-4571-912B-77E129136B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0608"/>
          <a:stretch/>
        </p:blipFill>
        <p:spPr>
          <a:xfrm>
            <a:off x="1621146" y="1082167"/>
            <a:ext cx="2950855" cy="5626274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880A06B3-8B5B-4FD4-8A1B-CD38C91ACC29}"/>
              </a:ext>
            </a:extLst>
          </p:cNvPr>
          <p:cNvSpPr/>
          <p:nvPr/>
        </p:nvSpPr>
        <p:spPr>
          <a:xfrm>
            <a:off x="2029156" y="3283398"/>
            <a:ext cx="2441244" cy="259903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kumimoji="0" lang="ja-JP" altLang="en-US" sz="180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13E0C0B0-C37F-4D87-9B6B-FE460FEA53C5}"/>
              </a:ext>
            </a:extLst>
          </p:cNvPr>
          <p:cNvSpPr/>
          <p:nvPr/>
        </p:nvSpPr>
        <p:spPr>
          <a:xfrm>
            <a:off x="1621146" y="6133598"/>
            <a:ext cx="408011" cy="406903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kumimoji="0" lang="ja-JP" altLang="en-US" sz="180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E92C708-6E9A-4270-B890-70645C0CA6C1}"/>
              </a:ext>
            </a:extLst>
          </p:cNvPr>
          <p:cNvSpPr txBox="1"/>
          <p:nvPr/>
        </p:nvSpPr>
        <p:spPr>
          <a:xfrm>
            <a:off x="1965657" y="5605397"/>
            <a:ext cx="2829621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1. Click left-bottom icon</a:t>
            </a:r>
            <a:endParaRPr lang="ja-JP" altLang="en-US" sz="2000" b="1" dirty="0">
              <a:solidFill>
                <a:srgbClr val="FF0000"/>
              </a:solidFill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3E23883-DFE2-4A14-A03C-D9F480898017}"/>
              </a:ext>
            </a:extLst>
          </p:cNvPr>
          <p:cNvSpPr txBox="1"/>
          <p:nvPr/>
        </p:nvSpPr>
        <p:spPr>
          <a:xfrm>
            <a:off x="1889457" y="3751197"/>
            <a:ext cx="2579745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2. Choose ‘Configure’</a:t>
            </a:r>
            <a:endParaRPr lang="ja-JP" altLang="en-US" sz="2000" b="1" dirty="0">
              <a:solidFill>
                <a:srgbClr val="FF0000"/>
              </a:solidFill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1BBE0C0-72F0-4BDF-A873-563A48CE14E7}"/>
              </a:ext>
            </a:extLst>
          </p:cNvPr>
          <p:cNvSpPr txBox="1"/>
          <p:nvPr/>
        </p:nvSpPr>
        <p:spPr>
          <a:xfrm>
            <a:off x="4871651" y="681735"/>
            <a:ext cx="4403770" cy="7078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3. Input ‘Encoding’ in the Top Textbox</a:t>
            </a:r>
            <a:br>
              <a:rPr lang="en-US" altLang="ja-JP" sz="20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</a:br>
            <a:r>
              <a:rPr lang="en-US" altLang="ja-JP" sz="20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    and ENTER</a:t>
            </a:r>
            <a:endParaRPr lang="ja-JP" altLang="en-US" sz="2000" b="1" dirty="0">
              <a:solidFill>
                <a:srgbClr val="FF0000"/>
              </a:solidFill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4AEE572E-213F-4F1B-8FE9-E1004BC33527}"/>
              </a:ext>
            </a:extLst>
          </p:cNvPr>
          <p:cNvSpPr/>
          <p:nvPr/>
        </p:nvSpPr>
        <p:spPr>
          <a:xfrm>
            <a:off x="4943960" y="1994311"/>
            <a:ext cx="5533177" cy="283735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kumimoji="0" lang="ja-JP" altLang="en-US" sz="180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F38907E1-CE77-4C5B-8C61-5D844412053E}"/>
              </a:ext>
            </a:extLst>
          </p:cNvPr>
          <p:cNvSpPr/>
          <p:nvPr/>
        </p:nvSpPr>
        <p:spPr>
          <a:xfrm>
            <a:off x="6330950" y="2668959"/>
            <a:ext cx="4000500" cy="655207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kumimoji="0" lang="ja-JP" altLang="en-US" sz="180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4FC50CF-3392-40EB-B980-68E3977A1C3C}"/>
              </a:ext>
            </a:extLst>
          </p:cNvPr>
          <p:cNvSpPr txBox="1"/>
          <p:nvPr/>
        </p:nvSpPr>
        <p:spPr>
          <a:xfrm>
            <a:off x="4754944" y="4909778"/>
            <a:ext cx="591305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1200" b="1" dirty="0">
                <a:solidFill>
                  <a:srgbClr val="0000FF"/>
                </a:solidFill>
                <a:latin typeface="Calibri" panose="020F0502020204030204"/>
                <a:ea typeface="游ゴシック" panose="020B0400000000000000" pitchFamily="50" charset="-128"/>
              </a:rPr>
              <a:t>For Default installation: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1200" dirty="0" err="1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python.pythonpath</a:t>
            </a:r>
            <a:r>
              <a:rPr kumimoji="0" lang="en-US" altLang="ja-JP" sz="12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		C:\Users\[User Name]\anaconda3\python.exe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1200" dirty="0" err="1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python.condapath</a:t>
            </a:r>
            <a:r>
              <a:rPr kumimoji="0" lang="en-US" altLang="ja-JP" sz="12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			C:\Users\[User Name]\anaconda3\Scripts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1200" dirty="0" err="1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python.defaultInterpreterPath</a:t>
            </a:r>
            <a:r>
              <a:rPr kumimoji="0" lang="en-US" altLang="ja-JP" sz="12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	C:\Users\[User Name]\anaconda3\python.exe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kumimoji="0" lang="en-US" altLang="ja-JP" sz="1200" dirty="0">
              <a:solidFill>
                <a:prstClr val="black"/>
              </a:solidFill>
              <a:latin typeface="Calibri" panose="020F0502020204030204"/>
              <a:ea typeface="游ゴシック" panose="020B0400000000000000" pitchFamily="50" charset="-128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1200" b="1" dirty="0">
                <a:solidFill>
                  <a:srgbClr val="0000FF"/>
                </a:solidFill>
                <a:latin typeface="Calibri" panose="020F0502020204030204"/>
                <a:ea typeface="游ゴシック" panose="020B0400000000000000" pitchFamily="50" charset="-128"/>
              </a:rPr>
              <a:t>For your own environment  [ENV]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1200" dirty="0" err="1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python.pythonpath</a:t>
            </a:r>
            <a:r>
              <a:rPr kumimoji="0" lang="en-US" altLang="ja-JP" sz="12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		C:\Users\[User Name]\anaconda3\</a:t>
            </a:r>
            <a:r>
              <a:rPr kumimoji="0" lang="en-US" altLang="ja-JP" sz="1200" dirty="0" err="1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envs</a:t>
            </a:r>
            <a:r>
              <a:rPr kumimoji="0" lang="en-US" altLang="ja-JP" sz="12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\[ENV]\python.exe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1200" dirty="0" err="1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python.condapath</a:t>
            </a:r>
            <a:r>
              <a:rPr kumimoji="0" lang="en-US" altLang="ja-JP" sz="12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		     C:\Users\[User Name]\anaconda3\Scripts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1200" dirty="0" err="1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python.defaultInterpreterPath</a:t>
            </a:r>
            <a:r>
              <a:rPr kumimoji="0" lang="en-US" altLang="ja-JP" sz="12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    C:\Users\[User Name]\anaconda3\</a:t>
            </a:r>
            <a:r>
              <a:rPr kumimoji="0" lang="en-US" altLang="ja-JP" sz="1200" dirty="0" err="1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envs</a:t>
            </a:r>
            <a:r>
              <a:rPr kumimoji="0" lang="en-US" altLang="ja-JP" sz="12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\[ENV]\python.exe</a:t>
            </a:r>
            <a:endParaRPr kumimoji="0" lang="ja-JP" altLang="en-US" sz="1200" dirty="0">
              <a:solidFill>
                <a:prstClr val="black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139B742-DB5F-4B04-9C17-B34131CCF553}"/>
              </a:ext>
            </a:extLst>
          </p:cNvPr>
          <p:cNvSpPr txBox="1"/>
          <p:nvPr/>
        </p:nvSpPr>
        <p:spPr>
          <a:xfrm>
            <a:off x="5496786" y="3143190"/>
            <a:ext cx="4312784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4. Check here for auto guess encoding</a:t>
            </a:r>
            <a:endParaRPr lang="ja-JP" altLang="en-US" sz="2000" b="1" dirty="0">
              <a:solidFill>
                <a:srgbClr val="FF0000"/>
              </a:solidFill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335E9B3D-22DF-4F77-9BD0-3911D31BEFE3}"/>
              </a:ext>
            </a:extLst>
          </p:cNvPr>
          <p:cNvSpPr/>
          <p:nvPr/>
        </p:nvSpPr>
        <p:spPr>
          <a:xfrm>
            <a:off x="6302044" y="3861706"/>
            <a:ext cx="2480006" cy="1056168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kumimoji="0" lang="ja-JP" altLang="en-US" sz="180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5FEC639C-A6E9-4DC5-86DF-46655B1E78F7}"/>
              </a:ext>
            </a:extLst>
          </p:cNvPr>
          <p:cNvSpPr txBox="1"/>
          <p:nvPr/>
        </p:nvSpPr>
        <p:spPr>
          <a:xfrm>
            <a:off x="6797962" y="4917874"/>
            <a:ext cx="3416320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4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5. Change these if you want to change </a:t>
            </a:r>
            <a:br>
              <a:rPr lang="en-US" altLang="ja-JP" sz="14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</a:br>
            <a:r>
              <a:rPr lang="en-US" altLang="ja-JP" sz="14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    default encoding / end-of-line (</a:t>
            </a:r>
            <a:r>
              <a:rPr lang="en-US" altLang="ja-JP" sz="1400" b="1" dirty="0" err="1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Eol</a:t>
            </a:r>
            <a:r>
              <a:rPr lang="en-US" altLang="ja-JP" sz="14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) code</a:t>
            </a:r>
            <a:endParaRPr lang="ja-JP" altLang="en-US" sz="1400" b="1" dirty="0">
              <a:solidFill>
                <a:srgbClr val="FF0000"/>
              </a:solidFill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7984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12192000" cy="980727"/>
          </a:xfrm>
        </p:spPr>
        <p:txBody>
          <a:bodyPr/>
          <a:lstStyle/>
          <a:p>
            <a:pPr eaLnBrk="1" hangingPunct="1"/>
            <a:r>
              <a:rPr lang="ja-JP" altLang="en-US" sz="3600" b="1" dirty="0">
                <a:solidFill>
                  <a:srgbClr val="0000FF"/>
                </a:solidFill>
                <a:ea typeface="ＨＧ丸ゴシックB" pitchFamily="49" charset="-128"/>
              </a:rPr>
              <a:t>テキストエディタ</a:t>
            </a:r>
          </a:p>
        </p:txBody>
      </p:sp>
      <p:sp>
        <p:nvSpPr>
          <p:cNvPr id="42086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263352" y="1052736"/>
            <a:ext cx="11809312" cy="5616624"/>
          </a:xfrm>
        </p:spPr>
        <p:txBody>
          <a:bodyPr/>
          <a:lstStyle/>
          <a:p>
            <a:pPr marL="0" indent="0">
              <a:buNone/>
            </a:pPr>
            <a:r>
              <a:rPr lang="en-US" altLang="ja-JP" sz="3600" b="1" kern="100" dirty="0">
                <a:solidFill>
                  <a:srgbClr val="0000FF"/>
                </a:solidFill>
                <a:cs typeface="Cascadia Code" panose="020B0609020000020004" pitchFamily="49" charset="0"/>
              </a:rPr>
              <a:t>Visual</a:t>
            </a:r>
            <a:r>
              <a:rPr lang="ja-JP" altLang="en-US" sz="3600" b="1" kern="100" dirty="0">
                <a:solidFill>
                  <a:srgbClr val="0000FF"/>
                </a:solidFill>
                <a:cs typeface="Cascadia Code" panose="020B0609020000020004" pitchFamily="49" charset="0"/>
              </a:rPr>
              <a:t> </a:t>
            </a:r>
            <a:r>
              <a:rPr lang="en-US" altLang="ja-JP" sz="3600" b="1" kern="100" dirty="0">
                <a:solidFill>
                  <a:srgbClr val="0000FF"/>
                </a:solidFill>
                <a:cs typeface="Cascadia Code" panose="020B0609020000020004" pitchFamily="49" charset="0"/>
              </a:rPr>
              <a:t>Studio</a:t>
            </a:r>
            <a:r>
              <a:rPr lang="ja-JP" altLang="en-US" sz="3600" b="1" kern="100" dirty="0">
                <a:solidFill>
                  <a:srgbClr val="0000FF"/>
                </a:solidFill>
                <a:cs typeface="Cascadia Code" panose="020B0609020000020004" pitchFamily="49" charset="0"/>
              </a:rPr>
              <a:t> </a:t>
            </a:r>
            <a:r>
              <a:rPr lang="en-US" altLang="ja-JP" sz="3600" b="1" kern="100" dirty="0">
                <a:solidFill>
                  <a:srgbClr val="0000FF"/>
                </a:solidFill>
                <a:cs typeface="Cascadia Code" panose="020B0609020000020004" pitchFamily="49" charset="0"/>
              </a:rPr>
              <a:t>Code</a:t>
            </a:r>
            <a:r>
              <a:rPr lang="ja-JP" altLang="en-US" sz="3600" b="1" kern="100" dirty="0">
                <a:solidFill>
                  <a:srgbClr val="0000FF"/>
                </a:solidFill>
                <a:cs typeface="Cascadia Code" panose="020B0609020000020004" pitchFamily="49" charset="0"/>
              </a:rPr>
              <a:t> </a:t>
            </a:r>
            <a:r>
              <a:rPr lang="en-US" altLang="ja-JP" sz="3600" b="1" kern="100" dirty="0">
                <a:solidFill>
                  <a:srgbClr val="0000FF"/>
                </a:solidFill>
                <a:cs typeface="Cascadia Code" panose="020B0609020000020004" pitchFamily="49" charset="0"/>
              </a:rPr>
              <a:t>(</a:t>
            </a:r>
            <a:r>
              <a:rPr lang="en-US" altLang="ja-JP" sz="3600" b="1" kern="100" dirty="0" err="1">
                <a:solidFill>
                  <a:srgbClr val="0000FF"/>
                </a:solidFill>
                <a:cs typeface="Cascadia Code" panose="020B0609020000020004" pitchFamily="49" charset="0"/>
              </a:rPr>
              <a:t>VSCode</a:t>
            </a:r>
            <a:r>
              <a:rPr lang="en-US" altLang="ja-JP" sz="3600" b="1" kern="100" dirty="0">
                <a:solidFill>
                  <a:srgbClr val="0000FF"/>
                </a:solidFill>
                <a:cs typeface="Cascadia Code" panose="020B0609020000020004" pitchFamily="49" charset="0"/>
              </a:rPr>
              <a:t>):</a:t>
            </a:r>
            <a:r>
              <a:rPr lang="ja-JP" altLang="en-US" sz="3600" b="1" kern="100" dirty="0">
                <a:solidFill>
                  <a:srgbClr val="0000FF"/>
                </a:solidFill>
                <a:cs typeface="Cascadia Code" panose="020B0609020000020004" pitchFamily="49" charset="0"/>
              </a:rPr>
              <a:t> </a:t>
            </a:r>
            <a:r>
              <a:rPr lang="en-US" altLang="ja-JP" sz="2800" kern="100" dirty="0">
                <a:solidFill>
                  <a:srgbClr val="0000FF"/>
                </a:solidFill>
                <a:cs typeface="Cascadia Code" panose="020B0609020000020004" pitchFamily="49" charset="0"/>
              </a:rPr>
              <a:t>https://code.visualstudio.com/</a:t>
            </a:r>
          </a:p>
          <a:p>
            <a:pPr marL="0" indent="0">
              <a:buNone/>
            </a:pPr>
            <a:r>
              <a:rPr lang="ja-JP" altLang="en-US" sz="2800" kern="100" dirty="0">
                <a:cs typeface="Cascadia Code" panose="020B0609020000020004" pitchFamily="49" charset="0"/>
              </a:rPr>
              <a:t>　現在最も広く使われている</a:t>
            </a:r>
            <a:endParaRPr lang="en-US" altLang="ja-JP" sz="2800" kern="100" dirty="0">
              <a:cs typeface="Cascadia Code" panose="020B0609020000020004" pitchFamily="49" charset="0"/>
            </a:endParaRPr>
          </a:p>
          <a:p>
            <a:pPr marL="0" indent="0">
              <a:buNone/>
            </a:pPr>
            <a:r>
              <a:rPr lang="ja-JP" altLang="en-US" sz="2800" kern="100" dirty="0">
                <a:cs typeface="Cascadia Code" panose="020B0609020000020004" pitchFamily="49" charset="0"/>
              </a:rPr>
              <a:t>　多言語対応、マルチプラットフォーム </a:t>
            </a:r>
            <a:r>
              <a:rPr lang="en-US" altLang="ja-JP" sz="2800" kern="100" dirty="0">
                <a:cs typeface="Cascadia Code" panose="020B0609020000020004" pitchFamily="49" charset="0"/>
              </a:rPr>
              <a:t>(Win, macOS, Linux)</a:t>
            </a:r>
          </a:p>
          <a:p>
            <a:pPr marL="0" indent="0">
              <a:buNone/>
            </a:pPr>
            <a:r>
              <a:rPr lang="ja-JP" altLang="en-US" sz="2800" kern="100" dirty="0">
                <a:cs typeface="Cascadia Code" panose="020B0609020000020004" pitchFamily="49" charset="0"/>
              </a:rPr>
              <a:t>　拡張機能 </a:t>
            </a:r>
            <a:r>
              <a:rPr lang="en-US" altLang="ja-JP" sz="2800" kern="100" dirty="0">
                <a:cs typeface="Cascadia Code" panose="020B0609020000020004" pitchFamily="49" charset="0"/>
              </a:rPr>
              <a:t>(python, ChatGPT, </a:t>
            </a:r>
            <a:r>
              <a:rPr lang="ja-JP" altLang="en-US" sz="2800" kern="100" dirty="0">
                <a:cs typeface="Cascadia Code" panose="020B0609020000020004" pitchFamily="49" charset="0"/>
              </a:rPr>
              <a:t>その他たくさん</a:t>
            </a:r>
            <a:r>
              <a:rPr lang="en-US" altLang="ja-JP" sz="2800" kern="100" dirty="0">
                <a:cs typeface="Cascadia Code" panose="020B0609020000020004" pitchFamily="49" charset="0"/>
              </a:rPr>
              <a:t>)</a:t>
            </a:r>
          </a:p>
          <a:p>
            <a:pPr marL="0" indent="0">
              <a:buNone/>
            </a:pPr>
            <a:endParaRPr lang="en-US" altLang="ja-JP" sz="3600" b="1" kern="100" dirty="0">
              <a:cs typeface="Cascadia Code" panose="020B0609020000020004" pitchFamily="49" charset="0"/>
            </a:endParaRPr>
          </a:p>
          <a:p>
            <a:pPr marL="0" indent="0">
              <a:buNone/>
            </a:pPr>
            <a:r>
              <a:rPr lang="en-US" altLang="ja-JP" sz="3600" b="1" kern="100" dirty="0">
                <a:solidFill>
                  <a:srgbClr val="0000FF"/>
                </a:solidFill>
                <a:cs typeface="Cascadia Code" panose="020B0609020000020004" pitchFamily="49" charset="0"/>
              </a:rPr>
              <a:t>Cursor: </a:t>
            </a:r>
            <a:r>
              <a:rPr lang="en-US" altLang="ja-JP" sz="3600" b="1" kern="100" dirty="0" err="1">
                <a:solidFill>
                  <a:srgbClr val="0000FF"/>
                </a:solidFill>
                <a:cs typeface="Cascadia Code" panose="020B0609020000020004" pitchFamily="49" charset="0"/>
              </a:rPr>
              <a:t>VSCode</a:t>
            </a:r>
            <a:r>
              <a:rPr lang="ja-JP" altLang="en-US" sz="3600" b="1" kern="100" dirty="0">
                <a:solidFill>
                  <a:srgbClr val="0000FF"/>
                </a:solidFill>
                <a:cs typeface="Cascadia Code" panose="020B0609020000020004" pitchFamily="49" charset="0"/>
              </a:rPr>
              <a:t>のフォーク、拡張</a:t>
            </a:r>
            <a:r>
              <a:rPr lang="en-US" altLang="ja-JP" sz="3600" b="1" kern="100" dirty="0">
                <a:solidFill>
                  <a:srgbClr val="0000FF"/>
                </a:solidFill>
                <a:cs typeface="Cascadia Code" panose="020B0609020000020004" pitchFamily="49" charset="0"/>
              </a:rPr>
              <a:t>:</a:t>
            </a:r>
            <a:r>
              <a:rPr lang="ja-JP" altLang="en-US" sz="3600" b="1" kern="100" dirty="0">
                <a:solidFill>
                  <a:srgbClr val="0000FF"/>
                </a:solidFill>
                <a:cs typeface="Cascadia Code" panose="020B0609020000020004" pitchFamily="49" charset="0"/>
              </a:rPr>
              <a:t> </a:t>
            </a:r>
            <a:r>
              <a:rPr lang="en-US" altLang="ja-JP" sz="2800" kern="100" dirty="0">
                <a:solidFill>
                  <a:srgbClr val="0000FF"/>
                </a:solidFill>
                <a:cs typeface="Cascadia Code" panose="020B0609020000020004" pitchFamily="49" charset="0"/>
              </a:rPr>
              <a:t>https://cursor.sh/</a:t>
            </a:r>
            <a:endParaRPr lang="en-US" altLang="ja-JP" sz="3600" kern="100" dirty="0">
              <a:solidFill>
                <a:srgbClr val="0000FF"/>
              </a:solidFill>
              <a:cs typeface="Cascadia Code" panose="020B0609020000020004" pitchFamily="49" charset="0"/>
            </a:endParaRPr>
          </a:p>
          <a:p>
            <a:pPr marL="0" indent="0">
              <a:buNone/>
            </a:pPr>
            <a:r>
              <a:rPr lang="ja-JP" altLang="en-US" sz="3600" kern="100" dirty="0">
                <a:cs typeface="Cascadia Code" panose="020B0609020000020004" pitchFamily="49" charset="0"/>
              </a:rPr>
              <a:t>　　公式</a:t>
            </a:r>
            <a:r>
              <a:rPr lang="en-US" altLang="ja-JP" sz="3600" kern="100" dirty="0">
                <a:cs typeface="Cascadia Code" panose="020B0609020000020004" pitchFamily="49" charset="0"/>
              </a:rPr>
              <a:t>URL: </a:t>
            </a:r>
            <a:r>
              <a:rPr lang="en-US" altLang="ja-JP" sz="3600" kern="100" dirty="0">
                <a:cs typeface="Cascadia Code" panose="020B0609020000020004" pitchFamily="49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https://cursor.sh/</a:t>
            </a:r>
            <a:endParaRPr lang="en-US" altLang="ja-JP" sz="3600" kern="100" dirty="0">
              <a:cs typeface="Cascadia Code" panose="020B0609020000020004" pitchFamily="49" charset="0"/>
            </a:endParaRPr>
          </a:p>
          <a:p>
            <a:pPr marL="0" indent="0">
              <a:buNone/>
            </a:pPr>
            <a:r>
              <a:rPr lang="ja-JP" altLang="en-US" sz="3600" kern="100" dirty="0">
                <a:cs typeface="Cascadia Code" panose="020B0609020000020004" pitchFamily="49" charset="0"/>
              </a:rPr>
              <a:t>　　参考</a:t>
            </a:r>
            <a:r>
              <a:rPr lang="en-US" altLang="ja-JP" sz="3600" kern="100" dirty="0">
                <a:cs typeface="Cascadia Code" panose="020B0609020000020004" pitchFamily="49" charset="0"/>
              </a:rPr>
              <a:t>URL:</a:t>
            </a:r>
            <a:r>
              <a:rPr lang="ja-JP" altLang="en-US" sz="3600" kern="100" dirty="0">
                <a:cs typeface="Cascadia Code" panose="020B0609020000020004" pitchFamily="49" charset="0"/>
              </a:rPr>
              <a:t> </a:t>
            </a:r>
            <a:r>
              <a:rPr lang="en-US" altLang="ja-JP" sz="3600" kern="100" dirty="0">
                <a:cs typeface="Cascadia Code" panose="020B0609020000020004" pitchFamily="49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https://weel.co.jp/media/cursor</a:t>
            </a:r>
            <a:endParaRPr lang="en-US" altLang="ja-JP" sz="3600" kern="100" dirty="0">
              <a:cs typeface="Cascadia Code" panose="020B0609020000020004" pitchFamily="49" charset="0"/>
            </a:endParaRPr>
          </a:p>
          <a:p>
            <a:pPr marL="0" indent="0">
              <a:buNone/>
            </a:pPr>
            <a:endParaRPr lang="en-US" altLang="ja-JP" sz="3600" b="1" kern="100" dirty="0">
              <a:cs typeface="Cascadia Code" panose="020B0609020000020004" pitchFamily="49" charset="0"/>
            </a:endParaRPr>
          </a:p>
          <a:p>
            <a:endParaRPr lang="en-US" altLang="ja-JP" sz="3600" b="1" kern="100" dirty="0">
              <a:solidFill>
                <a:srgbClr val="0000FF"/>
              </a:solidFill>
              <a:cs typeface="Cascadia Code" panose="020B06090200000200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054666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19D53E4-A941-4BB4-A1CE-3FB0FBB8A73F}"/>
              </a:ext>
            </a:extLst>
          </p:cNvPr>
          <p:cNvSpPr txBox="1"/>
          <p:nvPr/>
        </p:nvSpPr>
        <p:spPr>
          <a:xfrm>
            <a:off x="1524001" y="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b="1" dirty="0">
                <a:solidFill>
                  <a:srgbClr val="0000FF"/>
                </a:solidFill>
                <a:ea typeface="ＭＳ ゴシック" panose="020B0609070205080204" pitchFamily="49" charset="-128"/>
                <a:cs typeface="Times New Roman" panose="02020603050405020304" pitchFamily="18" charset="0"/>
              </a:rPr>
              <a:t>必要な場合のみ</a:t>
            </a:r>
            <a:r>
              <a:rPr kumimoji="0" lang="en-US" altLang="ja-JP" sz="3200" b="1" dirty="0">
                <a:solidFill>
                  <a:srgbClr val="0000FF"/>
                </a:solidFill>
                <a:ea typeface="ＭＳ ゴシック" panose="020B0609070205080204" pitchFamily="49" charset="-128"/>
                <a:cs typeface="Times New Roman" panose="02020603050405020304" pitchFamily="18" charset="0"/>
              </a:rPr>
              <a:t>:</a:t>
            </a:r>
            <a:r>
              <a:rPr kumimoji="0" lang="ja-JP" altLang="en-US" sz="3200" b="1" dirty="0">
                <a:solidFill>
                  <a:srgbClr val="0000FF"/>
                </a:solidFill>
                <a:ea typeface="ＭＳ ゴシック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altLang="ja-JP" sz="3200" b="1" dirty="0">
                <a:solidFill>
                  <a:srgbClr val="0000FF"/>
                </a:solidFill>
                <a:ea typeface="ＭＳ ゴシック" panose="020B0609070205080204" pitchFamily="49" charset="-128"/>
                <a:cs typeface="Times New Roman" panose="02020603050405020304" pitchFamily="18" charset="0"/>
              </a:rPr>
              <a:t>VSC</a:t>
            </a:r>
            <a:r>
              <a:rPr kumimoji="0" lang="ja-JP" altLang="en-US" sz="3200" b="1" dirty="0">
                <a:solidFill>
                  <a:srgbClr val="0000FF"/>
                </a:solidFill>
                <a:ea typeface="ＭＳ ゴシック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altLang="ja-JP" sz="3200" b="1" dirty="0">
                <a:solidFill>
                  <a:srgbClr val="0000FF"/>
                </a:solidFill>
                <a:ea typeface="ＭＳ ゴシック" panose="020B0609070205080204" pitchFamily="49" charset="-128"/>
                <a:cs typeface="Times New Roman" panose="02020603050405020304" pitchFamily="18" charset="0"/>
              </a:rPr>
              <a:t>python.*path</a:t>
            </a:r>
            <a:r>
              <a:rPr kumimoji="0" lang="ja-JP" altLang="en-US" sz="3200" b="1" dirty="0">
                <a:solidFill>
                  <a:srgbClr val="0000FF"/>
                </a:solidFill>
                <a:ea typeface="ＭＳ ゴシック" panose="020B0609070205080204" pitchFamily="49" charset="-128"/>
                <a:cs typeface="Times New Roman" panose="02020603050405020304" pitchFamily="18" charset="0"/>
              </a:rPr>
              <a:t>変数の設定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FD727CD-F1B0-4571-912B-77E129136B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0608"/>
          <a:stretch/>
        </p:blipFill>
        <p:spPr>
          <a:xfrm>
            <a:off x="1621146" y="1082167"/>
            <a:ext cx="2950855" cy="562627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1DE837C8-47CC-4F0C-8BE9-D595959D36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84" b="61082"/>
          <a:stretch/>
        </p:blipFill>
        <p:spPr>
          <a:xfrm>
            <a:off x="5055107" y="1472564"/>
            <a:ext cx="5193430" cy="266903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65539DD6-02C5-494E-B4B5-FC11D0D797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26960" y="1082168"/>
            <a:ext cx="5967651" cy="5052537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880A06B3-8B5B-4FD4-8A1B-CD38C91ACC29}"/>
              </a:ext>
            </a:extLst>
          </p:cNvPr>
          <p:cNvSpPr/>
          <p:nvPr/>
        </p:nvSpPr>
        <p:spPr>
          <a:xfrm>
            <a:off x="2029156" y="3283398"/>
            <a:ext cx="2441244" cy="259903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kumimoji="0" lang="ja-JP" altLang="en-US" sz="180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13E0C0B0-C37F-4D87-9B6B-FE460FEA53C5}"/>
              </a:ext>
            </a:extLst>
          </p:cNvPr>
          <p:cNvSpPr/>
          <p:nvPr/>
        </p:nvSpPr>
        <p:spPr>
          <a:xfrm>
            <a:off x="1621146" y="6133598"/>
            <a:ext cx="408011" cy="406903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kumimoji="0" lang="ja-JP" altLang="en-US" sz="180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E92C708-6E9A-4270-B890-70645C0CA6C1}"/>
              </a:ext>
            </a:extLst>
          </p:cNvPr>
          <p:cNvSpPr txBox="1"/>
          <p:nvPr/>
        </p:nvSpPr>
        <p:spPr>
          <a:xfrm>
            <a:off x="1965657" y="5605397"/>
            <a:ext cx="2829621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1. Click left-bottom icon</a:t>
            </a:r>
            <a:endParaRPr lang="ja-JP" altLang="en-US" sz="2000" b="1" dirty="0">
              <a:solidFill>
                <a:srgbClr val="FF0000"/>
              </a:solidFill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3E23883-DFE2-4A14-A03C-D9F480898017}"/>
              </a:ext>
            </a:extLst>
          </p:cNvPr>
          <p:cNvSpPr txBox="1"/>
          <p:nvPr/>
        </p:nvSpPr>
        <p:spPr>
          <a:xfrm>
            <a:off x="1889457" y="3751197"/>
            <a:ext cx="2579745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2. Choose ‘Configure’</a:t>
            </a:r>
            <a:endParaRPr lang="ja-JP" altLang="en-US" sz="2000" b="1" dirty="0">
              <a:solidFill>
                <a:srgbClr val="FF0000"/>
              </a:solidFill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1BBE0C0-72F0-4BDF-A873-563A48CE14E7}"/>
              </a:ext>
            </a:extLst>
          </p:cNvPr>
          <p:cNvSpPr txBox="1"/>
          <p:nvPr/>
        </p:nvSpPr>
        <p:spPr>
          <a:xfrm>
            <a:off x="4871651" y="681735"/>
            <a:ext cx="5464958" cy="7078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3. Input ‘</a:t>
            </a:r>
            <a:r>
              <a:rPr lang="en-US" altLang="ja-JP" sz="2000" b="1" dirty="0" err="1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python.pythonpath</a:t>
            </a:r>
            <a:r>
              <a:rPr lang="en-US" altLang="ja-JP" sz="20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’ in the Top Textbox</a:t>
            </a:r>
            <a:br>
              <a:rPr lang="en-US" altLang="ja-JP" sz="20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</a:br>
            <a:r>
              <a:rPr lang="en-US" altLang="ja-JP" sz="20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    and ENTER</a:t>
            </a:r>
            <a:endParaRPr lang="ja-JP" altLang="en-US" sz="2000" b="1" dirty="0">
              <a:solidFill>
                <a:srgbClr val="FF0000"/>
              </a:solidFill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139B742-DB5F-4B04-9C17-B34131CCF553}"/>
              </a:ext>
            </a:extLst>
          </p:cNvPr>
          <p:cNvSpPr txBox="1"/>
          <p:nvPr/>
        </p:nvSpPr>
        <p:spPr>
          <a:xfrm>
            <a:off x="5223737" y="4151307"/>
            <a:ext cx="4902689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4. Confirm your python.exe path or modify</a:t>
            </a:r>
            <a:endParaRPr lang="ja-JP" altLang="en-US" sz="2000" b="1" dirty="0">
              <a:solidFill>
                <a:srgbClr val="FF0000"/>
              </a:solidFill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4AEE572E-213F-4F1B-8FE9-E1004BC33527}"/>
              </a:ext>
            </a:extLst>
          </p:cNvPr>
          <p:cNvSpPr/>
          <p:nvPr/>
        </p:nvSpPr>
        <p:spPr>
          <a:xfrm>
            <a:off x="5401160" y="2019711"/>
            <a:ext cx="4923577" cy="332965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kumimoji="0" lang="ja-JP" altLang="en-US" sz="180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F38907E1-CE77-4C5B-8C61-5D844412053E}"/>
              </a:ext>
            </a:extLst>
          </p:cNvPr>
          <p:cNvSpPr/>
          <p:nvPr/>
        </p:nvSpPr>
        <p:spPr>
          <a:xfrm>
            <a:off x="7200900" y="3391311"/>
            <a:ext cx="3276236" cy="332965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kumimoji="0" lang="ja-JP" altLang="en-US" sz="180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4FC50CF-3392-40EB-B980-68E3977A1C3C}"/>
              </a:ext>
            </a:extLst>
          </p:cNvPr>
          <p:cNvSpPr txBox="1"/>
          <p:nvPr/>
        </p:nvSpPr>
        <p:spPr>
          <a:xfrm>
            <a:off x="4754944" y="4909778"/>
            <a:ext cx="591305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1200" b="1" dirty="0">
                <a:solidFill>
                  <a:srgbClr val="0000FF"/>
                </a:solidFill>
                <a:latin typeface="Calibri" panose="020F0502020204030204"/>
                <a:ea typeface="游ゴシック" panose="020B0400000000000000" pitchFamily="50" charset="-128"/>
              </a:rPr>
              <a:t>For Default installation: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1200" dirty="0" err="1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python.pythonpath</a:t>
            </a:r>
            <a:r>
              <a:rPr kumimoji="0" lang="en-US" altLang="ja-JP" sz="12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		C:\Users\[User Name]\anaconda3\python.exe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1200" dirty="0" err="1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python.condapath</a:t>
            </a:r>
            <a:r>
              <a:rPr kumimoji="0" lang="en-US" altLang="ja-JP" sz="12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			C:\Users\[User Name]\anaconda3\Scripts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1200" dirty="0" err="1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python.defaultInterpreterPath</a:t>
            </a:r>
            <a:r>
              <a:rPr kumimoji="0" lang="en-US" altLang="ja-JP" sz="12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	C:\Users\[User Name]\anaconda3\python.exe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kumimoji="0" lang="en-US" altLang="ja-JP" sz="1200" dirty="0">
              <a:solidFill>
                <a:prstClr val="black"/>
              </a:solidFill>
              <a:latin typeface="Calibri" panose="020F0502020204030204"/>
              <a:ea typeface="游ゴシック" panose="020B0400000000000000" pitchFamily="50" charset="-128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1200" b="1" dirty="0">
                <a:solidFill>
                  <a:srgbClr val="0000FF"/>
                </a:solidFill>
                <a:latin typeface="Calibri" panose="020F0502020204030204"/>
                <a:ea typeface="游ゴシック" panose="020B0400000000000000" pitchFamily="50" charset="-128"/>
              </a:rPr>
              <a:t>For your own environment  [ENV]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1200" dirty="0" err="1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python.pythonpath</a:t>
            </a:r>
            <a:r>
              <a:rPr kumimoji="0" lang="en-US" altLang="ja-JP" sz="12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		C:\Users\[User Name]\anaconda3\</a:t>
            </a:r>
            <a:r>
              <a:rPr kumimoji="0" lang="en-US" altLang="ja-JP" sz="1200" dirty="0" err="1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envs</a:t>
            </a:r>
            <a:r>
              <a:rPr kumimoji="0" lang="en-US" altLang="ja-JP" sz="12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\[ENV]\python.exe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1200" dirty="0" err="1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python.condapath</a:t>
            </a:r>
            <a:r>
              <a:rPr kumimoji="0" lang="en-US" altLang="ja-JP" sz="12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		     C:\Users\[User Name]\anaconda3\Scripts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1200" dirty="0" err="1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python.defaultInterpreterPath</a:t>
            </a:r>
            <a:r>
              <a:rPr kumimoji="0" lang="en-US" altLang="ja-JP" sz="12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    C:\Users\[User Name]\anaconda3\</a:t>
            </a:r>
            <a:r>
              <a:rPr kumimoji="0" lang="en-US" altLang="ja-JP" sz="1200" dirty="0" err="1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envs</a:t>
            </a:r>
            <a:r>
              <a:rPr kumimoji="0" lang="en-US" altLang="ja-JP" sz="12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\[ENV]\python.exe</a:t>
            </a:r>
            <a:endParaRPr kumimoji="0" lang="ja-JP" altLang="en-US" sz="1200" dirty="0">
              <a:solidFill>
                <a:prstClr val="black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5FEC639C-A6E9-4DC5-86DF-46655B1E78F7}"/>
              </a:ext>
            </a:extLst>
          </p:cNvPr>
          <p:cNvSpPr txBox="1"/>
          <p:nvPr/>
        </p:nvSpPr>
        <p:spPr>
          <a:xfrm>
            <a:off x="4795277" y="4650641"/>
            <a:ext cx="5387950" cy="3077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4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5. Similarly input </a:t>
            </a:r>
            <a:r>
              <a:rPr lang="en-US" altLang="ja-JP" sz="1400" b="1" dirty="0" err="1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python.condapath</a:t>
            </a:r>
            <a:r>
              <a:rPr lang="en-US" altLang="ja-JP" sz="14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400" b="1" dirty="0" err="1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python.defaultInterpreterPath</a:t>
            </a:r>
            <a:endParaRPr lang="ja-JP" altLang="en-US" sz="1400" b="1" dirty="0">
              <a:solidFill>
                <a:srgbClr val="FF0000"/>
              </a:solidFill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44537D2B-9DF3-4D49-ABCF-8BF145FD678D}"/>
              </a:ext>
            </a:extLst>
          </p:cNvPr>
          <p:cNvCxnSpPr/>
          <p:nvPr/>
        </p:nvCxnSpPr>
        <p:spPr>
          <a:xfrm flipV="1">
            <a:off x="7138587" y="3724275"/>
            <a:ext cx="230736" cy="427032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02013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855971-9DDF-14A5-5494-AB9D01FBE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6B1A9CAA-B8A9-BDE7-384D-CFC24A918A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 rotWithShape="0">
            <a:gsLst>
              <a:gs pos="0">
                <a:srgbClr val="99FFCC"/>
              </a:gs>
              <a:gs pos="100000">
                <a:srgbClr val="CC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Rectangle 1027">
            <a:extLst>
              <a:ext uri="{FF2B5EF4-FFF2-40B4-BE49-F238E27FC236}">
                <a16:creationId xmlns:a16="http://schemas.microsoft.com/office/drawing/2014/main" id="{D95F5484-1FE2-743D-8DE2-E5299E1193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432" y="980728"/>
            <a:ext cx="10477772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1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ＭＳ Ｐゴシック"/>
                <a:cs typeface="Cascadia Code" panose="020B0609020000020004" pitchFamily="49" charset="0"/>
              </a:rPr>
              <a:t>python</a:t>
            </a:r>
            <a:r>
              <a:rPr kumimoji="1" lang="ja-JP" altLang="en-US" sz="3600" b="1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ＭＳ Ｐゴシック"/>
                <a:cs typeface="Cascadia Code" panose="020B0609020000020004" pitchFamily="49" charset="0"/>
              </a:rPr>
              <a:t>プログラムを動かしてみる</a:t>
            </a:r>
            <a:endParaRPr lang="en-US" altLang="ja-JP" sz="3600" b="1" kern="100" dirty="0">
              <a:latin typeface="Times New Roman"/>
              <a:ea typeface="ＭＳ Ｐゴシック"/>
              <a:cs typeface="Cascadia Code" panose="020B06090200000200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3600" b="1" i="0" u="none" strike="noStrike" kern="100" cap="none" spc="0" normalizeH="0" baseline="0" noProof="0" dirty="0">
              <a:ln>
                <a:noFill/>
              </a:ln>
              <a:effectLst/>
              <a:uLnTx/>
              <a:uFillTx/>
              <a:latin typeface="Times New Roman"/>
              <a:ea typeface="ＭＳ Ｐゴシック"/>
              <a:cs typeface="Cascadia Code" panose="020B06090200000200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3600" b="1" kern="100" dirty="0" err="1">
                <a:latin typeface="Times New Roman"/>
                <a:ea typeface="ＭＳ Ｐゴシック"/>
                <a:cs typeface="Cascadia Code" panose="020B0609020000020004" pitchFamily="49" charset="0"/>
              </a:rPr>
              <a:t>Jupyter</a:t>
            </a:r>
            <a:r>
              <a:rPr lang="ja-JP" altLang="en-US" sz="3600" b="1" kern="100" dirty="0">
                <a:latin typeface="Times New Roman"/>
                <a:ea typeface="ＭＳ Ｐゴシック"/>
                <a:cs typeface="Cascadia Code" panose="020B0609020000020004" pitchFamily="49" charset="0"/>
              </a:rPr>
              <a:t> </a:t>
            </a:r>
            <a:r>
              <a:rPr lang="en-US" altLang="ja-JP" sz="3600" b="1" kern="100" dirty="0">
                <a:latin typeface="Times New Roman"/>
                <a:ea typeface="ＭＳ Ｐゴシック"/>
                <a:cs typeface="Cascadia Code" panose="020B0609020000020004" pitchFamily="49" charset="0"/>
              </a:rPr>
              <a:t>notebook</a:t>
            </a:r>
            <a:r>
              <a:rPr lang="ja-JP" altLang="en-US" sz="3600" b="1" kern="100" dirty="0">
                <a:latin typeface="Times New Roman"/>
                <a:ea typeface="ＭＳ Ｐゴシック"/>
                <a:cs typeface="Cascadia Code" panose="020B0609020000020004" pitchFamily="49" charset="0"/>
              </a:rPr>
              <a:t>を使用</a:t>
            </a:r>
            <a:r>
              <a:rPr lang="en-US" altLang="ja-JP" sz="3600" b="1" kern="100" dirty="0">
                <a:latin typeface="Times New Roman"/>
                <a:ea typeface="ＭＳ Ｐゴシック"/>
                <a:cs typeface="Cascadia Code" panose="020B0609020000020004" pitchFamily="49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ＭＳ Ｐゴシック"/>
                <a:cs typeface="Cascadia Code" panose="020B0609020000020004" pitchFamily="49" charset="0"/>
              </a:rPr>
              <a:t>　・ </a:t>
            </a:r>
            <a:r>
              <a:rPr kumimoji="1" lang="en-US" altLang="ja-JP" sz="36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ＭＳ Ｐゴシック"/>
                <a:cs typeface="Cascadia Code" panose="020B0609020000020004" pitchFamily="49" charset="0"/>
              </a:rPr>
              <a:t>python</a:t>
            </a:r>
            <a:r>
              <a:rPr kumimoji="1" lang="ja-JP" altLang="en-US" sz="36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ＭＳ Ｐゴシック"/>
                <a:cs typeface="Cascadia Code" panose="020B0609020000020004" pitchFamily="49" charset="0"/>
              </a:rPr>
              <a:t>付属の </a:t>
            </a:r>
            <a:r>
              <a:rPr kumimoji="1" lang="en-US" altLang="ja-JP" sz="3600" i="0" u="none" strike="noStrike" kern="1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ＭＳ Ｐゴシック"/>
                <a:cs typeface="Cascadia Code" panose="020B0609020000020004" pitchFamily="49" charset="0"/>
              </a:rPr>
              <a:t>Jupyter</a:t>
            </a:r>
            <a:r>
              <a:rPr kumimoji="1" lang="ja-JP" altLang="en-US" sz="36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ＭＳ Ｐゴシック"/>
                <a:cs typeface="Cascadia Code" panose="020B0609020000020004" pitchFamily="49" charset="0"/>
              </a:rPr>
              <a:t> </a:t>
            </a:r>
            <a:r>
              <a:rPr kumimoji="1" lang="en-US" altLang="ja-JP" sz="36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ＭＳ Ｐゴシック"/>
                <a:cs typeface="Cascadia Code" panose="020B0609020000020004" pitchFamily="49" charset="0"/>
              </a:rPr>
              <a:t>notebook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kern="100" dirty="0">
                <a:latin typeface="Times New Roman"/>
                <a:ea typeface="ＭＳ Ｐゴシック"/>
                <a:cs typeface="Cascadia Code" panose="020B0609020000020004" pitchFamily="49" charset="0"/>
              </a:rPr>
              <a:t>　・ </a:t>
            </a:r>
            <a:r>
              <a:rPr lang="en-US" altLang="ja-JP" sz="3600" kern="100" dirty="0" err="1">
                <a:latin typeface="Times New Roman"/>
                <a:ea typeface="ＭＳ Ｐゴシック"/>
                <a:cs typeface="Cascadia Code" panose="020B0609020000020004" pitchFamily="49" charset="0"/>
              </a:rPr>
              <a:t>Jupyter</a:t>
            </a:r>
            <a:r>
              <a:rPr lang="ja-JP" altLang="en-US" sz="3600" kern="100" dirty="0">
                <a:latin typeface="Times New Roman"/>
                <a:ea typeface="ＭＳ Ｐゴシック"/>
                <a:cs typeface="Cascadia Code" panose="020B0609020000020004" pitchFamily="49" charset="0"/>
              </a:rPr>
              <a:t> </a:t>
            </a:r>
            <a:r>
              <a:rPr lang="en-US" altLang="ja-JP" sz="3600" kern="100" dirty="0">
                <a:latin typeface="Times New Roman"/>
                <a:ea typeface="ＭＳ Ｐゴシック"/>
                <a:cs typeface="Cascadia Code" panose="020B0609020000020004" pitchFamily="49" charset="0"/>
              </a:rPr>
              <a:t>Lab</a:t>
            </a:r>
            <a:endParaRPr kumimoji="1" lang="en-US" altLang="ja-JP" sz="3600" i="0" u="none" strike="noStrike" kern="100" cap="none" spc="0" normalizeH="0" baseline="0" noProof="0" dirty="0">
              <a:ln>
                <a:noFill/>
              </a:ln>
              <a:effectLst/>
              <a:uLnTx/>
              <a:uFillTx/>
              <a:latin typeface="Times New Roman"/>
              <a:ea typeface="ＭＳ Ｐゴシック"/>
              <a:cs typeface="Cascadia Code" panose="020B06090200000200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kern="100" dirty="0">
                <a:latin typeface="Times New Roman"/>
                <a:ea typeface="ＭＳ Ｐゴシック"/>
                <a:cs typeface="Cascadia Code" panose="020B0609020000020004" pitchFamily="49" charset="0"/>
              </a:rPr>
              <a:t>　・ </a:t>
            </a:r>
            <a:r>
              <a:rPr lang="en-US" altLang="ja-JP" sz="3600" kern="100" dirty="0">
                <a:latin typeface="Times New Roman"/>
                <a:ea typeface="ＭＳ Ｐゴシック"/>
                <a:cs typeface="Cascadia Code" panose="020B0609020000020004" pitchFamily="49" charset="0"/>
              </a:rPr>
              <a:t>Google</a:t>
            </a:r>
            <a:r>
              <a:rPr lang="ja-JP" altLang="en-US" sz="3600" kern="100" dirty="0">
                <a:latin typeface="Times New Roman"/>
                <a:ea typeface="ＭＳ Ｐゴシック"/>
                <a:cs typeface="Cascadia Code" panose="020B0609020000020004" pitchFamily="49" charset="0"/>
              </a:rPr>
              <a:t> </a:t>
            </a:r>
            <a:r>
              <a:rPr lang="en-US" altLang="ja-JP" sz="3600" kern="100" dirty="0" err="1">
                <a:latin typeface="Times New Roman"/>
                <a:ea typeface="ＭＳ Ｐゴシック"/>
                <a:cs typeface="Cascadia Code" panose="020B0609020000020004" pitchFamily="49" charset="0"/>
              </a:rPr>
              <a:t>Colab</a:t>
            </a:r>
            <a:endParaRPr lang="en-US" altLang="ja-JP" sz="3600" kern="100" dirty="0">
              <a:latin typeface="Times New Roman"/>
              <a:ea typeface="ＭＳ Ｐゴシック"/>
              <a:cs typeface="Cascadia Code" panose="020B06090200000200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b="1" kern="100" dirty="0">
                <a:latin typeface="Times New Roman"/>
                <a:ea typeface="ＭＳ Ｐゴシック"/>
                <a:cs typeface="Cascadia Code" panose="020B0609020000020004" pitchFamily="49" charset="0"/>
              </a:rPr>
              <a:t>　・ </a:t>
            </a:r>
            <a:r>
              <a:rPr lang="en-US" altLang="ja-JP" sz="3600" b="1" kern="100" dirty="0">
                <a:latin typeface="Times New Roman"/>
                <a:ea typeface="ＭＳ Ｐゴシック"/>
                <a:cs typeface="Cascadia Code" panose="020B0609020000020004" pitchFamily="49" charset="0"/>
              </a:rPr>
              <a:t>Visual</a:t>
            </a:r>
            <a:r>
              <a:rPr lang="ja-JP" altLang="en-US" sz="3600" b="1" kern="100" dirty="0">
                <a:latin typeface="Times New Roman"/>
                <a:ea typeface="ＭＳ Ｐゴシック"/>
                <a:cs typeface="Cascadia Code" panose="020B0609020000020004" pitchFamily="49" charset="0"/>
              </a:rPr>
              <a:t> </a:t>
            </a:r>
            <a:r>
              <a:rPr lang="en-US" altLang="ja-JP" sz="3600" b="1" kern="100" dirty="0">
                <a:latin typeface="Times New Roman"/>
                <a:ea typeface="ＭＳ Ｐゴシック"/>
                <a:cs typeface="Cascadia Code" panose="020B0609020000020004" pitchFamily="49" charset="0"/>
              </a:rPr>
              <a:t>Studio</a:t>
            </a:r>
            <a:r>
              <a:rPr lang="ja-JP" altLang="en-US" sz="3600" b="1" kern="100" dirty="0">
                <a:latin typeface="Times New Roman"/>
                <a:ea typeface="ＭＳ Ｐゴシック"/>
                <a:cs typeface="Cascadia Code" panose="020B0609020000020004" pitchFamily="49" charset="0"/>
              </a:rPr>
              <a:t> </a:t>
            </a:r>
            <a:r>
              <a:rPr lang="en-US" altLang="ja-JP" sz="3600" b="1" kern="100" dirty="0">
                <a:latin typeface="Times New Roman"/>
                <a:ea typeface="ＭＳ Ｐゴシック"/>
                <a:cs typeface="Cascadia Code" panose="020B0609020000020004" pitchFamily="49" charset="0"/>
              </a:rPr>
              <a:t>Code</a:t>
            </a:r>
            <a:r>
              <a:rPr lang="ja-JP" altLang="en-US" sz="3600" b="1" kern="100" dirty="0">
                <a:latin typeface="Times New Roman"/>
                <a:ea typeface="ＭＳ Ｐゴシック"/>
                <a:cs typeface="Cascadia Code" panose="020B0609020000020004" pitchFamily="49" charset="0"/>
              </a:rPr>
              <a:t>の</a:t>
            </a:r>
            <a:r>
              <a:rPr lang="en-US" altLang="ja-JP" sz="3600" b="1" kern="100" dirty="0">
                <a:latin typeface="Times New Roman"/>
                <a:ea typeface="ＭＳ Ｐゴシック"/>
                <a:cs typeface="Cascadia Code" panose="020B0609020000020004" pitchFamily="49" charset="0"/>
              </a:rPr>
              <a:t>python</a:t>
            </a:r>
            <a:r>
              <a:rPr lang="ja-JP" altLang="en-US" sz="3600" b="1" kern="100" dirty="0">
                <a:latin typeface="Times New Roman"/>
                <a:ea typeface="ＭＳ Ｐゴシック"/>
                <a:cs typeface="Cascadia Code" panose="020B0609020000020004" pitchFamily="49" charset="0"/>
              </a:rPr>
              <a:t>拡張機能</a:t>
            </a:r>
            <a:endParaRPr lang="en-US" altLang="ja-JP" sz="3600" b="1" kern="100" dirty="0">
              <a:latin typeface="Times New Roman"/>
              <a:ea typeface="ＭＳ Ｐゴシック"/>
              <a:cs typeface="Cascadia Code" panose="020B06090200000200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3600" b="1" i="0" u="none" strike="noStrike" kern="100" cap="none" spc="0" normalizeH="0" baseline="0" noProof="0" dirty="0">
              <a:ln>
                <a:noFill/>
              </a:ln>
              <a:effectLst/>
              <a:uLnTx/>
              <a:uFillTx/>
              <a:latin typeface="Times New Roman"/>
              <a:ea typeface="ＭＳ Ｐゴシック"/>
              <a:cs typeface="Cascadia Code" panose="020B06090200000200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6739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A3E338-B4F1-CD09-9947-D67B1EB57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35C8A33-F2A2-6436-5B72-06F2BD70C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40" y="646333"/>
            <a:ext cx="10757647" cy="68580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7530CF5-29F4-1BCB-EB3C-44BF894BF7BF}"/>
              </a:ext>
            </a:extLst>
          </p:cNvPr>
          <p:cNvSpPr txBox="1"/>
          <p:nvPr/>
        </p:nvSpPr>
        <p:spPr>
          <a:xfrm>
            <a:off x="1524001" y="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Jupyter</a:t>
            </a:r>
            <a:r>
              <a:rPr kumimoji="0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notebook</a:t>
            </a:r>
            <a:r>
              <a:rPr kumimoji="0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ファイルを作って動作確認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ADAE743-C2C7-F61D-613E-33D52D41B40B}"/>
              </a:ext>
            </a:extLst>
          </p:cNvPr>
          <p:cNvSpPr txBox="1"/>
          <p:nvPr/>
        </p:nvSpPr>
        <p:spPr>
          <a:xfrm>
            <a:off x="3287688" y="1876762"/>
            <a:ext cx="1723549" cy="7078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0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ファイル作成</a:t>
            </a:r>
            <a:endParaRPr lang="en-US" altLang="ja-JP" sz="2000" b="1" dirty="0">
              <a:solidFill>
                <a:srgbClr val="FF0000"/>
              </a:solidFill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0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例</a:t>
            </a:r>
            <a:r>
              <a:rPr lang="en-US" altLang="ja-JP" sz="20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:</a:t>
            </a:r>
            <a:r>
              <a:rPr lang="ja-JP" altLang="en-US" sz="20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000" b="1" dirty="0" err="1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test.ipynb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FC657C81-2A96-C040-6DA2-DD2AD8944123}"/>
              </a:ext>
            </a:extLst>
          </p:cNvPr>
          <p:cNvSpPr/>
          <p:nvPr/>
        </p:nvSpPr>
        <p:spPr>
          <a:xfrm>
            <a:off x="3287688" y="1523316"/>
            <a:ext cx="377787" cy="249500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0258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4C4786-91EE-FE2E-629F-DEEA6B2B75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7AC5E2C4-787A-B363-A7AE-3D44D8FF17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62575"/>
          <a:stretch/>
        </p:blipFill>
        <p:spPr>
          <a:xfrm>
            <a:off x="263352" y="646333"/>
            <a:ext cx="10757647" cy="2566643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C8495AD-9C89-89B8-5549-10339F951308}"/>
              </a:ext>
            </a:extLst>
          </p:cNvPr>
          <p:cNvSpPr txBox="1"/>
          <p:nvPr/>
        </p:nvSpPr>
        <p:spPr>
          <a:xfrm>
            <a:off x="1524001" y="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Jupyter</a:t>
            </a:r>
            <a:r>
              <a:rPr kumimoji="0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notebook</a:t>
            </a:r>
            <a:r>
              <a:rPr kumimoji="0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ファイルを作って動作確認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58D0D26-221E-481C-2E46-A0E656914931}"/>
              </a:ext>
            </a:extLst>
          </p:cNvPr>
          <p:cNvSpPr txBox="1"/>
          <p:nvPr/>
        </p:nvSpPr>
        <p:spPr>
          <a:xfrm>
            <a:off x="4365729" y="1628800"/>
            <a:ext cx="5163593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8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+</a:t>
            </a:r>
            <a:r>
              <a:rPr lang="ja-JP" altLang="en-US" sz="18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コードをクリックして</a:t>
            </a:r>
            <a:r>
              <a:rPr lang="en-US" altLang="ja-JP" sz="18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python</a:t>
            </a:r>
            <a:r>
              <a:rPr lang="ja-JP" altLang="en-US" sz="18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プログラムを入力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7505E266-25E4-5048-038D-D8E7E82D7C00}"/>
              </a:ext>
            </a:extLst>
          </p:cNvPr>
          <p:cNvSpPr/>
          <p:nvPr/>
        </p:nvSpPr>
        <p:spPr>
          <a:xfrm>
            <a:off x="5879976" y="1040636"/>
            <a:ext cx="1584176" cy="504056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3466CF1-F6E9-3CB2-0CF9-D2183A9451AA}"/>
              </a:ext>
            </a:extLst>
          </p:cNvPr>
          <p:cNvSpPr/>
          <p:nvPr/>
        </p:nvSpPr>
        <p:spPr>
          <a:xfrm>
            <a:off x="3503712" y="1669611"/>
            <a:ext cx="848055" cy="432048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C673309-1F6F-30D6-A4CA-623A20FE5113}"/>
              </a:ext>
            </a:extLst>
          </p:cNvPr>
          <p:cNvSpPr txBox="1"/>
          <p:nvPr/>
        </p:nvSpPr>
        <p:spPr>
          <a:xfrm>
            <a:off x="4887164" y="2342493"/>
            <a:ext cx="5153975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8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print(“hello”)</a:t>
            </a:r>
            <a:r>
              <a:rPr lang="ja-JP" altLang="en-US" sz="18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と入力 </a:t>
            </a:r>
            <a:r>
              <a:rPr lang="en-US" altLang="ja-JP" sz="18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(</a:t>
            </a:r>
            <a:r>
              <a:rPr lang="ja-JP" altLang="en-US" sz="18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大文字小文字を区別する</a:t>
            </a:r>
            <a:r>
              <a:rPr lang="en-US" altLang="ja-JP" sz="18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)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1EEFA9A-2464-75B5-1AA0-D8A135FAFD66}"/>
              </a:ext>
            </a:extLst>
          </p:cNvPr>
          <p:cNvSpPr txBox="1"/>
          <p:nvPr/>
        </p:nvSpPr>
        <p:spPr>
          <a:xfrm>
            <a:off x="2567608" y="2860414"/>
            <a:ext cx="6199133" cy="92333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▷アイコンで実行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8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　</a:t>
            </a:r>
            <a:r>
              <a:rPr lang="en-US" altLang="ja-JP" sz="18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python</a:t>
            </a:r>
            <a:r>
              <a:rPr lang="ja-JP" altLang="en-US" sz="18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実行環境を聞かれたら、適当なのを選ぶ</a:t>
            </a:r>
            <a:endParaRPr lang="en-US" altLang="ja-JP" sz="1800" b="1" dirty="0">
              <a:solidFill>
                <a:srgbClr val="FF0000"/>
              </a:solidFill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　</a:t>
            </a:r>
            <a:r>
              <a:rPr kumimoji="1" lang="en-US" altLang="ja-JP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ipykernel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が必要と言われたら、インストールをクリック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107A1F30-6467-3EC6-D5B5-EB96D5DD07AC}"/>
              </a:ext>
            </a:extLst>
          </p:cNvPr>
          <p:cNvSpPr/>
          <p:nvPr/>
        </p:nvSpPr>
        <p:spPr>
          <a:xfrm>
            <a:off x="2855641" y="2218318"/>
            <a:ext cx="432048" cy="432048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CEFE3DD5-E17A-5C29-AEEA-1572AD25BD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226" b="58291"/>
          <a:stretch/>
        </p:blipFill>
        <p:spPr>
          <a:xfrm>
            <a:off x="1199456" y="3868161"/>
            <a:ext cx="8259143" cy="2860414"/>
          </a:xfrm>
          <a:prstGeom prst="rect">
            <a:avLst/>
          </a:prstGeom>
        </p:spPr>
      </p:pic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0945594E-370E-76C4-0ECF-D27EF8611197}"/>
              </a:ext>
            </a:extLst>
          </p:cNvPr>
          <p:cNvSpPr/>
          <p:nvPr/>
        </p:nvSpPr>
        <p:spPr>
          <a:xfrm>
            <a:off x="1703511" y="5805264"/>
            <a:ext cx="1152129" cy="792088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C397C19-5E90-0A1E-D7B3-55C3B5520A05}"/>
              </a:ext>
            </a:extLst>
          </p:cNvPr>
          <p:cNvSpPr txBox="1"/>
          <p:nvPr/>
        </p:nvSpPr>
        <p:spPr>
          <a:xfrm>
            <a:off x="2927648" y="5939988"/>
            <a:ext cx="1107996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実行結果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A65E244-9CE0-CDA7-9F35-477EC118D3F7}"/>
              </a:ext>
            </a:extLst>
          </p:cNvPr>
          <p:cNvSpPr/>
          <p:nvPr/>
        </p:nvSpPr>
        <p:spPr>
          <a:xfrm>
            <a:off x="8040215" y="4866320"/>
            <a:ext cx="1418383" cy="432048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7B2151B-099F-68F4-08D2-C784A68A1CDB}"/>
              </a:ext>
            </a:extLst>
          </p:cNvPr>
          <p:cNvSpPr txBox="1"/>
          <p:nvPr/>
        </p:nvSpPr>
        <p:spPr>
          <a:xfrm>
            <a:off x="6924642" y="5363924"/>
            <a:ext cx="449995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.</a:t>
            </a:r>
            <a:r>
              <a:rPr kumimoji="1" lang="en-US" altLang="ja-JP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ipynb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でつかう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python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はここで変更できる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0DC6CAD-1076-6B14-A074-0BE941400F3C}"/>
              </a:ext>
            </a:extLst>
          </p:cNvPr>
          <p:cNvSpPr/>
          <p:nvPr/>
        </p:nvSpPr>
        <p:spPr>
          <a:xfrm>
            <a:off x="9639263" y="1628800"/>
            <a:ext cx="1418383" cy="432048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2351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B92898-A817-DE16-6816-29D9EC8692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F58AD93-CB4A-D8D7-BA03-835C0FC91052}"/>
              </a:ext>
            </a:extLst>
          </p:cNvPr>
          <p:cNvSpPr txBox="1"/>
          <p:nvPr/>
        </p:nvSpPr>
        <p:spPr>
          <a:xfrm>
            <a:off x="1524001" y="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Jupyter</a:t>
            </a:r>
            <a:r>
              <a:rPr kumimoji="0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notebook:</a:t>
            </a:r>
            <a:r>
              <a:rPr kumimoji="0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トラブルシューティング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BD51844-42D8-2A61-6CBE-CBD1EAAB3901}"/>
              </a:ext>
            </a:extLst>
          </p:cNvPr>
          <p:cNvSpPr txBox="1"/>
          <p:nvPr/>
        </p:nvSpPr>
        <p:spPr>
          <a:xfrm>
            <a:off x="263352" y="1124744"/>
            <a:ext cx="1137726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ja-JP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“▷アイコンで実行” が働かないとき</a:t>
            </a:r>
            <a:endParaRPr kumimoji="1" lang="en-US" altLang="ja-JP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ja-JP" altLang="en-US" b="1" dirty="0">
                <a:ea typeface="游ゴシック" panose="020B0400000000000000" pitchFamily="50" charset="-128"/>
                <a:cs typeface="Times New Roman" panose="02020603050405020304" pitchFamily="18" charset="0"/>
              </a:rPr>
              <a:t>　</a:t>
            </a:r>
            <a:r>
              <a:rPr lang="en-US" altLang="ja-JP" b="1" dirty="0">
                <a:ea typeface="游ゴシック" panose="020B0400000000000000" pitchFamily="50" charset="-128"/>
                <a:cs typeface="Times New Roman" panose="02020603050405020304" pitchFamily="18" charset="0"/>
              </a:rPr>
              <a:t>PC</a:t>
            </a:r>
            <a:r>
              <a:rPr lang="ja-JP" altLang="en-US" b="1" dirty="0">
                <a:ea typeface="游ゴシック" panose="020B0400000000000000" pitchFamily="50" charset="-128"/>
                <a:cs typeface="Times New Roman" panose="02020603050405020304" pitchFamily="18" charset="0"/>
              </a:rPr>
              <a:t>によって環境が違う／ネットワークアクセスのタイミングの違い により、</a:t>
            </a:r>
            <a:br>
              <a:rPr lang="en-US" altLang="ja-JP" b="1" dirty="0">
                <a:ea typeface="游ゴシック" panose="020B0400000000000000" pitchFamily="50" charset="-128"/>
                <a:cs typeface="Times New Roman" panose="02020603050405020304" pitchFamily="18" charset="0"/>
              </a:rPr>
            </a:br>
            <a:r>
              <a:rPr lang="ja-JP" altLang="en-US" b="1" dirty="0">
                <a:ea typeface="游ゴシック" panose="020B0400000000000000" pitchFamily="50" charset="-128"/>
                <a:cs typeface="Times New Roman" panose="02020603050405020304" pitchFamily="18" charset="0"/>
              </a:rPr>
              <a:t>　</a:t>
            </a:r>
            <a:r>
              <a:rPr lang="en-US" altLang="ja-JP" b="1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Jupyter</a:t>
            </a:r>
            <a:r>
              <a:rPr lang="ja-JP" altLang="en-US" b="1" dirty="0"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b="1" dirty="0">
                <a:ea typeface="游ゴシック" panose="020B0400000000000000" pitchFamily="50" charset="-128"/>
                <a:cs typeface="Times New Roman" panose="02020603050405020304" pitchFamily="18" charset="0"/>
              </a:rPr>
              <a:t>notebook</a:t>
            </a:r>
            <a:r>
              <a:rPr lang="ja-JP" altLang="en-US" b="1" dirty="0">
                <a:ea typeface="游ゴシック" panose="020B0400000000000000" pitchFamily="50" charset="-128"/>
                <a:cs typeface="Times New Roman" panose="02020603050405020304" pitchFamily="18" charset="0"/>
              </a:rPr>
              <a:t>がうまく働かない</a:t>
            </a:r>
            <a:r>
              <a:rPr kumimoji="1" lang="ja-JP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ことがあった </a:t>
            </a:r>
            <a:r>
              <a:rPr kumimoji="1" lang="en-US" altLang="ja-JP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(2025/1/10)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altLang="ja-JP" b="1" dirty="0"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altLang="ja-JP" b="1" dirty="0"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ja-JP" altLang="en-US" b="1" dirty="0">
                <a:ea typeface="游ゴシック" panose="020B0400000000000000" pitchFamily="50" charset="-128"/>
                <a:cs typeface="Times New Roman" panose="02020603050405020304" pitchFamily="18" charset="0"/>
              </a:rPr>
              <a:t>ターミナルを開いて</a:t>
            </a:r>
            <a:br>
              <a:rPr lang="en-US" altLang="ja-JP" b="1" dirty="0">
                <a:ea typeface="游ゴシック" panose="020B0400000000000000" pitchFamily="50" charset="-128"/>
                <a:cs typeface="Times New Roman" panose="02020603050405020304" pitchFamily="18" charset="0"/>
              </a:rPr>
            </a:br>
            <a:r>
              <a:rPr lang="en-US" altLang="ja-JP" b="1" dirty="0">
                <a:ea typeface="游ゴシック" panose="020B0400000000000000" pitchFamily="50" charset="-128"/>
                <a:cs typeface="Times New Roman" panose="02020603050405020304" pitchFamily="18" charset="0"/>
              </a:rPr>
              <a:t>&gt; pip install </a:t>
            </a:r>
            <a:r>
              <a:rPr lang="en-US" altLang="ja-JP" b="1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ipykernel</a:t>
            </a:r>
            <a:br>
              <a:rPr lang="en-US" altLang="ja-JP" b="1" dirty="0">
                <a:ea typeface="游ゴシック" panose="020B0400000000000000" pitchFamily="50" charset="-128"/>
                <a:cs typeface="Times New Roman" panose="02020603050405020304" pitchFamily="18" charset="0"/>
              </a:rPr>
            </a:br>
            <a:r>
              <a:rPr lang="ja-JP" altLang="en-US" b="1" dirty="0">
                <a:ea typeface="游ゴシック" panose="020B0400000000000000" pitchFamily="50" charset="-128"/>
                <a:cs typeface="Times New Roman" panose="02020603050405020304" pitchFamily="18" charset="0"/>
              </a:rPr>
              <a:t>で、</a:t>
            </a:r>
            <a:r>
              <a:rPr lang="en-US" altLang="ja-JP" b="1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ipykernel</a:t>
            </a:r>
            <a:r>
              <a:rPr lang="ja-JP" altLang="en-US" b="1" dirty="0">
                <a:ea typeface="游ゴシック" panose="020B0400000000000000" pitchFamily="50" charset="-128"/>
                <a:cs typeface="Times New Roman" panose="02020603050405020304" pitchFamily="18" charset="0"/>
              </a:rPr>
              <a:t>ライブラリをインストールする</a:t>
            </a:r>
            <a:endParaRPr lang="en-US" altLang="ja-JP" b="1" dirty="0"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ja-JP" b="1" dirty="0">
                <a:ea typeface="游ゴシック" panose="020B0400000000000000" pitchFamily="50" charset="-128"/>
                <a:cs typeface="Times New Roman" panose="02020603050405020304" pitchFamily="18" charset="0"/>
              </a:rPr>
              <a:t>VS</a:t>
            </a:r>
            <a:r>
              <a:rPr lang="ja-JP" altLang="en-US" b="1" dirty="0"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b="1" dirty="0">
                <a:ea typeface="游ゴシック" panose="020B0400000000000000" pitchFamily="50" charset="-128"/>
                <a:cs typeface="Times New Roman" panose="02020603050405020304" pitchFamily="18" charset="0"/>
              </a:rPr>
              <a:t>Code</a:t>
            </a:r>
            <a:r>
              <a:rPr lang="ja-JP" altLang="en-US" b="1" dirty="0">
                <a:ea typeface="游ゴシック" panose="020B0400000000000000" pitchFamily="50" charset="-128"/>
                <a:cs typeface="Times New Roman" panose="02020603050405020304" pitchFamily="18" charset="0"/>
              </a:rPr>
              <a:t>を再起動する</a:t>
            </a:r>
            <a:endParaRPr lang="en-US" altLang="ja-JP" b="1" dirty="0"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altLang="ja-JP" b="1" dirty="0"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altLang="ja-JP" b="1" dirty="0"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0783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07EE81-61B0-6437-D6A3-3C24BE0D5B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854A261-C577-6AEA-CF84-1F92B1A9FF53}"/>
              </a:ext>
            </a:extLst>
          </p:cNvPr>
          <p:cNvSpPr txBox="1"/>
          <p:nvPr/>
        </p:nvSpPr>
        <p:spPr>
          <a:xfrm>
            <a:off x="1524001" y="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いろいろ試してみよう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623959F-0181-A0B0-FB36-4C11852D59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150"/>
          <a:stretch/>
        </p:blipFill>
        <p:spPr>
          <a:xfrm>
            <a:off x="-104479" y="828092"/>
            <a:ext cx="11931153" cy="576926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2736495-2A97-D090-2FC0-926C11AC8656}"/>
              </a:ext>
            </a:extLst>
          </p:cNvPr>
          <p:cNvSpPr/>
          <p:nvPr/>
        </p:nvSpPr>
        <p:spPr>
          <a:xfrm>
            <a:off x="3215680" y="2276872"/>
            <a:ext cx="1224136" cy="1152128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02F0E2A-81E9-73B9-97F5-D9489EB1F827}"/>
              </a:ext>
            </a:extLst>
          </p:cNvPr>
          <p:cNvSpPr txBox="1"/>
          <p:nvPr/>
        </p:nvSpPr>
        <p:spPr>
          <a:xfrm>
            <a:off x="4439816" y="2411596"/>
            <a:ext cx="5616624" cy="92333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Jupyter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の場合、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数式を入力するだけで結果が出力される</a:t>
            </a:r>
            <a:b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</a:b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(python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プログラムの場合は 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print()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が必要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)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5AD7EA36-6EB8-2BA7-CED2-7DA7036075B8}"/>
              </a:ext>
            </a:extLst>
          </p:cNvPr>
          <p:cNvSpPr/>
          <p:nvPr/>
        </p:nvSpPr>
        <p:spPr>
          <a:xfrm>
            <a:off x="3071664" y="5626983"/>
            <a:ext cx="3384376" cy="610329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891C6D18-1BBB-3BE3-7B36-D9BBABF5CFAE}"/>
              </a:ext>
            </a:extLst>
          </p:cNvPr>
          <p:cNvSpPr txBox="1"/>
          <p:nvPr/>
        </p:nvSpPr>
        <p:spPr>
          <a:xfrm>
            <a:off x="4943872" y="5163577"/>
            <a:ext cx="6408712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exp(1)</a:t>
            </a:r>
            <a:r>
              <a:rPr lang="ja-JP" altLang="en-US" sz="18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を計算しようとしてら、</a:t>
            </a:r>
            <a:r>
              <a:rPr lang="en-US" altLang="ja-JP" sz="18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not</a:t>
            </a:r>
            <a:r>
              <a:rPr lang="ja-JP" altLang="en-US" sz="18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defined</a:t>
            </a:r>
            <a:r>
              <a:rPr lang="ja-JP" altLang="en-US" sz="18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エラーがでた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8474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FC2607-A93B-0FEA-D1FE-488CBC161C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69B5D554-7AB0-093C-77C8-58FC098E23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895" t="37400" r="202" b="-399"/>
          <a:stretch/>
        </p:blipFill>
        <p:spPr>
          <a:xfrm>
            <a:off x="263352" y="646332"/>
            <a:ext cx="11110857" cy="5879011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7069E66-C95E-4471-7CEC-3BE3E3256D75}"/>
              </a:ext>
            </a:extLst>
          </p:cNvPr>
          <p:cNvSpPr txBox="1"/>
          <p:nvPr/>
        </p:nvSpPr>
        <p:spPr>
          <a:xfrm>
            <a:off x="0" y="2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Python</a:t>
            </a:r>
            <a:r>
              <a:rPr kumimoji="0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では、基本機能以外は</a:t>
            </a:r>
            <a:r>
              <a:rPr kumimoji="0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import</a:t>
            </a:r>
            <a:r>
              <a:rPr kumimoji="0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で読み込む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0899723-3B6F-8E7E-E327-211376925376}"/>
              </a:ext>
            </a:extLst>
          </p:cNvPr>
          <p:cNvSpPr/>
          <p:nvPr/>
        </p:nvSpPr>
        <p:spPr>
          <a:xfrm>
            <a:off x="767408" y="3789040"/>
            <a:ext cx="2520280" cy="1656184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878C10A-7B20-553C-014D-D206C9681C93}"/>
              </a:ext>
            </a:extLst>
          </p:cNvPr>
          <p:cNvSpPr txBox="1"/>
          <p:nvPr/>
        </p:nvSpPr>
        <p:spPr>
          <a:xfrm>
            <a:off x="3365332" y="3342471"/>
            <a:ext cx="8915264" cy="224676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Math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ライブラリにはいろいろな数学関数が入っている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8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exp</a:t>
            </a:r>
            <a:r>
              <a:rPr lang="ja-JP" altLang="en-US" sz="28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を使う場合は、</a:t>
            </a:r>
            <a:endParaRPr lang="en-US" altLang="ja-JP" sz="2800" b="1" dirty="0">
              <a:solidFill>
                <a:srgbClr val="FF0000"/>
              </a:solidFill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from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math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import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exp</a:t>
            </a:r>
            <a:endParaRPr lang="en-US" altLang="ja-JP" sz="2800" b="1" dirty="0">
              <a:solidFill>
                <a:srgbClr val="FF0000"/>
              </a:solidFill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とする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その他、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log, log10, sin, cos, </a:t>
            </a:r>
            <a:r>
              <a:rPr kumimoji="1" lang="en-US" altLang="ja-JP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acos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など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8A8FF24-D77B-DA8E-FEC6-E07FFB2E24C3}"/>
              </a:ext>
            </a:extLst>
          </p:cNvPr>
          <p:cNvSpPr txBox="1"/>
          <p:nvPr/>
        </p:nvSpPr>
        <p:spPr>
          <a:xfrm>
            <a:off x="2279576" y="5649889"/>
            <a:ext cx="5616624" cy="6463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Ctrl+S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で保存</a:t>
            </a:r>
          </a:p>
        </p:txBody>
      </p:sp>
    </p:spTree>
    <p:extLst>
      <p:ext uri="{BB962C8B-B14F-4D97-AF65-F5344CB8AC3E}">
        <p14:creationId xmlns:p14="http://schemas.microsoft.com/office/powerpoint/2010/main" val="18073915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AA728E-187E-C105-0ADD-2003FE693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7763654-9F34-768F-A0E5-2FD8876579C4}"/>
              </a:ext>
            </a:extLst>
          </p:cNvPr>
          <p:cNvSpPr txBox="1"/>
          <p:nvPr/>
        </p:nvSpPr>
        <p:spPr>
          <a:xfrm>
            <a:off x="0" y="2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どんな数学関数が使えるか</a:t>
            </a:r>
            <a:r>
              <a:rPr kumimoji="0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:</a:t>
            </a:r>
            <a:r>
              <a:rPr kumimoji="0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生成</a:t>
            </a:r>
            <a:r>
              <a:rPr kumimoji="0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AI</a:t>
            </a:r>
            <a:r>
              <a:rPr kumimoji="0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に聞いてみる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B4A663D-D0B8-70A4-D2BC-2C064D392A48}"/>
              </a:ext>
            </a:extLst>
          </p:cNvPr>
          <p:cNvSpPr txBox="1"/>
          <p:nvPr/>
        </p:nvSpPr>
        <p:spPr>
          <a:xfrm>
            <a:off x="263352" y="692696"/>
            <a:ext cx="11377264" cy="10433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プロンプト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: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python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800" b="1" dirty="0">
                <a:ea typeface="游ゴシック" panose="020B0400000000000000" pitchFamily="50" charset="-128"/>
                <a:cs typeface="Times New Roman" panose="02020603050405020304" pitchFamily="18" charset="0"/>
              </a:rPr>
              <a:t>math</a:t>
            </a:r>
            <a:r>
              <a:rPr lang="ja-JP" altLang="en-US" sz="1800" b="1" dirty="0">
                <a:ea typeface="游ゴシック" panose="020B0400000000000000" pitchFamily="50" charset="-128"/>
                <a:cs typeface="Times New Roman" panose="02020603050405020304" pitchFamily="18" charset="0"/>
              </a:rPr>
              <a:t>ライブラリで使える数学関数を全て挙げてください</a:t>
            </a:r>
            <a:endParaRPr lang="en-US" altLang="ja-JP" sz="1800" b="1" dirty="0"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ja-JP" altLang="en-US" sz="1800" b="1" dirty="0">
                <a:ea typeface="游ゴシック" panose="020B0400000000000000" pitchFamily="50" charset="-128"/>
                <a:cs typeface="Times New Roman" panose="02020603050405020304" pitchFamily="18" charset="0"/>
              </a:rPr>
              <a:t>回答</a:t>
            </a:r>
            <a:r>
              <a:rPr lang="en-US" altLang="ja-JP" sz="1800" b="1" dirty="0">
                <a:ea typeface="游ゴシック" panose="020B0400000000000000" pitchFamily="50" charset="-128"/>
                <a:cs typeface="Times New Roman" panose="02020603050405020304" pitchFamily="18" charset="0"/>
              </a:rPr>
              <a:t>:</a:t>
            </a:r>
            <a:br>
              <a:rPr lang="en-US" altLang="ja-JP" b="1" dirty="0">
                <a:ea typeface="游ゴシック" panose="020B0400000000000000" pitchFamily="50" charset="-128"/>
                <a:cs typeface="Times New Roman" panose="02020603050405020304" pitchFamily="18" charset="0"/>
              </a:rPr>
            </a:br>
            <a:r>
              <a:rPr lang="en-US" altLang="ja-JP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Python</a:t>
            </a:r>
            <a:r>
              <a:rPr lang="ja-JP" altLang="en-US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の</a:t>
            </a:r>
            <a:r>
              <a:rPr lang="en-US" altLang="ja-JP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math</a:t>
            </a:r>
            <a:r>
              <a:rPr lang="ja-JP" altLang="en-US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ライブラリには、多くの便利な数学関数が用意されています。以下はそのリストです：</a:t>
            </a:r>
            <a:endParaRPr lang="en-US" altLang="ja-JP" sz="1200" dirty="0"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ja-JP" sz="12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acos</a:t>
            </a:r>
            <a:r>
              <a:rPr lang="en-US" altLang="ja-JP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: </a:t>
            </a:r>
            <a:r>
              <a:rPr lang="ja-JP" altLang="en-US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逆余弦関数</a:t>
            </a:r>
            <a:endParaRPr lang="en-US" altLang="ja-JP" sz="1200" dirty="0"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ja-JP" sz="12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acosh</a:t>
            </a:r>
            <a:r>
              <a:rPr lang="en-US" altLang="ja-JP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: </a:t>
            </a:r>
            <a:r>
              <a:rPr lang="ja-JP" altLang="en-US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双曲線逆余弦関数</a:t>
            </a:r>
            <a:endParaRPr lang="en-US" altLang="ja-JP" sz="1200" dirty="0"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ja-JP" sz="12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asin</a:t>
            </a:r>
            <a:r>
              <a:rPr lang="en-US" altLang="ja-JP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: </a:t>
            </a:r>
            <a:r>
              <a:rPr lang="ja-JP" altLang="en-US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逆正弦関数</a:t>
            </a:r>
            <a:endParaRPr lang="en-US" altLang="ja-JP" sz="1200" dirty="0"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ja-JP" sz="12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asinh</a:t>
            </a:r>
            <a:r>
              <a:rPr lang="en-US" altLang="ja-JP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: </a:t>
            </a:r>
            <a:r>
              <a:rPr lang="ja-JP" altLang="en-US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双曲線逆正弦関数</a:t>
            </a:r>
            <a:endParaRPr lang="en-US" altLang="ja-JP" sz="1200" dirty="0"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ja-JP" sz="12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atan</a:t>
            </a:r>
            <a:r>
              <a:rPr lang="en-US" altLang="ja-JP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: </a:t>
            </a:r>
            <a:r>
              <a:rPr lang="ja-JP" altLang="en-US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逆正接関数</a:t>
            </a:r>
            <a:endParaRPr lang="en-US" altLang="ja-JP" sz="1200" dirty="0"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ja-JP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atan2: </a:t>
            </a:r>
            <a:r>
              <a:rPr lang="ja-JP" altLang="en-US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座標平面における点の角度を計算</a:t>
            </a:r>
            <a:endParaRPr lang="en-US" altLang="ja-JP" sz="1200" dirty="0"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ja-JP" sz="12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atanh</a:t>
            </a:r>
            <a:r>
              <a:rPr lang="en-US" altLang="ja-JP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: </a:t>
            </a:r>
            <a:r>
              <a:rPr lang="ja-JP" altLang="en-US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双曲線逆正接関数</a:t>
            </a:r>
            <a:endParaRPr lang="en-US" altLang="ja-JP" sz="1200" dirty="0"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ja-JP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ceil: </a:t>
            </a:r>
            <a:r>
              <a:rPr lang="ja-JP" altLang="en-US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切り上げ</a:t>
            </a:r>
            <a:endParaRPr lang="en-US" altLang="ja-JP" sz="1200" dirty="0"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ja-JP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comb: </a:t>
            </a:r>
            <a:r>
              <a:rPr lang="ja-JP" altLang="en-US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組み合わせ（コンビネーション）を計算</a:t>
            </a:r>
            <a:endParaRPr lang="en-US" altLang="ja-JP" sz="1200" dirty="0"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ja-JP" sz="12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copysign</a:t>
            </a:r>
            <a:r>
              <a:rPr lang="en-US" altLang="ja-JP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: </a:t>
            </a:r>
            <a:r>
              <a:rPr lang="ja-JP" altLang="en-US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数の符号をコピー</a:t>
            </a:r>
            <a:endParaRPr lang="en-US" altLang="ja-JP" sz="1200" dirty="0"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ja-JP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cos: </a:t>
            </a:r>
            <a:r>
              <a:rPr lang="ja-JP" altLang="en-US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余弦関数</a:t>
            </a:r>
            <a:endParaRPr lang="en-US" altLang="ja-JP" sz="1200" dirty="0"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ja-JP" sz="12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cosh</a:t>
            </a:r>
            <a:r>
              <a:rPr lang="en-US" altLang="ja-JP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: </a:t>
            </a:r>
            <a:r>
              <a:rPr lang="ja-JP" altLang="en-US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双曲線余弦関数</a:t>
            </a:r>
            <a:endParaRPr lang="en-US" altLang="ja-JP" sz="1200" dirty="0"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ja-JP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degrees: </a:t>
            </a:r>
            <a:r>
              <a:rPr lang="ja-JP" altLang="en-US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ラジアンを度に変換</a:t>
            </a:r>
            <a:endParaRPr lang="en-US" altLang="ja-JP" sz="1200" dirty="0"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ja-JP" sz="12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dist</a:t>
            </a:r>
            <a:r>
              <a:rPr lang="en-US" altLang="ja-JP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: 2</a:t>
            </a:r>
            <a:r>
              <a:rPr lang="ja-JP" altLang="en-US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点間の距離を計算</a:t>
            </a:r>
            <a:endParaRPr lang="en-US" altLang="ja-JP" sz="1200" dirty="0"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ja-JP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erf: </a:t>
            </a:r>
            <a:r>
              <a:rPr lang="ja-JP" altLang="en-US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誤差関数</a:t>
            </a:r>
            <a:endParaRPr lang="en-US" altLang="ja-JP" sz="1200" dirty="0"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ja-JP" sz="12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erfc</a:t>
            </a:r>
            <a:r>
              <a:rPr lang="en-US" altLang="ja-JP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: </a:t>
            </a:r>
            <a:r>
              <a:rPr lang="ja-JP" altLang="en-US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補誤差関数</a:t>
            </a:r>
            <a:endParaRPr lang="en-US" altLang="ja-JP" sz="1200" dirty="0"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ja-JP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exp: </a:t>
            </a:r>
            <a:r>
              <a:rPr lang="ja-JP" altLang="en-US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指数関数</a:t>
            </a:r>
            <a:endParaRPr lang="en-US" altLang="ja-JP" sz="1200" dirty="0"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ja-JP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expm1: exp(x) - 1</a:t>
            </a:r>
            <a:r>
              <a:rPr lang="ja-JP" altLang="en-US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を計算</a:t>
            </a:r>
            <a:endParaRPr lang="en-US" altLang="ja-JP" sz="1200" dirty="0"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ja-JP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fabs: </a:t>
            </a:r>
            <a:r>
              <a:rPr lang="ja-JP" altLang="en-US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絶対値</a:t>
            </a:r>
            <a:endParaRPr lang="en-US" altLang="ja-JP" sz="1200" dirty="0"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ja-JP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factorial: </a:t>
            </a:r>
            <a:r>
              <a:rPr lang="ja-JP" altLang="en-US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階乗</a:t>
            </a:r>
            <a:endParaRPr lang="en-US" altLang="ja-JP" sz="1200" dirty="0"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ja-JP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floor: </a:t>
            </a:r>
            <a:r>
              <a:rPr lang="ja-JP" altLang="en-US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切り捨て</a:t>
            </a:r>
            <a:endParaRPr lang="en-US" altLang="ja-JP" sz="1200" dirty="0"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ja-JP" sz="12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fmod</a:t>
            </a:r>
            <a:r>
              <a:rPr lang="en-US" altLang="ja-JP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: </a:t>
            </a:r>
            <a:r>
              <a:rPr lang="ja-JP" altLang="en-US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浮動小数点剰余</a:t>
            </a:r>
            <a:endParaRPr lang="en-US" altLang="ja-JP" sz="1200" dirty="0"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ja-JP" sz="12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frexp</a:t>
            </a:r>
            <a:r>
              <a:rPr lang="en-US" altLang="ja-JP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: </a:t>
            </a:r>
            <a:r>
              <a:rPr lang="ja-JP" altLang="en-US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倍精度浮動小数点数を仮数と指数のタプルに分解</a:t>
            </a:r>
            <a:endParaRPr lang="en-US" altLang="ja-JP" sz="1200" dirty="0"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ja-JP" sz="12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fsum</a:t>
            </a:r>
            <a:r>
              <a:rPr lang="en-US" altLang="ja-JP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: </a:t>
            </a:r>
            <a:r>
              <a:rPr lang="ja-JP" altLang="en-US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高精度で全ての項を合計</a:t>
            </a:r>
            <a:endParaRPr lang="en-US" altLang="ja-JP" sz="1200" dirty="0"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ja-JP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gamma: </a:t>
            </a:r>
            <a:r>
              <a:rPr lang="ja-JP" altLang="en-US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ガンマ関数</a:t>
            </a:r>
            <a:endParaRPr lang="en-US" altLang="ja-JP" sz="1200" dirty="0"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ja-JP" sz="12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gcd</a:t>
            </a:r>
            <a:r>
              <a:rPr lang="en-US" altLang="ja-JP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: </a:t>
            </a:r>
            <a:r>
              <a:rPr lang="ja-JP" altLang="en-US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最大公約数</a:t>
            </a:r>
            <a:endParaRPr lang="en-US" altLang="ja-JP" sz="1200" dirty="0"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ja-JP" sz="12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hypot</a:t>
            </a:r>
            <a:r>
              <a:rPr lang="en-US" altLang="ja-JP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: </a:t>
            </a:r>
            <a:r>
              <a:rPr lang="ja-JP" altLang="en-US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ユークリッド距離を計算</a:t>
            </a:r>
            <a:endParaRPr lang="en-US" altLang="ja-JP" sz="1200" dirty="0"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ja-JP" sz="12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isclose</a:t>
            </a:r>
            <a:r>
              <a:rPr lang="en-US" altLang="ja-JP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: 2</a:t>
            </a:r>
            <a:r>
              <a:rPr lang="ja-JP" altLang="en-US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つの数が近いかどうかを判定</a:t>
            </a:r>
            <a:endParaRPr lang="en-US" altLang="ja-JP" sz="1200" dirty="0"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ja-JP" sz="12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isfinite</a:t>
            </a:r>
            <a:r>
              <a:rPr lang="en-US" altLang="ja-JP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: </a:t>
            </a:r>
            <a:r>
              <a:rPr lang="ja-JP" altLang="en-US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数が有限かどうかを判定</a:t>
            </a:r>
            <a:endParaRPr lang="en-US" altLang="ja-JP" sz="1200" dirty="0"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ja-JP" sz="12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isinf</a:t>
            </a:r>
            <a:r>
              <a:rPr lang="en-US" altLang="ja-JP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: </a:t>
            </a:r>
            <a:r>
              <a:rPr lang="ja-JP" altLang="en-US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数が無限かどうかを判定</a:t>
            </a:r>
            <a:endParaRPr lang="en-US" altLang="ja-JP" sz="1200" dirty="0"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ja-JP" sz="12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isnan</a:t>
            </a:r>
            <a:r>
              <a:rPr lang="en-US" altLang="ja-JP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: </a:t>
            </a:r>
            <a:r>
              <a:rPr lang="ja-JP" altLang="en-US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数が</a:t>
            </a:r>
            <a:r>
              <a:rPr lang="en-US" altLang="ja-JP" sz="12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NaN</a:t>
            </a:r>
            <a:r>
              <a:rPr lang="ja-JP" altLang="en-US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かどうかを判定</a:t>
            </a:r>
            <a:endParaRPr lang="en-US" altLang="ja-JP" sz="1200" dirty="0"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ja-JP" sz="12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isqrt</a:t>
            </a:r>
            <a:r>
              <a:rPr lang="en-US" altLang="ja-JP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: </a:t>
            </a:r>
            <a:r>
              <a:rPr lang="ja-JP" altLang="en-US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整数平方根を計算</a:t>
            </a:r>
            <a:endParaRPr lang="en-US" altLang="ja-JP" sz="1200" dirty="0"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ja-JP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lcm: </a:t>
            </a:r>
            <a:r>
              <a:rPr lang="ja-JP" altLang="en-US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最小公倍数</a:t>
            </a:r>
            <a:r>
              <a:rPr lang="en-US" altLang="ja-JP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l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ja-JP" sz="12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dexp</a:t>
            </a:r>
            <a:r>
              <a:rPr lang="en-US" altLang="ja-JP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: </a:t>
            </a:r>
            <a:r>
              <a:rPr lang="ja-JP" altLang="en-US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仮数と指数から倍精度浮動小数点数を生成</a:t>
            </a:r>
            <a:endParaRPr lang="en-US" altLang="ja-JP" sz="1200" dirty="0"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ja-JP" sz="12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lgamma</a:t>
            </a:r>
            <a:r>
              <a:rPr lang="en-US" altLang="ja-JP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: </a:t>
            </a:r>
            <a:r>
              <a:rPr lang="ja-JP" altLang="en-US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ガンマ関数の自然対数</a:t>
            </a:r>
            <a:endParaRPr lang="en-US" altLang="ja-JP" sz="1200" dirty="0"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ja-JP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log: </a:t>
            </a:r>
            <a:r>
              <a:rPr lang="ja-JP" altLang="en-US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自然対数</a:t>
            </a:r>
            <a:endParaRPr lang="en-US" altLang="ja-JP" sz="1200" dirty="0"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ja-JP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log10: </a:t>
            </a:r>
            <a:r>
              <a:rPr lang="ja-JP" altLang="en-US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常用対数</a:t>
            </a:r>
            <a:endParaRPr lang="en-US" altLang="ja-JP" sz="1200" dirty="0"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ja-JP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log1p: log(1 + x)</a:t>
            </a:r>
            <a:r>
              <a:rPr lang="ja-JP" altLang="en-US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を計算</a:t>
            </a:r>
            <a:endParaRPr lang="en-US" altLang="ja-JP" sz="1200" dirty="0"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ja-JP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log2: </a:t>
            </a:r>
            <a:r>
              <a:rPr lang="ja-JP" altLang="en-US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底</a:t>
            </a:r>
            <a:r>
              <a:rPr lang="en-US" altLang="ja-JP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2</a:t>
            </a:r>
            <a:r>
              <a:rPr lang="ja-JP" altLang="en-US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の対数</a:t>
            </a:r>
            <a:endParaRPr lang="en-US" altLang="ja-JP" sz="1200" dirty="0"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ja-JP" sz="12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modf</a:t>
            </a:r>
            <a:r>
              <a:rPr lang="en-US" altLang="ja-JP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: </a:t>
            </a:r>
            <a:r>
              <a:rPr lang="ja-JP" altLang="en-US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数を小数部と整数部に分解</a:t>
            </a:r>
            <a:endParaRPr lang="en-US" altLang="ja-JP" sz="1200" dirty="0"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ja-JP" sz="12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nextafter</a:t>
            </a:r>
            <a:r>
              <a:rPr lang="en-US" altLang="ja-JP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: </a:t>
            </a:r>
            <a:r>
              <a:rPr lang="ja-JP" altLang="en-US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数を与えられた方向に最も近い値に進める</a:t>
            </a:r>
            <a:endParaRPr lang="en-US" altLang="ja-JP" sz="1200" dirty="0"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ja-JP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perm: </a:t>
            </a:r>
            <a:r>
              <a:rPr lang="ja-JP" altLang="en-US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順列を計算</a:t>
            </a:r>
            <a:endParaRPr lang="en-US" altLang="ja-JP" sz="1200" dirty="0"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ja-JP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pow: </a:t>
            </a:r>
            <a:r>
              <a:rPr lang="ja-JP" altLang="en-US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累乗</a:t>
            </a:r>
            <a:endParaRPr lang="en-US" altLang="ja-JP" sz="1200" dirty="0"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ja-JP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prod: </a:t>
            </a:r>
            <a:r>
              <a:rPr lang="ja-JP" altLang="en-US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連続した数の積</a:t>
            </a:r>
            <a:endParaRPr lang="en-US" altLang="ja-JP" sz="1200" dirty="0"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ja-JP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radians: </a:t>
            </a:r>
            <a:r>
              <a:rPr lang="ja-JP" altLang="en-US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度をラジアンに変換</a:t>
            </a:r>
            <a:endParaRPr lang="en-US" altLang="ja-JP" sz="1200" dirty="0"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ja-JP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remainder: </a:t>
            </a:r>
            <a:r>
              <a:rPr lang="ja-JP" altLang="en-US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除算の余り</a:t>
            </a:r>
            <a:endParaRPr lang="en-US" altLang="ja-JP" sz="1200" dirty="0"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ja-JP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sin: </a:t>
            </a:r>
            <a:r>
              <a:rPr lang="ja-JP" altLang="en-US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正弦関数</a:t>
            </a:r>
            <a:endParaRPr lang="en-US" altLang="ja-JP" sz="1200" dirty="0"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ja-JP" sz="12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sinh</a:t>
            </a:r>
            <a:r>
              <a:rPr lang="en-US" altLang="ja-JP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: </a:t>
            </a:r>
            <a:r>
              <a:rPr lang="ja-JP" altLang="en-US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双曲線正弦関数</a:t>
            </a:r>
            <a:endParaRPr lang="en-US" altLang="ja-JP" sz="1200" dirty="0"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ja-JP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sqrt: </a:t>
            </a:r>
            <a:r>
              <a:rPr lang="ja-JP" altLang="en-US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平方根</a:t>
            </a:r>
            <a:endParaRPr lang="en-US" altLang="ja-JP" sz="1200" dirty="0"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ja-JP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tan: </a:t>
            </a:r>
            <a:r>
              <a:rPr lang="ja-JP" altLang="en-US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正接関数</a:t>
            </a:r>
            <a:endParaRPr lang="en-US" altLang="ja-JP" sz="1200" dirty="0"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ja-JP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tanh: </a:t>
            </a:r>
            <a:r>
              <a:rPr lang="ja-JP" altLang="en-US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双曲線正接関数</a:t>
            </a:r>
            <a:endParaRPr lang="en-US" altLang="ja-JP" sz="1200" dirty="0"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ja-JP" sz="12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trunc</a:t>
            </a:r>
            <a:r>
              <a:rPr lang="en-US" altLang="ja-JP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: </a:t>
            </a:r>
            <a:r>
              <a:rPr lang="ja-JP" altLang="en-US" sz="12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小数点以下を切り捨て</a:t>
            </a:r>
            <a:endParaRPr lang="en-US" altLang="ja-JP" dirty="0"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2934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BF32D-8D9D-C2AD-3C55-F9D6438DFA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694000F-B084-5978-259A-DF2ACAE5AEF0}"/>
              </a:ext>
            </a:extLst>
          </p:cNvPr>
          <p:cNvSpPr txBox="1"/>
          <p:nvPr/>
        </p:nvSpPr>
        <p:spPr>
          <a:xfrm>
            <a:off x="0" y="2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どんな特殊関数が使えるか</a:t>
            </a:r>
            <a:r>
              <a:rPr kumimoji="0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:</a:t>
            </a:r>
            <a:r>
              <a:rPr kumimoji="0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生成</a:t>
            </a:r>
            <a:r>
              <a:rPr kumimoji="0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AI</a:t>
            </a:r>
            <a:r>
              <a:rPr kumimoji="0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に聞いてみる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03E23C5-9B48-985A-4E09-43487B28F3F9}"/>
              </a:ext>
            </a:extLst>
          </p:cNvPr>
          <p:cNvSpPr txBox="1"/>
          <p:nvPr/>
        </p:nvSpPr>
        <p:spPr>
          <a:xfrm>
            <a:off x="263352" y="620688"/>
            <a:ext cx="11377264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プロンプト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: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python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の</a:t>
            </a:r>
            <a:r>
              <a:rPr lang="ja-JP" altLang="en-US" sz="1800" b="1" dirty="0">
                <a:ea typeface="游ゴシック" panose="020B0400000000000000" pitchFamily="50" charset="-128"/>
                <a:cs typeface="Times New Roman" panose="02020603050405020304" pitchFamily="18" charset="0"/>
              </a:rPr>
              <a:t>ライブラリで使える特殊関数を教えてください。コピペできる形で回答してください</a:t>
            </a:r>
            <a:endParaRPr lang="en-US" altLang="ja-JP" sz="1800" b="1" dirty="0"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ja-JP" altLang="en-US" sz="1800" b="1" dirty="0">
                <a:ea typeface="游ゴシック" panose="020B0400000000000000" pitchFamily="50" charset="-128"/>
                <a:cs typeface="Times New Roman" panose="02020603050405020304" pitchFamily="18" charset="0"/>
              </a:rPr>
              <a:t>回答</a:t>
            </a:r>
            <a:r>
              <a:rPr lang="en-US" altLang="ja-JP" sz="1800" b="1" dirty="0">
                <a:ea typeface="游ゴシック" panose="020B0400000000000000" pitchFamily="50" charset="-128"/>
                <a:cs typeface="Times New Roman" panose="02020603050405020304" pitchFamily="18" charset="0"/>
              </a:rPr>
              <a:t>:</a:t>
            </a:r>
            <a:br>
              <a:rPr lang="en-US" altLang="ja-JP" b="1" dirty="0">
                <a:ea typeface="游ゴシック" panose="020B0400000000000000" pitchFamily="50" charset="-128"/>
                <a:cs typeface="Times New Roman" panose="02020603050405020304" pitchFamily="18" charset="0"/>
              </a:rPr>
            </a:b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Python</a:t>
            </a:r>
            <a:r>
              <a:rPr lang="ja-JP" altLang="en-US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の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scipy.special</a:t>
            </a:r>
            <a:r>
              <a:rPr lang="ja-JP" altLang="en-US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モジュールでは、多くの特殊関数が利用できます。以下にリストアップしましたので、コピペしてご利用いただけます：</a:t>
            </a:r>
            <a:endParaRPr lang="en-US" altLang="ja-JP" sz="1600" dirty="0"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from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scipy.special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 import (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    airy,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airye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bdtr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bdtrc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bdtri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bei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beip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ber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berp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besselpoly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beta,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   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betaln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betainc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betaincinv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binom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boxcox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boxcox1p,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boxcox_normmax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   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boxcox_llf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btdtr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btdtri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btdtrc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cbrt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chdtr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chdtrc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chdtri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chndtr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   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chndtrix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chndtridf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chndtrinc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cosdg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cosm1,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cotdg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dawsn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ellipj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   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ellipk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ellipkm1,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ellipe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ellipeinc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ellipkinc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erf,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erfc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erfcinv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   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erfcx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erfi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erfinv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exp1, exp10, exp2,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expi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expm1,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fdtr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fdtrc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fdtri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   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fresnel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gamma,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gammainc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gammaincinv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gammaln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gdtr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gdtrc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gdtri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   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gdtrix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hankel1, hankel2, hyp0f1, hyp1f1, hyp2f1, hyp3f0, hyp3f2, hyp2f0,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    iv,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ive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ivp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j0, j1,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jn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jv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jve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jvp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kei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keip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ker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kerp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kl_div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kn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   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kv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kve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kvp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lmbda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log1p,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log_ndtr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loggamma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logit,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logsumexp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lpmv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   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mathieu_a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mathieu_b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mathieu_cem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mathieu_sem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mathieu_modcem1,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    mathieu_modcem2, mathieu_modsem1, mathieu_modsem2,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mathieu_even_coef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   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mathieu_odd_coef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modfresnelp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modfresnelm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nbdtr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nbdtrc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nbdtri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ndtr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   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ndtri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nrdtrimn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nrdtrisd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obl_ang1, obl_ang1_cv,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obl_cv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obl_rad1,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    obl_rad1_cv, obl_rad2, obl_rad2_cv,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pbdv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pbvv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pbwa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pdtr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pdtrc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pdtri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   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pdtrik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perm,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poch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pro_ang1, pro_ang1_cv,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pro_cv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pro_rad1, pro_rad1_cv,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    pro_rad2, pro_rad2_cv, psi,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rgamma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round,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shichi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sici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smirnov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   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smirnovi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spence,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stdtr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stdtridf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stdtrinc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struve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tandg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tklmbda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   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wofz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xlog1py,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xlogy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y0, y1,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yn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yv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yve</a:t>
            </a: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, </a:t>
            </a:r>
            <a:r>
              <a:rPr lang="en-US" altLang="ja-JP" sz="1600" dirty="0" err="1">
                <a:ea typeface="游ゴシック" panose="020B0400000000000000" pitchFamily="50" charset="-128"/>
                <a:cs typeface="Times New Roman" panose="02020603050405020304" pitchFamily="18" charset="0"/>
              </a:rPr>
              <a:t>yvp</a:t>
            </a:r>
            <a:endParaRPr lang="en-US" altLang="ja-JP" sz="1600" dirty="0"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ja-JP" sz="1600" dirty="0">
                <a:ea typeface="游ゴシック" panose="020B0400000000000000" pitchFamily="50" charset="-128"/>
                <a:cs typeface="Times New Roman" panose="02020603050405020304" pitchFamily="18" charset="0"/>
              </a:rPr>
              <a:t>)</a:t>
            </a:r>
            <a:endParaRPr lang="en-US" altLang="ja-JP" sz="3200" dirty="0"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5333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A81265-45EF-24C5-C18D-F51403787A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21510E2-6013-40A1-B9C2-0FD7512823B0}"/>
              </a:ext>
            </a:extLst>
          </p:cNvPr>
          <p:cNvSpPr txBox="1"/>
          <p:nvPr/>
        </p:nvSpPr>
        <p:spPr>
          <a:xfrm>
            <a:off x="0" y="2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ターミナルを起動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BACA7C6-8AB1-AFD9-87E6-0084117CC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930" y="674908"/>
            <a:ext cx="11784070" cy="607779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DDE64A5-B741-061D-715D-87EEE7E6EC95}"/>
              </a:ext>
            </a:extLst>
          </p:cNvPr>
          <p:cNvSpPr/>
          <p:nvPr/>
        </p:nvSpPr>
        <p:spPr>
          <a:xfrm>
            <a:off x="9840416" y="646333"/>
            <a:ext cx="648072" cy="550419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FC96285-996F-70DE-C001-14BC69447CBF}"/>
              </a:ext>
            </a:extLst>
          </p:cNvPr>
          <p:cNvSpPr txBox="1"/>
          <p:nvPr/>
        </p:nvSpPr>
        <p:spPr>
          <a:xfrm>
            <a:off x="8904312" y="1292664"/>
            <a:ext cx="252028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ターミナルを起動</a:t>
            </a:r>
          </a:p>
        </p:txBody>
      </p:sp>
    </p:spTree>
    <p:extLst>
      <p:ext uri="{BB962C8B-B14F-4D97-AF65-F5344CB8AC3E}">
        <p14:creationId xmlns:p14="http://schemas.microsoft.com/office/powerpoint/2010/main" val="21231118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19D53E4-A941-4BB4-A1CE-3FB0FBB8A73F}"/>
              </a:ext>
            </a:extLst>
          </p:cNvPr>
          <p:cNvSpPr txBox="1"/>
          <p:nvPr/>
        </p:nvSpPr>
        <p:spPr>
          <a:xfrm>
            <a:off x="1524001" y="1361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3600" b="1" dirty="0">
                <a:solidFill>
                  <a:srgbClr val="0000FF"/>
                </a:solidFill>
                <a:ea typeface="ＭＳ ゴシック" panose="020B0609070205080204" pitchFamily="49" charset="-128"/>
                <a:cs typeface="Times New Roman" panose="02020603050405020304" pitchFamily="18" charset="0"/>
              </a:rPr>
              <a:t>推奨</a:t>
            </a:r>
            <a:r>
              <a:rPr lang="en-US" altLang="ja-JP" sz="3600" b="1" dirty="0">
                <a:solidFill>
                  <a:srgbClr val="0000FF"/>
                </a:solidFill>
                <a:ea typeface="ＭＳ ゴシック" panose="020B0609070205080204" pitchFamily="49" charset="-128"/>
                <a:cs typeface="Times New Roman" panose="02020603050405020304" pitchFamily="18" charset="0"/>
              </a:rPr>
              <a:t>python</a:t>
            </a:r>
            <a:endParaRPr lang="ja-JP" altLang="en-US" sz="3600" b="1" dirty="0">
              <a:solidFill>
                <a:srgbClr val="0000FF"/>
              </a:solidFill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9C5C37CC-3D6D-465D-B251-161ACB2814E9}"/>
              </a:ext>
            </a:extLst>
          </p:cNvPr>
          <p:cNvSpPr txBox="1"/>
          <p:nvPr/>
        </p:nvSpPr>
        <p:spPr>
          <a:xfrm>
            <a:off x="479376" y="689105"/>
            <a:ext cx="1087320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R="0" lv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defRPr>
            </a:lvl1pPr>
            <a:lvl2pPr defTabSz="914400">
              <a:defRPr kumimoji="1"/>
            </a:lvl2pPr>
            <a:lvl3pPr defTabSz="914400">
              <a:defRPr kumimoji="1"/>
            </a:lvl3pPr>
            <a:lvl4pPr defTabSz="914400">
              <a:defRPr kumimoji="1"/>
            </a:lvl4pPr>
            <a:lvl5pPr defTabSz="914400">
              <a:defRPr kumimoji="1"/>
            </a:lvl5pPr>
            <a:lvl6pPr defTabSz="914400">
              <a:defRPr kumimoji="1"/>
            </a:lvl6pPr>
            <a:lvl7pPr defTabSz="914400">
              <a:defRPr kumimoji="1"/>
            </a:lvl7pPr>
            <a:lvl8pPr defTabSz="914400">
              <a:defRPr kumimoji="1"/>
            </a:lvl8pPr>
            <a:lvl9pPr defTabSz="914400">
              <a:defRPr kumimoji="1"/>
            </a:lvl9pPr>
          </a:lstStyle>
          <a:p>
            <a:r>
              <a:rPr lang="en-US" altLang="ja-JP" dirty="0" err="1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Cpython</a:t>
            </a:r>
            <a:r>
              <a:rPr lang="ja-JP" altLang="en-US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lang="en-US" altLang="ja-JP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C</a:t>
            </a:r>
            <a:r>
              <a:rPr lang="ja-JP" altLang="en-US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言語で書かれた</a:t>
            </a:r>
            <a:r>
              <a:rPr lang="en-US" altLang="ja-JP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python</a:t>
            </a:r>
            <a:r>
              <a:rPr lang="ja-JP" altLang="en-US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の実装。</a:t>
            </a:r>
            <a:br>
              <a:rPr lang="en-US" altLang="ja-JP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</a:br>
            <a:r>
              <a:rPr lang="ja-JP" altLang="en-US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　　 </a:t>
            </a:r>
            <a:r>
              <a:rPr lang="en-US" altLang="ja-JP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Anaconda</a:t>
            </a:r>
            <a:r>
              <a:rPr lang="ja-JP" altLang="en-US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も含むが、</a:t>
            </a:r>
            <a:r>
              <a:rPr lang="en-US" altLang="ja-JP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Anaconda</a:t>
            </a:r>
            <a:r>
              <a:rPr lang="ja-JP" altLang="en-US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と区別して</a:t>
            </a:r>
            <a:r>
              <a:rPr lang="en-US" altLang="ja-JP" dirty="0" err="1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Cpython</a:t>
            </a:r>
            <a:r>
              <a:rPr lang="ja-JP" altLang="en-US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あるいは標準</a:t>
            </a:r>
            <a:r>
              <a:rPr lang="en-US" altLang="ja-JP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python</a:t>
            </a:r>
            <a:r>
              <a:rPr lang="ja-JP" altLang="en-US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と呼ぶ。</a:t>
            </a:r>
            <a:endParaRPr lang="en-US" altLang="ja-JP" dirty="0">
              <a:solidFill>
                <a:srgbClr val="0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入手先</a:t>
            </a:r>
            <a:r>
              <a:rPr lang="en-US" altLang="ja-JP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:</a:t>
            </a:r>
            <a:r>
              <a:rPr lang="ja-JP" altLang="en-US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</a:t>
            </a:r>
            <a:r>
              <a:rPr lang="en-US" altLang="ja-JP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Windows</a:t>
            </a:r>
            <a:r>
              <a:rPr lang="ja-JP" altLang="en-US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</a:t>
            </a:r>
            <a:r>
              <a:rPr lang="en-US" altLang="ja-JP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Store</a:t>
            </a:r>
          </a:p>
          <a:p>
            <a:r>
              <a:rPr lang="ja-JP" altLang="en-US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　　</a:t>
            </a:r>
            <a:r>
              <a:rPr lang="en-US" altLang="ja-JP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hlinkClick r:id="rId2"/>
              </a:rPr>
              <a:t>http://python.org</a:t>
            </a:r>
            <a:endParaRPr lang="en-US" altLang="ja-JP" dirty="0">
              <a:solidFill>
                <a:srgbClr val="0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　　その他、</a:t>
            </a:r>
            <a:r>
              <a:rPr lang="en-US" altLang="ja-JP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Linux</a:t>
            </a:r>
            <a:r>
              <a:rPr lang="ja-JP" altLang="en-US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のインストーラ</a:t>
            </a:r>
            <a:endParaRPr lang="en-US" altLang="ja-JP" dirty="0">
              <a:solidFill>
                <a:srgbClr val="0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lang="en-US" altLang="ja-JP" dirty="0">
              <a:solidFill>
                <a:srgbClr val="0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en-US" altLang="ja-JP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Windows</a:t>
            </a:r>
            <a:r>
              <a:rPr lang="ja-JP" altLang="en-US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</a:t>
            </a:r>
            <a:r>
              <a:rPr lang="en-US" altLang="ja-JP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Store</a:t>
            </a:r>
            <a:r>
              <a:rPr lang="ja-JP" altLang="en-US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版</a:t>
            </a:r>
            <a:r>
              <a:rPr lang="en-US" altLang="ja-JP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python</a:t>
            </a:r>
            <a:r>
              <a:rPr lang="ja-JP" altLang="en-US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の場所</a:t>
            </a:r>
            <a:endParaRPr lang="en-US" altLang="ja-JP" dirty="0">
              <a:solidFill>
                <a:srgbClr val="0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en-US" altLang="ja-JP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C:\Users\tkami&gt;</a:t>
            </a:r>
            <a:r>
              <a:rPr lang="en-US" altLang="ja-JP" dirty="0">
                <a:solidFill>
                  <a:srgbClr val="70AD47">
                    <a:lumMod val="75000"/>
                  </a:srgb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where python</a:t>
            </a:r>
          </a:p>
          <a:p>
            <a:r>
              <a:rPr lang="en-US" altLang="ja-JP" dirty="0">
                <a:solidFill>
                  <a:srgbClr val="70AD47">
                    <a:lumMod val="75000"/>
                  </a:srgbClr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C:\Users\tkami\AppData\Local\Microsoft\WindowsApps\python.exe</a:t>
            </a:r>
          </a:p>
          <a:p>
            <a:endParaRPr lang="en-US" altLang="ja-JP" dirty="0">
              <a:solidFill>
                <a:srgbClr val="70AD47">
                  <a:lumMod val="75000"/>
                </a:srgbClr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必要があれば、環境変数</a:t>
            </a:r>
            <a:r>
              <a:rPr lang="en-US" altLang="ja-JP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PATH</a:t>
            </a:r>
            <a:r>
              <a:rPr lang="ja-JP" altLang="en-US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に 　</a:t>
            </a:r>
            <a:endParaRPr lang="en-US" altLang="ja-JP" dirty="0">
              <a:solidFill>
                <a:prstClr val="black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lang="ja-JP" altLang="en-US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</a:t>
            </a:r>
            <a:r>
              <a:rPr lang="en-US" altLang="ja-JP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C:\Users\tkami\AppData\Local\Microsoft\WindowsApps</a:t>
            </a:r>
          </a:p>
          <a:p>
            <a:r>
              <a:rPr lang="ja-JP" altLang="en-US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を追加する</a:t>
            </a:r>
            <a:endParaRPr lang="en-US" altLang="ja-JP" dirty="0">
              <a:solidFill>
                <a:prstClr val="black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566540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6F0CF-F198-6952-1383-AEB73E7272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9D63043A-3EF7-45D3-BA75-43F67B5F1E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991" t="36750"/>
          <a:stretch/>
        </p:blipFill>
        <p:spPr>
          <a:xfrm>
            <a:off x="263352" y="1052736"/>
            <a:ext cx="11483582" cy="5446963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141FB39-A10B-0C4C-EFBD-BC776979CB22}"/>
              </a:ext>
            </a:extLst>
          </p:cNvPr>
          <p:cNvSpPr txBox="1"/>
          <p:nvPr/>
        </p:nvSpPr>
        <p:spPr>
          <a:xfrm>
            <a:off x="0" y="2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ターミナルを起動</a:t>
            </a:r>
            <a:r>
              <a:rPr kumimoji="0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:</a:t>
            </a:r>
            <a:r>
              <a:rPr kumimoji="0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altLang="ja-JP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test.ipynb</a:t>
            </a:r>
            <a:r>
              <a:rPr kumimoji="0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の内容を見る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3153B6D-5AA3-81DE-01C4-25C534356470}"/>
              </a:ext>
            </a:extLst>
          </p:cNvPr>
          <p:cNvSpPr/>
          <p:nvPr/>
        </p:nvSpPr>
        <p:spPr>
          <a:xfrm>
            <a:off x="5807968" y="2276872"/>
            <a:ext cx="1800200" cy="576064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C0BCC2B-F639-C1AA-8EE6-F547A791A1ED}"/>
              </a:ext>
            </a:extLst>
          </p:cNvPr>
          <p:cNvSpPr txBox="1"/>
          <p:nvPr/>
        </p:nvSpPr>
        <p:spPr>
          <a:xfrm>
            <a:off x="7608168" y="2870982"/>
            <a:ext cx="3312368" cy="92333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type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test.ipynb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で</a:t>
            </a:r>
            <a:b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</a:b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ファイルの内容を見れるが、</a:t>
            </a:r>
            <a:b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</a:b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複雑 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(JSON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ファイル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)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4432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A543A9-1A61-D2EC-362A-DB4941A631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8A7ED1C-D3EF-7432-7BF2-39BF1A1540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0629" t="76719" b="1"/>
          <a:stretch/>
        </p:blipFill>
        <p:spPr>
          <a:xfrm>
            <a:off x="-816768" y="1484784"/>
            <a:ext cx="14762234" cy="3690158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A58C15F-8E2B-A8B5-A67B-2B3F0882E8F9}"/>
              </a:ext>
            </a:extLst>
          </p:cNvPr>
          <p:cNvSpPr txBox="1"/>
          <p:nvPr/>
        </p:nvSpPr>
        <p:spPr>
          <a:xfrm>
            <a:off x="0" y="2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ターミナルを起動</a:t>
            </a:r>
            <a:r>
              <a:rPr kumimoji="0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:</a:t>
            </a:r>
            <a:r>
              <a:rPr kumimoji="0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python</a:t>
            </a:r>
            <a:r>
              <a:rPr kumimoji="0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プログラムに変換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288A6A3-922B-69EE-DB19-73E1B5738D13}"/>
              </a:ext>
            </a:extLst>
          </p:cNvPr>
          <p:cNvSpPr txBox="1"/>
          <p:nvPr/>
        </p:nvSpPr>
        <p:spPr>
          <a:xfrm>
            <a:off x="2135560" y="1916832"/>
            <a:ext cx="8113992" cy="120032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jupyter</a:t>
            </a:r>
            <a: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nbconvert</a:t>
            </a:r>
            <a: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--to script </a:t>
            </a:r>
            <a:r>
              <a:rPr kumimoji="1" lang="en-US" altLang="ja-JP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test.ipynb</a:t>
            </a:r>
            <a:endParaRPr kumimoji="1" lang="en-US" altLang="ja-JP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で、</a:t>
            </a:r>
            <a: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python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プログラム</a:t>
            </a:r>
            <a: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test.py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へ変換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632A5F4-3537-F2BC-535B-88180ED6FF26}"/>
              </a:ext>
            </a:extLst>
          </p:cNvPr>
          <p:cNvSpPr/>
          <p:nvPr/>
        </p:nvSpPr>
        <p:spPr>
          <a:xfrm>
            <a:off x="623392" y="3549207"/>
            <a:ext cx="10369152" cy="838451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5113CBF2-5298-3C06-140C-602EE6991423}"/>
              </a:ext>
            </a:extLst>
          </p:cNvPr>
          <p:cNvSpPr/>
          <p:nvPr/>
        </p:nvSpPr>
        <p:spPr>
          <a:xfrm>
            <a:off x="3139862" y="3125237"/>
            <a:ext cx="7420633" cy="423971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3011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8EDAB3-E66A-DFB7-5118-8A07FD782A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0E60E0FD-B826-1BD9-D6A9-F045580CCF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7910"/>
            <a:ext cx="12192000" cy="5601044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4A0E543-BB83-D748-4650-436676B64013}"/>
              </a:ext>
            </a:extLst>
          </p:cNvPr>
          <p:cNvSpPr txBox="1"/>
          <p:nvPr/>
        </p:nvSpPr>
        <p:spPr>
          <a:xfrm>
            <a:off x="0" y="2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エクスポートメニューで</a:t>
            </a:r>
            <a:r>
              <a:rPr kumimoji="0" lang="en-US" altLang="ja-JP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python</a:t>
            </a:r>
            <a:r>
              <a:rPr kumimoji="0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プログラムに変換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9CA1AA3-953E-7811-6EC9-77C215C6D33B}"/>
              </a:ext>
            </a:extLst>
          </p:cNvPr>
          <p:cNvSpPr txBox="1"/>
          <p:nvPr/>
        </p:nvSpPr>
        <p:spPr>
          <a:xfrm>
            <a:off x="1919536" y="4989973"/>
            <a:ext cx="8113992" cy="120032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ツールバーの </a:t>
            </a:r>
            <a: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“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･･･</a:t>
            </a:r>
            <a: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”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メニューの</a:t>
            </a:r>
            <a:b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</a:br>
            <a: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“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エクスポート</a:t>
            </a:r>
            <a: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”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でも変換できる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921D672C-A508-2BC0-F15D-09537B608900}"/>
              </a:ext>
            </a:extLst>
          </p:cNvPr>
          <p:cNvSpPr/>
          <p:nvPr/>
        </p:nvSpPr>
        <p:spPr>
          <a:xfrm>
            <a:off x="5807968" y="3645024"/>
            <a:ext cx="2524090" cy="447779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37270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43B3A6-9D88-C197-74EE-8F8E293F09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D84011D-20FA-E962-47D6-D1FC794C509C}"/>
              </a:ext>
            </a:extLst>
          </p:cNvPr>
          <p:cNvSpPr txBox="1"/>
          <p:nvPr/>
        </p:nvSpPr>
        <p:spPr>
          <a:xfrm>
            <a:off x="0" y="2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Python</a:t>
            </a:r>
            <a:r>
              <a:rPr kumimoji="0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プログラムを修正して実行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AF43AB9-93BE-C40F-A060-DD20D2005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76" y="548680"/>
            <a:ext cx="10757647" cy="6858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8BBAF5F-8B1C-B68B-6A29-C94B6E0E1E1D}"/>
              </a:ext>
            </a:extLst>
          </p:cNvPr>
          <p:cNvSpPr txBox="1"/>
          <p:nvPr/>
        </p:nvSpPr>
        <p:spPr>
          <a:xfrm>
            <a:off x="1140446" y="3229525"/>
            <a:ext cx="8113992" cy="8309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test.py</a:t>
            </a:r>
            <a:r>
              <a:rPr kumimoji="1" lang="ja-JP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を選び、</a:t>
            </a:r>
            <a:r>
              <a:rPr kumimoji="1" lang="en-US" altLang="ja-JP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python</a:t>
            </a:r>
            <a:r>
              <a:rPr kumimoji="1" lang="ja-JP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プログラムに必要な修正</a:t>
            </a:r>
            <a:br>
              <a:rPr kumimoji="1" lang="en-US" altLang="ja-JP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</a:br>
            <a:r>
              <a:rPr kumimoji="1" lang="ja-JP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(print()</a:t>
            </a:r>
            <a:r>
              <a:rPr kumimoji="1" lang="ja-JP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の追加など</a:t>
            </a:r>
            <a:r>
              <a:rPr kumimoji="1" lang="en-US" altLang="ja-JP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)</a:t>
            </a:r>
            <a:r>
              <a:rPr kumimoji="1" lang="ja-JP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をして、</a:t>
            </a:r>
            <a:r>
              <a:rPr kumimoji="1" lang="en-US" altLang="ja-JP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Ctrl+S</a:t>
            </a:r>
            <a:r>
              <a:rPr kumimoji="1" lang="ja-JP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で保存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81682316-80C7-B511-2892-21C47DA94763}"/>
              </a:ext>
            </a:extLst>
          </p:cNvPr>
          <p:cNvSpPr/>
          <p:nvPr/>
        </p:nvSpPr>
        <p:spPr>
          <a:xfrm>
            <a:off x="1127448" y="2924945"/>
            <a:ext cx="864096" cy="288032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29E9925-DA0C-9507-66AF-87C4F6C49118}"/>
              </a:ext>
            </a:extLst>
          </p:cNvPr>
          <p:cNvSpPr txBox="1"/>
          <p:nvPr/>
        </p:nvSpPr>
        <p:spPr>
          <a:xfrm>
            <a:off x="8217187" y="6027003"/>
            <a:ext cx="2858938" cy="8309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python test.py</a:t>
            </a:r>
            <a:endParaRPr lang="en-US" altLang="ja-JP" b="1" dirty="0">
              <a:solidFill>
                <a:srgbClr val="FF0000"/>
              </a:solidFill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で実行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72E6382E-CD34-6AC5-596B-4280D343675B}"/>
              </a:ext>
            </a:extLst>
          </p:cNvPr>
          <p:cNvSpPr/>
          <p:nvPr/>
        </p:nvSpPr>
        <p:spPr>
          <a:xfrm>
            <a:off x="6456040" y="6309320"/>
            <a:ext cx="1584176" cy="288032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79497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95D2DA-4547-425C-B929-6A38F1FF5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EDF38959-D9A2-59D6-0C63-2BBD0937C9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 rotWithShape="0">
            <a:gsLst>
              <a:gs pos="0">
                <a:srgbClr val="99FFCC"/>
              </a:gs>
              <a:gs pos="100000">
                <a:srgbClr val="CC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Rectangle 1027">
            <a:extLst>
              <a:ext uri="{FF2B5EF4-FFF2-40B4-BE49-F238E27FC236}">
                <a16:creationId xmlns:a16="http://schemas.microsoft.com/office/drawing/2014/main" id="{F89B8BF9-0128-5D50-E7ED-521A1E760E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432" y="980728"/>
            <a:ext cx="10477772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ＭＳ Ｐゴシック"/>
                <a:cs typeface="Cascadia Code" panose="020B0609020000020004" pitchFamily="49" charset="0"/>
              </a:rPr>
              <a:t>もう少し本格的なプログラムを作ってみよう</a:t>
            </a:r>
            <a:endParaRPr kumimoji="1" lang="en-US" altLang="ja-JP" sz="3600" b="1" i="0" u="none" strike="noStrike" kern="100" cap="none" spc="0" normalizeH="0" baseline="0" noProof="0" dirty="0">
              <a:ln>
                <a:noFill/>
              </a:ln>
              <a:effectLst/>
              <a:uLnTx/>
              <a:uFillTx/>
              <a:latin typeface="Times New Roman"/>
              <a:ea typeface="ＭＳ Ｐゴシック"/>
              <a:cs typeface="Cascadia Code" panose="020B0609020000020004" pitchFamily="49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ja-JP" sz="3600" b="1" kern="100" dirty="0">
              <a:latin typeface="Times New Roman"/>
              <a:ea typeface="ＭＳ Ｐゴシック"/>
              <a:cs typeface="Cascadia Code" panose="020B06090200000200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ＭＳ Ｐゴシック"/>
                <a:cs typeface="Cascadia Code" panose="020B0609020000020004" pitchFamily="49" charset="0"/>
              </a:rPr>
              <a:t>・ </a:t>
            </a:r>
            <a:r>
              <a:rPr kumimoji="1" lang="en-US" altLang="ja-JP" sz="3600" b="1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ＭＳ Ｐゴシック"/>
                <a:cs typeface="Cascadia Code" panose="020B0609020000020004" pitchFamily="49" charset="0"/>
              </a:rPr>
              <a:t>data.csv</a:t>
            </a:r>
            <a:r>
              <a:rPr lang="ja-JP" altLang="en-US" sz="3600" b="1" kern="100" dirty="0">
                <a:latin typeface="Times New Roman"/>
                <a:ea typeface="ＭＳ Ｐゴシック"/>
                <a:cs typeface="Cascadia Code" panose="020B0609020000020004" pitchFamily="49" charset="0"/>
              </a:rPr>
              <a:t>を読み込み、実数型 </a:t>
            </a:r>
            <a:r>
              <a:rPr lang="en-US" altLang="ja-JP" sz="3600" b="1" kern="100" dirty="0">
                <a:latin typeface="Times New Roman"/>
                <a:ea typeface="ＭＳ Ｐゴシック"/>
                <a:cs typeface="Cascadia Code" panose="020B0609020000020004" pitchFamily="49" charset="0"/>
              </a:rPr>
              <a:t>(</a:t>
            </a:r>
            <a:r>
              <a:rPr lang="ja-JP" altLang="en-US" sz="3600" b="1" kern="100" dirty="0">
                <a:latin typeface="Times New Roman"/>
                <a:ea typeface="ＭＳ Ｐゴシック"/>
                <a:cs typeface="Cascadia Code" panose="020B0609020000020004" pitchFamily="49" charset="0"/>
              </a:rPr>
              <a:t>浮動小数点型</a:t>
            </a:r>
            <a:r>
              <a:rPr lang="en-US" altLang="ja-JP" sz="3600" b="1" kern="100" dirty="0">
                <a:latin typeface="Times New Roman"/>
                <a:ea typeface="ＭＳ Ｐゴシック"/>
                <a:cs typeface="Cascadia Code" panose="020B0609020000020004" pitchFamily="49" charset="0"/>
              </a:rPr>
              <a:t>)</a:t>
            </a:r>
            <a:r>
              <a:rPr lang="ja-JP" altLang="en-US" sz="3600" b="1" kern="100" dirty="0">
                <a:latin typeface="Times New Roman"/>
                <a:ea typeface="ＭＳ Ｐゴシック"/>
                <a:cs typeface="Cascadia Code" panose="020B0609020000020004" pitchFamily="49" charset="0"/>
              </a:rPr>
              <a:t> に</a:t>
            </a:r>
            <a:br>
              <a:rPr lang="en-US" altLang="ja-JP" sz="3600" b="1" kern="100" dirty="0">
                <a:latin typeface="Times New Roman"/>
                <a:ea typeface="ＭＳ Ｐゴシック"/>
                <a:cs typeface="Cascadia Code" panose="020B0609020000020004" pitchFamily="49" charset="0"/>
              </a:rPr>
            </a:br>
            <a:r>
              <a:rPr lang="ja-JP" altLang="en-US" sz="3600" b="1" kern="100" dirty="0">
                <a:latin typeface="Times New Roman"/>
                <a:ea typeface="ＭＳ Ｐゴシック"/>
                <a:cs typeface="Cascadia Code" panose="020B0609020000020004" pitchFamily="49" charset="0"/>
              </a:rPr>
              <a:t>　変換してリスト変数 </a:t>
            </a:r>
            <a:r>
              <a:rPr lang="en-US" altLang="ja-JP" sz="3600" b="1" kern="100" dirty="0">
                <a:latin typeface="Times New Roman"/>
                <a:ea typeface="ＭＳ Ｐゴシック"/>
                <a:cs typeface="Cascadia Code" panose="020B0609020000020004" pitchFamily="49" charset="0"/>
              </a:rPr>
              <a:t>(</a:t>
            </a:r>
            <a:r>
              <a:rPr lang="ja-JP" altLang="en-US" sz="3600" b="1" kern="100" dirty="0">
                <a:latin typeface="Times New Roman"/>
                <a:ea typeface="ＭＳ Ｐゴシック"/>
                <a:cs typeface="Cascadia Code" panose="020B0609020000020004" pitchFamily="49" charset="0"/>
              </a:rPr>
              <a:t>配列</a:t>
            </a:r>
            <a:r>
              <a:rPr lang="en-US" altLang="ja-JP" sz="3600" b="1" kern="100" dirty="0">
                <a:latin typeface="Times New Roman"/>
                <a:ea typeface="ＭＳ Ｐゴシック"/>
                <a:cs typeface="Cascadia Code" panose="020B0609020000020004" pitchFamily="49" charset="0"/>
              </a:rPr>
              <a:t>)</a:t>
            </a:r>
            <a:r>
              <a:rPr lang="ja-JP" altLang="en-US" sz="3600" b="1" kern="100" dirty="0">
                <a:latin typeface="Times New Roman"/>
                <a:ea typeface="ＭＳ Ｐゴシック"/>
                <a:cs typeface="Cascadia Code" panose="020B0609020000020004" pitchFamily="49" charset="0"/>
              </a:rPr>
              <a:t> </a:t>
            </a:r>
            <a:r>
              <a:rPr lang="en-US" altLang="ja-JP" sz="3600" b="1" kern="100" dirty="0" err="1">
                <a:latin typeface="Times New Roman"/>
                <a:ea typeface="ＭＳ Ｐゴシック"/>
                <a:cs typeface="Cascadia Code" panose="020B0609020000020004" pitchFamily="49" charset="0"/>
              </a:rPr>
              <a:t>xs</a:t>
            </a:r>
            <a:r>
              <a:rPr lang="en-US" altLang="ja-JP" sz="3600" b="1" kern="100" dirty="0">
                <a:latin typeface="Times New Roman"/>
                <a:ea typeface="ＭＳ Ｐゴシック"/>
                <a:cs typeface="Cascadia Code" panose="020B0609020000020004" pitchFamily="49" charset="0"/>
              </a:rPr>
              <a:t>, </a:t>
            </a:r>
            <a:r>
              <a:rPr lang="en-US" altLang="ja-JP" sz="3600" b="1" kern="100" dirty="0" err="1">
                <a:latin typeface="Times New Roman"/>
                <a:ea typeface="ＭＳ Ｐゴシック"/>
                <a:cs typeface="Cascadia Code" panose="020B0609020000020004" pitchFamily="49" charset="0"/>
              </a:rPr>
              <a:t>ys</a:t>
            </a:r>
            <a:r>
              <a:rPr lang="ja-JP" altLang="en-US" sz="3600" b="1" kern="100" dirty="0">
                <a:latin typeface="Times New Roman"/>
                <a:ea typeface="ＭＳ Ｐゴシック"/>
                <a:cs typeface="Cascadia Code" panose="020B0609020000020004" pitchFamily="49" charset="0"/>
              </a:rPr>
              <a:t> に入れる</a:t>
            </a:r>
            <a:br>
              <a:rPr lang="en-US" altLang="ja-JP" sz="3600" b="1" kern="100" dirty="0">
                <a:latin typeface="Times New Roman"/>
                <a:ea typeface="ＭＳ Ｐゴシック"/>
                <a:cs typeface="Cascadia Code" panose="020B0609020000020004" pitchFamily="49" charset="0"/>
              </a:rPr>
            </a:br>
            <a:r>
              <a:rPr lang="en-US" altLang="ja-JP" sz="3600" b="1" kern="100" dirty="0">
                <a:solidFill>
                  <a:srgbClr val="FF0000"/>
                </a:solidFill>
                <a:latin typeface="Times New Roman"/>
                <a:ea typeface="ＭＳ Ｐゴシック"/>
                <a:cs typeface="Cascadia Code" panose="020B0609020000020004" pitchFamily="49" charset="0"/>
              </a:rPr>
              <a:t>    </a:t>
            </a:r>
            <a:r>
              <a:rPr lang="ja-JP" altLang="en-US" sz="3600" b="1" kern="100" dirty="0">
                <a:solidFill>
                  <a:srgbClr val="FF0000"/>
                </a:solidFill>
                <a:latin typeface="Times New Roman"/>
                <a:ea typeface="ＭＳ Ｐゴシック"/>
                <a:cs typeface="Cascadia Code" panose="020B0609020000020004" pitchFamily="49" charset="0"/>
              </a:rPr>
              <a:t>　　注</a:t>
            </a:r>
            <a:r>
              <a:rPr lang="en-US" altLang="ja-JP" sz="3600" b="1" kern="100" dirty="0">
                <a:solidFill>
                  <a:srgbClr val="FF0000"/>
                </a:solidFill>
                <a:latin typeface="Times New Roman"/>
                <a:ea typeface="ＭＳ Ｐゴシック"/>
                <a:cs typeface="Cascadia Code" panose="020B0609020000020004" pitchFamily="49" charset="0"/>
              </a:rPr>
              <a:t>:</a:t>
            </a:r>
            <a:r>
              <a:rPr lang="ja-JP" altLang="en-US" sz="3600" b="1" kern="100" dirty="0">
                <a:solidFill>
                  <a:srgbClr val="FF0000"/>
                </a:solidFill>
                <a:latin typeface="Times New Roman"/>
                <a:ea typeface="ＭＳ Ｐゴシック"/>
                <a:cs typeface="Cascadia Code" panose="020B0609020000020004" pitchFamily="49" charset="0"/>
              </a:rPr>
              <a:t> 変数名はわかりやすく</a:t>
            </a:r>
            <a:br>
              <a:rPr lang="en-US" altLang="ja-JP" sz="3600" b="1" kern="100" dirty="0">
                <a:solidFill>
                  <a:srgbClr val="FF0000"/>
                </a:solidFill>
                <a:latin typeface="Times New Roman"/>
                <a:ea typeface="ＭＳ Ｐゴシック"/>
                <a:cs typeface="Cascadia Code" panose="020B0609020000020004" pitchFamily="49" charset="0"/>
              </a:rPr>
            </a:br>
            <a:r>
              <a:rPr lang="ja-JP" altLang="en-US" sz="3600" b="1" kern="100" dirty="0">
                <a:solidFill>
                  <a:srgbClr val="FF0000"/>
                </a:solidFill>
                <a:latin typeface="Times New Roman"/>
                <a:ea typeface="ＭＳ Ｐゴシック"/>
                <a:cs typeface="Cascadia Code" panose="020B0609020000020004" pitchFamily="49" charset="0"/>
              </a:rPr>
              <a:t>　　　　　　例</a:t>
            </a:r>
            <a:r>
              <a:rPr lang="en-US" altLang="ja-JP" sz="3600" b="1" kern="100" dirty="0">
                <a:solidFill>
                  <a:srgbClr val="FF0000"/>
                </a:solidFill>
                <a:latin typeface="Times New Roman"/>
                <a:ea typeface="ＭＳ Ｐゴシック"/>
                <a:cs typeface="Cascadia Code" panose="020B0609020000020004" pitchFamily="49" charset="0"/>
              </a:rPr>
              <a:t>:</a:t>
            </a:r>
            <a:r>
              <a:rPr lang="ja-JP" altLang="en-US" sz="3600" b="1" kern="100" dirty="0">
                <a:solidFill>
                  <a:srgbClr val="FF0000"/>
                </a:solidFill>
                <a:latin typeface="Times New Roman"/>
                <a:ea typeface="ＭＳ Ｐゴシック"/>
                <a:cs typeface="Cascadia Code" panose="020B0609020000020004" pitchFamily="49" charset="0"/>
              </a:rPr>
              <a:t> 単一の値を保存する</a:t>
            </a:r>
            <a:r>
              <a:rPr lang="en-US" altLang="ja-JP" sz="3600" b="1" kern="100" dirty="0">
                <a:solidFill>
                  <a:srgbClr val="FF0000"/>
                </a:solidFill>
                <a:latin typeface="Times New Roman"/>
                <a:ea typeface="ＭＳ Ｐゴシック"/>
                <a:cs typeface="Cascadia Code" panose="020B0609020000020004" pitchFamily="49" charset="0"/>
              </a:rPr>
              <a:t>:</a:t>
            </a:r>
            <a:r>
              <a:rPr lang="ja-JP" altLang="en-US" sz="3600" b="1" kern="100" dirty="0">
                <a:solidFill>
                  <a:srgbClr val="FF0000"/>
                </a:solidFill>
                <a:latin typeface="Times New Roman"/>
                <a:ea typeface="ＭＳ Ｐゴシック"/>
                <a:cs typeface="Cascadia Code" panose="020B0609020000020004" pitchFamily="49" charset="0"/>
              </a:rPr>
              <a:t> </a:t>
            </a:r>
            <a:r>
              <a:rPr lang="en-US" altLang="ja-JP" sz="3600" b="1" kern="100" dirty="0">
                <a:solidFill>
                  <a:srgbClr val="FF0000"/>
                </a:solidFill>
                <a:latin typeface="Times New Roman"/>
                <a:ea typeface="ＭＳ Ｐゴシック"/>
                <a:cs typeface="Cascadia Code" panose="020B0609020000020004" pitchFamily="49" charset="0"/>
              </a:rPr>
              <a:t>x,</a:t>
            </a:r>
            <a:r>
              <a:rPr lang="ja-JP" altLang="en-US" sz="3600" b="1" kern="100" dirty="0">
                <a:solidFill>
                  <a:srgbClr val="FF0000"/>
                </a:solidFill>
                <a:latin typeface="Times New Roman"/>
                <a:ea typeface="ＭＳ Ｐゴシック"/>
                <a:cs typeface="Cascadia Code" panose="020B0609020000020004" pitchFamily="49" charset="0"/>
              </a:rPr>
              <a:t> </a:t>
            </a:r>
            <a:r>
              <a:rPr lang="en-US" altLang="ja-JP" sz="3600" b="1" kern="100" dirty="0">
                <a:solidFill>
                  <a:srgbClr val="FF0000"/>
                </a:solidFill>
                <a:latin typeface="Times New Roman"/>
                <a:ea typeface="ＭＳ Ｐゴシック"/>
                <a:cs typeface="Cascadia Code" panose="020B0609020000020004" pitchFamily="49" charset="0"/>
              </a:rPr>
              <a:t>y</a:t>
            </a:r>
            <a:br>
              <a:rPr lang="en-US" altLang="ja-JP" sz="3600" b="1" kern="100" dirty="0">
                <a:solidFill>
                  <a:srgbClr val="FF0000"/>
                </a:solidFill>
                <a:latin typeface="Times New Roman"/>
                <a:ea typeface="ＭＳ Ｐゴシック"/>
                <a:cs typeface="Cascadia Code" panose="020B0609020000020004" pitchFamily="49" charset="0"/>
              </a:rPr>
            </a:br>
            <a:r>
              <a:rPr lang="ja-JP" altLang="en-US" sz="3600" b="1" kern="100" dirty="0">
                <a:solidFill>
                  <a:srgbClr val="FF0000"/>
                </a:solidFill>
                <a:latin typeface="Times New Roman"/>
                <a:ea typeface="ＭＳ Ｐゴシック"/>
                <a:cs typeface="Cascadia Code" panose="020B0609020000020004" pitchFamily="49" charset="0"/>
              </a:rPr>
              <a:t>　　　　　　　　  複数の値を保存する </a:t>
            </a:r>
            <a:r>
              <a:rPr lang="en-US" altLang="ja-JP" sz="3600" b="1" kern="100" dirty="0">
                <a:solidFill>
                  <a:srgbClr val="FF0000"/>
                </a:solidFill>
                <a:latin typeface="Times New Roman"/>
                <a:ea typeface="ＭＳ Ｐゴシック"/>
                <a:cs typeface="Cascadia Code" panose="020B0609020000020004" pitchFamily="49" charset="0"/>
              </a:rPr>
              <a:t>(</a:t>
            </a:r>
            <a:r>
              <a:rPr lang="ja-JP" altLang="en-US" sz="3600" b="1" kern="100" dirty="0">
                <a:solidFill>
                  <a:srgbClr val="FF0000"/>
                </a:solidFill>
                <a:latin typeface="Times New Roman"/>
                <a:ea typeface="ＭＳ Ｐゴシック"/>
                <a:cs typeface="Cascadia Code" panose="020B0609020000020004" pitchFamily="49" charset="0"/>
              </a:rPr>
              <a:t>リスト</a:t>
            </a:r>
            <a:r>
              <a:rPr lang="en-US" altLang="ja-JP" sz="3600" b="1" kern="100" dirty="0">
                <a:solidFill>
                  <a:srgbClr val="FF0000"/>
                </a:solidFill>
                <a:latin typeface="Times New Roman"/>
                <a:ea typeface="ＭＳ Ｐゴシック"/>
                <a:cs typeface="Cascadia Code" panose="020B0609020000020004" pitchFamily="49" charset="0"/>
              </a:rPr>
              <a:t>):</a:t>
            </a:r>
            <a:r>
              <a:rPr lang="ja-JP" altLang="en-US" sz="3600" b="1" kern="100" dirty="0">
                <a:solidFill>
                  <a:srgbClr val="FF0000"/>
                </a:solidFill>
                <a:latin typeface="Times New Roman"/>
                <a:ea typeface="ＭＳ Ｐゴシック"/>
                <a:cs typeface="Cascadia Code" panose="020B0609020000020004" pitchFamily="49" charset="0"/>
              </a:rPr>
              <a:t> </a:t>
            </a:r>
            <a:r>
              <a:rPr lang="en-US" altLang="ja-JP" sz="3600" b="1" kern="100" dirty="0" err="1">
                <a:solidFill>
                  <a:srgbClr val="FF0000"/>
                </a:solidFill>
                <a:latin typeface="Times New Roman"/>
                <a:ea typeface="ＭＳ Ｐゴシック"/>
                <a:cs typeface="Cascadia Code" panose="020B0609020000020004" pitchFamily="49" charset="0"/>
              </a:rPr>
              <a:t>xs</a:t>
            </a:r>
            <a:r>
              <a:rPr lang="en-US" altLang="ja-JP" sz="3600" b="1" kern="100" dirty="0">
                <a:solidFill>
                  <a:srgbClr val="FF0000"/>
                </a:solidFill>
                <a:latin typeface="Times New Roman"/>
                <a:ea typeface="ＭＳ Ｐゴシック"/>
                <a:cs typeface="Cascadia Code" panose="020B0609020000020004" pitchFamily="49" charset="0"/>
              </a:rPr>
              <a:t>, </a:t>
            </a:r>
            <a:r>
              <a:rPr lang="en-US" altLang="ja-JP" sz="3600" b="1" kern="100" dirty="0" err="1">
                <a:solidFill>
                  <a:srgbClr val="FF0000"/>
                </a:solidFill>
                <a:latin typeface="Times New Roman"/>
                <a:ea typeface="ＭＳ Ｐゴシック"/>
                <a:cs typeface="Cascadia Code" panose="020B0609020000020004" pitchFamily="49" charset="0"/>
              </a:rPr>
              <a:t>ys</a:t>
            </a:r>
            <a:endParaRPr lang="en-US" altLang="ja-JP" sz="3600" b="1" kern="100" dirty="0">
              <a:solidFill>
                <a:srgbClr val="FF0000"/>
              </a:solidFill>
              <a:latin typeface="Times New Roman"/>
              <a:ea typeface="ＭＳ Ｐゴシック"/>
              <a:cs typeface="Cascadia Code" panose="020B06090200000200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b="1" kern="100" dirty="0">
                <a:latin typeface="Times New Roman"/>
                <a:ea typeface="ＭＳ Ｐゴシック"/>
                <a:cs typeface="Cascadia Code" panose="020B0609020000020004" pitchFamily="49" charset="0"/>
              </a:rPr>
              <a:t>・ </a:t>
            </a:r>
            <a:r>
              <a:rPr lang="en-US" altLang="ja-JP" sz="3600" b="1" kern="100" dirty="0" err="1">
                <a:latin typeface="Times New Roman"/>
                <a:ea typeface="ＭＳ Ｐゴシック"/>
                <a:cs typeface="Cascadia Code" panose="020B0609020000020004" pitchFamily="49" charset="0"/>
              </a:rPr>
              <a:t>xs</a:t>
            </a:r>
            <a:r>
              <a:rPr lang="en-US" altLang="ja-JP" sz="3600" b="1" kern="100" dirty="0">
                <a:latin typeface="Times New Roman"/>
                <a:ea typeface="ＭＳ Ｐゴシック"/>
                <a:cs typeface="Cascadia Code" panose="020B0609020000020004" pitchFamily="49" charset="0"/>
              </a:rPr>
              <a:t>, </a:t>
            </a:r>
            <a:r>
              <a:rPr lang="en-US" altLang="ja-JP" sz="3600" b="1" kern="100" dirty="0" err="1">
                <a:latin typeface="Times New Roman"/>
                <a:ea typeface="ＭＳ Ｐゴシック"/>
                <a:cs typeface="Cascadia Code" panose="020B0609020000020004" pitchFamily="49" charset="0"/>
              </a:rPr>
              <a:t>ys</a:t>
            </a:r>
            <a:r>
              <a:rPr lang="en-US" altLang="ja-JP" sz="3600" b="1" kern="100" dirty="0">
                <a:latin typeface="Times New Roman"/>
                <a:ea typeface="ＭＳ Ｐゴシック"/>
                <a:cs typeface="Cascadia Code" panose="020B0609020000020004" pitchFamily="49" charset="0"/>
              </a:rPr>
              <a:t> </a:t>
            </a:r>
            <a:r>
              <a:rPr lang="ja-JP" altLang="en-US" sz="3600" b="1" kern="100" dirty="0">
                <a:latin typeface="Times New Roman"/>
                <a:ea typeface="ＭＳ Ｐゴシック"/>
                <a:cs typeface="Cascadia Code" panose="020B0609020000020004" pitchFamily="49" charset="0"/>
              </a:rPr>
              <a:t>のグラフを描く </a:t>
            </a:r>
            <a:r>
              <a:rPr lang="en-US" altLang="ja-JP" sz="3600" b="1" kern="100" dirty="0">
                <a:latin typeface="Times New Roman"/>
                <a:ea typeface="ＭＳ Ｐゴシック"/>
                <a:cs typeface="Cascadia Code" panose="020B0609020000020004" pitchFamily="49" charset="0"/>
              </a:rPr>
              <a:t>(matplotlib)</a:t>
            </a:r>
            <a:endParaRPr kumimoji="1" lang="en-US" altLang="ja-JP" sz="3600" b="1" i="0" u="none" strike="noStrike" kern="100" cap="none" spc="0" normalizeH="0" baseline="0" noProof="0" dirty="0">
              <a:ln>
                <a:noFill/>
              </a:ln>
              <a:effectLst/>
              <a:uLnTx/>
              <a:uFillTx/>
              <a:latin typeface="Times New Roman"/>
              <a:ea typeface="ＭＳ Ｐゴシック"/>
              <a:cs typeface="Cascadia Code" panose="020B06090200000200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4280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625A4C-7E15-C0FD-478F-072691DB6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28A16E4-5EDB-7CF4-6C64-F1570BA11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07" y="631522"/>
            <a:ext cx="10757647" cy="68580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7D6BF80-44BA-DB4E-19BC-2437A0068273}"/>
              </a:ext>
            </a:extLst>
          </p:cNvPr>
          <p:cNvSpPr txBox="1"/>
          <p:nvPr/>
        </p:nvSpPr>
        <p:spPr>
          <a:xfrm>
            <a:off x="0" y="2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Python</a:t>
            </a:r>
            <a:r>
              <a:rPr kumimoji="0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プログラムを修正して実行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30829A1-8D0B-E167-F104-1FF25C3BDC15}"/>
              </a:ext>
            </a:extLst>
          </p:cNvPr>
          <p:cNvSpPr txBox="1"/>
          <p:nvPr/>
        </p:nvSpPr>
        <p:spPr>
          <a:xfrm>
            <a:off x="767408" y="3429000"/>
            <a:ext cx="3083346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read.ipynb</a:t>
            </a:r>
            <a:r>
              <a:rPr kumimoji="1" lang="ja-JP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をつくる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C991130-FAA2-9EE8-DD08-715E06BBC259}"/>
              </a:ext>
            </a:extLst>
          </p:cNvPr>
          <p:cNvSpPr/>
          <p:nvPr/>
        </p:nvSpPr>
        <p:spPr>
          <a:xfrm>
            <a:off x="911424" y="2970837"/>
            <a:ext cx="864096" cy="288032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19A1CE2-EE6B-59FF-132A-549C9DC04B9C}"/>
              </a:ext>
            </a:extLst>
          </p:cNvPr>
          <p:cNvSpPr txBox="1"/>
          <p:nvPr/>
        </p:nvSpPr>
        <p:spPr>
          <a:xfrm>
            <a:off x="5181278" y="2242344"/>
            <a:ext cx="2858938" cy="8309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コードを入力し、▷で実行していく</a:t>
            </a:r>
            <a:endParaRPr kumimoji="1" lang="ja-JP" altLang="en-US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5416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BD3824-06BA-D14B-2C45-8BB0312F31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AEF6BD9-1AE0-6312-830C-95A2727456FC}"/>
              </a:ext>
            </a:extLst>
          </p:cNvPr>
          <p:cNvSpPr txBox="1"/>
          <p:nvPr/>
        </p:nvSpPr>
        <p:spPr>
          <a:xfrm>
            <a:off x="0" y="2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Python</a:t>
            </a:r>
            <a:r>
              <a:rPr kumimoji="0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プログラム例</a:t>
            </a:r>
            <a:r>
              <a:rPr kumimoji="0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:</a:t>
            </a:r>
            <a:r>
              <a:rPr kumimoji="0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テキストファイルを読み込む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CC41706-067F-C113-7D99-36DD7D1897BC}"/>
              </a:ext>
            </a:extLst>
          </p:cNvPr>
          <p:cNvSpPr txBox="1"/>
          <p:nvPr/>
        </p:nvSpPr>
        <p:spPr>
          <a:xfrm>
            <a:off x="407368" y="811733"/>
            <a:ext cx="11521280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</a:rPr>
              <a:t>注</a:t>
            </a:r>
            <a:r>
              <a:rPr lang="en-US" altLang="ja-JP" dirty="0">
                <a:solidFill>
                  <a:srgbClr val="FF0000"/>
                </a:solidFill>
              </a:rPr>
              <a:t>:</a:t>
            </a:r>
            <a:r>
              <a:rPr lang="ja-JP" altLang="en-US" dirty="0">
                <a:solidFill>
                  <a:srgbClr val="FF0000"/>
                </a:solidFill>
              </a:rPr>
              <a:t> </a:t>
            </a:r>
            <a:r>
              <a:rPr lang="en-US" altLang="ja-JP" dirty="0">
                <a:solidFill>
                  <a:srgbClr val="FF0000"/>
                </a:solidFill>
              </a:rPr>
              <a:t>#</a:t>
            </a:r>
            <a:r>
              <a:rPr lang="ja-JP" altLang="en-US" dirty="0">
                <a:solidFill>
                  <a:srgbClr val="FF0000"/>
                </a:solidFill>
              </a:rPr>
              <a:t> 以降はコメント文。ここでは入力しなくてもいい</a:t>
            </a:r>
            <a:endParaRPr lang="en-US" altLang="ja-JP" dirty="0">
              <a:solidFill>
                <a:srgbClr val="FF0000"/>
              </a:solidFill>
            </a:endParaRPr>
          </a:p>
          <a:p>
            <a:endParaRPr lang="en-US" altLang="ja-JP" dirty="0"/>
          </a:p>
          <a:p>
            <a:r>
              <a:rPr lang="ja-JP" altLang="en-US" dirty="0"/>
              <a:t>infile = </a:t>
            </a:r>
            <a:r>
              <a:rPr lang="en-US" altLang="ja-JP" dirty="0"/>
              <a:t>”</a:t>
            </a:r>
            <a:r>
              <a:rPr lang="ja-JP" altLang="en-US" dirty="0"/>
              <a:t>data.csv</a:t>
            </a:r>
            <a:r>
              <a:rPr lang="en-US" altLang="ja-JP" dirty="0"/>
              <a:t>”</a:t>
            </a:r>
            <a:r>
              <a:rPr lang="ja-JP" altLang="en-US" dirty="0"/>
              <a:t>      </a:t>
            </a:r>
            <a:r>
              <a:rPr lang="en-US" altLang="ja-JP" dirty="0"/>
              <a:t>	# </a:t>
            </a:r>
            <a:r>
              <a:rPr lang="en-US" altLang="ja-JP" dirty="0" err="1"/>
              <a:t>infile</a:t>
            </a:r>
            <a:r>
              <a:rPr lang="ja-JP" altLang="en-US" dirty="0"/>
              <a:t>という名前の変数に ファイル名 </a:t>
            </a:r>
            <a:r>
              <a:rPr lang="en-US" altLang="ja-JP" dirty="0"/>
              <a:t>data.csv</a:t>
            </a:r>
            <a:r>
              <a:rPr lang="ja-JP" altLang="en-US" dirty="0"/>
              <a:t> を設定</a:t>
            </a:r>
            <a:endParaRPr lang="en-US" altLang="ja-JP" dirty="0"/>
          </a:p>
          <a:p>
            <a:r>
              <a:rPr lang="en-US" altLang="ja-JP" dirty="0"/>
              <a:t>		</a:t>
            </a:r>
            <a:r>
              <a:rPr lang="ja-JP" altLang="en-US" dirty="0"/>
              <a:t> </a:t>
            </a:r>
            <a:r>
              <a:rPr lang="en-US" altLang="ja-JP" dirty="0"/>
              <a:t>	#</a:t>
            </a:r>
            <a:r>
              <a:rPr lang="ja-JP" altLang="en-US" dirty="0"/>
              <a:t> 文字列は </a:t>
            </a:r>
            <a:r>
              <a:rPr lang="en-US" altLang="ja-JP" dirty="0"/>
              <a:t>’</a:t>
            </a:r>
            <a:r>
              <a:rPr lang="ja-JP" altLang="en-US" dirty="0"/>
              <a:t> </a:t>
            </a:r>
            <a:r>
              <a:rPr lang="en-US" altLang="ja-JP" dirty="0"/>
              <a:t>’</a:t>
            </a:r>
            <a:r>
              <a:rPr lang="ja-JP" altLang="en-US" dirty="0"/>
              <a:t> あるいは </a:t>
            </a:r>
            <a:r>
              <a:rPr lang="en-US" altLang="ja-JP" dirty="0"/>
              <a:t>” ”</a:t>
            </a:r>
            <a:r>
              <a:rPr lang="ja-JP" altLang="en-US" dirty="0"/>
              <a:t> で囲む</a:t>
            </a:r>
            <a:endParaRPr lang="en-US" altLang="ja-JP" dirty="0"/>
          </a:p>
          <a:p>
            <a:endParaRPr lang="ja-JP" altLang="en-US" dirty="0"/>
          </a:p>
          <a:p>
            <a:r>
              <a:rPr lang="ja-JP" altLang="en-US" dirty="0"/>
              <a:t>fp = open(infile)</a:t>
            </a:r>
            <a:r>
              <a:rPr lang="en-US" altLang="ja-JP" dirty="0"/>
              <a:t>	#</a:t>
            </a:r>
            <a:r>
              <a:rPr lang="ja-JP" altLang="en-US" dirty="0"/>
              <a:t> </a:t>
            </a:r>
            <a:r>
              <a:rPr lang="en-US" altLang="ja-JP" dirty="0" err="1"/>
              <a:t>infile</a:t>
            </a:r>
            <a:r>
              <a:rPr lang="en-US" altLang="ja-JP" dirty="0"/>
              <a:t> </a:t>
            </a:r>
            <a:r>
              <a:rPr lang="ja-JP" altLang="en-US" dirty="0"/>
              <a:t>を読み込みモードで開き、ファイルハンドルを</a:t>
            </a:r>
            <a:r>
              <a:rPr lang="en-US" altLang="ja-JP" dirty="0" err="1"/>
              <a:t>fp</a:t>
            </a:r>
            <a:r>
              <a:rPr lang="ja-JP" altLang="en-US" dirty="0"/>
              <a:t>に代入</a:t>
            </a:r>
          </a:p>
          <a:p>
            <a:r>
              <a:rPr lang="ja-JP" altLang="en-US" dirty="0"/>
              <a:t>x</a:t>
            </a:r>
            <a:r>
              <a:rPr lang="en-US" altLang="ja-JP" dirty="0"/>
              <a:t>s</a:t>
            </a:r>
            <a:r>
              <a:rPr lang="ja-JP" altLang="en-US" dirty="0"/>
              <a:t> = []</a:t>
            </a:r>
            <a:r>
              <a:rPr lang="en-US" altLang="ja-JP" dirty="0"/>
              <a:t>			#</a:t>
            </a:r>
            <a:r>
              <a:rPr lang="ja-JP" altLang="en-US" dirty="0"/>
              <a:t> </a:t>
            </a:r>
            <a:r>
              <a:rPr lang="en-US" altLang="ja-JP" dirty="0" err="1"/>
              <a:t>xs</a:t>
            </a:r>
            <a:r>
              <a:rPr lang="en-US" altLang="ja-JP" dirty="0"/>
              <a:t> </a:t>
            </a:r>
            <a:r>
              <a:rPr lang="ja-JP" altLang="en-US" dirty="0"/>
              <a:t>データのリスト変数を作る</a:t>
            </a:r>
          </a:p>
          <a:p>
            <a:r>
              <a:rPr lang="ja-JP" altLang="en-US" dirty="0"/>
              <a:t>y</a:t>
            </a:r>
            <a:r>
              <a:rPr lang="en-US" altLang="ja-JP" dirty="0"/>
              <a:t>s</a:t>
            </a:r>
            <a:r>
              <a:rPr lang="ja-JP" altLang="en-US" dirty="0"/>
              <a:t> = []</a:t>
            </a:r>
            <a:r>
              <a:rPr lang="en-US" altLang="ja-JP" dirty="0"/>
              <a:t> 			#</a:t>
            </a:r>
            <a:r>
              <a:rPr lang="ja-JP" altLang="en-US" dirty="0"/>
              <a:t> </a:t>
            </a:r>
            <a:r>
              <a:rPr lang="en-US" altLang="ja-JP" dirty="0" err="1"/>
              <a:t>ys</a:t>
            </a:r>
            <a:r>
              <a:rPr lang="ja-JP" altLang="en-US" dirty="0"/>
              <a:t>データのリスト変数を作る</a:t>
            </a:r>
          </a:p>
          <a:p>
            <a:endParaRPr lang="en-US" altLang="ja-JP" dirty="0"/>
          </a:p>
          <a:p>
            <a:r>
              <a:rPr lang="en-US" altLang="ja-JP" dirty="0"/>
              <a:t>line</a:t>
            </a:r>
            <a:r>
              <a:rPr lang="ja-JP" altLang="en-US" dirty="0"/>
              <a:t> </a:t>
            </a:r>
            <a:r>
              <a:rPr lang="en-US" altLang="ja-JP" dirty="0"/>
              <a:t>= </a:t>
            </a:r>
            <a:r>
              <a:rPr lang="ja-JP" altLang="en-US" dirty="0"/>
              <a:t>fp.readline()</a:t>
            </a:r>
            <a:r>
              <a:rPr lang="en-US" altLang="ja-JP" dirty="0"/>
              <a:t>		# </a:t>
            </a:r>
            <a:r>
              <a:rPr lang="ja-JP" altLang="en-US" dirty="0"/>
              <a:t>最初の１行を読み込み、</a:t>
            </a:r>
            <a:r>
              <a:rPr lang="en-US" altLang="ja-JP" dirty="0"/>
              <a:t>line</a:t>
            </a:r>
            <a:r>
              <a:rPr lang="ja-JP" altLang="en-US" dirty="0"/>
              <a:t>という変数に代入</a:t>
            </a:r>
            <a:endParaRPr lang="en-US" altLang="ja-JP" dirty="0"/>
          </a:p>
          <a:p>
            <a:r>
              <a:rPr lang="ja-JP" altLang="en-US" dirty="0"/>
              <a:t>xlabel, ylabel = </a:t>
            </a:r>
            <a:r>
              <a:rPr lang="en-US" altLang="ja-JP" dirty="0"/>
              <a:t>line</a:t>
            </a:r>
            <a:r>
              <a:rPr lang="ja-JP" altLang="en-US" dirty="0"/>
              <a:t>.split(</a:t>
            </a:r>
            <a:r>
              <a:rPr lang="en-US" altLang="ja-JP" dirty="0"/>
              <a:t>‘,’</a:t>
            </a:r>
            <a:r>
              <a:rPr lang="ja-JP" altLang="en-US" dirty="0"/>
              <a:t>)</a:t>
            </a:r>
            <a:r>
              <a:rPr lang="en-US" altLang="ja-JP" dirty="0"/>
              <a:t>	# line</a:t>
            </a:r>
            <a:r>
              <a:rPr lang="ja-JP" altLang="en-US" dirty="0"/>
              <a:t>文字列を </a:t>
            </a:r>
            <a:r>
              <a:rPr lang="en-US" altLang="ja-JP" dirty="0"/>
              <a:t>,</a:t>
            </a:r>
            <a:r>
              <a:rPr lang="ja-JP" altLang="en-US" dirty="0"/>
              <a:t> で分離し、リスト変数として返す</a:t>
            </a:r>
            <a:br>
              <a:rPr lang="en-US" altLang="ja-JP" dirty="0"/>
            </a:br>
            <a:r>
              <a:rPr lang="en-US" altLang="ja-JP" dirty="0"/>
              <a:t>                                                # </a:t>
            </a:r>
            <a:r>
              <a:rPr lang="ja-JP" altLang="en-US" dirty="0"/>
              <a:t>正確にはタプルとして返るが、ここでは気にしない</a:t>
            </a:r>
            <a:endParaRPr lang="en-US" altLang="ja-JP" dirty="0"/>
          </a:p>
          <a:p>
            <a:r>
              <a:rPr lang="en-US" altLang="ja-JP" dirty="0"/>
              <a:t>			#</a:t>
            </a:r>
            <a:r>
              <a:rPr lang="ja-JP" altLang="en-US" dirty="0"/>
              <a:t> </a:t>
            </a:r>
            <a:r>
              <a:rPr lang="en-US" altLang="ja-JP" dirty="0" err="1"/>
              <a:t>line.split</a:t>
            </a:r>
            <a:r>
              <a:rPr lang="en-US" altLang="ja-JP" dirty="0"/>
              <a:t>(‘,’)</a:t>
            </a:r>
            <a:r>
              <a:rPr lang="ja-JP" altLang="en-US" dirty="0"/>
              <a:t> の戻り値を、</a:t>
            </a:r>
            <a:r>
              <a:rPr lang="en-US" altLang="ja-JP" dirty="0" err="1"/>
              <a:t>xlabel</a:t>
            </a:r>
            <a:r>
              <a:rPr lang="en-US" altLang="ja-JP" dirty="0"/>
              <a:t>, </a:t>
            </a:r>
            <a:r>
              <a:rPr lang="en-US" altLang="ja-JP" dirty="0" err="1"/>
              <a:t>ylabel</a:t>
            </a:r>
            <a:r>
              <a:rPr lang="ja-JP" altLang="en-US" dirty="0"/>
              <a:t>という形で受け取ると、</a:t>
            </a:r>
            <a:endParaRPr lang="en-US" altLang="ja-JP" dirty="0"/>
          </a:p>
          <a:p>
            <a:r>
              <a:rPr lang="en-US" altLang="ja-JP" dirty="0"/>
              <a:t>			#</a:t>
            </a:r>
            <a:r>
              <a:rPr lang="ja-JP" altLang="en-US" dirty="0"/>
              <a:t> 戻り値の最初の要素が </a:t>
            </a:r>
            <a:r>
              <a:rPr lang="en-US" altLang="ja-JP" dirty="0" err="1"/>
              <a:t>xlabel</a:t>
            </a:r>
            <a:r>
              <a:rPr lang="en-US" altLang="ja-JP" dirty="0"/>
              <a:t>,</a:t>
            </a:r>
            <a:r>
              <a:rPr lang="ja-JP" altLang="en-US" dirty="0"/>
              <a:t> </a:t>
            </a:r>
            <a:r>
              <a:rPr lang="en-US" altLang="ja-JP" dirty="0"/>
              <a:t>2</a:t>
            </a:r>
            <a:r>
              <a:rPr lang="ja-JP" altLang="en-US" dirty="0"/>
              <a:t>つ目の要素が </a:t>
            </a:r>
            <a:r>
              <a:rPr lang="en-US" altLang="ja-JP" dirty="0" err="1"/>
              <a:t>ylabel</a:t>
            </a:r>
            <a:r>
              <a:rPr lang="ja-JP" altLang="en-US" dirty="0"/>
              <a:t> に入る</a:t>
            </a:r>
            <a:endParaRPr lang="en-US" altLang="ja-JP" dirty="0"/>
          </a:p>
          <a:p>
            <a:r>
              <a:rPr lang="ja-JP" altLang="en-US" dirty="0"/>
              <a:t>print(</a:t>
            </a:r>
            <a:r>
              <a:rPr lang="en-US" altLang="ja-JP" dirty="0"/>
              <a:t>”</a:t>
            </a:r>
            <a:r>
              <a:rPr lang="ja-JP" altLang="en-US" dirty="0"/>
              <a:t>labels:</a:t>
            </a:r>
            <a:r>
              <a:rPr lang="en-US" altLang="ja-JP" dirty="0"/>
              <a:t>”</a:t>
            </a:r>
            <a:r>
              <a:rPr lang="ja-JP" altLang="en-US" dirty="0"/>
              <a:t>, xlabel, ylabel)</a:t>
            </a:r>
            <a:r>
              <a:rPr lang="en-US" altLang="ja-JP" dirty="0"/>
              <a:t>		# print()</a:t>
            </a:r>
            <a:r>
              <a:rPr lang="ja-JP" altLang="en-US" dirty="0"/>
              <a:t>で出力して確認する</a:t>
            </a:r>
            <a:endParaRPr lang="en-US" altLang="ja-JP" dirty="0"/>
          </a:p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897082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F43BE7-CDA9-247C-63A7-FDC2EFCBA3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D44A6F3-3917-7C8E-BEB0-08F9E6531F96}"/>
              </a:ext>
            </a:extLst>
          </p:cNvPr>
          <p:cNvSpPr txBox="1"/>
          <p:nvPr/>
        </p:nvSpPr>
        <p:spPr>
          <a:xfrm>
            <a:off x="0" y="2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Python</a:t>
            </a:r>
            <a:r>
              <a:rPr kumimoji="0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プログラム例</a:t>
            </a:r>
            <a:r>
              <a:rPr kumimoji="0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:</a:t>
            </a:r>
            <a:r>
              <a:rPr kumimoji="0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テキストファイルを読み込む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085CAD5-505F-C3C6-BECB-5590E1C0198D}"/>
              </a:ext>
            </a:extLst>
          </p:cNvPr>
          <p:cNvSpPr txBox="1"/>
          <p:nvPr/>
        </p:nvSpPr>
        <p:spPr>
          <a:xfrm>
            <a:off x="407368" y="811733"/>
            <a:ext cx="1152128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/>
              <a:t>for line in </a:t>
            </a:r>
            <a:r>
              <a:rPr lang="en-US" altLang="ja-JP" dirty="0" err="1"/>
              <a:t>fp</a:t>
            </a:r>
            <a:r>
              <a:rPr lang="en-US" altLang="ja-JP" dirty="0"/>
              <a:t>:			# </a:t>
            </a:r>
            <a:r>
              <a:rPr lang="ja-JP" altLang="en-US" dirty="0"/>
              <a:t>ファイルハンドルで</a:t>
            </a:r>
            <a:r>
              <a:rPr lang="en-US" altLang="ja-JP" dirty="0"/>
              <a:t>for</a:t>
            </a:r>
            <a:r>
              <a:rPr lang="ja-JP" altLang="en-US" dirty="0"/>
              <a:t>を回すと、</a:t>
            </a:r>
            <a:r>
              <a:rPr lang="en-US" altLang="ja-JP" dirty="0"/>
              <a:t>1</a:t>
            </a:r>
            <a:r>
              <a:rPr lang="ja-JP" altLang="en-US" dirty="0"/>
              <a:t>行ずつ</a:t>
            </a:r>
            <a:r>
              <a:rPr lang="en-US" altLang="ja-JP" dirty="0"/>
              <a:t>line</a:t>
            </a:r>
            <a:r>
              <a:rPr lang="ja-JP" altLang="en-US" dirty="0"/>
              <a:t>に入る</a:t>
            </a:r>
            <a:endParaRPr lang="en-US" altLang="ja-JP" dirty="0"/>
          </a:p>
          <a:p>
            <a:r>
              <a:rPr lang="en-US" altLang="ja-JP" dirty="0"/>
              <a:t>    values = </a:t>
            </a:r>
            <a:r>
              <a:rPr lang="en-US" altLang="ja-JP" dirty="0" err="1"/>
              <a:t>line.split</a:t>
            </a:r>
            <a:r>
              <a:rPr lang="en-US" altLang="ja-JP" dirty="0"/>
              <a:t>(’,’)	#</a:t>
            </a:r>
            <a:r>
              <a:rPr lang="ja-JP" altLang="en-US" dirty="0"/>
              <a:t> </a:t>
            </a:r>
            <a:r>
              <a:rPr lang="en-US" altLang="ja-JP" dirty="0"/>
              <a:t>line</a:t>
            </a:r>
            <a:r>
              <a:rPr lang="ja-JP" altLang="en-US" dirty="0"/>
              <a:t>を </a:t>
            </a:r>
            <a:r>
              <a:rPr lang="en-US" altLang="ja-JP" dirty="0"/>
              <a:t>,</a:t>
            </a:r>
            <a:r>
              <a:rPr lang="ja-JP" altLang="en-US" dirty="0"/>
              <a:t> で区切り、</a:t>
            </a:r>
            <a:r>
              <a:rPr lang="en-US" altLang="ja-JP" dirty="0"/>
              <a:t>values</a:t>
            </a:r>
            <a:r>
              <a:rPr lang="ja-JP" altLang="en-US" dirty="0"/>
              <a:t>リスト変数に代入</a:t>
            </a:r>
            <a:r>
              <a:rPr lang="en-US" altLang="ja-JP" dirty="0"/>
              <a:t>	</a:t>
            </a:r>
          </a:p>
          <a:p>
            <a:r>
              <a:rPr lang="en-US" altLang="ja-JP" dirty="0"/>
              <a:t>    x = float(values[0]) 	# values</a:t>
            </a:r>
            <a:r>
              <a:rPr lang="ja-JP" altLang="en-US" dirty="0"/>
              <a:t>の第</a:t>
            </a:r>
            <a:r>
              <a:rPr lang="en-US" altLang="ja-JP" dirty="0"/>
              <a:t>1</a:t>
            </a:r>
            <a:r>
              <a:rPr lang="ja-JP" altLang="en-US" dirty="0"/>
              <a:t>要素</a:t>
            </a:r>
            <a:r>
              <a:rPr lang="en-US" altLang="ja-JP" dirty="0"/>
              <a:t>values[0]</a:t>
            </a:r>
            <a:r>
              <a:rPr lang="ja-JP" altLang="en-US" dirty="0"/>
              <a:t>を実数に変換して</a:t>
            </a:r>
            <a:r>
              <a:rPr lang="en-US" altLang="ja-JP" dirty="0"/>
              <a:t>x</a:t>
            </a:r>
            <a:r>
              <a:rPr lang="ja-JP" altLang="en-US" dirty="0"/>
              <a:t>変数に代入</a:t>
            </a:r>
            <a:endParaRPr lang="en-US" altLang="ja-JP" dirty="0"/>
          </a:p>
          <a:p>
            <a:r>
              <a:rPr lang="en-US" altLang="ja-JP" dirty="0"/>
              <a:t>    y = float(values[1]) 	# values</a:t>
            </a:r>
            <a:r>
              <a:rPr lang="ja-JP" altLang="en-US" dirty="0"/>
              <a:t>の第</a:t>
            </a:r>
            <a:r>
              <a:rPr lang="en-US" altLang="ja-JP" dirty="0"/>
              <a:t>2</a:t>
            </a:r>
            <a:r>
              <a:rPr lang="ja-JP" altLang="en-US" dirty="0"/>
              <a:t>要素</a:t>
            </a:r>
            <a:r>
              <a:rPr lang="en-US" altLang="ja-JP" dirty="0"/>
              <a:t>values[1]</a:t>
            </a:r>
            <a:r>
              <a:rPr lang="ja-JP" altLang="en-US" dirty="0"/>
              <a:t>を実数に変換して</a:t>
            </a:r>
            <a:r>
              <a:rPr lang="en-US" altLang="ja-JP" dirty="0"/>
              <a:t>y</a:t>
            </a:r>
            <a:r>
              <a:rPr lang="ja-JP" altLang="en-US" dirty="0"/>
              <a:t>変数に代入</a:t>
            </a:r>
            <a:endParaRPr lang="en-US" altLang="ja-JP" dirty="0"/>
          </a:p>
          <a:p>
            <a:r>
              <a:rPr lang="en-US" altLang="ja-JP" dirty="0"/>
              <a:t>    </a:t>
            </a:r>
            <a:r>
              <a:rPr lang="en-US" altLang="ja-JP" dirty="0" err="1"/>
              <a:t>xs.append</a:t>
            </a:r>
            <a:r>
              <a:rPr lang="en-US" altLang="ja-JP" dirty="0"/>
              <a:t>(x) 		# x</a:t>
            </a:r>
            <a:r>
              <a:rPr lang="ja-JP" altLang="en-US" dirty="0"/>
              <a:t>を</a:t>
            </a:r>
            <a:r>
              <a:rPr lang="en-US" altLang="ja-JP" dirty="0" err="1"/>
              <a:t>xs</a:t>
            </a:r>
            <a:r>
              <a:rPr lang="ja-JP" altLang="en-US" dirty="0"/>
              <a:t>リスト変数に追加</a:t>
            </a:r>
            <a:endParaRPr lang="en-US" altLang="ja-JP" dirty="0"/>
          </a:p>
          <a:p>
            <a:r>
              <a:rPr lang="en-US" altLang="ja-JP" dirty="0"/>
              <a:t>    </a:t>
            </a:r>
            <a:r>
              <a:rPr lang="en-US" altLang="ja-JP" dirty="0" err="1"/>
              <a:t>ys.append</a:t>
            </a:r>
            <a:r>
              <a:rPr lang="en-US" altLang="ja-JP" dirty="0"/>
              <a:t>(y) 		# y</a:t>
            </a:r>
            <a:r>
              <a:rPr lang="ja-JP" altLang="en-US" dirty="0"/>
              <a:t>を</a:t>
            </a:r>
            <a:r>
              <a:rPr lang="en-US" altLang="ja-JP" dirty="0" err="1"/>
              <a:t>ys</a:t>
            </a:r>
            <a:r>
              <a:rPr lang="ja-JP" altLang="en-US" dirty="0"/>
              <a:t>リスト変数に追加</a:t>
            </a:r>
            <a:endParaRPr lang="en-US" altLang="ja-JP" dirty="0"/>
          </a:p>
          <a:p>
            <a:r>
              <a:rPr lang="en-US" altLang="ja-JP" dirty="0"/>
              <a:t>    print(“x, y=”, x, y) 		# </a:t>
            </a:r>
            <a:r>
              <a:rPr lang="ja-JP" altLang="en-US" dirty="0"/>
              <a:t>念のため、</a:t>
            </a:r>
            <a:r>
              <a:rPr lang="en-US" altLang="ja-JP" dirty="0" err="1"/>
              <a:t>x,y</a:t>
            </a:r>
            <a:r>
              <a:rPr lang="ja-JP" altLang="en-US" dirty="0"/>
              <a:t> の値を出力して確認</a:t>
            </a:r>
            <a:endParaRPr lang="en-US" altLang="ja-JP" dirty="0"/>
          </a:p>
          <a:p>
            <a:endParaRPr lang="en-US" altLang="ja-JP" dirty="0"/>
          </a:p>
          <a:p>
            <a:r>
              <a:rPr lang="en-US" altLang="ja-JP" dirty="0" err="1"/>
              <a:t>fp.close</a:t>
            </a:r>
            <a:r>
              <a:rPr lang="en-US" altLang="ja-JP" dirty="0"/>
              <a:t>() </a:t>
            </a:r>
            <a:r>
              <a:rPr lang="en-US" altLang="ja-JP" b="1" dirty="0">
                <a:solidFill>
                  <a:srgbClr val="FF0000"/>
                </a:solidFill>
              </a:rPr>
              <a:t>	# </a:t>
            </a:r>
            <a:r>
              <a:rPr lang="ja-JP" altLang="en-US" b="1" dirty="0">
                <a:solidFill>
                  <a:srgbClr val="FF0000"/>
                </a:solidFill>
              </a:rPr>
              <a:t>重要</a:t>
            </a:r>
            <a:r>
              <a:rPr lang="en-US" altLang="ja-JP" b="1" dirty="0">
                <a:solidFill>
                  <a:srgbClr val="FF0000"/>
                </a:solidFill>
              </a:rPr>
              <a:t>:</a:t>
            </a:r>
            <a:r>
              <a:rPr lang="ja-JP" altLang="en-US" b="1" dirty="0">
                <a:solidFill>
                  <a:srgbClr val="FF0000"/>
                </a:solidFill>
              </a:rPr>
              <a:t> ファイルハンドルを</a:t>
            </a:r>
            <a:r>
              <a:rPr lang="en-US" altLang="ja-JP" b="1" dirty="0">
                <a:solidFill>
                  <a:srgbClr val="FF0000"/>
                </a:solidFill>
              </a:rPr>
              <a:t>open</a:t>
            </a:r>
            <a:r>
              <a:rPr lang="ja-JP" altLang="en-US" b="1" dirty="0">
                <a:solidFill>
                  <a:srgbClr val="FF0000"/>
                </a:solidFill>
              </a:rPr>
              <a:t>したら、不要になったときに必ず</a:t>
            </a:r>
            <a:r>
              <a:rPr lang="en-US" altLang="ja-JP" b="1" dirty="0">
                <a:solidFill>
                  <a:srgbClr val="FF0000"/>
                </a:solidFill>
              </a:rPr>
              <a:t>close</a:t>
            </a:r>
            <a:r>
              <a:rPr lang="ja-JP" altLang="en-US" b="1" dirty="0">
                <a:solidFill>
                  <a:srgbClr val="FF0000"/>
                </a:solidFill>
              </a:rPr>
              <a:t>する</a:t>
            </a:r>
            <a:endParaRPr lang="en-US" altLang="ja-JP" b="1" dirty="0">
              <a:solidFill>
                <a:srgbClr val="FF0000"/>
              </a:solidFill>
            </a:endParaRPr>
          </a:p>
          <a:p>
            <a:endParaRPr lang="en-US" altLang="ja-JP" b="1" dirty="0">
              <a:solidFill>
                <a:srgbClr val="FF0000"/>
              </a:solidFill>
            </a:endParaRPr>
          </a:p>
          <a:p>
            <a:r>
              <a:rPr lang="ja-JP" altLang="en-US" dirty="0">
                <a:solidFill>
                  <a:srgbClr val="0000FF"/>
                </a:solidFill>
              </a:rPr>
              <a:t>関連</a:t>
            </a:r>
            <a:r>
              <a:rPr lang="en-US" altLang="ja-JP" dirty="0">
                <a:solidFill>
                  <a:srgbClr val="0000FF"/>
                </a:solidFill>
              </a:rPr>
              <a:t>:</a:t>
            </a:r>
          </a:p>
          <a:p>
            <a:r>
              <a:rPr lang="ja-JP" altLang="en-US" dirty="0">
                <a:solidFill>
                  <a:srgbClr val="0000FF"/>
                </a:solidFill>
              </a:rPr>
              <a:t>　</a:t>
            </a:r>
            <a:r>
              <a:rPr lang="en-US" altLang="ja-JP" dirty="0">
                <a:solidFill>
                  <a:srgbClr val="0000FF"/>
                </a:solidFill>
              </a:rPr>
              <a:t>with</a:t>
            </a:r>
            <a:r>
              <a:rPr lang="ja-JP" altLang="en-US" dirty="0">
                <a:solidFill>
                  <a:srgbClr val="0000FF"/>
                </a:solidFill>
              </a:rPr>
              <a:t> </a:t>
            </a:r>
            <a:r>
              <a:rPr lang="en-US" altLang="ja-JP" dirty="0">
                <a:solidFill>
                  <a:srgbClr val="0000FF"/>
                </a:solidFill>
              </a:rPr>
              <a:t>open(</a:t>
            </a:r>
            <a:r>
              <a:rPr lang="en-US" altLang="ja-JP" dirty="0" err="1">
                <a:solidFill>
                  <a:srgbClr val="0000FF"/>
                </a:solidFill>
              </a:rPr>
              <a:t>infile</a:t>
            </a:r>
            <a:r>
              <a:rPr lang="en-US" altLang="ja-JP" dirty="0">
                <a:solidFill>
                  <a:srgbClr val="0000FF"/>
                </a:solidFill>
              </a:rPr>
              <a:t>) as </a:t>
            </a:r>
            <a:r>
              <a:rPr lang="en-US" altLang="ja-JP" dirty="0" err="1">
                <a:solidFill>
                  <a:srgbClr val="0000FF"/>
                </a:solidFill>
              </a:rPr>
              <a:t>fp</a:t>
            </a:r>
            <a:r>
              <a:rPr lang="en-US" altLang="ja-JP" dirty="0">
                <a:solidFill>
                  <a:srgbClr val="0000FF"/>
                </a:solidFill>
              </a:rPr>
              <a:t>:</a:t>
            </a:r>
          </a:p>
          <a:p>
            <a:r>
              <a:rPr lang="en-US" altLang="ja-JP" dirty="0">
                <a:solidFill>
                  <a:srgbClr val="0000FF"/>
                </a:solidFill>
              </a:rPr>
              <a:t>        …</a:t>
            </a:r>
          </a:p>
          <a:p>
            <a:r>
              <a:rPr lang="ja-JP" altLang="en-US" dirty="0">
                <a:solidFill>
                  <a:srgbClr val="0000FF"/>
                </a:solidFill>
              </a:rPr>
              <a:t>とすると、</a:t>
            </a:r>
            <a:r>
              <a:rPr lang="en-US" altLang="ja-JP" dirty="0">
                <a:solidFill>
                  <a:srgbClr val="0000FF"/>
                </a:solidFill>
              </a:rPr>
              <a:t>with</a:t>
            </a:r>
            <a:r>
              <a:rPr lang="ja-JP" altLang="en-US" dirty="0">
                <a:solidFill>
                  <a:srgbClr val="0000FF"/>
                </a:solidFill>
              </a:rPr>
              <a:t>ブロックが終了したところで</a:t>
            </a:r>
            <a:r>
              <a:rPr lang="en-US" altLang="ja-JP" dirty="0" err="1">
                <a:solidFill>
                  <a:srgbClr val="0000FF"/>
                </a:solidFill>
              </a:rPr>
              <a:t>fp.close</a:t>
            </a:r>
            <a:r>
              <a:rPr lang="en-US" altLang="ja-JP" dirty="0">
                <a:solidFill>
                  <a:srgbClr val="0000FF"/>
                </a:solidFill>
              </a:rPr>
              <a:t>()</a:t>
            </a:r>
            <a:r>
              <a:rPr lang="ja-JP" altLang="en-US" dirty="0">
                <a:solidFill>
                  <a:srgbClr val="0000FF"/>
                </a:solidFill>
              </a:rPr>
              <a:t>が実行されるので、</a:t>
            </a:r>
            <a:endParaRPr lang="en-US" altLang="ja-JP" dirty="0">
              <a:solidFill>
                <a:srgbClr val="0000FF"/>
              </a:solidFill>
            </a:endParaRPr>
          </a:p>
          <a:p>
            <a:r>
              <a:rPr lang="ja-JP" altLang="en-US" dirty="0">
                <a:solidFill>
                  <a:srgbClr val="0000FF"/>
                </a:solidFill>
              </a:rPr>
              <a:t>一般的にはこの書き方が推奨される</a:t>
            </a:r>
          </a:p>
        </p:txBody>
      </p:sp>
    </p:spTree>
    <p:extLst>
      <p:ext uri="{BB962C8B-B14F-4D97-AF65-F5344CB8AC3E}">
        <p14:creationId xmlns:p14="http://schemas.microsoft.com/office/powerpoint/2010/main" val="900154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5AFB34-BA6D-3884-7F75-6E4404AD4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766B533-ED25-DD31-F03B-8E08C1D9DE29}"/>
              </a:ext>
            </a:extLst>
          </p:cNvPr>
          <p:cNvSpPr txBox="1"/>
          <p:nvPr/>
        </p:nvSpPr>
        <p:spPr>
          <a:xfrm>
            <a:off x="0" y="2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Python</a:t>
            </a:r>
            <a:r>
              <a:rPr kumimoji="0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プログラム例</a:t>
            </a:r>
            <a:r>
              <a:rPr kumimoji="0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:</a:t>
            </a:r>
            <a:r>
              <a:rPr kumimoji="0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グラフを描く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E757EA8-61C6-52AC-E71C-F36AD67D51D8}"/>
              </a:ext>
            </a:extLst>
          </p:cNvPr>
          <p:cNvSpPr txBox="1"/>
          <p:nvPr/>
        </p:nvSpPr>
        <p:spPr>
          <a:xfrm>
            <a:off x="407368" y="811733"/>
            <a:ext cx="1152128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/>
              <a:t>import </a:t>
            </a:r>
            <a:r>
              <a:rPr lang="en-US" altLang="ja-JP" dirty="0" err="1"/>
              <a:t>matplotlib.pyplot</a:t>
            </a:r>
            <a:r>
              <a:rPr lang="en-US" altLang="ja-JP" dirty="0"/>
              <a:t> as </a:t>
            </a:r>
            <a:r>
              <a:rPr lang="en-US" altLang="ja-JP" dirty="0" err="1"/>
              <a:t>plt</a:t>
            </a:r>
            <a:endParaRPr lang="en-US" altLang="ja-JP" dirty="0"/>
          </a:p>
          <a:p>
            <a:r>
              <a:rPr lang="en-US" altLang="ja-JP" dirty="0"/>
              <a:t>	#</a:t>
            </a:r>
            <a:r>
              <a:rPr lang="ja-JP" altLang="en-US" dirty="0"/>
              <a:t> グラフを描くお約束。 </a:t>
            </a:r>
            <a:r>
              <a:rPr lang="en-US" altLang="ja-JP" dirty="0"/>
              <a:t>Matplotlib</a:t>
            </a:r>
            <a:r>
              <a:rPr lang="ja-JP" altLang="en-US" dirty="0"/>
              <a:t>の</a:t>
            </a:r>
            <a:r>
              <a:rPr lang="en-US" altLang="ja-JP" dirty="0" err="1"/>
              <a:t>pyplot</a:t>
            </a:r>
            <a:r>
              <a:rPr lang="ja-JP" altLang="en-US" dirty="0"/>
              <a:t>モジュールを</a:t>
            </a:r>
            <a:r>
              <a:rPr lang="en-US" altLang="ja-JP" dirty="0" err="1"/>
              <a:t>plt</a:t>
            </a:r>
            <a:r>
              <a:rPr lang="ja-JP" altLang="en-US" dirty="0"/>
              <a:t>という名前で読み込む</a:t>
            </a:r>
            <a:endParaRPr lang="en-US" altLang="ja-JP" dirty="0"/>
          </a:p>
          <a:p>
            <a:endParaRPr lang="en-US" altLang="ja-JP" dirty="0"/>
          </a:p>
          <a:p>
            <a:r>
              <a:rPr lang="en-US" altLang="ja-JP" dirty="0" err="1"/>
              <a:t>plt.plot</a:t>
            </a:r>
            <a:r>
              <a:rPr lang="en-US" altLang="ja-JP" dirty="0"/>
              <a:t>(</a:t>
            </a:r>
            <a:r>
              <a:rPr lang="en-US" altLang="ja-JP" dirty="0" err="1"/>
              <a:t>xs</a:t>
            </a:r>
            <a:r>
              <a:rPr lang="en-US" altLang="ja-JP" dirty="0"/>
              <a:t>, </a:t>
            </a:r>
            <a:r>
              <a:rPr lang="en-US" altLang="ja-JP" dirty="0" err="1"/>
              <a:t>ys</a:t>
            </a:r>
            <a:r>
              <a:rPr lang="en-US" altLang="ja-JP" dirty="0"/>
              <a:t>)		#</a:t>
            </a:r>
            <a:r>
              <a:rPr lang="ja-JP" altLang="en-US" dirty="0"/>
              <a:t> </a:t>
            </a:r>
            <a:r>
              <a:rPr lang="en-US" altLang="ja-JP" dirty="0" err="1"/>
              <a:t>xs</a:t>
            </a:r>
            <a:r>
              <a:rPr lang="en-US" altLang="ja-JP" dirty="0"/>
              <a:t>, </a:t>
            </a:r>
            <a:r>
              <a:rPr lang="en-US" altLang="ja-JP" dirty="0" err="1"/>
              <a:t>ys</a:t>
            </a:r>
            <a:r>
              <a:rPr lang="ja-JP" altLang="en-US" dirty="0"/>
              <a:t>リスト変数を</a:t>
            </a:r>
            <a:r>
              <a:rPr lang="en-US" altLang="ja-JP" dirty="0"/>
              <a:t>x</a:t>
            </a:r>
            <a:r>
              <a:rPr lang="ja-JP" altLang="en-US" dirty="0"/>
              <a:t>軸、</a:t>
            </a:r>
            <a:r>
              <a:rPr lang="en-US" altLang="ja-JP" dirty="0"/>
              <a:t>y</a:t>
            </a:r>
            <a:r>
              <a:rPr lang="ja-JP" altLang="en-US" dirty="0"/>
              <a:t>軸のデータにしてグラフを描く</a:t>
            </a:r>
            <a:endParaRPr lang="en-US" altLang="ja-JP" dirty="0"/>
          </a:p>
          <a:p>
            <a:r>
              <a:rPr lang="en-US" altLang="ja-JP" dirty="0" err="1"/>
              <a:t>plt.xlabel</a:t>
            </a:r>
            <a:r>
              <a:rPr lang="en-US" altLang="ja-JP" dirty="0"/>
              <a:t>(</a:t>
            </a:r>
            <a:r>
              <a:rPr lang="en-US" altLang="ja-JP" dirty="0" err="1"/>
              <a:t>xlabel</a:t>
            </a:r>
            <a:r>
              <a:rPr lang="en-US" altLang="ja-JP" dirty="0"/>
              <a:t>)	#</a:t>
            </a:r>
            <a:r>
              <a:rPr lang="ja-JP" altLang="en-US" dirty="0"/>
              <a:t> </a:t>
            </a:r>
            <a:r>
              <a:rPr lang="en-US" altLang="ja-JP" dirty="0"/>
              <a:t>x</a:t>
            </a:r>
            <a:r>
              <a:rPr lang="ja-JP" altLang="en-US" dirty="0"/>
              <a:t>軸のラベルに</a:t>
            </a:r>
            <a:r>
              <a:rPr lang="en-US" altLang="ja-JP" dirty="0" err="1"/>
              <a:t>xlabel</a:t>
            </a:r>
            <a:r>
              <a:rPr lang="ja-JP" altLang="en-US" dirty="0"/>
              <a:t>を設定</a:t>
            </a:r>
            <a:endParaRPr lang="en-US" altLang="ja-JP" dirty="0"/>
          </a:p>
          <a:p>
            <a:r>
              <a:rPr lang="en-US" altLang="ja-JP" dirty="0" err="1"/>
              <a:t>plt.ylabel</a:t>
            </a:r>
            <a:r>
              <a:rPr lang="en-US" altLang="ja-JP" dirty="0"/>
              <a:t>(</a:t>
            </a:r>
            <a:r>
              <a:rPr lang="en-US" altLang="ja-JP" dirty="0" err="1"/>
              <a:t>ylabel</a:t>
            </a:r>
            <a:r>
              <a:rPr lang="en-US" altLang="ja-JP" dirty="0"/>
              <a:t>) 	#</a:t>
            </a:r>
            <a:r>
              <a:rPr lang="ja-JP" altLang="en-US" dirty="0"/>
              <a:t> </a:t>
            </a:r>
            <a:r>
              <a:rPr lang="en-US" altLang="ja-JP" dirty="0"/>
              <a:t>y</a:t>
            </a:r>
            <a:r>
              <a:rPr lang="ja-JP" altLang="en-US" dirty="0"/>
              <a:t>軸のラベルに</a:t>
            </a:r>
            <a:r>
              <a:rPr lang="en-US" altLang="ja-JP" dirty="0" err="1"/>
              <a:t>ylabel</a:t>
            </a:r>
            <a:r>
              <a:rPr lang="ja-JP" altLang="en-US" dirty="0"/>
              <a:t>を設定</a:t>
            </a:r>
            <a:endParaRPr lang="en-US" altLang="ja-JP" dirty="0"/>
          </a:p>
          <a:p>
            <a:r>
              <a:rPr lang="en-US" altLang="ja-JP" dirty="0" err="1"/>
              <a:t>plt.show</a:t>
            </a:r>
            <a:r>
              <a:rPr lang="en-US" altLang="ja-JP" dirty="0"/>
              <a:t>()		#</a:t>
            </a:r>
            <a:r>
              <a:rPr lang="ja-JP" altLang="en-US" dirty="0"/>
              <a:t> グラフを描画</a:t>
            </a:r>
            <a:endParaRPr lang="en-US" altLang="ja-JP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0938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08D8FD-B4E9-2C3E-3B5F-40E72DA3C8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0DC8464-6FC3-622B-06B6-4FCBF5B302D3}"/>
              </a:ext>
            </a:extLst>
          </p:cNvPr>
          <p:cNvSpPr txBox="1"/>
          <p:nvPr/>
        </p:nvSpPr>
        <p:spPr>
          <a:xfrm>
            <a:off x="0" y="2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1" dirty="0">
                <a:solidFill>
                  <a:srgbClr val="0000FF"/>
                </a:solidFill>
                <a:ea typeface="ＭＳ ゴシック" panose="020B0609070205080204" pitchFamily="49" charset="-128"/>
                <a:cs typeface="Times New Roman" panose="02020603050405020304" pitchFamily="18" charset="0"/>
              </a:rPr>
              <a:t>最小二乗法のプログラム</a:t>
            </a:r>
            <a:endParaRPr kumimoji="0" lang="ja-JP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E2F31B5-9053-6227-FF0D-BA37915D6775}"/>
              </a:ext>
            </a:extLst>
          </p:cNvPr>
          <p:cNvSpPr txBox="1"/>
          <p:nvPr/>
        </p:nvSpPr>
        <p:spPr>
          <a:xfrm>
            <a:off x="335360" y="765274"/>
            <a:ext cx="11521280" cy="6093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/>
              <a:t>data.csv</a:t>
            </a:r>
            <a:r>
              <a:rPr lang="ja-JP" altLang="en-US" dirty="0"/>
              <a:t>には精確に直線に乗っているデータしかないので、</a:t>
            </a:r>
            <a:endParaRPr lang="en-US" altLang="ja-JP" dirty="0"/>
          </a:p>
          <a:p>
            <a:r>
              <a:rPr lang="ja-JP" altLang="en-US" dirty="0"/>
              <a:t>ノイズを入れたデータを </a:t>
            </a:r>
            <a:r>
              <a:rPr lang="en-US" altLang="ja-JP" b="1" dirty="0">
                <a:solidFill>
                  <a:srgbClr val="FF0000"/>
                </a:solidFill>
              </a:rPr>
              <a:t>data2.csv</a:t>
            </a:r>
            <a:r>
              <a:rPr lang="ja-JP" altLang="en-US" b="1" dirty="0">
                <a:solidFill>
                  <a:srgbClr val="FF0000"/>
                </a:solidFill>
              </a:rPr>
              <a:t> </a:t>
            </a:r>
            <a:r>
              <a:rPr lang="ja-JP" altLang="en-US" dirty="0"/>
              <a:t>としてつくる</a:t>
            </a:r>
            <a:endParaRPr lang="en-US" altLang="ja-JP" dirty="0"/>
          </a:p>
          <a:p>
            <a:endParaRPr lang="en-US" altLang="ja-JP" dirty="0"/>
          </a:p>
          <a:p>
            <a:r>
              <a:rPr lang="en-US" altLang="ja-JP" dirty="0"/>
              <a:t>data2.csv:</a:t>
            </a:r>
            <a:r>
              <a:rPr lang="en-US" altLang="ja-JP" sz="1400" dirty="0"/>
              <a:t> </a:t>
            </a:r>
            <a:br>
              <a:rPr lang="en-US" altLang="ja-JP" sz="1400" dirty="0"/>
            </a:br>
            <a:r>
              <a:rPr lang="ja-JP" altLang="en-US" sz="1800" dirty="0"/>
              <a:t>　　　</a:t>
            </a:r>
            <a:r>
              <a:rPr lang="en-US" altLang="ja-JP" sz="1800" dirty="0"/>
              <a:t>(MS copilot</a:t>
            </a:r>
            <a:r>
              <a:rPr lang="ja-JP" altLang="en-US" sz="1800" dirty="0"/>
              <a:t>で</a:t>
            </a:r>
            <a:br>
              <a:rPr lang="en-US" altLang="ja-JP" sz="1800" dirty="0"/>
            </a:br>
            <a:r>
              <a:rPr lang="ja-JP" altLang="en-US" sz="1800" dirty="0"/>
              <a:t>　　　　</a:t>
            </a:r>
            <a:r>
              <a:rPr lang="en-US" altLang="ja-JP" sz="1800" dirty="0"/>
              <a:t>”</a:t>
            </a:r>
            <a:r>
              <a:rPr lang="ja-JP" altLang="en-US" sz="1800" dirty="0"/>
              <a:t> </a:t>
            </a:r>
            <a:r>
              <a:rPr lang="en-US" altLang="ja-JP" sz="1800" dirty="0"/>
              <a:t>y=3x</a:t>
            </a:r>
            <a:r>
              <a:rPr lang="ja-JP" altLang="en-US" sz="1800" dirty="0"/>
              <a:t>に従い、ノイズを含むデータの</a:t>
            </a:r>
            <a:r>
              <a:rPr lang="en-US" altLang="ja-JP" sz="1800" dirty="0"/>
              <a:t>CSV</a:t>
            </a:r>
            <a:r>
              <a:rPr lang="ja-JP" altLang="en-US" sz="1800" dirty="0"/>
              <a:t>フォーマットのテキストを出力してください。</a:t>
            </a:r>
            <a:r>
              <a:rPr lang="en-US" altLang="ja-JP" sz="1800" dirty="0"/>
              <a:t>x</a:t>
            </a:r>
            <a:r>
              <a:rPr lang="ja-JP" altLang="en-US" sz="1800" dirty="0"/>
              <a:t>の範囲は</a:t>
            </a:r>
            <a:r>
              <a:rPr lang="en-US" altLang="ja-JP" sz="1800" dirty="0"/>
              <a:t>0~10</a:t>
            </a:r>
            <a:r>
              <a:rPr lang="ja-JP" altLang="en-US" sz="1800" dirty="0"/>
              <a:t>で１置きで</a:t>
            </a:r>
            <a:r>
              <a:rPr lang="en-US" altLang="ja-JP" sz="1800" dirty="0"/>
              <a:t>”</a:t>
            </a:r>
            <a:r>
              <a:rPr lang="ja-JP" altLang="en-US" sz="1800" dirty="0"/>
              <a:t> </a:t>
            </a:r>
            <a:br>
              <a:rPr lang="en-US" altLang="ja-JP" sz="1800" dirty="0"/>
            </a:br>
            <a:r>
              <a:rPr lang="ja-JP" altLang="en-US" sz="1800" dirty="0"/>
              <a:t>　　　で作成</a:t>
            </a:r>
            <a:r>
              <a:rPr lang="en-US" altLang="ja-JP" sz="1800" dirty="0"/>
              <a:t>)</a:t>
            </a:r>
          </a:p>
          <a:p>
            <a:r>
              <a:rPr lang="es-ES" altLang="ja-JP" sz="2000" dirty="0"/>
              <a:t>x,y</a:t>
            </a:r>
          </a:p>
          <a:p>
            <a:r>
              <a:rPr lang="es-ES" altLang="ja-JP" sz="2000" dirty="0"/>
              <a:t>0,0.34</a:t>
            </a:r>
          </a:p>
          <a:p>
            <a:r>
              <a:rPr lang="es-ES" altLang="ja-JP" sz="2000" dirty="0"/>
              <a:t>1,2.65</a:t>
            </a:r>
          </a:p>
          <a:p>
            <a:r>
              <a:rPr lang="es-ES" altLang="ja-JP" sz="2000" dirty="0"/>
              <a:t>2,5.12</a:t>
            </a:r>
          </a:p>
          <a:p>
            <a:r>
              <a:rPr lang="es-ES" altLang="ja-JP" sz="2000" dirty="0"/>
              <a:t>3,8.21</a:t>
            </a:r>
          </a:p>
          <a:p>
            <a:r>
              <a:rPr lang="es-ES" altLang="ja-JP" sz="2000" dirty="0"/>
              <a:t>4,12.03</a:t>
            </a:r>
          </a:p>
          <a:p>
            <a:r>
              <a:rPr lang="es-ES" altLang="ja-JP" sz="2000" dirty="0"/>
              <a:t>5,14.90</a:t>
            </a:r>
          </a:p>
          <a:p>
            <a:r>
              <a:rPr lang="es-ES" altLang="ja-JP" sz="2000" dirty="0"/>
              <a:t>6,18.24</a:t>
            </a:r>
          </a:p>
          <a:p>
            <a:r>
              <a:rPr lang="es-ES" altLang="ja-JP" sz="2000" dirty="0"/>
              <a:t>7,20.93</a:t>
            </a:r>
          </a:p>
          <a:p>
            <a:r>
              <a:rPr lang="es-ES" altLang="ja-JP" sz="2000" dirty="0"/>
              <a:t>8,24.75</a:t>
            </a:r>
          </a:p>
          <a:p>
            <a:r>
              <a:rPr lang="es-ES" altLang="ja-JP" sz="2000" dirty="0"/>
              <a:t>9,27.58</a:t>
            </a:r>
          </a:p>
          <a:p>
            <a:r>
              <a:rPr lang="es-ES" altLang="ja-JP" sz="2000" dirty="0"/>
              <a:t>10,30.45</a:t>
            </a:r>
            <a:endParaRPr lang="en-US" altLang="ja-JP" sz="2000" dirty="0"/>
          </a:p>
        </p:txBody>
      </p:sp>
    </p:spTree>
    <p:extLst>
      <p:ext uri="{BB962C8B-B14F-4D97-AF65-F5344CB8AC3E}">
        <p14:creationId xmlns:p14="http://schemas.microsoft.com/office/powerpoint/2010/main" val="22748209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524000" y="1"/>
            <a:ext cx="9144000" cy="980727"/>
          </a:xfrm>
        </p:spPr>
        <p:txBody>
          <a:bodyPr/>
          <a:lstStyle/>
          <a:p>
            <a:pPr eaLnBrk="1" hangingPunct="1"/>
            <a:r>
              <a:rPr lang="en-US" altLang="ja-JP" sz="3600" b="1" dirty="0">
                <a:solidFill>
                  <a:srgbClr val="0000FF"/>
                </a:solidFill>
                <a:ea typeface="ＨＧ丸ゴシックB" pitchFamily="49" charset="-128"/>
              </a:rPr>
              <a:t>Python</a:t>
            </a:r>
            <a:r>
              <a:rPr lang="ja-JP" altLang="en-US" sz="3600" b="1" dirty="0">
                <a:solidFill>
                  <a:srgbClr val="0000FF"/>
                </a:solidFill>
                <a:ea typeface="ＨＧ丸ゴシックB" pitchFamily="49" charset="-128"/>
              </a:rPr>
              <a:t>実行環境の種類</a:t>
            </a:r>
          </a:p>
        </p:txBody>
      </p:sp>
      <p:sp>
        <p:nvSpPr>
          <p:cNvPr id="42086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478160" y="764704"/>
            <a:ext cx="11450488" cy="5904656"/>
          </a:xfrm>
        </p:spPr>
        <p:txBody>
          <a:bodyPr/>
          <a:lstStyle/>
          <a:p>
            <a:r>
              <a:rPr lang="ja-JP" altLang="en-US" sz="2400" b="1" kern="100" dirty="0">
                <a:solidFill>
                  <a:srgbClr val="0000FF"/>
                </a:solidFill>
                <a:cs typeface="Cascadia Code" panose="020B0609020000020004" pitchFamily="49" charset="0"/>
              </a:rPr>
              <a:t>コマンドライン</a:t>
            </a:r>
            <a:br>
              <a:rPr lang="en-US" altLang="ja-JP" sz="2400" b="1" kern="100" dirty="0">
                <a:cs typeface="Cascadia Code" panose="020B0609020000020004" pitchFamily="49" charset="0"/>
              </a:rPr>
            </a:br>
            <a:r>
              <a:rPr lang="ja-JP" altLang="en-US" sz="2000" b="1" kern="100" dirty="0">
                <a:cs typeface="Cascadia Code" panose="020B0609020000020004" pitchFamily="49" charset="0"/>
              </a:rPr>
              <a:t>・ </a:t>
            </a:r>
            <a:r>
              <a:rPr lang="en-US" altLang="ja-JP" sz="2000" kern="100" dirty="0">
                <a:cs typeface="Cascadia Code" panose="020B0609020000020004" pitchFamily="49" charset="0"/>
              </a:rPr>
              <a:t>Windows</a:t>
            </a:r>
            <a:r>
              <a:rPr lang="ja-JP" altLang="en-US" sz="2000" kern="100" dirty="0">
                <a:cs typeface="Cascadia Code" panose="020B0609020000020004" pitchFamily="49" charset="0"/>
              </a:rPr>
              <a:t>では </a:t>
            </a:r>
            <a:r>
              <a:rPr lang="en-US" altLang="ja-JP" sz="2000" kern="100" dirty="0">
                <a:solidFill>
                  <a:srgbClr val="FF0000"/>
                </a:solidFill>
                <a:cs typeface="Cascadia Code" panose="020B0609020000020004" pitchFamily="49" charset="0"/>
              </a:rPr>
              <a:t>cmd.exe</a:t>
            </a:r>
            <a:r>
              <a:rPr lang="ja-JP" altLang="en-US" sz="2000" kern="100" dirty="0">
                <a:cs typeface="Cascadia Code" panose="020B0609020000020004" pitchFamily="49" charset="0"/>
              </a:rPr>
              <a:t> を実行してコンソール </a:t>
            </a:r>
            <a:r>
              <a:rPr lang="en-US" altLang="ja-JP" sz="2000" kern="100" dirty="0">
                <a:cs typeface="Cascadia Code" panose="020B0609020000020004" pitchFamily="49" charset="0"/>
              </a:rPr>
              <a:t>(</a:t>
            </a:r>
            <a:r>
              <a:rPr lang="ja-JP" altLang="en-US" sz="2000" kern="100" dirty="0">
                <a:cs typeface="Cascadia Code" panose="020B0609020000020004" pitchFamily="49" charset="0"/>
              </a:rPr>
              <a:t>端末</a:t>
            </a:r>
            <a:r>
              <a:rPr lang="en-US" altLang="ja-JP" sz="2000" kern="100" dirty="0">
                <a:cs typeface="Cascadia Code" panose="020B0609020000020004" pitchFamily="49" charset="0"/>
              </a:rPr>
              <a:t>)</a:t>
            </a:r>
            <a:r>
              <a:rPr lang="ja-JP" altLang="en-US" sz="2000" kern="100" dirty="0">
                <a:cs typeface="Cascadia Code" panose="020B0609020000020004" pitchFamily="49" charset="0"/>
              </a:rPr>
              <a:t> ウインドウを起動</a:t>
            </a:r>
            <a:br>
              <a:rPr lang="en-US" altLang="ja-JP" sz="2000" kern="100" dirty="0">
                <a:cs typeface="Cascadia Code" panose="020B0609020000020004" pitchFamily="49" charset="0"/>
              </a:rPr>
            </a:br>
            <a:r>
              <a:rPr lang="ja-JP" altLang="en-US" sz="2000" kern="100" dirty="0">
                <a:cs typeface="Cascadia Code" panose="020B0609020000020004" pitchFamily="49" charset="0"/>
              </a:rPr>
              <a:t>・ </a:t>
            </a:r>
            <a:r>
              <a:rPr lang="en-US" altLang="ja-JP" sz="2000" kern="100" dirty="0" err="1">
                <a:cs typeface="Cascadia Code" panose="020B0609020000020004" pitchFamily="49" charset="0"/>
              </a:rPr>
              <a:t>VSCode</a:t>
            </a:r>
            <a:r>
              <a:rPr lang="ja-JP" altLang="en-US" sz="2000" kern="100" dirty="0">
                <a:cs typeface="Cascadia Code" panose="020B0609020000020004" pitchFamily="49" charset="0"/>
              </a:rPr>
              <a:t>では </a:t>
            </a:r>
            <a:r>
              <a:rPr lang="ja-JP" altLang="en-US" sz="2000" kern="100" dirty="0">
                <a:solidFill>
                  <a:srgbClr val="FF0000"/>
                </a:solidFill>
                <a:cs typeface="Cascadia Code" panose="020B0609020000020004" pitchFamily="49" charset="0"/>
              </a:rPr>
              <a:t>ターミナル</a:t>
            </a:r>
            <a:r>
              <a:rPr lang="ja-JP" altLang="en-US" sz="2000" kern="100" dirty="0">
                <a:cs typeface="Cascadia Code" panose="020B0609020000020004" pitchFamily="49" charset="0"/>
              </a:rPr>
              <a:t> を使う</a:t>
            </a:r>
            <a:br>
              <a:rPr lang="en-US" altLang="ja-JP" sz="2000" kern="100" dirty="0">
                <a:cs typeface="Cascadia Code" panose="020B0609020000020004" pitchFamily="49" charset="0"/>
              </a:rPr>
            </a:br>
            <a:r>
              <a:rPr lang="en-US" altLang="ja-JP" sz="2000" b="1" kern="100" dirty="0">
                <a:solidFill>
                  <a:schemeClr val="accent1">
                    <a:lumMod val="50000"/>
                  </a:schemeClr>
                </a:solidFill>
                <a:cs typeface="Cascadia Code" panose="020B0609020000020004" pitchFamily="49" charset="0"/>
              </a:rPr>
              <a:t>&gt;</a:t>
            </a:r>
            <a:r>
              <a:rPr lang="en-US" altLang="ja-JP" sz="2000" kern="100" dirty="0">
                <a:cs typeface="Cascadia Code" panose="020B0609020000020004" pitchFamily="49" charset="0"/>
              </a:rPr>
              <a:t> </a:t>
            </a:r>
            <a:r>
              <a:rPr lang="en-US" altLang="ja-JP" sz="2000" b="1" kern="100" dirty="0">
                <a:solidFill>
                  <a:srgbClr val="0000FF"/>
                </a:solidFill>
                <a:cs typeface="Cascadia Code" panose="020B0609020000020004" pitchFamily="49" charset="0"/>
              </a:rPr>
              <a:t>python </a:t>
            </a:r>
            <a:r>
              <a:rPr lang="en-US" altLang="ja-JP" sz="2000" b="1" kern="100" dirty="0" err="1">
                <a:solidFill>
                  <a:srgbClr val="0000FF"/>
                </a:solidFill>
                <a:cs typeface="Cascadia Code" panose="020B0609020000020004" pitchFamily="49" charset="0"/>
              </a:rPr>
              <a:t>python</a:t>
            </a:r>
            <a:r>
              <a:rPr lang="ja-JP" altLang="en-US" sz="2000" b="1" kern="100" dirty="0">
                <a:solidFill>
                  <a:srgbClr val="0000FF"/>
                </a:solidFill>
                <a:cs typeface="Cascadia Code" panose="020B0609020000020004" pitchFamily="49" charset="0"/>
              </a:rPr>
              <a:t>スクリプト名　　　　　</a:t>
            </a:r>
            <a:r>
              <a:rPr lang="en-US" altLang="ja-JP" sz="2000" kern="100" dirty="0">
                <a:cs typeface="Cascadia Code" panose="020B0609020000020004" pitchFamily="49" charset="0"/>
              </a:rPr>
              <a:t>(</a:t>
            </a:r>
            <a:r>
              <a:rPr lang="ja-JP" altLang="en-US" sz="2000" kern="100" dirty="0">
                <a:cs typeface="Cascadia Code" panose="020B0609020000020004" pitchFamily="49" charset="0"/>
              </a:rPr>
              <a:t> </a:t>
            </a:r>
            <a:r>
              <a:rPr lang="en-US" altLang="ja-JP" sz="2000" kern="100" dirty="0">
                <a:cs typeface="Cascadia Code" panose="020B0609020000020004" pitchFamily="49" charset="0"/>
              </a:rPr>
              <a:t>‘</a:t>
            </a:r>
            <a:r>
              <a:rPr lang="en-US" altLang="ja-JP" sz="2000" b="1" kern="100" dirty="0">
                <a:solidFill>
                  <a:schemeClr val="accent1">
                    <a:lumMod val="50000"/>
                  </a:schemeClr>
                </a:solidFill>
                <a:cs typeface="Cascadia Code" panose="020B0609020000020004" pitchFamily="49" charset="0"/>
              </a:rPr>
              <a:t>&gt;</a:t>
            </a:r>
            <a:r>
              <a:rPr lang="en-US" altLang="ja-JP" sz="2000" kern="100" dirty="0">
                <a:cs typeface="Cascadia Code" panose="020B0609020000020004" pitchFamily="49" charset="0"/>
              </a:rPr>
              <a:t>’</a:t>
            </a:r>
            <a:r>
              <a:rPr lang="ja-JP" altLang="en-US" sz="2000" kern="100" dirty="0">
                <a:cs typeface="Cascadia Code" panose="020B0609020000020004" pitchFamily="49" charset="0"/>
              </a:rPr>
              <a:t> は</a:t>
            </a:r>
            <a:r>
              <a:rPr lang="en-US" altLang="ja-JP" sz="2000" kern="100" dirty="0">
                <a:cs typeface="Cascadia Code" panose="020B0609020000020004" pitchFamily="49" charset="0"/>
              </a:rPr>
              <a:t>cmd.exe</a:t>
            </a:r>
            <a:r>
              <a:rPr lang="ja-JP" altLang="en-US" sz="2000" kern="100" dirty="0">
                <a:cs typeface="Cascadia Code" panose="020B0609020000020004" pitchFamily="49" charset="0"/>
              </a:rPr>
              <a:t>のプロンプト</a:t>
            </a:r>
            <a:r>
              <a:rPr lang="en-US" altLang="ja-JP" sz="2000" kern="100" dirty="0">
                <a:cs typeface="Cascadia Code" panose="020B0609020000020004" pitchFamily="49" charset="0"/>
              </a:rPr>
              <a:t>)</a:t>
            </a:r>
            <a:br>
              <a:rPr lang="en-US" altLang="ja-JP" sz="2000" kern="100" dirty="0">
                <a:cs typeface="Cascadia Code" panose="020B0609020000020004" pitchFamily="49" charset="0"/>
              </a:rPr>
            </a:br>
            <a:r>
              <a:rPr lang="ja-JP" altLang="en-US" sz="2000" kern="100" dirty="0">
                <a:cs typeface="Cascadia Code" panose="020B0609020000020004" pitchFamily="49" charset="0"/>
              </a:rPr>
              <a:t>で実行する</a:t>
            </a:r>
            <a:br>
              <a:rPr lang="en-US" altLang="ja-JP" sz="2000" kern="100" dirty="0">
                <a:cs typeface="Cascadia Code" panose="020B0609020000020004" pitchFamily="49" charset="0"/>
              </a:rPr>
            </a:br>
            <a:endParaRPr lang="en-US" altLang="ja-JP" sz="2000" kern="100" dirty="0">
              <a:cs typeface="Cascadia Code" panose="020B0609020000020004" pitchFamily="49" charset="0"/>
            </a:endParaRPr>
          </a:p>
          <a:p>
            <a:r>
              <a:rPr lang="en-US" altLang="ja-JP" sz="2400" b="1" kern="100" dirty="0">
                <a:solidFill>
                  <a:srgbClr val="0000FF"/>
                </a:solidFill>
                <a:cs typeface="Cascadia Code" panose="020B0609020000020004" pitchFamily="49" charset="0"/>
              </a:rPr>
              <a:t>Python</a:t>
            </a:r>
            <a:r>
              <a:rPr lang="ja-JP" altLang="en-US" sz="2400" b="1" kern="100" dirty="0">
                <a:solidFill>
                  <a:srgbClr val="0000FF"/>
                </a:solidFill>
                <a:cs typeface="Cascadia Code" panose="020B0609020000020004" pitchFamily="49" charset="0"/>
              </a:rPr>
              <a:t>の対話モード</a:t>
            </a:r>
            <a:r>
              <a:rPr lang="en-US" altLang="ja-JP" sz="2400" b="1" kern="100" dirty="0">
                <a:solidFill>
                  <a:srgbClr val="0000FF"/>
                </a:solidFill>
                <a:cs typeface="Cascadia Code" panose="020B0609020000020004" pitchFamily="49" charset="0"/>
              </a:rPr>
              <a:t>:</a:t>
            </a:r>
            <a:r>
              <a:rPr lang="ja-JP" altLang="en-US" sz="1600" b="1" kern="100" dirty="0">
                <a:solidFill>
                  <a:srgbClr val="0000FF"/>
                </a:solidFill>
                <a:cs typeface="Cascadia Code" panose="020B0609020000020004" pitchFamily="49" charset="0"/>
              </a:rPr>
              <a:t> </a:t>
            </a:r>
            <a:r>
              <a:rPr lang="en-US" altLang="ja-JP" sz="1600" kern="100" dirty="0">
                <a:cs typeface="Cascadia Code" panose="020B0609020000020004" pitchFamily="49" charset="0"/>
              </a:rPr>
              <a:t>N88Basic</a:t>
            </a:r>
            <a:r>
              <a:rPr lang="ja-JP" altLang="en-US" sz="1600" kern="100" dirty="0">
                <a:cs typeface="Cascadia Code" panose="020B0609020000020004" pitchFamily="49" charset="0"/>
              </a:rPr>
              <a:t>のように</a:t>
            </a:r>
            <a:r>
              <a:rPr lang="ja-JP" altLang="en-US" sz="2400" kern="100" dirty="0">
                <a:cs typeface="Cascadia Code" panose="020B0609020000020004" pitchFamily="49" charset="0"/>
              </a:rPr>
              <a:t>コマンドの入力・確認をしながらプログラムを作れる</a:t>
            </a:r>
            <a:br>
              <a:rPr lang="en-US" altLang="ja-JP" sz="2400" b="1" kern="100" dirty="0">
                <a:solidFill>
                  <a:srgbClr val="0000FF"/>
                </a:solidFill>
                <a:cs typeface="Cascadia Code" panose="020B0609020000020004" pitchFamily="49" charset="0"/>
              </a:rPr>
            </a:br>
            <a:r>
              <a:rPr lang="ja-JP" altLang="en-US" sz="2400" kern="100" dirty="0">
                <a:cs typeface="Cascadia Code" panose="020B0609020000020004" pitchFamily="49" charset="0"/>
              </a:rPr>
              <a:t>コマンドラインから</a:t>
            </a:r>
            <a:br>
              <a:rPr lang="en-US" altLang="ja-JP" sz="2400" b="1" kern="100" dirty="0">
                <a:cs typeface="Cascadia Code" panose="020B0609020000020004" pitchFamily="49" charset="0"/>
              </a:rPr>
            </a:br>
            <a:r>
              <a:rPr lang="en-US" altLang="ja-JP" sz="2400" b="1" kern="100" dirty="0">
                <a:cs typeface="Cascadia Code" panose="020B0609020000020004" pitchFamily="49" charset="0"/>
              </a:rPr>
              <a:t>   &gt; python</a:t>
            </a:r>
            <a:br>
              <a:rPr lang="en-US" altLang="ja-JP" sz="2400" b="1" kern="100" dirty="0">
                <a:cs typeface="Cascadia Code" panose="020B0609020000020004" pitchFamily="49" charset="0"/>
              </a:rPr>
            </a:br>
            <a:r>
              <a:rPr lang="en-US" altLang="ja-JP" sz="2400" b="1" kern="100" dirty="0">
                <a:solidFill>
                  <a:srgbClr val="FF0000"/>
                </a:solidFill>
                <a:cs typeface="Cascadia Code" panose="020B0609020000020004" pitchFamily="49" charset="0"/>
              </a:rPr>
              <a:t>   &gt; </a:t>
            </a:r>
            <a:r>
              <a:rPr lang="en-US" altLang="ja-JP" sz="2400" b="1" kern="100" dirty="0" err="1">
                <a:solidFill>
                  <a:srgbClr val="FF0000"/>
                </a:solidFill>
                <a:cs typeface="Cascadia Code" panose="020B0609020000020004" pitchFamily="49" charset="0"/>
              </a:rPr>
              <a:t>ipython</a:t>
            </a:r>
            <a:r>
              <a:rPr lang="en-US" altLang="ja-JP" sz="2400" b="1" kern="100" dirty="0">
                <a:solidFill>
                  <a:srgbClr val="FF0000"/>
                </a:solidFill>
                <a:cs typeface="Cascadia Code" panose="020B0609020000020004" pitchFamily="49" charset="0"/>
              </a:rPr>
              <a:t>		</a:t>
            </a:r>
            <a:r>
              <a:rPr lang="ja-JP" altLang="en-US" sz="2400" b="1" kern="100" dirty="0">
                <a:solidFill>
                  <a:srgbClr val="0000FF"/>
                </a:solidFill>
                <a:cs typeface="Cascadia Code" panose="020B0609020000020004" pitchFamily="49" charset="0"/>
              </a:rPr>
              <a:t> </a:t>
            </a:r>
            <a:r>
              <a:rPr lang="en-US" altLang="ja-JP" sz="2400" b="1" kern="100" dirty="0">
                <a:solidFill>
                  <a:srgbClr val="0000FF"/>
                </a:solidFill>
                <a:cs typeface="Cascadia Code" panose="020B0609020000020004" pitchFamily="49" charset="0"/>
              </a:rPr>
              <a:t>#</a:t>
            </a:r>
            <a:r>
              <a:rPr lang="ja-JP" altLang="en-US" sz="2400" b="1" kern="100" dirty="0">
                <a:solidFill>
                  <a:srgbClr val="0000FF"/>
                </a:solidFill>
                <a:cs typeface="Cascadia Code" panose="020B0609020000020004" pitchFamily="49" charset="0"/>
              </a:rPr>
              <a:t> 履歴を保存するため、</a:t>
            </a:r>
            <a:r>
              <a:rPr lang="en-US" altLang="ja-JP" sz="2400" b="1" kern="100" dirty="0" err="1">
                <a:solidFill>
                  <a:srgbClr val="0000FF"/>
                </a:solidFill>
                <a:cs typeface="Cascadia Code" panose="020B0609020000020004" pitchFamily="49" charset="0"/>
              </a:rPr>
              <a:t>IPython</a:t>
            </a:r>
            <a:r>
              <a:rPr lang="ja-JP" altLang="en-US" sz="2400" b="1" kern="100" dirty="0">
                <a:solidFill>
                  <a:srgbClr val="0000FF"/>
                </a:solidFill>
                <a:cs typeface="Cascadia Code" panose="020B0609020000020004" pitchFamily="49" charset="0"/>
              </a:rPr>
              <a:t>も利用</a:t>
            </a:r>
            <a:br>
              <a:rPr lang="en-US" altLang="ja-JP" sz="2400" b="1" kern="100" dirty="0">
                <a:solidFill>
                  <a:srgbClr val="FF0000"/>
                </a:solidFill>
                <a:cs typeface="Cascadia Code" panose="020B0609020000020004" pitchFamily="49" charset="0"/>
              </a:rPr>
            </a:br>
            <a:r>
              <a:rPr lang="ja-JP" altLang="en-US" sz="2400" kern="100" dirty="0">
                <a:cs typeface="Cascadia Code" panose="020B0609020000020004" pitchFamily="49" charset="0"/>
              </a:rPr>
              <a:t>で対話モードに入る。抜けるときは </a:t>
            </a:r>
            <a:r>
              <a:rPr lang="en-US" altLang="ja-JP" sz="2400" kern="100" dirty="0">
                <a:cs typeface="Cascadia Code" panose="020B0609020000020004" pitchFamily="49" charset="0"/>
              </a:rPr>
              <a:t>exit()</a:t>
            </a:r>
            <a:r>
              <a:rPr lang="ja-JP" altLang="en-US" sz="2400" kern="100" dirty="0">
                <a:cs typeface="Cascadia Code" panose="020B0609020000020004" pitchFamily="49" charset="0"/>
              </a:rPr>
              <a:t> </a:t>
            </a:r>
            <a:r>
              <a:rPr lang="en-US" altLang="ja-JP" sz="2400" kern="100" dirty="0">
                <a:cs typeface="Cascadia Code" panose="020B0609020000020004" pitchFamily="49" charset="0"/>
              </a:rPr>
              <a:t>[ENTER]</a:t>
            </a:r>
            <a:br>
              <a:rPr lang="en-US" altLang="ja-JP" sz="2400" b="1" kern="100" dirty="0">
                <a:cs typeface="Cascadia Code" panose="020B0609020000020004" pitchFamily="49" charset="0"/>
              </a:rPr>
            </a:br>
            <a:endParaRPr lang="en-US" altLang="ja-JP" sz="2400" b="1" kern="100" dirty="0">
              <a:cs typeface="Cascadia Code" panose="020B0609020000020004" pitchFamily="49" charset="0"/>
            </a:endParaRPr>
          </a:p>
          <a:p>
            <a:r>
              <a:rPr lang="en-US" altLang="ja-JP" sz="2400" b="1" kern="100" dirty="0" err="1">
                <a:solidFill>
                  <a:srgbClr val="0000FF"/>
                </a:solidFill>
                <a:cs typeface="Cascadia Code" panose="020B0609020000020004" pitchFamily="49" charset="0"/>
              </a:rPr>
              <a:t>Jupyter</a:t>
            </a:r>
            <a:r>
              <a:rPr lang="ja-JP" altLang="en-US" sz="2400" b="1" kern="100" dirty="0">
                <a:solidFill>
                  <a:srgbClr val="0000FF"/>
                </a:solidFill>
                <a:cs typeface="Cascadia Code" panose="020B0609020000020004" pitchFamily="49" charset="0"/>
              </a:rPr>
              <a:t> </a:t>
            </a:r>
            <a:r>
              <a:rPr lang="en-US" altLang="ja-JP" sz="2400" b="1" kern="100" dirty="0">
                <a:solidFill>
                  <a:srgbClr val="0000FF"/>
                </a:solidFill>
                <a:cs typeface="Cascadia Code" panose="020B0609020000020004" pitchFamily="49" charset="0"/>
              </a:rPr>
              <a:t>notebook:</a:t>
            </a:r>
            <a:r>
              <a:rPr lang="ja-JP" altLang="en-US" sz="1600" b="1" kern="100" dirty="0">
                <a:solidFill>
                  <a:srgbClr val="0000FF"/>
                </a:solidFill>
                <a:cs typeface="Cascadia Code" panose="020B0609020000020004" pitchFamily="49" charset="0"/>
              </a:rPr>
              <a:t> </a:t>
            </a:r>
            <a:r>
              <a:rPr lang="en-US" altLang="ja-JP" sz="1600" kern="100" dirty="0">
                <a:cs typeface="Cascadia Code" panose="020B0609020000020004" pitchFamily="49" charset="0"/>
              </a:rPr>
              <a:t>N88Basic</a:t>
            </a:r>
            <a:r>
              <a:rPr lang="ja-JP" altLang="en-US" sz="1600" kern="100" dirty="0">
                <a:cs typeface="Cascadia Code" panose="020B0609020000020004" pitchFamily="49" charset="0"/>
              </a:rPr>
              <a:t>のように</a:t>
            </a:r>
            <a:r>
              <a:rPr lang="ja-JP" altLang="en-US" sz="2400" kern="100" dirty="0">
                <a:cs typeface="Cascadia Code" panose="020B0609020000020004" pitchFamily="49" charset="0"/>
              </a:rPr>
              <a:t>コマンドの入力・確認をしながらプログラムを作れる</a:t>
            </a:r>
            <a:br>
              <a:rPr lang="en-US" altLang="ja-JP" sz="2400" b="1" kern="100" dirty="0">
                <a:solidFill>
                  <a:srgbClr val="0000FF"/>
                </a:solidFill>
                <a:cs typeface="Cascadia Code" panose="020B0609020000020004" pitchFamily="49" charset="0"/>
              </a:rPr>
            </a:br>
            <a:r>
              <a:rPr lang="en-US" altLang="ja-JP" sz="2400" kern="100" dirty="0">
                <a:cs typeface="Cascadia Code" panose="020B0609020000020004" pitchFamily="49" charset="0"/>
              </a:rPr>
              <a:t>Web</a:t>
            </a:r>
            <a:r>
              <a:rPr lang="ja-JP" altLang="en-US" sz="2400" kern="100" dirty="0">
                <a:cs typeface="Cascadia Code" panose="020B0609020000020004" pitchFamily="49" charset="0"/>
              </a:rPr>
              <a:t>アプリ </a:t>
            </a:r>
            <a:r>
              <a:rPr lang="en-US" altLang="ja-JP" sz="2400" kern="100" dirty="0">
                <a:cs typeface="Cascadia Code" panose="020B0609020000020004" pitchFamily="49" charset="0"/>
              </a:rPr>
              <a:t>(python</a:t>
            </a:r>
            <a:r>
              <a:rPr lang="ja-JP" altLang="en-US" sz="2400" kern="100" dirty="0">
                <a:cs typeface="Cascadia Code" panose="020B0609020000020004" pitchFamily="49" charset="0"/>
              </a:rPr>
              <a:t>附属</a:t>
            </a:r>
            <a:r>
              <a:rPr lang="en-US" altLang="ja-JP" sz="2400" kern="100" dirty="0">
                <a:cs typeface="Cascadia Code" panose="020B0609020000020004" pitchFamily="49" charset="0"/>
              </a:rPr>
              <a:t>)</a:t>
            </a:r>
            <a:r>
              <a:rPr lang="ja-JP" altLang="en-US" sz="2400" kern="100" dirty="0">
                <a:cs typeface="Cascadia Code" panose="020B0609020000020004" pitchFamily="49" charset="0"/>
              </a:rPr>
              <a:t>、</a:t>
            </a:r>
            <a:r>
              <a:rPr lang="en-US" altLang="ja-JP" sz="2400" kern="100" dirty="0">
                <a:cs typeface="Cascadia Code" panose="020B0609020000020004" pitchFamily="49" charset="0"/>
              </a:rPr>
              <a:t>Google</a:t>
            </a:r>
            <a:r>
              <a:rPr lang="ja-JP" altLang="en-US" sz="2400" kern="100" dirty="0">
                <a:cs typeface="Cascadia Code" panose="020B0609020000020004" pitchFamily="49" charset="0"/>
              </a:rPr>
              <a:t> </a:t>
            </a:r>
            <a:r>
              <a:rPr lang="en-US" altLang="ja-JP" sz="2400" kern="100" dirty="0" err="1">
                <a:cs typeface="Cascadia Code" panose="020B0609020000020004" pitchFamily="49" charset="0"/>
              </a:rPr>
              <a:t>Colaboratory</a:t>
            </a:r>
            <a:br>
              <a:rPr lang="en-US" altLang="ja-JP" sz="2400" kern="100" dirty="0">
                <a:cs typeface="Cascadia Code" panose="020B0609020000020004" pitchFamily="49" charset="0"/>
              </a:rPr>
            </a:br>
            <a:r>
              <a:rPr lang="en-US" altLang="ja-JP" sz="2400" b="1" kern="100" dirty="0" err="1">
                <a:solidFill>
                  <a:srgbClr val="FF0000"/>
                </a:solidFill>
                <a:cs typeface="Cascadia Code" panose="020B0609020000020004" pitchFamily="49" charset="0"/>
              </a:rPr>
              <a:t>VSCode</a:t>
            </a:r>
            <a:r>
              <a:rPr lang="ja-JP" altLang="en-US" sz="2400" b="1" kern="100" dirty="0">
                <a:solidFill>
                  <a:srgbClr val="FF0000"/>
                </a:solidFill>
                <a:cs typeface="Cascadia Code" panose="020B0609020000020004" pitchFamily="49" charset="0"/>
              </a:rPr>
              <a:t>の</a:t>
            </a:r>
            <a:r>
              <a:rPr lang="en-US" altLang="ja-JP" sz="2400" b="1" kern="100" dirty="0" err="1">
                <a:solidFill>
                  <a:srgbClr val="FF0000"/>
                </a:solidFill>
                <a:cs typeface="Cascadia Code" panose="020B0609020000020004" pitchFamily="49" charset="0"/>
              </a:rPr>
              <a:t>Jupyter</a:t>
            </a:r>
            <a:r>
              <a:rPr lang="ja-JP" altLang="en-US" sz="2400" b="1" kern="100" dirty="0">
                <a:solidFill>
                  <a:srgbClr val="FF0000"/>
                </a:solidFill>
                <a:cs typeface="Cascadia Code" panose="020B0609020000020004" pitchFamily="49" charset="0"/>
              </a:rPr>
              <a:t>拡張機能</a:t>
            </a:r>
            <a:br>
              <a:rPr lang="en-US" altLang="ja-JP" sz="2400" b="1" kern="100" dirty="0">
                <a:solidFill>
                  <a:srgbClr val="FF0000"/>
                </a:solidFill>
                <a:effectLst/>
                <a:cs typeface="Cascadia Code" panose="020B0609020000020004" pitchFamily="49" charset="0"/>
              </a:rPr>
            </a:br>
            <a:r>
              <a:rPr lang="ja-JP" altLang="en-US" sz="2000" kern="100" dirty="0">
                <a:effectLst/>
                <a:cs typeface="Cascadia Code" panose="020B0609020000020004" pitchFamily="49" charset="0"/>
              </a:rPr>
              <a:t>　　</a:t>
            </a:r>
            <a:r>
              <a:rPr lang="ja-JP" altLang="en-US" sz="2000" kern="100" dirty="0">
                <a:cs typeface="Cascadia Code" panose="020B0609020000020004" pitchFamily="49" charset="0"/>
              </a:rPr>
              <a:t>注意</a:t>
            </a:r>
            <a:r>
              <a:rPr lang="en-US" altLang="ja-JP" sz="2000" kern="100" dirty="0">
                <a:cs typeface="Cascadia Code" panose="020B0609020000020004" pitchFamily="49" charset="0"/>
              </a:rPr>
              <a:t>:</a:t>
            </a:r>
            <a:r>
              <a:rPr lang="ja-JP" altLang="en-US" sz="2000" kern="100" dirty="0">
                <a:cs typeface="Cascadia Code" panose="020B0609020000020004" pitchFamily="49" charset="0"/>
              </a:rPr>
              <a:t> </a:t>
            </a:r>
            <a:r>
              <a:rPr lang="en-US" altLang="ja-JP" sz="2000" kern="100" dirty="0">
                <a:cs typeface="Cascadia Code" panose="020B0609020000020004" pitchFamily="49" charset="0"/>
              </a:rPr>
              <a:t>python</a:t>
            </a:r>
            <a:r>
              <a:rPr lang="ja-JP" altLang="en-US" sz="2000" kern="100" dirty="0">
                <a:cs typeface="Cascadia Code" panose="020B0609020000020004" pitchFamily="49" charset="0"/>
              </a:rPr>
              <a:t>に</a:t>
            </a:r>
            <a:r>
              <a:rPr lang="en-US" altLang="ja-JP" sz="2000" kern="100" dirty="0" err="1">
                <a:cs typeface="Cascadia Code" panose="020B0609020000020004" pitchFamily="49" charset="0"/>
              </a:rPr>
              <a:t>jupyter</a:t>
            </a:r>
            <a:r>
              <a:rPr lang="ja-JP" altLang="en-US" sz="2000" kern="100" dirty="0">
                <a:cs typeface="Cascadia Code" panose="020B0609020000020004" pitchFamily="49" charset="0"/>
              </a:rPr>
              <a:t>モジュール、</a:t>
            </a:r>
            <a:r>
              <a:rPr lang="en-US" altLang="ja-JP" sz="2000" kern="100" dirty="0" err="1">
                <a:cs typeface="Cascadia Code" panose="020B0609020000020004" pitchFamily="49" charset="0"/>
              </a:rPr>
              <a:t>VSCode</a:t>
            </a:r>
            <a:r>
              <a:rPr lang="ja-JP" altLang="en-US" sz="2000" kern="100" dirty="0">
                <a:cs typeface="Cascadia Code" panose="020B0609020000020004" pitchFamily="49" charset="0"/>
              </a:rPr>
              <a:t>に</a:t>
            </a:r>
            <a:r>
              <a:rPr lang="en-US" altLang="ja-JP" sz="2000" kern="100" dirty="0">
                <a:cs typeface="Cascadia Code" panose="020B0609020000020004" pitchFamily="49" charset="0"/>
              </a:rPr>
              <a:t>python</a:t>
            </a:r>
            <a:r>
              <a:rPr lang="ja-JP" altLang="en-US" sz="2000" kern="100" dirty="0">
                <a:cs typeface="Cascadia Code" panose="020B0609020000020004" pitchFamily="49" charset="0"/>
              </a:rPr>
              <a:t>拡張機能をインストールする必要がある</a:t>
            </a:r>
            <a:endParaRPr lang="en-US" altLang="ja-JP" sz="2000" kern="100" dirty="0">
              <a:cs typeface="Cascadia Code" panose="020B0609020000020004" pitchFamily="49" charset="0"/>
            </a:endParaRPr>
          </a:p>
          <a:p>
            <a:pPr marL="0" indent="0">
              <a:buNone/>
            </a:pPr>
            <a:endParaRPr lang="en-US" altLang="ja-JP" sz="2400" b="1" kern="100" dirty="0">
              <a:effectLst/>
              <a:cs typeface="Cascadia Code" panose="020B0609020000020004" pitchFamily="49" charset="0"/>
            </a:endParaRPr>
          </a:p>
          <a:p>
            <a:pPr marL="0" indent="0">
              <a:buNone/>
            </a:pPr>
            <a:endParaRPr lang="en-US" altLang="ja-JP" sz="2400" b="1" kern="100" dirty="0">
              <a:effectLst/>
              <a:cs typeface="Cascadia Code" panose="020B06090200000200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2513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0FEE8C-74D2-F01D-F919-0C223232D8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0CC4023-D957-8A45-5A9C-9917E37755B2}"/>
              </a:ext>
            </a:extLst>
          </p:cNvPr>
          <p:cNvSpPr txBox="1"/>
          <p:nvPr/>
        </p:nvSpPr>
        <p:spPr>
          <a:xfrm>
            <a:off x="0" y="2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3600" b="1" dirty="0" err="1">
                <a:solidFill>
                  <a:srgbClr val="0000FF"/>
                </a:solidFill>
                <a:ea typeface="ＭＳ ゴシック" panose="020B0609070205080204" pitchFamily="49" charset="-128"/>
                <a:cs typeface="Times New Roman" panose="02020603050405020304" pitchFamily="18" charset="0"/>
              </a:rPr>
              <a:t>read.ipynb</a:t>
            </a:r>
            <a:r>
              <a:rPr kumimoji="0" lang="ja-JP" altLang="en-US" sz="3600" b="1" dirty="0">
                <a:solidFill>
                  <a:srgbClr val="0000FF"/>
                </a:solidFill>
                <a:ea typeface="ＭＳ ゴシック" panose="020B0609070205080204" pitchFamily="49" charset="-128"/>
                <a:cs typeface="Times New Roman" panose="02020603050405020304" pitchFamily="18" charset="0"/>
              </a:rPr>
              <a:t>を</a:t>
            </a:r>
            <a:r>
              <a:rPr kumimoji="0" lang="en-US" altLang="ja-JP" sz="3600" b="1" dirty="0">
                <a:solidFill>
                  <a:srgbClr val="0000FF"/>
                </a:solidFill>
                <a:ea typeface="ＭＳ ゴシック" panose="020B0609070205080204" pitchFamily="49" charset="-128"/>
                <a:cs typeface="Times New Roman" panose="02020603050405020304" pitchFamily="18" charset="0"/>
              </a:rPr>
              <a:t>“</a:t>
            </a:r>
            <a:r>
              <a:rPr kumimoji="0" lang="ja-JP" altLang="en-US" sz="3600" b="1" dirty="0">
                <a:solidFill>
                  <a:srgbClr val="0000FF"/>
                </a:solidFill>
                <a:ea typeface="ＭＳ ゴシック" panose="020B0609070205080204" pitchFamily="49" charset="-128"/>
                <a:cs typeface="Times New Roman" panose="02020603050405020304" pitchFamily="18" charset="0"/>
              </a:rPr>
              <a:t>名前を付けて保存</a:t>
            </a:r>
            <a:r>
              <a:rPr kumimoji="0" lang="en-US" altLang="ja-JP" sz="3600" b="1" dirty="0">
                <a:solidFill>
                  <a:srgbClr val="0000FF"/>
                </a:solidFill>
                <a:ea typeface="ＭＳ ゴシック" panose="020B0609070205080204" pitchFamily="49" charset="-128"/>
                <a:cs typeface="Times New Roman" panose="02020603050405020304" pitchFamily="18" charset="0"/>
              </a:rPr>
              <a:t>”</a:t>
            </a:r>
            <a:r>
              <a:rPr kumimoji="0" lang="ja-JP" altLang="en-US" sz="3600" b="1" dirty="0">
                <a:solidFill>
                  <a:srgbClr val="0000FF"/>
                </a:solidFill>
                <a:ea typeface="ＭＳ ゴシック" panose="020B0609070205080204" pitchFamily="49" charset="-128"/>
                <a:cs typeface="Times New Roman" panose="02020603050405020304" pitchFamily="18" charset="0"/>
              </a:rPr>
              <a:t>で </a:t>
            </a:r>
            <a:r>
              <a:rPr kumimoji="0" lang="en-US" altLang="ja-JP" sz="3600" b="1" dirty="0" err="1">
                <a:solidFill>
                  <a:srgbClr val="0000FF"/>
                </a:solidFill>
                <a:ea typeface="ＭＳ ゴシック" panose="020B0609070205080204" pitchFamily="49" charset="-128"/>
                <a:cs typeface="Times New Roman" panose="02020603050405020304" pitchFamily="18" charset="0"/>
              </a:rPr>
              <a:t>lsq.ipynb</a:t>
            </a:r>
            <a:r>
              <a:rPr kumimoji="0" lang="ja-JP" altLang="en-US" sz="3600" b="1" dirty="0">
                <a:solidFill>
                  <a:srgbClr val="0000FF"/>
                </a:solidFill>
                <a:ea typeface="ＭＳ ゴシック" panose="020B0609070205080204" pitchFamily="49" charset="-128"/>
                <a:cs typeface="Times New Roman" panose="02020603050405020304" pitchFamily="18" charset="0"/>
              </a:rPr>
              <a:t>で保存</a:t>
            </a:r>
            <a:endParaRPr kumimoji="0" lang="ja-JP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EA245B1-8CD5-2AE3-7362-D2787E6F967D}"/>
              </a:ext>
            </a:extLst>
          </p:cNvPr>
          <p:cNvSpPr txBox="1"/>
          <p:nvPr/>
        </p:nvSpPr>
        <p:spPr>
          <a:xfrm>
            <a:off x="335360" y="765274"/>
            <a:ext cx="11521280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 err="1"/>
              <a:t>infile</a:t>
            </a:r>
            <a:r>
              <a:rPr lang="en-US" altLang="ja-JP" dirty="0"/>
              <a:t> = </a:t>
            </a:r>
            <a:r>
              <a:rPr lang="en-US" altLang="ja-JP" dirty="0">
                <a:solidFill>
                  <a:srgbClr val="FF0000"/>
                </a:solidFill>
              </a:rPr>
              <a:t>”data2.csv”		#</a:t>
            </a:r>
            <a:r>
              <a:rPr lang="ja-JP" altLang="en-US" dirty="0">
                <a:solidFill>
                  <a:srgbClr val="FF0000"/>
                </a:solidFill>
              </a:rPr>
              <a:t> ファイル名を修正</a:t>
            </a:r>
            <a:endParaRPr lang="en-US" altLang="ja-JP" dirty="0">
              <a:solidFill>
                <a:srgbClr val="FF0000"/>
              </a:solidFill>
            </a:endParaRPr>
          </a:p>
          <a:p>
            <a:r>
              <a:rPr lang="en-US" altLang="ja-JP" dirty="0" err="1"/>
              <a:t>fp</a:t>
            </a:r>
            <a:r>
              <a:rPr lang="en-US" altLang="ja-JP" dirty="0"/>
              <a:t> = open(</a:t>
            </a:r>
            <a:r>
              <a:rPr lang="en-US" altLang="ja-JP" dirty="0" err="1"/>
              <a:t>infile</a:t>
            </a:r>
            <a:r>
              <a:rPr lang="en-US" altLang="ja-JP" dirty="0"/>
              <a:t>)</a:t>
            </a:r>
          </a:p>
          <a:p>
            <a:r>
              <a:rPr lang="en-US" altLang="ja-JP" dirty="0" err="1"/>
              <a:t>xs</a:t>
            </a:r>
            <a:r>
              <a:rPr lang="en-US" altLang="ja-JP" dirty="0"/>
              <a:t> = []</a:t>
            </a:r>
          </a:p>
          <a:p>
            <a:r>
              <a:rPr lang="en-US" altLang="ja-JP" dirty="0" err="1"/>
              <a:t>ys</a:t>
            </a:r>
            <a:r>
              <a:rPr lang="en-US" altLang="ja-JP" dirty="0"/>
              <a:t> = []</a:t>
            </a:r>
          </a:p>
          <a:p>
            <a:r>
              <a:rPr lang="en-US" altLang="ja-JP" dirty="0" err="1"/>
              <a:t>xlabel</a:t>
            </a:r>
            <a:r>
              <a:rPr lang="en-US" altLang="ja-JP" dirty="0"/>
              <a:t>, </a:t>
            </a:r>
            <a:r>
              <a:rPr lang="en-US" altLang="ja-JP" dirty="0" err="1"/>
              <a:t>ylabel</a:t>
            </a:r>
            <a:r>
              <a:rPr lang="en-US" altLang="ja-JP" dirty="0"/>
              <a:t> = </a:t>
            </a:r>
            <a:r>
              <a:rPr lang="en-US" altLang="ja-JP" dirty="0" err="1"/>
              <a:t>fp.readline</a:t>
            </a:r>
            <a:r>
              <a:rPr lang="en-US" altLang="ja-JP" dirty="0"/>
              <a:t>().split(',')</a:t>
            </a:r>
          </a:p>
          <a:p>
            <a:r>
              <a:rPr lang="en-US" altLang="ja-JP" dirty="0"/>
              <a:t>print("labels:", </a:t>
            </a:r>
            <a:r>
              <a:rPr lang="en-US" altLang="ja-JP" dirty="0" err="1"/>
              <a:t>xlabel</a:t>
            </a:r>
            <a:r>
              <a:rPr lang="en-US" altLang="ja-JP" dirty="0"/>
              <a:t>, </a:t>
            </a:r>
            <a:r>
              <a:rPr lang="en-US" altLang="ja-JP" dirty="0" err="1"/>
              <a:t>ylabel</a:t>
            </a:r>
            <a:r>
              <a:rPr lang="en-US" altLang="ja-JP" dirty="0"/>
              <a:t>)</a:t>
            </a:r>
          </a:p>
          <a:p>
            <a:endParaRPr lang="en-US" altLang="ja-JP" dirty="0"/>
          </a:p>
          <a:p>
            <a:r>
              <a:rPr lang="en-US" altLang="ja-JP" dirty="0"/>
              <a:t>for line in </a:t>
            </a:r>
            <a:r>
              <a:rPr lang="en-US" altLang="ja-JP" dirty="0" err="1"/>
              <a:t>fp</a:t>
            </a:r>
            <a:r>
              <a:rPr lang="en-US" altLang="ja-JP" dirty="0"/>
              <a:t>:</a:t>
            </a:r>
          </a:p>
          <a:p>
            <a:r>
              <a:rPr lang="en-US" altLang="ja-JP" dirty="0"/>
              <a:t>    values = </a:t>
            </a:r>
            <a:r>
              <a:rPr lang="en-US" altLang="ja-JP" dirty="0" err="1"/>
              <a:t>line.split</a:t>
            </a:r>
            <a:r>
              <a:rPr lang="en-US" altLang="ja-JP" dirty="0"/>
              <a:t>(',’)</a:t>
            </a:r>
          </a:p>
          <a:p>
            <a:r>
              <a:rPr lang="en-US" altLang="ja-JP" dirty="0"/>
              <a:t>    x = float(values[0])</a:t>
            </a:r>
          </a:p>
          <a:p>
            <a:r>
              <a:rPr lang="en-US" altLang="ja-JP" dirty="0"/>
              <a:t>    y = float(values[1])</a:t>
            </a:r>
          </a:p>
          <a:p>
            <a:r>
              <a:rPr lang="en-US" altLang="ja-JP" dirty="0"/>
              <a:t>    </a:t>
            </a:r>
            <a:r>
              <a:rPr lang="en-US" altLang="ja-JP" dirty="0" err="1"/>
              <a:t>x.append</a:t>
            </a:r>
            <a:r>
              <a:rPr lang="en-US" altLang="ja-JP" dirty="0"/>
              <a:t>(x)</a:t>
            </a:r>
          </a:p>
          <a:p>
            <a:r>
              <a:rPr lang="en-US" altLang="ja-JP" dirty="0"/>
              <a:t>    </a:t>
            </a:r>
            <a:r>
              <a:rPr lang="en-US" altLang="ja-JP" dirty="0" err="1"/>
              <a:t>y.append</a:t>
            </a:r>
            <a:r>
              <a:rPr lang="en-US" altLang="ja-JP" dirty="0"/>
              <a:t>(y)</a:t>
            </a:r>
          </a:p>
          <a:p>
            <a:r>
              <a:rPr lang="en-US" altLang="ja-JP" dirty="0"/>
              <a:t>    print("x, y=", x, y)</a:t>
            </a:r>
          </a:p>
          <a:p>
            <a:endParaRPr lang="en-US" altLang="ja-JP" dirty="0"/>
          </a:p>
          <a:p>
            <a:r>
              <a:rPr lang="en-US" altLang="ja-JP" dirty="0" err="1"/>
              <a:t>fp.close</a:t>
            </a:r>
            <a:r>
              <a:rPr lang="en-US" altLang="ja-JP" dirty="0"/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35184364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8EFFB3-C6C8-A003-D9EF-11235E69F1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01EBAB4-2D84-10BD-F4FC-F8CCFB6F5ED4}"/>
              </a:ext>
            </a:extLst>
          </p:cNvPr>
          <p:cNvSpPr txBox="1"/>
          <p:nvPr/>
        </p:nvSpPr>
        <p:spPr>
          <a:xfrm>
            <a:off x="0" y="2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3600" b="1" dirty="0" err="1">
                <a:solidFill>
                  <a:srgbClr val="0000FF"/>
                </a:solidFill>
                <a:ea typeface="ＭＳ ゴシック" panose="020B0609070205080204" pitchFamily="49" charset="-128"/>
                <a:cs typeface="Times New Roman" panose="02020603050405020304" pitchFamily="18" charset="0"/>
              </a:rPr>
              <a:t>read.ipynb</a:t>
            </a:r>
            <a:r>
              <a:rPr kumimoji="0" lang="ja-JP" altLang="en-US" sz="3600" b="1" dirty="0">
                <a:solidFill>
                  <a:srgbClr val="0000FF"/>
                </a:solidFill>
                <a:ea typeface="ＭＳ ゴシック" panose="020B0609070205080204" pitchFamily="49" charset="-128"/>
                <a:cs typeface="Times New Roman" panose="02020603050405020304" pitchFamily="18" charset="0"/>
              </a:rPr>
              <a:t>を</a:t>
            </a:r>
            <a:r>
              <a:rPr kumimoji="0" lang="en-US" altLang="ja-JP" sz="3600" b="1" dirty="0">
                <a:solidFill>
                  <a:srgbClr val="0000FF"/>
                </a:solidFill>
                <a:ea typeface="ＭＳ ゴシック" panose="020B0609070205080204" pitchFamily="49" charset="-128"/>
                <a:cs typeface="Times New Roman" panose="02020603050405020304" pitchFamily="18" charset="0"/>
              </a:rPr>
              <a:t>“</a:t>
            </a:r>
            <a:r>
              <a:rPr kumimoji="0" lang="ja-JP" altLang="en-US" sz="3600" b="1" dirty="0">
                <a:solidFill>
                  <a:srgbClr val="0000FF"/>
                </a:solidFill>
                <a:ea typeface="ＭＳ ゴシック" panose="020B0609070205080204" pitchFamily="49" charset="-128"/>
                <a:cs typeface="Times New Roman" panose="02020603050405020304" pitchFamily="18" charset="0"/>
              </a:rPr>
              <a:t>名前を付けて保存</a:t>
            </a:r>
            <a:r>
              <a:rPr kumimoji="0" lang="en-US" altLang="ja-JP" sz="3600" b="1" dirty="0">
                <a:solidFill>
                  <a:srgbClr val="0000FF"/>
                </a:solidFill>
                <a:ea typeface="ＭＳ ゴシック" panose="020B0609070205080204" pitchFamily="49" charset="-128"/>
                <a:cs typeface="Times New Roman" panose="02020603050405020304" pitchFamily="18" charset="0"/>
              </a:rPr>
              <a:t>”</a:t>
            </a:r>
            <a:r>
              <a:rPr kumimoji="0" lang="ja-JP" altLang="en-US" sz="3600" b="1" dirty="0">
                <a:solidFill>
                  <a:srgbClr val="0000FF"/>
                </a:solidFill>
                <a:ea typeface="ＭＳ ゴシック" panose="020B0609070205080204" pitchFamily="49" charset="-128"/>
                <a:cs typeface="Times New Roman" panose="02020603050405020304" pitchFamily="18" charset="0"/>
              </a:rPr>
              <a:t>で </a:t>
            </a:r>
            <a:r>
              <a:rPr kumimoji="0" lang="en-US" altLang="ja-JP" sz="3600" b="1" dirty="0" err="1">
                <a:solidFill>
                  <a:srgbClr val="0000FF"/>
                </a:solidFill>
                <a:ea typeface="ＭＳ ゴシック" panose="020B0609070205080204" pitchFamily="49" charset="-128"/>
                <a:cs typeface="Times New Roman" panose="02020603050405020304" pitchFamily="18" charset="0"/>
              </a:rPr>
              <a:t>lsq.ipynb</a:t>
            </a:r>
            <a:r>
              <a:rPr kumimoji="0" lang="ja-JP" altLang="en-US" sz="3600" b="1" dirty="0">
                <a:solidFill>
                  <a:srgbClr val="0000FF"/>
                </a:solidFill>
                <a:ea typeface="ＭＳ ゴシック" panose="020B0609070205080204" pitchFamily="49" charset="-128"/>
                <a:cs typeface="Times New Roman" panose="02020603050405020304" pitchFamily="18" charset="0"/>
              </a:rPr>
              <a:t>で保存</a:t>
            </a:r>
            <a:endParaRPr kumimoji="0" lang="ja-JP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36931D1-5A19-46A9-7E77-EC0915B10FDD}"/>
              </a:ext>
            </a:extLst>
          </p:cNvPr>
          <p:cNvSpPr txBox="1"/>
          <p:nvPr/>
        </p:nvSpPr>
        <p:spPr>
          <a:xfrm>
            <a:off x="263352" y="764704"/>
            <a:ext cx="11521280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# </a:t>
            </a:r>
            <a:r>
              <a:rPr lang="ja-JP" altLang="en-US" dirty="0">
                <a:solidFill>
                  <a:srgbClr val="FF0000"/>
                </a:solidFill>
              </a:rPr>
              <a:t>多項式の最小二乗には、</a:t>
            </a:r>
            <a:r>
              <a:rPr lang="en-US" altLang="ja-JP" dirty="0" err="1">
                <a:solidFill>
                  <a:srgbClr val="FF0000"/>
                </a:solidFill>
              </a:rPr>
              <a:t>numpy</a:t>
            </a:r>
            <a:r>
              <a:rPr lang="ja-JP" altLang="en-US" dirty="0">
                <a:solidFill>
                  <a:srgbClr val="FF0000"/>
                </a:solidFill>
              </a:rPr>
              <a:t>モジュールの </a:t>
            </a:r>
            <a:r>
              <a:rPr lang="en-US" altLang="ja-JP" dirty="0" err="1">
                <a:solidFill>
                  <a:srgbClr val="FF0000"/>
                </a:solidFill>
              </a:rPr>
              <a:t>polyfit</a:t>
            </a:r>
            <a:r>
              <a:rPr lang="en-US" altLang="ja-JP" dirty="0">
                <a:solidFill>
                  <a:srgbClr val="FF0000"/>
                </a:solidFill>
              </a:rPr>
              <a:t>()</a:t>
            </a:r>
            <a:r>
              <a:rPr lang="ja-JP" altLang="en-US" dirty="0">
                <a:solidFill>
                  <a:srgbClr val="FF0000"/>
                </a:solidFill>
              </a:rPr>
              <a:t> 関数を使う</a:t>
            </a:r>
            <a:endParaRPr lang="en-US" altLang="ja-JP" dirty="0">
              <a:solidFill>
                <a:srgbClr val="FF0000"/>
              </a:solidFill>
            </a:endParaRPr>
          </a:p>
          <a:p>
            <a:endParaRPr lang="en-US" altLang="ja-JP" sz="2000" dirty="0"/>
          </a:p>
          <a:p>
            <a:r>
              <a:rPr lang="en-US" altLang="ja-JP" sz="2000" dirty="0"/>
              <a:t>import </a:t>
            </a:r>
            <a:r>
              <a:rPr lang="en-US" altLang="ja-JP" sz="2000" dirty="0" err="1"/>
              <a:t>numpy</a:t>
            </a:r>
            <a:r>
              <a:rPr lang="en-US" altLang="ja-JP" sz="2000" dirty="0"/>
              <a:t> as np</a:t>
            </a:r>
          </a:p>
          <a:p>
            <a:r>
              <a:rPr lang="en-US" altLang="ja-JP" sz="2000" dirty="0">
                <a:solidFill>
                  <a:srgbClr val="FF0000"/>
                </a:solidFill>
              </a:rPr>
              <a:t>a, b = </a:t>
            </a:r>
            <a:r>
              <a:rPr lang="en-US" altLang="ja-JP" sz="2000" dirty="0" err="1">
                <a:solidFill>
                  <a:srgbClr val="FF0000"/>
                </a:solidFill>
              </a:rPr>
              <a:t>np.polyfit</a:t>
            </a:r>
            <a:r>
              <a:rPr lang="en-US" altLang="ja-JP" sz="2000" dirty="0">
                <a:solidFill>
                  <a:srgbClr val="FF0000"/>
                </a:solidFill>
              </a:rPr>
              <a:t>(</a:t>
            </a:r>
            <a:r>
              <a:rPr lang="en-US" altLang="ja-JP" sz="2000" dirty="0" err="1">
                <a:solidFill>
                  <a:srgbClr val="FF0000"/>
                </a:solidFill>
              </a:rPr>
              <a:t>xs</a:t>
            </a:r>
            <a:r>
              <a:rPr lang="en-US" altLang="ja-JP" sz="2000" dirty="0">
                <a:solidFill>
                  <a:srgbClr val="FF0000"/>
                </a:solidFill>
              </a:rPr>
              <a:t>, </a:t>
            </a:r>
            <a:r>
              <a:rPr lang="en-US" altLang="ja-JP" sz="2000" dirty="0" err="1">
                <a:solidFill>
                  <a:srgbClr val="FF0000"/>
                </a:solidFill>
              </a:rPr>
              <a:t>ys</a:t>
            </a:r>
            <a:r>
              <a:rPr lang="en-US" altLang="ja-JP" sz="2000" dirty="0">
                <a:solidFill>
                  <a:srgbClr val="FF0000"/>
                </a:solidFill>
              </a:rPr>
              <a:t>, 1)</a:t>
            </a:r>
          </a:p>
          <a:p>
            <a:r>
              <a:rPr lang="en-US" altLang="ja-JP" sz="2000" dirty="0">
                <a:solidFill>
                  <a:srgbClr val="FF0000"/>
                </a:solidFill>
              </a:rPr>
              <a:t>	#</a:t>
            </a:r>
            <a:r>
              <a:rPr lang="ja-JP" altLang="en-US" sz="2000" dirty="0">
                <a:solidFill>
                  <a:srgbClr val="FF0000"/>
                </a:solidFill>
              </a:rPr>
              <a:t> </a:t>
            </a:r>
            <a:r>
              <a:rPr lang="en-US" altLang="ja-JP" sz="2000" dirty="0" err="1">
                <a:solidFill>
                  <a:srgbClr val="FF0000"/>
                </a:solidFill>
              </a:rPr>
              <a:t>xs</a:t>
            </a:r>
            <a:r>
              <a:rPr lang="en-US" altLang="ja-JP" sz="2000" dirty="0">
                <a:solidFill>
                  <a:srgbClr val="FF0000"/>
                </a:solidFill>
              </a:rPr>
              <a:t>, </a:t>
            </a:r>
            <a:r>
              <a:rPr lang="en-US" altLang="ja-JP" sz="2000" dirty="0" err="1">
                <a:solidFill>
                  <a:srgbClr val="FF0000"/>
                </a:solidFill>
              </a:rPr>
              <a:t>ys</a:t>
            </a:r>
            <a:r>
              <a:rPr lang="ja-JP" altLang="en-US" sz="2000" dirty="0">
                <a:solidFill>
                  <a:srgbClr val="FF0000"/>
                </a:solidFill>
              </a:rPr>
              <a:t>データに対して、</a:t>
            </a:r>
            <a:r>
              <a:rPr lang="en-US" altLang="ja-JP" sz="2000" dirty="0">
                <a:solidFill>
                  <a:srgbClr val="FF0000"/>
                </a:solidFill>
              </a:rPr>
              <a:t>1</a:t>
            </a:r>
            <a:r>
              <a:rPr lang="ja-JP" altLang="en-US" sz="2000" dirty="0">
                <a:solidFill>
                  <a:srgbClr val="FF0000"/>
                </a:solidFill>
              </a:rPr>
              <a:t>次式でフィッティングし、係数を</a:t>
            </a:r>
            <a:r>
              <a:rPr lang="en-US" altLang="ja-JP" sz="2000" dirty="0">
                <a:solidFill>
                  <a:srgbClr val="FF0000"/>
                </a:solidFill>
              </a:rPr>
              <a:t>a, b</a:t>
            </a:r>
            <a:r>
              <a:rPr lang="ja-JP" altLang="en-US" sz="2000" dirty="0">
                <a:solidFill>
                  <a:srgbClr val="FF0000"/>
                </a:solidFill>
              </a:rPr>
              <a:t>に代入</a:t>
            </a:r>
            <a:endParaRPr lang="en-US" altLang="ja-JP" sz="2000" dirty="0">
              <a:solidFill>
                <a:srgbClr val="FF0000"/>
              </a:solidFill>
            </a:endParaRPr>
          </a:p>
          <a:p>
            <a:r>
              <a:rPr lang="en-US" altLang="ja-JP" sz="2000" dirty="0"/>
              <a:t>print(“a, b=”, a, b)		#</a:t>
            </a:r>
            <a:r>
              <a:rPr lang="ja-JP" altLang="en-US" sz="2000" dirty="0"/>
              <a:t> </a:t>
            </a:r>
            <a:r>
              <a:rPr lang="en-US" altLang="ja-JP" sz="2000" dirty="0"/>
              <a:t>a</a:t>
            </a:r>
            <a:r>
              <a:rPr lang="ja-JP" altLang="en-US" sz="2000" dirty="0"/>
              <a:t>が傾き、</a:t>
            </a:r>
            <a:r>
              <a:rPr lang="en-US" altLang="ja-JP" sz="2000" dirty="0"/>
              <a:t>b</a:t>
            </a:r>
            <a:r>
              <a:rPr lang="ja-JP" altLang="en-US" sz="2000" dirty="0"/>
              <a:t>が</a:t>
            </a:r>
            <a:r>
              <a:rPr lang="en-US" altLang="ja-JP" sz="2000" dirty="0"/>
              <a:t>y</a:t>
            </a:r>
            <a:r>
              <a:rPr lang="ja-JP" altLang="en-US" sz="2000" dirty="0"/>
              <a:t>切片    </a:t>
            </a:r>
            <a:r>
              <a:rPr lang="en-US" altLang="ja-JP" sz="2000" dirty="0"/>
              <a:t>y = a * x + b</a:t>
            </a:r>
          </a:p>
          <a:p>
            <a:endParaRPr lang="en-US" altLang="ja-JP" sz="2000" dirty="0"/>
          </a:p>
          <a:p>
            <a:r>
              <a:rPr lang="en-US" altLang="ja-JP" sz="2000" dirty="0">
                <a:solidFill>
                  <a:srgbClr val="FF0000"/>
                </a:solidFill>
              </a:rPr>
              <a:t>#a,b</a:t>
            </a:r>
            <a:r>
              <a:rPr lang="ja-JP" altLang="en-US" sz="2000" dirty="0">
                <a:solidFill>
                  <a:srgbClr val="FF0000"/>
                </a:solidFill>
              </a:rPr>
              <a:t>から回帰データを補間。</a:t>
            </a:r>
            <a:r>
              <a:rPr lang="en-US" altLang="ja-JP" sz="2000" dirty="0">
                <a:solidFill>
                  <a:srgbClr val="FF0000"/>
                </a:solidFill>
              </a:rPr>
              <a:t>x</a:t>
            </a:r>
            <a:r>
              <a:rPr lang="ja-JP" altLang="en-US" sz="2000" dirty="0">
                <a:solidFill>
                  <a:srgbClr val="FF0000"/>
                </a:solidFill>
              </a:rPr>
              <a:t>の範囲は</a:t>
            </a:r>
            <a:r>
              <a:rPr lang="en-US" altLang="ja-JP" sz="2000" dirty="0">
                <a:solidFill>
                  <a:srgbClr val="FF0000"/>
                </a:solidFill>
              </a:rPr>
              <a:t>0~10</a:t>
            </a:r>
            <a:r>
              <a:rPr lang="ja-JP" altLang="en-US" sz="2000" dirty="0">
                <a:solidFill>
                  <a:srgbClr val="FF0000"/>
                </a:solidFill>
              </a:rPr>
              <a:t>、</a:t>
            </a:r>
            <a:r>
              <a:rPr lang="en-US" altLang="ja-JP" sz="2000" dirty="0">
                <a:solidFill>
                  <a:srgbClr val="FF0000"/>
                </a:solidFill>
              </a:rPr>
              <a:t>0.1</a:t>
            </a:r>
            <a:r>
              <a:rPr lang="ja-JP" altLang="en-US" sz="2000" dirty="0">
                <a:solidFill>
                  <a:srgbClr val="FF0000"/>
                </a:solidFill>
              </a:rPr>
              <a:t>間隔</a:t>
            </a:r>
          </a:p>
          <a:p>
            <a:r>
              <a:rPr lang="en-US" altLang="ja-JP" sz="2000" dirty="0" err="1"/>
              <a:t>xcal</a:t>
            </a:r>
            <a:r>
              <a:rPr lang="en-US" altLang="ja-JP" sz="2000" dirty="0"/>
              <a:t> = </a:t>
            </a:r>
            <a:r>
              <a:rPr lang="en-US" altLang="ja-JP" sz="2000" dirty="0" err="1"/>
              <a:t>np.arange</a:t>
            </a:r>
            <a:r>
              <a:rPr lang="en-US" altLang="ja-JP" sz="2000" dirty="0"/>
              <a:t>(0, 10, 0.1)</a:t>
            </a:r>
          </a:p>
          <a:p>
            <a:r>
              <a:rPr lang="en-US" altLang="ja-JP" sz="2000" dirty="0" err="1"/>
              <a:t>ycal</a:t>
            </a:r>
            <a:r>
              <a:rPr lang="en-US" altLang="ja-JP" sz="2000" dirty="0"/>
              <a:t> = a * </a:t>
            </a:r>
            <a:r>
              <a:rPr lang="en-US" altLang="ja-JP" sz="2000" dirty="0" err="1"/>
              <a:t>xcal</a:t>
            </a:r>
            <a:r>
              <a:rPr lang="en-US" altLang="ja-JP" sz="2000" dirty="0"/>
              <a:t> + b		# </a:t>
            </a:r>
            <a:r>
              <a:rPr lang="en-US" altLang="ja-JP" sz="2000" dirty="0" err="1"/>
              <a:t>numpy</a:t>
            </a:r>
            <a:r>
              <a:rPr lang="ja-JP" altLang="en-US" sz="2000" dirty="0"/>
              <a:t>を使うと、配列の値を一度に計算して配列を返す</a:t>
            </a:r>
            <a:endParaRPr lang="en-US" altLang="ja-JP" sz="2000" dirty="0"/>
          </a:p>
          <a:p>
            <a:r>
              <a:rPr lang="en-US" altLang="ja-JP" sz="2000" dirty="0"/>
              <a:t>print(“</a:t>
            </a:r>
            <a:r>
              <a:rPr lang="en-US" altLang="ja-JP" sz="2000" dirty="0" err="1"/>
              <a:t>xcal</a:t>
            </a:r>
            <a:r>
              <a:rPr lang="en-US" altLang="ja-JP" sz="2000" dirty="0"/>
              <a:t>=“, </a:t>
            </a:r>
            <a:r>
              <a:rPr lang="en-US" altLang="ja-JP" sz="2000" dirty="0" err="1"/>
              <a:t>xcal</a:t>
            </a:r>
            <a:r>
              <a:rPr lang="en-US" altLang="ja-JP" sz="2000" dirty="0"/>
              <a:t>)</a:t>
            </a:r>
            <a:br>
              <a:rPr lang="en-US" altLang="ja-JP" sz="2000" dirty="0"/>
            </a:br>
            <a:r>
              <a:rPr lang="en-US" altLang="ja-JP" sz="2000" dirty="0"/>
              <a:t>print(“</a:t>
            </a:r>
            <a:r>
              <a:rPr lang="en-US" altLang="ja-JP" sz="2000" dirty="0" err="1"/>
              <a:t>ycal</a:t>
            </a:r>
            <a:r>
              <a:rPr lang="en-US" altLang="ja-JP" sz="2000" dirty="0"/>
              <a:t>=“, </a:t>
            </a:r>
            <a:r>
              <a:rPr lang="en-US" altLang="ja-JP" sz="2000" dirty="0" err="1"/>
              <a:t>ycal</a:t>
            </a:r>
            <a:r>
              <a:rPr lang="en-US" altLang="ja-JP" sz="2000" dirty="0"/>
              <a:t>)</a:t>
            </a:r>
            <a:br>
              <a:rPr lang="en-US" altLang="ja-JP" sz="2000" dirty="0"/>
            </a:br>
            <a:endParaRPr lang="en-US" altLang="ja-JP" sz="2000" dirty="0"/>
          </a:p>
          <a:p>
            <a:r>
              <a:rPr lang="en-US" altLang="ja-JP" sz="2000" dirty="0"/>
              <a:t>import </a:t>
            </a:r>
            <a:r>
              <a:rPr lang="en-US" altLang="ja-JP" sz="2000" dirty="0" err="1"/>
              <a:t>matplotlib.pyplot</a:t>
            </a:r>
            <a:r>
              <a:rPr lang="en-US" altLang="ja-JP" sz="2000" dirty="0"/>
              <a:t> as </a:t>
            </a:r>
            <a:r>
              <a:rPr lang="en-US" altLang="ja-JP" sz="2000" dirty="0" err="1"/>
              <a:t>plt</a:t>
            </a:r>
            <a:endParaRPr lang="en-US" altLang="ja-JP" sz="2000" dirty="0"/>
          </a:p>
          <a:p>
            <a:r>
              <a:rPr lang="en-US" altLang="ja-JP" sz="2000" dirty="0" err="1"/>
              <a:t>plt.plot</a:t>
            </a:r>
            <a:r>
              <a:rPr lang="en-US" altLang="ja-JP" sz="2000" dirty="0"/>
              <a:t>(</a:t>
            </a:r>
            <a:r>
              <a:rPr lang="en-US" altLang="ja-JP" sz="2000" dirty="0" err="1"/>
              <a:t>xs</a:t>
            </a:r>
            <a:r>
              <a:rPr lang="en-US" altLang="ja-JP" sz="2000" dirty="0"/>
              <a:t>, </a:t>
            </a:r>
            <a:r>
              <a:rPr lang="en-US" altLang="ja-JP" sz="2000" dirty="0" err="1"/>
              <a:t>ys</a:t>
            </a:r>
            <a:r>
              <a:rPr lang="en-US" altLang="ja-JP" sz="2000" dirty="0"/>
              <a:t>, ‘o‘)		# </a:t>
            </a:r>
            <a:r>
              <a:rPr lang="en-US" altLang="ja-JP" sz="2000"/>
              <a:t>‘o‘ </a:t>
            </a:r>
            <a:r>
              <a:rPr lang="ja-JP" altLang="en-US" sz="2000" dirty="0"/>
              <a:t>により、データを線でつながず、〇で散布図を描画</a:t>
            </a:r>
            <a:endParaRPr lang="en-US" altLang="ja-JP" sz="2000" dirty="0"/>
          </a:p>
          <a:p>
            <a:r>
              <a:rPr lang="en-US" altLang="ja-JP" sz="2000" dirty="0" err="1"/>
              <a:t>plt.plot</a:t>
            </a:r>
            <a:r>
              <a:rPr lang="en-US" altLang="ja-JP" sz="2000" dirty="0"/>
              <a:t>(</a:t>
            </a:r>
            <a:r>
              <a:rPr lang="en-US" altLang="ja-JP" sz="2000" dirty="0" err="1"/>
              <a:t>xcal</a:t>
            </a:r>
            <a:r>
              <a:rPr lang="en-US" altLang="ja-JP" sz="2000" dirty="0"/>
              <a:t>, </a:t>
            </a:r>
            <a:r>
              <a:rPr lang="en-US" altLang="ja-JP" sz="2000" dirty="0" err="1"/>
              <a:t>ycal</a:t>
            </a:r>
            <a:r>
              <a:rPr lang="en-US" altLang="ja-JP" sz="2000" dirty="0"/>
              <a:t>, ‘-‘)		# ‘-‘ </a:t>
            </a:r>
            <a:r>
              <a:rPr lang="ja-JP" altLang="en-US" sz="2000" dirty="0"/>
              <a:t>により、データを線でつないで折れ線グラフにする</a:t>
            </a:r>
            <a:endParaRPr lang="en-US" altLang="ja-JP" sz="2000" dirty="0"/>
          </a:p>
          <a:p>
            <a:r>
              <a:rPr lang="en-US" altLang="ja-JP" sz="2000" dirty="0" err="1"/>
              <a:t>plt.xlabel</a:t>
            </a:r>
            <a:r>
              <a:rPr lang="en-US" altLang="ja-JP" sz="2000" dirty="0"/>
              <a:t>(</a:t>
            </a:r>
            <a:r>
              <a:rPr lang="en-US" altLang="ja-JP" sz="2000" dirty="0" err="1"/>
              <a:t>xlabel</a:t>
            </a:r>
            <a:r>
              <a:rPr lang="en-US" altLang="ja-JP" sz="2000" dirty="0"/>
              <a:t>)</a:t>
            </a:r>
          </a:p>
          <a:p>
            <a:r>
              <a:rPr lang="en-US" altLang="ja-JP" sz="2000" dirty="0" err="1"/>
              <a:t>plt.ylabel</a:t>
            </a:r>
            <a:r>
              <a:rPr lang="en-US" altLang="ja-JP" sz="2000" dirty="0"/>
              <a:t>(</a:t>
            </a:r>
            <a:r>
              <a:rPr lang="en-US" altLang="ja-JP" sz="2000" dirty="0" err="1"/>
              <a:t>ylabel</a:t>
            </a:r>
            <a:r>
              <a:rPr lang="en-US" altLang="ja-JP" sz="2000" dirty="0"/>
              <a:t>)</a:t>
            </a:r>
          </a:p>
          <a:p>
            <a:r>
              <a:rPr lang="en-US" altLang="ja-JP" sz="2000" dirty="0" err="1"/>
              <a:t>plt.show</a:t>
            </a:r>
            <a:r>
              <a:rPr lang="en-US" altLang="ja-JP" sz="2000" dirty="0"/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53866358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12144672" cy="764703"/>
          </a:xfrm>
        </p:spPr>
        <p:txBody>
          <a:bodyPr/>
          <a:lstStyle/>
          <a:p>
            <a:pPr eaLnBrk="1" hangingPunct="1"/>
            <a:r>
              <a:rPr lang="ja-JP" altLang="en-US" sz="3600" b="1" dirty="0">
                <a:solidFill>
                  <a:srgbClr val="0000FF"/>
                </a:solidFill>
                <a:ea typeface="ＨＧ丸ゴシックB" pitchFamily="49" charset="-128"/>
              </a:rPr>
              <a:t>多項式線形最小二乗法</a:t>
            </a:r>
            <a:r>
              <a:rPr lang="en-US" altLang="ja-JP" sz="3600" b="1" dirty="0">
                <a:solidFill>
                  <a:srgbClr val="0000FF"/>
                </a:solidFill>
                <a:ea typeface="ＨＧ丸ゴシックB" pitchFamily="49" charset="-128"/>
              </a:rPr>
              <a:t>:</a:t>
            </a:r>
            <a:r>
              <a:rPr lang="ja-JP" altLang="en-US" sz="3600" b="1" dirty="0">
                <a:solidFill>
                  <a:srgbClr val="0000FF"/>
                </a:solidFill>
                <a:ea typeface="ＨＧ丸ゴシックB" pitchFamily="49" charset="-128"/>
              </a:rPr>
              <a:t> </a:t>
            </a:r>
            <a:r>
              <a:rPr lang="en-US" altLang="ja-JP" sz="3600" b="1" dirty="0" err="1">
                <a:solidFill>
                  <a:srgbClr val="0000FF"/>
                </a:solidFill>
                <a:ea typeface="ＨＧ丸ゴシックB" pitchFamily="49" charset="-128"/>
              </a:rPr>
              <a:t>numpy</a:t>
            </a:r>
            <a:r>
              <a:rPr lang="ja-JP" altLang="en-US" sz="3600" b="1" dirty="0">
                <a:solidFill>
                  <a:srgbClr val="0000FF"/>
                </a:solidFill>
                <a:ea typeface="ＨＧ丸ゴシックB" pitchFamily="49" charset="-128"/>
              </a:rPr>
              <a:t>ライブラリの</a:t>
            </a:r>
            <a:r>
              <a:rPr lang="en-US" altLang="ja-JP" sz="3600" b="1" dirty="0" err="1">
                <a:solidFill>
                  <a:srgbClr val="0000FF"/>
                </a:solidFill>
                <a:ea typeface="ＨＧ丸ゴシックB" pitchFamily="49" charset="-128"/>
              </a:rPr>
              <a:t>polyfit</a:t>
            </a:r>
            <a:r>
              <a:rPr lang="en-US" altLang="ja-JP" sz="3600" b="1" dirty="0">
                <a:solidFill>
                  <a:srgbClr val="0000FF"/>
                </a:solidFill>
                <a:ea typeface="ＨＧ丸ゴシックB" pitchFamily="49" charset="-128"/>
              </a:rPr>
              <a:t>()</a:t>
            </a:r>
            <a:r>
              <a:rPr lang="ja-JP" altLang="en-US" sz="3600" b="1" dirty="0">
                <a:solidFill>
                  <a:srgbClr val="0000FF"/>
                </a:solidFill>
                <a:ea typeface="ＨＧ丸ゴシックB" pitchFamily="49" charset="-128"/>
              </a:rPr>
              <a:t>関数</a:t>
            </a:r>
          </a:p>
        </p:txBody>
      </p:sp>
      <p:sp>
        <p:nvSpPr>
          <p:cNvPr id="42086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1607840" y="1298377"/>
            <a:ext cx="8928992" cy="2592288"/>
          </a:xfrm>
          <a:ln>
            <a:solidFill>
              <a:srgbClr val="993300"/>
            </a:solidFill>
          </a:ln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  <a:tabLst>
                <a:tab pos="2333625" algn="l"/>
              </a:tabLst>
            </a:pPr>
            <a:r>
              <a:rPr lang="en-US" altLang="ja-JP" sz="2400" kern="100" dirty="0">
                <a:solidFill>
                  <a:srgbClr val="0000FF"/>
                </a:solidFill>
                <a:cs typeface="Cascadia Code" panose="020B0609020000020004" pitchFamily="49" charset="0"/>
              </a:rPr>
              <a:t># </a:t>
            </a:r>
            <a:r>
              <a:rPr lang="en-US" altLang="ja-JP" sz="2400" kern="100" dirty="0" err="1">
                <a:solidFill>
                  <a:srgbClr val="0000FF"/>
                </a:solidFill>
                <a:cs typeface="Cascadia Code" panose="020B0609020000020004" pitchFamily="49" charset="0"/>
              </a:rPr>
              <a:t>numpy</a:t>
            </a:r>
            <a:r>
              <a:rPr lang="ja-JP" altLang="en-US" sz="2400" kern="100" dirty="0">
                <a:solidFill>
                  <a:srgbClr val="0000FF"/>
                </a:solidFill>
                <a:cs typeface="Cascadia Code" panose="020B0609020000020004" pitchFamily="49" charset="0"/>
              </a:rPr>
              <a:t>ライブラリを 別名 </a:t>
            </a:r>
            <a:r>
              <a:rPr lang="en-US" altLang="ja-JP" sz="2400" kern="100" dirty="0">
                <a:solidFill>
                  <a:srgbClr val="0000FF"/>
                </a:solidFill>
                <a:cs typeface="Cascadia Code" panose="020B0609020000020004" pitchFamily="49" charset="0"/>
              </a:rPr>
              <a:t>np</a:t>
            </a:r>
            <a:r>
              <a:rPr lang="ja-JP" altLang="en-US" sz="2400" kern="100" dirty="0">
                <a:solidFill>
                  <a:srgbClr val="0000FF"/>
                </a:solidFill>
                <a:cs typeface="Cascadia Code" panose="020B0609020000020004" pitchFamily="49" charset="0"/>
              </a:rPr>
              <a:t> で</a:t>
            </a:r>
            <a:r>
              <a:rPr lang="en-US" altLang="ja-JP" sz="2400" kern="100" dirty="0">
                <a:solidFill>
                  <a:srgbClr val="0000FF"/>
                </a:solidFill>
                <a:cs typeface="Cascadia Code" panose="020B0609020000020004" pitchFamily="49" charset="0"/>
              </a:rPr>
              <a:t>import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tabLst>
                <a:tab pos="2333625" algn="l"/>
              </a:tabLst>
            </a:pPr>
            <a:r>
              <a:rPr lang="en-US" altLang="ja-JP" sz="2400" b="1" kern="100" dirty="0">
                <a:solidFill>
                  <a:srgbClr val="FF0000"/>
                </a:solidFill>
                <a:cs typeface="Cascadia Code" panose="020B0609020000020004" pitchFamily="49" charset="0"/>
              </a:rPr>
              <a:t>import </a:t>
            </a:r>
            <a:r>
              <a:rPr lang="en-US" altLang="ja-JP" sz="2400" kern="100" dirty="0" err="1">
                <a:solidFill>
                  <a:schemeClr val="accent1">
                    <a:lumMod val="50000"/>
                  </a:schemeClr>
                </a:solidFill>
                <a:cs typeface="Cascadia Code" panose="020B0609020000020004" pitchFamily="49" charset="0"/>
              </a:rPr>
              <a:t>numpy</a:t>
            </a:r>
            <a:r>
              <a:rPr lang="en-US" altLang="ja-JP" sz="2400" kern="100" dirty="0">
                <a:solidFill>
                  <a:schemeClr val="accent1">
                    <a:lumMod val="50000"/>
                  </a:schemeClr>
                </a:solidFill>
                <a:cs typeface="Cascadia Code" panose="020B0609020000020004" pitchFamily="49" charset="0"/>
              </a:rPr>
              <a:t> </a:t>
            </a:r>
            <a:r>
              <a:rPr lang="en-US" altLang="ja-JP" sz="2400" b="1" kern="100" dirty="0">
                <a:solidFill>
                  <a:srgbClr val="FF0000"/>
                </a:solidFill>
                <a:cs typeface="Cascadia Code" panose="020B0609020000020004" pitchFamily="49" charset="0"/>
              </a:rPr>
              <a:t>as</a:t>
            </a:r>
            <a:r>
              <a:rPr lang="en-US" altLang="ja-JP" sz="2400" kern="100" dirty="0">
                <a:solidFill>
                  <a:schemeClr val="accent1">
                    <a:lumMod val="50000"/>
                  </a:schemeClr>
                </a:solidFill>
                <a:cs typeface="Cascadia Code" panose="020B0609020000020004" pitchFamily="49" charset="0"/>
              </a:rPr>
              <a:t> np		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tabLst>
                <a:tab pos="2333625" algn="l"/>
              </a:tabLst>
            </a:pPr>
            <a:endParaRPr lang="en-US" altLang="ja-JP" sz="2400" kern="100" dirty="0">
              <a:cs typeface="Cascadia Code" panose="020B0609020000020004" pitchFamily="49" charset="0"/>
            </a:endParaRPr>
          </a:p>
          <a:p>
            <a:pPr marL="0" indent="0">
              <a:buNone/>
            </a:pPr>
            <a:r>
              <a:rPr lang="en-US" altLang="ja-JP" sz="2400" kern="100" dirty="0">
                <a:solidFill>
                  <a:srgbClr val="0000FF"/>
                </a:solidFill>
                <a:cs typeface="Cascadia Code" panose="020B0609020000020004" pitchFamily="49" charset="0"/>
              </a:rPr>
              <a:t># </a:t>
            </a:r>
            <a:r>
              <a:rPr lang="en-US" altLang="ja-JP" sz="2400" kern="100" dirty="0" err="1">
                <a:solidFill>
                  <a:srgbClr val="0000FF"/>
                </a:solidFill>
                <a:cs typeface="Cascadia Code" panose="020B0609020000020004" pitchFamily="49" charset="0"/>
              </a:rPr>
              <a:t>numpy.polyfit</a:t>
            </a:r>
            <a:r>
              <a:rPr lang="en-US" altLang="ja-JP" sz="2400" kern="100" dirty="0">
                <a:solidFill>
                  <a:srgbClr val="0000FF"/>
                </a:solidFill>
                <a:cs typeface="Cascadia Code" panose="020B0609020000020004" pitchFamily="49" charset="0"/>
              </a:rPr>
              <a:t>()</a:t>
            </a:r>
            <a:r>
              <a:rPr lang="ja-JP" altLang="en-US" sz="2400" kern="100" dirty="0">
                <a:solidFill>
                  <a:srgbClr val="0000FF"/>
                </a:solidFill>
                <a:cs typeface="Cascadia Code" panose="020B0609020000020004" pitchFamily="49" charset="0"/>
              </a:rPr>
              <a:t> の呼び出し。</a:t>
            </a:r>
            <a:br>
              <a:rPr lang="en-US" altLang="ja-JP" sz="2400" kern="100" dirty="0">
                <a:solidFill>
                  <a:srgbClr val="0000FF"/>
                </a:solidFill>
                <a:cs typeface="Cascadia Code" panose="020B0609020000020004" pitchFamily="49" charset="0"/>
              </a:rPr>
            </a:br>
            <a:r>
              <a:rPr lang="en-US" altLang="ja-JP" sz="2400" kern="100" dirty="0">
                <a:solidFill>
                  <a:srgbClr val="0000FF"/>
                </a:solidFill>
                <a:cs typeface="Cascadia Code" panose="020B0609020000020004" pitchFamily="49" charset="0"/>
              </a:rPr>
              <a:t>#</a:t>
            </a:r>
            <a:r>
              <a:rPr lang="ja-JP" altLang="en-US" sz="2400" kern="100" dirty="0">
                <a:solidFill>
                  <a:srgbClr val="0000FF"/>
                </a:solidFill>
                <a:cs typeface="Cascadia Code" panose="020B0609020000020004" pitchFamily="49" charset="0"/>
              </a:rPr>
              <a:t> </a:t>
            </a:r>
            <a:r>
              <a:rPr lang="en-US" altLang="ja-JP" sz="2400" kern="100" dirty="0" err="1">
                <a:solidFill>
                  <a:srgbClr val="0000FF"/>
                </a:solidFill>
                <a:cs typeface="Cascadia Code" panose="020B0609020000020004" pitchFamily="49" charset="0"/>
              </a:rPr>
              <a:t>numpy</a:t>
            </a:r>
            <a:r>
              <a:rPr lang="ja-JP" altLang="en-US" sz="2400" kern="100" dirty="0">
                <a:solidFill>
                  <a:srgbClr val="0000FF"/>
                </a:solidFill>
                <a:cs typeface="Cascadia Code" panose="020B0609020000020004" pitchFamily="49" charset="0"/>
              </a:rPr>
              <a:t>は 別名 </a:t>
            </a:r>
            <a:r>
              <a:rPr lang="en-US" altLang="ja-JP" sz="2400" kern="100" dirty="0">
                <a:solidFill>
                  <a:srgbClr val="0000FF"/>
                </a:solidFill>
                <a:cs typeface="Cascadia Code" panose="020B0609020000020004" pitchFamily="49" charset="0"/>
              </a:rPr>
              <a:t>np</a:t>
            </a:r>
            <a:r>
              <a:rPr lang="ja-JP" altLang="en-US" sz="2400" kern="100" dirty="0">
                <a:solidFill>
                  <a:srgbClr val="0000FF"/>
                </a:solidFill>
                <a:cs typeface="Cascadia Code" panose="020B0609020000020004" pitchFamily="49" charset="0"/>
              </a:rPr>
              <a:t> で</a:t>
            </a:r>
            <a:r>
              <a:rPr lang="en-US" altLang="ja-JP" sz="2400" kern="100" dirty="0">
                <a:solidFill>
                  <a:srgbClr val="0000FF"/>
                </a:solidFill>
                <a:cs typeface="Cascadia Code" panose="020B0609020000020004" pitchFamily="49" charset="0"/>
              </a:rPr>
              <a:t>import</a:t>
            </a:r>
            <a:r>
              <a:rPr lang="ja-JP" altLang="en-US" sz="2400" kern="100" dirty="0">
                <a:solidFill>
                  <a:srgbClr val="0000FF"/>
                </a:solidFill>
                <a:cs typeface="Cascadia Code" panose="020B0609020000020004" pitchFamily="49" charset="0"/>
              </a:rPr>
              <a:t>しているので、</a:t>
            </a:r>
            <a:r>
              <a:rPr lang="en-US" altLang="ja-JP" sz="2400" kern="100" dirty="0" err="1">
                <a:solidFill>
                  <a:srgbClr val="0000FF"/>
                </a:solidFill>
                <a:cs typeface="Cascadia Code" panose="020B0609020000020004" pitchFamily="49" charset="0"/>
              </a:rPr>
              <a:t>np.polyfit</a:t>
            </a:r>
            <a:r>
              <a:rPr lang="en-US" altLang="ja-JP" sz="2400" kern="100" dirty="0">
                <a:solidFill>
                  <a:srgbClr val="0000FF"/>
                </a:solidFill>
                <a:cs typeface="Cascadia Code" panose="020B0609020000020004" pitchFamily="49" charset="0"/>
              </a:rPr>
              <a:t>()</a:t>
            </a:r>
            <a:r>
              <a:rPr lang="ja-JP" altLang="en-US" sz="2400" kern="100" dirty="0">
                <a:solidFill>
                  <a:srgbClr val="0000FF"/>
                </a:solidFill>
                <a:cs typeface="Cascadia Code" panose="020B0609020000020004" pitchFamily="49" charset="0"/>
              </a:rPr>
              <a:t> で呼び出す</a:t>
            </a:r>
            <a:endParaRPr lang="en-US" altLang="ja-JP" sz="2400" kern="100" dirty="0">
              <a:solidFill>
                <a:srgbClr val="0000FF"/>
              </a:solidFill>
              <a:cs typeface="Cascadia Code" panose="020B0609020000020004" pitchFamily="49" charset="0"/>
            </a:endParaRPr>
          </a:p>
          <a:p>
            <a:pPr marL="0" indent="0" algn="just">
              <a:buFontTx/>
              <a:buNone/>
            </a:pPr>
            <a:r>
              <a:rPr lang="en-US" altLang="ja-JP" sz="2400" kern="100" dirty="0">
                <a:cs typeface="Cascadia Code" panose="020B0609020000020004" pitchFamily="49" charset="0"/>
              </a:rPr>
              <a:t>a, b = </a:t>
            </a:r>
            <a:r>
              <a:rPr lang="en-US" altLang="ja-JP" sz="2400" b="1" kern="100" dirty="0" err="1">
                <a:solidFill>
                  <a:srgbClr val="FF0000"/>
                </a:solidFill>
                <a:cs typeface="Cascadia Code" panose="020B0609020000020004" pitchFamily="49" charset="0"/>
              </a:rPr>
              <a:t>np.polyfit</a:t>
            </a:r>
            <a:r>
              <a:rPr lang="en-US" altLang="ja-JP" sz="2400" kern="100" dirty="0">
                <a:cs typeface="Cascadia Code" panose="020B0609020000020004" pitchFamily="49" charset="0"/>
              </a:rPr>
              <a:t>(</a:t>
            </a:r>
            <a:r>
              <a:rPr lang="en-US" altLang="ja-JP" sz="2400" kern="100" dirty="0" err="1">
                <a:cs typeface="Cascadia Code" panose="020B0609020000020004" pitchFamily="49" charset="0"/>
              </a:rPr>
              <a:t>Tinv</a:t>
            </a:r>
            <a:r>
              <a:rPr lang="en-US" altLang="ja-JP" sz="2400" kern="100" dirty="0">
                <a:cs typeface="Cascadia Code" panose="020B0609020000020004" pitchFamily="49" charset="0"/>
              </a:rPr>
              <a:t>, </a:t>
            </a:r>
            <a:r>
              <a:rPr lang="en-US" altLang="ja-JP" sz="2400" kern="100" dirty="0" err="1">
                <a:cs typeface="Cascadia Code" panose="020B0609020000020004" pitchFamily="49" charset="0"/>
              </a:rPr>
              <a:t>logN</a:t>
            </a:r>
            <a:r>
              <a:rPr lang="en-US" altLang="ja-JP" sz="2400" kern="100" dirty="0">
                <a:cs typeface="Cascadia Code" panose="020B0609020000020004" pitchFamily="49" charset="0"/>
              </a:rPr>
              <a:t>, 1) </a:t>
            </a:r>
            <a:r>
              <a:rPr lang="ja-JP" altLang="en-US" sz="2400" kern="100" dirty="0">
                <a:cs typeface="Cascadia Code" panose="020B0609020000020004" pitchFamily="49" charset="0"/>
              </a:rPr>
              <a:t>　</a:t>
            </a:r>
            <a:endParaRPr lang="en-US" altLang="ja-JP" sz="2400" kern="100" dirty="0">
              <a:cs typeface="Cascadia Code" panose="020B0609020000020004" pitchFamily="49" charset="0"/>
            </a:endParaRPr>
          </a:p>
        </p:txBody>
      </p:sp>
      <p:sp>
        <p:nvSpPr>
          <p:cNvPr id="2" name="Rectangle 1027">
            <a:extLst>
              <a:ext uri="{FF2B5EF4-FFF2-40B4-BE49-F238E27FC236}">
                <a16:creationId xmlns:a16="http://schemas.microsoft.com/office/drawing/2014/main" id="{EFC438B8-84E8-AFEE-28F6-86CB045ECD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7840" y="3990528"/>
            <a:ext cx="8928992" cy="2348409"/>
          </a:xfrm>
          <a:prstGeom prst="rect">
            <a:avLst/>
          </a:prstGeom>
          <a:noFill/>
          <a:ln>
            <a:solidFill>
              <a:srgbClr val="99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3625" algn="l"/>
              </a:tabLst>
              <a:defRPr/>
            </a:pPr>
            <a:r>
              <a:rPr kumimoji="1" lang="en-US" altLang="ja-JP" sz="2400" b="0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  <a:cs typeface="Cascadia Code" panose="020B0609020000020004" pitchFamily="49" charset="0"/>
              </a:rPr>
              <a:t># </a:t>
            </a:r>
            <a:r>
              <a:rPr kumimoji="1" lang="en-US" altLang="ja-JP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  <a:cs typeface="Cascadia Code" panose="020B0609020000020004" pitchFamily="49" charset="0"/>
              </a:rPr>
              <a:t>numpy</a:t>
            </a:r>
            <a:r>
              <a:rPr kumimoji="1" lang="ja-JP" alt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  <a:cs typeface="Cascadia Code" panose="020B0609020000020004" pitchFamily="49" charset="0"/>
              </a:rPr>
              <a:t>ライブラリから </a:t>
            </a:r>
            <a:r>
              <a:rPr kumimoji="1" lang="en-US" altLang="ja-JP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  <a:cs typeface="Cascadia Code" panose="020B0609020000020004" pitchFamily="49" charset="0"/>
              </a:rPr>
              <a:t>polyfit</a:t>
            </a:r>
            <a:r>
              <a:rPr kumimoji="1" lang="ja-JP" alt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  <a:cs typeface="Cascadia Code" panose="020B0609020000020004" pitchFamily="49" charset="0"/>
              </a:rPr>
              <a:t> を </a:t>
            </a:r>
            <a:r>
              <a:rPr kumimoji="1" lang="en-US" altLang="ja-JP" sz="2400" b="0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  <a:cs typeface="Cascadia Code" panose="020B0609020000020004" pitchFamily="49" charset="0"/>
              </a:rPr>
              <a:t>import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3625" algn="l"/>
              </a:tabLst>
              <a:defRPr/>
            </a:pPr>
            <a:r>
              <a:rPr kumimoji="1" lang="en-US" altLang="ja-JP" sz="2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ＭＳ Ｐゴシック"/>
                <a:cs typeface="Cascadia Code" panose="020B0609020000020004" pitchFamily="49" charset="0"/>
              </a:rPr>
              <a:t>from </a:t>
            </a:r>
            <a:r>
              <a:rPr kumimoji="1" lang="en-US" altLang="ja-JP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ＭＳ Ｐゴシック"/>
                <a:cs typeface="Cascadia Code" panose="020B0609020000020004" pitchFamily="49" charset="0"/>
              </a:rPr>
              <a:t>numpy</a:t>
            </a:r>
            <a:r>
              <a:rPr kumimoji="1" lang="en-US" altLang="ja-JP" sz="2400" b="0" i="0" u="none" strike="noStrike" kern="1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ＭＳ Ｐゴシック"/>
                <a:cs typeface="Cascadia Code" panose="020B0609020000020004" pitchFamily="49" charset="0"/>
              </a:rPr>
              <a:t> </a:t>
            </a:r>
            <a:r>
              <a:rPr kumimoji="1" lang="en-US" altLang="ja-JP" sz="2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ＭＳ Ｐゴシック"/>
                <a:cs typeface="Cascadia Code" panose="020B0609020000020004" pitchFamily="49" charset="0"/>
              </a:rPr>
              <a:t>import</a:t>
            </a:r>
            <a:r>
              <a:rPr kumimoji="1" lang="en-US" altLang="ja-JP" sz="2400" b="0" i="0" u="none" strike="noStrike" kern="100" cap="none" spc="0" normalizeH="0" baseline="0" noProof="0" dirty="0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ＭＳ Ｐゴシック"/>
                <a:cs typeface="Cascadia Code" panose="020B0609020000020004" pitchFamily="49" charset="0"/>
              </a:rPr>
              <a:t> </a:t>
            </a:r>
            <a:r>
              <a:rPr kumimoji="1" lang="en-US" altLang="ja-JP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00CC99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ＭＳ Ｐゴシック"/>
                <a:cs typeface="Cascadia Code" panose="020B0609020000020004" pitchFamily="49" charset="0"/>
              </a:rPr>
              <a:t>polyfit</a:t>
            </a:r>
            <a:endParaRPr kumimoji="1" lang="en-US" altLang="ja-JP" sz="2400" b="0" i="0" u="none" strike="noStrike" kern="100" cap="none" spc="0" normalizeH="0" baseline="0" noProof="0" dirty="0">
              <a:ln>
                <a:noFill/>
              </a:ln>
              <a:solidFill>
                <a:srgbClr val="00CC99">
                  <a:lumMod val="50000"/>
                </a:srgbClr>
              </a:solidFill>
              <a:effectLst/>
              <a:uLnTx/>
              <a:uFillTx/>
              <a:latin typeface="Times New Roman"/>
              <a:ea typeface="ＭＳ Ｐゴシック"/>
              <a:cs typeface="Cascadia Code" panose="020B06090200000200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3625" algn="l"/>
              </a:tabLst>
              <a:defRPr/>
            </a:pPr>
            <a:endParaRPr kumimoji="1" lang="en-US" altLang="ja-JP" sz="24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Cascadia Code" panose="020B06090200000200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  <a:cs typeface="Cascadia Code" panose="020B0609020000020004" pitchFamily="49" charset="0"/>
              </a:rPr>
              <a:t># </a:t>
            </a:r>
            <a:r>
              <a:rPr kumimoji="1" lang="en-US" altLang="ja-JP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  <a:cs typeface="Cascadia Code" panose="020B0609020000020004" pitchFamily="49" charset="0"/>
              </a:rPr>
              <a:t>polyfit</a:t>
            </a:r>
            <a:r>
              <a:rPr kumimoji="1" lang="en-US" altLang="ja-JP" sz="2400" b="0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  <a:cs typeface="Cascadia Code" panose="020B0609020000020004" pitchFamily="49" charset="0"/>
              </a:rPr>
              <a:t>()</a:t>
            </a:r>
            <a:r>
              <a:rPr kumimoji="1" lang="ja-JP" alt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  <a:cs typeface="Cascadia Code" panose="020B0609020000020004" pitchFamily="49" charset="0"/>
              </a:rPr>
              <a:t> だけで呼び出せる</a:t>
            </a:r>
            <a:endParaRPr kumimoji="1" lang="en-US" altLang="ja-JP" sz="2400" b="0" i="0" u="none" strike="noStrike" kern="1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/>
              <a:ea typeface="ＭＳ Ｐゴシック"/>
              <a:cs typeface="Cascadia Code" panose="020B0609020000020004" pitchFamily="49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ＭＳ Ｐゴシック"/>
                <a:cs typeface="Cascadia Code" panose="020B0609020000020004" pitchFamily="49" charset="0"/>
              </a:rPr>
              <a:t>a, b </a:t>
            </a:r>
            <a:r>
              <a:rPr kumimoji="1" lang="en-US" altLang="ja-JP" sz="24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ＭＳ Ｐゴシック"/>
                <a:cs typeface="Cascadia Code" panose="020B0609020000020004" pitchFamily="49" charset="0"/>
              </a:rPr>
              <a:t>=</a:t>
            </a:r>
            <a:r>
              <a:rPr kumimoji="1" lang="ja-JP" alt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ＭＳ Ｐゴシック"/>
                <a:cs typeface="Cascadia Code" panose="020B0609020000020004" pitchFamily="49" charset="0"/>
              </a:rPr>
              <a:t> </a:t>
            </a:r>
            <a:r>
              <a:rPr kumimoji="1" lang="en-US" altLang="ja-JP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ＭＳ Ｐゴシック"/>
                <a:cs typeface="Cascadia Code" panose="020B0609020000020004" pitchFamily="49" charset="0"/>
              </a:rPr>
              <a:t>polyfit</a:t>
            </a:r>
            <a:r>
              <a:rPr kumimoji="1" lang="en-US" altLang="ja-JP" sz="24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ＭＳ Ｐゴシック"/>
                <a:cs typeface="Cascadia Code" panose="020B0609020000020004" pitchFamily="49" charset="0"/>
              </a:rPr>
              <a:t>(</a:t>
            </a:r>
            <a:r>
              <a:rPr kumimoji="1" lang="en-US" altLang="ja-JP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ＭＳ Ｐゴシック"/>
                <a:cs typeface="Cascadia Code" panose="020B0609020000020004" pitchFamily="49" charset="0"/>
              </a:rPr>
              <a:t>Tinv</a:t>
            </a:r>
            <a:r>
              <a:rPr kumimoji="1" lang="en-US" altLang="ja-JP" sz="24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ＭＳ Ｐゴシック"/>
                <a:cs typeface="Cascadia Code" panose="020B0609020000020004" pitchFamily="49" charset="0"/>
              </a:rPr>
              <a:t>, </a:t>
            </a:r>
            <a:r>
              <a:rPr kumimoji="1" lang="en-US" altLang="ja-JP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ＭＳ Ｐゴシック"/>
                <a:cs typeface="Cascadia Code" panose="020B0609020000020004" pitchFamily="49" charset="0"/>
              </a:rPr>
              <a:t>logN</a:t>
            </a:r>
            <a:r>
              <a:rPr kumimoji="1" lang="en-US" altLang="ja-JP" sz="24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ＭＳ Ｐゴシック"/>
                <a:cs typeface="Cascadia Code" panose="020B0609020000020004" pitchFamily="49" charset="0"/>
              </a:rPr>
              <a:t>, 1)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400" b="0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ＭＳ Ｐゴシック"/>
              <a:cs typeface="Cascadia Code" panose="020B0609020000020004" pitchFamily="49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ＭＳ Ｐゴシック"/>
                <a:cs typeface="Cascadia Code" panose="020B0609020000020004" pitchFamily="49" charset="0"/>
              </a:rPr>
              <a:t> </a:t>
            </a:r>
            <a:r>
              <a:rPr kumimoji="1" lang="ja-JP" alt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ＭＳ Ｐゴシック"/>
                <a:cs typeface="Cascadia Code" panose="020B0609020000020004" pitchFamily="49" charset="0"/>
              </a:rPr>
              <a:t>　</a:t>
            </a:r>
            <a:endParaRPr kumimoji="1" lang="en-US" altLang="ja-JP" sz="2400" b="0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ＭＳ Ｐゴシック"/>
              <a:cs typeface="Cascadia Code" panose="020B0609020000020004" pitchFamily="49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D95F2E3-876F-0ACE-6C82-2F53B2C18A7C}"/>
              </a:ext>
            </a:extLst>
          </p:cNvPr>
          <p:cNvSpPr txBox="1"/>
          <p:nvPr/>
        </p:nvSpPr>
        <p:spPr>
          <a:xfrm>
            <a:off x="191344" y="692696"/>
            <a:ext cx="116652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Cascadia Code" panose="020B0609020000020004" pitchFamily="49" charset="0"/>
              </a:rPr>
              <a:t>ChatGPT</a:t>
            </a:r>
            <a:r>
              <a:rPr kumimoji="1" lang="ja-JP" alt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Cascadia Code" panose="020B0609020000020004" pitchFamily="49" charset="0"/>
              </a:rPr>
              <a:t>への質問</a:t>
            </a:r>
            <a:r>
              <a:rPr kumimoji="1" lang="en-US" altLang="ja-JP" sz="24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Cascadia Code" panose="020B0609020000020004" pitchFamily="49" charset="0"/>
              </a:rPr>
              <a:t>:</a:t>
            </a:r>
            <a:r>
              <a:rPr kumimoji="1" lang="ja-JP" alt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Cascadia Code" panose="020B0609020000020004" pitchFamily="49" charset="0"/>
              </a:rPr>
              <a:t> </a:t>
            </a:r>
            <a:r>
              <a:rPr kumimoji="1" lang="en-US" altLang="ja-JP" sz="24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Cascadia Code" panose="020B0609020000020004" pitchFamily="49" charset="0"/>
              </a:rPr>
              <a:t>python</a:t>
            </a:r>
            <a:r>
              <a:rPr kumimoji="1" lang="ja-JP" alt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Cascadia Code" panose="020B0609020000020004" pitchFamily="49" charset="0"/>
              </a:rPr>
              <a:t>で </a:t>
            </a:r>
            <a:r>
              <a:rPr kumimoji="1" lang="en-US" altLang="ja-JP" sz="2400" b="1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Cascadia Code" panose="020B0609020000020004" pitchFamily="49" charset="0"/>
              </a:rPr>
              <a:t>logN</a:t>
            </a:r>
            <a:r>
              <a:rPr kumimoji="1" lang="en-US" altLang="ja-JP" sz="24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Cascadia Code" panose="020B0609020000020004" pitchFamily="49" charset="0"/>
              </a:rPr>
              <a:t> = a + b * </a:t>
            </a:r>
            <a:r>
              <a:rPr kumimoji="1" lang="en-US" altLang="ja-JP" sz="2400" b="1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Cascadia Code" panose="020B0609020000020004" pitchFamily="49" charset="0"/>
              </a:rPr>
              <a:t>Tinv</a:t>
            </a:r>
            <a:r>
              <a:rPr kumimoji="1" lang="ja-JP" alt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Cascadia Code" panose="020B0609020000020004" pitchFamily="49" charset="0"/>
              </a:rPr>
              <a:t> にフィッティングするプログラム</a:t>
            </a:r>
            <a:endParaRPr kumimoji="1" lang="en-US" altLang="ja-JP" sz="2400" b="1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Cascadia Code" panose="020B0609020000020004" pitchFamily="49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454A256-CAAC-CD94-6FE1-39D331FBCE86}"/>
              </a:ext>
            </a:extLst>
          </p:cNvPr>
          <p:cNvSpPr txBox="1"/>
          <p:nvPr/>
        </p:nvSpPr>
        <p:spPr>
          <a:xfrm>
            <a:off x="576064" y="6105490"/>
            <a:ext cx="10704512" cy="707886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1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Cascadia Code" panose="020B0609020000020004" pitchFamily="49" charset="0"/>
              </a:rPr>
              <a:t>でも、この時の回答のプログラムは</a:t>
            </a:r>
            <a:r>
              <a:rPr kumimoji="1" lang="ja-JP" altLang="en-US" sz="4000" b="1" i="0" u="none" strike="noStrike" kern="1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Cascadia Code" panose="020B0609020000020004" pitchFamily="49" charset="0"/>
              </a:rPr>
              <a:t>間違っていた</a:t>
            </a:r>
            <a:endParaRPr kumimoji="1" lang="en-US" altLang="ja-JP" sz="4000" b="1" i="0" u="none" strike="noStrike" kern="1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Cascadia Code" panose="020B06090200000200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781972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12144672" cy="692695"/>
          </a:xfrm>
        </p:spPr>
        <p:txBody>
          <a:bodyPr/>
          <a:lstStyle/>
          <a:p>
            <a:pPr eaLnBrk="1" hangingPunct="1"/>
            <a:r>
              <a:rPr lang="en-US" altLang="ja-JP" sz="3600" b="1" dirty="0" err="1">
                <a:solidFill>
                  <a:srgbClr val="0000FF"/>
                </a:solidFill>
                <a:ea typeface="ＨＧ丸ゴシックB" pitchFamily="49" charset="-128"/>
              </a:rPr>
              <a:t>numpy</a:t>
            </a:r>
            <a:r>
              <a:rPr lang="en-US" altLang="ja-JP" sz="3600" b="1" dirty="0">
                <a:solidFill>
                  <a:srgbClr val="0000FF"/>
                </a:solidFill>
                <a:ea typeface="ＨＧ丸ゴシックB" pitchFamily="49" charset="-128"/>
              </a:rPr>
              <a:t> </a:t>
            </a:r>
            <a:r>
              <a:rPr lang="en-US" altLang="ja-JP" sz="3600" b="1" dirty="0" err="1">
                <a:solidFill>
                  <a:srgbClr val="0000FF"/>
                </a:solidFill>
                <a:ea typeface="ＨＧ丸ゴシックB" pitchFamily="49" charset="-128"/>
              </a:rPr>
              <a:t>polyfit</a:t>
            </a:r>
            <a:r>
              <a:rPr lang="ja-JP" altLang="en-US" sz="3600" b="1" dirty="0">
                <a:solidFill>
                  <a:srgbClr val="0000FF"/>
                </a:solidFill>
                <a:ea typeface="ＨＧ丸ゴシックB" pitchFamily="49" charset="-128"/>
              </a:rPr>
              <a:t>を検索してみる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21B9B24-9360-70BB-9BC9-A88542800A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95" t="26901" r="38756" b="48950"/>
          <a:stretch/>
        </p:blipFill>
        <p:spPr>
          <a:xfrm>
            <a:off x="155509" y="1331846"/>
            <a:ext cx="8980875" cy="404137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9A3072C-7092-14F7-1E4B-03D864BDE6FF}"/>
              </a:ext>
            </a:extLst>
          </p:cNvPr>
          <p:cNvSpPr txBox="1"/>
          <p:nvPr/>
        </p:nvSpPr>
        <p:spPr>
          <a:xfrm>
            <a:off x="191344" y="764704"/>
            <a:ext cx="6192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Bing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で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“</a:t>
            </a:r>
            <a:r>
              <a:rPr kumimoji="1" lang="en-US" altLang="ja-JP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numpy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en-US" altLang="ja-JP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polyfit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”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 を検索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88F3CD1-EC56-8B6D-D5C8-1C9D0AB38677}"/>
              </a:ext>
            </a:extLst>
          </p:cNvPr>
          <p:cNvSpPr txBox="1"/>
          <p:nvPr/>
        </p:nvSpPr>
        <p:spPr>
          <a:xfrm>
            <a:off x="5402602" y="1844824"/>
            <a:ext cx="46538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公式の</a:t>
            </a:r>
            <a: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API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リファレンス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E76AFF4-49B9-EA09-EBE3-0D22A98A1DEB}"/>
              </a:ext>
            </a:extLst>
          </p:cNvPr>
          <p:cNvSpPr txBox="1"/>
          <p:nvPr/>
        </p:nvSpPr>
        <p:spPr>
          <a:xfrm>
            <a:off x="2927648" y="3573016"/>
            <a:ext cx="71112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知恵袋系</a:t>
            </a:r>
            <a: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: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en-US" altLang="ja-JP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Qiita</a:t>
            </a:r>
            <a: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,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Quora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の質が高い</a:t>
            </a:r>
          </a:p>
        </p:txBody>
      </p:sp>
    </p:spTree>
    <p:extLst>
      <p:ext uri="{BB962C8B-B14F-4D97-AF65-F5344CB8AC3E}">
        <p14:creationId xmlns:p14="http://schemas.microsoft.com/office/powerpoint/2010/main" val="2532436726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12144672" cy="692695"/>
          </a:xfrm>
        </p:spPr>
        <p:txBody>
          <a:bodyPr/>
          <a:lstStyle/>
          <a:p>
            <a:pPr eaLnBrk="1" hangingPunct="1"/>
            <a:r>
              <a:rPr lang="en-US" altLang="ja-JP" sz="3600" b="1" dirty="0" err="1">
                <a:solidFill>
                  <a:srgbClr val="0000FF"/>
                </a:solidFill>
                <a:ea typeface="ＨＧ丸ゴシックB" pitchFamily="49" charset="-128"/>
              </a:rPr>
              <a:t>numpy</a:t>
            </a:r>
            <a:r>
              <a:rPr lang="en-US" altLang="ja-JP" sz="3600" b="1" dirty="0">
                <a:solidFill>
                  <a:srgbClr val="0000FF"/>
                </a:solidFill>
                <a:ea typeface="ＨＧ丸ゴシックB" pitchFamily="49" charset="-128"/>
              </a:rPr>
              <a:t> </a:t>
            </a:r>
            <a:r>
              <a:rPr lang="en-US" altLang="ja-JP" sz="3600" b="1" dirty="0" err="1">
                <a:solidFill>
                  <a:srgbClr val="0000FF"/>
                </a:solidFill>
                <a:ea typeface="ＨＧ丸ゴシックB" pitchFamily="49" charset="-128"/>
              </a:rPr>
              <a:t>polyfit</a:t>
            </a:r>
            <a:r>
              <a:rPr lang="ja-JP" altLang="en-US" sz="3600" b="1" dirty="0">
                <a:solidFill>
                  <a:srgbClr val="0000FF"/>
                </a:solidFill>
                <a:ea typeface="ＨＧ丸ゴシックB" pitchFamily="49" charset="-128"/>
              </a:rPr>
              <a:t>を検索してみる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9A3072C-7092-14F7-1E4B-03D864BDE6FF}"/>
              </a:ext>
            </a:extLst>
          </p:cNvPr>
          <p:cNvSpPr txBox="1"/>
          <p:nvPr/>
        </p:nvSpPr>
        <p:spPr>
          <a:xfrm>
            <a:off x="191344" y="764704"/>
            <a:ext cx="6192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Bing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で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“</a:t>
            </a:r>
            <a:r>
              <a:rPr kumimoji="1" lang="en-US" altLang="ja-JP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numpy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en-US" altLang="ja-JP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polyfit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”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 を検索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83FE83A-D16A-4572-7721-CD023A3ADF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81" t="61525" r="42432" b="29050"/>
          <a:stretch/>
        </p:blipFill>
        <p:spPr>
          <a:xfrm>
            <a:off x="192326" y="1298376"/>
            <a:ext cx="6772995" cy="1266527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5D30E30-419F-803E-65BC-0BB8D02A5874}"/>
              </a:ext>
            </a:extLst>
          </p:cNvPr>
          <p:cNvSpPr txBox="1"/>
          <p:nvPr/>
        </p:nvSpPr>
        <p:spPr>
          <a:xfrm>
            <a:off x="99515" y="2640114"/>
            <a:ext cx="88047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https://chayarokurokuro.hatenablog.com/entry/2020/01/22/190133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3175EF45-A3B9-9E5B-CF7D-04DF33960F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550" r="59274" b="36350"/>
          <a:stretch/>
        </p:blipFill>
        <p:spPr>
          <a:xfrm>
            <a:off x="133097" y="3501008"/>
            <a:ext cx="5063358" cy="2956668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FEB8B57C-5B59-E68B-3756-CA0E47F7C2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9500" r="59274" b="53768"/>
          <a:stretch/>
        </p:blipFill>
        <p:spPr>
          <a:xfrm>
            <a:off x="129585" y="3033152"/>
            <a:ext cx="5063360" cy="861637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ADA3B0E-8201-5083-B99C-99714B061BCB}"/>
              </a:ext>
            </a:extLst>
          </p:cNvPr>
          <p:cNvSpPr txBox="1"/>
          <p:nvPr/>
        </p:nvSpPr>
        <p:spPr>
          <a:xfrm>
            <a:off x="3863752" y="3356992"/>
            <a:ext cx="864096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polyfit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で返ってくる係数は、</a:t>
            </a:r>
            <a:b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</a:b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     y = a * x + b</a:t>
            </a:r>
            <a:b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</a:b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の順番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ChatGPT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は、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y = a + b * x 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の係数を</a:t>
            </a:r>
            <a:b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</a:b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　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a, b = </a:t>
            </a:r>
            <a:r>
              <a:rPr kumimoji="1" lang="en-US" altLang="ja-JP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np.polyfit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(</a:t>
            </a:r>
            <a:r>
              <a:rPr kumimoji="1" lang="en-US" altLang="ja-JP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Tinv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, </a:t>
            </a:r>
            <a:r>
              <a:rPr kumimoji="1" lang="en-US" altLang="ja-JP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logN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,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1)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で受け取っていたので、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a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 と 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b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 がひっくり返っている</a:t>
            </a:r>
          </a:p>
        </p:txBody>
      </p:sp>
    </p:spTree>
    <p:extLst>
      <p:ext uri="{BB962C8B-B14F-4D97-AF65-F5344CB8AC3E}">
        <p14:creationId xmlns:p14="http://schemas.microsoft.com/office/powerpoint/2010/main" val="3046449314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ED9CA5-8E71-D350-76F6-65CD2E3E2E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9C8C4E5-76AA-F0CA-DE98-18BED249CA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601"/>
          <a:stretch/>
        </p:blipFill>
        <p:spPr>
          <a:xfrm>
            <a:off x="717176" y="1412776"/>
            <a:ext cx="10757647" cy="5445224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9582BAA-FF7D-EBE6-CE09-BFFAADDC2CD4}"/>
              </a:ext>
            </a:extLst>
          </p:cNvPr>
          <p:cNvSpPr txBox="1"/>
          <p:nvPr/>
        </p:nvSpPr>
        <p:spPr>
          <a:xfrm>
            <a:off x="0" y="2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実行結果</a:t>
            </a:r>
          </a:p>
        </p:txBody>
      </p:sp>
    </p:spTree>
    <p:extLst>
      <p:ext uri="{BB962C8B-B14F-4D97-AF65-F5344CB8AC3E}">
        <p14:creationId xmlns:p14="http://schemas.microsoft.com/office/powerpoint/2010/main" val="332664426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D653BD-48C8-BFBB-391D-912DA05468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1026">
            <a:extLst>
              <a:ext uri="{FF2B5EF4-FFF2-40B4-BE49-F238E27FC236}">
                <a16:creationId xmlns:a16="http://schemas.microsoft.com/office/drawing/2014/main" id="{D2BBD4A2-93F6-CD74-EA67-96C6C82500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12144672" cy="980727"/>
          </a:xfrm>
        </p:spPr>
        <p:txBody>
          <a:bodyPr/>
          <a:lstStyle/>
          <a:p>
            <a:pPr eaLnBrk="1" hangingPunct="1"/>
            <a:r>
              <a:rPr lang="ja-JP" altLang="en-US" sz="3600" b="1" dirty="0">
                <a:solidFill>
                  <a:srgbClr val="0000FF"/>
                </a:solidFill>
                <a:ea typeface="ＨＧ丸ゴシックB" pitchFamily="49" charset="-128"/>
              </a:rPr>
              <a:t>より進んだ問題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52FF47A-C836-AABD-8E62-B66EA5E4B05B}"/>
              </a:ext>
            </a:extLst>
          </p:cNvPr>
          <p:cNvSpPr txBox="1"/>
          <p:nvPr/>
        </p:nvSpPr>
        <p:spPr>
          <a:xfrm>
            <a:off x="407368" y="947491"/>
            <a:ext cx="1116124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2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次以上の多項式の場合</a:t>
            </a:r>
            <a:endParaRPr kumimoji="1" lang="en-US" altLang="ja-JP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偶数次数のみの多項式の場合</a:t>
            </a:r>
            <a:endParaRPr kumimoji="1" lang="en-US" altLang="ja-JP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ja-JP" altLang="en-US" sz="3600" b="1" dirty="0">
                <a:solidFill>
                  <a:srgbClr val="000000"/>
                </a:solidFill>
              </a:rPr>
              <a:t>データにもっと大きなノイズを加えてみる</a:t>
            </a:r>
            <a:endParaRPr lang="en-US" altLang="ja-JP" sz="3600" b="1" dirty="0">
              <a:solidFill>
                <a:srgbClr val="000000"/>
              </a:solidFill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ja-JP" sz="3600" b="1" dirty="0" err="1">
                <a:solidFill>
                  <a:srgbClr val="000000"/>
                </a:solidFill>
              </a:rPr>
              <a:t>Jupyter</a:t>
            </a:r>
            <a:r>
              <a:rPr lang="ja-JP" altLang="en-US" sz="3600" b="1" dirty="0">
                <a:solidFill>
                  <a:srgbClr val="000000"/>
                </a:solidFill>
              </a:rPr>
              <a:t>プログラムを</a:t>
            </a:r>
            <a:r>
              <a:rPr lang="en-US" altLang="ja-JP" sz="3600" b="1" dirty="0">
                <a:solidFill>
                  <a:srgbClr val="000000"/>
                </a:solidFill>
              </a:rPr>
              <a:t>python</a:t>
            </a:r>
            <a:r>
              <a:rPr lang="ja-JP" altLang="en-US" sz="3600" b="1" dirty="0">
                <a:solidFill>
                  <a:srgbClr val="000000"/>
                </a:solidFill>
              </a:rPr>
              <a:t>プログラムに変換して実行してみる</a:t>
            </a:r>
            <a:endParaRPr kumimoji="1" lang="en-US" altLang="ja-JP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altLang="ja-JP" sz="3600" b="1" dirty="0">
              <a:solidFill>
                <a:srgbClr val="000000"/>
              </a:solidFill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次回</a:t>
            </a:r>
            <a:endParaRPr kumimoji="1" lang="en-US" altLang="ja-JP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curve_fit</a:t>
            </a:r>
            <a: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()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を使った一般関数の</a:t>
            </a:r>
            <a:r>
              <a:rPr lang="en-US" altLang="ja-JP" sz="3600" b="1" dirty="0">
                <a:solidFill>
                  <a:srgbClr val="000000"/>
                </a:solidFill>
              </a:rPr>
              <a:t>(</a:t>
            </a:r>
            <a:r>
              <a:rPr lang="ja-JP" altLang="en-US" sz="3600" b="1" dirty="0">
                <a:solidFill>
                  <a:srgbClr val="000000"/>
                </a:solidFill>
              </a:rPr>
              <a:t>線形</a:t>
            </a:r>
            <a:r>
              <a:rPr lang="en-US" altLang="ja-JP" sz="3600" b="1" dirty="0">
                <a:solidFill>
                  <a:srgbClr val="000000"/>
                </a:solidFill>
              </a:rPr>
              <a:t>)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最小二乗法</a:t>
            </a:r>
            <a:endParaRPr kumimoji="1" lang="en-US" altLang="ja-JP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非線形最小二乗法</a:t>
            </a:r>
            <a:endParaRPr kumimoji="1" lang="en-US" altLang="ja-JP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ja-JP" sz="3600" b="1" dirty="0">
                <a:solidFill>
                  <a:srgbClr val="000000"/>
                </a:solidFill>
              </a:rPr>
              <a:t>minimize()</a:t>
            </a:r>
            <a:r>
              <a:rPr lang="ja-JP" altLang="en-US" sz="3600" b="1" dirty="0">
                <a:solidFill>
                  <a:srgbClr val="000000"/>
                </a:solidFill>
              </a:rPr>
              <a:t>を使った最小化問題</a:t>
            </a:r>
            <a:endParaRPr kumimoji="1" lang="en-US" altLang="ja-JP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5853651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B0AC3B-7881-D48C-5729-4462348F0D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1026">
            <a:extLst>
              <a:ext uri="{FF2B5EF4-FFF2-40B4-BE49-F238E27FC236}">
                <a16:creationId xmlns:a16="http://schemas.microsoft.com/office/drawing/2014/main" id="{543E4F46-9D7D-7BE9-7A13-F1A99F5F75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12144672" cy="980727"/>
          </a:xfrm>
        </p:spPr>
        <p:txBody>
          <a:bodyPr/>
          <a:lstStyle/>
          <a:p>
            <a:pPr eaLnBrk="1" hangingPunct="1"/>
            <a:r>
              <a:rPr lang="ja-JP" altLang="en-US" sz="3600" b="1" dirty="0">
                <a:solidFill>
                  <a:srgbClr val="0000FF"/>
                </a:solidFill>
                <a:ea typeface="ＨＧ丸ゴシックB" pitchFamily="49" charset="-128"/>
              </a:rPr>
              <a:t>自習に生成</a:t>
            </a:r>
            <a:r>
              <a:rPr lang="en-US" altLang="ja-JP" sz="3600" b="1" dirty="0">
                <a:solidFill>
                  <a:srgbClr val="0000FF"/>
                </a:solidFill>
                <a:ea typeface="ＨＧ丸ゴシックB" pitchFamily="49" charset="-128"/>
              </a:rPr>
              <a:t>AI</a:t>
            </a:r>
            <a:r>
              <a:rPr lang="ja-JP" altLang="en-US" sz="3600" b="1" dirty="0">
                <a:solidFill>
                  <a:srgbClr val="0000FF"/>
                </a:solidFill>
                <a:ea typeface="ＨＧ丸ゴシックB" pitchFamily="49" charset="-128"/>
              </a:rPr>
              <a:t>を使う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C1A2B8B-4C7B-A5A2-5585-DAA29C8E0394}"/>
              </a:ext>
            </a:extLst>
          </p:cNvPr>
          <p:cNvSpPr txBox="1"/>
          <p:nvPr/>
        </p:nvSpPr>
        <p:spPr>
          <a:xfrm>
            <a:off x="119336" y="947491"/>
            <a:ext cx="11953328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1" lang="ja-JP" alt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プロンプト</a:t>
            </a:r>
            <a:r>
              <a:rPr kumimoji="1" lang="en-US" altLang="ja-JP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:</a:t>
            </a:r>
            <a:r>
              <a:rPr kumimoji="1" lang="ja-JP" alt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 以下のプログラムが何をしているか、わかりやすく説明してください</a:t>
            </a:r>
            <a:br>
              <a:rPr kumimoji="1" lang="en-US" altLang="ja-JP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</a:br>
            <a:r>
              <a:rPr kumimoji="1" lang="ja-JP" alt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＊＊ここに</a:t>
            </a:r>
            <a:r>
              <a:rPr kumimoji="1" lang="en-US" altLang="ja-JP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python</a:t>
            </a:r>
            <a:r>
              <a:rPr kumimoji="1" lang="ja-JP" alt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プログラムをコピペ＊＊</a:t>
            </a:r>
            <a:endParaRPr kumimoji="1" lang="en-US" altLang="ja-JP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altLang="ja-JP" dirty="0">
              <a:solidFill>
                <a:srgbClr val="000000"/>
              </a:solidFill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ja-JP" altLang="en-US" dirty="0">
                <a:solidFill>
                  <a:srgbClr val="000000"/>
                </a:solidFill>
              </a:rPr>
              <a:t>回答</a:t>
            </a:r>
            <a:r>
              <a:rPr lang="en-US" altLang="ja-JP" dirty="0">
                <a:solidFill>
                  <a:srgbClr val="000000"/>
                </a:solidFill>
              </a:rPr>
              <a:t>:</a:t>
            </a:r>
            <a:br>
              <a:rPr lang="en-US" altLang="ja-JP" dirty="0">
                <a:solidFill>
                  <a:srgbClr val="000000"/>
                </a:solidFill>
              </a:rPr>
            </a:br>
            <a:r>
              <a:rPr lang="ja-JP" altLang="en-US" sz="1800" dirty="0">
                <a:solidFill>
                  <a:srgbClr val="000000"/>
                </a:solidFill>
              </a:rPr>
              <a:t>このプログラムは、</a:t>
            </a:r>
            <a:r>
              <a:rPr lang="en-US" altLang="ja-JP" sz="1800" dirty="0">
                <a:solidFill>
                  <a:srgbClr val="000000"/>
                </a:solidFill>
              </a:rPr>
              <a:t>CSV</a:t>
            </a:r>
            <a:r>
              <a:rPr lang="ja-JP" altLang="en-US" sz="1800" dirty="0">
                <a:solidFill>
                  <a:srgbClr val="000000"/>
                </a:solidFill>
              </a:rPr>
              <a:t>ファイルからデータを読み取り、線形回帰を実行し、その結果をプロットするものです。</a:t>
            </a:r>
            <a:br>
              <a:rPr lang="en-US" altLang="ja-JP" sz="1800" dirty="0">
                <a:solidFill>
                  <a:srgbClr val="000000"/>
                </a:solidFill>
              </a:rPr>
            </a:br>
            <a:r>
              <a:rPr lang="ja-JP" altLang="en-US" sz="1800" dirty="0">
                <a:solidFill>
                  <a:srgbClr val="000000"/>
                </a:solidFill>
              </a:rPr>
              <a:t>以下に詳細を説明します：</a:t>
            </a:r>
            <a:endParaRPr lang="en-US" altLang="ja-JP" sz="1800" dirty="0">
              <a:solidFill>
                <a:srgbClr val="000000"/>
              </a:solidFill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altLang="ja-JP" sz="1800" dirty="0">
                <a:solidFill>
                  <a:srgbClr val="000000"/>
                </a:solidFill>
              </a:rPr>
              <a:t>CSV</a:t>
            </a:r>
            <a:r>
              <a:rPr lang="ja-JP" altLang="en-US" sz="1800" dirty="0">
                <a:solidFill>
                  <a:srgbClr val="000000"/>
                </a:solidFill>
              </a:rPr>
              <a:t>ファイルの読み込み</a:t>
            </a:r>
            <a:r>
              <a:rPr lang="en-US" altLang="ja-JP" sz="1800" dirty="0">
                <a:solidFill>
                  <a:srgbClr val="000000"/>
                </a:solidFill>
              </a:rPr>
              <a:t>:</a:t>
            </a:r>
            <a:br>
              <a:rPr lang="en-US" altLang="ja-JP" sz="1800" dirty="0">
                <a:solidFill>
                  <a:srgbClr val="000000"/>
                </a:solidFill>
              </a:rPr>
            </a:br>
            <a:r>
              <a:rPr lang="ja-JP" altLang="en-US" sz="1800" dirty="0">
                <a:solidFill>
                  <a:srgbClr val="000000"/>
                </a:solidFill>
              </a:rPr>
              <a:t>・ </a:t>
            </a:r>
            <a:r>
              <a:rPr lang="en-US" altLang="ja-JP" sz="1800" dirty="0">
                <a:solidFill>
                  <a:srgbClr val="000000"/>
                </a:solidFill>
              </a:rPr>
              <a:t>data2.csv</a:t>
            </a:r>
            <a:r>
              <a:rPr lang="ja-JP" altLang="en-US" sz="1800" dirty="0">
                <a:solidFill>
                  <a:srgbClr val="000000"/>
                </a:solidFill>
              </a:rPr>
              <a:t>というファイルを開きます。</a:t>
            </a:r>
            <a:br>
              <a:rPr lang="en-US" altLang="ja-JP" sz="1800" dirty="0">
                <a:solidFill>
                  <a:srgbClr val="000000"/>
                </a:solidFill>
              </a:rPr>
            </a:br>
            <a:r>
              <a:rPr lang="ja-JP" altLang="en-US" sz="1800" dirty="0">
                <a:solidFill>
                  <a:srgbClr val="000000"/>
                </a:solidFill>
              </a:rPr>
              <a:t>・ 空のリスト </a:t>
            </a:r>
            <a:r>
              <a:rPr lang="en-US" altLang="ja-JP" sz="1800" dirty="0" err="1">
                <a:solidFill>
                  <a:srgbClr val="000000"/>
                </a:solidFill>
              </a:rPr>
              <a:t>xs</a:t>
            </a:r>
            <a:r>
              <a:rPr lang="en-US" altLang="ja-JP" sz="1800" dirty="0">
                <a:solidFill>
                  <a:srgbClr val="000000"/>
                </a:solidFill>
              </a:rPr>
              <a:t> </a:t>
            </a:r>
            <a:r>
              <a:rPr lang="ja-JP" altLang="en-US" sz="1800" dirty="0">
                <a:solidFill>
                  <a:srgbClr val="000000"/>
                </a:solidFill>
              </a:rPr>
              <a:t>と </a:t>
            </a:r>
            <a:r>
              <a:rPr lang="en-US" altLang="ja-JP" sz="1800" dirty="0" err="1">
                <a:solidFill>
                  <a:srgbClr val="000000"/>
                </a:solidFill>
              </a:rPr>
              <a:t>ys</a:t>
            </a:r>
            <a:r>
              <a:rPr lang="en-US" altLang="ja-JP" sz="1800" dirty="0">
                <a:solidFill>
                  <a:srgbClr val="000000"/>
                </a:solidFill>
              </a:rPr>
              <a:t> </a:t>
            </a:r>
            <a:r>
              <a:rPr lang="ja-JP" altLang="en-US" sz="1800" dirty="0">
                <a:solidFill>
                  <a:srgbClr val="000000"/>
                </a:solidFill>
              </a:rPr>
              <a:t>を初期化して、</a:t>
            </a:r>
            <a:r>
              <a:rPr lang="en-US" altLang="ja-JP" sz="1800" dirty="0">
                <a:solidFill>
                  <a:srgbClr val="000000"/>
                </a:solidFill>
              </a:rPr>
              <a:t>CSV</a:t>
            </a:r>
            <a:r>
              <a:rPr lang="ja-JP" altLang="en-US" sz="1800" dirty="0">
                <a:solidFill>
                  <a:srgbClr val="000000"/>
                </a:solidFill>
              </a:rPr>
              <a:t>ファイルから読み取る </a:t>
            </a:r>
            <a:r>
              <a:rPr lang="en-US" altLang="ja-JP" sz="1800" dirty="0">
                <a:solidFill>
                  <a:srgbClr val="000000"/>
                </a:solidFill>
              </a:rPr>
              <a:t>x </a:t>
            </a:r>
            <a:r>
              <a:rPr lang="ja-JP" altLang="en-US" sz="1800" dirty="0">
                <a:solidFill>
                  <a:srgbClr val="000000"/>
                </a:solidFill>
              </a:rPr>
              <a:t>値と </a:t>
            </a:r>
            <a:r>
              <a:rPr lang="en-US" altLang="ja-JP" sz="1800" dirty="0">
                <a:solidFill>
                  <a:srgbClr val="000000"/>
                </a:solidFill>
              </a:rPr>
              <a:t>y </a:t>
            </a:r>
            <a:r>
              <a:rPr lang="ja-JP" altLang="en-US" sz="1800" dirty="0">
                <a:solidFill>
                  <a:srgbClr val="000000"/>
                </a:solidFill>
              </a:rPr>
              <a:t>値を保存します。</a:t>
            </a:r>
            <a:br>
              <a:rPr lang="en-US" altLang="ja-JP" sz="1800" dirty="0">
                <a:solidFill>
                  <a:srgbClr val="000000"/>
                </a:solidFill>
              </a:rPr>
            </a:br>
            <a:r>
              <a:rPr lang="ja-JP" altLang="en-US" sz="1800" dirty="0">
                <a:solidFill>
                  <a:srgbClr val="000000"/>
                </a:solidFill>
              </a:rPr>
              <a:t>・ファイルの最初の行を読み取り、</a:t>
            </a:r>
            <a:r>
              <a:rPr lang="en-US" altLang="ja-JP" sz="1800" dirty="0">
                <a:solidFill>
                  <a:srgbClr val="000000"/>
                </a:solidFill>
              </a:rPr>
              <a:t>x </a:t>
            </a:r>
            <a:r>
              <a:rPr lang="ja-JP" altLang="en-US" sz="1800" dirty="0">
                <a:solidFill>
                  <a:srgbClr val="000000"/>
                </a:solidFill>
              </a:rPr>
              <a:t>軸と </a:t>
            </a:r>
            <a:r>
              <a:rPr lang="en-US" altLang="ja-JP" sz="1800" dirty="0">
                <a:solidFill>
                  <a:srgbClr val="000000"/>
                </a:solidFill>
              </a:rPr>
              <a:t>y </a:t>
            </a:r>
            <a:r>
              <a:rPr lang="ja-JP" altLang="en-US" sz="1800" dirty="0">
                <a:solidFill>
                  <a:srgbClr val="000000"/>
                </a:solidFill>
              </a:rPr>
              <a:t>軸のラベルを取得して </a:t>
            </a:r>
            <a:r>
              <a:rPr lang="en-US" altLang="ja-JP" sz="1800" dirty="0" err="1">
                <a:solidFill>
                  <a:srgbClr val="000000"/>
                </a:solidFill>
              </a:rPr>
              <a:t>xlabel</a:t>
            </a:r>
            <a:r>
              <a:rPr lang="en-US" altLang="ja-JP" sz="1800" dirty="0">
                <a:solidFill>
                  <a:srgbClr val="000000"/>
                </a:solidFill>
              </a:rPr>
              <a:t> </a:t>
            </a:r>
            <a:r>
              <a:rPr lang="ja-JP" altLang="en-US" sz="1800" dirty="0">
                <a:solidFill>
                  <a:srgbClr val="000000"/>
                </a:solidFill>
              </a:rPr>
              <a:t>と </a:t>
            </a:r>
            <a:r>
              <a:rPr lang="en-US" altLang="ja-JP" sz="1800" dirty="0" err="1">
                <a:solidFill>
                  <a:srgbClr val="000000"/>
                </a:solidFill>
              </a:rPr>
              <a:t>ylabel</a:t>
            </a:r>
            <a:r>
              <a:rPr lang="en-US" altLang="ja-JP" sz="1800" dirty="0">
                <a:solidFill>
                  <a:srgbClr val="000000"/>
                </a:solidFill>
              </a:rPr>
              <a:t> </a:t>
            </a:r>
            <a:r>
              <a:rPr lang="ja-JP" altLang="en-US" sz="1800" dirty="0">
                <a:solidFill>
                  <a:srgbClr val="000000"/>
                </a:solidFill>
              </a:rPr>
              <a:t>に格納します。</a:t>
            </a:r>
            <a:endParaRPr lang="en-US" altLang="ja-JP" sz="1800" dirty="0">
              <a:solidFill>
                <a:srgbClr val="000000"/>
              </a:solidFill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ja-JP" altLang="en-US" sz="1800" dirty="0">
                <a:solidFill>
                  <a:srgbClr val="000000"/>
                </a:solidFill>
              </a:rPr>
              <a:t>データの処理</a:t>
            </a:r>
            <a:r>
              <a:rPr lang="en-US" altLang="ja-JP" sz="1800" dirty="0">
                <a:solidFill>
                  <a:srgbClr val="000000"/>
                </a:solidFill>
              </a:rPr>
              <a:t>:</a:t>
            </a:r>
            <a:br>
              <a:rPr lang="en-US" altLang="ja-JP" sz="1800" dirty="0">
                <a:solidFill>
                  <a:srgbClr val="000000"/>
                </a:solidFill>
              </a:rPr>
            </a:br>
            <a:r>
              <a:rPr lang="ja-JP" altLang="en-US" sz="1800" dirty="0">
                <a:solidFill>
                  <a:srgbClr val="000000"/>
                </a:solidFill>
              </a:rPr>
              <a:t>・ 残りの行をループで読み取ります。</a:t>
            </a:r>
            <a:br>
              <a:rPr lang="en-US" altLang="ja-JP" sz="1800" dirty="0">
                <a:solidFill>
                  <a:srgbClr val="000000"/>
                </a:solidFill>
              </a:rPr>
            </a:br>
            <a:r>
              <a:rPr lang="ja-JP" altLang="en-US" sz="1800" dirty="0">
                <a:solidFill>
                  <a:srgbClr val="000000"/>
                </a:solidFill>
              </a:rPr>
              <a:t>・ 各行をカンマで分割し、</a:t>
            </a:r>
            <a:r>
              <a:rPr lang="en-US" altLang="ja-JP" sz="1800" dirty="0">
                <a:solidFill>
                  <a:srgbClr val="000000"/>
                </a:solidFill>
              </a:rPr>
              <a:t>x </a:t>
            </a:r>
            <a:r>
              <a:rPr lang="ja-JP" altLang="en-US" sz="1800" dirty="0">
                <a:solidFill>
                  <a:srgbClr val="000000"/>
                </a:solidFill>
              </a:rPr>
              <a:t>値と </a:t>
            </a:r>
            <a:r>
              <a:rPr lang="en-US" altLang="ja-JP" sz="1800" dirty="0">
                <a:solidFill>
                  <a:srgbClr val="000000"/>
                </a:solidFill>
              </a:rPr>
              <a:t>y </a:t>
            </a:r>
            <a:r>
              <a:rPr lang="ja-JP" altLang="en-US" sz="1800" dirty="0">
                <a:solidFill>
                  <a:srgbClr val="000000"/>
                </a:solidFill>
              </a:rPr>
              <a:t>値を取得します。</a:t>
            </a:r>
            <a:br>
              <a:rPr lang="en-US" altLang="ja-JP" sz="1800" dirty="0">
                <a:solidFill>
                  <a:srgbClr val="000000"/>
                </a:solidFill>
              </a:rPr>
            </a:br>
            <a:r>
              <a:rPr lang="ja-JP" altLang="en-US" sz="1800" dirty="0">
                <a:solidFill>
                  <a:srgbClr val="000000"/>
                </a:solidFill>
              </a:rPr>
              <a:t>・ これらの値を浮動小数点数に変換して、それぞれ </a:t>
            </a:r>
            <a:r>
              <a:rPr lang="en-US" altLang="ja-JP" sz="1800" dirty="0" err="1">
                <a:solidFill>
                  <a:srgbClr val="000000"/>
                </a:solidFill>
              </a:rPr>
              <a:t>xs</a:t>
            </a:r>
            <a:r>
              <a:rPr lang="en-US" altLang="ja-JP" sz="1800" dirty="0">
                <a:solidFill>
                  <a:srgbClr val="000000"/>
                </a:solidFill>
              </a:rPr>
              <a:t> </a:t>
            </a:r>
            <a:r>
              <a:rPr lang="ja-JP" altLang="en-US" sz="1800" dirty="0">
                <a:solidFill>
                  <a:srgbClr val="000000"/>
                </a:solidFill>
              </a:rPr>
              <a:t>と </a:t>
            </a:r>
            <a:r>
              <a:rPr lang="en-US" altLang="ja-JP" sz="1800" dirty="0" err="1">
                <a:solidFill>
                  <a:srgbClr val="000000"/>
                </a:solidFill>
              </a:rPr>
              <a:t>ys</a:t>
            </a:r>
            <a:r>
              <a:rPr lang="en-US" altLang="ja-JP" sz="1800" dirty="0">
                <a:solidFill>
                  <a:srgbClr val="000000"/>
                </a:solidFill>
              </a:rPr>
              <a:t> </a:t>
            </a:r>
            <a:r>
              <a:rPr lang="ja-JP" altLang="en-US" sz="1800" dirty="0">
                <a:solidFill>
                  <a:srgbClr val="000000"/>
                </a:solidFill>
              </a:rPr>
              <a:t>のリストに追加します。</a:t>
            </a:r>
            <a:br>
              <a:rPr lang="en-US" altLang="ja-JP" sz="1800" dirty="0">
                <a:solidFill>
                  <a:srgbClr val="000000"/>
                </a:solidFill>
              </a:rPr>
            </a:br>
            <a:r>
              <a:rPr lang="ja-JP" altLang="en-US" sz="1800" dirty="0">
                <a:solidFill>
                  <a:srgbClr val="000000"/>
                </a:solidFill>
              </a:rPr>
              <a:t>・ 各行の </a:t>
            </a:r>
            <a:r>
              <a:rPr lang="en-US" altLang="ja-JP" sz="1800" dirty="0">
                <a:solidFill>
                  <a:srgbClr val="000000"/>
                </a:solidFill>
              </a:rPr>
              <a:t>x </a:t>
            </a:r>
            <a:r>
              <a:rPr lang="ja-JP" altLang="en-US" sz="1800" dirty="0">
                <a:solidFill>
                  <a:srgbClr val="000000"/>
                </a:solidFill>
              </a:rPr>
              <a:t>値と </a:t>
            </a:r>
            <a:r>
              <a:rPr lang="en-US" altLang="ja-JP" sz="1800" dirty="0">
                <a:solidFill>
                  <a:srgbClr val="000000"/>
                </a:solidFill>
              </a:rPr>
              <a:t>y </a:t>
            </a:r>
            <a:r>
              <a:rPr lang="ja-JP" altLang="en-US" sz="1800" dirty="0">
                <a:solidFill>
                  <a:srgbClr val="000000"/>
                </a:solidFill>
              </a:rPr>
              <a:t>値を表示します。</a:t>
            </a:r>
            <a:endParaRPr lang="en-US" altLang="ja-JP" dirty="0">
              <a:solidFill>
                <a:srgbClr val="000000"/>
              </a:solidFill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ja-JP" altLang="en-US" sz="1800" dirty="0">
                <a:solidFill>
                  <a:srgbClr val="000000"/>
                </a:solidFill>
              </a:rPr>
              <a:t>以下、続く</a:t>
            </a:r>
            <a:endParaRPr lang="en-US" altLang="ja-JP" sz="1800" dirty="0">
              <a:solidFill>
                <a:srgbClr val="000000"/>
              </a:solidFill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altLang="ja-JP" dirty="0">
              <a:solidFill>
                <a:srgbClr val="000000"/>
              </a:solidFill>
            </a:endParaRP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1" lang="ja-JP" alt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講義で聞き逃したことも質問してみましょう</a:t>
            </a:r>
            <a:endParaRPr kumimoji="1" lang="en-US" altLang="ja-JP" sz="36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870053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0"/>
            <a:ext cx="9144000" cy="581774"/>
          </a:xfrm>
        </p:spPr>
        <p:txBody>
          <a:bodyPr/>
          <a:lstStyle/>
          <a:p>
            <a:pPr eaLnBrk="1" hangingPunct="1"/>
            <a:r>
              <a:rPr lang="ja-JP" altLang="en-US" sz="3200" b="1" dirty="0">
                <a:solidFill>
                  <a:srgbClr val="0000FF"/>
                </a:solidFill>
                <a:ea typeface="ＨＧ丸ゴシックB" charset="-128"/>
              </a:rPr>
              <a:t>エラー・バグ報告の仕方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BF8ADE0-3A05-4698-B59F-58853EC501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515"/>
          <a:stretch/>
        </p:blipFill>
        <p:spPr>
          <a:xfrm>
            <a:off x="1919536" y="548681"/>
            <a:ext cx="7668344" cy="2059643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DBFDC4E1-D973-4105-895E-6C00864E7929}"/>
              </a:ext>
            </a:extLst>
          </p:cNvPr>
          <p:cNvSpPr/>
          <p:nvPr/>
        </p:nvSpPr>
        <p:spPr>
          <a:xfrm>
            <a:off x="1847528" y="1071026"/>
            <a:ext cx="6264696" cy="1375753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933D6528-3A69-415C-B7C6-C39BA107EC68}"/>
              </a:ext>
            </a:extLst>
          </p:cNvPr>
          <p:cNvCxnSpPr>
            <a:cxnSpLocks/>
          </p:cNvCxnSpPr>
          <p:nvPr/>
        </p:nvCxnSpPr>
        <p:spPr>
          <a:xfrm flipV="1">
            <a:off x="3215680" y="2500498"/>
            <a:ext cx="241696" cy="432048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48">
            <a:extLst>
              <a:ext uri="{FF2B5EF4-FFF2-40B4-BE49-F238E27FC236}">
                <a16:creationId xmlns:a16="http://schemas.microsoft.com/office/drawing/2014/main" id="{D66DB75E-6579-474D-A031-3996844373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7232" y="2673490"/>
            <a:ext cx="8784976" cy="646331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Python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などの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interpreter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型言語は、エラーを起こしたプログラム行数、内容、原因などを表示してくれる。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" name="Text Box 48">
            <a:extLst>
              <a:ext uri="{FF2B5EF4-FFF2-40B4-BE49-F238E27FC236}">
                <a16:creationId xmlns:a16="http://schemas.microsoft.com/office/drawing/2014/main" id="{E2A90B70-628D-49ED-943C-5CF959C92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9264" y="3356994"/>
            <a:ext cx="8784976" cy="29546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バグレポート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: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 以下の内容をまとめて報告すること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1.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OS (Windows10, OS X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など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)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 とプログラム環境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(python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、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Jupyter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など） とバージョン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2.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 実行したプログラムの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バージョン 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(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不明な場合はファイルのタイムスタンプ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)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。</a:t>
            </a:r>
            <a:b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</a:b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　あるいはプログラム自身を添付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3.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 入力ファイル、出力ファイルを添付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4.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 エラーメッセージのスクリーンショット、</a:t>
            </a:r>
            <a:b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</a:b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　 あるいはコンソール出力のファイル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　　　　コンソール出力の取り方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(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リダイレクト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&gt;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 を使ってファイルに落とす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)</a:t>
            </a:r>
            <a:b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</a:b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                     c:&gt; 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実行コマンドライン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&gt;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out.txt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　　　　とすると、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”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実行コマンドライン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”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 のコンソール出力が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out.txt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に保存されます。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798359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19D53E4-A941-4BB4-A1CE-3FB0FBB8A73F}"/>
              </a:ext>
            </a:extLst>
          </p:cNvPr>
          <p:cNvSpPr txBox="1"/>
          <p:nvPr/>
        </p:nvSpPr>
        <p:spPr>
          <a:xfrm>
            <a:off x="1" y="13614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b="1" dirty="0">
                <a:solidFill>
                  <a:srgbClr val="0000FF"/>
                </a:solidFill>
                <a:ea typeface="ＭＳ ゴシック" panose="020B0609070205080204" pitchFamily="49" charset="-128"/>
                <a:cs typeface="Times New Roman" panose="02020603050405020304" pitchFamily="18" charset="0"/>
              </a:rPr>
              <a:t>任意</a:t>
            </a:r>
            <a:r>
              <a:rPr kumimoji="0" lang="en-US" altLang="ja-JP" sz="3600" b="1" dirty="0">
                <a:solidFill>
                  <a:srgbClr val="0000FF"/>
                </a:solidFill>
                <a:ea typeface="ＭＳ ゴシック" panose="020B0609070205080204" pitchFamily="49" charset="-128"/>
                <a:cs typeface="Times New Roman" panose="02020603050405020304" pitchFamily="18" charset="0"/>
              </a:rPr>
              <a:t>:</a:t>
            </a:r>
            <a:r>
              <a:rPr kumimoji="0" lang="ja-JP" altLang="en-US" sz="3600" b="1" dirty="0">
                <a:solidFill>
                  <a:srgbClr val="0000FF"/>
                </a:solidFill>
                <a:ea typeface="ＭＳ ゴシック" panose="020B0609070205080204" pitchFamily="49" charset="-128"/>
                <a:cs typeface="Times New Roman" panose="02020603050405020304" pitchFamily="18" charset="0"/>
              </a:rPr>
              <a:t> デバッグ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99F2657-CD1B-4DFC-8273-3AC3481BD8AC}"/>
              </a:ext>
            </a:extLst>
          </p:cNvPr>
          <p:cNvSpPr txBox="1"/>
          <p:nvPr/>
        </p:nvSpPr>
        <p:spPr>
          <a:xfrm>
            <a:off x="1524000" y="556063"/>
            <a:ext cx="88246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1400" dirty="0" err="1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  <a:hlinkClick r:id="rId2"/>
              </a:rPr>
              <a:t>VisualStudioCode</a:t>
            </a:r>
            <a:r>
              <a:rPr kumimoji="0" lang="ja-JP" altLang="en-US" sz="14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  <a:hlinkClick r:id="rId2"/>
              </a:rPr>
              <a:t>で</a:t>
            </a:r>
            <a:r>
              <a:rPr kumimoji="0" lang="en-US" altLang="ja-JP" sz="14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  <a:hlinkClick r:id="rId2"/>
              </a:rPr>
              <a:t>Python</a:t>
            </a:r>
            <a:r>
              <a:rPr kumimoji="0" lang="ja-JP" altLang="en-US" sz="14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  <a:hlinkClick r:id="rId2"/>
              </a:rPr>
              <a:t>環境構築 </a:t>
            </a:r>
            <a:r>
              <a:rPr kumimoji="0" lang="en-US" altLang="ja-JP" sz="14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  <a:hlinkClick r:id="rId2"/>
              </a:rPr>
              <a:t>– </a:t>
            </a:r>
            <a:r>
              <a:rPr kumimoji="0" lang="en-US" altLang="ja-JP" sz="1400" dirty="0" err="1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  <a:hlinkClick r:id="rId2"/>
              </a:rPr>
              <a:t>Qiita</a:t>
            </a:r>
            <a:endParaRPr kumimoji="0" lang="en-US" altLang="ja-JP" sz="1400" dirty="0">
              <a:solidFill>
                <a:prstClr val="black"/>
              </a:solidFill>
              <a:latin typeface="Calibri" panose="020F0502020204030204"/>
              <a:ea typeface="游ゴシック" panose="020B0400000000000000" pitchFamily="50" charset="-128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14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https://qiita.com/ryt-t5/items/4f15c5b069ad3e6910e8</a:t>
            </a:r>
            <a:endParaRPr kumimoji="0" lang="ja-JP" altLang="en-US" sz="1400" dirty="0">
              <a:solidFill>
                <a:prstClr val="black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7461478-19A7-46BB-8EB7-83ACA2CE74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10" t="9536" r="37081" b="33673"/>
          <a:stretch/>
        </p:blipFill>
        <p:spPr>
          <a:xfrm>
            <a:off x="1524000" y="1079284"/>
            <a:ext cx="4267200" cy="577871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C95BB27-1937-405D-BD00-4AF56F8556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918" t="14712" r="41710" b="14023"/>
          <a:stretch/>
        </p:blipFill>
        <p:spPr>
          <a:xfrm>
            <a:off x="5867400" y="646332"/>
            <a:ext cx="3176752" cy="607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5567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12144672" cy="980727"/>
          </a:xfrm>
        </p:spPr>
        <p:txBody>
          <a:bodyPr/>
          <a:lstStyle/>
          <a:p>
            <a:pPr eaLnBrk="1" hangingPunct="1"/>
            <a:r>
              <a:rPr lang="en-US" altLang="ja-JP" sz="3600" b="1" dirty="0">
                <a:solidFill>
                  <a:srgbClr val="0000FF"/>
                </a:solidFill>
                <a:ea typeface="ＨＧ丸ゴシックB" pitchFamily="49" charset="-128"/>
              </a:rPr>
              <a:t>Python </a:t>
            </a:r>
            <a:r>
              <a:rPr lang="ja-JP" altLang="en-US" sz="3600" b="1" dirty="0">
                <a:solidFill>
                  <a:srgbClr val="0000FF"/>
                </a:solidFill>
                <a:ea typeface="ＨＧ丸ゴシックB" pitchFamily="49" charset="-128"/>
              </a:rPr>
              <a:t>インタラクティブモード</a:t>
            </a:r>
            <a:r>
              <a:rPr lang="en-US" altLang="ja-JP" sz="3600" b="1" dirty="0">
                <a:solidFill>
                  <a:srgbClr val="0000FF"/>
                </a:solidFill>
                <a:ea typeface="ＨＧ丸ゴシックB" pitchFamily="49" charset="-128"/>
              </a:rPr>
              <a:t>: </a:t>
            </a:r>
            <a:r>
              <a:rPr lang="en-US" altLang="ja-JP" sz="3600" b="1" dirty="0" err="1">
                <a:solidFill>
                  <a:srgbClr val="0000FF"/>
                </a:solidFill>
                <a:ea typeface="ＨＧ丸ゴシックB" pitchFamily="49" charset="-128"/>
              </a:rPr>
              <a:t>IPython</a:t>
            </a:r>
            <a:r>
              <a:rPr lang="ja-JP" altLang="en-US" sz="3600" b="1" dirty="0">
                <a:solidFill>
                  <a:srgbClr val="0000FF"/>
                </a:solidFill>
                <a:ea typeface="ＨＧ丸ゴシックB" pitchFamily="49" charset="-128"/>
              </a:rPr>
              <a:t>の場合</a:t>
            </a:r>
          </a:p>
        </p:txBody>
      </p:sp>
      <p:sp>
        <p:nvSpPr>
          <p:cNvPr id="42086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1424" y="1124744"/>
            <a:ext cx="10586392" cy="5040560"/>
          </a:xfrm>
        </p:spPr>
        <p:txBody>
          <a:bodyPr/>
          <a:lstStyle/>
          <a:p>
            <a:pPr marL="0" indent="0" algn="just">
              <a:buNone/>
            </a:pPr>
            <a:r>
              <a:rPr lang="en-US" altLang="ja-JP" sz="2000" kern="100" dirty="0">
                <a:solidFill>
                  <a:srgbClr val="0000FF"/>
                </a:solidFill>
                <a:cs typeface="Cascadia Code" panose="020B0609020000020004" pitchFamily="49" charset="0"/>
              </a:rPr>
              <a:t>N88Basic</a:t>
            </a:r>
            <a:r>
              <a:rPr lang="ja-JP" altLang="en-US" sz="2000" kern="100" dirty="0">
                <a:solidFill>
                  <a:srgbClr val="0000FF"/>
                </a:solidFill>
                <a:cs typeface="Cascadia Code" panose="020B0609020000020004" pitchFamily="49" charset="0"/>
              </a:rPr>
              <a:t>のように、コマンドの入力＝＞結果確認 を繰り返しながらプログラムの作成を進められる</a:t>
            </a:r>
            <a:endParaRPr lang="en-US" altLang="ja-JP" sz="2000" kern="100" dirty="0">
              <a:solidFill>
                <a:srgbClr val="0000FF"/>
              </a:solidFill>
              <a:cs typeface="Cascadia Code" panose="020B0609020000020004" pitchFamily="49" charset="0"/>
            </a:endParaRPr>
          </a:p>
          <a:p>
            <a:pPr marL="0" indent="0" algn="just">
              <a:buNone/>
            </a:pPr>
            <a:r>
              <a:rPr lang="en-US" altLang="ja-JP" sz="2400" b="1" kern="100" dirty="0" err="1">
                <a:effectLst/>
                <a:cs typeface="Cascadia Code" panose="020B0609020000020004" pitchFamily="49" charset="0"/>
              </a:rPr>
              <a:t>IPython</a:t>
            </a:r>
            <a:r>
              <a:rPr lang="ja-JP" altLang="en-US" sz="2400" b="1" kern="100" dirty="0">
                <a:effectLst/>
                <a:cs typeface="Cascadia Code" panose="020B0609020000020004" pitchFamily="49" charset="0"/>
              </a:rPr>
              <a:t>を実行するとインタラクティブモードに入る</a:t>
            </a:r>
            <a:endParaRPr lang="en-US" altLang="ja-JP" sz="2400" b="1" kern="100" dirty="0">
              <a:effectLst/>
              <a:cs typeface="Cascadia Code" panose="020B0609020000020004" pitchFamily="49" charset="0"/>
            </a:endParaRPr>
          </a:p>
          <a:p>
            <a:pPr marL="0" indent="0" algn="just">
              <a:buNone/>
            </a:pPr>
            <a:r>
              <a:rPr lang="en-US" altLang="ja-JP" sz="2400" b="1" kern="100" dirty="0">
                <a:effectLst/>
                <a:cs typeface="Cascadia Code" panose="020B0609020000020004" pitchFamily="49" charset="0"/>
              </a:rPr>
              <a:t>&gt;</a:t>
            </a:r>
            <a:r>
              <a:rPr lang="ja-JP" altLang="en-US" sz="2400" b="1" kern="100" dirty="0">
                <a:effectLst/>
                <a:cs typeface="Cascadia Code" panose="020B0609020000020004" pitchFamily="49" charset="0"/>
              </a:rPr>
              <a:t> </a:t>
            </a:r>
            <a:r>
              <a:rPr lang="en-US" altLang="ja-JP" sz="2400" b="1" kern="100" dirty="0" err="1">
                <a:effectLst/>
                <a:cs typeface="Cascadia Code" panose="020B0609020000020004" pitchFamily="49" charset="0"/>
              </a:rPr>
              <a:t>ipython</a:t>
            </a:r>
            <a:endParaRPr lang="en-US" altLang="ja-JP" sz="2400" b="1" kern="100" dirty="0">
              <a:effectLst/>
              <a:cs typeface="Cascadia Code" panose="020B0609020000020004" pitchFamily="49" charset="0"/>
            </a:endParaRPr>
          </a:p>
          <a:p>
            <a:pPr marL="0" indent="0" algn="just">
              <a:buNone/>
              <a:tabLst>
                <a:tab pos="1612900" algn="l"/>
              </a:tabLst>
            </a:pPr>
            <a:r>
              <a:rPr lang="en-US" altLang="ja-JP" sz="1800" b="1" kern="100" dirty="0">
                <a:solidFill>
                  <a:schemeClr val="accent5">
                    <a:lumMod val="50000"/>
                  </a:schemeClr>
                </a:solidFill>
                <a:effectLst/>
                <a:cs typeface="Cascadia Code" panose="020B0609020000020004" pitchFamily="49" charset="0"/>
              </a:rPr>
              <a:t>In [1]: a=3</a:t>
            </a:r>
          </a:p>
          <a:p>
            <a:pPr marL="0" indent="0" algn="just">
              <a:buNone/>
              <a:tabLst>
                <a:tab pos="1612900" algn="l"/>
              </a:tabLst>
            </a:pPr>
            <a:r>
              <a:rPr lang="en-US" altLang="ja-JP" sz="1800" b="1" kern="100" dirty="0">
                <a:solidFill>
                  <a:schemeClr val="accent5">
                    <a:lumMod val="50000"/>
                  </a:schemeClr>
                </a:solidFill>
                <a:effectLst/>
                <a:cs typeface="Cascadia Code" panose="020B0609020000020004" pitchFamily="49" charset="0"/>
              </a:rPr>
              <a:t>In [2]: b=a**2</a:t>
            </a:r>
          </a:p>
          <a:p>
            <a:pPr marL="0" indent="0" algn="just">
              <a:buNone/>
              <a:tabLst>
                <a:tab pos="1612900" algn="l"/>
              </a:tabLst>
            </a:pPr>
            <a:r>
              <a:rPr lang="en-US" altLang="ja-JP" sz="1800" b="1" kern="100" dirty="0">
                <a:solidFill>
                  <a:schemeClr val="accent5">
                    <a:lumMod val="50000"/>
                  </a:schemeClr>
                </a:solidFill>
                <a:effectLst/>
                <a:cs typeface="Cascadia Code" panose="020B0609020000020004" pitchFamily="49" charset="0"/>
              </a:rPr>
              <a:t>In [3]: print(b)</a:t>
            </a:r>
          </a:p>
          <a:p>
            <a:pPr marL="0" indent="0" algn="just">
              <a:buNone/>
              <a:tabLst>
                <a:tab pos="1612900" algn="l"/>
              </a:tabLst>
            </a:pPr>
            <a:r>
              <a:rPr lang="en-US" altLang="ja-JP" sz="1800" b="1" kern="100" dirty="0">
                <a:solidFill>
                  <a:schemeClr val="accent5">
                    <a:lumMod val="50000"/>
                  </a:schemeClr>
                </a:solidFill>
                <a:effectLst/>
                <a:cs typeface="Cascadia Code" panose="020B0609020000020004" pitchFamily="49" charset="0"/>
              </a:rPr>
              <a:t>9</a:t>
            </a:r>
          </a:p>
          <a:p>
            <a:pPr marL="0" indent="0" algn="just">
              <a:buNone/>
              <a:tabLst>
                <a:tab pos="1612900" algn="l"/>
              </a:tabLst>
            </a:pPr>
            <a:r>
              <a:rPr lang="en-US" altLang="ja-JP" sz="1800" b="1" kern="100" dirty="0">
                <a:solidFill>
                  <a:schemeClr val="accent5">
                    <a:lumMod val="50000"/>
                  </a:schemeClr>
                </a:solidFill>
                <a:effectLst/>
                <a:cs typeface="Cascadia Code" panose="020B0609020000020004" pitchFamily="49" charset="0"/>
              </a:rPr>
              <a:t>In [4]: </a:t>
            </a:r>
            <a:r>
              <a:rPr lang="en-US" altLang="ja-JP" sz="1800" b="1" kern="100" dirty="0">
                <a:solidFill>
                  <a:srgbClr val="FF0000"/>
                </a:solidFill>
                <a:effectLst/>
                <a:cs typeface="Cascadia Code" panose="020B0609020000020004" pitchFamily="49" charset="0"/>
              </a:rPr>
              <a:t>%save a.py		</a:t>
            </a:r>
            <a:r>
              <a:rPr lang="en-US" altLang="ja-JP" sz="1800" b="1" kern="100" dirty="0">
                <a:solidFill>
                  <a:srgbClr val="0000FF"/>
                </a:solidFill>
                <a:effectLst/>
                <a:cs typeface="Cascadia Code" panose="020B0609020000020004" pitchFamily="49" charset="0"/>
              </a:rPr>
              <a:t>#</a:t>
            </a:r>
            <a:r>
              <a:rPr lang="ja-JP" altLang="en-US" sz="1800" b="1" kern="100" dirty="0">
                <a:solidFill>
                  <a:srgbClr val="0000FF"/>
                </a:solidFill>
                <a:effectLst/>
                <a:cs typeface="Cascadia Code" panose="020B0609020000020004" pitchFamily="49" charset="0"/>
              </a:rPr>
              <a:t> 上のやり取りをファイル </a:t>
            </a:r>
            <a:r>
              <a:rPr lang="en-US" altLang="ja-JP" sz="1800" b="1" kern="100" dirty="0">
                <a:solidFill>
                  <a:srgbClr val="0000FF"/>
                </a:solidFill>
                <a:effectLst/>
                <a:cs typeface="Cascadia Code" panose="020B0609020000020004" pitchFamily="49" charset="0"/>
              </a:rPr>
              <a:t>a.py</a:t>
            </a:r>
            <a:r>
              <a:rPr lang="ja-JP" altLang="en-US" sz="1800" b="1" kern="100" dirty="0">
                <a:solidFill>
                  <a:srgbClr val="0000FF"/>
                </a:solidFill>
                <a:effectLst/>
                <a:cs typeface="Cascadia Code" panose="020B0609020000020004" pitchFamily="49" charset="0"/>
              </a:rPr>
              <a:t> に保存</a:t>
            </a:r>
            <a:endParaRPr lang="en-US" altLang="ja-JP" sz="1800" b="1" kern="100" dirty="0">
              <a:solidFill>
                <a:srgbClr val="0000FF"/>
              </a:solidFill>
              <a:effectLst/>
              <a:cs typeface="Cascadia Code" panose="020B0609020000020004" pitchFamily="49" charset="0"/>
            </a:endParaRPr>
          </a:p>
          <a:p>
            <a:pPr marL="0" indent="0" algn="just">
              <a:buNone/>
              <a:tabLst>
                <a:tab pos="1612900" algn="l"/>
              </a:tabLst>
            </a:pPr>
            <a:r>
              <a:rPr lang="en-US" altLang="ja-JP" sz="1600" kern="100" dirty="0">
                <a:effectLst/>
                <a:cs typeface="Cascadia Code" panose="020B0609020000020004" pitchFamily="49" charset="0"/>
              </a:rPr>
              <a:t>The following commands were written to file `a.py`:</a:t>
            </a:r>
          </a:p>
          <a:p>
            <a:pPr marL="0" indent="0" algn="just">
              <a:buNone/>
              <a:tabLst>
                <a:tab pos="1612900" algn="l"/>
              </a:tabLst>
            </a:pPr>
            <a:r>
              <a:rPr lang="en-US" altLang="ja-JP" sz="1600" kern="100" dirty="0">
                <a:effectLst/>
                <a:cs typeface="Cascadia Code" panose="020B0609020000020004" pitchFamily="49" charset="0"/>
              </a:rPr>
              <a:t>a=3</a:t>
            </a:r>
          </a:p>
          <a:p>
            <a:pPr marL="0" indent="0" algn="just">
              <a:buNone/>
              <a:tabLst>
                <a:tab pos="1612900" algn="l"/>
              </a:tabLst>
            </a:pPr>
            <a:r>
              <a:rPr lang="en-US" altLang="ja-JP" sz="1600" kern="100" dirty="0">
                <a:effectLst/>
                <a:cs typeface="Cascadia Code" panose="020B0609020000020004" pitchFamily="49" charset="0"/>
              </a:rPr>
              <a:t>b=3**2</a:t>
            </a:r>
          </a:p>
          <a:p>
            <a:pPr marL="0" indent="0" algn="just">
              <a:buNone/>
              <a:tabLst>
                <a:tab pos="1612900" algn="l"/>
              </a:tabLst>
            </a:pPr>
            <a:r>
              <a:rPr lang="en-US" altLang="ja-JP" sz="1600" kern="100" dirty="0">
                <a:effectLst/>
                <a:cs typeface="Cascadia Code" panose="020B0609020000020004" pitchFamily="49" charset="0"/>
              </a:rPr>
              <a:t>print(b)</a:t>
            </a:r>
          </a:p>
          <a:p>
            <a:pPr marL="0" indent="0" algn="just">
              <a:buNone/>
              <a:tabLst>
                <a:tab pos="1612900" algn="l"/>
              </a:tabLst>
            </a:pPr>
            <a:endParaRPr lang="en-US" altLang="ja-JP" sz="1800" b="1" kern="100" dirty="0">
              <a:solidFill>
                <a:schemeClr val="accent5">
                  <a:lumMod val="50000"/>
                </a:schemeClr>
              </a:solidFill>
              <a:effectLst/>
              <a:cs typeface="Cascadia Code" panose="020B0609020000020004" pitchFamily="49" charset="0"/>
            </a:endParaRPr>
          </a:p>
          <a:p>
            <a:pPr marL="0" indent="0" algn="just">
              <a:buNone/>
              <a:tabLst>
                <a:tab pos="1612900" algn="l"/>
              </a:tabLst>
            </a:pPr>
            <a:r>
              <a:rPr lang="en-US" altLang="ja-JP" sz="1800" b="1" kern="100" dirty="0">
                <a:solidFill>
                  <a:schemeClr val="accent5">
                    <a:lumMod val="50000"/>
                  </a:schemeClr>
                </a:solidFill>
                <a:effectLst/>
                <a:cs typeface="Cascadia Code" panose="020B0609020000020004" pitchFamily="49" charset="0"/>
              </a:rPr>
              <a:t>In [5]:</a:t>
            </a:r>
          </a:p>
        </p:txBody>
      </p:sp>
    </p:spTree>
    <p:extLst>
      <p:ext uri="{BB962C8B-B14F-4D97-AF65-F5344CB8AC3E}">
        <p14:creationId xmlns:p14="http://schemas.microsoft.com/office/powerpoint/2010/main" val="2752665496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5A313FD4-3F9D-4328-B2CC-5C76D674EC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630" r="-126" b="80835"/>
          <a:stretch/>
        </p:blipFill>
        <p:spPr>
          <a:xfrm>
            <a:off x="5121876" y="1213752"/>
            <a:ext cx="4948013" cy="131432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58C0B3FC-C5DA-4949-AA0F-53965058DD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4329" b="63738"/>
          <a:stretch/>
        </p:blipFill>
        <p:spPr>
          <a:xfrm>
            <a:off x="1615813" y="848168"/>
            <a:ext cx="2736647" cy="2486826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19D53E4-A941-4BB4-A1CE-3FB0FBB8A73F}"/>
              </a:ext>
            </a:extLst>
          </p:cNvPr>
          <p:cNvSpPr txBox="1"/>
          <p:nvPr/>
        </p:nvSpPr>
        <p:spPr>
          <a:xfrm>
            <a:off x="1524001" y="1361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b="1" dirty="0">
                <a:solidFill>
                  <a:srgbClr val="0000FF"/>
                </a:solidFill>
                <a:ea typeface="ＭＳ ゴシック" panose="020B0609070205080204" pitchFamily="49" charset="-128"/>
                <a:cs typeface="Times New Roman" panose="02020603050405020304" pitchFamily="18" charset="0"/>
              </a:rPr>
              <a:t>便利な拡張機能</a:t>
            </a:r>
            <a:r>
              <a:rPr kumimoji="0" lang="en-US" altLang="ja-JP" sz="3600" b="1" dirty="0">
                <a:solidFill>
                  <a:srgbClr val="0000FF"/>
                </a:solidFill>
                <a:ea typeface="ＭＳ ゴシック" panose="020B0609070205080204" pitchFamily="49" charset="-128"/>
                <a:cs typeface="Times New Roman" panose="02020603050405020304" pitchFamily="18" charset="0"/>
              </a:rPr>
              <a:t>:</a:t>
            </a:r>
            <a:r>
              <a:rPr kumimoji="0" lang="ja-JP" altLang="en-US" sz="3600" b="1" dirty="0">
                <a:solidFill>
                  <a:srgbClr val="0000FF"/>
                </a:solidFill>
                <a:ea typeface="ＭＳ ゴシック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altLang="ja-JP" sz="3600" b="1" dirty="0">
                <a:solidFill>
                  <a:srgbClr val="0000FF"/>
                </a:solidFill>
                <a:ea typeface="ＭＳ ゴシック" panose="020B0609070205080204" pitchFamily="49" charset="-128"/>
                <a:cs typeface="Times New Roman" panose="02020603050405020304" pitchFamily="18" charset="0"/>
              </a:rPr>
              <a:t>Bin (</a:t>
            </a:r>
            <a:r>
              <a:rPr kumimoji="0" lang="ja-JP" altLang="en-US" sz="3600" b="1" dirty="0">
                <a:solidFill>
                  <a:srgbClr val="0000FF"/>
                </a:solidFill>
                <a:ea typeface="ＭＳ ゴシック" panose="020B0609070205080204" pitchFamily="49" charset="-128"/>
                <a:cs typeface="Times New Roman" panose="02020603050405020304" pitchFamily="18" charset="0"/>
              </a:rPr>
              <a:t>バイナリエディタ</a:t>
            </a:r>
            <a:r>
              <a:rPr kumimoji="0" lang="en-US" altLang="ja-JP" sz="3600" b="1" dirty="0">
                <a:solidFill>
                  <a:srgbClr val="0000FF"/>
                </a:solidFill>
                <a:ea typeface="ＭＳ ゴシック" panose="020B0609070205080204" pitchFamily="49" charset="-128"/>
                <a:cs typeface="Times New Roman" panose="02020603050405020304" pitchFamily="18" charset="0"/>
              </a:rPr>
              <a:t>)</a:t>
            </a:r>
            <a:endParaRPr kumimoji="0" lang="ja-JP" altLang="en-US" sz="3600" b="1" dirty="0">
              <a:solidFill>
                <a:srgbClr val="0000FF"/>
              </a:solidFill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3FB87A58-9206-4CF1-B68E-C2701ED908A7}"/>
              </a:ext>
            </a:extLst>
          </p:cNvPr>
          <p:cNvSpPr/>
          <p:nvPr/>
        </p:nvSpPr>
        <p:spPr>
          <a:xfrm>
            <a:off x="3113519" y="2774686"/>
            <a:ext cx="1189387" cy="232989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1800" dirty="0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rPr>
              <a:t>f</a:t>
            </a:r>
            <a:endParaRPr kumimoji="0" lang="ja-JP" altLang="en-US" sz="1800" dirty="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65C45CE-1235-45A7-B6DA-E34B32800206}"/>
              </a:ext>
            </a:extLst>
          </p:cNvPr>
          <p:cNvSpPr txBox="1"/>
          <p:nvPr/>
        </p:nvSpPr>
        <p:spPr>
          <a:xfrm>
            <a:off x="2010542" y="3073082"/>
            <a:ext cx="1954381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2. Click ‘Install’</a:t>
            </a:r>
            <a:endParaRPr lang="ja-JP" altLang="en-US" sz="2000" b="1" dirty="0">
              <a:solidFill>
                <a:srgbClr val="FF0000"/>
              </a:solidFill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1AF38EBE-4CF7-4E3F-8995-708D2BB25AB5}"/>
              </a:ext>
            </a:extLst>
          </p:cNvPr>
          <p:cNvSpPr/>
          <p:nvPr/>
        </p:nvSpPr>
        <p:spPr>
          <a:xfrm>
            <a:off x="1600952" y="2419855"/>
            <a:ext cx="324699" cy="331887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kumimoji="0" lang="ja-JP" altLang="en-US" sz="180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D333217-80C0-4894-82FA-89C728510B4D}"/>
              </a:ext>
            </a:extLst>
          </p:cNvPr>
          <p:cNvSpPr txBox="1"/>
          <p:nvPr/>
        </p:nvSpPr>
        <p:spPr>
          <a:xfrm>
            <a:off x="1574177" y="1644503"/>
            <a:ext cx="2736647" cy="7078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1. Click the bottom ion</a:t>
            </a:r>
            <a:br>
              <a:rPr lang="en-US" altLang="ja-JP" sz="20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</a:br>
            <a:r>
              <a:rPr lang="en-US" altLang="ja-JP" sz="20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on the left pane</a:t>
            </a:r>
            <a:endParaRPr lang="ja-JP" altLang="en-US" sz="2000" b="1" dirty="0">
              <a:solidFill>
                <a:srgbClr val="FF0000"/>
              </a:solidFill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7DC94113-3646-4D8C-9848-023BF4A69D1E}"/>
              </a:ext>
            </a:extLst>
          </p:cNvPr>
          <p:cNvSpPr txBox="1"/>
          <p:nvPr/>
        </p:nvSpPr>
        <p:spPr>
          <a:xfrm>
            <a:off x="4609033" y="745876"/>
            <a:ext cx="4241867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3. Read a binary file and click ‘HEX’</a:t>
            </a:r>
            <a:endParaRPr lang="ja-JP" altLang="en-US" sz="2000" b="1" dirty="0">
              <a:solidFill>
                <a:srgbClr val="FF0000"/>
              </a:solidFill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CC869482-9C75-4995-9838-EE9D5EE84171}"/>
              </a:ext>
            </a:extLst>
          </p:cNvPr>
          <p:cNvSpPr/>
          <p:nvPr/>
        </p:nvSpPr>
        <p:spPr>
          <a:xfrm>
            <a:off x="9488677" y="1401251"/>
            <a:ext cx="376109" cy="232989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kumimoji="0" lang="ja-JP" altLang="en-US" sz="1800" dirty="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30221A5C-46AE-47E7-88B9-0015CAB478DB}"/>
              </a:ext>
            </a:extLst>
          </p:cNvPr>
          <p:cNvCxnSpPr/>
          <p:nvPr/>
        </p:nvCxnSpPr>
        <p:spPr>
          <a:xfrm>
            <a:off x="8770830" y="1102407"/>
            <a:ext cx="717846" cy="238525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図 15">
            <a:extLst>
              <a:ext uri="{FF2B5EF4-FFF2-40B4-BE49-F238E27FC236}">
                <a16:creationId xmlns:a16="http://schemas.microsoft.com/office/drawing/2014/main" id="{0DEAEB70-8447-4F56-906B-B0E2FB3813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274" b="45171"/>
          <a:stretch/>
        </p:blipFill>
        <p:spPr>
          <a:xfrm>
            <a:off x="4609033" y="2836500"/>
            <a:ext cx="5579473" cy="376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8399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19D53E4-A941-4BB4-A1CE-3FB0FBB8A73F}"/>
              </a:ext>
            </a:extLst>
          </p:cNvPr>
          <p:cNvSpPr txBox="1"/>
          <p:nvPr/>
        </p:nvSpPr>
        <p:spPr>
          <a:xfrm>
            <a:off x="1524001" y="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3600" b="1" dirty="0">
                <a:solidFill>
                  <a:srgbClr val="0000FF"/>
                </a:solidFill>
                <a:ea typeface="ＭＳ ゴシック" panose="020B0609070205080204" pitchFamily="49" charset="-128"/>
                <a:cs typeface="Times New Roman" panose="02020603050405020304" pitchFamily="18" charset="0"/>
              </a:rPr>
              <a:t>python</a:t>
            </a:r>
            <a:r>
              <a:rPr kumimoji="0" lang="ja-JP" altLang="en-US" sz="3600" b="1" dirty="0">
                <a:solidFill>
                  <a:srgbClr val="0000FF"/>
                </a:solidFill>
                <a:ea typeface="ＭＳ ゴシック" panose="020B0609070205080204" pitchFamily="49" charset="-128"/>
                <a:cs typeface="Times New Roman" panose="02020603050405020304" pitchFamily="18" charset="0"/>
              </a:rPr>
              <a:t>の動作確認</a:t>
            </a:r>
            <a:r>
              <a:rPr kumimoji="0" lang="en-US" altLang="ja-JP" sz="3600" b="1" dirty="0">
                <a:solidFill>
                  <a:srgbClr val="0000FF"/>
                </a:solidFill>
                <a:ea typeface="ＭＳ ゴシック" panose="020B0609070205080204" pitchFamily="49" charset="-128"/>
                <a:cs typeface="Times New Roman" panose="02020603050405020304" pitchFamily="18" charset="0"/>
              </a:rPr>
              <a:t>: </a:t>
            </a:r>
            <a:r>
              <a:rPr kumimoji="0" lang="en-US" altLang="ja-JP" sz="2800" b="1" dirty="0">
                <a:solidFill>
                  <a:srgbClr val="FF0000"/>
                </a:solidFill>
                <a:ea typeface="ＭＳ ゴシック" panose="020B0609070205080204" pitchFamily="49" charset="-128"/>
                <a:cs typeface="Times New Roman" panose="02020603050405020304" pitchFamily="18" charset="0"/>
              </a:rPr>
              <a:t>Windows terminal (cmd.exe)</a:t>
            </a:r>
            <a:endParaRPr kumimoji="0" lang="ja-JP" altLang="en-US" sz="3600" b="1" dirty="0">
              <a:solidFill>
                <a:srgbClr val="FF0000"/>
              </a:solidFill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74041BB-20F2-4791-AB8C-5EC6E29098AB}"/>
              </a:ext>
            </a:extLst>
          </p:cNvPr>
          <p:cNvSpPr txBox="1"/>
          <p:nvPr/>
        </p:nvSpPr>
        <p:spPr>
          <a:xfrm>
            <a:off x="1833357" y="4821367"/>
            <a:ext cx="7787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8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3. Run test.py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8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	C:&gt; python test.py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D71E4F2-20E5-4CE0-BB13-A7BB306B2567}"/>
              </a:ext>
            </a:extLst>
          </p:cNvPr>
          <p:cNvSpPr txBox="1"/>
          <p:nvPr/>
        </p:nvSpPr>
        <p:spPr>
          <a:xfrm>
            <a:off x="1824281" y="735101"/>
            <a:ext cx="7787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kumimoji="0" lang="en-US" altLang="ja-JP" sz="18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Search ‘</a:t>
            </a:r>
            <a:r>
              <a:rPr kumimoji="0" lang="en-US" altLang="ja-JP" sz="1800" b="1" dirty="0" err="1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cmd</a:t>
            </a:r>
            <a:r>
              <a:rPr kumimoji="0" lang="en-US" altLang="ja-JP" sz="18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’ or ‘</a:t>
            </a:r>
            <a:r>
              <a:rPr kumimoji="0" lang="ja-JP" altLang="en-US" sz="18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コマンド プロンプト</a:t>
            </a:r>
            <a:r>
              <a:rPr kumimoji="0" lang="en-US" altLang="ja-JP" sz="18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’</a:t>
            </a:r>
            <a:r>
              <a:rPr kumimoji="0" lang="ja-JP" altLang="en-US" sz="18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kumimoji="0" lang="en-US" altLang="ja-JP" sz="18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and double click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kumimoji="0" lang="en-US" altLang="ja-JP" sz="18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Run ‘python’ and confirm you enter in the interactive mode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87F6BBE-4186-46E0-9063-BC60C2B156D0}"/>
              </a:ext>
            </a:extLst>
          </p:cNvPr>
          <p:cNvSpPr txBox="1"/>
          <p:nvPr/>
        </p:nvSpPr>
        <p:spPr>
          <a:xfrm>
            <a:off x="1683702" y="3638677"/>
            <a:ext cx="51232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8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4. If you installed </a:t>
            </a:r>
            <a:r>
              <a:rPr kumimoji="0" lang="en-US" altLang="ja-JP" sz="1800" b="1" dirty="0" err="1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tkProg</a:t>
            </a:r>
            <a:r>
              <a:rPr kumimoji="0" lang="en-US" altLang="ja-JP" sz="18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, change folder to </a:t>
            </a:r>
            <a:br>
              <a:rPr kumimoji="0" lang="en-US" altLang="ja-JP" sz="18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</a:br>
            <a:r>
              <a:rPr kumimoji="0" lang="en-US" altLang="ja-JP" sz="18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    [</a:t>
            </a:r>
            <a:r>
              <a:rPr kumimoji="0" lang="en-US" altLang="ja-JP" sz="1800" b="1" dirty="0" err="1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tkProg</a:t>
            </a:r>
            <a:r>
              <a:rPr kumimoji="0" lang="en-US" altLang="ja-JP" sz="18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]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8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	C:&gt; </a:t>
            </a:r>
            <a:r>
              <a:rPr kumimoji="0" lang="en-US" altLang="ja-JP" sz="1800" b="1" dirty="0">
                <a:solidFill>
                  <a:srgbClr val="0000FF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[Drive]</a:t>
            </a:r>
            <a:r>
              <a:rPr kumimoji="0" lang="en-US" altLang="ja-JP" sz="18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: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8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	</a:t>
            </a:r>
            <a:r>
              <a:rPr kumimoji="0" lang="en-US" altLang="ja-JP" sz="1800" b="1" dirty="0">
                <a:solidFill>
                  <a:srgbClr val="0000FF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[Drive]</a:t>
            </a:r>
            <a:r>
              <a:rPr kumimoji="0" lang="en-US" altLang="ja-JP" sz="18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:&gt; cd </a:t>
            </a:r>
            <a:r>
              <a:rPr kumimoji="0" lang="en-US" altLang="ja-JP" sz="1800" b="1" dirty="0">
                <a:solidFill>
                  <a:srgbClr val="0000FF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[</a:t>
            </a:r>
            <a:r>
              <a:rPr kumimoji="0" lang="en-US" altLang="ja-JP" sz="1800" b="1" dirty="0" err="1">
                <a:solidFill>
                  <a:srgbClr val="0000FF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tkProg</a:t>
            </a:r>
            <a:r>
              <a:rPr kumimoji="0" lang="en-US" altLang="ja-JP" sz="1800" b="1" dirty="0">
                <a:solidFill>
                  <a:srgbClr val="0000FF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]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6DB6339-D573-4594-A842-3B2ED5A7BC32}"/>
              </a:ext>
            </a:extLst>
          </p:cNvPr>
          <p:cNvSpPr txBox="1"/>
          <p:nvPr/>
        </p:nvSpPr>
        <p:spPr>
          <a:xfrm>
            <a:off x="5147806" y="4737382"/>
            <a:ext cx="1896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8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COMPLETED!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6F683A32-A623-6D84-E4C1-4D6AB33E4D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 b="62084"/>
          <a:stretch/>
        </p:blipFill>
        <p:spPr>
          <a:xfrm>
            <a:off x="1767095" y="1405674"/>
            <a:ext cx="4448175" cy="2062195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29A6C057-1FC2-5A26-BDC6-180CFEC3FA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0458" b="53519"/>
          <a:stretch/>
        </p:blipFill>
        <p:spPr>
          <a:xfrm>
            <a:off x="6828282" y="2024677"/>
            <a:ext cx="3517752" cy="2527995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8B6EEAB-DAA9-C8E8-DB92-A629FA984F1F}"/>
              </a:ext>
            </a:extLst>
          </p:cNvPr>
          <p:cNvSpPr txBox="1"/>
          <p:nvPr/>
        </p:nvSpPr>
        <p:spPr>
          <a:xfrm>
            <a:off x="6258100" y="1353500"/>
            <a:ext cx="4823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8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3. Exit from the interactive mode by typing ‘exit()’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9457BF5E-91BA-0E25-43D8-0E76AA1619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6725" r="51428" b="12798"/>
          <a:stretch/>
        </p:blipFill>
        <p:spPr>
          <a:xfrm>
            <a:off x="5299523" y="3938897"/>
            <a:ext cx="4321175" cy="274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6143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19D53E4-A941-4BB4-A1CE-3FB0FBB8A73F}"/>
              </a:ext>
            </a:extLst>
          </p:cNvPr>
          <p:cNvSpPr txBox="1"/>
          <p:nvPr/>
        </p:nvSpPr>
        <p:spPr>
          <a:xfrm>
            <a:off x="1524000" y="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3600" b="1" dirty="0">
                <a:solidFill>
                  <a:srgbClr val="0000FF"/>
                </a:solidFill>
                <a:ea typeface="ＭＳ ゴシック" panose="020B0609070205080204" pitchFamily="49" charset="-128"/>
                <a:cs typeface="Times New Roman" panose="02020603050405020304" pitchFamily="18" charset="0"/>
              </a:rPr>
              <a:t>Anaconda</a:t>
            </a:r>
            <a:r>
              <a:rPr kumimoji="0" lang="ja-JP" altLang="en-US" sz="3600" b="1" dirty="0">
                <a:solidFill>
                  <a:srgbClr val="0000FF"/>
                </a:solidFill>
                <a:ea typeface="ＭＳ ゴシック" panose="020B0609070205080204" pitchFamily="49" charset="-128"/>
                <a:cs typeface="Times New Roman" panose="02020603050405020304" pitchFamily="18" charset="0"/>
              </a:rPr>
              <a:t>のインストール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3EF906D-7ADC-45ED-A1E4-DA0C204E6853}"/>
              </a:ext>
            </a:extLst>
          </p:cNvPr>
          <p:cNvSpPr txBox="1"/>
          <p:nvPr/>
        </p:nvSpPr>
        <p:spPr>
          <a:xfrm>
            <a:off x="1524001" y="609602"/>
            <a:ext cx="8881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8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1. Download Individual Edition: </a:t>
            </a:r>
            <a:r>
              <a:rPr kumimoji="0" lang="en-US" altLang="ja-JP" sz="18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  <a:hlinkClick r:id="rId2"/>
              </a:rPr>
              <a:t>https://www.anaconda.com/products/individual</a:t>
            </a:r>
            <a:r>
              <a:rPr kumimoji="0" lang="en-US" altLang="ja-JP" sz="18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endParaRPr kumimoji="0" lang="en-US" altLang="ja-JP" sz="1800" b="1" dirty="0">
              <a:solidFill>
                <a:srgbClr val="FF0000"/>
              </a:solidFill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81F772FB-BE02-4B43-B140-E90178770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4712" y="1308851"/>
            <a:ext cx="2071992" cy="161108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14C86BAD-8C25-48AB-B1B7-8B2799F65F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8533" r="98225" b="55126"/>
          <a:stretch/>
        </p:blipFill>
        <p:spPr>
          <a:xfrm>
            <a:off x="1786848" y="1285422"/>
            <a:ext cx="977153" cy="1030943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41E9DB60-39CD-44E8-8E2D-21E8DB4A5E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1119" y="1059767"/>
            <a:ext cx="2656580" cy="2065637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00D7B91F-7ABB-43AB-9819-FFF45182DC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7972" y="3429000"/>
            <a:ext cx="4075145" cy="316865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D282B7A-A5C7-4AAC-B892-F233D7ECA2D8}"/>
              </a:ext>
            </a:extLst>
          </p:cNvPr>
          <p:cNvSpPr txBox="1"/>
          <p:nvPr/>
        </p:nvSpPr>
        <p:spPr>
          <a:xfrm>
            <a:off x="6710873" y="1581985"/>
            <a:ext cx="1699504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Choose any</a:t>
            </a:r>
            <a:endParaRPr lang="ja-JP" altLang="en-US" b="1" dirty="0">
              <a:solidFill>
                <a:srgbClr val="FF0000"/>
              </a:solidFill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CFFB7BD-421B-478A-AE3B-DA9B5BDFC9AC}"/>
              </a:ext>
            </a:extLst>
          </p:cNvPr>
          <p:cNvSpPr txBox="1"/>
          <p:nvPr/>
        </p:nvSpPr>
        <p:spPr>
          <a:xfrm>
            <a:off x="1545776" y="876301"/>
            <a:ext cx="7787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8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2. Run installer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9E2982FF-BDEC-4C4C-AD98-0CABE29498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8592" y="3527259"/>
            <a:ext cx="3258113" cy="2533362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9547AE5-3D90-4338-97D5-CDF75E9188FA}"/>
              </a:ext>
            </a:extLst>
          </p:cNvPr>
          <p:cNvSpPr txBox="1"/>
          <p:nvPr/>
        </p:nvSpPr>
        <p:spPr>
          <a:xfrm>
            <a:off x="2060733" y="4044587"/>
            <a:ext cx="2637260" cy="830997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b="1" dirty="0">
                <a:solidFill>
                  <a:srgbClr val="FFFF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Remember</a:t>
            </a:r>
            <a:br>
              <a:rPr lang="en-US" altLang="ja-JP" b="1" dirty="0">
                <a:solidFill>
                  <a:srgbClr val="FFFF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</a:br>
            <a:r>
              <a:rPr lang="en-US" altLang="ja-JP" b="1" dirty="0">
                <a:solidFill>
                  <a:srgbClr val="FFFF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Destination</a:t>
            </a:r>
            <a:r>
              <a:rPr lang="ja-JP" altLang="en-US" b="1" dirty="0">
                <a:solidFill>
                  <a:srgbClr val="FFFF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b="1" dirty="0">
                <a:solidFill>
                  <a:srgbClr val="FFFF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Folder</a:t>
            </a:r>
            <a:endParaRPr lang="ja-JP" altLang="en-US" b="1" dirty="0">
              <a:solidFill>
                <a:srgbClr val="FFFF00"/>
              </a:solidFill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9">
            <a:extLst>
              <a:ext uri="{FF2B5EF4-FFF2-40B4-BE49-F238E27FC236}">
                <a16:creationId xmlns:a16="http://schemas.microsoft.com/office/drawing/2014/main" id="{11E74064-6F4F-4A0A-BCF0-B8A38E8934AC}"/>
              </a:ext>
            </a:extLst>
          </p:cNvPr>
          <p:cNvSpPr txBox="1"/>
          <p:nvPr/>
        </p:nvSpPr>
        <p:spPr>
          <a:xfrm>
            <a:off x="6633427" y="4552834"/>
            <a:ext cx="3370538" cy="120032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Uncheck the top.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We will configure PATH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by ourselves.</a:t>
            </a:r>
            <a:endParaRPr lang="ja-JP" alt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541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19D53E4-A941-4BB4-A1CE-3FB0FBB8A73F}"/>
              </a:ext>
            </a:extLst>
          </p:cNvPr>
          <p:cNvSpPr txBox="1"/>
          <p:nvPr/>
        </p:nvSpPr>
        <p:spPr>
          <a:xfrm>
            <a:off x="1524001" y="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3600" b="1" dirty="0">
                <a:solidFill>
                  <a:srgbClr val="0000FF"/>
                </a:solidFill>
                <a:ea typeface="ＭＳ ゴシック" panose="020B0609070205080204" pitchFamily="49" charset="-128"/>
                <a:cs typeface="Times New Roman" panose="02020603050405020304" pitchFamily="18" charset="0"/>
              </a:rPr>
              <a:t>Anaconda</a:t>
            </a:r>
            <a:r>
              <a:rPr kumimoji="0" lang="ja-JP" altLang="en-US" sz="3600" b="1" dirty="0">
                <a:solidFill>
                  <a:srgbClr val="0000FF"/>
                </a:solidFill>
                <a:ea typeface="ＭＳ ゴシック" panose="020B0609070205080204" pitchFamily="49" charset="-128"/>
                <a:cs typeface="Times New Roman" panose="02020603050405020304" pitchFamily="18" charset="0"/>
              </a:rPr>
              <a:t>の動作確認</a:t>
            </a:r>
            <a:r>
              <a:rPr kumimoji="0" lang="en-US" altLang="ja-JP" sz="3600" b="1" dirty="0">
                <a:solidFill>
                  <a:srgbClr val="0000FF"/>
                </a:solidFill>
                <a:ea typeface="ＭＳ ゴシック" panose="020B0609070205080204" pitchFamily="49" charset="-128"/>
                <a:cs typeface="Times New Roman" panose="02020603050405020304" pitchFamily="18" charset="0"/>
              </a:rPr>
              <a:t>: </a:t>
            </a:r>
            <a:r>
              <a:rPr kumimoji="0" lang="en-US" altLang="ja-JP" sz="3600" b="1" dirty="0">
                <a:solidFill>
                  <a:srgbClr val="FF0000"/>
                </a:solidFill>
                <a:ea typeface="ＭＳ ゴシック" panose="020B0609070205080204" pitchFamily="49" charset="-128"/>
                <a:cs typeface="Times New Roman" panose="02020603050405020304" pitchFamily="18" charset="0"/>
              </a:rPr>
              <a:t>Anaconda Prompt</a:t>
            </a:r>
            <a:endParaRPr kumimoji="0" lang="ja-JP" altLang="en-US" sz="3600" b="1" dirty="0">
              <a:solidFill>
                <a:srgbClr val="FF0000"/>
              </a:solidFill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00FCD17-44CF-448D-8F51-F203F3163F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308" r="64328"/>
          <a:stretch/>
        </p:blipFill>
        <p:spPr>
          <a:xfrm>
            <a:off x="1931323" y="1095826"/>
            <a:ext cx="1845942" cy="3270738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74041BB-20F2-4791-AB8C-5EC6E29098AB}"/>
              </a:ext>
            </a:extLst>
          </p:cNvPr>
          <p:cNvSpPr txBox="1"/>
          <p:nvPr/>
        </p:nvSpPr>
        <p:spPr>
          <a:xfrm>
            <a:off x="1833357" y="4821367"/>
            <a:ext cx="7787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8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3. Run test.py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8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	C:&gt; python test.py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D71E4F2-20E5-4CE0-BB13-A7BB306B2567}"/>
              </a:ext>
            </a:extLst>
          </p:cNvPr>
          <p:cNvSpPr txBox="1"/>
          <p:nvPr/>
        </p:nvSpPr>
        <p:spPr>
          <a:xfrm>
            <a:off x="1849681" y="773200"/>
            <a:ext cx="7787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8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1. Run ‘Anaconda Prompt (Anaconda3)’ from the Start </a:t>
            </a:r>
            <a:r>
              <a:rPr kumimoji="0" lang="en-US" altLang="ja-JP" sz="1800" b="1" dirty="0" err="1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Meni</a:t>
            </a:r>
            <a:endParaRPr kumimoji="0" lang="en-US" altLang="ja-JP" sz="1800" b="1" dirty="0">
              <a:solidFill>
                <a:srgbClr val="FF0000"/>
              </a:solidFill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87F6BBE-4186-46E0-9063-BC60C2B156D0}"/>
              </a:ext>
            </a:extLst>
          </p:cNvPr>
          <p:cNvSpPr txBox="1"/>
          <p:nvPr/>
        </p:nvSpPr>
        <p:spPr>
          <a:xfrm>
            <a:off x="3920834" y="1248376"/>
            <a:ext cx="51232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8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2. Change folder to your working folder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8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	C:&gt; </a:t>
            </a:r>
            <a:r>
              <a:rPr kumimoji="0" lang="en-US" altLang="ja-JP" sz="1800" b="1" dirty="0">
                <a:solidFill>
                  <a:srgbClr val="0000FF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[Drive]</a:t>
            </a:r>
            <a:r>
              <a:rPr kumimoji="0" lang="en-US" altLang="ja-JP" sz="18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: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8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	</a:t>
            </a:r>
            <a:r>
              <a:rPr kumimoji="0" lang="en-US" altLang="ja-JP" sz="1800" b="1" dirty="0">
                <a:solidFill>
                  <a:srgbClr val="0000FF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[Drive]</a:t>
            </a:r>
            <a:r>
              <a:rPr kumimoji="0" lang="en-US" altLang="ja-JP" sz="18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:&gt; cd </a:t>
            </a:r>
            <a:r>
              <a:rPr kumimoji="0" lang="en-US" altLang="ja-JP" sz="1800" b="1" dirty="0">
                <a:solidFill>
                  <a:srgbClr val="0000FF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[data-COE]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5FF14DE4-BA0F-4DEE-8A70-72A746E0F9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4871" b="64828"/>
          <a:stretch/>
        </p:blipFill>
        <p:spPr>
          <a:xfrm>
            <a:off x="4203469" y="4831741"/>
            <a:ext cx="3799410" cy="198945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B17E0C45-CCE1-4834-A60F-1053E1D60B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0636" b="67817"/>
          <a:stretch/>
        </p:blipFill>
        <p:spPr>
          <a:xfrm>
            <a:off x="4203470" y="2207700"/>
            <a:ext cx="4256115" cy="2439563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6DB6339-D573-4594-A842-3B2ED5A7BC32}"/>
              </a:ext>
            </a:extLst>
          </p:cNvPr>
          <p:cNvSpPr txBox="1"/>
          <p:nvPr/>
        </p:nvSpPr>
        <p:spPr>
          <a:xfrm>
            <a:off x="8240684" y="5641801"/>
            <a:ext cx="1896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800" b="1" dirty="0">
                <a:solidFill>
                  <a:srgbClr val="FF00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COMPLETED!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C896735-646D-4799-BBCF-4ACE551530F8}"/>
              </a:ext>
            </a:extLst>
          </p:cNvPr>
          <p:cNvSpPr txBox="1"/>
          <p:nvPr/>
        </p:nvSpPr>
        <p:spPr>
          <a:xfrm>
            <a:off x="6913038" y="1557435"/>
            <a:ext cx="3698801" cy="923330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1800" b="1" dirty="0">
                <a:solidFill>
                  <a:srgbClr val="FFFF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[data-COE]: The folder you copied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1800" b="1" dirty="0">
                <a:solidFill>
                  <a:srgbClr val="FFFF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data-COE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1800" b="1" dirty="0">
                <a:solidFill>
                  <a:srgbClr val="FFFF00"/>
                </a:solidFill>
                <a:ea typeface="游ゴシック" panose="020B0400000000000000" pitchFamily="50" charset="-128"/>
                <a:cs typeface="Times New Roman" panose="02020603050405020304" pitchFamily="18" charset="0"/>
              </a:rPr>
              <a:t>[Drive]: The drive of [data-COE]</a:t>
            </a:r>
          </a:p>
        </p:txBody>
      </p:sp>
    </p:spTree>
    <p:extLst>
      <p:ext uri="{BB962C8B-B14F-4D97-AF65-F5344CB8AC3E}">
        <p14:creationId xmlns:p14="http://schemas.microsoft.com/office/powerpoint/2010/main" val="1611969023"/>
      </p:ext>
    </p:extLst>
  </p:cSld>
  <p:clrMapOvr>
    <a:masterClrMapping/>
  </p:clrMapOvr>
</p:sld>
</file>

<file path=ppt/theme/theme1.xml><?xml version="1.0" encoding="utf-8"?>
<a:theme xmlns:a="http://schemas.openxmlformats.org/drawingml/2006/main" name="1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2013 - 2022 テーマ">
  <a:themeElements>
    <a:clrScheme name="Office 2013 - 2022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01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3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3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pitchFamily="50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標準デザイン">
  <a:themeElements>
    <a:clrScheme name="標準デザイン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pitchFamily="50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7291</TotalTime>
  <Words>5554</Words>
  <Application>Microsoft Office PowerPoint</Application>
  <PresentationFormat>ワイド画面</PresentationFormat>
  <Paragraphs>574</Paragraphs>
  <Slides>60</Slides>
  <Notes>5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5</vt:i4>
      </vt:variant>
      <vt:variant>
        <vt:lpstr>スライド タイトル</vt:lpstr>
      </vt:variant>
      <vt:variant>
        <vt:i4>60</vt:i4>
      </vt:variant>
    </vt:vector>
  </HeadingPairs>
  <TitlesOfParts>
    <vt:vector size="73" baseType="lpstr">
      <vt:lpstr>ＨＧ丸ゴシックB</vt:lpstr>
      <vt:lpstr>ＭＳ ゴシック</vt:lpstr>
      <vt:lpstr>游ゴシック</vt:lpstr>
      <vt:lpstr>Arial</vt:lpstr>
      <vt:lpstr>Calibri</vt:lpstr>
      <vt:lpstr>Calibri Light</vt:lpstr>
      <vt:lpstr>Cascadia Code</vt:lpstr>
      <vt:lpstr>Times New Roman</vt:lpstr>
      <vt:lpstr>1_標準デザイン</vt:lpstr>
      <vt:lpstr>Office 2013 - 2022 テーマ</vt:lpstr>
      <vt:lpstr>101_標準デザイン</vt:lpstr>
      <vt:lpstr>1_Office テーマ</vt:lpstr>
      <vt:lpstr>標準デザイン</vt:lpstr>
      <vt:lpstr>なぜpythonか</vt:lpstr>
      <vt:lpstr>使用する環境</vt:lpstr>
      <vt:lpstr>テキストエディタ</vt:lpstr>
      <vt:lpstr>PowerPoint プレゼンテーション</vt:lpstr>
      <vt:lpstr>Python実行環境の種類</vt:lpstr>
      <vt:lpstr>Python インタラクティブモード: IPythonの場合</vt:lpstr>
      <vt:lpstr>PowerPoint プレゼンテーション</vt:lpstr>
      <vt:lpstr>PowerPoint プレゼンテーション</vt:lpstr>
      <vt:lpstr>PowerPoint プレゼンテーション</vt:lpstr>
      <vt:lpstr>参考情報： Anaconda: 他の環境変数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Python実行環境: VSCode+Jupyter</vt:lpstr>
      <vt:lpstr>PowerPoint プレゼンテーション</vt:lpstr>
      <vt:lpstr>テキストエディタ: Visual Studio Code (VSCode)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多項式線形最小二乗法: numpyライブラリのpolyfit()関数</vt:lpstr>
      <vt:lpstr>numpy polyfitを検索してみる</vt:lpstr>
      <vt:lpstr>numpy polyfitを検索してみる</vt:lpstr>
      <vt:lpstr>PowerPoint プレゼンテーション</vt:lpstr>
      <vt:lpstr>より進んだ問題</vt:lpstr>
      <vt:lpstr>自習に生成AIを使う</vt:lpstr>
      <vt:lpstr>エラー・バグ報告の仕方</vt:lpstr>
      <vt:lpstr>PowerPoint プレゼンテーション</vt:lpstr>
      <vt:lpstr>PowerPoint プレゼンテーション</vt:lpstr>
    </vt:vector>
  </TitlesOfParts>
  <Company>Tokyo Institute ｏｆ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Toshio Kamiya</dc:creator>
  <cp:lastModifiedBy>利夫 神谷</cp:lastModifiedBy>
  <cp:revision>916</cp:revision>
  <cp:lastPrinted>2018-06-11T02:02:32Z</cp:lastPrinted>
  <dcterms:created xsi:type="dcterms:W3CDTF">2007-04-10T12:04:37Z</dcterms:created>
  <dcterms:modified xsi:type="dcterms:W3CDTF">2025-12-25T02:19:46Z</dcterms:modified>
</cp:coreProperties>
</file>