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47"/>
  </p:notesMasterIdLst>
  <p:sldIdLst>
    <p:sldId id="1667" r:id="rId4"/>
    <p:sldId id="3976" r:id="rId5"/>
    <p:sldId id="260" r:id="rId6"/>
    <p:sldId id="4994" r:id="rId7"/>
    <p:sldId id="4995" r:id="rId8"/>
    <p:sldId id="4996" r:id="rId9"/>
    <p:sldId id="4997" r:id="rId10"/>
    <p:sldId id="4998" r:id="rId11"/>
    <p:sldId id="4999" r:id="rId12"/>
    <p:sldId id="3835" r:id="rId13"/>
    <p:sldId id="5000" r:id="rId14"/>
    <p:sldId id="5001" r:id="rId15"/>
    <p:sldId id="5002" r:id="rId16"/>
    <p:sldId id="5003" r:id="rId17"/>
    <p:sldId id="5004" r:id="rId18"/>
    <p:sldId id="5028" r:id="rId19"/>
    <p:sldId id="5029" r:id="rId20"/>
    <p:sldId id="5005" r:id="rId21"/>
    <p:sldId id="5008" r:id="rId22"/>
    <p:sldId id="5009" r:id="rId23"/>
    <p:sldId id="5010" r:id="rId24"/>
    <p:sldId id="5027" r:id="rId25"/>
    <p:sldId id="5011" r:id="rId26"/>
    <p:sldId id="5006" r:id="rId27"/>
    <p:sldId id="5007" r:id="rId28"/>
    <p:sldId id="4936" r:id="rId29"/>
    <p:sldId id="5037" r:id="rId30"/>
    <p:sldId id="5036" r:id="rId31"/>
    <p:sldId id="5098" r:id="rId32"/>
    <p:sldId id="5109" r:id="rId33"/>
    <p:sldId id="5072" r:id="rId34"/>
    <p:sldId id="5071" r:id="rId35"/>
    <p:sldId id="5073" r:id="rId36"/>
    <p:sldId id="3838" r:id="rId37"/>
    <p:sldId id="5110" r:id="rId38"/>
    <p:sldId id="3836" r:id="rId39"/>
    <p:sldId id="3831" r:id="rId40"/>
    <p:sldId id="3829" r:id="rId41"/>
    <p:sldId id="3841" r:id="rId42"/>
    <p:sldId id="3839" r:id="rId43"/>
    <p:sldId id="3837" r:id="rId44"/>
    <p:sldId id="3840" r:id="rId45"/>
    <p:sldId id="382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5271-62E6-4F07-BAE9-392EDECAE7C8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CAED-2B7B-487E-B4CF-24C463378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8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027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5E6F4-4C79-C28C-1EEA-C70F99C4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D98615C1-305A-D092-F883-211672A76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971ED1F6-25A2-8C2B-0FE5-CD20C520E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B4551B67-4ABC-DA51-D1B8-68B845BAC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74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7C2E-9607-D84A-C333-2A23FDFD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6D86CD39-EC4A-27CF-4D98-74A7083F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D0A4B01A-32D8-9BE7-F037-183123B4B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0AEA6B74-F375-3D91-CCEF-DF5746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987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4971-3EF3-71BA-A41C-AE5EF87B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56FE7976-728A-B385-B0AD-B3E58CA78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5E35C686-B622-38D4-5C54-3AE652831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DFE34325-4FA5-E6D6-97E5-8004236E1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3602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69D6-248F-C73A-DCE0-41743525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C242C9C8-36E5-8A9E-991F-FE1CF53D1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2F4CFCD4-9468-B161-E5F8-5DABD6C34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A863350C-DFD9-7404-7500-D02247DD3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405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4D2E-882C-EC3A-E758-9BBC0278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84D8BFC-BA10-5899-6509-BA092890B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4E32AD0-ABDA-EAEE-5382-075A74547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8C5F1CD-74EB-2EAB-7734-5FA914500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5729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1F12C-41E0-B3DC-E6B9-2F9789E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C2F2FE8-32AE-679D-456A-019012C94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8D2AE76-B6F7-69E8-EF96-417440478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66DCEB3-B18D-1389-9CF1-8D114BAA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8693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81064-3B46-F1BB-D810-6C4F5481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53A26C0-773F-8160-134A-A9D5B4DF4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3F2C5E8-7C43-3AE0-F040-0CC08251C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F699637-FF86-D8AD-8812-2117C9ED7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5518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AB071-9B57-90CF-F0B0-E61A8362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7B80E59-4697-A3A0-35C1-249FB4313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C44A8F3-3FAE-B4DE-96B1-021CD674A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55DA69-E6F1-13C2-7BB3-B7AC3D180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6758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3F2C3-599E-6B10-CDCD-7CA3C82A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F4F91E7-4A53-7262-0B14-A1232902E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EBE8F21-CF85-276F-2765-5F204AFC7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5C554EA-DDD2-18D9-00E5-9732A5A4D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6090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7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36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8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66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6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4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14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6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3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1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98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2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3D1F5-B0A0-4E8A-9A41-693F614E49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19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F15B-D7EC-4346-AE00-9FCC720CBC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03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2D9-40AD-471D-B7AB-87D3788EDD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535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4493C-2800-46A6-9161-A99A8D8F3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0001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E5C95-84D5-43DC-8380-4F38D2F06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36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BF1C-FA65-4871-A403-CF583B1FFE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1870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394F-19E3-48F9-9203-FCE5E37321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858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37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FA544-1485-4266-8A90-D1BD78D50C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50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DA21-0E8E-4B8D-BF7B-B1E7C93032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014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5173-47DD-473B-A2C2-5B53628A8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62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B7C-0DB2-4C87-BB26-12B02978C1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60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2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66EC2-1C3B-4D30-9466-90F20B9F58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72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qiita.com/flcn-x/items/393c6f1f1e1e5abec906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830387" TargetMode="External"/><Relationship Id="rId2" Type="http://schemas.openxmlformats.org/officeDocument/2006/relationships/hyperlink" Target="https://daeudaeu.com/vscode-different-args/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qiita.com/ryt-t5/items/4f15c5b069ad3e6910e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Editor vs Word processor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9779" y="4919008"/>
            <a:ext cx="85324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Recommendation: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Microsoft Visual Studio Code:</a:t>
            </a:r>
            <a:r>
              <a:rPr lang="en-US" altLang="ja-JP" sz="2000" dirty="0">
                <a:solidFill>
                  <a:srgbClr val="000000"/>
                </a:solidFill>
              </a:rPr>
              <a:t> https://code.visualstudio.com/</a:t>
            </a:r>
          </a:p>
          <a:p>
            <a:pPr marL="182563" indent="-182563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Multiplatform (Windows, MacOS, Linux)</a:t>
            </a:r>
          </a:p>
          <a:p>
            <a:pPr marL="182563" indent="-182563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Multilanguage</a:t>
            </a:r>
          </a:p>
          <a:p>
            <a:pPr marL="182563" indent="-182563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Integrated Development Editor (IDE)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C6695A2F-698A-469F-8A2C-0766564A6C66}"/>
              </a:ext>
            </a:extLst>
          </p:cNvPr>
          <p:cNvGraphicFramePr>
            <a:graphicFrameLocks noGrp="1"/>
          </p:cNvGraphicFramePr>
          <p:nvPr/>
        </p:nvGraphicFramePr>
        <p:xfrm>
          <a:off x="1962823" y="675757"/>
          <a:ext cx="8370675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618469339"/>
                    </a:ext>
                  </a:extLst>
                </a:gridCol>
                <a:gridCol w="3125066">
                  <a:extLst>
                    <a:ext uri="{9D8B030D-6E8A-4147-A177-3AD203B41FA5}">
                      <a16:colId xmlns:a16="http://schemas.microsoft.com/office/drawing/2014/main" val="2979218145"/>
                    </a:ext>
                  </a:extLst>
                </a:gridCol>
                <a:gridCol w="3013361">
                  <a:extLst>
                    <a:ext uri="{9D8B030D-6E8A-4147-A177-3AD203B41FA5}">
                      <a16:colId xmlns:a16="http://schemas.microsoft.com/office/drawing/2014/main" val="3095275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Editor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Word processor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5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Startup time (</a:t>
                      </a:r>
                      <a:r>
                        <a:rPr kumimoji="1" lang="ja-JP" altLang="en-US" sz="1600" dirty="0"/>
                        <a:t>起動時間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Shorter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Longer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1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Processing speed (</a:t>
                      </a:r>
                      <a:r>
                        <a:rPr kumimoji="1" lang="ja-JP" altLang="en-US" sz="1600" dirty="0"/>
                        <a:t>実行速度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Faster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Slower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1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Memory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Light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Heavy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Text style / format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Usually none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Required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6804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File format</a:t>
                      </a:r>
                      <a:endParaRPr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>
                          <a:solidFill>
                            <a:srgbClr val="FF0000"/>
                          </a:solidFill>
                        </a:rPr>
                        <a:t>Basically text-based</a:t>
                      </a:r>
                      <a:endParaRPr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Application specific</a:t>
                      </a:r>
                      <a:endParaRPr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4659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Others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Specialized for specific program languages.</a:t>
                      </a:r>
                      <a:br>
                        <a:rPr kumimoji="1" lang="en-US" altLang="ja-JP" sz="1600" b="1" dirty="0"/>
                      </a:br>
                      <a:r>
                        <a:rPr kumimoji="1" lang="en-US" altLang="ja-JP" sz="1600" dirty="0"/>
                        <a:t>Macro (small program languages)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Print (WYSIWYG): What You See is What You Get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6635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Examples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Linux      : vi, </a:t>
                      </a:r>
                      <a:r>
                        <a:rPr kumimoji="1" lang="en-US" altLang="ja-JP" sz="1600" dirty="0" err="1"/>
                        <a:t>emax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Windows: </a:t>
                      </a:r>
                      <a:r>
                        <a:rPr kumimoji="1" lang="en-US" altLang="ja-JP" sz="1600" dirty="0" err="1"/>
                        <a:t>TeraPad</a:t>
                      </a:r>
                      <a:r>
                        <a:rPr kumimoji="1" lang="en-US" altLang="ja-JP" sz="1600" dirty="0"/>
                        <a:t>, Sakura </a:t>
                      </a:r>
                      <a:r>
                        <a:rPr kumimoji="1" lang="en-US" altLang="ja-JP" sz="1600" dirty="0" err="1"/>
                        <a:t>Edtior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Multi      : Visual Studio Code, </a:t>
                      </a:r>
                      <a:br>
                        <a:rPr kumimoji="1" lang="en-US" altLang="ja-JP" sz="1600" dirty="0"/>
                      </a:br>
                      <a:r>
                        <a:rPr kumimoji="1" lang="en-US" altLang="ja-JP" sz="1600" dirty="0"/>
                        <a:t>                  Sublime text, Atom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MS-Word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1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8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0DFA97-2103-40E1-8E7F-1C53D063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68" y="587997"/>
            <a:ext cx="6623291" cy="47201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32C2957-393D-441C-BAFD-01F8A497F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50" b="40620"/>
          <a:stretch/>
        </p:blipFill>
        <p:spPr>
          <a:xfrm>
            <a:off x="3758236" y="2536806"/>
            <a:ext cx="7009058" cy="41280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任意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配色テーマ設定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D6B41-F7DD-4CDD-BB50-66E5B07CE29B}"/>
              </a:ext>
            </a:extLst>
          </p:cNvPr>
          <p:cNvSpPr/>
          <p:nvPr/>
        </p:nvSpPr>
        <p:spPr>
          <a:xfrm>
            <a:off x="1638211" y="5041557"/>
            <a:ext cx="194707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D4A280C-32CC-42EE-8FDE-2423A4368651}"/>
              </a:ext>
            </a:extLst>
          </p:cNvPr>
          <p:cNvSpPr/>
          <p:nvPr/>
        </p:nvSpPr>
        <p:spPr>
          <a:xfrm>
            <a:off x="1796788" y="4384596"/>
            <a:ext cx="1234736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E6A8763-5B15-457B-B564-B52954FE21E1}"/>
              </a:ext>
            </a:extLst>
          </p:cNvPr>
          <p:cNvSpPr/>
          <p:nvPr/>
        </p:nvSpPr>
        <p:spPr>
          <a:xfrm>
            <a:off x="6764404" y="3700077"/>
            <a:ext cx="3724423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4759DB0-E693-4EEB-AFF2-00C58DFA0711}"/>
              </a:ext>
            </a:extLst>
          </p:cNvPr>
          <p:cNvSpPr/>
          <p:nvPr/>
        </p:nvSpPr>
        <p:spPr>
          <a:xfrm>
            <a:off x="6768524" y="4602898"/>
            <a:ext cx="3724423" cy="1482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BF078DC9-304D-425E-9AE5-DDBB5530AFC4}"/>
              </a:ext>
            </a:extLst>
          </p:cNvPr>
          <p:cNvSpPr/>
          <p:nvPr/>
        </p:nvSpPr>
        <p:spPr>
          <a:xfrm>
            <a:off x="8273858" y="3848360"/>
            <a:ext cx="330564" cy="76406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A783DC-E623-4310-8F26-725871EA41D2}"/>
              </a:ext>
            </a:extLst>
          </p:cNvPr>
          <p:cNvSpPr txBox="1"/>
          <p:nvPr/>
        </p:nvSpPr>
        <p:spPr>
          <a:xfrm>
            <a:off x="1614141" y="3870246"/>
            <a:ext cx="291015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Choose ‘Color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8EB488-38F2-4654-A9A1-864E34A3C4FC}"/>
              </a:ext>
            </a:extLst>
          </p:cNvPr>
          <p:cNvSpPr txBox="1"/>
          <p:nvPr/>
        </p:nvSpPr>
        <p:spPr>
          <a:xfrm>
            <a:off x="6375915" y="1993959"/>
            <a:ext cx="272882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your favorite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color theme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568AB9-9CA8-4684-8566-4DC14FB91757}"/>
              </a:ext>
            </a:extLst>
          </p:cNvPr>
          <p:cNvSpPr txBox="1"/>
          <p:nvPr/>
        </p:nvSpPr>
        <p:spPr>
          <a:xfrm>
            <a:off x="1614140" y="5323764"/>
            <a:ext cx="293061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Left-bottom icon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0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38AF-4835-5322-21BD-2D91BAB9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45666A9-0071-9800-0F69-8A06FF14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13581"/>
            <a:ext cx="10790278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620D4C-19A0-2622-EF79-5C4C9EC22A66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作業フォルダーに移動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936E67-E1F2-FAA2-80A8-61EEC3A0987A}"/>
              </a:ext>
            </a:extLst>
          </p:cNvPr>
          <p:cNvSpPr txBox="1"/>
          <p:nvPr/>
        </p:nvSpPr>
        <p:spPr>
          <a:xfrm>
            <a:off x="1090026" y="2721114"/>
            <a:ext cx="274947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作業フォルダーを開く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d:\lecture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6F08B7-1257-2A24-52CA-379E2706D867}"/>
              </a:ext>
            </a:extLst>
          </p:cNvPr>
          <p:cNvSpPr/>
          <p:nvPr/>
        </p:nvSpPr>
        <p:spPr>
          <a:xfrm>
            <a:off x="689900" y="2276873"/>
            <a:ext cx="3101844" cy="36004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94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5CBB-59C8-E427-2C10-1E36F3DF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D25E66-0EAB-4CAC-62B5-08F87093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646333"/>
            <a:ext cx="1075764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BE5FA4-D3E7-E5B2-648A-BA18E6986079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908BDD-1805-9B68-5859-5510B4929D49}"/>
              </a:ext>
            </a:extLst>
          </p:cNvPr>
          <p:cNvSpPr txBox="1"/>
          <p:nvPr/>
        </p:nvSpPr>
        <p:spPr>
          <a:xfrm>
            <a:off x="1027515" y="1806744"/>
            <a:ext cx="20441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作業フォルダー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d:\lecture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180AE8-2BF9-3256-7671-3B186BEF79D7}"/>
              </a:ext>
            </a:extLst>
          </p:cNvPr>
          <p:cNvSpPr/>
          <p:nvPr/>
        </p:nvSpPr>
        <p:spPr>
          <a:xfrm>
            <a:off x="1524001" y="1520736"/>
            <a:ext cx="1187623" cy="252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9C5887-1EEC-6232-DF18-5CAFE974538E}"/>
              </a:ext>
            </a:extLst>
          </p:cNvPr>
          <p:cNvSpPr txBox="1"/>
          <p:nvPr/>
        </p:nvSpPr>
        <p:spPr>
          <a:xfrm>
            <a:off x="3287688" y="1876762"/>
            <a:ext cx="17235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ファイル作成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data.csv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0A3A9E-CD44-DBDB-B3CD-D450792C459F}"/>
              </a:ext>
            </a:extLst>
          </p:cNvPr>
          <p:cNvSpPr/>
          <p:nvPr/>
        </p:nvSpPr>
        <p:spPr>
          <a:xfrm>
            <a:off x="3287688" y="1523316"/>
            <a:ext cx="377787" cy="2495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6ACD-6DDB-908C-6BA5-C966C023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4DCD317-0456-641A-BD8A-7CB9DBBA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73"/>
          <a:stretch/>
        </p:blipFill>
        <p:spPr>
          <a:xfrm>
            <a:off x="479376" y="2380688"/>
            <a:ext cx="10757647" cy="41783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1ABF8-239C-2589-A7A3-CA51CF2C33B6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467BA-BAB2-E845-5276-D5ACAB402703}"/>
              </a:ext>
            </a:extLst>
          </p:cNvPr>
          <p:cNvSpPr txBox="1"/>
          <p:nvPr/>
        </p:nvSpPr>
        <p:spPr>
          <a:xfrm>
            <a:off x="4943872" y="3836731"/>
            <a:ext cx="381508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で区切って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x,y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データを入力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(CSV: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Comma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Separated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Values)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F37777-08A6-C125-0111-A1D79C31BC48}"/>
              </a:ext>
            </a:extLst>
          </p:cNvPr>
          <p:cNvSpPr/>
          <p:nvPr/>
        </p:nvSpPr>
        <p:spPr>
          <a:xfrm>
            <a:off x="3719736" y="3620707"/>
            <a:ext cx="1008112" cy="139314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47773-123B-E4AB-AF59-A6702A66EE2B}"/>
              </a:ext>
            </a:extLst>
          </p:cNvPr>
          <p:cNvSpPr txBox="1"/>
          <p:nvPr/>
        </p:nvSpPr>
        <p:spPr>
          <a:xfrm>
            <a:off x="292473" y="837479"/>
            <a:ext cx="514275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Tips: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Ctrl+;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で拡大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Ctrl+-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で縮小表示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メニューからショートカットがわかる）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42F422-47FA-3C3E-4B80-E056C45E6630}"/>
              </a:ext>
            </a:extLst>
          </p:cNvPr>
          <p:cNvSpPr txBox="1"/>
          <p:nvPr/>
        </p:nvSpPr>
        <p:spPr>
          <a:xfrm>
            <a:off x="9298261" y="3636676"/>
            <a:ext cx="225895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Edit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CSV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162E88D-3D8D-386F-65E7-AC4677181593}"/>
              </a:ext>
            </a:extLst>
          </p:cNvPr>
          <p:cNvSpPr/>
          <p:nvPr/>
        </p:nvSpPr>
        <p:spPr>
          <a:xfrm>
            <a:off x="9336360" y="2924134"/>
            <a:ext cx="1080120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4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76F9-E9F1-9A65-87B5-46642542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3F6909-45CD-FD98-3EFF-7ACAA9E2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677413"/>
            <a:ext cx="1075764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7EB092-3142-B0CC-2004-375974076399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Edit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93693C-711D-112A-92FF-1BA86E4B0999}"/>
              </a:ext>
            </a:extLst>
          </p:cNvPr>
          <p:cNvSpPr/>
          <p:nvPr/>
        </p:nvSpPr>
        <p:spPr>
          <a:xfrm>
            <a:off x="3585412" y="2996952"/>
            <a:ext cx="4526812" cy="280831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E0BE21-E558-B821-480A-D227292C467A}"/>
              </a:ext>
            </a:extLst>
          </p:cNvPr>
          <p:cNvSpPr txBox="1"/>
          <p:nvPr/>
        </p:nvSpPr>
        <p:spPr>
          <a:xfrm>
            <a:off x="5133192" y="730359"/>
            <a:ext cx="225895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Edit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CSV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B8821B1-06F4-D414-1FAA-57B9D5686716}"/>
              </a:ext>
            </a:extLst>
          </p:cNvPr>
          <p:cNvSpPr/>
          <p:nvPr/>
        </p:nvSpPr>
        <p:spPr>
          <a:xfrm>
            <a:off x="5159896" y="1146582"/>
            <a:ext cx="2232248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FE4721-D669-D8A9-1AA5-2C0C871579F8}"/>
              </a:ext>
            </a:extLst>
          </p:cNvPr>
          <p:cNvSpPr txBox="1"/>
          <p:nvPr/>
        </p:nvSpPr>
        <p:spPr>
          <a:xfrm>
            <a:off x="3004299" y="764704"/>
            <a:ext cx="172354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エディタ表示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1AF7-F5CE-2811-EA01-C5B5E838042B}"/>
              </a:ext>
            </a:extLst>
          </p:cNvPr>
          <p:cNvSpPr/>
          <p:nvPr/>
        </p:nvSpPr>
        <p:spPr>
          <a:xfrm>
            <a:off x="3585412" y="1153480"/>
            <a:ext cx="1214444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4E9D94-E7F7-E74C-E3A1-65554AF8A556}"/>
              </a:ext>
            </a:extLst>
          </p:cNvPr>
          <p:cNvSpPr txBox="1"/>
          <p:nvPr/>
        </p:nvSpPr>
        <p:spPr>
          <a:xfrm>
            <a:off x="1333317" y="6042041"/>
            <a:ext cx="952536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Ctrl+S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ファイル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=&gt;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保存メニュー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で保存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AF0B7-59B4-BD6F-507D-ABABC0C7DE41}"/>
              </a:ext>
            </a:extLst>
          </p:cNvPr>
          <p:cNvSpPr txBox="1"/>
          <p:nvPr/>
        </p:nvSpPr>
        <p:spPr>
          <a:xfrm>
            <a:off x="7181633" y="4401108"/>
            <a:ext cx="34163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表形式で編集できる</a:t>
            </a:r>
          </a:p>
        </p:txBody>
      </p:sp>
    </p:spTree>
    <p:extLst>
      <p:ext uri="{BB962C8B-B14F-4D97-AF65-F5344CB8AC3E}">
        <p14:creationId xmlns:p14="http://schemas.microsoft.com/office/powerpoint/2010/main" val="365422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1A11B21-764D-1A76-A8E7-F3061074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66" y="811784"/>
            <a:ext cx="7295443" cy="60212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ファイルを実行する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python.exe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の選択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92C708-6E9A-4270-B890-70645C0CA6C1}"/>
              </a:ext>
            </a:extLst>
          </p:cNvPr>
          <p:cNvSpPr txBox="1"/>
          <p:nvPr/>
        </p:nvSpPr>
        <p:spPr>
          <a:xfrm>
            <a:off x="1964817" y="5962623"/>
            <a:ext cx="611956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Status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bar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右の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‘python’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をクリック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7BCEC1-9E6D-4D4A-940F-D98EA322E905}"/>
              </a:ext>
            </a:extLst>
          </p:cNvPr>
          <p:cNvSpPr txBox="1"/>
          <p:nvPr/>
        </p:nvSpPr>
        <p:spPr>
          <a:xfrm>
            <a:off x="4007768" y="2564904"/>
            <a:ext cx="399019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Python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を選択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‘Python 3.12.X (‘base’)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0A06B3-8B5B-4FD4-8A1B-CD38C91ACC29}"/>
              </a:ext>
            </a:extLst>
          </p:cNvPr>
          <p:cNvSpPr/>
          <p:nvPr/>
        </p:nvSpPr>
        <p:spPr>
          <a:xfrm>
            <a:off x="6125879" y="6552146"/>
            <a:ext cx="1658083" cy="281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5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5971-9DDF-14A5-5494-AB9D01FB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B1A9CAA-B8A9-BDE7-384D-CFC24A91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D95F5484-1FE2-743D-8DE2-E5299E11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プログラムを動かしてみる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Jupyter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notebook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を使用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付属の </a:t>
            </a:r>
            <a:r>
              <a:rPr kumimoji="1" lang="en-US" altLang="ja-JP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Jupyter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notebook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Jupyter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Lab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Google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Colab</a:t>
            </a:r>
            <a:endParaRPr kumimoji="1" lang="en-US" altLang="ja-JP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Visual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Studio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Code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の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拡張機能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E338-B4F1-CD09-9947-D67B1EB5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5C8A33-F2A2-6436-5B72-06F2BD70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646333"/>
            <a:ext cx="1075764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530CF5-29F4-1BCB-EB3C-44BF894BF7B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DAE743-C2C7-F61D-613E-33D52D41B40B}"/>
              </a:ext>
            </a:extLst>
          </p:cNvPr>
          <p:cNvSpPr txBox="1"/>
          <p:nvPr/>
        </p:nvSpPr>
        <p:spPr>
          <a:xfrm>
            <a:off x="3287688" y="1876762"/>
            <a:ext cx="17235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ファイル作成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test.ipynb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657C81-2A96-C040-6DA2-DD2AD8944123}"/>
              </a:ext>
            </a:extLst>
          </p:cNvPr>
          <p:cNvSpPr/>
          <p:nvPr/>
        </p:nvSpPr>
        <p:spPr>
          <a:xfrm>
            <a:off x="3287688" y="1523316"/>
            <a:ext cx="377787" cy="2495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2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C4786-91EE-FE2E-629F-DEEA6B2B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AC5E2C4-787A-B363-A7AE-3D44D8FF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75"/>
          <a:stretch/>
        </p:blipFill>
        <p:spPr>
          <a:xfrm>
            <a:off x="263352" y="646333"/>
            <a:ext cx="10757647" cy="25666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495AD-9C89-89B8-5549-10339F951308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8D0D26-221E-481C-2E46-A0E656914931}"/>
              </a:ext>
            </a:extLst>
          </p:cNvPr>
          <p:cNvSpPr txBox="1"/>
          <p:nvPr/>
        </p:nvSpPr>
        <p:spPr>
          <a:xfrm>
            <a:off x="4365729" y="1628800"/>
            <a:ext cx="516359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+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コードをクリックして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プログラムを入力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505E266-25E4-5048-038D-D8E7E82D7C00}"/>
              </a:ext>
            </a:extLst>
          </p:cNvPr>
          <p:cNvSpPr/>
          <p:nvPr/>
        </p:nvSpPr>
        <p:spPr>
          <a:xfrm>
            <a:off x="5879976" y="1040636"/>
            <a:ext cx="1584176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466CF1-F6E9-3CB2-0CF9-D2183A9451AA}"/>
              </a:ext>
            </a:extLst>
          </p:cNvPr>
          <p:cNvSpPr/>
          <p:nvPr/>
        </p:nvSpPr>
        <p:spPr>
          <a:xfrm>
            <a:off x="3503712" y="1669611"/>
            <a:ext cx="848055" cy="43204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673309-1F6F-30D6-A4CA-623A20FE5113}"/>
              </a:ext>
            </a:extLst>
          </p:cNvPr>
          <p:cNvSpPr txBox="1"/>
          <p:nvPr/>
        </p:nvSpPr>
        <p:spPr>
          <a:xfrm>
            <a:off x="4887164" y="2342493"/>
            <a:ext cx="51539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print(“hello”)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と入力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大文字小文字を区別する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EEFA9A-2464-75B5-1AA0-D8A135FAFD66}"/>
              </a:ext>
            </a:extLst>
          </p:cNvPr>
          <p:cNvSpPr txBox="1"/>
          <p:nvPr/>
        </p:nvSpPr>
        <p:spPr>
          <a:xfrm>
            <a:off x="2567608" y="2860414"/>
            <a:ext cx="619913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▷アイコンで実行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実行環境を聞かれたら、適当なのを選ぶ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ipykernel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が必要と言われたら、インストールをクリック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7A1F30-6467-3EC6-D5B5-EB96D5DD07AC}"/>
              </a:ext>
            </a:extLst>
          </p:cNvPr>
          <p:cNvSpPr/>
          <p:nvPr/>
        </p:nvSpPr>
        <p:spPr>
          <a:xfrm>
            <a:off x="2855641" y="2218318"/>
            <a:ext cx="432048" cy="43204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EFE3DD5-E17A-5C29-AEEA-1572AD25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26" b="58291"/>
          <a:stretch/>
        </p:blipFill>
        <p:spPr>
          <a:xfrm>
            <a:off x="1199456" y="3868161"/>
            <a:ext cx="8259143" cy="2860414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45594E-370E-76C4-0ECF-D27EF8611197}"/>
              </a:ext>
            </a:extLst>
          </p:cNvPr>
          <p:cNvSpPr/>
          <p:nvPr/>
        </p:nvSpPr>
        <p:spPr>
          <a:xfrm>
            <a:off x="1703511" y="5805264"/>
            <a:ext cx="1152129" cy="7920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397C19-5E90-0A1E-D7B3-55C3B5520A05}"/>
              </a:ext>
            </a:extLst>
          </p:cNvPr>
          <p:cNvSpPr txBox="1"/>
          <p:nvPr/>
        </p:nvSpPr>
        <p:spPr>
          <a:xfrm>
            <a:off x="2927648" y="5939988"/>
            <a:ext cx="110799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実行結果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65E244-9CE0-CDA7-9F35-477EC118D3F7}"/>
              </a:ext>
            </a:extLst>
          </p:cNvPr>
          <p:cNvSpPr/>
          <p:nvPr/>
        </p:nvSpPr>
        <p:spPr>
          <a:xfrm>
            <a:off x="8040215" y="4866320"/>
            <a:ext cx="1418383" cy="43204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B2151B-099F-68F4-08D2-C784A68A1CDB}"/>
              </a:ext>
            </a:extLst>
          </p:cNvPr>
          <p:cNvSpPr txBox="1"/>
          <p:nvPr/>
        </p:nvSpPr>
        <p:spPr>
          <a:xfrm>
            <a:off x="6924642" y="5363924"/>
            <a:ext cx="44999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.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ipynb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でつかう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はここで変更できる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DC6CAD-1076-6B14-A074-0BE941400F3C}"/>
              </a:ext>
            </a:extLst>
          </p:cNvPr>
          <p:cNvSpPr/>
          <p:nvPr/>
        </p:nvSpPr>
        <p:spPr>
          <a:xfrm>
            <a:off x="9639263" y="1628800"/>
            <a:ext cx="1418383" cy="43204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81265-45EF-24C5-C18D-F51403787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1510E2-6013-40A1-B9C2-0FD7512823B0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ターミナルを起動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ACA7C6-8AB1-AFD9-87E6-0084117C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0" y="674908"/>
            <a:ext cx="11784070" cy="607779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DDE64A5-B741-061D-715D-87EEE7E6EC95}"/>
              </a:ext>
            </a:extLst>
          </p:cNvPr>
          <p:cNvSpPr/>
          <p:nvPr/>
        </p:nvSpPr>
        <p:spPr>
          <a:xfrm>
            <a:off x="9840416" y="646333"/>
            <a:ext cx="648072" cy="55041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C96285-996F-70DE-C001-14BC69447CBF}"/>
              </a:ext>
            </a:extLst>
          </p:cNvPr>
          <p:cNvSpPr txBox="1"/>
          <p:nvPr/>
        </p:nvSpPr>
        <p:spPr>
          <a:xfrm>
            <a:off x="8904312" y="1292664"/>
            <a:ext cx="25202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ターミナルを起動</a:t>
            </a:r>
          </a:p>
        </p:txBody>
      </p:sp>
    </p:spTree>
    <p:extLst>
      <p:ext uri="{BB962C8B-B14F-4D97-AF65-F5344CB8AC3E}">
        <p14:creationId xmlns:p14="http://schemas.microsoft.com/office/powerpoint/2010/main" val="21231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98072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テキストエディタ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Visual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Studio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Code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(</a:t>
            </a:r>
            <a:r>
              <a:rPr lang="en-US" altLang="ja-JP" sz="3600" b="1" kern="100" dirty="0" err="1">
                <a:solidFill>
                  <a:srgbClr val="0000FF"/>
                </a:solidFill>
                <a:cs typeface="Cascadia Code" panose="020B0609020000020004" pitchFamily="49" charset="0"/>
              </a:rPr>
              <a:t>VSCode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)</a:t>
            </a:r>
            <a:endParaRPr lang="ja-JP" altLang="en-US" sz="3600" b="1" dirty="0">
              <a:solidFill>
                <a:srgbClr val="0000FF"/>
              </a:solidFill>
              <a:ea typeface="ＨＧ丸ゴシックB" pitchFamily="49" charset="-128"/>
            </a:endParaRPr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3352" y="1052736"/>
            <a:ext cx="11809312" cy="56166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kern="100" dirty="0">
                <a:cs typeface="Cascadia Code" panose="020B06090200000200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https://code.visualstudio.com/</a:t>
            </a:r>
            <a:endParaRPr lang="en-US" altLang="ja-JP" sz="28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endParaRPr lang="en-US" altLang="ja-JP" sz="28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・ 現在最も広く使われている</a:t>
            </a:r>
            <a:endParaRPr lang="en-US" altLang="ja-JP" sz="28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・ 無料</a:t>
            </a:r>
            <a:endParaRPr lang="en-US" altLang="ja-JP" sz="28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・ 多言語対応、マルチプラットフォーム </a:t>
            </a:r>
            <a:r>
              <a:rPr lang="en-US" altLang="ja-JP" sz="2800" kern="100" dirty="0">
                <a:cs typeface="Cascadia Code" panose="020B0609020000020004" pitchFamily="49" charset="0"/>
              </a:rPr>
              <a:t>(Win, macOS, Linux)</a:t>
            </a: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・ 拡張機能 </a:t>
            </a:r>
            <a:r>
              <a:rPr lang="en-US" altLang="ja-JP" sz="2800" kern="100" dirty="0">
                <a:cs typeface="Cascadia Code" panose="020B0609020000020004" pitchFamily="49" charset="0"/>
              </a:rPr>
              <a:t>(python, CSV,</a:t>
            </a:r>
            <a:r>
              <a:rPr lang="ja-JP" altLang="en-US" sz="2800" kern="100" dirty="0">
                <a:cs typeface="Cascadia Code" panose="020B0609020000020004" pitchFamily="49" charset="0"/>
              </a:rPr>
              <a:t> </a:t>
            </a:r>
            <a:r>
              <a:rPr lang="en-US" altLang="ja-JP" sz="2800" kern="100" dirty="0">
                <a:cs typeface="Cascadia Code" panose="020B0609020000020004" pitchFamily="49" charset="0"/>
              </a:rPr>
              <a:t>ChatGPT, </a:t>
            </a:r>
            <a:r>
              <a:rPr lang="en-US" altLang="ja-JP" sz="2800" kern="100" dirty="0" err="1">
                <a:cs typeface="Cascadia Code" panose="020B0609020000020004" pitchFamily="49" charset="0"/>
              </a:rPr>
              <a:t>github</a:t>
            </a:r>
            <a:r>
              <a:rPr lang="en-US" altLang="ja-JP" sz="2800" kern="100" dirty="0">
                <a:cs typeface="Cascadia Code" panose="020B0609020000020004" pitchFamily="49" charset="0"/>
              </a:rPr>
              <a:t> copilot</a:t>
            </a:r>
            <a:r>
              <a:rPr lang="ja-JP" altLang="en-US" sz="2800" kern="100" dirty="0">
                <a:cs typeface="Cascadia Code" panose="020B0609020000020004" pitchFamily="49" charset="0"/>
              </a:rPr>
              <a:t>、その他たくさん</a:t>
            </a:r>
            <a:r>
              <a:rPr lang="en-US" altLang="ja-JP" sz="2800" kern="100" dirty="0">
                <a:cs typeface="Cascadia Code" panose="020B0609020000020004" pitchFamily="49" charset="0"/>
              </a:rPr>
              <a:t>)</a:t>
            </a:r>
            <a:endParaRPr lang="en-US" altLang="ja-JP" sz="3600" b="1" kern="100" dirty="0"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90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F0CF-F198-6952-1383-AEB73E727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63043A-3EF7-45D3-BA75-43F67B5F1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91" t="36750"/>
          <a:stretch/>
        </p:blipFill>
        <p:spPr>
          <a:xfrm>
            <a:off x="263352" y="1052736"/>
            <a:ext cx="11483582" cy="54469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41FB39-A10B-0C4C-EFBD-BC776979CB22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ターミナルを起動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test.ipynb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の内容を見る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153B6D-5AA3-81DE-01C4-25C534356470}"/>
              </a:ext>
            </a:extLst>
          </p:cNvPr>
          <p:cNvSpPr/>
          <p:nvPr/>
        </p:nvSpPr>
        <p:spPr>
          <a:xfrm>
            <a:off x="5807968" y="2276872"/>
            <a:ext cx="1800200" cy="57606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0BCC2B-F639-C1AA-8EE6-F547A791A1ED}"/>
              </a:ext>
            </a:extLst>
          </p:cNvPr>
          <p:cNvSpPr txBox="1"/>
          <p:nvPr/>
        </p:nvSpPr>
        <p:spPr>
          <a:xfrm>
            <a:off x="7608168" y="2870982"/>
            <a:ext cx="33123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type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test.ipynb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ファイルの内容を見れるが、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複雑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(JSON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ファイル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4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43A9-1A61-D2EC-362A-DB4941A63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A7ED1C-D3EF-7432-7BF2-39BF1A15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29" t="76719" b="1"/>
          <a:stretch/>
        </p:blipFill>
        <p:spPr>
          <a:xfrm>
            <a:off x="-816768" y="1484784"/>
            <a:ext cx="14762234" cy="3690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58C15F-8E2B-A8B5-A67B-2B3F0882E8F9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ターミナルを起動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プログラムに変換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88A6A3-922B-69EE-DB19-73E1B5738D13}"/>
              </a:ext>
            </a:extLst>
          </p:cNvPr>
          <p:cNvSpPr txBox="1"/>
          <p:nvPr/>
        </p:nvSpPr>
        <p:spPr>
          <a:xfrm>
            <a:off x="2135560" y="1916832"/>
            <a:ext cx="811399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nbconvert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--to script 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test.ipynb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で、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プログラム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test.py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へ変換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32A5F4-3537-F2BC-535B-88180ED6FF26}"/>
              </a:ext>
            </a:extLst>
          </p:cNvPr>
          <p:cNvSpPr/>
          <p:nvPr/>
        </p:nvSpPr>
        <p:spPr>
          <a:xfrm>
            <a:off x="623392" y="3549207"/>
            <a:ext cx="10369152" cy="83845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13CBF2-5298-3C06-140C-602EE6991423}"/>
              </a:ext>
            </a:extLst>
          </p:cNvPr>
          <p:cNvSpPr/>
          <p:nvPr/>
        </p:nvSpPr>
        <p:spPr>
          <a:xfrm>
            <a:off x="3139862" y="3125237"/>
            <a:ext cx="7420633" cy="42397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0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EDAB3-E66A-DFB7-5118-8A07FD782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60E0FD-B826-1BD9-D6A9-F045580C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910"/>
            <a:ext cx="12192000" cy="56010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A0E543-BB83-D748-4650-436676B64013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エクスポートメニューで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プログラムに変換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CA1AA3-953E-7811-6EC9-77C215C6D33B}"/>
              </a:ext>
            </a:extLst>
          </p:cNvPr>
          <p:cNvSpPr txBox="1"/>
          <p:nvPr/>
        </p:nvSpPr>
        <p:spPr>
          <a:xfrm>
            <a:off x="1919536" y="4989973"/>
            <a:ext cx="811399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ツールバーの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“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･･･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”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メニューの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“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エクスポート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”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でも変換できる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1D672C-A508-2BC0-F15D-09537B608900}"/>
              </a:ext>
            </a:extLst>
          </p:cNvPr>
          <p:cNvSpPr/>
          <p:nvPr/>
        </p:nvSpPr>
        <p:spPr>
          <a:xfrm>
            <a:off x="5807968" y="3645024"/>
            <a:ext cx="2524090" cy="44777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2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B3A6-9D88-C197-74EE-8F8E293F0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84011D-20FA-E962-47D6-D1FC794C509C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プログラムを修正して実行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F43AB9-93BE-C40F-A060-DD20D200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548680"/>
            <a:ext cx="10757647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BBAF5F-8B1C-B68B-6A29-C94B6E0E1E1D}"/>
              </a:ext>
            </a:extLst>
          </p:cNvPr>
          <p:cNvSpPr txBox="1"/>
          <p:nvPr/>
        </p:nvSpPr>
        <p:spPr>
          <a:xfrm>
            <a:off x="1140446" y="3229525"/>
            <a:ext cx="811399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test.py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を選び、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プログラムに必要な修正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(print()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の追加など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をして、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Ctrl+S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で保存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682316-80C7-B511-2892-21C47DA94763}"/>
              </a:ext>
            </a:extLst>
          </p:cNvPr>
          <p:cNvSpPr/>
          <p:nvPr/>
        </p:nvSpPr>
        <p:spPr>
          <a:xfrm>
            <a:off x="1127448" y="2924945"/>
            <a:ext cx="864096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9E9925-DA0C-9507-66AF-87C4F6C49118}"/>
              </a:ext>
            </a:extLst>
          </p:cNvPr>
          <p:cNvSpPr txBox="1"/>
          <p:nvPr/>
        </p:nvSpPr>
        <p:spPr>
          <a:xfrm>
            <a:off x="8217187" y="6027003"/>
            <a:ext cx="285893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python test.py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で実行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E6382E-CD34-6AC5-596B-4280D343675B}"/>
              </a:ext>
            </a:extLst>
          </p:cNvPr>
          <p:cNvSpPr/>
          <p:nvPr/>
        </p:nvSpPr>
        <p:spPr>
          <a:xfrm>
            <a:off x="6456040" y="6309320"/>
            <a:ext cx="1584176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4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EE81-61B0-6437-D6A3-3C24BE0D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54A261-C577-6AEA-CF84-1F92B1A9FF53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いろいろ試してみよう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23959F-0181-A0B0-FB36-4C11852D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50"/>
          <a:stretch/>
        </p:blipFill>
        <p:spPr>
          <a:xfrm>
            <a:off x="-104479" y="828092"/>
            <a:ext cx="11931153" cy="57692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736495-2A97-D090-2FC0-926C11AC8656}"/>
              </a:ext>
            </a:extLst>
          </p:cNvPr>
          <p:cNvSpPr/>
          <p:nvPr/>
        </p:nvSpPr>
        <p:spPr>
          <a:xfrm>
            <a:off x="3215680" y="2276872"/>
            <a:ext cx="1224136" cy="115212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2F0E2A-81E9-73B9-97F5-D9489EB1F827}"/>
              </a:ext>
            </a:extLst>
          </p:cNvPr>
          <p:cNvSpPr txBox="1"/>
          <p:nvPr/>
        </p:nvSpPr>
        <p:spPr>
          <a:xfrm>
            <a:off x="4439816" y="2411596"/>
            <a:ext cx="561662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の場合、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数式を入力するだけで結果が出力される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(python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プログラムの場合は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print()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が必要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D7EA36-6EB8-2BA7-CED2-7DA7036075B8}"/>
              </a:ext>
            </a:extLst>
          </p:cNvPr>
          <p:cNvSpPr/>
          <p:nvPr/>
        </p:nvSpPr>
        <p:spPr>
          <a:xfrm>
            <a:off x="3071664" y="5626983"/>
            <a:ext cx="3384376" cy="61032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1C6D18-1BBB-3BE3-7B36-D9BBABF5CFAE}"/>
              </a:ext>
            </a:extLst>
          </p:cNvPr>
          <p:cNvSpPr txBox="1"/>
          <p:nvPr/>
        </p:nvSpPr>
        <p:spPr>
          <a:xfrm>
            <a:off x="4943872" y="5163577"/>
            <a:ext cx="64087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exp(1)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を計算しようとしてら、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not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defined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エラーがでた</a:t>
            </a:r>
          </a:p>
        </p:txBody>
      </p:sp>
    </p:spTree>
    <p:extLst>
      <p:ext uri="{BB962C8B-B14F-4D97-AF65-F5344CB8AC3E}">
        <p14:creationId xmlns:p14="http://schemas.microsoft.com/office/powerpoint/2010/main" val="90384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2607-A93B-0FEA-D1FE-488CBC16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9B5D554-7AB0-093C-77C8-58FC098E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95" t="37400" r="202" b="-399"/>
          <a:stretch/>
        </p:blipFill>
        <p:spPr>
          <a:xfrm>
            <a:off x="263352" y="646332"/>
            <a:ext cx="11110857" cy="58790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069E66-C95E-4471-7CEC-3BE3E3256D75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では、基本機能以外は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import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で読み込む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899723-3B6F-8E7E-E327-211376925376}"/>
              </a:ext>
            </a:extLst>
          </p:cNvPr>
          <p:cNvSpPr/>
          <p:nvPr/>
        </p:nvSpPr>
        <p:spPr>
          <a:xfrm>
            <a:off x="767408" y="3789040"/>
            <a:ext cx="2520280" cy="165618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78C10A-7B20-553C-014D-D206C9681C93}"/>
              </a:ext>
            </a:extLst>
          </p:cNvPr>
          <p:cNvSpPr txBox="1"/>
          <p:nvPr/>
        </p:nvSpPr>
        <p:spPr>
          <a:xfrm>
            <a:off x="3365332" y="3342471"/>
            <a:ext cx="8915264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Math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ライブラリにはいろいろな数学関数が入っている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exp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を使う場合は、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from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math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import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とする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その他、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log, log10, sin, cos,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acos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など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8FF24-D77B-DA8E-FEC6-E07FFB2E24C3}"/>
              </a:ext>
            </a:extLst>
          </p:cNvPr>
          <p:cNvSpPr txBox="1"/>
          <p:nvPr/>
        </p:nvSpPr>
        <p:spPr>
          <a:xfrm>
            <a:off x="2279576" y="5649889"/>
            <a:ext cx="56166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Ctrl+S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で保存</a:t>
            </a:r>
          </a:p>
        </p:txBody>
      </p:sp>
    </p:spTree>
    <p:extLst>
      <p:ext uri="{BB962C8B-B14F-4D97-AF65-F5344CB8AC3E}">
        <p14:creationId xmlns:p14="http://schemas.microsoft.com/office/powerpoint/2010/main" val="180739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4AF8739-BA07-A301-8305-C55B94E1E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40" t="8454" r="40" b="63819"/>
          <a:stretch/>
        </p:blipFill>
        <p:spPr>
          <a:xfrm>
            <a:off x="3637794" y="3645024"/>
            <a:ext cx="8403963" cy="31256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2F26FD8-1EEB-B590-EC94-95B32BB0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6" t="8000" r="13362" b="52100"/>
          <a:stretch/>
        </p:blipFill>
        <p:spPr>
          <a:xfrm>
            <a:off x="5385792" y="7155011"/>
            <a:ext cx="6629325" cy="4419550"/>
          </a:xfrm>
          <a:prstGeom prst="rect">
            <a:avLst/>
          </a:prstGeom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EE2A39D1-EC76-4DCD-76D9-1E5A6AB0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44672" cy="98072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docstring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ドキュメント文字列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 によるヘルプ支援機能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B1EB79-32B4-E0C2-0B0A-BD873C4FA1C2}"/>
              </a:ext>
            </a:extLst>
          </p:cNvPr>
          <p:cNvSpPr txBox="1"/>
          <p:nvPr/>
        </p:nvSpPr>
        <p:spPr>
          <a:xfrm>
            <a:off x="119336" y="836712"/>
            <a:ext cx="6552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参考例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: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https://qiita.com/flcn-x/items/393c6f1f1e1e5abec906</a:t>
            </a: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Cascadia Code" panose="020B06090200000200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Cascadia Code" panose="020B06090200000200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def </a:t>
            </a:r>
            <a:r>
              <a:rPr kumimoji="1" lang="en-US" altLang="ja-JP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load_data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(</a:t>
            </a:r>
            <a:r>
              <a:rPr kumimoji="1" lang="en-US" altLang="ja-JP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input_filename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"""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Excel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ファイルから温度とキャリア濃度データを読み込む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</a:t>
            </a:r>
            <a:r>
              <a:rPr kumimoji="1" lang="en-US" altLang="ja-JP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Args</a:t>
            </a:r>
            <a:r>
              <a:rPr kumimoji="1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</a:t>
            </a:r>
            <a:r>
              <a:rPr kumimoji="1" lang="en-US" altLang="ja-JP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input_filename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(str): 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入力ファイルの名前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</a:t>
            </a:r>
            <a:r>
              <a:rPr kumimoji="1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Returns: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list, list: 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温度データのリストとキャリア濃度データのリスト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   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"""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FF4C0E-CA3E-D30A-F028-59CF66DE35A7}"/>
              </a:ext>
            </a:extLst>
          </p:cNvPr>
          <p:cNvSpPr txBox="1"/>
          <p:nvPr/>
        </p:nvSpPr>
        <p:spPr>
          <a:xfrm>
            <a:off x="5879976" y="1364575"/>
            <a:ext cx="5400600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プログラムの先頭（</a:t>
            </a:r>
            <a:r>
              <a:rPr kumimoji="1" lang="en-US" altLang="ja-JP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import</a:t>
            </a: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の直後）、</a:t>
            </a:r>
            <a:br>
              <a:rPr kumimoji="1" lang="en-US" altLang="ja-JP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</a:b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関数や</a:t>
            </a:r>
            <a:r>
              <a:rPr kumimoji="1" lang="en-US" altLang="ja-JP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class</a:t>
            </a: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定義の最初に </a:t>
            </a:r>
            <a:r>
              <a:rPr kumimoji="1" lang="en-US" altLang="ja-JP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docstring</a:t>
            </a: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 をいれると、</a:t>
            </a:r>
            <a:r>
              <a:rPr kumimoji="1" lang="en-US" altLang="ja-JP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help</a:t>
            </a:r>
            <a:r>
              <a:rPr kumimoji="1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として使える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B0B64B-CB27-CE31-7F84-5E3C3FA9523C}"/>
              </a:ext>
            </a:extLst>
          </p:cNvPr>
          <p:cNvSpPr txBox="1"/>
          <p:nvPr/>
        </p:nvSpPr>
        <p:spPr>
          <a:xfrm>
            <a:off x="5951984" y="2629361"/>
            <a:ext cx="619268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・ 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.__doc__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というメンバ変数で参照できる</a:t>
            </a:r>
            <a:endParaRPr kumimoji="1" lang="en-US" altLang="ja-JP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Cascadia Code" panose="020B06090200000200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・ </a:t>
            </a:r>
            <a:r>
              <a:rPr kumimoji="1" lang="en-US" altLang="ja-JP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VSCode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では、関数呼び出しや関数定義にカーソルを</a:t>
            </a:r>
            <a:b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</a:b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Cascadia Code" panose="020B0609020000020004" pitchFamily="49" charset="0"/>
              </a:rPr>
              <a:t>　持っていくと、関数情報が表示される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31F8DC-C880-BCA8-4A35-9B99DD6C6E0C}"/>
              </a:ext>
            </a:extLst>
          </p:cNvPr>
          <p:cNvSpPr/>
          <p:nvPr/>
        </p:nvSpPr>
        <p:spPr>
          <a:xfrm>
            <a:off x="6543203" y="4153148"/>
            <a:ext cx="5462389" cy="1868140"/>
          </a:xfrm>
          <a:prstGeom prst="rect">
            <a:avLst/>
          </a:prstGeom>
          <a:noFill/>
          <a:ln w="66675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822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9FC9-E87F-AF68-5D4E-7C34E85A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CC45EB1-9A0B-B240-0926-EC6E97C6D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E648EB03-E9F3-A4B3-00D3-6AB723DB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トラブルシューティング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9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2898-A817-DE16-6816-29D9EC86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58AD93-CB4A-D8D7-BA03-835C0FC91052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notebook: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トラブルシューティング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D51844-42D8-2A61-6CBE-CBD1EAAB3901}"/>
              </a:ext>
            </a:extLst>
          </p:cNvPr>
          <p:cNvSpPr txBox="1"/>
          <p:nvPr/>
        </p:nvSpPr>
        <p:spPr>
          <a:xfrm>
            <a:off x="263352" y="1124744"/>
            <a:ext cx="11377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“▷アイコンで実行” が働かないとき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PC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によって環境が違う／ネットワークアクセスのタイミングの違い により、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Jupyter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notebook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がうまく働かないことがあった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(2025/1/10)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ターミナルを開いて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&gt; pip install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ipykernel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で、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ipykernel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ライブラリをインストールする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Code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を再起動する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8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5CBF0-F7E6-BDC1-1BBF-D13729B5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BC1A94B-5B9A-1048-7AD0-7467F97E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モジュールのインストールエラー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FD66D4-0F33-85A3-1B5F-3949501CCD82}"/>
              </a:ext>
            </a:extLst>
          </p:cNvPr>
          <p:cNvSpPr txBox="1"/>
          <p:nvPr/>
        </p:nvSpPr>
        <p:spPr>
          <a:xfrm>
            <a:off x="263352" y="762000"/>
            <a:ext cx="119286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VSCode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のターミナル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を使うとき、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がインストールされているのに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ターミナル上で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がインストールされていないと表示されてします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対応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ipynb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の実行アイコン、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の実行アイコン、ターミナルでの実行では、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VSCode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が使う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が違うので注意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ipynb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が使う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kernel: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ipynb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編集領域のツールバー右端で選択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が使う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ステータスバーの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“python”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の右にあるバージョンで選択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あるいは、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Ctrl+Shift+P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でコマンドパレットを開き、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python:select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interpreter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で設定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ターミナルが使う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と同じはずだが、問題が起こったら確認すること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確認方法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python --version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pip --version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の対応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バージョンが同じかどうかを確認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where python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where pip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の実行ファイルのディレクトリが同じかどうかを確認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 Code Studio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906D-7ADC-45ED-A1E4-DA0C204E6853}"/>
              </a:ext>
            </a:extLst>
          </p:cNvPr>
          <p:cNvSpPr txBox="1"/>
          <p:nvPr/>
        </p:nvSpPr>
        <p:spPr>
          <a:xfrm>
            <a:off x="1524001" y="646333"/>
            <a:ext cx="718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marL="342900" indent="-342900">
              <a:buAutoNum type="arabicPeriod"/>
            </a:pPr>
            <a:r>
              <a:rPr lang="it-IT" altLang="ja-JP" dirty="0">
                <a:hlinkClick r:id="rId2"/>
              </a:rPr>
              <a:t>https://code.visualstudio.com/</a:t>
            </a:r>
            <a:r>
              <a:rPr lang="ja-JP" altLang="en-US" dirty="0"/>
              <a:t>からダウンロード</a:t>
            </a:r>
            <a:endParaRPr lang="it-IT" altLang="ja-JP" dirty="0"/>
          </a:p>
          <a:p>
            <a:pPr marL="342900" indent="-342900">
              <a:buAutoNum type="arabicPeriod"/>
            </a:pPr>
            <a:r>
              <a:rPr lang="ja-JP" altLang="en-US" dirty="0"/>
              <a:t>インストーラを起動し、指示に従う</a:t>
            </a:r>
            <a:endParaRPr lang="it-IT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73B5BC-172C-4E16-8162-4A2E25653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17" r="98319" b="43408"/>
          <a:stretch/>
        </p:blipFill>
        <p:spPr>
          <a:xfrm>
            <a:off x="1984130" y="1254395"/>
            <a:ext cx="1019908" cy="1143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9B22387-4B31-4F15-97AF-1F21DC647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131" y="2397395"/>
            <a:ext cx="3389147" cy="262970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3D99C18-64E7-4AD5-B4D6-433CB0AFE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539" b="10436"/>
          <a:stretch/>
        </p:blipFill>
        <p:spPr>
          <a:xfrm>
            <a:off x="5667363" y="2294792"/>
            <a:ext cx="4829188" cy="40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40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12B0A-3F07-31E0-82C8-EA9C39820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D4DFFD-BBA1-78A7-1106-8043D6D08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質問</a:t>
            </a:r>
            <a:r>
              <a:rPr lang="en-US" altLang="ja-JP" sz="3600" b="1" dirty="0">
                <a:solidFill>
                  <a:srgbClr val="0000FF"/>
                </a:solidFill>
              </a:rPr>
              <a:t>: python</a:t>
            </a:r>
            <a:r>
              <a:rPr lang="ja-JP" altLang="en-US" sz="3600" b="1" dirty="0">
                <a:solidFill>
                  <a:srgbClr val="0000FF"/>
                </a:solidFill>
              </a:rPr>
              <a:t>モジュールのインストールエラー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1F1E87-5FB3-2510-864F-83D832433213}"/>
              </a:ext>
            </a:extLst>
          </p:cNvPr>
          <p:cNvSpPr txBox="1"/>
          <p:nvPr/>
        </p:nvSpPr>
        <p:spPr>
          <a:xfrm>
            <a:off x="839416" y="762000"/>
            <a:ext cx="113525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確認方法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python --version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pip --version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の対応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バージョンが同じかどうかを確認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where python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where pip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の実行ファイルのディレクトリが同じかどうかを確認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バージョンの問題はなさそうで、かつ、モジュールのインストールに成功している場合は、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-m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オプションで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を実行してみる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&gt; python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–m pip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install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(pip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-m pip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wrapper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プログラム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VSCode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環境確認支援プログラム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which.py: python which.py python, python which.py pip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python, pip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実行ファイルについて、実行優先順位順に表示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check_vsc.ipynb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check_vsc.py: which.py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を含む、実行環境確認プログラム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2BBF-FE7C-90F6-738B-B1711DC4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95073E2-36BE-9040-7155-233478C8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ライブラリがインストールできない場合の対応法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B3953FD3-6D3F-FDEA-1486-21D10805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84" y="689783"/>
            <a:ext cx="119523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を最新版にし、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wheel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ライブラリの最新版をインストールする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 pip install --upgrade pip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 pip install wheel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パッケージをインストール、あるいは最新版にする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matplotlib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--upgrade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matplotlib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それでも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No module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エラーが出るようであれば、アンインストールしてやりなおし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uninstall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matplotlib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matplotlib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それでもだめな場合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仮想環境を作って全ライブラリを再インストールする方が早い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インストールされているライブラリを確認する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インストール済みパッケージの一覧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list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特定のパッケージのバージョン表示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show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場合によっては、使えるバージョンを調べる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バージョン指定でインストール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バージョン番号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バージョン競合などが発生した場合に、強制的にインストール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--force-reinstall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バージョン番号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DD6EB-B679-B88D-F0A0-81B20A01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C8BF9F4-D04C-E1C1-F3A6-848776BEE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pip</a:t>
            </a:r>
            <a:r>
              <a:rPr lang="ja-JP" altLang="en-US" sz="3600" b="1" dirty="0">
                <a:solidFill>
                  <a:srgbClr val="0000FF"/>
                </a:solidFill>
              </a:rPr>
              <a:t> 簡易マニュアル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7C4B5E1-87D8-B371-B235-B2E17059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836712"/>
            <a:ext cx="119523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パッケージのインストール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最新版にする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--upgrade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バージョン指定でインストール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バージョン番号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アンインストール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uninstall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インストール済みパッケージの一覧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list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特定のパッケージのバージョン表示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show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パッケージを指定して、使えるバージョンを調べる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バージョン競合などが発生した場合に、強制的にインストール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 install --force-reinstall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パッケージ名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==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バージョン番号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ユーザーのホームディレクトリにパッケージをインストール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pip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install --user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パッケージ名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42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FCED7-24D2-3434-F69E-5BA6E92E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EE4D78F-3D79-3C37-B715-3E3199178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の仮想環境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BE6B5D2D-3F09-02BE-F36F-77FC405F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974333"/>
            <a:ext cx="10944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では多くのライブラリを使うため、わりと高い頻度で、ライブラリごとの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バージョン依存性の問題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競合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が発生する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・ そのため、特定のライブラリだけをインストールした 「仮想環境」 を作って、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場合により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仮想環境を使い分ける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のが一般的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仮想環境の作り方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python –m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venv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仮想環境名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例えば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lecture)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現在のディレクトリの下に仮想環境名のディレクトリを作り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　　仮想環境用のファイルをコピーする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 を使う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(activate)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Windows: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仮想環境名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\Scripts\activate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macOS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Linux: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source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/bin/activate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仮想環境から抜ける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ディアクティベート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deactivate</a:t>
            </a:r>
          </a:p>
        </p:txBody>
      </p:sp>
    </p:spTree>
    <p:extLst>
      <p:ext uri="{BB962C8B-B14F-4D97-AF65-F5344CB8AC3E}">
        <p14:creationId xmlns:p14="http://schemas.microsoft.com/office/powerpoint/2010/main" val="3748318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起動時引数を指定して実行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9F2657-CD1B-4DFC-8273-3AC3481BD8AC}"/>
              </a:ext>
            </a:extLst>
          </p:cNvPr>
          <p:cNvSpPr txBox="1"/>
          <p:nvPr/>
        </p:nvSpPr>
        <p:spPr>
          <a:xfrm>
            <a:off x="433143" y="556063"/>
            <a:ext cx="11446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444444"/>
                </a:solidFill>
                <a:latin typeface="Helvetica" panose="020B0604020202020204" pitchFamily="34" charset="0"/>
              </a:rPr>
              <a:t>【</a:t>
            </a:r>
            <a:r>
              <a:rPr lang="en-US" altLang="ja-JP" sz="1400" b="1" dirty="0" err="1">
                <a:solidFill>
                  <a:srgbClr val="444444"/>
                </a:solidFill>
                <a:latin typeface="Helvetica" panose="020B0604020202020204" pitchFamily="34" charset="0"/>
              </a:rPr>
              <a:t>VSCode</a:t>
            </a:r>
            <a:r>
              <a:rPr lang="en-US" altLang="ja-JP" sz="1400" b="1" dirty="0">
                <a:solidFill>
                  <a:srgbClr val="444444"/>
                </a:solidFill>
                <a:latin typeface="Helvetica" panose="020B0604020202020204" pitchFamily="34" charset="0"/>
              </a:rPr>
              <a:t>】</a:t>
            </a:r>
            <a:r>
              <a:rPr lang="ja-JP" altLang="en-US" sz="1400" b="1" dirty="0">
                <a:solidFill>
                  <a:srgbClr val="444444"/>
                </a:solidFill>
                <a:latin typeface="Helvetica" panose="020B0604020202020204" pitchFamily="34" charset="0"/>
              </a:rPr>
              <a:t>毎回異なるコマンドライン引数を指定してプログラムを実行する　</a:t>
            </a:r>
            <a:r>
              <a:rPr lang="en-US" altLang="ja-JP" sz="1400" dirty="0">
                <a:hlinkClick r:id="rId2"/>
              </a:rPr>
              <a:t>https://daeudaeu.com/vscode-different-args/</a:t>
            </a:r>
            <a:endParaRPr lang="en-US" altLang="ja-JP" sz="1400" dirty="0"/>
          </a:p>
          <a:p>
            <a:endParaRPr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AA9F0C-B650-1F97-26BC-84AE3F94FADA}"/>
              </a:ext>
            </a:extLst>
          </p:cNvPr>
          <p:cNvSpPr txBox="1"/>
          <p:nvPr/>
        </p:nvSpPr>
        <p:spPr>
          <a:xfrm>
            <a:off x="312829" y="837164"/>
            <a:ext cx="8608541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Launch.json</a:t>
            </a:r>
            <a:endParaRPr lang="en-US" altLang="ja-JP" sz="1600" dirty="0"/>
          </a:p>
          <a:p>
            <a:r>
              <a:rPr lang="en-US" altLang="ja-JP" sz="1100" u="sng" dirty="0"/>
              <a:t>{</a:t>
            </a:r>
          </a:p>
          <a:p>
            <a:r>
              <a:rPr lang="en-US" altLang="ja-JP" sz="1100" u="sng" dirty="0"/>
              <a:t>    // IntelliSense </a:t>
            </a:r>
            <a:r>
              <a:rPr lang="ja-JP" altLang="en-US" sz="1100" u="sng" dirty="0"/>
              <a:t>を使用して利用可能な属性を学べます。</a:t>
            </a:r>
          </a:p>
          <a:p>
            <a:r>
              <a:rPr lang="ja-JP" altLang="en-US" sz="1100" u="sng" dirty="0"/>
              <a:t>    </a:t>
            </a:r>
            <a:r>
              <a:rPr lang="en-US" altLang="ja-JP" sz="1100" u="sng" dirty="0"/>
              <a:t>// </a:t>
            </a:r>
            <a:r>
              <a:rPr lang="ja-JP" altLang="en-US" sz="1100" u="sng" dirty="0"/>
              <a:t>既存の属性の説明をホバーして表示します。</a:t>
            </a:r>
          </a:p>
          <a:p>
            <a:r>
              <a:rPr lang="ja-JP" altLang="en-US" sz="1100" u="sng" dirty="0"/>
              <a:t>    </a:t>
            </a:r>
            <a:r>
              <a:rPr lang="en-US" altLang="ja-JP" sz="1100" u="sng" dirty="0"/>
              <a:t>// </a:t>
            </a:r>
            <a:r>
              <a:rPr lang="ja-JP" altLang="en-US" sz="1100" u="sng" dirty="0"/>
              <a:t>詳細情報は次を確認してください</a:t>
            </a:r>
            <a:r>
              <a:rPr lang="en-US" altLang="ja-JP" sz="1100" u="sng" dirty="0"/>
              <a:t>: </a:t>
            </a:r>
            <a:r>
              <a:rPr lang="en-US" altLang="ja-JP" sz="1100" u="sng" dirty="0">
                <a:hlinkClick r:id="rId3"/>
              </a:rPr>
              <a:t>https://go.microsoft.com/fwlink/?linkid=830387</a:t>
            </a:r>
            <a:endParaRPr lang="en-US" altLang="ja-JP" sz="1100" u="sng" dirty="0"/>
          </a:p>
          <a:p>
            <a:r>
              <a:rPr lang="en-US" altLang="ja-JP" sz="1100" u="sng" dirty="0"/>
              <a:t>    "version": "0.2.0",</a:t>
            </a:r>
          </a:p>
          <a:p>
            <a:r>
              <a:rPr lang="en-US" altLang="ja-JP" sz="1100" u="sng" dirty="0"/>
              <a:t>    "configurations": [</a:t>
            </a:r>
          </a:p>
          <a:p>
            <a:r>
              <a:rPr lang="en-US" altLang="ja-JP" sz="1100" u="sng" dirty="0"/>
              <a:t>        {</a:t>
            </a:r>
          </a:p>
          <a:p>
            <a:r>
              <a:rPr lang="en-US" altLang="ja-JP" sz="1100" u="sng" dirty="0"/>
              <a:t>            "name": "Python: Current File",</a:t>
            </a:r>
          </a:p>
          <a:p>
            <a:r>
              <a:rPr lang="en-US" altLang="ja-JP" sz="1100" u="sng" dirty="0"/>
              <a:t>            "type": "python",</a:t>
            </a:r>
          </a:p>
          <a:p>
            <a:r>
              <a:rPr lang="en-US" altLang="ja-JP" sz="1100" u="sng" dirty="0"/>
              <a:t>            "request": "launch",</a:t>
            </a:r>
          </a:p>
          <a:p>
            <a:r>
              <a:rPr lang="en-US" altLang="ja-JP" sz="1100" u="sng" dirty="0"/>
              <a:t>            "program": "${file}",</a:t>
            </a:r>
          </a:p>
          <a:p>
            <a:r>
              <a:rPr lang="en-US" altLang="ja-JP" sz="1100" u="sng" dirty="0"/>
              <a:t>            "console": "</a:t>
            </a:r>
            <a:r>
              <a:rPr lang="en-US" altLang="ja-JP" sz="1100" u="sng" dirty="0" err="1"/>
              <a:t>integratedTerminal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“$[</a:t>
            </a:r>
            <a:r>
              <a:rPr lang="en-US" altLang="ja-JP" sz="1100" u="sng" dirty="0" err="1"/>
              <a:t>input:inputString</a:t>
            </a:r>
            <a:r>
              <a:rPr lang="en-US" altLang="ja-JP" sz="1100" u="sng" dirty="0"/>
              <a:t>}"],</a:t>
            </a:r>
          </a:p>
          <a:p>
            <a:r>
              <a:rPr lang="en-US" altLang="ja-JP" sz="1100" u="sng" dirty="0"/>
              <a:t>#            "</a:t>
            </a:r>
            <a:r>
              <a:rPr lang="en-US" altLang="ja-JP" sz="1100" u="sng" dirty="0" err="1"/>
              <a:t>args</a:t>
            </a:r>
            <a:r>
              <a:rPr lang="en-US" altLang="ja-JP" sz="1100" u="sng" dirty="0"/>
              <a:t>": ["Hello", "World"],</a:t>
            </a:r>
          </a:p>
          <a:p>
            <a:r>
              <a:rPr lang="en-US" altLang="ja-JP" sz="1100" u="sng" dirty="0"/>
              <a:t>        }</a:t>
            </a:r>
          </a:p>
          <a:p>
            <a:r>
              <a:rPr lang="en-US" altLang="ja-JP" sz="1100" u="sng" dirty="0"/>
              <a:t>    ],</a:t>
            </a:r>
          </a:p>
          <a:p>
            <a:r>
              <a:rPr lang="en-US" altLang="ja-JP" sz="1100" u="sng" dirty="0"/>
              <a:t>    "inputs": [</a:t>
            </a:r>
          </a:p>
          <a:p>
            <a:r>
              <a:rPr lang="en-US" altLang="ja-JP" sz="1100" u="sng" dirty="0"/>
              <a:t>        {</a:t>
            </a:r>
          </a:p>
          <a:p>
            <a:r>
              <a:rPr lang="en-US" altLang="ja-JP" sz="1100" u="sng" dirty="0"/>
              <a:t>            "id": "</a:t>
            </a:r>
            <a:r>
              <a:rPr lang="en-US" altLang="ja-JP" sz="1100" u="sng" dirty="0" err="1"/>
              <a:t>inputString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"type": "</a:t>
            </a:r>
            <a:r>
              <a:rPr lang="en-US" altLang="ja-JP" sz="1100" u="sng" dirty="0" err="1"/>
              <a:t>promptString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"description": "</a:t>
            </a:r>
            <a:r>
              <a:rPr lang="ja-JP" altLang="en-US" sz="1100" u="sng" dirty="0"/>
              <a:t>引数とする文字列を入力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},</a:t>
            </a:r>
          </a:p>
          <a:p>
            <a:r>
              <a:rPr lang="en-US" altLang="ja-JP" sz="1100" u="sng" dirty="0"/>
              <a:t>        {</a:t>
            </a:r>
          </a:p>
          <a:p>
            <a:r>
              <a:rPr lang="en-US" altLang="ja-JP" sz="1100" u="sng" dirty="0"/>
              <a:t>            "id": "</a:t>
            </a:r>
            <a:r>
              <a:rPr lang="en-US" altLang="ja-JP" sz="1100" u="sng" dirty="0" err="1"/>
              <a:t>selectString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"type": "</a:t>
            </a:r>
            <a:r>
              <a:rPr lang="en-US" altLang="ja-JP" sz="1100" u="sng" dirty="0" err="1"/>
              <a:t>pickString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"options": [</a:t>
            </a:r>
          </a:p>
          <a:p>
            <a:r>
              <a:rPr lang="en-US" altLang="ja-JP" sz="1100" u="sng" dirty="0"/>
              <a:t>                "</a:t>
            </a:r>
            <a:r>
              <a:rPr lang="en-US" altLang="ja-JP" sz="1100" u="sng" dirty="0" err="1"/>
              <a:t>runserver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    "migrate",</a:t>
            </a:r>
          </a:p>
          <a:p>
            <a:r>
              <a:rPr lang="en-US" altLang="ja-JP" sz="1100" u="sng" dirty="0"/>
              <a:t>                "</a:t>
            </a:r>
            <a:r>
              <a:rPr lang="en-US" altLang="ja-JP" sz="1100" u="sng" dirty="0" err="1"/>
              <a:t>startapp</a:t>
            </a:r>
            <a:r>
              <a:rPr lang="en-US" altLang="ja-JP" sz="1100" u="sng" dirty="0"/>
              <a:t>",</a:t>
            </a:r>
          </a:p>
          <a:p>
            <a:r>
              <a:rPr lang="en-US" altLang="ja-JP" sz="1100" u="sng" dirty="0"/>
              <a:t>            ],</a:t>
            </a:r>
          </a:p>
          <a:p>
            <a:r>
              <a:rPr lang="en-US" altLang="ja-JP" sz="1100" u="sng" dirty="0"/>
              <a:t>            "default": "migrate",</a:t>
            </a:r>
          </a:p>
          <a:p>
            <a:r>
              <a:rPr lang="en-US" altLang="ja-JP" sz="1100" u="sng" dirty="0"/>
              <a:t>            "description": "</a:t>
            </a:r>
            <a:r>
              <a:rPr lang="ja-JP" altLang="en-US" sz="1100" u="sng" dirty="0"/>
              <a:t>引数を選択してください</a:t>
            </a:r>
            <a:r>
              <a:rPr lang="en-US" altLang="ja-JP" sz="1100" u="sng" dirty="0"/>
              <a:t>"</a:t>
            </a:r>
          </a:p>
          <a:p>
            <a:r>
              <a:rPr lang="en-US" altLang="ja-JP" sz="1100" u="sng" dirty="0"/>
              <a:t>        },</a:t>
            </a:r>
          </a:p>
          <a:p>
            <a:r>
              <a:rPr lang="en-US" altLang="ja-JP" sz="1100" u="sng" dirty="0"/>
              <a:t>    ]</a:t>
            </a:r>
          </a:p>
          <a:p>
            <a:r>
              <a:rPr lang="en-US" altLang="ja-JP" sz="1100" u="sng" dirty="0"/>
              <a:t>}</a:t>
            </a:r>
            <a:endParaRPr lang="ja-JP" altLang="en-US" sz="1100" u="sng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15ADA8-12A4-8991-559D-4D2CACB90D58}"/>
              </a:ext>
            </a:extLst>
          </p:cNvPr>
          <p:cNvSpPr txBox="1"/>
          <p:nvPr/>
        </p:nvSpPr>
        <p:spPr>
          <a:xfrm>
            <a:off x="4652217" y="3501189"/>
            <a:ext cx="6971830" cy="138499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JSON</a:t>
            </a:r>
            <a:r>
              <a:rPr lang="ja-JP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ファイルの設定が面倒なので、</a:t>
            </a:r>
            <a:endParaRPr lang="en-US" altLang="ja-JP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起動時引数を与えるときは</a:t>
            </a:r>
            <a:endParaRPr lang="en-US" altLang="ja-JP" sz="2800" b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ターミナルから実行する方がいい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7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6B4C-89B7-0F1D-A0C0-88D94A09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A5869B1-B6AD-C80E-D29F-31A722D2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12CDB9B0-E1BB-676B-CC3B-7A4AD425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付録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4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C08A247A-F0AC-47A3-B45D-22D7CDEC2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3" b="48071"/>
          <a:stretch/>
        </p:blipFill>
        <p:spPr>
          <a:xfrm>
            <a:off x="4714014" y="1473201"/>
            <a:ext cx="5833598" cy="40994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任意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ファイルの文字コードの自動判別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D727CD-F1B0-4571-912B-77E129136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608"/>
          <a:stretch/>
        </p:blipFill>
        <p:spPr>
          <a:xfrm>
            <a:off x="1621146" y="1082167"/>
            <a:ext cx="2950855" cy="562627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0A06B3-8B5B-4FD4-8A1B-CD38C91ACC29}"/>
              </a:ext>
            </a:extLst>
          </p:cNvPr>
          <p:cNvSpPr/>
          <p:nvPr/>
        </p:nvSpPr>
        <p:spPr>
          <a:xfrm>
            <a:off x="2029156" y="3283398"/>
            <a:ext cx="244124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3E0C0B0-C37F-4D87-9B6B-FE460FEA53C5}"/>
              </a:ext>
            </a:extLst>
          </p:cNvPr>
          <p:cNvSpPr/>
          <p:nvPr/>
        </p:nvSpPr>
        <p:spPr>
          <a:xfrm>
            <a:off x="1621146" y="6133598"/>
            <a:ext cx="408011" cy="406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92C708-6E9A-4270-B890-70645C0CA6C1}"/>
              </a:ext>
            </a:extLst>
          </p:cNvPr>
          <p:cNvSpPr txBox="1"/>
          <p:nvPr/>
        </p:nvSpPr>
        <p:spPr>
          <a:xfrm>
            <a:off x="1965657" y="5605397"/>
            <a:ext cx="282962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Click left-bottom icon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E23883-DFE2-4A14-A03C-D9F480898017}"/>
              </a:ext>
            </a:extLst>
          </p:cNvPr>
          <p:cNvSpPr txBox="1"/>
          <p:nvPr/>
        </p:nvSpPr>
        <p:spPr>
          <a:xfrm>
            <a:off x="1889457" y="3751197"/>
            <a:ext cx="257974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Choose ‘Configure’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BBE0C0-72F0-4BDF-A873-563A48CE14E7}"/>
              </a:ext>
            </a:extLst>
          </p:cNvPr>
          <p:cNvSpPr txBox="1"/>
          <p:nvPr/>
        </p:nvSpPr>
        <p:spPr>
          <a:xfrm>
            <a:off x="4871651" y="681735"/>
            <a:ext cx="44037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Input ‘Encoding’ in the Top Textbox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ENTER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AEE572E-213F-4F1B-8FE9-E1004BC33527}"/>
              </a:ext>
            </a:extLst>
          </p:cNvPr>
          <p:cNvSpPr/>
          <p:nvPr/>
        </p:nvSpPr>
        <p:spPr>
          <a:xfrm>
            <a:off x="4943960" y="1994311"/>
            <a:ext cx="5533177" cy="2837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38907E1-CE77-4C5B-8C61-5D844412053E}"/>
              </a:ext>
            </a:extLst>
          </p:cNvPr>
          <p:cNvSpPr/>
          <p:nvPr/>
        </p:nvSpPr>
        <p:spPr>
          <a:xfrm>
            <a:off x="6330950" y="2668959"/>
            <a:ext cx="4000500" cy="6552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FC50CF-3392-40EB-B980-68E3977A1C3C}"/>
              </a:ext>
            </a:extLst>
          </p:cNvPr>
          <p:cNvSpPr txBox="1"/>
          <p:nvPr/>
        </p:nvSpPr>
        <p:spPr>
          <a:xfrm>
            <a:off x="4754944" y="4909778"/>
            <a:ext cx="5913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00FF"/>
                </a:solidFill>
              </a:rPr>
              <a:t>For Default installation:</a:t>
            </a:r>
          </a:p>
          <a:p>
            <a:r>
              <a:rPr lang="en-US" altLang="ja-JP" sz="1200" dirty="0" err="1"/>
              <a:t>python.pythonpath</a:t>
            </a:r>
            <a:r>
              <a:rPr lang="en-US" altLang="ja-JP" sz="1200" dirty="0"/>
              <a:t>		C:\Users\[User Name]\anaconda3\python.exe</a:t>
            </a:r>
          </a:p>
          <a:p>
            <a:r>
              <a:rPr lang="en-US" altLang="ja-JP" sz="1200" dirty="0" err="1"/>
              <a:t>python.condapath</a:t>
            </a:r>
            <a:r>
              <a:rPr lang="en-US" altLang="ja-JP" sz="1200" dirty="0"/>
              <a:t>			C:\Users\[User Name]\anaconda3\Scripts</a:t>
            </a:r>
          </a:p>
          <a:p>
            <a:r>
              <a:rPr lang="en-US" altLang="ja-JP" sz="1200" dirty="0" err="1"/>
              <a:t>python.defaultInterpreterPath</a:t>
            </a:r>
            <a:r>
              <a:rPr lang="en-US" altLang="ja-JP" sz="1200" dirty="0"/>
              <a:t>	C:\Users\[User Name]\anaconda3\python.exe</a:t>
            </a:r>
          </a:p>
          <a:p>
            <a:endParaRPr lang="en-US" altLang="ja-JP" sz="1200" dirty="0"/>
          </a:p>
          <a:p>
            <a:r>
              <a:rPr lang="en-US" altLang="ja-JP" sz="1200" b="1" dirty="0">
                <a:solidFill>
                  <a:srgbClr val="0000FF"/>
                </a:solidFill>
              </a:rPr>
              <a:t>For your own environment  [ENV]</a:t>
            </a:r>
          </a:p>
          <a:p>
            <a:r>
              <a:rPr lang="en-US" altLang="ja-JP" sz="1200" dirty="0" err="1"/>
              <a:t>python.pythonpath</a:t>
            </a:r>
            <a:r>
              <a:rPr lang="en-US" altLang="ja-JP" sz="1200" dirty="0"/>
              <a:t>		C:\Users\[User Name]\anaconda3\</a:t>
            </a:r>
            <a:r>
              <a:rPr lang="en-US" altLang="ja-JP" sz="1200" dirty="0" err="1"/>
              <a:t>envs</a:t>
            </a:r>
            <a:r>
              <a:rPr lang="en-US" altLang="ja-JP" sz="1200" dirty="0"/>
              <a:t>\[ENV]\python.exe</a:t>
            </a:r>
          </a:p>
          <a:p>
            <a:r>
              <a:rPr lang="en-US" altLang="ja-JP" sz="1200" dirty="0" err="1"/>
              <a:t>python.condapath</a:t>
            </a:r>
            <a:r>
              <a:rPr lang="en-US" altLang="ja-JP" sz="1200" dirty="0"/>
              <a:t>		     C:\Users\[User Name]\anaconda3\Scripts</a:t>
            </a:r>
          </a:p>
          <a:p>
            <a:r>
              <a:rPr lang="en-US" altLang="ja-JP" sz="1200" dirty="0" err="1"/>
              <a:t>python.defaultInterpreterPath</a:t>
            </a:r>
            <a:r>
              <a:rPr lang="en-US" altLang="ja-JP" sz="1200" dirty="0"/>
              <a:t>    C:\Users\[User Name]\anaconda3\</a:t>
            </a:r>
            <a:r>
              <a:rPr lang="en-US" altLang="ja-JP" sz="1200" dirty="0" err="1"/>
              <a:t>envs</a:t>
            </a:r>
            <a:r>
              <a:rPr lang="en-US" altLang="ja-JP" sz="1200" dirty="0"/>
              <a:t>\[ENV]\python.exe</a:t>
            </a:r>
            <a:endParaRPr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39B742-DB5F-4B04-9C17-B34131CCF553}"/>
              </a:ext>
            </a:extLst>
          </p:cNvPr>
          <p:cNvSpPr txBox="1"/>
          <p:nvPr/>
        </p:nvSpPr>
        <p:spPr>
          <a:xfrm>
            <a:off x="5496786" y="3143190"/>
            <a:ext cx="431278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Check here for auto guess encoding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35E9B3D-22DF-4F77-9BD0-3911D31BEFE3}"/>
              </a:ext>
            </a:extLst>
          </p:cNvPr>
          <p:cNvSpPr/>
          <p:nvPr/>
        </p:nvSpPr>
        <p:spPr>
          <a:xfrm>
            <a:off x="6302044" y="3861706"/>
            <a:ext cx="2480006" cy="10561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EC639C-A6E9-4DC5-86DF-46655B1E78F7}"/>
              </a:ext>
            </a:extLst>
          </p:cNvPr>
          <p:cNvSpPr txBox="1"/>
          <p:nvPr/>
        </p:nvSpPr>
        <p:spPr>
          <a:xfrm>
            <a:off x="6797962" y="4917874"/>
            <a:ext cx="34163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Change these if you want to change </a:t>
            </a:r>
            <a:b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default encoding / end-of-line (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Eol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code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9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A313FD4-3F9D-4328-B2CC-5C76D674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0" r="-126" b="80835"/>
          <a:stretch/>
        </p:blipFill>
        <p:spPr>
          <a:xfrm>
            <a:off x="5121876" y="1213752"/>
            <a:ext cx="4948013" cy="13143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C0B3FC-C5DA-4949-AA0F-53965058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29" b="63738"/>
          <a:stretch/>
        </p:blipFill>
        <p:spPr>
          <a:xfrm>
            <a:off x="1615813" y="848168"/>
            <a:ext cx="2736647" cy="24868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136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便利な拡張機能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Bin (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バイナリエディタ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B87A58-9206-4CF1-B68E-C2701ED908A7}"/>
              </a:ext>
            </a:extLst>
          </p:cNvPr>
          <p:cNvSpPr/>
          <p:nvPr/>
        </p:nvSpPr>
        <p:spPr>
          <a:xfrm>
            <a:off x="3113519" y="2774686"/>
            <a:ext cx="1189387" cy="2329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5C45CE-1235-45A7-B6DA-E34B32800206}"/>
              </a:ext>
            </a:extLst>
          </p:cNvPr>
          <p:cNvSpPr txBox="1"/>
          <p:nvPr/>
        </p:nvSpPr>
        <p:spPr>
          <a:xfrm>
            <a:off x="2010542" y="3073082"/>
            <a:ext cx="195438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Click ‘Install’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AF38EBE-4CF7-4E3F-8995-708D2BB25AB5}"/>
              </a:ext>
            </a:extLst>
          </p:cNvPr>
          <p:cNvSpPr/>
          <p:nvPr/>
        </p:nvSpPr>
        <p:spPr>
          <a:xfrm>
            <a:off x="1600952" y="2419855"/>
            <a:ext cx="324699" cy="3318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333217-80C0-4894-82FA-89C728510B4D}"/>
              </a:ext>
            </a:extLst>
          </p:cNvPr>
          <p:cNvSpPr txBox="1"/>
          <p:nvPr/>
        </p:nvSpPr>
        <p:spPr>
          <a:xfrm>
            <a:off x="1574177" y="1644503"/>
            <a:ext cx="273664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Click the bottom ion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left pane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DC94113-3646-4D8C-9848-023BF4A69D1E}"/>
              </a:ext>
            </a:extLst>
          </p:cNvPr>
          <p:cNvSpPr txBox="1"/>
          <p:nvPr/>
        </p:nvSpPr>
        <p:spPr>
          <a:xfrm>
            <a:off x="4609033" y="745876"/>
            <a:ext cx="424186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Read a binary file and click ‘HEX’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869482-9C75-4995-9838-EE9D5EE84171}"/>
              </a:ext>
            </a:extLst>
          </p:cNvPr>
          <p:cNvSpPr/>
          <p:nvPr/>
        </p:nvSpPr>
        <p:spPr>
          <a:xfrm>
            <a:off x="9488677" y="1401251"/>
            <a:ext cx="376109" cy="2329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0221A5C-46AE-47E7-88B9-0015CAB478DB}"/>
              </a:ext>
            </a:extLst>
          </p:cNvPr>
          <p:cNvCxnSpPr/>
          <p:nvPr/>
        </p:nvCxnSpPr>
        <p:spPr>
          <a:xfrm>
            <a:off x="8770830" y="1102407"/>
            <a:ext cx="717846" cy="2385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0DEAEB70-8447-4F56-906B-B0E2FB381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4" b="45171"/>
          <a:stretch/>
        </p:blipFill>
        <p:spPr>
          <a:xfrm>
            <a:off x="4609033" y="2836500"/>
            <a:ext cx="5579473" cy="37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9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任意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デバッグ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9F2657-CD1B-4DFC-8273-3AC3481BD8AC}"/>
              </a:ext>
            </a:extLst>
          </p:cNvPr>
          <p:cNvSpPr txBox="1"/>
          <p:nvPr/>
        </p:nvSpPr>
        <p:spPr>
          <a:xfrm>
            <a:off x="1524000" y="556063"/>
            <a:ext cx="8824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 err="1">
                <a:hlinkClick r:id="rId2"/>
              </a:rPr>
              <a:t>VisualStudioCode</a:t>
            </a:r>
            <a:r>
              <a:rPr lang="ja-JP" altLang="en-US" sz="1400" dirty="0">
                <a:hlinkClick r:id="rId2"/>
              </a:rPr>
              <a:t>で</a:t>
            </a:r>
            <a:r>
              <a:rPr lang="en-US" altLang="ja-JP" sz="1400" dirty="0">
                <a:hlinkClick r:id="rId2"/>
              </a:rPr>
              <a:t>Python</a:t>
            </a:r>
            <a:r>
              <a:rPr lang="ja-JP" altLang="en-US" sz="1400" dirty="0">
                <a:hlinkClick r:id="rId2"/>
              </a:rPr>
              <a:t>環境構築 </a:t>
            </a:r>
            <a:r>
              <a:rPr lang="en-US" altLang="ja-JP" sz="1400" dirty="0">
                <a:hlinkClick r:id="rId2"/>
              </a:rPr>
              <a:t>– </a:t>
            </a:r>
            <a:r>
              <a:rPr lang="en-US" altLang="ja-JP" sz="1400" dirty="0" err="1">
                <a:hlinkClick r:id="rId2"/>
              </a:rPr>
              <a:t>Qiita</a:t>
            </a:r>
            <a:endParaRPr lang="en-US" altLang="ja-JP" sz="1400" dirty="0"/>
          </a:p>
          <a:p>
            <a:r>
              <a:rPr lang="en-US" altLang="ja-JP" sz="1400" dirty="0"/>
              <a:t>https://qiita.com/ryt-t5/items/4f15c5b069ad3e6910e8</a:t>
            </a:r>
            <a:endParaRPr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461478-19A7-46BB-8EB7-83ACA2CE7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0" t="9536" r="37081" b="33673"/>
          <a:stretch/>
        </p:blipFill>
        <p:spPr>
          <a:xfrm>
            <a:off x="1524000" y="1079284"/>
            <a:ext cx="4267200" cy="57787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95BB27-1937-405D-BD00-4AF56F855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8" t="14712" r="41710" b="14023"/>
          <a:stretch/>
        </p:blipFill>
        <p:spPr>
          <a:xfrm>
            <a:off x="5867400" y="646332"/>
            <a:ext cx="3176752" cy="60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6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その他のおすすめ拡張機能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BFF28-22A0-4177-8C12-AFD776305644}"/>
              </a:ext>
            </a:extLst>
          </p:cNvPr>
          <p:cNvSpPr txBox="1"/>
          <p:nvPr/>
        </p:nvSpPr>
        <p:spPr>
          <a:xfrm>
            <a:off x="313765" y="708464"/>
            <a:ext cx="11636187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Japanese Language Pack for Visual Studio: 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日本語化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Material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Icon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Theme: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エクスプローラビューのアイコンを変えて見易くする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zenkaku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全角スペースをハイライト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Edit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ファイルをテーブル形式で編集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json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JSON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ファイルを見やすくフォーマットする。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勝手に保存されるので注意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HTML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Preview: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HTML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web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表示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Markdown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Preview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Enhanced: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Markdown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のプレビュー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Markdown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PDF: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PDF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への変換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0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A6F7-740D-716E-19F8-ED3D13CA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30A2124-DAF7-9063-2DD8-1243370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8BCDED9F-A81C-897F-9D20-AB410212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環境構築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Visual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Code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Studio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に拡張機能をインストール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日本語拡張パック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拡張機能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(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・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CSV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拡張機能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9931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その他の微妙拡張機能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BFF28-22A0-4177-8C12-AFD776305644}"/>
              </a:ext>
            </a:extLst>
          </p:cNvPr>
          <p:cNvSpPr txBox="1"/>
          <p:nvPr/>
        </p:nvSpPr>
        <p:spPr>
          <a:xfrm>
            <a:off x="313765" y="708464"/>
            <a:ext cx="102589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VASP</a:t>
            </a:r>
            <a:r>
              <a:rPr lang="ja-JP" altLang="en-US" sz="3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Support:</a:t>
            </a:r>
            <a:br>
              <a:rPr lang="en-US" altLang="ja-JP" sz="3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VASP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Syntax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Support: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タグを色分けする</a:t>
            </a:r>
            <a:b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なくても困らない</a:t>
            </a:r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Vim: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vim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エミュレータ。好みによる。</a:t>
            </a:r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64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プログラミング・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BFF28-22A0-4177-8C12-AFD776305644}"/>
              </a:ext>
            </a:extLst>
          </p:cNvPr>
          <p:cNvSpPr txBox="1"/>
          <p:nvPr/>
        </p:nvSpPr>
        <p:spPr>
          <a:xfrm>
            <a:off x="519953" y="708464"/>
            <a:ext cx="114299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ChatGPT: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OpenAI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アカウントを持っていれば、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VSC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b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ChatGPT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を使える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Github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Copilot: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VSC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内から</a:t>
            </a:r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github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copilot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jupyter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notebook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支援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autoDocstring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関数の引数、戻り値から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Docstring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を自動生成する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Code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Runner: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ctrl+alt+N</a:t>
            </a:r>
            <a:r>
              <a:rPr lang="ja-JP" altLang="en-US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で実行</a:t>
            </a:r>
            <a:endParaRPr lang="en-US" altLang="ja-JP" sz="36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5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関係拡張機能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BFF28-22A0-4177-8C12-AFD776305644}"/>
              </a:ext>
            </a:extLst>
          </p:cNvPr>
          <p:cNvSpPr txBox="1"/>
          <p:nvPr/>
        </p:nvSpPr>
        <p:spPr>
          <a:xfrm>
            <a:off x="322729" y="1416675"/>
            <a:ext cx="116810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</a:t>
            </a:r>
            <a:r>
              <a:rPr lang="ja-JP" altLang="en-US" sz="40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関係</a:t>
            </a:r>
            <a:endParaRPr lang="en-US" altLang="ja-JP" sz="4000" b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Graph: 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ブランチとコミット状況を</a:t>
            </a:r>
            <a:b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綺麗なグラフで表示する</a:t>
            </a:r>
          </a:p>
          <a:p>
            <a:r>
              <a:rPr lang="en-US" altLang="ja-JP" sz="4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Gitmoji</a:t>
            </a: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VScode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からのコミットメッセージに</a:t>
            </a:r>
            <a:b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gitmoji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を使える</a:t>
            </a:r>
          </a:p>
          <a:p>
            <a:r>
              <a:rPr lang="en-US" altLang="ja-JP" sz="4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GitLens</a:t>
            </a: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総合的な</a:t>
            </a: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専用の拡張機能をカバー</a:t>
            </a:r>
            <a:endParaRPr lang="en-US" altLang="ja-JP" sz="4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71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必要な場合のみ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VSC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python.*path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変数の設定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D727CD-F1B0-4571-912B-77E129136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08"/>
          <a:stretch/>
        </p:blipFill>
        <p:spPr>
          <a:xfrm>
            <a:off x="1621146" y="1082167"/>
            <a:ext cx="2950855" cy="56262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DE837C8-47CC-4F0C-8BE9-D595959D3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84" b="61082"/>
          <a:stretch/>
        </p:blipFill>
        <p:spPr>
          <a:xfrm>
            <a:off x="5055107" y="1472564"/>
            <a:ext cx="5193430" cy="266903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539DD6-02C5-494E-B4B5-FC11D0D79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960" y="1082168"/>
            <a:ext cx="5967651" cy="505253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0A06B3-8B5B-4FD4-8A1B-CD38C91ACC29}"/>
              </a:ext>
            </a:extLst>
          </p:cNvPr>
          <p:cNvSpPr/>
          <p:nvPr/>
        </p:nvSpPr>
        <p:spPr>
          <a:xfrm>
            <a:off x="2029156" y="3283398"/>
            <a:ext cx="244124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3E0C0B0-C37F-4D87-9B6B-FE460FEA53C5}"/>
              </a:ext>
            </a:extLst>
          </p:cNvPr>
          <p:cNvSpPr/>
          <p:nvPr/>
        </p:nvSpPr>
        <p:spPr>
          <a:xfrm>
            <a:off x="1621146" y="6133598"/>
            <a:ext cx="408011" cy="406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92C708-6E9A-4270-B890-70645C0CA6C1}"/>
              </a:ext>
            </a:extLst>
          </p:cNvPr>
          <p:cNvSpPr txBox="1"/>
          <p:nvPr/>
        </p:nvSpPr>
        <p:spPr>
          <a:xfrm>
            <a:off x="1965657" y="5605397"/>
            <a:ext cx="282962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Click left-bottom icon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E23883-DFE2-4A14-A03C-D9F480898017}"/>
              </a:ext>
            </a:extLst>
          </p:cNvPr>
          <p:cNvSpPr txBox="1"/>
          <p:nvPr/>
        </p:nvSpPr>
        <p:spPr>
          <a:xfrm>
            <a:off x="1889457" y="3751197"/>
            <a:ext cx="257974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Choose ‘Configure’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BBE0C0-72F0-4BDF-A873-563A48CE14E7}"/>
              </a:ext>
            </a:extLst>
          </p:cNvPr>
          <p:cNvSpPr txBox="1"/>
          <p:nvPr/>
        </p:nvSpPr>
        <p:spPr>
          <a:xfrm>
            <a:off x="4871651" y="681735"/>
            <a:ext cx="546495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Input ‘</a:t>
            </a:r>
            <a:r>
              <a:rPr kumimoji="1" lang="en-US" altLang="ja-JP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python.pythonpath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in the Top Textbox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ENTER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39B742-DB5F-4B04-9C17-B34131CCF553}"/>
              </a:ext>
            </a:extLst>
          </p:cNvPr>
          <p:cNvSpPr txBox="1"/>
          <p:nvPr/>
        </p:nvSpPr>
        <p:spPr>
          <a:xfrm>
            <a:off x="5223737" y="4151307"/>
            <a:ext cx="490268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Confirm your python.exe path or modify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AEE572E-213F-4F1B-8FE9-E1004BC33527}"/>
              </a:ext>
            </a:extLst>
          </p:cNvPr>
          <p:cNvSpPr/>
          <p:nvPr/>
        </p:nvSpPr>
        <p:spPr>
          <a:xfrm>
            <a:off x="5401160" y="2019711"/>
            <a:ext cx="4923577" cy="3329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38907E1-CE77-4C5B-8C61-5D844412053E}"/>
              </a:ext>
            </a:extLst>
          </p:cNvPr>
          <p:cNvSpPr/>
          <p:nvPr/>
        </p:nvSpPr>
        <p:spPr>
          <a:xfrm>
            <a:off x="7200900" y="3391311"/>
            <a:ext cx="3276236" cy="3329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FC50CF-3392-40EB-B980-68E3977A1C3C}"/>
              </a:ext>
            </a:extLst>
          </p:cNvPr>
          <p:cNvSpPr txBox="1"/>
          <p:nvPr/>
        </p:nvSpPr>
        <p:spPr>
          <a:xfrm>
            <a:off x="4754944" y="4909778"/>
            <a:ext cx="5913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00FF"/>
                </a:solidFill>
              </a:rPr>
              <a:t>For Default installation:</a:t>
            </a:r>
          </a:p>
          <a:p>
            <a:r>
              <a:rPr lang="en-US" altLang="ja-JP" sz="1200" dirty="0" err="1"/>
              <a:t>python.pythonpath</a:t>
            </a:r>
            <a:r>
              <a:rPr lang="en-US" altLang="ja-JP" sz="1200" dirty="0"/>
              <a:t>		C:\Users\[User Name]\anaconda3\python.exe</a:t>
            </a:r>
          </a:p>
          <a:p>
            <a:r>
              <a:rPr lang="en-US" altLang="ja-JP" sz="1200" dirty="0" err="1"/>
              <a:t>python.condapath</a:t>
            </a:r>
            <a:r>
              <a:rPr lang="en-US" altLang="ja-JP" sz="1200" dirty="0"/>
              <a:t>			C:\Users\[User Name]\anaconda3\Scripts</a:t>
            </a:r>
          </a:p>
          <a:p>
            <a:r>
              <a:rPr lang="en-US" altLang="ja-JP" sz="1200" dirty="0" err="1"/>
              <a:t>python.defaultInterpreterPath</a:t>
            </a:r>
            <a:r>
              <a:rPr lang="en-US" altLang="ja-JP" sz="1200" dirty="0"/>
              <a:t>	C:\Users\[User Name]\anaconda3\python.exe</a:t>
            </a:r>
          </a:p>
          <a:p>
            <a:endParaRPr lang="en-US" altLang="ja-JP" sz="1200" dirty="0"/>
          </a:p>
          <a:p>
            <a:r>
              <a:rPr lang="en-US" altLang="ja-JP" sz="1200" b="1" dirty="0">
                <a:solidFill>
                  <a:srgbClr val="0000FF"/>
                </a:solidFill>
              </a:rPr>
              <a:t>For your own environment  [ENV]</a:t>
            </a:r>
          </a:p>
          <a:p>
            <a:r>
              <a:rPr lang="en-US" altLang="ja-JP" sz="1200" dirty="0" err="1"/>
              <a:t>python.pythonpath</a:t>
            </a:r>
            <a:r>
              <a:rPr lang="en-US" altLang="ja-JP" sz="1200" dirty="0"/>
              <a:t>		C:\Users\[User Name]\anaconda3\</a:t>
            </a:r>
            <a:r>
              <a:rPr lang="en-US" altLang="ja-JP" sz="1200" dirty="0" err="1"/>
              <a:t>envs</a:t>
            </a:r>
            <a:r>
              <a:rPr lang="en-US" altLang="ja-JP" sz="1200" dirty="0"/>
              <a:t>\[ENV]\python.exe</a:t>
            </a:r>
          </a:p>
          <a:p>
            <a:r>
              <a:rPr lang="en-US" altLang="ja-JP" sz="1200" dirty="0" err="1"/>
              <a:t>python.condapath</a:t>
            </a:r>
            <a:r>
              <a:rPr lang="en-US" altLang="ja-JP" sz="1200" dirty="0"/>
              <a:t>		     C:\Users\[User Name]\anaconda3\Scripts</a:t>
            </a:r>
          </a:p>
          <a:p>
            <a:r>
              <a:rPr lang="en-US" altLang="ja-JP" sz="1200" dirty="0" err="1"/>
              <a:t>python.defaultInterpreterPath</a:t>
            </a:r>
            <a:r>
              <a:rPr lang="en-US" altLang="ja-JP" sz="1200" dirty="0"/>
              <a:t>    C:\Users\[User Name]\anaconda3\</a:t>
            </a:r>
            <a:r>
              <a:rPr lang="en-US" altLang="ja-JP" sz="1200" dirty="0" err="1"/>
              <a:t>envs</a:t>
            </a:r>
            <a:r>
              <a:rPr lang="en-US" altLang="ja-JP" sz="1200" dirty="0"/>
              <a:t>\[ENV]\python.exe</a:t>
            </a:r>
            <a:endParaRPr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EC639C-A6E9-4DC5-86DF-46655B1E78F7}"/>
              </a:ext>
            </a:extLst>
          </p:cNvPr>
          <p:cNvSpPr txBox="1"/>
          <p:nvPr/>
        </p:nvSpPr>
        <p:spPr>
          <a:xfrm>
            <a:off x="4795277" y="4650641"/>
            <a:ext cx="538795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Similarly input 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python.condapath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python.defaultInterpreterPath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4537D2B-9DF3-4D49-ABCF-8BF145FD678D}"/>
              </a:ext>
            </a:extLst>
          </p:cNvPr>
          <p:cNvCxnSpPr/>
          <p:nvPr/>
        </p:nvCxnSpPr>
        <p:spPr>
          <a:xfrm flipV="1">
            <a:off x="7138587" y="3724275"/>
            <a:ext cx="230736" cy="4270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0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 Code Studio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の起動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906D-7ADC-45ED-A1E4-DA0C204E6853}"/>
              </a:ext>
            </a:extLst>
          </p:cNvPr>
          <p:cNvSpPr txBox="1"/>
          <p:nvPr/>
        </p:nvSpPr>
        <p:spPr>
          <a:xfrm>
            <a:off x="551385" y="646333"/>
            <a:ext cx="11377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HP: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it-IT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https://code.visualstudio.com/</a:t>
            </a: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実行方法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: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 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Windows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のタスクバー 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“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検索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”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ボックスに </a:t>
            </a:r>
            <a: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“code”</a:t>
            </a:r>
            <a:r>
              <a:rPr kumimoji="0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  <a:t> と入力して実行</a:t>
            </a:r>
            <a:br>
              <a:rPr kumimoji="0" lang="en-US" altLang="ja-JP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Cascadia Code" panose="020B0609020000020004" pitchFamily="49" charset="0"/>
              </a:rPr>
            </a:br>
            <a:endParaRPr kumimoji="0" lang="en-US" altLang="ja-JP" sz="1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Cascadia Code" panose="020B0609020000020004" pitchFamily="49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A957A8-F18B-2848-5D2E-86407E3C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1412776"/>
            <a:ext cx="1075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1E51554-E1F7-9136-4912-0DE1B416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13" t="41600"/>
          <a:stretch/>
        </p:blipFill>
        <p:spPr>
          <a:xfrm>
            <a:off x="4842352" y="1771265"/>
            <a:ext cx="6818983" cy="400506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E3D3092-53F2-9878-CDE5-4C1B08F6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4" r="67907" b="33516"/>
          <a:stretch/>
        </p:blipFill>
        <p:spPr>
          <a:xfrm>
            <a:off x="191344" y="764704"/>
            <a:ext cx="4218960" cy="55437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日本語拡張パック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D6B41-F7DD-4CDD-BB50-66E5B07CE29B}"/>
              </a:ext>
            </a:extLst>
          </p:cNvPr>
          <p:cNvSpPr/>
          <p:nvPr/>
        </p:nvSpPr>
        <p:spPr>
          <a:xfrm>
            <a:off x="842588" y="1551271"/>
            <a:ext cx="1370840" cy="48076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0A288F-575A-44AC-B578-89AF106469A8}"/>
              </a:ext>
            </a:extLst>
          </p:cNvPr>
          <p:cNvSpPr txBox="1"/>
          <p:nvPr/>
        </p:nvSpPr>
        <p:spPr>
          <a:xfrm>
            <a:off x="2276797" y="2993080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5E10FA-4FFC-487E-A254-19DC747E29E9}"/>
              </a:ext>
            </a:extLst>
          </p:cNvPr>
          <p:cNvSpPr/>
          <p:nvPr/>
        </p:nvSpPr>
        <p:spPr>
          <a:xfrm>
            <a:off x="89824" y="3419854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9547DA-0C08-4240-B583-C6FC84C2F430}"/>
              </a:ext>
            </a:extLst>
          </p:cNvPr>
          <p:cNvSpPr txBox="1"/>
          <p:nvPr/>
        </p:nvSpPr>
        <p:spPr>
          <a:xfrm>
            <a:off x="842587" y="3419854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24E5F4-0AE9-4C36-B8B7-57E33E341208}"/>
              </a:ext>
            </a:extLst>
          </p:cNvPr>
          <p:cNvSpPr txBox="1"/>
          <p:nvPr/>
        </p:nvSpPr>
        <p:spPr>
          <a:xfrm>
            <a:off x="842587" y="898318"/>
            <a:ext cx="2334293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japanese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’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645A4E9-9D00-06D2-5277-084DFF37CFFD}"/>
              </a:ext>
            </a:extLst>
          </p:cNvPr>
          <p:cNvSpPr/>
          <p:nvPr/>
        </p:nvSpPr>
        <p:spPr>
          <a:xfrm>
            <a:off x="842587" y="2132857"/>
            <a:ext cx="3309197" cy="86022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571F0F-9DF5-40B3-D2B8-2A2025E53BE2}"/>
              </a:ext>
            </a:extLst>
          </p:cNvPr>
          <p:cNvSpPr txBox="1"/>
          <p:nvPr/>
        </p:nvSpPr>
        <p:spPr>
          <a:xfrm>
            <a:off x="8468473" y="5341926"/>
            <a:ext cx="249299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再起動をクリック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767E02-A3A8-BE0C-8738-EFE0B06B2958}"/>
              </a:ext>
            </a:extLst>
          </p:cNvPr>
          <p:cNvSpPr/>
          <p:nvPr/>
        </p:nvSpPr>
        <p:spPr>
          <a:xfrm>
            <a:off x="9610124" y="5022693"/>
            <a:ext cx="1958484" cy="31923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0515-44E2-15F9-7628-7295D3377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87BF3D-0E88-FC7C-BB54-43DFC09ADF2D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 Code Studio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49026A-5C5D-1B2C-7619-667521081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764704"/>
            <a:ext cx="1075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2C7A-5177-9A65-3350-0199A381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312CEDF-5EE6-A559-9E0C-0B6A2C96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00" r="68073" b="33200"/>
          <a:stretch/>
        </p:blipFill>
        <p:spPr>
          <a:xfrm>
            <a:off x="226057" y="584776"/>
            <a:ext cx="4766923" cy="57965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4B29EE-CDBF-248E-DF94-03703BAD2B82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B64F75-7E5E-FE53-38E9-8BFDA4EEF305}"/>
              </a:ext>
            </a:extLst>
          </p:cNvPr>
          <p:cNvSpPr txBox="1"/>
          <p:nvPr/>
        </p:nvSpPr>
        <p:spPr>
          <a:xfrm>
            <a:off x="1793024" y="4595070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C48722-E1BD-7BAB-F582-764E193A1955}"/>
              </a:ext>
            </a:extLst>
          </p:cNvPr>
          <p:cNvSpPr txBox="1"/>
          <p:nvPr/>
        </p:nvSpPr>
        <p:spPr>
          <a:xfrm>
            <a:off x="335360" y="2287123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93D5E7-1A44-90F9-47F9-F9B821BE8E68}"/>
              </a:ext>
            </a:extLst>
          </p:cNvPr>
          <p:cNvSpPr txBox="1"/>
          <p:nvPr/>
        </p:nvSpPr>
        <p:spPr>
          <a:xfrm>
            <a:off x="1415480" y="553546"/>
            <a:ext cx="214994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‘python’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E0B6AB-9DC9-FB6E-B00E-27E202178C6E}"/>
              </a:ext>
            </a:extLst>
          </p:cNvPr>
          <p:cNvSpPr txBox="1"/>
          <p:nvPr/>
        </p:nvSpPr>
        <p:spPr>
          <a:xfrm>
            <a:off x="3048000" y="31473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45F456-83FE-ACE7-D36C-3F843FC9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315" b="21651"/>
          <a:stretch/>
        </p:blipFill>
        <p:spPr>
          <a:xfrm>
            <a:off x="6274968" y="922425"/>
            <a:ext cx="5882880" cy="537321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00FED0-3134-FFBE-A3F1-DF7966E1B933}"/>
              </a:ext>
            </a:extLst>
          </p:cNvPr>
          <p:cNvSpPr/>
          <p:nvPr/>
        </p:nvSpPr>
        <p:spPr>
          <a:xfrm>
            <a:off x="1011243" y="1004259"/>
            <a:ext cx="1268333" cy="40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1DC36A-A018-6ECA-3299-7A2359ACB255}"/>
              </a:ext>
            </a:extLst>
          </p:cNvPr>
          <p:cNvSpPr/>
          <p:nvPr/>
        </p:nvSpPr>
        <p:spPr>
          <a:xfrm>
            <a:off x="226057" y="3136431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DCF41A-460A-28B6-15F8-94A84B61DF1E}"/>
              </a:ext>
            </a:extLst>
          </p:cNvPr>
          <p:cNvSpPr/>
          <p:nvPr/>
        </p:nvSpPr>
        <p:spPr>
          <a:xfrm>
            <a:off x="1011243" y="3516248"/>
            <a:ext cx="3690134" cy="94547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AF2BF-E22B-AA86-C495-DE28A52F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29EEA36-9B25-C5DE-0D87-21BB4DBC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073" b="39500"/>
          <a:stretch/>
        </p:blipFill>
        <p:spPr>
          <a:xfrm>
            <a:off x="226056" y="653490"/>
            <a:ext cx="4677867" cy="56509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18A0-AE0A-7675-965D-6D9677B02EAA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ECFDF2-0B0C-B9FC-8145-65A1A42588A6}"/>
              </a:ext>
            </a:extLst>
          </p:cNvPr>
          <p:cNvSpPr txBox="1"/>
          <p:nvPr/>
        </p:nvSpPr>
        <p:spPr>
          <a:xfrm>
            <a:off x="2026701" y="3172906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77FB65-B448-530A-073F-98C482F7F976}"/>
              </a:ext>
            </a:extLst>
          </p:cNvPr>
          <p:cNvSpPr txBox="1"/>
          <p:nvPr/>
        </p:nvSpPr>
        <p:spPr>
          <a:xfrm>
            <a:off x="217118" y="4329925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AA5358-6020-B6DA-4277-552A0763E506}"/>
              </a:ext>
            </a:extLst>
          </p:cNvPr>
          <p:cNvSpPr txBox="1"/>
          <p:nvPr/>
        </p:nvSpPr>
        <p:spPr>
          <a:xfrm>
            <a:off x="1463613" y="1124511"/>
            <a:ext cx="18950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‘CSV’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F9531A-C7AA-7E13-2723-D555B47A1FFC}"/>
              </a:ext>
            </a:extLst>
          </p:cNvPr>
          <p:cNvSpPr/>
          <p:nvPr/>
        </p:nvSpPr>
        <p:spPr>
          <a:xfrm>
            <a:off x="1059376" y="1575224"/>
            <a:ext cx="1268333" cy="40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838701-6DAD-8322-6948-CADA953750D4}"/>
              </a:ext>
            </a:extLst>
          </p:cNvPr>
          <p:cNvSpPr/>
          <p:nvPr/>
        </p:nvSpPr>
        <p:spPr>
          <a:xfrm>
            <a:off x="263077" y="3674393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9FCF47D-18A8-907F-8CCD-EBD8FDB74CD4}"/>
              </a:ext>
            </a:extLst>
          </p:cNvPr>
          <p:cNvSpPr/>
          <p:nvPr/>
        </p:nvSpPr>
        <p:spPr>
          <a:xfrm>
            <a:off x="983432" y="2249401"/>
            <a:ext cx="3690134" cy="94547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34CCBB3-6A78-439E-B0C0-B5482EBA1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4" r="319" b="81136"/>
          <a:stretch/>
        </p:blipFill>
        <p:spPr>
          <a:xfrm>
            <a:off x="5677022" y="1231919"/>
            <a:ext cx="6117577" cy="15409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E4D046-DA28-11FC-E5A7-DD64F17A0FBD}"/>
              </a:ext>
            </a:extLst>
          </p:cNvPr>
          <p:cNvSpPr txBox="1"/>
          <p:nvPr/>
        </p:nvSpPr>
        <p:spPr>
          <a:xfrm>
            <a:off x="5788120" y="745876"/>
            <a:ext cx="565571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ファイルを読み込んで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‘Edit csv’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をクリック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E8C280-935E-95F2-480C-E35688E75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23" b="44798"/>
          <a:stretch/>
        </p:blipFill>
        <p:spPr>
          <a:xfrm>
            <a:off x="5327778" y="3108421"/>
            <a:ext cx="6519311" cy="378578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95AFF7-1EA7-FAAD-9860-F419347A2941}"/>
              </a:ext>
            </a:extLst>
          </p:cNvPr>
          <p:cNvSpPr/>
          <p:nvPr/>
        </p:nvSpPr>
        <p:spPr>
          <a:xfrm>
            <a:off x="10872868" y="1452527"/>
            <a:ext cx="376109" cy="2329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717AB4D-503F-B233-BF88-CE00426CC43C}"/>
              </a:ext>
            </a:extLst>
          </p:cNvPr>
          <p:cNvCxnSpPr/>
          <p:nvPr/>
        </p:nvCxnSpPr>
        <p:spPr>
          <a:xfrm>
            <a:off x="10155021" y="1153683"/>
            <a:ext cx="717846" cy="2385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44496"/>
      </p:ext>
    </p:extLst>
  </p:cSld>
  <p:clrMapOvr>
    <a:masterClrMapping/>
  </p:clrMapOvr>
</p:sld>
</file>

<file path=ppt/theme/theme1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2743</Words>
  <Application>Microsoft Office PowerPoint</Application>
  <PresentationFormat>ワイド画面</PresentationFormat>
  <Paragraphs>340</Paragraphs>
  <Slides>43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43</vt:i4>
      </vt:variant>
    </vt:vector>
  </HeadingPairs>
  <TitlesOfParts>
    <vt:vector size="54" baseType="lpstr">
      <vt:lpstr>ＨＧ丸ゴシックB</vt:lpstr>
      <vt:lpstr>游ゴシック</vt:lpstr>
      <vt:lpstr>Arial</vt:lpstr>
      <vt:lpstr>Calibri</vt:lpstr>
      <vt:lpstr>Calibri Light</vt:lpstr>
      <vt:lpstr>Cascadia Code</vt:lpstr>
      <vt:lpstr>Helvetica</vt:lpstr>
      <vt:lpstr>Times New Roman</vt:lpstr>
      <vt:lpstr>13_標準デザイン</vt:lpstr>
      <vt:lpstr>Office 2013 - 2022 テーマ</vt:lpstr>
      <vt:lpstr>1_標準デザイン</vt:lpstr>
      <vt:lpstr>Editor vs Word processor</vt:lpstr>
      <vt:lpstr>テキストエディタ: Visual Studio Code (VSCode)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docstring (ドキュメント文字列) によるヘルプ支援機能</vt:lpstr>
      <vt:lpstr>PowerPoint プレゼンテーション</vt:lpstr>
      <vt:lpstr>PowerPoint プレゼンテーション</vt:lpstr>
      <vt:lpstr>pythonモジュールのインストールエラー</vt:lpstr>
      <vt:lpstr>質問: pythonモジュールのインストールエラー</vt:lpstr>
      <vt:lpstr>ライブラリがインストールできない場合の対応法</vt:lpstr>
      <vt:lpstr>pip 簡易マニュアル</vt:lpstr>
      <vt:lpstr>Pythonの仮想環境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神谷 利夫</dc:creator>
  <cp:lastModifiedBy>利夫 神谷</cp:lastModifiedBy>
  <cp:revision>52</cp:revision>
  <dcterms:created xsi:type="dcterms:W3CDTF">2021-08-10T05:30:01Z</dcterms:created>
  <dcterms:modified xsi:type="dcterms:W3CDTF">2025-01-22T01:06:06Z</dcterms:modified>
</cp:coreProperties>
</file>