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4125" r:id="rId2"/>
    <p:sldMasterId id="2147484137" r:id="rId3"/>
  </p:sldMasterIdLst>
  <p:notesMasterIdLst>
    <p:notesMasterId r:id="rId7"/>
  </p:notesMasterIdLst>
  <p:sldIdLst>
    <p:sldId id="3834" r:id="rId4"/>
    <p:sldId id="3837" r:id="rId5"/>
    <p:sldId id="5069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601" autoAdjust="0"/>
  </p:normalViewPr>
  <p:slideViewPr>
    <p:cSldViewPr snapToGrid="0">
      <p:cViewPr>
        <p:scale>
          <a:sx n="100" d="100"/>
          <a:sy n="100" d="100"/>
        </p:scale>
        <p:origin x="1050" y="1002"/>
      </p:cViewPr>
      <p:guideLst/>
    </p:cSldViewPr>
  </p:slideViewPr>
  <p:outlineViewPr>
    <p:cViewPr>
      <p:scale>
        <a:sx n="33" d="100"/>
        <a:sy n="33" d="100"/>
      </p:scale>
      <p:origin x="0" y="-3906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4" d="100"/>
          <a:sy n="94" d="100"/>
        </p:scale>
        <p:origin x="331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C9652D-4DC6-43D8-9FF5-E1C9EAEB0F0E}" type="datetimeFigureOut">
              <a:rPr kumimoji="1" lang="ja-JP" altLang="en-US" smtClean="0"/>
              <a:t>2025/1/22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86E9C1-5B12-4393-898A-0F129C7F5F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79111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8E3C07-2B3B-2B68-46D9-3832233944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>
            <a:extLst>
              <a:ext uri="{FF2B5EF4-FFF2-40B4-BE49-F238E27FC236}">
                <a16:creationId xmlns:a16="http://schemas.microsoft.com/office/drawing/2014/main" id="{CF3FE599-BE53-DBF4-C6E8-E530C7A28CE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4E769D2-9CBE-4645-88D3-F8ECEFDAAFD1}" type="slidenum">
              <a:rPr kumimoji="1" lang="en-US" altLang="ja-JP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1" lang="en-US" altLang="ja-JP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65539" name="Rectangle 2">
            <a:extLst>
              <a:ext uri="{FF2B5EF4-FFF2-40B4-BE49-F238E27FC236}">
                <a16:creationId xmlns:a16="http://schemas.microsoft.com/office/drawing/2014/main" id="{1FB4E722-4AE8-7386-F0D9-DDC1955D10B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220663" y="811213"/>
            <a:ext cx="7199313" cy="4049712"/>
          </a:xfrm>
          <a:solidFill>
            <a:srgbClr val="FFFFFF"/>
          </a:solidFill>
          <a:ln/>
        </p:spPr>
      </p:sp>
      <p:sp>
        <p:nvSpPr>
          <p:cNvPr id="65540" name="Rectangle 3">
            <a:extLst>
              <a:ext uri="{FF2B5EF4-FFF2-40B4-BE49-F238E27FC236}">
                <a16:creationId xmlns:a16="http://schemas.microsoft.com/office/drawing/2014/main" id="{1A2DDD3E-8F09-AE6A-DD7C-DB15B764BC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10992511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DAC9C-C48F-4FA9-A1BF-043E4229BD26}" type="datetimeFigureOut">
              <a:rPr kumimoji="1" lang="ja-JP" altLang="en-US" smtClean="0"/>
              <a:t>2025/1/22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95BEC-EA90-49F1-A947-E2DAEF0E36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8992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DAC9C-C48F-4FA9-A1BF-043E4229BD26}" type="datetimeFigureOut">
              <a:rPr kumimoji="1" lang="ja-JP" altLang="en-US" smtClean="0"/>
              <a:t>2025/1/22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95BEC-EA90-49F1-A947-E2DAEF0E36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9699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DAC9C-C48F-4FA9-A1BF-043E4229BD26}" type="datetimeFigureOut">
              <a:rPr kumimoji="1" lang="ja-JP" altLang="en-US" smtClean="0"/>
              <a:t>2025/1/22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95BEC-EA90-49F1-A947-E2DAEF0E36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24662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30EAE-FF84-4C07-8573-4BED38EFD5B7}" type="datetimeFigureOut">
              <a:rPr kumimoji="1" lang="ja-JP" altLang="en-US" smtClean="0"/>
              <a:t>2025/1/22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9414C-67FF-4134-8564-0B5C78321B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85323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30EAE-FF84-4C07-8573-4BED38EFD5B7}" type="datetimeFigureOut">
              <a:rPr kumimoji="1" lang="ja-JP" altLang="en-US" smtClean="0"/>
              <a:t>2025/1/22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9414C-67FF-4134-8564-0B5C78321B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74102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30EAE-FF84-4C07-8573-4BED38EFD5B7}" type="datetimeFigureOut">
              <a:rPr kumimoji="1" lang="ja-JP" altLang="en-US" smtClean="0"/>
              <a:t>2025/1/22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9414C-67FF-4134-8564-0B5C78321B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28078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30EAE-FF84-4C07-8573-4BED38EFD5B7}" type="datetimeFigureOut">
              <a:rPr kumimoji="1" lang="ja-JP" altLang="en-US" smtClean="0"/>
              <a:t>2025/1/22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9414C-67FF-4134-8564-0B5C78321B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15537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30EAE-FF84-4C07-8573-4BED38EFD5B7}" type="datetimeFigureOut">
              <a:rPr kumimoji="1" lang="ja-JP" altLang="en-US" smtClean="0"/>
              <a:t>2025/1/22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9414C-67FF-4134-8564-0B5C78321B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53178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30EAE-FF84-4C07-8573-4BED38EFD5B7}" type="datetimeFigureOut">
              <a:rPr kumimoji="1" lang="ja-JP" altLang="en-US" smtClean="0"/>
              <a:t>2025/1/22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9414C-67FF-4134-8564-0B5C78321B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594560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30EAE-FF84-4C07-8573-4BED38EFD5B7}" type="datetimeFigureOut">
              <a:rPr kumimoji="1" lang="ja-JP" altLang="en-US" smtClean="0"/>
              <a:t>2025/1/22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9414C-67FF-4134-8564-0B5C78321B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512421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30EAE-FF84-4C07-8573-4BED38EFD5B7}" type="datetimeFigureOut">
              <a:rPr kumimoji="1" lang="ja-JP" altLang="en-US" smtClean="0"/>
              <a:t>2025/1/22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9414C-67FF-4134-8564-0B5C78321B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3878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DAC9C-C48F-4FA9-A1BF-043E4229BD26}" type="datetimeFigureOut">
              <a:rPr kumimoji="1" lang="ja-JP" altLang="en-US" smtClean="0"/>
              <a:t>2025/1/22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95BEC-EA90-49F1-A947-E2DAEF0E36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455572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30EAE-FF84-4C07-8573-4BED38EFD5B7}" type="datetimeFigureOut">
              <a:rPr kumimoji="1" lang="ja-JP" altLang="en-US" smtClean="0"/>
              <a:t>2025/1/22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9414C-67FF-4134-8564-0B5C78321B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4440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30EAE-FF84-4C07-8573-4BED38EFD5B7}" type="datetimeFigureOut">
              <a:rPr kumimoji="1" lang="ja-JP" altLang="en-US" smtClean="0"/>
              <a:t>2025/1/22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9414C-67FF-4134-8564-0B5C78321B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50534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30EAE-FF84-4C07-8573-4BED38EFD5B7}" type="datetimeFigureOut">
              <a:rPr kumimoji="1" lang="ja-JP" altLang="en-US" smtClean="0"/>
              <a:t>2025/1/22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9414C-67FF-4134-8564-0B5C78321B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8714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4FFD452-D6C8-4457-A19E-BCF2A28B9538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692697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E8D5A7-90A5-43E6-BC84-F2A5DAED5572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451811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122855-7AB7-4449-A8D9-C0157CACEAEE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403131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A155AB-EE5D-4017-BD2F-761123675B13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492380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835C93-6F7B-4FFF-A0D0-0249924A8BF6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322728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790678-006A-49DA-B114-4E72D9E1EFB5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797609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BB8063-A1F4-4332-9D28-38051B08A828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0224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DAC9C-C48F-4FA9-A1BF-043E4229BD26}" type="datetimeFigureOut">
              <a:rPr kumimoji="1" lang="ja-JP" altLang="en-US" smtClean="0"/>
              <a:t>2025/1/22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95BEC-EA90-49F1-A947-E2DAEF0E36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567000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C2B2A1-F09E-4708-B99D-A56FC476FA2C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415560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07E3D1-6DFB-4869-9E2F-A54C9297DC62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908378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A545FA-44DC-4929-B83A-12C3235F082E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206561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F9D5394-D96E-45CD-AB8A-6F0716746D70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0642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DAC9C-C48F-4FA9-A1BF-043E4229BD26}" type="datetimeFigureOut">
              <a:rPr kumimoji="1" lang="ja-JP" altLang="en-US" smtClean="0"/>
              <a:t>2025/1/22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95BEC-EA90-49F1-A947-E2DAEF0E36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5595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DAC9C-C48F-4FA9-A1BF-043E4229BD26}" type="datetimeFigureOut">
              <a:rPr kumimoji="1" lang="ja-JP" altLang="en-US" smtClean="0"/>
              <a:t>2025/1/22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95BEC-EA90-49F1-A947-E2DAEF0E36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2891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DAC9C-C48F-4FA9-A1BF-043E4229BD26}" type="datetimeFigureOut">
              <a:rPr kumimoji="1" lang="ja-JP" altLang="en-US" smtClean="0"/>
              <a:t>2025/1/22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95BEC-EA90-49F1-A947-E2DAEF0E36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5116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DAC9C-C48F-4FA9-A1BF-043E4229BD26}" type="datetimeFigureOut">
              <a:rPr kumimoji="1" lang="ja-JP" altLang="en-US" smtClean="0"/>
              <a:t>2025/1/22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95BEC-EA90-49F1-A947-E2DAEF0E36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4107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DAC9C-C48F-4FA9-A1BF-043E4229BD26}" type="datetimeFigureOut">
              <a:rPr kumimoji="1" lang="ja-JP" altLang="en-US" smtClean="0"/>
              <a:t>2025/1/22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95BEC-EA90-49F1-A947-E2DAEF0E36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296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DAC9C-C48F-4FA9-A1BF-043E4229BD26}" type="datetimeFigureOut">
              <a:rPr kumimoji="1" lang="ja-JP" altLang="en-US" smtClean="0"/>
              <a:t>2025/1/22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95BEC-EA90-49F1-A947-E2DAEF0E36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5516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BDAC9C-C48F-4FA9-A1BF-043E4229BD26}" type="datetimeFigureOut">
              <a:rPr kumimoji="1" lang="ja-JP" altLang="en-US" smtClean="0"/>
              <a:t>2025/1/22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C95BEC-EA90-49F1-A947-E2DAEF0E36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1128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BDAC9C-C48F-4FA9-A1BF-043E4229BD26}" type="datetimeFigureOut">
              <a:rPr kumimoji="1" lang="ja-JP" altLang="en-US" smtClean="0"/>
              <a:t>2025/1/22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C95BEC-EA90-49F1-A947-E2DAEF0E36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1041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26" r:id="rId1"/>
    <p:sldLayoutId id="2147484127" r:id="rId2"/>
    <p:sldLayoutId id="2147484128" r:id="rId3"/>
    <p:sldLayoutId id="2147484129" r:id="rId4"/>
    <p:sldLayoutId id="2147484130" r:id="rId5"/>
    <p:sldLayoutId id="2147484131" r:id="rId6"/>
    <p:sldLayoutId id="2147484132" r:id="rId7"/>
    <p:sldLayoutId id="2147484133" r:id="rId8"/>
    <p:sldLayoutId id="2147484134" r:id="rId9"/>
    <p:sldLayoutId id="2147484135" r:id="rId10"/>
    <p:sldLayoutId id="214748413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3BE128B-FAF9-49F9-B534-D0362DE59A71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4962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38" r:id="rId1"/>
    <p:sldLayoutId id="2147484139" r:id="rId2"/>
    <p:sldLayoutId id="2147484140" r:id="rId3"/>
    <p:sldLayoutId id="2147484141" r:id="rId4"/>
    <p:sldLayoutId id="2147484142" r:id="rId5"/>
    <p:sldLayoutId id="2147484143" r:id="rId6"/>
    <p:sldLayoutId id="2147484144" r:id="rId7"/>
    <p:sldLayoutId id="2147484145" r:id="rId8"/>
    <p:sldLayoutId id="2147484146" r:id="rId9"/>
    <p:sldLayoutId id="2147484147" r:id="rId10"/>
    <p:sldLayoutId id="214748414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python.org/" TargetMode="Externa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d2mate.mdxes.iir.isct.ac.jp/D2MatE/python/python_install.html" TargetMode="Externa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conf.mdxes.iir.isct.ac.jp/D2MatE/python/python_history.htm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Relationship Id="rId6" Type="http://schemas.openxmlformats.org/officeDocument/2006/relationships/hyperlink" Target="https://www.anaconda.com/download" TargetMode="External"/><Relationship Id="rId5" Type="http://schemas.openxmlformats.org/officeDocument/2006/relationships/hyperlink" Target="https://www.python.org/downloads/release/python-3131/" TargetMode="External"/><Relationship Id="rId4" Type="http://schemas.openxmlformats.org/officeDocument/2006/relationships/hyperlink" Target="https://www.python.org/download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19D53E4-A941-4BB4-A1CE-3FB0FBB8A73F}"/>
              </a:ext>
            </a:extLst>
          </p:cNvPr>
          <p:cNvSpPr txBox="1"/>
          <p:nvPr/>
        </p:nvSpPr>
        <p:spPr>
          <a:xfrm>
            <a:off x="1524001" y="13614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推奨</a:t>
            </a:r>
            <a:r>
              <a:rPr lang="en-US" altLang="ja-JP" sz="3600" b="1" dirty="0">
                <a:solidFill>
                  <a:srgbClr val="0000FF"/>
                </a:solidFill>
                <a:latin typeface="Times New Roman" panose="020206030504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python</a:t>
            </a:r>
            <a:endParaRPr lang="ja-JP" altLang="en-US" sz="3600" b="1" dirty="0">
              <a:solidFill>
                <a:srgbClr val="0000FF"/>
              </a:solidFill>
              <a:latin typeface="Times New Roman" panose="02020603050405020304" pitchFamily="18" charset="0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9C5C37CC-3D6D-465D-B251-161ACB2814E9}"/>
              </a:ext>
            </a:extLst>
          </p:cNvPr>
          <p:cNvSpPr txBox="1"/>
          <p:nvPr/>
        </p:nvSpPr>
        <p:spPr>
          <a:xfrm>
            <a:off x="542924" y="689105"/>
            <a:ext cx="11572875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R="0" lvl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 kumimoji="0" b="1" i="0" u="none" strike="noStrike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defRPr>
            </a:lvl1pPr>
            <a:lvl2pPr defTabSz="914400">
              <a:defRPr kumimoji="1"/>
            </a:lvl2pPr>
            <a:lvl3pPr defTabSz="914400">
              <a:defRPr kumimoji="1"/>
            </a:lvl3pPr>
            <a:lvl4pPr defTabSz="914400">
              <a:defRPr kumimoji="1"/>
            </a:lvl4pPr>
            <a:lvl5pPr defTabSz="914400">
              <a:defRPr kumimoji="1"/>
            </a:lvl5pPr>
            <a:lvl6pPr defTabSz="914400">
              <a:defRPr kumimoji="1"/>
            </a:lvl6pPr>
            <a:lvl7pPr defTabSz="914400">
              <a:defRPr kumimoji="1"/>
            </a:lvl7pPr>
            <a:lvl8pPr defTabSz="914400">
              <a:defRPr kumimoji="1"/>
            </a:lvl8pPr>
            <a:lvl9pPr defTabSz="914400">
              <a:defRPr kumimoji="1"/>
            </a:lvl9pPr>
          </a:lstStyle>
          <a:p>
            <a:r>
              <a:rPr lang="en-US" altLang="ja-JP" sz="2400" dirty="0" err="1">
                <a:solidFill>
                  <a:srgbClr val="000000"/>
                </a:solidFill>
                <a:ea typeface="ＭＳ ゴシック" panose="020B0609070205080204" pitchFamily="49" charset="-128"/>
              </a:rPr>
              <a:t>CPython</a:t>
            </a:r>
            <a:r>
              <a:rPr lang="ja-JP" altLang="en-US" sz="2400" dirty="0">
                <a:solidFill>
                  <a:srgbClr val="000000"/>
                </a:solidFill>
                <a:ea typeface="ＭＳ ゴシック" panose="020B0609070205080204" pitchFamily="49" charset="-128"/>
              </a:rPr>
              <a:t>　</a:t>
            </a:r>
            <a:r>
              <a:rPr lang="en-US" altLang="ja-JP" sz="2400" dirty="0">
                <a:solidFill>
                  <a:srgbClr val="000000"/>
                </a:solidFill>
                <a:ea typeface="ＭＳ ゴシック" panose="020B0609070205080204" pitchFamily="49" charset="-128"/>
              </a:rPr>
              <a:t>C</a:t>
            </a:r>
            <a:r>
              <a:rPr lang="ja-JP" altLang="en-US" sz="2400" dirty="0">
                <a:solidFill>
                  <a:srgbClr val="000000"/>
                </a:solidFill>
                <a:ea typeface="ＭＳ ゴシック" panose="020B0609070205080204" pitchFamily="49" charset="-128"/>
              </a:rPr>
              <a:t>言語で書かれた</a:t>
            </a:r>
            <a:r>
              <a:rPr lang="en-US" altLang="ja-JP" sz="2400" dirty="0">
                <a:solidFill>
                  <a:srgbClr val="000000"/>
                </a:solidFill>
                <a:ea typeface="ＭＳ ゴシック" panose="020B0609070205080204" pitchFamily="49" charset="-128"/>
              </a:rPr>
              <a:t>python</a:t>
            </a:r>
            <a:r>
              <a:rPr lang="ja-JP" altLang="en-US" sz="2400" dirty="0">
                <a:solidFill>
                  <a:srgbClr val="000000"/>
                </a:solidFill>
                <a:ea typeface="ＭＳ ゴシック" panose="020B0609070205080204" pitchFamily="49" charset="-128"/>
              </a:rPr>
              <a:t>の実装。</a:t>
            </a:r>
            <a:br>
              <a:rPr lang="en-US" altLang="ja-JP" sz="2400" dirty="0">
                <a:solidFill>
                  <a:srgbClr val="000000"/>
                </a:solidFill>
                <a:ea typeface="ＭＳ ゴシック" panose="020B0609070205080204" pitchFamily="49" charset="-128"/>
              </a:rPr>
            </a:br>
            <a:r>
              <a:rPr lang="ja-JP" altLang="en-US" sz="2400" dirty="0">
                <a:solidFill>
                  <a:srgbClr val="000000"/>
                </a:solidFill>
                <a:ea typeface="ＭＳ ゴシック" panose="020B0609070205080204" pitchFamily="49" charset="-128"/>
              </a:rPr>
              <a:t>　 </a:t>
            </a:r>
            <a:r>
              <a:rPr lang="en-US" altLang="ja-JP" sz="2400" dirty="0">
                <a:solidFill>
                  <a:srgbClr val="000000"/>
                </a:solidFill>
                <a:ea typeface="ＭＳ ゴシック" panose="020B0609070205080204" pitchFamily="49" charset="-128"/>
              </a:rPr>
              <a:t>Anaconda</a:t>
            </a:r>
            <a:r>
              <a:rPr lang="ja-JP" altLang="en-US" sz="2400" dirty="0">
                <a:solidFill>
                  <a:srgbClr val="000000"/>
                </a:solidFill>
                <a:ea typeface="ＭＳ ゴシック" panose="020B0609070205080204" pitchFamily="49" charset="-128"/>
              </a:rPr>
              <a:t>も</a:t>
            </a:r>
            <a:r>
              <a:rPr lang="en-US" altLang="ja-JP" sz="2400" dirty="0">
                <a:solidFill>
                  <a:srgbClr val="000000"/>
                </a:solidFill>
                <a:ea typeface="ＭＳ ゴシック" panose="020B0609070205080204" pitchFamily="49" charset="-128"/>
              </a:rPr>
              <a:t>C</a:t>
            </a:r>
            <a:r>
              <a:rPr lang="ja-JP" altLang="en-US" sz="2400" dirty="0">
                <a:solidFill>
                  <a:srgbClr val="000000"/>
                </a:solidFill>
                <a:ea typeface="ＭＳ ゴシック" panose="020B0609070205080204" pitchFamily="49" charset="-128"/>
              </a:rPr>
              <a:t>言語で書かれているが、ここでは</a:t>
            </a:r>
            <a:br>
              <a:rPr lang="en-US" altLang="ja-JP" sz="2400" dirty="0">
                <a:solidFill>
                  <a:srgbClr val="000000"/>
                </a:solidFill>
                <a:ea typeface="ＭＳ ゴシック" panose="020B0609070205080204" pitchFamily="49" charset="-128"/>
              </a:rPr>
            </a:br>
            <a:r>
              <a:rPr lang="ja-JP" altLang="en-US" sz="2400" dirty="0">
                <a:solidFill>
                  <a:srgbClr val="000000"/>
                </a:solidFill>
                <a:ea typeface="ＭＳ ゴシック" panose="020B0609070205080204" pitchFamily="49" charset="-128"/>
              </a:rPr>
              <a:t>　本家 </a:t>
            </a:r>
            <a:r>
              <a:rPr lang="en-US" altLang="ja-JP" sz="2400" dirty="0">
                <a:solidFill>
                  <a:srgbClr val="000000"/>
                </a:solidFill>
                <a:ea typeface="ＭＳ ゴシック" panose="020B0609070205080204" pitchFamily="49" charset="-128"/>
              </a:rPr>
              <a:t>python.org</a:t>
            </a:r>
            <a:r>
              <a:rPr lang="ja-JP" altLang="en-US" sz="2400" dirty="0">
                <a:solidFill>
                  <a:srgbClr val="000000"/>
                </a:solidFill>
                <a:ea typeface="ＭＳ ゴシック" panose="020B0609070205080204" pitchFamily="49" charset="-128"/>
              </a:rPr>
              <a:t> で配布されているものを</a:t>
            </a:r>
            <a:r>
              <a:rPr lang="en-US" altLang="ja-JP" sz="2400" dirty="0" err="1">
                <a:solidFill>
                  <a:srgbClr val="000000"/>
                </a:solidFill>
                <a:ea typeface="ＭＳ ゴシック" panose="020B0609070205080204" pitchFamily="49" charset="-128"/>
              </a:rPr>
              <a:t>CPython</a:t>
            </a:r>
            <a:r>
              <a:rPr lang="ja-JP" altLang="en-US" sz="2400" dirty="0">
                <a:solidFill>
                  <a:srgbClr val="000000"/>
                </a:solidFill>
                <a:ea typeface="ＭＳ ゴシック" panose="020B0609070205080204" pitchFamily="49" charset="-128"/>
              </a:rPr>
              <a:t>あるいは標準</a:t>
            </a:r>
            <a:r>
              <a:rPr lang="en-US" altLang="ja-JP" sz="2400" dirty="0">
                <a:solidFill>
                  <a:srgbClr val="000000"/>
                </a:solidFill>
                <a:ea typeface="ＭＳ ゴシック" panose="020B0609070205080204" pitchFamily="49" charset="-128"/>
              </a:rPr>
              <a:t>python</a:t>
            </a:r>
            <a:r>
              <a:rPr lang="ja-JP" altLang="en-US" sz="2400" dirty="0">
                <a:solidFill>
                  <a:srgbClr val="000000"/>
                </a:solidFill>
                <a:ea typeface="ＭＳ ゴシック" panose="020B0609070205080204" pitchFamily="49" charset="-128"/>
              </a:rPr>
              <a:t>と呼ぶ。</a:t>
            </a:r>
            <a:endParaRPr lang="en-US" altLang="ja-JP" sz="2400" dirty="0">
              <a:solidFill>
                <a:srgbClr val="000000"/>
              </a:solidFill>
              <a:ea typeface="ＭＳ ゴシック" panose="020B0609070205080204" pitchFamily="49" charset="-128"/>
            </a:endParaRPr>
          </a:p>
          <a:p>
            <a:r>
              <a:rPr lang="ja-JP" altLang="en-US" sz="2400" dirty="0">
                <a:solidFill>
                  <a:srgbClr val="000000"/>
                </a:solidFill>
                <a:ea typeface="ＭＳ ゴシック" panose="020B0609070205080204" pitchFamily="49" charset="-128"/>
              </a:rPr>
              <a:t>入手先</a:t>
            </a:r>
            <a:r>
              <a:rPr lang="en-US" altLang="ja-JP" sz="2400" dirty="0">
                <a:solidFill>
                  <a:srgbClr val="000000"/>
                </a:solidFill>
                <a:ea typeface="ＭＳ ゴシック" panose="020B0609070205080204" pitchFamily="49" charset="-128"/>
              </a:rPr>
              <a:t>:</a:t>
            </a:r>
            <a:r>
              <a:rPr lang="ja-JP" altLang="en-US" sz="2400" dirty="0">
                <a:solidFill>
                  <a:srgbClr val="000000"/>
                </a:solidFill>
                <a:ea typeface="ＭＳ ゴシック" panose="020B0609070205080204" pitchFamily="49" charset="-128"/>
              </a:rPr>
              <a:t> </a:t>
            </a:r>
            <a:r>
              <a:rPr lang="en-US" altLang="ja-JP" sz="2400" dirty="0">
                <a:solidFill>
                  <a:srgbClr val="000000"/>
                </a:solidFill>
                <a:ea typeface="ＭＳ ゴシック" panose="020B0609070205080204" pitchFamily="49" charset="-128"/>
                <a:hlinkClick r:id="rId2"/>
              </a:rPr>
              <a:t>http://python.org</a:t>
            </a:r>
            <a:endParaRPr lang="en-US" altLang="ja-JP" sz="2400" dirty="0">
              <a:solidFill>
                <a:srgbClr val="000000"/>
              </a:solidFill>
              <a:ea typeface="ＭＳ ゴシック" panose="020B0609070205080204" pitchFamily="49" charset="-128"/>
            </a:endParaRPr>
          </a:p>
          <a:p>
            <a:endParaRPr lang="en-US" altLang="ja-JP" sz="2400" dirty="0">
              <a:solidFill>
                <a:srgbClr val="000000"/>
              </a:solidFill>
              <a:ea typeface="ＭＳ ゴシック" panose="020B0609070205080204" pitchFamily="49" charset="-128"/>
            </a:endParaRPr>
          </a:p>
          <a:p>
            <a:r>
              <a:rPr lang="ja-JP" altLang="en-US" sz="2400" dirty="0">
                <a:solidFill>
                  <a:srgbClr val="000000"/>
                </a:solidFill>
                <a:ea typeface="ＭＳ ゴシック" panose="020B0609070205080204" pitchFamily="49" charset="-128"/>
              </a:rPr>
              <a:t>その他の</a:t>
            </a:r>
            <a:r>
              <a:rPr lang="en-US" altLang="ja-JP" sz="2400" dirty="0">
                <a:solidFill>
                  <a:srgbClr val="000000"/>
                </a:solidFill>
                <a:ea typeface="ＭＳ ゴシック" panose="020B0609070205080204" pitchFamily="49" charset="-128"/>
              </a:rPr>
              <a:t>python:</a:t>
            </a:r>
            <a:br>
              <a:rPr lang="en-US" altLang="ja-JP" sz="2400" dirty="0">
                <a:solidFill>
                  <a:srgbClr val="000000"/>
                </a:solidFill>
                <a:ea typeface="ＭＳ ゴシック" panose="020B0609070205080204" pitchFamily="49" charset="-128"/>
              </a:rPr>
            </a:br>
            <a:r>
              <a:rPr lang="ja-JP" altLang="en-US" sz="2400" dirty="0">
                <a:solidFill>
                  <a:srgbClr val="000000"/>
                </a:solidFill>
                <a:ea typeface="ＭＳ ゴシック" panose="020B0609070205080204" pitchFamily="49" charset="-128"/>
              </a:rPr>
              <a:t>　</a:t>
            </a:r>
            <a:r>
              <a:rPr lang="en-US" altLang="ja-JP" sz="2400" dirty="0">
                <a:solidFill>
                  <a:srgbClr val="000000"/>
                </a:solidFill>
                <a:ea typeface="ＭＳ ゴシック" panose="020B0609070205080204" pitchFamily="49" charset="-128"/>
              </a:rPr>
              <a:t>anaconda,</a:t>
            </a:r>
            <a:r>
              <a:rPr lang="ja-JP" altLang="en-US" sz="2400" dirty="0">
                <a:solidFill>
                  <a:srgbClr val="000000"/>
                </a:solidFill>
                <a:ea typeface="ＭＳ ゴシック" panose="020B0609070205080204" pitchFamily="49" charset="-128"/>
              </a:rPr>
              <a:t> </a:t>
            </a:r>
            <a:r>
              <a:rPr lang="en-US" altLang="ja-JP" sz="2400" dirty="0" err="1">
                <a:solidFill>
                  <a:srgbClr val="000000"/>
                </a:solidFill>
                <a:ea typeface="ＭＳ ゴシック" panose="020B0609070205080204" pitchFamily="49" charset="-128"/>
              </a:rPr>
              <a:t>miniconda</a:t>
            </a:r>
            <a:endParaRPr lang="en-US" altLang="ja-JP" sz="2400" dirty="0">
              <a:solidFill>
                <a:srgbClr val="000000"/>
              </a:solidFill>
              <a:ea typeface="ＭＳ ゴシック" panose="020B0609070205080204" pitchFamily="49" charset="-128"/>
            </a:endParaRPr>
          </a:p>
          <a:p>
            <a:r>
              <a:rPr lang="ja-JP" altLang="en-US" sz="2400" dirty="0">
                <a:solidFill>
                  <a:srgbClr val="000000"/>
                </a:solidFill>
                <a:ea typeface="ＭＳ ゴシック" panose="020B0609070205080204" pitchFamily="49" charset="-128"/>
              </a:rPr>
              <a:t>　</a:t>
            </a:r>
            <a:r>
              <a:rPr lang="en-US" altLang="ja-JP" sz="2400" dirty="0">
                <a:solidFill>
                  <a:srgbClr val="000000"/>
                </a:solidFill>
                <a:ea typeface="ＭＳ ゴシック" panose="020B0609070205080204" pitchFamily="49" charset="-128"/>
              </a:rPr>
              <a:t>Windows</a:t>
            </a:r>
            <a:r>
              <a:rPr lang="ja-JP" altLang="en-US" sz="2400" dirty="0">
                <a:solidFill>
                  <a:srgbClr val="000000"/>
                </a:solidFill>
                <a:ea typeface="ＭＳ ゴシック" panose="020B0609070205080204" pitchFamily="49" charset="-128"/>
              </a:rPr>
              <a:t> </a:t>
            </a:r>
            <a:r>
              <a:rPr lang="en-US" altLang="ja-JP" sz="2400" dirty="0">
                <a:solidFill>
                  <a:srgbClr val="000000"/>
                </a:solidFill>
                <a:ea typeface="ＭＳ ゴシック" panose="020B0609070205080204" pitchFamily="49" charset="-128"/>
              </a:rPr>
              <a:t>Store</a:t>
            </a:r>
            <a:r>
              <a:rPr lang="ja-JP" altLang="en-US" sz="2400" dirty="0">
                <a:solidFill>
                  <a:srgbClr val="000000"/>
                </a:solidFill>
                <a:ea typeface="ＭＳ ゴシック" panose="020B0609070205080204" pitchFamily="49" charset="-128"/>
              </a:rPr>
              <a:t>、</a:t>
            </a:r>
            <a:r>
              <a:rPr lang="en-US" altLang="ja-JP" sz="2400" dirty="0">
                <a:solidFill>
                  <a:srgbClr val="000000"/>
                </a:solidFill>
                <a:ea typeface="ＭＳ ゴシック" panose="020B0609070205080204" pitchFamily="49" charset="-128"/>
              </a:rPr>
              <a:t>Linux</a:t>
            </a:r>
            <a:r>
              <a:rPr lang="ja-JP" altLang="en-US" sz="2400" dirty="0">
                <a:solidFill>
                  <a:srgbClr val="000000"/>
                </a:solidFill>
                <a:ea typeface="ＭＳ ゴシック" panose="020B0609070205080204" pitchFamily="49" charset="-128"/>
              </a:rPr>
              <a:t>、</a:t>
            </a:r>
            <a:r>
              <a:rPr lang="en-US" altLang="ja-JP" sz="2400" dirty="0">
                <a:solidFill>
                  <a:srgbClr val="000000"/>
                </a:solidFill>
                <a:ea typeface="ＭＳ ゴシック" panose="020B0609070205080204" pitchFamily="49" charset="-128"/>
              </a:rPr>
              <a:t>macOS</a:t>
            </a:r>
            <a:r>
              <a:rPr lang="ja-JP" altLang="en-US" sz="2400" dirty="0">
                <a:solidFill>
                  <a:srgbClr val="000000"/>
                </a:solidFill>
                <a:ea typeface="ＭＳ ゴシック" panose="020B0609070205080204" pitchFamily="49" charset="-128"/>
              </a:rPr>
              <a:t>のデフォルト</a:t>
            </a:r>
            <a:r>
              <a:rPr lang="en-US" altLang="ja-JP" sz="2400" dirty="0">
                <a:solidFill>
                  <a:srgbClr val="000000"/>
                </a:solidFill>
                <a:ea typeface="ＭＳ ゴシック" panose="020B0609070205080204" pitchFamily="49" charset="-128"/>
              </a:rPr>
              <a:t>python</a:t>
            </a:r>
            <a:r>
              <a:rPr lang="ja-JP" altLang="en-US" sz="2400" dirty="0">
                <a:solidFill>
                  <a:srgbClr val="000000"/>
                </a:solidFill>
                <a:ea typeface="ＭＳ ゴシック" panose="020B0609070205080204" pitchFamily="49" charset="-128"/>
              </a:rPr>
              <a:t> </a:t>
            </a:r>
            <a:r>
              <a:rPr lang="en-US" altLang="ja-JP" sz="2400" dirty="0">
                <a:solidFill>
                  <a:srgbClr val="000000"/>
                </a:solidFill>
                <a:ea typeface="ＭＳ ゴシック" panose="020B0609070205080204" pitchFamily="49" charset="-128"/>
              </a:rPr>
              <a:t>(</a:t>
            </a:r>
            <a:r>
              <a:rPr lang="en-US" altLang="ja-JP" sz="2400" dirty="0" err="1">
                <a:solidFill>
                  <a:srgbClr val="000000"/>
                </a:solidFill>
                <a:ea typeface="ＭＳ ゴシック" panose="020B0609070205080204" pitchFamily="49" charset="-128"/>
              </a:rPr>
              <a:t>Cpython</a:t>
            </a:r>
            <a:r>
              <a:rPr lang="ja-JP" altLang="en-US" sz="2400" dirty="0">
                <a:solidFill>
                  <a:srgbClr val="000000"/>
                </a:solidFill>
                <a:ea typeface="ＭＳ ゴシック" panose="020B0609070205080204" pitchFamily="49" charset="-128"/>
              </a:rPr>
              <a:t>だが、古いかも</a:t>
            </a:r>
            <a:r>
              <a:rPr lang="en-US" altLang="ja-JP" sz="2400" dirty="0">
                <a:solidFill>
                  <a:srgbClr val="000000"/>
                </a:solidFill>
                <a:ea typeface="ＭＳ ゴシック" panose="020B0609070205080204" pitchFamily="49" charset="-128"/>
              </a:rPr>
              <a:t>)</a:t>
            </a:r>
          </a:p>
          <a:p>
            <a:endParaRPr lang="en-US" altLang="ja-JP" sz="2400" dirty="0">
              <a:solidFill>
                <a:srgbClr val="000000"/>
              </a:solidFill>
              <a:ea typeface="ＭＳ ゴシック" panose="020B0609070205080204" pitchFamily="49" charset="-128"/>
            </a:endParaRPr>
          </a:p>
          <a:p>
            <a:r>
              <a:rPr lang="en-US" altLang="ja-JP" sz="2400" dirty="0">
                <a:solidFill>
                  <a:srgbClr val="000000"/>
                </a:solidFill>
                <a:ea typeface="ＭＳ ゴシック" panose="020B0609070205080204" pitchFamily="49" charset="-128"/>
              </a:rPr>
              <a:t>Windows</a:t>
            </a:r>
            <a:r>
              <a:rPr lang="ja-JP" altLang="en-US" sz="2400" dirty="0">
                <a:solidFill>
                  <a:srgbClr val="000000"/>
                </a:solidFill>
                <a:ea typeface="ＭＳ ゴシック" panose="020B0609070205080204" pitchFamily="49" charset="-128"/>
              </a:rPr>
              <a:t> </a:t>
            </a:r>
            <a:r>
              <a:rPr lang="en-US" altLang="ja-JP" sz="2400" dirty="0">
                <a:solidFill>
                  <a:srgbClr val="000000"/>
                </a:solidFill>
                <a:ea typeface="ＭＳ ゴシック" panose="020B0609070205080204" pitchFamily="49" charset="-128"/>
              </a:rPr>
              <a:t>Store</a:t>
            </a:r>
            <a:r>
              <a:rPr lang="ja-JP" altLang="en-US" sz="2400" dirty="0">
                <a:solidFill>
                  <a:srgbClr val="000000"/>
                </a:solidFill>
                <a:ea typeface="ＭＳ ゴシック" panose="020B0609070205080204" pitchFamily="49" charset="-128"/>
              </a:rPr>
              <a:t>版</a:t>
            </a:r>
            <a:r>
              <a:rPr lang="en-US" altLang="ja-JP" sz="2400" dirty="0">
                <a:solidFill>
                  <a:srgbClr val="000000"/>
                </a:solidFill>
                <a:ea typeface="ＭＳ ゴシック" panose="020B0609070205080204" pitchFamily="49" charset="-128"/>
              </a:rPr>
              <a:t>python</a:t>
            </a:r>
            <a:r>
              <a:rPr lang="ja-JP" altLang="en-US" sz="2400" dirty="0">
                <a:solidFill>
                  <a:srgbClr val="000000"/>
                </a:solidFill>
                <a:ea typeface="ＭＳ ゴシック" panose="020B0609070205080204" pitchFamily="49" charset="-128"/>
              </a:rPr>
              <a:t>の場所 </a:t>
            </a:r>
            <a:r>
              <a:rPr lang="en-US" altLang="ja-JP" sz="2400" dirty="0">
                <a:solidFill>
                  <a:srgbClr val="000000"/>
                </a:solidFill>
                <a:ea typeface="ＭＳ ゴシック" panose="020B0609070205080204" pitchFamily="49" charset="-128"/>
              </a:rPr>
              <a:t>(</a:t>
            </a:r>
            <a:r>
              <a:rPr lang="ja-JP" altLang="en-US" sz="2400" dirty="0">
                <a:solidFill>
                  <a:srgbClr val="000000"/>
                </a:solidFill>
                <a:ea typeface="ＭＳ ゴシック" panose="020B0609070205080204" pitchFamily="49" charset="-128"/>
              </a:rPr>
              <a:t>使用は推奨しない</a:t>
            </a:r>
            <a:r>
              <a:rPr lang="en-US" altLang="ja-JP" sz="2400" dirty="0">
                <a:solidFill>
                  <a:srgbClr val="000000"/>
                </a:solidFill>
                <a:ea typeface="ＭＳ ゴシック" panose="020B0609070205080204" pitchFamily="49" charset="-128"/>
              </a:rPr>
              <a:t>)</a:t>
            </a:r>
          </a:p>
          <a:p>
            <a:r>
              <a:rPr lang="ja-JP" altLang="en-US" sz="2400" dirty="0">
                <a:solidFill>
                  <a:srgbClr val="000000"/>
                </a:solidFill>
                <a:ea typeface="ＭＳ ゴシック" panose="020B0609070205080204" pitchFamily="49" charset="-128"/>
              </a:rPr>
              <a:t>　</a:t>
            </a:r>
            <a:r>
              <a:rPr lang="en-US" altLang="ja-JP" sz="2400" dirty="0">
                <a:solidFill>
                  <a:srgbClr val="000000"/>
                </a:solidFill>
                <a:ea typeface="ＭＳ ゴシック" panose="020B0609070205080204" pitchFamily="49" charset="-128"/>
              </a:rPr>
              <a:t>&gt;</a:t>
            </a:r>
            <a:r>
              <a:rPr lang="ja-JP" altLang="en-US" sz="2400" dirty="0">
                <a:solidFill>
                  <a:srgbClr val="000000"/>
                </a:solidFill>
                <a:ea typeface="ＭＳ ゴシック" panose="020B0609070205080204" pitchFamily="49" charset="-128"/>
              </a:rPr>
              <a:t> </a:t>
            </a:r>
            <a:r>
              <a:rPr lang="en-US" altLang="ja-JP" sz="2400" dirty="0">
                <a:solidFill>
                  <a:schemeClr val="accent6">
                    <a:lumMod val="75000"/>
                  </a:schemeClr>
                </a:solidFill>
                <a:ea typeface="ＭＳ ゴシック" panose="020B0609070205080204" pitchFamily="49" charset="-128"/>
              </a:rPr>
              <a:t>where python</a:t>
            </a:r>
          </a:p>
          <a:p>
            <a:r>
              <a:rPr lang="ja-JP" altLang="en-US" sz="2400" dirty="0">
                <a:solidFill>
                  <a:schemeClr val="accent6">
                    <a:lumMod val="75000"/>
                  </a:schemeClr>
                </a:solidFill>
                <a:ea typeface="ＭＳ ゴシック" panose="020B0609070205080204" pitchFamily="49" charset="-128"/>
              </a:rPr>
              <a:t>　　</a:t>
            </a:r>
            <a:r>
              <a:rPr lang="en-US" altLang="ja-JP" sz="2400" dirty="0">
                <a:solidFill>
                  <a:schemeClr val="accent6">
                    <a:lumMod val="75000"/>
                  </a:schemeClr>
                </a:solidFill>
                <a:ea typeface="ＭＳ ゴシック" panose="020B0609070205080204" pitchFamily="49" charset="-128"/>
              </a:rPr>
              <a:t>C:\Users\tkami\AppData\Local\Microsoft\WindowsApps\python.exe</a:t>
            </a:r>
          </a:p>
          <a:p>
            <a:endParaRPr lang="en-US" altLang="ja-JP" sz="2400" dirty="0">
              <a:solidFill>
                <a:schemeClr val="accent6">
                  <a:lumMod val="75000"/>
                </a:schemeClr>
              </a:solidFill>
              <a:ea typeface="ＭＳ ゴシック" panose="020B0609070205080204" pitchFamily="49" charset="-128"/>
            </a:endParaRPr>
          </a:p>
          <a:p>
            <a:r>
              <a:rPr lang="ja-JP" altLang="en-US" sz="2400" dirty="0">
                <a:solidFill>
                  <a:schemeClr val="tx1"/>
                </a:solidFill>
                <a:ea typeface="ＭＳ ゴシック" panose="020B0609070205080204" pitchFamily="49" charset="-128"/>
              </a:rPr>
              <a:t>必要があれば、環境変数</a:t>
            </a:r>
            <a:r>
              <a:rPr lang="en-US" altLang="ja-JP" sz="2400" dirty="0">
                <a:solidFill>
                  <a:schemeClr val="tx1"/>
                </a:solidFill>
                <a:ea typeface="ＭＳ ゴシック" panose="020B0609070205080204" pitchFamily="49" charset="-128"/>
              </a:rPr>
              <a:t>PATH</a:t>
            </a:r>
            <a:r>
              <a:rPr lang="ja-JP" altLang="en-US" sz="2400" dirty="0">
                <a:solidFill>
                  <a:schemeClr val="tx1"/>
                </a:solidFill>
                <a:ea typeface="ＭＳ ゴシック" panose="020B0609070205080204" pitchFamily="49" charset="-128"/>
              </a:rPr>
              <a:t>に 　</a:t>
            </a:r>
            <a:endParaRPr lang="en-US" altLang="ja-JP" sz="2400" dirty="0">
              <a:solidFill>
                <a:schemeClr val="tx1"/>
              </a:solidFill>
              <a:ea typeface="ＭＳ ゴシック" panose="020B0609070205080204" pitchFamily="49" charset="-128"/>
            </a:endParaRPr>
          </a:p>
          <a:p>
            <a:r>
              <a:rPr lang="ja-JP" altLang="en-US" sz="2400" dirty="0">
                <a:solidFill>
                  <a:schemeClr val="tx1"/>
                </a:solidFill>
                <a:ea typeface="ＭＳ ゴシック" panose="020B0609070205080204" pitchFamily="49" charset="-128"/>
              </a:rPr>
              <a:t>　</a:t>
            </a:r>
            <a:r>
              <a:rPr lang="en-US" altLang="ja-JP" sz="2400" dirty="0">
                <a:solidFill>
                  <a:schemeClr val="tx1"/>
                </a:solidFill>
                <a:ea typeface="ＭＳ ゴシック" panose="020B0609070205080204" pitchFamily="49" charset="-128"/>
              </a:rPr>
              <a:t>C:\Users\tkami\AppData\Local\Microsoft\WindowsApps</a:t>
            </a:r>
          </a:p>
          <a:p>
            <a:r>
              <a:rPr lang="ja-JP" altLang="en-US" sz="2400" dirty="0">
                <a:solidFill>
                  <a:schemeClr val="tx1"/>
                </a:solidFill>
                <a:ea typeface="ＭＳ ゴシック" panose="020B0609070205080204" pitchFamily="49" charset="-128"/>
              </a:rPr>
              <a:t>などを追加する</a:t>
            </a:r>
            <a:endParaRPr lang="en-US" altLang="ja-JP" sz="2400" dirty="0">
              <a:solidFill>
                <a:schemeClr val="tx1"/>
              </a:solidFill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566540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19D53E4-A941-4BB4-A1CE-3FB0FBB8A73F}"/>
              </a:ext>
            </a:extLst>
          </p:cNvPr>
          <p:cNvSpPr txBox="1"/>
          <p:nvPr/>
        </p:nvSpPr>
        <p:spPr>
          <a:xfrm>
            <a:off x="1524001" y="2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>
              <a:defRPr/>
            </a:pPr>
            <a:r>
              <a:rPr kumimoji="0" lang="en-US" altLang="ja-JP" sz="3600" b="1" dirty="0">
                <a:solidFill>
                  <a:srgbClr val="0000FF"/>
                </a:solidFill>
                <a:latin typeface="Times New Roman" panose="020206030504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python</a:t>
            </a:r>
            <a:r>
              <a:rPr kumimoji="0" lang="ja-JP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のインストール</a:t>
            </a:r>
            <a:endParaRPr kumimoji="0" lang="ja-JP" altLang="en-US" sz="3600" b="1" dirty="0">
              <a:solidFill>
                <a:srgbClr val="FF0000"/>
              </a:solidFill>
              <a:latin typeface="Times New Roman" panose="02020603050405020304" pitchFamily="18" charset="0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87F6BBE-4186-46E0-9063-BC60C2B156D0}"/>
              </a:ext>
            </a:extLst>
          </p:cNvPr>
          <p:cNvSpPr txBox="1"/>
          <p:nvPr/>
        </p:nvSpPr>
        <p:spPr>
          <a:xfrm>
            <a:off x="1701801" y="597575"/>
            <a:ext cx="85692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>
              <a:defRPr/>
            </a:pPr>
            <a:r>
              <a:rPr lang="en-US" altLang="ja-JP" dirty="0">
                <a:hlinkClick r:id="rId2"/>
              </a:rPr>
              <a:t>http://d2mate.mdxes.iir.isct.ac.jp/D2MatE/python/python_install.html</a:t>
            </a:r>
            <a:endParaRPr kumimoji="0" lang="en-US" altLang="ja-JP" b="1" dirty="0">
              <a:solidFill>
                <a:srgbClr val="FF0000"/>
              </a:solidFill>
              <a:latin typeface="Times New Roman" panose="02020603050405020304" pitchFamily="18" charset="0"/>
              <a:ea typeface="游ゴシック" panose="020B0400000000000000" pitchFamily="50" charset="-128"/>
              <a:cs typeface="Times New Roman" panose="02020603050405020304" pitchFamily="18" charset="0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218BBAE5-5C3B-2A26-4447-B6267D70F052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8714" r="11955" b="26944"/>
          <a:stretch/>
        </p:blipFill>
        <p:spPr>
          <a:xfrm>
            <a:off x="1920982" y="966907"/>
            <a:ext cx="7778797" cy="5581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46600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2E0932-FD6C-F845-C590-34F063CE65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12822D04-7824-6FAA-9B3C-4FA7DB203C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0"/>
            <a:ext cx="9144000" cy="762000"/>
          </a:xfrm>
        </p:spPr>
        <p:txBody>
          <a:bodyPr/>
          <a:lstStyle/>
          <a:p>
            <a:pPr eaLnBrk="1" hangingPunct="1"/>
            <a:r>
              <a:rPr lang="en-US" altLang="ja-JP" sz="3600" b="1" dirty="0">
                <a:solidFill>
                  <a:srgbClr val="0000FF"/>
                </a:solidFill>
              </a:rPr>
              <a:t>macOS</a:t>
            </a:r>
            <a:r>
              <a:rPr lang="ja-JP" altLang="en-US" sz="3600" b="1" dirty="0">
                <a:solidFill>
                  <a:srgbClr val="0000FF"/>
                </a:solidFill>
              </a:rPr>
              <a:t>などへの最新版</a:t>
            </a:r>
            <a:r>
              <a:rPr lang="en-US" altLang="ja-JP" sz="3600" b="1" dirty="0">
                <a:solidFill>
                  <a:srgbClr val="0000FF"/>
                </a:solidFill>
              </a:rPr>
              <a:t>python</a:t>
            </a:r>
            <a:r>
              <a:rPr lang="ja-JP" altLang="en-US" sz="3600" b="1" dirty="0">
                <a:solidFill>
                  <a:srgbClr val="0000FF"/>
                </a:solidFill>
              </a:rPr>
              <a:t>のインストール</a:t>
            </a:r>
          </a:p>
        </p:txBody>
      </p:sp>
      <p:sp>
        <p:nvSpPr>
          <p:cNvPr id="7171" name="Text Box 3">
            <a:extLst>
              <a:ext uri="{FF2B5EF4-FFF2-40B4-BE49-F238E27FC236}">
                <a16:creationId xmlns:a16="http://schemas.microsoft.com/office/drawing/2014/main" id="{B224F240-0E1B-56C0-0DD7-B015BC8B34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336" y="692696"/>
            <a:ext cx="11952312" cy="5355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84163" indent="-284163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macOS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の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python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は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version 3.9.6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しかない。</a:t>
            </a: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python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の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version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ごとの機能は</a:t>
            </a: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　　　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http://conf.mdxes.iir.isct.ac.jp/D2MatE/python/python_history.html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　参考のこと。</a:t>
            </a: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　・ 材料計算科学基礎で使っているプログラムは、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version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 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3.6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以降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で動くはず</a:t>
            </a:r>
            <a:b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</a:b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　　　　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(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自己参照 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f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文字列 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f”{x=}” 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を使う場合は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3.8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以降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b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</a:b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　・ 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Linux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や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macOS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のコンソール 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(BSD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 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Unix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ベース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)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 では、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パッケージマネージャでは</a:t>
            </a: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　　最新版を扱えないことも多い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。新しい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python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を使いたい場合は自分で入れる。</a:t>
            </a:r>
            <a:b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</a:b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　　</a:t>
            </a:r>
            <a:r>
              <a:rPr kumimoji="1" lang="en-US" altLang="ja-JP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CPython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 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(python.org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の標準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python)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: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 ただし、パッケージマネージャと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競合問題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が生じる可能性</a:t>
            </a: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　　　　</a:t>
            </a: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https://www.python.org/downloads/</a:t>
            </a:r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　　　　</a:t>
            </a: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https://www.python.org/downloads/release/python-3131/</a:t>
            </a:r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　　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Anaconda/</a:t>
            </a:r>
            <a:r>
              <a:rPr kumimoji="1" lang="en-US" altLang="ja-JP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miniconda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: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 最近、商用利用では無料ではなくなった。</a:t>
            </a: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　　  パッケージマネージャ </a:t>
            </a:r>
            <a:r>
              <a:rPr kumimoji="1" lang="en-US" altLang="ja-JP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conda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 と、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pip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を両方使うとパッケージの競合が発生する</a:t>
            </a: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　　　　</a:t>
            </a: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https://www.anaconda.com/download</a:t>
            </a:r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750831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2013 - 2022 テーマ">
  <a:themeElements>
    <a:clrScheme name="Office 2013 - 2022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2_標準デザイン">
  <a:themeElements>
    <a:clrScheme name="標準デザイン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917</TotalTime>
  <Words>377</Words>
  <Application>Microsoft Office PowerPoint</Application>
  <PresentationFormat>ワイド画面</PresentationFormat>
  <Paragraphs>30</Paragraphs>
  <Slides>3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3</vt:i4>
      </vt:variant>
      <vt:variant>
        <vt:lpstr>スライド タイトル</vt:lpstr>
      </vt:variant>
      <vt:variant>
        <vt:i4>3</vt:i4>
      </vt:variant>
    </vt:vector>
  </HeadingPairs>
  <TitlesOfParts>
    <vt:vector size="12" baseType="lpstr">
      <vt:lpstr>ＭＳ ゴシック</vt:lpstr>
      <vt:lpstr>游ゴシック</vt:lpstr>
      <vt:lpstr>Arial</vt:lpstr>
      <vt:lpstr>Calibri</vt:lpstr>
      <vt:lpstr>Calibri Light</vt:lpstr>
      <vt:lpstr>Times New Roman</vt:lpstr>
      <vt:lpstr>Office テーマ</vt:lpstr>
      <vt:lpstr>Office 2013 - 2022 テーマ</vt:lpstr>
      <vt:lpstr>12_標準デザイン</vt:lpstr>
      <vt:lpstr>PowerPoint プレゼンテーション</vt:lpstr>
      <vt:lpstr>PowerPoint プレゼンテーション</vt:lpstr>
      <vt:lpstr>macOSなどへの最新版pythonのインストール</vt:lpstr>
    </vt:vector>
  </TitlesOfParts>
  <Company>東京工業大学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レポートS6点群のステレオ投影</dc:title>
  <dc:creator>神谷利夫</dc:creator>
  <cp:lastModifiedBy>利夫 神谷</cp:lastModifiedBy>
  <cp:revision>152</cp:revision>
  <dcterms:created xsi:type="dcterms:W3CDTF">2013-04-22T01:26:47Z</dcterms:created>
  <dcterms:modified xsi:type="dcterms:W3CDTF">2025-01-22T00:59:48Z</dcterms:modified>
</cp:coreProperties>
</file>