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705" r:id="rId2"/>
  </p:sldMasterIdLst>
  <p:notesMasterIdLst>
    <p:notesMasterId r:id="rId7"/>
  </p:notesMasterIdLst>
  <p:sldIdLst>
    <p:sldId id="4917" r:id="rId3"/>
    <p:sldId id="4918" r:id="rId4"/>
    <p:sldId id="4922" r:id="rId5"/>
    <p:sldId id="492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1AA8383D-8C6C-414A-8AB2-47E49350A154}">
          <p14:sldIdLst>
            <p14:sldId id="4917"/>
            <p14:sldId id="4918"/>
            <p14:sldId id="4922"/>
            <p14:sldId id="4924"/>
          </p14:sldIdLst>
        </p14:section>
        <p14:section name="タイトルなしのセクション" id="{F09C2A22-55A5-46BD-8F80-D8B8B7512D0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E920E"/>
    <a:srgbClr val="002060"/>
    <a:srgbClr val="014F97"/>
    <a:srgbClr val="FFFF00"/>
    <a:srgbClr val="FF0066"/>
    <a:srgbClr val="FF7D00"/>
    <a:srgbClr val="FF3EFF"/>
    <a:srgbClr val="E8BC49"/>
    <a:srgbClr val="939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31" autoAdjust="0"/>
    <p:restoredTop sz="95127" autoAdjust="0"/>
  </p:normalViewPr>
  <p:slideViewPr>
    <p:cSldViewPr snapToGrid="0">
      <p:cViewPr varScale="1">
        <p:scale>
          <a:sx n="85" d="100"/>
          <a:sy n="85" d="100"/>
        </p:scale>
        <p:origin x="581" y="288"/>
      </p:cViewPr>
      <p:guideLst>
        <p:guide orient="horz" pos="213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E8F7B-28ED-438E-8C80-84CFFDA28EB9}" type="datetimeFigureOut">
              <a:rPr lang="zh-CN" altLang="en-US" smtClean="0"/>
              <a:t>2025/6/22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8C0C3-4464-4D55-94B5-DAC4AAED03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246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70967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59757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56758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93277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299207-A22D-4C0B-8BC6-0A450BE7DC2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067138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40E7A-912F-41C1-BF35-14C8FF108CE7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126784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AF57D0-4F26-4BA8-BA24-6AEA5CF165B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550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673" y="41336"/>
            <a:ext cx="8592652" cy="6443459"/>
          </a:xfrm>
          <a:prstGeom prst="rect">
            <a:avLst/>
          </a:prstGeom>
        </p:spPr>
      </p:pic>
      <p:sp>
        <p:nvSpPr>
          <p:cNvPr id="4" name="正方形/長方形 3"/>
          <p:cNvSpPr/>
          <p:nvPr userDrawn="1"/>
        </p:nvSpPr>
        <p:spPr>
          <a:xfrm>
            <a:off x="8300312" y="-4242"/>
            <a:ext cx="702078" cy="119427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-4242"/>
            <a:ext cx="9144000" cy="139180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381363" y="3909153"/>
            <a:ext cx="83812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86969"/>
            <a:ext cx="7772400" cy="1470025"/>
          </a:xfrm>
        </p:spPr>
        <p:txBody>
          <a:bodyPr>
            <a:normAutofit/>
          </a:bodyPr>
          <a:lstStyle>
            <a:lvl1pPr algn="ctr">
              <a:defRPr sz="3000" baseline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340696"/>
            <a:ext cx="6400800" cy="1464568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rgbClr val="203864"/>
                </a:solidFill>
                <a:latin typeface="+mj-ea"/>
                <a:ea typeface="+mj-e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pic>
        <p:nvPicPr>
          <p:cNvPr id="9" name="図 8" descr="flag_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67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1" y="126751"/>
            <a:ext cx="8064896" cy="709963"/>
          </a:xfrm>
        </p:spPr>
        <p:txBody>
          <a:bodyPr bIns="0"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cxnSp>
        <p:nvCxnSpPr>
          <p:cNvPr id="4" name="直線コネクタ 3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827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96855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96855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cxnSp>
        <p:nvCxnSpPr>
          <p:cNvPr id="5" name="直線コネクタ 4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938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07956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7684806" y="6351712"/>
            <a:ext cx="1409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A50868-C88D-6B49-8F6F-2FC5D73B70AB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pic>
        <p:nvPicPr>
          <p:cNvPr id="5" name="図 4" descr="flag_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5802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CC2344-3C51-1546-8129-9C54973DD3EE}"/>
              </a:ext>
            </a:extLst>
          </p:cNvPr>
          <p:cNvSpPr/>
          <p:nvPr userDrawn="1"/>
        </p:nvSpPr>
        <p:spPr>
          <a:xfrm>
            <a:off x="7364896" y="0"/>
            <a:ext cx="1779104" cy="1351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5" name="直線コネクタ 4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図 5" descr="flag_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70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FC073-8E43-4A27-BC9F-D283EADCF086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3531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34A21-2771-4A8E-B948-BC987F9A10E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04707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B5A94D-BEFC-47F2-ADD9-CC1CDE86D830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835986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BCA061-458E-441E-BCEC-B7AB8E52ABFF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11838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569594-6B2C-4AE0-AD8D-E8464A0C5F91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29108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55A36-BB40-443C-9791-3BA8CB4CEEB2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277144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AF339D-AEDF-4C4B-BCEA-4EC7967453A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770809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96F01-06F7-43B2-91C5-9275A55F7CE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005723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826E72-A05E-4B5E-AEF3-9B9A3E33DAE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517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51521" y="116632"/>
            <a:ext cx="8064896" cy="720080"/>
          </a:xfrm>
          <a:prstGeom prst="rect">
            <a:avLst/>
          </a:prstGeom>
        </p:spPr>
        <p:txBody>
          <a:bodyPr vert="horz" lIns="91440" tIns="45720" rIns="91440" bIns="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67544" y="1268762"/>
            <a:ext cx="8219256" cy="5256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7684806" y="6351712"/>
            <a:ext cx="1409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A50868-C88D-6B49-8F6F-2FC5D73B70AB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2" name="図 11" descr="flogs.pn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8427" y="9248"/>
            <a:ext cx="511256" cy="89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5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kumimoji="1" sz="2700" kern="1200" baseline="0">
          <a:solidFill>
            <a:schemeClr val="accent5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j-cs"/>
        </a:defRPr>
      </a:lvl1pPr>
    </p:titleStyle>
    <p:bodyStyle>
      <a:lvl1pPr marL="257175" indent="-270000" algn="l" defTabSz="685800" rtl="0" eaLnBrk="1" latinLnBrk="0" hangingPunct="1">
        <a:spcBef>
          <a:spcPts val="900"/>
        </a:spcBef>
        <a:buFont typeface="Wingdings" panose="05000000000000000000" pitchFamily="2" charset="2"/>
        <a:buChar char="l"/>
        <a:defRPr kumimoji="1" sz="2400" kern="1200" baseline="0">
          <a:solidFill>
            <a:srgbClr val="203864"/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1pPr>
      <a:lvl2pPr marL="557213" indent="-270000" algn="l" defTabSz="685800" rtl="0" eaLnBrk="1" latinLnBrk="0" hangingPunct="1">
        <a:spcBef>
          <a:spcPts val="150"/>
        </a:spcBef>
        <a:buFont typeface="Wingdings" panose="05000000000000000000" pitchFamily="2" charset="2"/>
        <a:buChar char="n"/>
        <a:defRPr kumimoji="1" sz="21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2pPr>
      <a:lvl3pPr marL="740569" indent="-271463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3pPr>
      <a:lvl4pPr marL="1012031" indent="-339329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4pPr>
      <a:lvl5pPr marL="1276350" indent="-332185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243CEE5-B5FF-4839-BBB6-A57E63979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2104" y="0"/>
            <a:ext cx="5363192" cy="6858000"/>
          </a:xfrm>
          <a:prstGeom prst="rect">
            <a:avLst/>
          </a:prstGeom>
        </p:spPr>
      </p:pic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多項式線形最小二乗法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576E1F0-7E7F-02C1-6511-7D5FA1DE5B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1226" y="752173"/>
            <a:ext cx="6701775" cy="5353890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73C86F5-D8B0-A81E-E78B-A8AD62085482}"/>
              </a:ext>
            </a:extLst>
          </p:cNvPr>
          <p:cNvSpPr/>
          <p:nvPr/>
        </p:nvSpPr>
        <p:spPr>
          <a:xfrm>
            <a:off x="-69826" y="4429313"/>
            <a:ext cx="1495011" cy="3135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endParaRPr kumimoji="1" lang="ja-JP" altLang="en-US">
              <a:solidFill>
                <a:srgbClr val="FFFFFF"/>
              </a:solidFill>
              <a:latin typeface="Times New Roman"/>
              <a:ea typeface="ＭＳ Ｐゴシック"/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3EA460AF-E9E3-3050-DE14-7CB82340DCB7}"/>
              </a:ext>
            </a:extLst>
          </p:cNvPr>
          <p:cNvCxnSpPr>
            <a:cxnSpLocks/>
          </p:cNvCxnSpPr>
          <p:nvPr/>
        </p:nvCxnSpPr>
        <p:spPr>
          <a:xfrm flipV="1">
            <a:off x="1425185" y="2546366"/>
            <a:ext cx="1272210" cy="188294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26570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実行方法</a:t>
            </a:r>
            <a:r>
              <a:rPr lang="en-US" altLang="ja-JP" sz="3600" b="1" dirty="0">
                <a:solidFill>
                  <a:srgbClr val="0000FF"/>
                </a:solidFill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</a:rPr>
              <a:t>多項式線形最小二乗法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32EA053-DBCC-2E1C-01B7-A52F668EA053}"/>
              </a:ext>
            </a:extLst>
          </p:cNvPr>
          <p:cNvSpPr txBox="1"/>
          <p:nvPr/>
        </p:nvSpPr>
        <p:spPr>
          <a:xfrm>
            <a:off x="142104" y="704013"/>
            <a:ext cx="9001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sz="1800" dirty="0"/>
              <a:t>Excel</a:t>
            </a:r>
            <a:r>
              <a:rPr lang="ja-JP" altLang="en-US" sz="1800" dirty="0"/>
              <a:t>の入力データに対し、</a:t>
            </a:r>
            <a:r>
              <a:rPr lang="en-US" altLang="ja-JP" sz="1800" dirty="0"/>
              <a:t>n</a:t>
            </a:r>
            <a:r>
              <a:rPr lang="ja-JP" altLang="en-US" sz="1800" dirty="0"/>
              <a:t>次多項式で最小二乗フィッティングする</a:t>
            </a:r>
            <a:endParaRPr lang="en-US" altLang="ja-JP" sz="1800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線形最小二乗法なので、初期値の入力は必要ない</a:t>
            </a:r>
            <a:endParaRPr lang="en-US" altLang="ja-JP" sz="1800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>
              <a:solidFill>
                <a:srgbClr val="0000FF"/>
              </a:solidFill>
            </a:endParaRPr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ja-JP" altLang="en-US" dirty="0">
                <a:solidFill>
                  <a:srgbClr val="0000FF"/>
                </a:solidFill>
              </a:rPr>
              <a:t>条件設定</a:t>
            </a:r>
            <a:endParaRPr lang="en-US" altLang="ja-JP" dirty="0">
              <a:solidFill>
                <a:srgbClr val="0000FF"/>
              </a:solidFill>
            </a:endParaRPr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データの変数 </a:t>
            </a:r>
            <a:r>
              <a:rPr lang="en-US" altLang="ja-JP" b="1" dirty="0">
                <a:solidFill>
                  <a:srgbClr val="FF0000"/>
                </a:solidFill>
              </a:rPr>
              <a:t>“x:”</a:t>
            </a:r>
            <a:r>
              <a:rPr lang="ja-JP" altLang="en-US" dirty="0"/>
              <a:t> を選択する。</a:t>
            </a:r>
            <a:endParaRPr lang="en-US" altLang="ja-JP" dirty="0"/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FF0000"/>
                </a:solidFill>
              </a:rPr>
              <a:t>“y:”</a:t>
            </a:r>
            <a:r>
              <a:rPr lang="ja-JP" altLang="en-US" b="1" dirty="0">
                <a:solidFill>
                  <a:srgbClr val="FF0000"/>
                </a:solidFill>
              </a:rPr>
              <a:t> </a:t>
            </a:r>
            <a:r>
              <a:rPr lang="ja-JP" altLang="en-US" dirty="0"/>
              <a:t>でフィッティングさせるデータを選ぶ</a:t>
            </a:r>
            <a:endParaRPr lang="en-US" altLang="ja-JP" dirty="0"/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特定の </a:t>
            </a:r>
            <a:r>
              <a:rPr lang="en-US" altLang="ja-JP" dirty="0"/>
              <a:t>x</a:t>
            </a:r>
            <a:r>
              <a:rPr lang="ja-JP" altLang="en-US" dirty="0"/>
              <a:t> の範囲だけをフィッティング対象にする場合、</a:t>
            </a:r>
            <a:r>
              <a:rPr lang="en-US" altLang="ja-JP" dirty="0"/>
              <a:t>“</a:t>
            </a:r>
            <a:r>
              <a:rPr lang="en-US" altLang="ja-JP" dirty="0" err="1"/>
              <a:t>xmin</a:t>
            </a:r>
            <a:r>
              <a:rPr lang="en-US" altLang="ja-JP" dirty="0"/>
              <a:t>:”</a:t>
            </a:r>
            <a:r>
              <a:rPr lang="ja-JP" altLang="en-US" dirty="0"/>
              <a:t>、</a:t>
            </a:r>
            <a:r>
              <a:rPr lang="en-US" altLang="ja-JP" dirty="0"/>
              <a:t>”</a:t>
            </a:r>
            <a:r>
              <a:rPr lang="en-US" altLang="ja-JP" dirty="0" err="1"/>
              <a:t>xmax</a:t>
            </a:r>
            <a:r>
              <a:rPr lang="en-US" altLang="ja-JP" dirty="0"/>
              <a:t>:”</a:t>
            </a:r>
            <a:r>
              <a:rPr lang="ja-JP" altLang="en-US" dirty="0"/>
              <a:t> に入力。</a:t>
            </a:r>
            <a:br>
              <a:rPr lang="en-US" altLang="ja-JP" dirty="0"/>
            </a:br>
            <a:r>
              <a:rPr lang="ja-JP" altLang="en-US" dirty="0"/>
              <a:t>範囲を指定しない場合は、十分に小さい／大きい値を入れる</a:t>
            </a:r>
            <a:endParaRPr lang="en-US" altLang="ja-JP" dirty="0"/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計算範囲を </a:t>
            </a:r>
            <a:r>
              <a:rPr lang="en-US" altLang="ja-JP" dirty="0"/>
              <a:t>“</a:t>
            </a:r>
            <a:r>
              <a:rPr lang="en-US" altLang="ja-JP" dirty="0" err="1"/>
              <a:t>xmin</a:t>
            </a:r>
            <a:r>
              <a:rPr lang="en-US" altLang="ja-JP" dirty="0"/>
              <a:t>(</a:t>
            </a:r>
            <a:r>
              <a:rPr lang="en-US" altLang="ja-JP" dirty="0" err="1"/>
              <a:t>cal</a:t>
            </a:r>
            <a:r>
              <a:rPr lang="en-US" altLang="ja-JP" dirty="0"/>
              <a:t>):”, “</a:t>
            </a:r>
            <a:r>
              <a:rPr lang="en-US" altLang="ja-JP" dirty="0" err="1"/>
              <a:t>xmax</a:t>
            </a:r>
            <a:r>
              <a:rPr lang="en-US" altLang="ja-JP" dirty="0"/>
              <a:t>(</a:t>
            </a:r>
            <a:r>
              <a:rPr lang="en-US" altLang="ja-JP" dirty="0" err="1"/>
              <a:t>cal</a:t>
            </a:r>
            <a:r>
              <a:rPr lang="en-US" altLang="ja-JP" dirty="0"/>
              <a:t>):”</a:t>
            </a:r>
            <a:r>
              <a:rPr lang="ja-JP" altLang="en-US" dirty="0"/>
              <a:t> に入力する。</a:t>
            </a:r>
            <a:br>
              <a:rPr lang="en-US" altLang="ja-JP" dirty="0"/>
            </a:br>
            <a:r>
              <a:rPr lang="ja-JP" altLang="en-US" dirty="0"/>
              <a:t>* を入力すると、入力データの最小／最大値になる</a:t>
            </a:r>
            <a:endParaRPr lang="en-US" altLang="ja-JP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最小二乗実行</a:t>
            </a:r>
            <a:endParaRPr lang="en-US" altLang="ja-JP" dirty="0"/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dirty="0"/>
              <a:t>多項式の次数を </a:t>
            </a:r>
            <a:r>
              <a:rPr lang="en-US" altLang="ja-JP" dirty="0"/>
              <a:t>“</a:t>
            </a:r>
            <a:r>
              <a:rPr lang="en-US" altLang="ja-JP" dirty="0" err="1"/>
              <a:t>noder</a:t>
            </a:r>
            <a:r>
              <a:rPr lang="en-US" altLang="ja-JP" dirty="0"/>
              <a:t>:”</a:t>
            </a:r>
            <a:r>
              <a:rPr lang="ja-JP" altLang="en-US" dirty="0"/>
              <a:t> で選択する</a:t>
            </a:r>
            <a:endParaRPr lang="en-US" altLang="ja-JP" dirty="0"/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en-US" altLang="ja-JP" dirty="0"/>
              <a:t>“run”</a:t>
            </a:r>
            <a:r>
              <a:rPr lang="ja-JP" altLang="en-US" dirty="0"/>
              <a:t>ボタンを押す。</a:t>
            </a:r>
            <a:br>
              <a:rPr lang="en-US" altLang="ja-JP" dirty="0"/>
            </a:br>
            <a:r>
              <a:rPr lang="ja-JP" altLang="en-US" dirty="0"/>
              <a:t>グラフ画面が出ない場合は </a:t>
            </a:r>
            <a:r>
              <a:rPr lang="en-US" altLang="ja-JP" dirty="0"/>
              <a:t>“run(debug)”</a:t>
            </a:r>
            <a:r>
              <a:rPr lang="ja-JP" altLang="en-US" dirty="0"/>
              <a:t> で実行すると、</a:t>
            </a:r>
            <a:br>
              <a:rPr lang="en-US" altLang="ja-JP" dirty="0"/>
            </a:br>
            <a:r>
              <a:rPr lang="ja-JP" altLang="en-US" dirty="0"/>
              <a:t>コンソールが残ってエラーメッセ時を確認できる。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2218659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run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1C81AEBA-9022-2DBE-72CD-343FD1D019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227" y="695826"/>
            <a:ext cx="7398297" cy="6162173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BEA5AF9-4CC8-D9C7-5BF7-FAFA416F8F8A}"/>
              </a:ext>
            </a:extLst>
          </p:cNvPr>
          <p:cNvSpPr txBox="1"/>
          <p:nvPr/>
        </p:nvSpPr>
        <p:spPr>
          <a:xfrm>
            <a:off x="5813256" y="3592246"/>
            <a:ext cx="21089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i="1" dirty="0">
                <a:solidFill>
                  <a:srgbClr val="0000FF"/>
                </a:solidFill>
              </a:rPr>
              <a:t>x</a:t>
            </a:r>
            <a:r>
              <a:rPr lang="en-US" altLang="ja-JP" b="1" i="1" baseline="30000" dirty="0">
                <a:solidFill>
                  <a:srgbClr val="0000FF"/>
                </a:solidFill>
              </a:rPr>
              <a:t>i</a:t>
            </a:r>
            <a:r>
              <a:rPr lang="ja-JP" altLang="en-US" b="1" dirty="0">
                <a:solidFill>
                  <a:srgbClr val="0000FF"/>
                </a:solidFill>
              </a:rPr>
              <a:t> の係数 </a:t>
            </a:r>
            <a:r>
              <a:rPr lang="en-US" altLang="ja-JP" b="1" dirty="0">
                <a:solidFill>
                  <a:srgbClr val="0000FF"/>
                </a:solidFill>
              </a:rPr>
              <a:t>c[</a:t>
            </a:r>
            <a:r>
              <a:rPr lang="en-US" altLang="ja-JP" b="1" dirty="0" err="1">
                <a:solidFill>
                  <a:srgbClr val="0000FF"/>
                </a:solidFill>
              </a:rPr>
              <a:t>i</a:t>
            </a:r>
            <a:r>
              <a:rPr lang="en-US" altLang="ja-JP" b="1" dirty="0">
                <a:solidFill>
                  <a:srgbClr val="0000FF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28058619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9EFAF6A-C911-4488-6F9A-C926A04F1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53918"/>
            <a:ext cx="9144000" cy="5150163"/>
          </a:xfrm>
          <a:prstGeom prst="rect">
            <a:avLst/>
          </a:prstGeom>
        </p:spPr>
      </p:pic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コンソール画面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E3639D-1C64-898F-069C-F1477938DFAE}"/>
              </a:ext>
            </a:extLst>
          </p:cNvPr>
          <p:cNvSpPr txBox="1"/>
          <p:nvPr/>
        </p:nvSpPr>
        <p:spPr>
          <a:xfrm>
            <a:off x="3192516" y="2065282"/>
            <a:ext cx="29545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↑ フィッティング結果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24A423-A42D-EC09-725D-72AE2F45B1B4}"/>
              </a:ext>
            </a:extLst>
          </p:cNvPr>
          <p:cNvSpPr txBox="1"/>
          <p:nvPr/>
        </p:nvSpPr>
        <p:spPr>
          <a:xfrm>
            <a:off x="5118537" y="2864068"/>
            <a:ext cx="2954506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目的関数の平均、分散、標準偏差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誤差</a:t>
            </a:r>
            <a:r>
              <a:rPr lang="en-US" altLang="ja-JP" b="1" dirty="0">
                <a:solidFill>
                  <a:srgbClr val="0000FF"/>
                </a:solidFill>
              </a:rPr>
              <a:t>: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MAE,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MSE,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RMSE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評価</a:t>
            </a:r>
            <a:r>
              <a:rPr lang="en-US" altLang="ja-JP" b="1" dirty="0">
                <a:solidFill>
                  <a:srgbClr val="0000FF"/>
                </a:solidFill>
              </a:rPr>
              <a:t>: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R</a:t>
            </a:r>
            <a:r>
              <a:rPr lang="en-US" altLang="ja-JP" b="1" baseline="30000" dirty="0">
                <a:solidFill>
                  <a:srgbClr val="0000FF"/>
                </a:solidFill>
              </a:rPr>
              <a:t>2</a:t>
            </a:r>
            <a:r>
              <a:rPr lang="en-US" altLang="ja-JP" b="1" dirty="0">
                <a:solidFill>
                  <a:srgbClr val="0000FF"/>
                </a:solidFill>
              </a:rPr>
              <a:t>,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93702964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0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Verdana"/>
        <a:ea typeface="メイリオ"/>
        <a:cs typeface=""/>
      </a:majorFont>
      <a:minorFont>
        <a:latin typeface="Verdana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>
            <a:latin typeface="ＭＳ Ｐゴシック" panose="020B0600070205080204" pitchFamily="50" charset="-128"/>
            <a:ea typeface="ＭＳ Ｐゴシック" panose="020B0600070205080204" pitchFamily="50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40027</TotalTime>
  <Words>214</Words>
  <Application>Microsoft Office PowerPoint</Application>
  <PresentationFormat>画面に合わせる (4:3)</PresentationFormat>
  <Paragraphs>26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等线</vt:lpstr>
      <vt:lpstr>ＭＳ Ｐゴシック</vt:lpstr>
      <vt:lpstr>Arial</vt:lpstr>
      <vt:lpstr>Calibri</vt:lpstr>
      <vt:lpstr>Times New Roman</vt:lpstr>
      <vt:lpstr>Verdana</vt:lpstr>
      <vt:lpstr>Wingdings</vt:lpstr>
      <vt:lpstr>101_標準デザイン</vt:lpstr>
      <vt:lpstr>Office テーマ</vt:lpstr>
      <vt:lpstr>多項式線形最小二乗法</vt:lpstr>
      <vt:lpstr>実行方法:多項式線形最小二乗法</vt:lpstr>
      <vt:lpstr>run</vt:lpstr>
      <vt:lpstr>コンソール画面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HE XINYI</dc:creator>
  <cp:lastModifiedBy>利夫 神谷</cp:lastModifiedBy>
  <cp:revision>1867</cp:revision>
  <cp:lastPrinted>2019-01-16T07:11:21Z</cp:lastPrinted>
  <dcterms:created xsi:type="dcterms:W3CDTF">2018-09-23T14:38:03Z</dcterms:created>
  <dcterms:modified xsi:type="dcterms:W3CDTF">2025-06-22T06:01:25Z</dcterms:modified>
</cp:coreProperties>
</file>