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05" r:id="rId2"/>
    <p:sldMasterId id="2147483712" r:id="rId3"/>
  </p:sldMasterIdLst>
  <p:notesMasterIdLst>
    <p:notesMasterId r:id="rId30"/>
  </p:notesMasterIdLst>
  <p:sldIdLst>
    <p:sldId id="4917" r:id="rId4"/>
    <p:sldId id="4933" r:id="rId5"/>
    <p:sldId id="4918" r:id="rId6"/>
    <p:sldId id="4922" r:id="rId7"/>
    <p:sldId id="1737" r:id="rId8"/>
    <p:sldId id="3788" r:id="rId9"/>
    <p:sldId id="4923" r:id="rId10"/>
    <p:sldId id="4929" r:id="rId11"/>
    <p:sldId id="4930" r:id="rId12"/>
    <p:sldId id="4931" r:id="rId13"/>
    <p:sldId id="4932" r:id="rId14"/>
    <p:sldId id="3720" r:id="rId15"/>
    <p:sldId id="4939" r:id="rId16"/>
    <p:sldId id="4957" r:id="rId17"/>
    <p:sldId id="4958" r:id="rId18"/>
    <p:sldId id="4963" r:id="rId19"/>
    <p:sldId id="4964" r:id="rId20"/>
    <p:sldId id="4959" r:id="rId21"/>
    <p:sldId id="4965" r:id="rId22"/>
    <p:sldId id="5079" r:id="rId23"/>
    <p:sldId id="5078" r:id="rId24"/>
    <p:sldId id="4921" r:id="rId25"/>
    <p:sldId id="5076" r:id="rId26"/>
    <p:sldId id="5077" r:id="rId27"/>
    <p:sldId id="4926" r:id="rId28"/>
    <p:sldId id="50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AA8383D-8C6C-414A-8AB2-47E49350A154}">
          <p14:sldIdLst>
            <p14:sldId id="4917"/>
            <p14:sldId id="4933"/>
            <p14:sldId id="4918"/>
            <p14:sldId id="4922"/>
            <p14:sldId id="1737"/>
            <p14:sldId id="3788"/>
            <p14:sldId id="4923"/>
            <p14:sldId id="4929"/>
            <p14:sldId id="4930"/>
            <p14:sldId id="4931"/>
            <p14:sldId id="4932"/>
            <p14:sldId id="3720"/>
            <p14:sldId id="4939"/>
            <p14:sldId id="4957"/>
            <p14:sldId id="4958"/>
            <p14:sldId id="4963"/>
            <p14:sldId id="4964"/>
            <p14:sldId id="4959"/>
            <p14:sldId id="4965"/>
            <p14:sldId id="5079"/>
            <p14:sldId id="5078"/>
            <p14:sldId id="4921"/>
            <p14:sldId id="5076"/>
            <p14:sldId id="5077"/>
            <p14:sldId id="4926"/>
            <p14:sldId id="5080"/>
          </p14:sldIdLst>
        </p14:section>
        <p14:section name="タイトルなしのセクション" id="{F09C2A22-55A5-46BD-8F80-D8B8B7512D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E920E"/>
    <a:srgbClr val="002060"/>
    <a:srgbClr val="014F97"/>
    <a:srgbClr val="FFFF00"/>
    <a:srgbClr val="FF0066"/>
    <a:srgbClr val="FF7D00"/>
    <a:srgbClr val="FF3EFF"/>
    <a:srgbClr val="E8BC49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531" autoAdjust="0"/>
    <p:restoredTop sz="95127" autoAdjust="0"/>
  </p:normalViewPr>
  <p:slideViewPr>
    <p:cSldViewPr snapToGrid="0">
      <p:cViewPr varScale="1">
        <p:scale>
          <a:sx n="77" d="100"/>
          <a:sy n="77" d="100"/>
        </p:scale>
        <p:origin x="86" y="42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74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E8F7B-28ED-438E-8C80-84CFFDA28EB9}" type="datetimeFigureOut">
              <a:rPr lang="zh-CN" altLang="en-US" smtClean="0"/>
              <a:t>2025/6/22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C0C3-4464-4D55-94B5-DAC4AAED03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7096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6578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24318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36463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36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53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01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908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4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22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02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8A623-2151-D024-55E5-25E7DBE8B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>
            <a:extLst>
              <a:ext uri="{FF2B5EF4-FFF2-40B4-BE49-F238E27FC236}">
                <a16:creationId xmlns:a16="http://schemas.microsoft.com/office/drawing/2014/main" id="{D7259C92-7F07-85AB-DD92-5D7BDAFE38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>
            <a:extLst>
              <a:ext uri="{FF2B5EF4-FFF2-40B4-BE49-F238E27FC236}">
                <a16:creationId xmlns:a16="http://schemas.microsoft.com/office/drawing/2014/main" id="{71503220-62CC-AC2C-2B66-ECF2D5758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>
            <a:extLst>
              <a:ext uri="{FF2B5EF4-FFF2-40B4-BE49-F238E27FC236}">
                <a16:creationId xmlns:a16="http://schemas.microsoft.com/office/drawing/2014/main" id="{75A02CDE-7582-78D1-13A7-1820F3037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63922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58DC-6DF5-A375-D583-B66D473A1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384DDE6-7578-95B5-906F-EFADD3C0D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091819E-C401-245A-E284-2DC32A610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7B7810-4C3A-C33A-BF1A-0684D02FB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670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4338B-B5E2-6E4E-3371-F5029FE4B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F0728B-CC31-512C-5AFB-5D914BA49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3A8CA0F-FC7F-A924-259A-3288151E2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095ECA-54FF-C983-4CEC-B74FB63EE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43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7685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90813" y="506413"/>
            <a:ext cx="4486275" cy="2524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203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690813" y="506413"/>
            <a:ext cx="4486275" cy="25241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78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98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465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5975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5675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062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3E635-7430-48FD-BD0D-3738A03B48AE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4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33225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62716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912813" eaLnBrk="0" hangingPunct="0"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0F6D47-FD9A-4192-AD6E-B9EBDFBDB31E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3" y="739775"/>
            <a:ext cx="6580187" cy="3702050"/>
          </a:xfrm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9678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9207-A22D-4C0B-8BC6-0A450BE7DC2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06713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40E7A-912F-41C1-BF35-14C8FF108CE7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12678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57D0-4F26-4BA8-BA24-6AEA5CF165B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50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7"/>
            <a:ext cx="11456869" cy="6443459"/>
          </a:xfrm>
          <a:prstGeom prst="rect">
            <a:avLst/>
          </a:prstGeom>
        </p:spPr>
      </p:pic>
      <p:sp>
        <p:nvSpPr>
          <p:cNvPr id="4" name="正方形/長方形 3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-4242"/>
            <a:ext cx="12192000" cy="139180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70"/>
            <a:ext cx="10363200" cy="1470025"/>
          </a:xfrm>
        </p:spPr>
        <p:txBody>
          <a:bodyPr>
            <a:normAutofit/>
          </a:bodyPr>
          <a:lstStyle>
            <a:lvl1pPr algn="ctr">
              <a:defRPr sz="3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pic>
        <p:nvPicPr>
          <p:cNvPr id="9" name="図 8" descr="flag_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1" y="126752"/>
            <a:ext cx="10753195" cy="709963"/>
          </a:xfrm>
        </p:spPr>
        <p:txBody>
          <a:bodyPr bIns="0"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827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3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795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10246408" y="6351712"/>
            <a:ext cx="18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pic>
        <p:nvPicPr>
          <p:cNvPr id="5" name="図 4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80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1" y="842404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 descr="flag_l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070" y="11088"/>
            <a:ext cx="1109861" cy="15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7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22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5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C073-8E43-4A27-BC9F-D283EADCF086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3353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3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48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6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7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70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4A21-2771-4A8E-B948-BC987F9A10EE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04707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A94D-BEFC-47F2-ADD9-CC1CDE86D830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3598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A061-458E-441E-BCEC-B7AB8E52ABFF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1183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9594-6B2C-4AE0-AD8D-E8464A0C5F91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22910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55A36-BB40-443C-9791-3BA8CB4CEEB2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27714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339D-AEDF-4C4B-BCEA-4EC7967453A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08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96F01-06F7-43B2-91C5-9275A55F7C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00572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826E72-A05E-4B5E-AEF3-9B9A3E33DAE4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517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1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2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246408" y="6351712"/>
            <a:ext cx="1879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12192000" cy="134938"/>
          </a:xfrm>
          <a:prstGeom prst="rect">
            <a:avLst/>
          </a:prstGeom>
          <a:solidFill>
            <a:srgbClr val="987D1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図 11" descr="flogs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7903" y="9248"/>
            <a:ext cx="681675" cy="8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kumimoji="1" sz="27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257175" indent="-270000" algn="l" defTabSz="685800" rtl="0" eaLnBrk="1" latinLnBrk="0" hangingPunct="1">
        <a:spcBef>
          <a:spcPts val="900"/>
        </a:spcBef>
        <a:buFont typeface="Wingdings" panose="05000000000000000000" pitchFamily="2" charset="2"/>
        <a:buChar char="l"/>
        <a:defRPr kumimoji="1" sz="24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557213" indent="-270000" algn="l" defTabSz="685800" rtl="0" eaLnBrk="1" latinLnBrk="0" hangingPunct="1">
        <a:spcBef>
          <a:spcPts val="150"/>
        </a:spcBef>
        <a:buFont typeface="Wingdings" panose="05000000000000000000" pitchFamily="2" charset="2"/>
        <a:buChar char="n"/>
        <a:defRPr kumimoji="1" sz="21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740569" indent="-271463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012031" indent="-339329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276350" indent="-332185" algn="l" defTabSz="685800" rtl="0" eaLnBrk="1" latinLnBrk="0" hangingPunct="1">
        <a:spcBef>
          <a:spcPts val="150"/>
        </a:spcBef>
        <a:buFont typeface="Wingdings" panose="05000000000000000000" pitchFamily="2" charset="2"/>
        <a:buChar char="l"/>
        <a:defRPr kumimoji="1" sz="1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5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5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6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7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package" Target="../embeddings/Microsoft_Excel_Worksheet9.xlsx"/><Relationship Id="rId5" Type="http://schemas.openxmlformats.org/officeDocument/2006/relationships/image" Target="NUL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528CD2-D435-FDA7-B584-963539364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4" y="-1"/>
            <a:ext cx="5363192" cy="6858000"/>
          </a:xfrm>
          <a:prstGeom prst="rect">
            <a:avLst/>
          </a:prstGeom>
        </p:spPr>
      </p:pic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Launcher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DD48786-6C5D-D4B5-C07E-FC5BF608B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994" y="1461051"/>
            <a:ext cx="8375451" cy="5396947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0A6BB9C-2D2D-A0B0-6E97-C5FBF252C4BD}"/>
              </a:ext>
            </a:extLst>
          </p:cNvPr>
          <p:cNvSpPr/>
          <p:nvPr/>
        </p:nvSpPr>
        <p:spPr>
          <a:xfrm>
            <a:off x="132370" y="4438551"/>
            <a:ext cx="1626855" cy="252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016C042-E0DE-E73E-0874-9F3D125A0B56}"/>
              </a:ext>
            </a:extLst>
          </p:cNvPr>
          <p:cNvCxnSpPr>
            <a:cxnSpLocks/>
          </p:cNvCxnSpPr>
          <p:nvPr/>
        </p:nvCxnSpPr>
        <p:spPr>
          <a:xfrm flipV="1">
            <a:off x="1375017" y="2300457"/>
            <a:ext cx="2739783" cy="22089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2657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31</a:t>
            </a:r>
            <a:r>
              <a:rPr lang="ja-JP" altLang="en-US" sz="3600" b="1" dirty="0">
                <a:solidFill>
                  <a:srgbClr val="0000FF"/>
                </a:solidFill>
              </a:rPr>
              <a:t>点、</a:t>
            </a:r>
            <a:r>
              <a:rPr lang="en-US" altLang="ja-JP" sz="3600" b="1" dirty="0">
                <a:solidFill>
                  <a:srgbClr val="0000FF"/>
                </a:solidFill>
              </a:rPr>
              <a:t>51</a:t>
            </a:r>
            <a:r>
              <a:rPr lang="ja-JP" altLang="en-US" sz="3600" b="1" dirty="0">
                <a:solidFill>
                  <a:srgbClr val="0000FF"/>
                </a:solidFill>
              </a:rPr>
              <a:t>点で</a:t>
            </a:r>
            <a:r>
              <a:rPr lang="en-US" altLang="ja-JP" sz="3600" b="1" dirty="0">
                <a:solidFill>
                  <a:srgbClr val="0000FF"/>
                </a:solidFill>
              </a:rPr>
              <a:t>1</a:t>
            </a:r>
            <a:r>
              <a:rPr lang="ja-JP" altLang="en-US" sz="3600" b="1" dirty="0">
                <a:solidFill>
                  <a:srgbClr val="0000FF"/>
                </a:solidFill>
              </a:rPr>
              <a:t>次微分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87AB2D6-5DC7-F52F-1420-AF513DF8C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450" y="1095704"/>
            <a:ext cx="4543550" cy="50416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35D03EE-B766-DC4E-F9A2-596717E16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94" y="1095704"/>
            <a:ext cx="4543550" cy="50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31</a:t>
            </a:r>
            <a:r>
              <a:rPr lang="ja-JP" altLang="en-US" sz="3600" b="1" dirty="0">
                <a:solidFill>
                  <a:srgbClr val="0000FF"/>
                </a:solidFill>
              </a:rPr>
              <a:t>点、</a:t>
            </a:r>
            <a:r>
              <a:rPr lang="en-US" altLang="ja-JP" sz="3600" b="1" dirty="0">
                <a:solidFill>
                  <a:srgbClr val="0000FF"/>
                </a:solidFill>
              </a:rPr>
              <a:t>51</a:t>
            </a:r>
            <a:r>
              <a:rPr lang="ja-JP" altLang="en-US" sz="3600" b="1" dirty="0">
                <a:solidFill>
                  <a:srgbClr val="0000FF"/>
                </a:solidFill>
              </a:rPr>
              <a:t>点で</a:t>
            </a:r>
            <a:r>
              <a:rPr lang="en-US" altLang="ja-JP" sz="3600" b="1">
                <a:solidFill>
                  <a:srgbClr val="0000FF"/>
                </a:solidFill>
              </a:rPr>
              <a:t>2</a:t>
            </a:r>
            <a:r>
              <a:rPr lang="ja-JP" altLang="en-US" sz="3600" b="1">
                <a:solidFill>
                  <a:srgbClr val="0000FF"/>
                </a:solidFill>
              </a:rPr>
              <a:t>次</a:t>
            </a:r>
            <a:r>
              <a:rPr lang="ja-JP" altLang="en-US" sz="3600" b="1" dirty="0">
                <a:solidFill>
                  <a:srgbClr val="0000FF"/>
                </a:solidFill>
              </a:rPr>
              <a:t>微分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D990EF-543F-01C1-05EA-038D39A99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175" y="1298488"/>
            <a:ext cx="4512944" cy="50077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C04DB8C-3500-2EE5-ADD5-9F2602D14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298488"/>
            <a:ext cx="4512944" cy="5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3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765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1524432" y="2780928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b="1" dirty="0">
                <a:solidFill>
                  <a:srgbClr val="0000FF"/>
                </a:solidFill>
              </a:rPr>
              <a:t>補足資料</a:t>
            </a:r>
            <a:endParaRPr lang="ja-JP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8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Smoothing </a:t>
            </a:r>
            <a:r>
              <a:rPr lang="en-US" altLang="ja-JP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平滑化</a:t>
            </a:r>
            <a:r>
              <a:rPr lang="en-US" altLang="ja-JP" sz="2800" dirty="0">
                <a:solidFill>
                  <a:schemeClr val="tx1"/>
                </a:solidFill>
                <a:latin typeface="Times New Roman"/>
                <a:ea typeface="ＭＳ Ｐゴシック"/>
              </a:rPr>
              <a:t>)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03512" y="607328"/>
            <a:ext cx="812658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Take some average for sample points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Moving average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移動平均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Simple moving average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単純移動平均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Average of sequential data with the uniform weight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・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Weighted moving average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加重移動平均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: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Average of sequential data with weight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Weight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：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Linear, Triangular,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Exponetnial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 Gauss, etc…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52947" y="3794264"/>
            <a:ext cx="6314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Approximate sample points by some function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Polynomial smoothing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多項式による平滑化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Smoothing spline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スプライン平滑化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Least-squares method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最小二乗法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03513" y="5517233"/>
            <a:ext cx="5116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Fourier transformation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フーリエ変換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779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Calculation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631505" y="692697"/>
                <a:ext cx="8656919" cy="2947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 (2m+1 points)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(2m+1 points)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692697"/>
                <a:ext cx="8656919" cy="2947025"/>
              </a:xfrm>
              <a:prstGeom prst="rect">
                <a:avLst/>
              </a:prstGeom>
              <a:blipFill>
                <a:blip r:embed="rId3"/>
                <a:stretch>
                  <a:fillRect l="-1479" t="-22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/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9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1586101" y="2887390"/>
          <a:ext cx="4581908" cy="3901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4722832" imgH="4021704" progId="Excel.Sheet.12">
                  <p:embed/>
                </p:oleObj>
              </mc:Choice>
              <mc:Fallback>
                <p:oleObj name="ワークシート" r:id="rId3" imgW="4722832" imgH="4021704" progId="Excel.Sheet.12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6101" y="2887390"/>
                        <a:ext cx="4581908" cy="3901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6168009" y="3140968"/>
          <a:ext cx="4473389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5033896" imgH="3727574" progId="Excel.Sheet.12">
                  <p:embed/>
                </p:oleObj>
              </mc:Choice>
              <mc:Fallback>
                <p:oleObj name="ワークシート" r:id="rId5" imgW="5033896" imgH="3727574" progId="Excel.Sheet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68009" y="3140968"/>
                        <a:ext cx="4473389" cy="3312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Smoothing </a:t>
            </a:r>
            <a:r>
              <a:rPr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平滑化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31505" y="548680"/>
            <a:ext cx="86395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Moving average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移動平均法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Smoother with more sample points for average,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but would alter the function shape if the function is not monotonic.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=&gt; Affect peak height, valley depth, peak width etc…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The range of averaged sample points larger than the peak width</a:t>
            </a:r>
            <a:b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        =&gt; split peaks might become difficult to be separated.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6101" y="2463280"/>
            <a:ext cx="387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Poor S/N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ratio XRD pattern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75720" y="3142709"/>
            <a:ext cx="2480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・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sample points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Red: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5-points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simple moving average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44073" y="2771636"/>
            <a:ext cx="352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Simple moving average: 5,11,31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点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8904312" y="3140968"/>
            <a:ext cx="360040" cy="136815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491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Smoothing: Polynomial fit method</a:t>
            </a:r>
            <a:r>
              <a:rPr lang="en-US" altLang="ja-JP" sz="2400" dirty="0">
                <a:solidFill>
                  <a:schemeClr val="tx1"/>
                </a:solidFill>
              </a:rPr>
              <a:t> (</a:t>
            </a:r>
            <a:r>
              <a:rPr lang="ja-JP" altLang="en-US" sz="2400" dirty="0">
                <a:solidFill>
                  <a:schemeClr val="tx1"/>
                </a:solidFill>
              </a:rPr>
              <a:t>多項式適合法</a:t>
            </a:r>
            <a:r>
              <a:rPr lang="en-US" altLang="ja-JP" sz="2400" dirty="0">
                <a:solidFill>
                  <a:schemeClr val="tx1"/>
                </a:solidFill>
              </a:rPr>
              <a:t>)</a:t>
            </a:r>
            <a:endParaRPr lang="ja-JP" altLang="en-US" sz="32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540595" y="2241948"/>
          <a:ext cx="5407025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7181618" imgH="6165901" progId="Excel.Sheet.12">
                  <p:embed/>
                </p:oleObj>
              </mc:Choice>
              <mc:Fallback>
                <p:oleObj name="ワークシート" r:id="rId3" imgW="7181618" imgH="6165901" progId="Excel.Sheet.12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0595" y="2241948"/>
                        <a:ext cx="5407025" cy="46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6926263" y="2392041"/>
          <a:ext cx="3805252" cy="438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6127805" imgH="7067567" progId="Excel.Sheet.12">
                  <p:embed/>
                </p:oleObj>
              </mc:Choice>
              <mc:Fallback>
                <p:oleObj name="ワークシート" r:id="rId5" imgW="6127805" imgH="7067567" progId="Excel.Sheet.12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6263" y="2392041"/>
                        <a:ext cx="3805252" cy="4386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744072" y="2022564"/>
            <a:ext cx="40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Simple moving average: 5,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11,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points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7" name="直線矢印コネクタ 6"/>
          <p:cNvCxnSpPr>
            <a:stCxn id="5" idx="0"/>
          </p:cNvCxnSpPr>
          <p:nvPr/>
        </p:nvCxnSpPr>
        <p:spPr bwMode="auto">
          <a:xfrm>
            <a:off x="8828890" y="2392041"/>
            <a:ext cx="512463" cy="188393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テキスト ボックス 7"/>
          <p:cNvSpPr txBox="1"/>
          <p:nvPr/>
        </p:nvSpPr>
        <p:spPr>
          <a:xfrm>
            <a:off x="2923014" y="2057281"/>
            <a:ext cx="293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Polynomial fit: 11,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31 points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31504" y="692696"/>
            <a:ext cx="89289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Adopt </a:t>
            </a: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 polynomial to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sample points among the given 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sample points, determined by LSQ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    データに </a:t>
            </a:r>
            <a:r>
              <a:rPr kumimoji="1" lang="en-US" altLang="ja-JP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次多項式を最小自乗法で求め、標本点の値を内挿する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5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779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Weights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of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polynomial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fit (</a:t>
            </a:r>
            <a:r>
              <a:rPr lang="en-US" altLang="ja-JP" sz="3200" b="1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Savizky-Golay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method)</a:t>
            </a:r>
            <a:b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ja-JP" altLang="en-US" sz="2000" dirty="0">
                <a:solidFill>
                  <a:schemeClr val="tx1"/>
                </a:solidFill>
                <a:latin typeface="Times New Roman"/>
                <a:ea typeface="ＭＳ Ｐゴシック"/>
              </a:rPr>
              <a:t>多項式適合法 </a:t>
            </a:r>
            <a:r>
              <a:rPr lang="en-US" altLang="ja-JP" sz="2000" dirty="0">
                <a:solidFill>
                  <a:schemeClr val="tx1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2000" dirty="0" err="1">
                <a:solidFill>
                  <a:schemeClr val="tx1"/>
                </a:solidFill>
              </a:rPr>
              <a:t>Savizky-Golay</a:t>
            </a:r>
            <a:r>
              <a:rPr lang="ja-JP" altLang="en-US" sz="2000" dirty="0">
                <a:solidFill>
                  <a:schemeClr val="tx1"/>
                </a:solidFill>
              </a:rPr>
              <a:t>法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  <a:r>
              <a:rPr lang="ja-JP" altLang="en-US" sz="2000" dirty="0">
                <a:solidFill>
                  <a:schemeClr val="tx1"/>
                </a:solidFill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Times New Roman"/>
                <a:ea typeface="ＭＳ Ｐゴシック"/>
              </a:rPr>
              <a:t>の重み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65365" y="870621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南茂夫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科学計測のための波形データ処理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CQ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出版社 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(1986)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656048" y="5921339"/>
                <a:ext cx="86569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Weights for order 2 and 3 using (2</a:t>
                </a:r>
                <a:r>
                  <a:rPr kumimoji="1" lang="en-US" altLang="ja-JP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+1) points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((2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+1)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点を用いた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2,3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次多項式適合の重み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)=3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+1)−1−5</m:t>
                    </m:r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j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-m,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-1, 0, 1, </a:t>
                </a:r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=(4</m:t>
                    </m:r>
                    <m:sSup>
                      <m:sSupPr>
                        <m:ctrlP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ja-JP" alt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−1)(2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+3)/3</m:t>
                    </m:r>
                  </m:oMath>
                </a14:m>
                <a:r>
                  <a:rPr kumimoji="1" lang="ja-JP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48" y="5921339"/>
                <a:ext cx="8656919" cy="830997"/>
              </a:xfrm>
              <a:prstGeom prst="rect">
                <a:avLst/>
              </a:prstGeom>
              <a:blipFill>
                <a:blip r:embed="rId4"/>
                <a:stretch>
                  <a:fillRect l="-423" t="-2920" b="-3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/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63752" y="1196751"/>
            <a:ext cx="6552728" cy="53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24000" y="2678972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 1: Simple moving average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Orders 2 and 3 have the same weights</a:t>
            </a: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C82978F-8B7F-4B90-ABD4-4839CC970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0782" y="1164095"/>
          <a:ext cx="5112568" cy="483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038770" imgH="6658172" progId="Excel.Sheet.12">
                  <p:embed/>
                </p:oleObj>
              </mc:Choice>
              <mc:Fallback>
                <p:oleObj name="Worksheet" r:id="rId5" imgW="7038770" imgH="6658172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C82978F-8B7F-4B90-ABD4-4839CC970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70782" y="1164095"/>
                        <a:ext cx="5112568" cy="483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2211181" y="1116034"/>
            <a:ext cx="330514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Table 5.1 Weights for </a:t>
            </a:r>
            <a:b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 2 and 3 polynomial fit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779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Calculation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631505" y="692697"/>
                <a:ext cx="8656919" cy="4657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 (2m+1 points)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(2m+1 points)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Order 2 and 3 polynomial fit using (2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+1) points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)=3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+1)−1−5</m:t>
                    </m:r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j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-m,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-1, 0, 1,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=(4</m:t>
                    </m:r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−1)(2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+3)/3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23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23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692697"/>
                <a:ext cx="8656919" cy="4657237"/>
              </a:xfrm>
              <a:prstGeom prst="rect">
                <a:avLst/>
              </a:prstGeom>
              <a:blipFill>
                <a:blip r:embed="rId3"/>
                <a:stretch>
                  <a:fillRect l="-1479" t="-14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/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4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926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Smoothing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631505" y="692697"/>
                <a:ext cx="8656919" cy="1133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 (2m+1 points)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692697"/>
                <a:ext cx="8656919" cy="1133900"/>
              </a:xfrm>
              <a:prstGeom prst="rect">
                <a:avLst/>
              </a:prstGeom>
              <a:blipFill>
                <a:blip r:embed="rId3"/>
                <a:stretch>
                  <a:fillRect l="-1479" t="-59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B3688A46-11FF-D119-BE6B-6B173B1397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2893" y="2589783"/>
          <a:ext cx="984567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955147" imgH="3375769" progId="Excel.Sheet.12">
                  <p:embed/>
                </p:oleObj>
              </mc:Choice>
              <mc:Fallback>
                <p:oleObj name="Worksheet" r:id="rId4" imgW="7955147" imgH="3375769" progId="Excel.Shee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B3688A46-11FF-D119-BE6B-6B173B1397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2893" y="2589783"/>
                        <a:ext cx="9845675" cy="417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2F3471-A45E-A280-6EA8-07EAB353C392}"/>
              </a:ext>
            </a:extLst>
          </p:cNvPr>
          <p:cNvSpPr txBox="1"/>
          <p:nvPr/>
        </p:nvSpPr>
        <p:spPr>
          <a:xfrm>
            <a:off x="955637" y="2086946"/>
            <a:ext cx="609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Weight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0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E371-1ABB-03F4-9680-4D97CB7EE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8DC0B80E-D4DE-7C15-9FC8-548689E30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設定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5E5D809-E0B3-EF30-1568-34F0BF6D4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52174"/>
            <a:ext cx="94011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365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0A781-25A1-C34F-3D88-6EA51CC3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533A777-4EFA-CC14-172A-5D2895604372}"/>
                  </a:ext>
                </a:extLst>
              </p:cNvPr>
              <p:cNvSpPr/>
              <p:nvPr/>
            </p:nvSpPr>
            <p:spPr>
              <a:xfrm>
                <a:off x="1631505" y="692697"/>
                <a:ext cx="8656919" cy="1474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(2m+1 points)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1" lang="en-US" altLang="ja-JP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D533A777-4EFA-CC14-172A-5D2895604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692697"/>
                <a:ext cx="8656919" cy="1474571"/>
              </a:xfrm>
              <a:prstGeom prst="rect">
                <a:avLst/>
              </a:prstGeom>
              <a:blipFill>
                <a:blip r:embed="rId3"/>
                <a:stretch>
                  <a:fillRect l="-1479" t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4677DA-6CBC-6258-8D1D-1EFB11EB7E18}"/>
              </a:ext>
            </a:extLst>
          </p:cNvPr>
          <p:cNvSpPr txBox="1"/>
          <p:nvPr/>
        </p:nvSpPr>
        <p:spPr>
          <a:xfrm>
            <a:off x="955637" y="2086946"/>
            <a:ext cx="609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en-US" altLang="ja-JP" sz="2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i</a:t>
            </a:r>
            <a:endParaRPr kumimoji="1" lang="ja-JP" altLang="en-US" sz="2400" b="0" i="1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9BC03970-C480-C487-AE95-A2B76D8796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3472" y="2548611"/>
          <a:ext cx="10066337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065977" imgH="3147169" progId="Excel.Sheet.12">
                  <p:embed/>
                </p:oleObj>
              </mc:Choice>
              <mc:Fallback>
                <p:oleObj name="Worksheet" r:id="rId4" imgW="10065977" imgH="3147169" progId="Excel.Shee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9BC03970-C480-C487-AE95-A2B76D8796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3472" y="2548611"/>
                        <a:ext cx="10066337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タイトル 2">
            <a:extLst>
              <a:ext uri="{FF2B5EF4-FFF2-40B4-BE49-F238E27FC236}">
                <a16:creationId xmlns:a16="http://schemas.microsoft.com/office/drawing/2014/main" id="{6337751B-8FED-5288-99DD-24EE4A759455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48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F229-680B-665A-A7A4-D1ED5021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054942A-F4D6-0D2A-F9D9-604B9366D40F}"/>
                  </a:ext>
                </a:extLst>
              </p:cNvPr>
              <p:cNvSpPr/>
              <p:nvPr/>
            </p:nvSpPr>
            <p:spPr>
              <a:xfrm>
                <a:off x="1631505" y="692697"/>
                <a:ext cx="8656919" cy="1802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Order 2 and 3 polynomial fit using (2</a:t>
                </a:r>
                <a:r>
                  <a:rPr kumimoji="1" lang="en-US" altLang="ja-JP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+1) points</a:t>
                </a:r>
                <a:endParaRPr kumimoji="1" lang="en-US" altLang="ja-JP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𝑗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)=3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+1)−1−5</m:t>
                    </m:r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j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-m,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-1, 0, 1, 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･･･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𝑊</m:t>
                        </m:r>
                      </m:e>
                      <m:sub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23</m:t>
                        </m:r>
                      </m:sub>
                    </m:sSub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=(4</m:t>
                    </m:r>
                    <m:sSup>
                      <m:sSupPr>
                        <m:ctrlP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1" lang="ja-JP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−1)(2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1" lang="ja-JP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+3)/3</m:t>
                    </m:r>
                  </m:oMath>
                </a14:m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23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23</m:t>
                            </m:r>
                          </m:sub>
                        </m:s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  <m:sSub>
                          <m:sSubPr>
                            <m:ctrlP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4054942A-F4D6-0D2A-F9D9-604B9366D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5" y="692697"/>
                <a:ext cx="8656919" cy="1802545"/>
              </a:xfrm>
              <a:prstGeom prst="rect">
                <a:avLst/>
              </a:prstGeom>
              <a:blipFill>
                <a:blip r:embed="rId3"/>
                <a:stretch>
                  <a:fillRect l="-1479" t="-37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>
            <a:extLst>
              <a:ext uri="{FF2B5EF4-FFF2-40B4-BE49-F238E27FC236}">
                <a16:creationId xmlns:a16="http://schemas.microsoft.com/office/drawing/2014/main" id="{B0DC86C5-95DB-C52D-C249-32BB563698ED}"/>
              </a:ext>
            </a:extLst>
          </p:cNvPr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212248CC-5A48-E906-A4FC-A00DF73FD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7125" y="2790825"/>
          <a:ext cx="109347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0934815" imgH="3147169" progId="Excel.Sheet.12">
                  <p:embed/>
                </p:oleObj>
              </mc:Choice>
              <mc:Fallback>
                <p:oleObj name="Worksheet" r:id="rId4" imgW="10934815" imgH="3147169" progId="Excel.Shee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212248CC-5A48-E906-A4FC-A00DF73FDA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7125" y="2790825"/>
                        <a:ext cx="10934700" cy="314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717708-D162-BC47-A40A-5CCD78227E94}"/>
              </a:ext>
            </a:extLst>
          </p:cNvPr>
          <p:cNvSpPr txBox="1"/>
          <p:nvPr/>
        </p:nvSpPr>
        <p:spPr>
          <a:xfrm>
            <a:off x="623865" y="2181095"/>
            <a:ext cx="6097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w</a:t>
            </a:r>
            <a:r>
              <a:rPr kumimoji="1" lang="en-US" altLang="ja-JP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23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j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タイトル 2">
            <a:extLst>
              <a:ext uri="{FF2B5EF4-FFF2-40B4-BE49-F238E27FC236}">
                <a16:creationId xmlns:a16="http://schemas.microsoft.com/office/drawing/2014/main" id="{DF9708BD-54AD-ECEF-A32F-5F6B9D1BF913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j-cs"/>
              </a:rPr>
              <a:t>Smoothing</a:t>
            </a:r>
            <a:endParaRPr kumimoji="1" lang="ja-JP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53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7848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Filter and convolution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47328" y="626861"/>
                <a:ext cx="9001000" cy="607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First differential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</m:t>
                                </m:r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kumimoji="1" lang="ja-JP" alt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Second differential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ja-JP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𝑦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𝑑𝑥</m:t>
                                    </m:r>
                                  </m:e>
                                  <m:sup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(3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points)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(3p one-side triangle)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(3p double-side triangle)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Polynomial fit smoothing (2</a:t>
                </a:r>
                <a:r>
                  <a:rPr kumimoji="1" lang="en-US" altLang="ja-JP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+1 points)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3,</m:t>
                        </m:r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35</m:t>
                        </m:r>
                      </m:den>
                    </m:f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e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e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17</m:t>
                              </m:r>
                            </m:e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12</m:t>
                              </m:r>
                            </m:e>
                            <m:e>
                              <m:r>
                                <a:rPr kumimoji="1" lang="en-US" altLang="ja-JP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1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Differentiation, smoothing, convolution may be performed with the same convolution program by adopting appropriate filters.</a:t>
                </a:r>
                <a:br>
                  <a:rPr kumimoji="1" lang="en-US" altLang="ja-JP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微分、平滑化、コンボリューションは、　フィルターを変えるだけで　同じコンボリューションプログラムを流用できる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8" y="626861"/>
                <a:ext cx="9001000" cy="6076792"/>
              </a:xfrm>
              <a:prstGeom prst="rect">
                <a:avLst/>
              </a:prstGeom>
              <a:blipFill>
                <a:blip r:embed="rId3"/>
                <a:stretch>
                  <a:fillRect l="-1084" r="-407" b="-4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0A14B1-FEB2-55D8-9BD5-C2C8D384CE4E}"/>
              </a:ext>
            </a:extLst>
          </p:cNvPr>
          <p:cNvSpPr txBox="1"/>
          <p:nvPr/>
        </p:nvSpPr>
        <p:spPr>
          <a:xfrm>
            <a:off x="6438424" y="1203715"/>
            <a:ext cx="14577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Filter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EE68BD-7EBD-BBA2-62B5-C37D4CA55EDE}"/>
              </a:ext>
            </a:extLst>
          </p:cNvPr>
          <p:cNvSpPr/>
          <p:nvPr/>
        </p:nvSpPr>
        <p:spPr>
          <a:xfrm>
            <a:off x="6255782" y="758320"/>
            <a:ext cx="1524787" cy="78485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BC1BC4-09DF-C314-D5E7-9ECE87D13388}"/>
              </a:ext>
            </a:extLst>
          </p:cNvPr>
          <p:cNvSpPr txBox="1"/>
          <p:nvPr/>
        </p:nvSpPr>
        <p:spPr>
          <a:xfrm>
            <a:off x="2221049" y="706479"/>
            <a:ext cx="25426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Convolution: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Matrix product of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ＭＳ Ｐゴシック"/>
                <a:cs typeface="+mn-cs"/>
              </a:rPr>
              <a:t>data vector and filter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BD00D03-4F90-6644-063D-C48A5D6A07F0}"/>
                  </a:ext>
                </a:extLst>
              </p:cNvPr>
              <p:cNvSpPr txBox="1"/>
              <p:nvPr/>
            </p:nvSpPr>
            <p:spPr>
              <a:xfrm>
                <a:off x="9048328" y="669770"/>
                <a:ext cx="2980762" cy="28675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</m:t>
                                  </m:r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</m:t>
                      </m:r>
                      <m:f>
                        <m:fPr>
                          <m:ctrlPr>
                            <a:rPr kumimoji="1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kumimoji="1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r>
                            <a:rPr kumimoji="1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𝑑𝑥</m:t>
                                      </m:r>
                                    </m:e>
                                    <m:sup>
                                      <m:r>
                                        <a:rPr kumimoji="1" lang="en-US" altLang="ja-JP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</m:t>
                      </m:r>
                      <m:f>
                        <m:fPr>
                          <m:ctrlPr>
                            <a:rPr kumimoji="1" lang="ja-JP" alt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𝟎</m:t>
                              </m:r>
                            </m:sub>
                          </m:sSub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𝒉</m:t>
                              </m:r>
                            </m:e>
                            <m:sup>
                              <m:r>
                                <a:rPr kumimoji="1" lang="en-US" altLang="ja-JP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2,</m:t>
                          </m:r>
                          <m:r>
                            <a:rPr kumimoji="1" lang="en-US" altLang="ja-JP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1" lang="ja-JP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~</m:t>
                      </m:r>
                      <m:f>
                        <m:fPr>
                          <m:ctrlPr>
                            <a:rPr kumimoji="1" lang="ja-JP" alt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  <m: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  <m:r>
                            <a:rPr kumimoji="1" lang="en-US" altLang="ja-JP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𝒚</m:t>
                              </m:r>
                            </m:e>
                            <m:sub>
                              <m:r>
                                <a:rPr kumimoji="1" lang="en-US" altLang="ja-JP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ABD00D03-4F90-6644-063D-C48A5D6A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669770"/>
                <a:ext cx="2980762" cy="2867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9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19579A9D-C0FB-886C-C99B-0ADE43EEF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856" y="2365550"/>
          <a:ext cx="80962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96346" imgH="3505234" progId="Excel.Sheet.12">
                  <p:embed/>
                </p:oleObj>
              </mc:Choice>
              <mc:Fallback>
                <p:oleObj name="Worksheet" r:id="rId3" imgW="8096346" imgH="3505234" progId="Excel.Shee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19579A9D-C0FB-886C-C99B-0ADE43EEF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856" y="2365550"/>
                        <a:ext cx="809625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779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Weights for various smoothing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オブジェクト 8"/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21ECBF4-1B7B-0BCF-9F92-7D5788AE785B}"/>
              </a:ext>
            </a:extLst>
          </p:cNvPr>
          <p:cNvSpPr txBox="1"/>
          <p:nvPr/>
        </p:nvSpPr>
        <p:spPr>
          <a:xfrm>
            <a:off x="6313040" y="5910371"/>
            <a:ext cx="4302808" cy="83099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Equivalent to convolution using these functions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4CC496-714A-7B2F-4FAB-87AFAB36422C}"/>
                  </a:ext>
                </a:extLst>
              </p:cNvPr>
              <p:cNvSpPr/>
              <p:nvPr/>
            </p:nvSpPr>
            <p:spPr>
              <a:xfrm>
                <a:off x="2136576" y="686270"/>
                <a:ext cx="9144000" cy="1530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Weighted moving average (2m+1 points) 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=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sub>
                          <m:sup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kumimoji="1" lang="en-US" altLang="ja-JP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e.g., one-side triangle	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  <m:r>
                          <a:rPr kumimoji="1" lang="en-US" altLang="ja-JP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1" lang="en-US" altLang="ja-JP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,2,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triangle	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  <m:r>
                          <a:rPr kumimoji="1" lang="en-US" altLang="ja-JP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ja-JP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1" lang="en-US" altLang="ja-JP" sz="1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1,2,1)</m:t>
                    </m:r>
                  </m:oMath>
                </a14:m>
                <a:endParaRPr kumimoji="1" lang="en-US" altLang="ja-JP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Gaussian	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1" lang="en-US" altLang="ja-JP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𝑎𝑖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kumimoji="1" lang="en-US" altLang="ja-JP" sz="1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e>
                        </m:nary>
                      </m:den>
                    </m:f>
                    <m:sSup>
                      <m:sSupPr>
                        <m:ctrlP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ja-JP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𝑎𝑖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464CC496-714A-7B2F-4FAB-87AFAB3642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6576" y="686270"/>
                <a:ext cx="9144000" cy="1530612"/>
              </a:xfrm>
              <a:prstGeom prst="rect">
                <a:avLst/>
              </a:prstGeom>
              <a:blipFill>
                <a:blip r:embed="rId5"/>
                <a:stretch>
                  <a:fillRect l="-533" t="-25100" b="-23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中かっこ 3">
            <a:extLst>
              <a:ext uri="{FF2B5EF4-FFF2-40B4-BE49-F238E27FC236}">
                <a16:creationId xmlns:a16="http://schemas.microsoft.com/office/drawing/2014/main" id="{74E11F1C-E375-CAF4-FDF6-F7B85C4C3FE9}"/>
              </a:ext>
            </a:extLst>
          </p:cNvPr>
          <p:cNvSpPr/>
          <p:nvPr/>
        </p:nvSpPr>
        <p:spPr>
          <a:xfrm rot="16200000">
            <a:off x="4519014" y="902547"/>
            <a:ext cx="131668" cy="273630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B4E37EBA-C9FE-F1D8-E220-3C71217A47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56240" y="1621434"/>
          <a:ext cx="3744415" cy="42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753428" imgH="8620199" progId="Excel.Sheet.12">
                  <p:embed/>
                </p:oleObj>
              </mc:Choice>
              <mc:Fallback>
                <p:oleObj name="Worksheet" r:id="rId6" imgW="9753428" imgH="8620199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B4E37EBA-C9FE-F1D8-E220-3C71217A4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6240" y="1621434"/>
                        <a:ext cx="3744415" cy="42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64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9779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Weights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オブジェクト 8"/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5E8740B-114F-F6F3-9793-D87C4444EE0F}"/>
              </a:ext>
            </a:extLst>
          </p:cNvPr>
          <p:cNvSpPr txBox="1"/>
          <p:nvPr/>
        </p:nvSpPr>
        <p:spPr>
          <a:xfrm>
            <a:off x="1703512" y="764705"/>
            <a:ext cx="727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Order 2 and 3 polynomial fit using (2</a:t>
            </a:r>
            <a:r>
              <a:rPr kumimoji="1" lang="en-US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+1) points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274707A-CA08-5451-B08E-0404B1020B51}"/>
              </a:ext>
            </a:extLst>
          </p:cNvPr>
          <p:cNvSpPr/>
          <p:nvPr/>
        </p:nvSpPr>
        <p:spPr>
          <a:xfrm rot="10800000">
            <a:off x="8013048" y="3140968"/>
            <a:ext cx="18002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44946391-D2EA-9418-7092-FACFF5D43B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408" y="1419621"/>
          <a:ext cx="3888432" cy="4645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933748" imgH="3505155" progId="Excel.Sheet.12">
                  <p:embed/>
                </p:oleObj>
              </mc:Choice>
              <mc:Fallback>
                <p:oleObj name="Worksheet" r:id="rId3" imgW="2933748" imgH="3505155" progId="Excel.Sheet.12">
                  <p:embed/>
                  <p:pic>
                    <p:nvPicPr>
                      <p:cNvPr id="4" name="オブジェクト 3">
                        <a:extLst>
                          <a:ext uri="{FF2B5EF4-FFF2-40B4-BE49-F238E27FC236}">
                            <a16:creationId xmlns:a16="http://schemas.microsoft.com/office/drawing/2014/main" id="{44946391-D2EA-9418-7092-FACFF5D43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408" y="1419621"/>
                        <a:ext cx="3888432" cy="4645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017E6E43-D712-E3DD-6CF8-EFAB695B1F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8194" y="1412776"/>
          <a:ext cx="6431198" cy="404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590137" imgH="3513006" progId="Excel.Sheet.12">
                  <p:embed/>
                </p:oleObj>
              </mc:Choice>
              <mc:Fallback>
                <p:oleObj name="Worksheet" r:id="rId5" imgW="5590137" imgH="3513006" progId="Excel.Shee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017E6E43-D712-E3DD-6CF8-EFAB695B1F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8194" y="1412776"/>
                        <a:ext cx="6431198" cy="40421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1827F6B-A83A-E910-32D2-43CA5283D2D2}"/>
              </a:ext>
            </a:extLst>
          </p:cNvPr>
          <p:cNvSpPr txBox="1"/>
          <p:nvPr/>
        </p:nvSpPr>
        <p:spPr>
          <a:xfrm>
            <a:off x="9624392" y="2803901"/>
            <a:ext cx="2502608" cy="1200329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Equivalent to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convolution using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these functions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8192" y="1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Smoothing by python library</a:t>
            </a:r>
            <a:endParaRPr lang="ja-JP" altLang="en-US" sz="3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/>
              <p:nvPr/>
            </p:nvSpPr>
            <p:spPr bwMode="auto">
              <a:xfrm>
                <a:off x="1677432" y="918808"/>
                <a:ext cx="9057243" cy="5939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𝐒𝐦𝐨𝐨𝐭𝐡𝐢𝐧𝐠</m:t>
                      </m:r>
                      <m:r>
                        <a:rPr kumimoji="1" lang="en-US" altLang="ja-JP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1" lang="en-US" altLang="ja-JP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𝐩𝐲</m:t>
                      </m:r>
                    </m:oMath>
                  </m:oMathPara>
                </a14:m>
                <a:endPara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Simple moving average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#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make a constant filter with weight of 1/N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w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np.ones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 /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#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convolution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np.convolve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(y, w, mode = ‘same‘)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Polynomial smoothing: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Savizky-Golay</a:t>
                </a:r>
                <a:r>
                  <a:rPr kumimoji="1" lang="ja-JP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filter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ys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scipy.signal.savgol_filter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(y,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norder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,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= 0)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nsmooth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number of smoothing points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norder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order of polynomial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order of differentiation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注意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: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()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takes differentiation to specify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=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1,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but its absolute values are different from the first differentials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                      because </a:t>
                </a:r>
                <a:r>
                  <a:rPr kumimoji="1" lang="en-US" altLang="ja-JP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savgol_filter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() does not know x-axis values.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　　　　　　　　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Divide the results by </a:t>
                </a:r>
                <a:r>
                  <a:rPr kumimoji="1" lang="en-US" altLang="ja-JP" sz="2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h</a:t>
                </a:r>
                <a:r>
                  <a:rPr kumimoji="1" lang="en-US" altLang="ja-JP" sz="2000" b="0" i="0" u="none" strike="noStrike" kern="1200" cap="none" spc="0" normalizeH="0" baseline="30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deriv</a:t>
                </a:r>
                <a:r>
                  <a: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after smoothing if you need absolute values</a:t>
                </a:r>
                <a:br>
                  <a:rPr kumimoji="1" lang="en-US" altLang="ja-JP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</a:br>
                <a:r>
                  <a:rPr kumimoji="1" lang="en-US" altLang="ja-JP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Note: check the final results by yourself</a:t>
                </a:r>
                <a:endParaRPr kumimoji="1" lang="en-US" altLang="ja-JP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オブジェクト 8">
                <a:extLst>
                  <a:ext uri="{FF2B5EF4-FFF2-40B4-BE49-F238E27FC236}">
                    <a16:creationId xmlns:a16="http://schemas.microsoft.com/office/drawing/2014/main" id="{D24F7EDE-8F43-42FE-BB9A-FDC1576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7432" y="918808"/>
                <a:ext cx="9057243" cy="5939193"/>
              </a:xfrm>
              <a:prstGeom prst="rect">
                <a:avLst/>
              </a:prstGeom>
              <a:blipFill>
                <a:blip r:embed="rId3"/>
                <a:stretch>
                  <a:fillRect l="-6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2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6D1312D-824E-A8C5-D751-4D1E29D9D77C}"/>
              </a:ext>
            </a:extLst>
          </p:cNvPr>
          <p:cNvSpPr/>
          <p:nvPr/>
        </p:nvSpPr>
        <p:spPr>
          <a:xfrm>
            <a:off x="1604468" y="692696"/>
            <a:ext cx="6210605" cy="953224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7848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Multi-dimensional filter,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convolution,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image processing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51385" y="692697"/>
                <a:ext cx="9737040" cy="5831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	   filter:</a:t>
                </a:r>
                <a:r>
                  <a: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　　</a:t>
                </a: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b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22</m:t>
                        </m:r>
                      </m:sub>
                    </m:sSub>
                    <m:r>
                      <a:rPr kumimoji="1" lang="en-US" altLang="ja-JP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𝑗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=1,2,3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𝑖𝑗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X differential filter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(edge detection)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Y differential filter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(edge detection)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Diagonal differential filter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(edge detection)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h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Smoothing filter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(smearing/blur)	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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  <a:sym typeface="Wingdings" panose="05000000000000000000" pitchFamily="2" charset="2"/>
                  </a:rPr>
                  <a:t>sharpening can be done by deconvolution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					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FF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Convoluted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Neural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Network (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畳み込みニューラルネットワーク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Insert a convolution layer in multilayer neural network to learn the elements of the filter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+mn-cs"/>
                  </a:rPr>
                  <a:t>  We may know how the filter works by analyzing the values of the filter elements</a:t>
                </a: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5" y="692697"/>
                <a:ext cx="9737040" cy="5831596"/>
              </a:xfrm>
              <a:prstGeom prst="rect">
                <a:avLst/>
              </a:prstGeom>
              <a:blipFill>
                <a:blip r:embed="rId3"/>
                <a:stretch>
                  <a:fillRect l="-501" b="-8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5F993A-000F-1F70-E25E-6B9506A01ACD}"/>
              </a:ext>
            </a:extLst>
          </p:cNvPr>
          <p:cNvSpPr/>
          <p:nvPr/>
        </p:nvSpPr>
        <p:spPr>
          <a:xfrm>
            <a:off x="7418002" y="695800"/>
            <a:ext cx="3718558" cy="244516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98924F-C561-02DB-900D-B3E0F1C6447A}"/>
              </a:ext>
            </a:extLst>
          </p:cNvPr>
          <p:cNvSpPr/>
          <p:nvPr/>
        </p:nvSpPr>
        <p:spPr>
          <a:xfrm>
            <a:off x="7426991" y="2852936"/>
            <a:ext cx="3781577" cy="7731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5A950B-F028-331C-0911-010A4DCA66FA}"/>
                  </a:ext>
                </a:extLst>
              </p:cNvPr>
              <p:cNvSpPr txBox="1"/>
              <p:nvPr/>
            </p:nvSpPr>
            <p:spPr>
              <a:xfrm>
                <a:off x="7418003" y="692696"/>
                <a:ext cx="4726669" cy="2944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e.g.,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the convolution of y</a:t>
                </a:r>
                <a:r>
                  <a:rPr kumimoji="1" lang="en-US" altLang="ja-JP" sz="18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22</a:t>
                </a:r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is given by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 sum of each product of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kumimoji="1" lang="ja-JP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 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and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filter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FF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NOTE: different from</a:t>
                </a:r>
                <a:b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</a:b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ＭＳ Ｐゴシック"/>
                    <a:cs typeface="+mn-cs"/>
                  </a:rPr>
                  <a:t>convolution in mathematics</a:t>
                </a: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/>
                  <a:ea typeface="ＭＳ Ｐゴシック"/>
                  <a:cs typeface="+mn-cs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C5A950B-F028-331C-0911-010A4DCA6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003" y="692696"/>
                <a:ext cx="4726669" cy="2944396"/>
              </a:xfrm>
              <a:prstGeom prst="rect">
                <a:avLst/>
              </a:prstGeom>
              <a:blipFill>
                <a:blip r:embed="rId4"/>
                <a:stretch>
                  <a:fillRect l="-1161" t="-1242" b="-24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7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平滑化と微分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2EA053-DBCC-2E1C-01B7-A52F668EA053}"/>
              </a:ext>
            </a:extLst>
          </p:cNvPr>
          <p:cNvSpPr txBox="1"/>
          <p:nvPr/>
        </p:nvSpPr>
        <p:spPr>
          <a:xfrm>
            <a:off x="715617" y="656715"/>
            <a:ext cx="95432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3525" algn="l"/>
                <a:tab pos="3054350" algn="l"/>
              </a:tabLst>
              <a:defRPr/>
            </a:pPr>
            <a:r>
              <a:rPr lang="en-US" altLang="ja-JP" dirty="0"/>
              <a:t>Excel</a:t>
            </a:r>
            <a:r>
              <a:rPr lang="ja-JP" altLang="en-US" dirty="0"/>
              <a:t>の入力データに対し、</a:t>
            </a:r>
            <a:r>
              <a:rPr lang="en-US" altLang="ja-JP" dirty="0" err="1"/>
              <a:t>x,y</a:t>
            </a:r>
            <a:r>
              <a:rPr lang="ja-JP" altLang="en-US" dirty="0"/>
              <a:t>で選んだ関数に対して多項式適合平滑化、微分を行う。</a:t>
            </a:r>
            <a:endParaRPr lang="en-US" altLang="ja-JP" dirty="0"/>
          </a:p>
          <a:p>
            <a:pPr>
              <a:tabLst>
                <a:tab pos="263525" algn="l"/>
                <a:tab pos="3054350" algn="l"/>
              </a:tabLst>
              <a:defRPr/>
            </a:pPr>
            <a:endParaRPr lang="en-US" altLang="ja-JP" b="1" dirty="0">
              <a:solidFill>
                <a:srgbClr val="0000FF"/>
              </a:solidFill>
            </a:endParaRPr>
          </a:p>
          <a:p>
            <a:pPr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0000FF"/>
                </a:solidFill>
              </a:rPr>
              <a:t>Test:</a:t>
            </a:r>
            <a:r>
              <a:rPr lang="ja-JP" altLang="en-US" b="1" dirty="0">
                <a:solidFill>
                  <a:srgbClr val="0000FF"/>
                </a:solidFill>
              </a:rPr>
              <a:t> 異なる条件で平滑化を行い、最適条件を確認する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ja-JP" altLang="en-US" dirty="0"/>
              <a:t>データの変数 </a:t>
            </a:r>
            <a:r>
              <a:rPr lang="en-US" altLang="ja-JP" b="1" dirty="0">
                <a:solidFill>
                  <a:srgbClr val="FF0000"/>
                </a:solidFill>
              </a:rPr>
              <a:t>“x:”</a:t>
            </a:r>
            <a:r>
              <a:rPr lang="ja-JP" altLang="en-US" dirty="0"/>
              <a:t> と関数値 </a:t>
            </a:r>
            <a:r>
              <a:rPr lang="en-US" altLang="ja-JP" b="1" dirty="0">
                <a:solidFill>
                  <a:srgbClr val="FF0000"/>
                </a:solidFill>
              </a:rPr>
              <a:t>“y:”</a:t>
            </a:r>
            <a:r>
              <a:rPr lang="ja-JP" altLang="en-US" dirty="0"/>
              <a:t> と選択する。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</a:t>
            </a:r>
            <a:r>
              <a:rPr lang="en-US" altLang="ja-JP" b="1" dirty="0" err="1">
                <a:solidFill>
                  <a:srgbClr val="FF0000"/>
                </a:solidFill>
              </a:rPr>
              <a:t>xmin</a:t>
            </a:r>
            <a:r>
              <a:rPr lang="en-US" altLang="ja-JP" b="1" dirty="0">
                <a:solidFill>
                  <a:srgbClr val="FF0000"/>
                </a:solidFill>
              </a:rPr>
              <a:t>:”</a:t>
            </a:r>
            <a:r>
              <a:rPr lang="en-US" altLang="ja-JP" dirty="0"/>
              <a:t>, </a:t>
            </a:r>
            <a:r>
              <a:rPr lang="en-US" altLang="ja-JP" b="1" dirty="0">
                <a:solidFill>
                  <a:srgbClr val="FF0000"/>
                </a:solidFill>
              </a:rPr>
              <a:t>“</a:t>
            </a:r>
            <a:r>
              <a:rPr lang="en-US" altLang="ja-JP" b="1" dirty="0" err="1">
                <a:solidFill>
                  <a:srgbClr val="FF0000"/>
                </a:solidFill>
              </a:rPr>
              <a:t>xmax</a:t>
            </a:r>
            <a:r>
              <a:rPr lang="en-US" altLang="ja-JP" b="1" dirty="0">
                <a:solidFill>
                  <a:srgbClr val="FF0000"/>
                </a:solidFill>
              </a:rPr>
              <a:t>:” </a:t>
            </a:r>
            <a:r>
              <a:rPr lang="ja-JP" altLang="en-US" dirty="0"/>
              <a:t>で計算する範囲を選ぶ。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ja-JP" altLang="en-US" dirty="0"/>
              <a:t>平滑化条件の </a:t>
            </a:r>
            <a:r>
              <a:rPr lang="en-US" altLang="ja-JP" b="1" dirty="0">
                <a:solidFill>
                  <a:srgbClr val="FF0000"/>
                </a:solidFill>
              </a:rPr>
              <a:t>“model:”</a:t>
            </a:r>
            <a:r>
              <a:rPr lang="ja-JP" altLang="en-US" dirty="0"/>
              <a:t> は、単純移動平均 </a:t>
            </a:r>
            <a:r>
              <a:rPr lang="en-US" altLang="ja-JP" dirty="0"/>
              <a:t>(simple moving average) </a:t>
            </a:r>
            <a:r>
              <a:rPr lang="ja-JP" altLang="en-US" dirty="0"/>
              <a:t>が多項式適合平滑化より良いことは （まず）ないので、</a:t>
            </a:r>
            <a:r>
              <a:rPr lang="en-US" altLang="ja-JP" b="1" dirty="0">
                <a:solidFill>
                  <a:srgbClr val="FF0000"/>
                </a:solidFill>
              </a:rPr>
              <a:t>polynomial</a:t>
            </a:r>
            <a:r>
              <a:rPr lang="ja-JP" altLang="en-US" dirty="0"/>
              <a:t>を選ぶ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“Order of polynomial:”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で多項式の次数を選ぶ。この次数、</a:t>
            </a:r>
            <a:r>
              <a:rPr lang="en-US" altLang="ja-JP" dirty="0"/>
              <a:t>+1</a:t>
            </a:r>
            <a:r>
              <a:rPr lang="ja-JP" altLang="en-US" dirty="0"/>
              <a:t>、</a:t>
            </a:r>
            <a:r>
              <a:rPr lang="en-US" altLang="ja-JP" dirty="0"/>
              <a:t>+2</a:t>
            </a:r>
            <a:r>
              <a:rPr lang="ja-JP" altLang="en-US" dirty="0"/>
              <a:t>次の平滑化を</a:t>
            </a:r>
            <a:r>
              <a:rPr lang="en-US" altLang="ja-JP" dirty="0"/>
              <a:t>test</a:t>
            </a:r>
            <a:r>
              <a:rPr lang="ja-JP" altLang="en-US" dirty="0"/>
              <a:t>する。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“Number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of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smoothing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data:”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で、平滑化に使うデータ点数を選ぶ。奇数のみ。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“Increment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of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smoothing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data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for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mode=test:”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に、</a:t>
            </a:r>
            <a:r>
              <a:rPr lang="en-US" altLang="ja-JP" dirty="0"/>
              <a:t>test</a:t>
            </a:r>
            <a:r>
              <a:rPr lang="ja-JP" altLang="en-US" dirty="0"/>
              <a:t>モードでの平滑化点数の増分を入力。</a:t>
            </a:r>
            <a:r>
              <a:rPr lang="en-US" altLang="ja-JP" dirty="0"/>
              <a:t>5.</a:t>
            </a:r>
            <a:r>
              <a:rPr lang="ja-JP" altLang="en-US" dirty="0"/>
              <a:t>の点数に、この数と２倍の数を加えた平滑化点数を</a:t>
            </a:r>
            <a:r>
              <a:rPr lang="en-US" altLang="ja-JP" dirty="0"/>
              <a:t>test</a:t>
            </a:r>
            <a:r>
              <a:rPr lang="ja-JP" altLang="en-US" dirty="0"/>
              <a:t>する。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“test”</a:t>
            </a:r>
            <a:r>
              <a:rPr lang="ja-JP" altLang="en-US" b="1" dirty="0">
                <a:solidFill>
                  <a:srgbClr val="FF0000"/>
                </a:solidFill>
              </a:rPr>
              <a:t>ボタン</a:t>
            </a:r>
            <a:r>
              <a:rPr lang="ja-JP" altLang="en-US" dirty="0"/>
              <a:t>を押して実行</a:t>
            </a:r>
            <a:endParaRPr lang="en-US" altLang="ja-JP" dirty="0"/>
          </a:p>
          <a:p>
            <a:pPr>
              <a:tabLst>
                <a:tab pos="263525" algn="l"/>
                <a:tab pos="3054350" algn="l"/>
              </a:tabLst>
              <a:defRPr/>
            </a:pPr>
            <a:endParaRPr lang="en-US" altLang="ja-JP" dirty="0"/>
          </a:p>
          <a:p>
            <a:pPr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0000FF"/>
                </a:solidFill>
              </a:rPr>
              <a:t>Plot:</a:t>
            </a:r>
            <a:r>
              <a:rPr lang="ja-JP" altLang="en-US" b="1" dirty="0">
                <a:solidFill>
                  <a:srgbClr val="0000FF"/>
                </a:solidFill>
              </a:rPr>
              <a:t> 最適条件で平滑化したグラフのみを表示する。</a:t>
            </a:r>
            <a:endParaRPr lang="en-US" altLang="ja-JP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“Order of polynomial:”,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“Number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of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smoothing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data:”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に最適値を入力する</a:t>
            </a:r>
            <a:endParaRPr lang="en-US" altLang="ja-JP" dirty="0"/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“plot”</a:t>
            </a:r>
            <a:r>
              <a:rPr lang="ja-JP" altLang="en-US" b="1" dirty="0">
                <a:solidFill>
                  <a:srgbClr val="FF0000"/>
                </a:solidFill>
              </a:rPr>
              <a:t>ボタン</a:t>
            </a:r>
            <a:r>
              <a:rPr lang="ja-JP" altLang="en-US" dirty="0"/>
              <a:t>で描画</a:t>
            </a:r>
            <a:endParaRPr lang="en-US" altLang="ja-JP" dirty="0"/>
          </a:p>
          <a:p>
            <a:pPr>
              <a:tabLst>
                <a:tab pos="263525" algn="l"/>
                <a:tab pos="3054350" algn="l"/>
              </a:tabLst>
              <a:defRPr/>
            </a:pPr>
            <a:endParaRPr lang="en-US" altLang="ja-JP" dirty="0"/>
          </a:p>
          <a:p>
            <a:pPr>
              <a:tabLst>
                <a:tab pos="263525" algn="l"/>
                <a:tab pos="3054350" algn="l"/>
              </a:tabLst>
              <a:defRPr/>
            </a:pPr>
            <a:r>
              <a:rPr lang="ja-JP" altLang="en-US" b="1" dirty="0">
                <a:solidFill>
                  <a:srgbClr val="0000FF"/>
                </a:solidFill>
              </a:rPr>
              <a:t>微分</a:t>
            </a:r>
            <a:endParaRPr lang="en-US" altLang="ja-JP" b="1" dirty="0">
              <a:solidFill>
                <a:srgbClr val="0000FF"/>
              </a:solidFill>
            </a:endParaRPr>
          </a:p>
          <a:p>
            <a:pPr marL="342900" indent="-342900">
              <a:buFont typeface="+mj-lt"/>
              <a:buAutoNum type="arabicPeriod"/>
              <a:tabLst>
                <a:tab pos="263525" algn="l"/>
                <a:tab pos="3054350" algn="l"/>
              </a:tabLst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“Order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of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differentiation”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ja-JP" altLang="en-US" dirty="0"/>
              <a:t>で微分次数を選択。</a:t>
            </a:r>
            <a:r>
              <a:rPr lang="en-US" altLang="ja-JP" dirty="0"/>
              <a:t>0</a:t>
            </a:r>
            <a:r>
              <a:rPr lang="ja-JP" altLang="en-US" dirty="0"/>
              <a:t>は微分しない。</a:t>
            </a:r>
            <a:br>
              <a:rPr lang="en-US" altLang="ja-JP" dirty="0"/>
            </a:br>
            <a:r>
              <a:rPr lang="ja-JP" altLang="en-US" dirty="0"/>
              <a:t>多項式の次数よりも高い微分は無意味。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221865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test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CAEB9EC-5457-4FB4-C7F3-7F7967F3A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7"/>
          <a:stretch/>
        </p:blipFill>
        <p:spPr>
          <a:xfrm>
            <a:off x="3150148" y="752173"/>
            <a:ext cx="5734050" cy="596396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FFADC5-A37A-00B7-2713-567E1671A1A1}"/>
              </a:ext>
            </a:extLst>
          </p:cNvPr>
          <p:cNvSpPr txBox="1"/>
          <p:nvPr/>
        </p:nvSpPr>
        <p:spPr>
          <a:xfrm>
            <a:off x="428886" y="16131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A7E3AD-36E0-A835-740A-927D8A30374F}"/>
              </a:ext>
            </a:extLst>
          </p:cNvPr>
          <p:cNvSpPr txBox="1"/>
          <p:nvPr/>
        </p:nvSpPr>
        <p:spPr>
          <a:xfrm>
            <a:off x="1301723" y="10450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単純移動平均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CF0D2C-A0F3-31C2-53CC-3CD1085FDB71}"/>
              </a:ext>
            </a:extLst>
          </p:cNvPr>
          <p:cNvSpPr txBox="1"/>
          <p:nvPr/>
        </p:nvSpPr>
        <p:spPr>
          <a:xfrm>
            <a:off x="1003851" y="302627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2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次多項式平滑化</a:t>
            </a:r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443457-D552-8C4E-5359-8872A2EAE5FF}"/>
              </a:ext>
            </a:extLst>
          </p:cNvPr>
          <p:cNvSpPr txBox="1"/>
          <p:nvPr/>
        </p:nvSpPr>
        <p:spPr>
          <a:xfrm>
            <a:off x="1080051" y="49074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5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次多項式平滑化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9FCF8C-6C73-8091-DB0A-6319C03CA248}"/>
              </a:ext>
            </a:extLst>
          </p:cNvPr>
          <p:cNvSpPr txBox="1"/>
          <p:nvPr/>
        </p:nvSpPr>
        <p:spPr>
          <a:xfrm>
            <a:off x="484305" y="36774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B4D382-A391-3B68-A271-5C8963A0CEEC}"/>
              </a:ext>
            </a:extLst>
          </p:cNvPr>
          <p:cNvSpPr txBox="1"/>
          <p:nvPr/>
        </p:nvSpPr>
        <p:spPr>
          <a:xfrm>
            <a:off x="498162" y="543396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平滑化点数を</a:t>
            </a:r>
            <a:r>
              <a:rPr lang="en-US" altLang="ja-JP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11,21,31</a:t>
            </a:r>
            <a:r>
              <a:rPr lang="ja-JP" altLang="en-US" sz="1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点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05861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69269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平滑化</a:t>
            </a:r>
            <a:endParaRPr lang="ja-JP" altLang="en-US" sz="36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/>
              <p:cNvSpPr txBox="1"/>
              <p:nvPr/>
            </p:nvSpPr>
            <p:spPr>
              <a:xfrm>
                <a:off x="745435" y="617267"/>
                <a:ext cx="11151704" cy="5536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着目している点 </a:t>
                </a:r>
                <a:r>
                  <a:rPr kumimoji="1" lang="en-US" altLang="ja-JP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N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点 </a:t>
                </a:r>
                <a:r>
                  <a:rPr kumimoji="1" lang="ja-JP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の</a:t>
                </a:r>
                <a:r>
                  <a:rPr kumimoji="1" lang="ja-JP" altLang="en-US" sz="2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ある平均</a:t>
                </a:r>
                <a:r>
                  <a:rPr kumimoji="1" lang="ja-JP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を取る</a:t>
                </a:r>
                <a:endParaRPr kumimoji="1" lang="en-US" altLang="ja-JP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・ 単純移動平均</a:t>
                </a:r>
                <a:b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重みを</a:t>
                </a:r>
                <a:r>
                  <a:rPr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均一に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１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/N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とする</a:t>
                </a:r>
                <a:endParaRPr kumimoji="1" lang="en-US" altLang="ja-JP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・ 加重移動平均</a:t>
                </a:r>
                <a:b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重み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: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線形、三角形、指数関数、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Gauss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関数 など</a:t>
                </a:r>
                <a:endParaRPr kumimoji="1" lang="en-US" altLang="ja-JP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𝑠𝑚𝑜𝑜𝑡h𝑒𝑑</m:t>
                        </m:r>
                      </m:sub>
                    </m:sSub>
                    <m:r>
                      <a:rPr kumimoji="1" lang="en-US" altLang="ja-JP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ja-JP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kumimoji="1"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ctrl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  <m:sup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kumimoji="1" lang="en-US" altLang="ja-JP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altLang="ja-JP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・ 多項式適合法 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</a:t>
                </a:r>
                <a:r>
                  <a:rPr kumimoji="1" lang="en-US" altLang="ja-JP" sz="28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Savizky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-Golay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法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)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着目している点を中心に 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(2m+1)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点をとり、</a:t>
                </a:r>
                <a:b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</a:b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多項式最小二乗法で中心点の値を求める</a:t>
                </a:r>
                <a:endParaRPr kumimoji="1" lang="en-US" altLang="ja-JP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　　　</a:t>
                </a:r>
                <a:r>
                  <a:rPr kumimoji="1" lang="en-US" altLang="ja-JP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=&gt;</a:t>
                </a:r>
                <a:r>
                  <a:rPr kumimoji="1" lang="ja-JP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実際には最小二乗法を実行する必要はない</a:t>
                </a:r>
                <a:endParaRPr kumimoji="1" lang="en-US" altLang="ja-JP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</p:txBody>
          </p:sp>
        </mc:Choice>
        <mc:Fallback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35" y="617267"/>
                <a:ext cx="11151704" cy="5536965"/>
              </a:xfrm>
              <a:prstGeom prst="rect">
                <a:avLst/>
              </a:prstGeom>
              <a:blipFill>
                <a:blip r:embed="rId3"/>
                <a:stretch>
                  <a:fillRect l="-1093" t="-1430" b="-2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25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67055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多項式適合法 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(</a:t>
            </a:r>
            <a:r>
              <a:rPr lang="en-US" altLang="ja-JP" sz="3200" b="1" dirty="0" err="1">
                <a:solidFill>
                  <a:srgbClr val="0000FF"/>
                </a:solidFill>
                <a:latin typeface="Times New Roman"/>
                <a:ea typeface="ＭＳ Ｐゴシック"/>
              </a:rPr>
              <a:t>Savizky-Golay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法</a:t>
            </a:r>
            <a:r>
              <a:rPr lang="en-US" altLang="ja-JP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) </a:t>
            </a:r>
            <a:r>
              <a:rPr lang="ja-JP" altLang="en-US" sz="32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の重み</a:t>
            </a:r>
            <a:endParaRPr lang="ja-JP" altLang="en-US" sz="2400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65365" y="870621"/>
            <a:ext cx="6016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ja-JP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南茂夫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,</a:t>
            </a:r>
            <a:r>
              <a:rPr kumimoji="1" lang="ja-JP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科学計測のための波形データ処理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,</a:t>
            </a:r>
            <a:r>
              <a:rPr kumimoji="1" lang="ja-JP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CQ</a:t>
            </a:r>
            <a:r>
              <a:rPr kumimoji="1" lang="ja-JP" alt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出版社 </a:t>
            </a:r>
            <a:r>
              <a:rPr kumimoji="1" lang="en-US" altLang="ja-JP" sz="14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(1986)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/>
              <p:cNvSpPr/>
              <p:nvPr/>
            </p:nvSpPr>
            <p:spPr>
              <a:xfrm>
                <a:off x="1656048" y="5921339"/>
                <a:ext cx="86569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(2</a:t>
                </a:r>
                <a:r>
                  <a:rPr kumimoji="1" lang="en-US" altLang="ja-JP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m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+1)</a:t>
                </a:r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点を用いた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2,3</a:t>
                </a:r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次多項式適合の重み</a:t>
                </a:r>
                <a:endParaRPr kumimoji="1" lang="en-US" altLang="ja-JP" sz="1600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)=3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+1)−1−5</m:t>
                    </m:r>
                    <m:sSup>
                      <m:sSupPr>
                        <m:ctrlP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:r>
                  <a:rPr kumimoji="1" lang="en-US" altLang="ja-JP" sz="16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j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= -m, </a:t>
                </a:r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･･･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,</a:t>
                </a:r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-1, 0, 1, </a:t>
                </a:r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･･･</a:t>
                </a: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, m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ja-JP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=(4</m:t>
                    </m:r>
                    <m:sSup>
                      <m:sSupPr>
                        <m:ctrlP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kumimoji="1" lang="ja-JP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−1)(2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ja-JP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+3)/3</m:t>
                    </m:r>
                  </m:oMath>
                </a14:m>
                <a:r>
                  <a:rPr kumimoji="1" lang="ja-JP" altLang="en-US" sz="1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rPr>
                  <a:t> </a:t>
                </a:r>
              </a:p>
            </p:txBody>
          </p:sp>
        </mc:Choice>
        <mc:Fallback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48" y="5921339"/>
                <a:ext cx="8656919" cy="830997"/>
              </a:xfrm>
              <a:prstGeom prst="rect">
                <a:avLst/>
              </a:prstGeom>
              <a:blipFill>
                <a:blip r:embed="rId3"/>
                <a:stretch>
                  <a:fillRect l="-423" t="-2920" b="-3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オブジェクト 8"/>
          <p:cNvSpPr txBox="1"/>
          <p:nvPr/>
        </p:nvSpPr>
        <p:spPr bwMode="auto">
          <a:xfrm>
            <a:off x="4079875" y="7464425"/>
            <a:ext cx="2636838" cy="42862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24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63752" y="1196751"/>
            <a:ext cx="6552728" cy="53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 sz="240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24000" y="2678972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1</a:t>
            </a:r>
            <a:r>
              <a:rPr kumimoji="1"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</a:t>
            </a:r>
            <a:r>
              <a:rPr kumimoji="1"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: </a:t>
            </a:r>
            <a:r>
              <a:rPr kumimoji="1"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単純移動平均</a:t>
            </a:r>
            <a:endParaRPr kumimoji="1" lang="en-US" altLang="ja-JP" sz="1600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次と</a:t>
            </a:r>
            <a:r>
              <a:rPr lang="en-US" altLang="ja-JP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lang="ja-JP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次は同じ重みになる</a:t>
            </a:r>
            <a:endParaRPr kumimoji="1" lang="en-US" altLang="ja-JP" sz="1600" b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C82978F-8B7F-4B90-ABD4-4839CC970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0782" y="1164095"/>
          <a:ext cx="5112568" cy="483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38770" imgH="6658172" progId="Excel.Sheet.12">
                  <p:embed/>
                </p:oleObj>
              </mc:Choice>
              <mc:Fallback>
                <p:oleObj name="Worksheet" r:id="rId4" imgW="7038770" imgH="6658172" progId="Excel.Shee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C82978F-8B7F-4B90-ABD4-4839CC970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0782" y="1164095"/>
                        <a:ext cx="5112568" cy="4835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正方形/長方形 13"/>
          <p:cNvSpPr/>
          <p:nvPr/>
        </p:nvSpPr>
        <p:spPr>
          <a:xfrm>
            <a:off x="2211181" y="1116033"/>
            <a:ext cx="33051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2</a:t>
            </a:r>
            <a:r>
              <a:rPr kumimoji="1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次および</a:t>
            </a:r>
            <a:r>
              <a:rPr kumimoji="1" lang="en-US" altLang="ja-JP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3</a:t>
            </a:r>
            <a:r>
              <a:rPr kumimoji="1" lang="ja-JP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次多項式適合法の重み</a:t>
            </a:r>
            <a:endParaRPr kumimoji="1"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32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最適条件として、</a:t>
            </a:r>
            <a:r>
              <a:rPr lang="en-US" altLang="ja-JP" sz="3600" b="1" dirty="0">
                <a:solidFill>
                  <a:srgbClr val="0000FF"/>
                </a:solidFill>
              </a:rPr>
              <a:t>3</a:t>
            </a:r>
            <a:r>
              <a:rPr lang="ja-JP" altLang="en-US" sz="3600" b="1" dirty="0">
                <a:solidFill>
                  <a:srgbClr val="0000FF"/>
                </a:solidFill>
              </a:rPr>
              <a:t>次、</a:t>
            </a:r>
            <a:r>
              <a:rPr lang="en-US" altLang="ja-JP" sz="3600" b="1" dirty="0">
                <a:solidFill>
                  <a:srgbClr val="0000FF"/>
                </a:solidFill>
              </a:rPr>
              <a:t>31</a:t>
            </a:r>
            <a:r>
              <a:rPr lang="ja-JP" altLang="en-US" sz="3600" b="1" dirty="0">
                <a:solidFill>
                  <a:srgbClr val="0000FF"/>
                </a:solidFill>
              </a:rPr>
              <a:t>点を選んだ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84D51D-D016-E2BD-E9BC-79E8F5BA7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39" y="752174"/>
            <a:ext cx="75057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414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plot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D034909-C6FD-6568-FAB5-40CAA4018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7"/>
          <a:stretch/>
        </p:blipFill>
        <p:spPr>
          <a:xfrm>
            <a:off x="3228975" y="670035"/>
            <a:ext cx="5734050" cy="60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770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75217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微分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CDF24A7-0F93-812E-7548-9B982BA27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671185"/>
            <a:ext cx="75057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521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0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40043</TotalTime>
  <Words>1768</Words>
  <Application>Microsoft Office PowerPoint</Application>
  <PresentationFormat>ワイド画面</PresentationFormat>
  <Paragraphs>187</Paragraphs>
  <Slides>26</Slides>
  <Notes>26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39" baseType="lpstr">
      <vt:lpstr>等线</vt:lpstr>
      <vt:lpstr>ＭＳ Ｐゴシック</vt:lpstr>
      <vt:lpstr>Arial</vt:lpstr>
      <vt:lpstr>Calibri</vt:lpstr>
      <vt:lpstr>Cambria Math</vt:lpstr>
      <vt:lpstr>Times New Roman</vt:lpstr>
      <vt:lpstr>Verdana</vt:lpstr>
      <vt:lpstr>Wingdings</vt:lpstr>
      <vt:lpstr>101_標準デザイン</vt:lpstr>
      <vt:lpstr>Office テーマ</vt:lpstr>
      <vt:lpstr>13_標準デザイン</vt:lpstr>
      <vt:lpstr>Worksheet</vt:lpstr>
      <vt:lpstr>ワークシート</vt:lpstr>
      <vt:lpstr>Launcher</vt:lpstr>
      <vt:lpstr>設定</vt:lpstr>
      <vt:lpstr>平滑化と微分</vt:lpstr>
      <vt:lpstr>test</vt:lpstr>
      <vt:lpstr>平滑化</vt:lpstr>
      <vt:lpstr>多項式適合法 (Savizky-Golay法) の重み</vt:lpstr>
      <vt:lpstr>最適条件として、3次、31点を選んだ</vt:lpstr>
      <vt:lpstr>plot</vt:lpstr>
      <vt:lpstr>微分</vt:lpstr>
      <vt:lpstr>31点、51点で1次微分</vt:lpstr>
      <vt:lpstr>31点、51点で2次微分</vt:lpstr>
      <vt:lpstr>補足資料</vt:lpstr>
      <vt:lpstr>Smoothing (平滑化)</vt:lpstr>
      <vt:lpstr>Calculation</vt:lpstr>
      <vt:lpstr>Smoothing (平滑化)</vt:lpstr>
      <vt:lpstr>Smoothing: Polynomial fit method (多項式適合法)</vt:lpstr>
      <vt:lpstr>Weights of polynomial fit (Savizky-Golay method) 多項式適合法 (Savizky-Golay法) の重み</vt:lpstr>
      <vt:lpstr>Calculation</vt:lpstr>
      <vt:lpstr>Smoothing</vt:lpstr>
      <vt:lpstr>PowerPoint プレゼンテーション</vt:lpstr>
      <vt:lpstr>PowerPoint プレゼンテーション</vt:lpstr>
      <vt:lpstr>Filter and convolution</vt:lpstr>
      <vt:lpstr>Weights for various smoothing</vt:lpstr>
      <vt:lpstr>Weights</vt:lpstr>
      <vt:lpstr>Smoothing by python library</vt:lpstr>
      <vt:lpstr>Multi-dimensional filter, convolution, image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HE XINYI</dc:creator>
  <cp:lastModifiedBy>利夫 神谷</cp:lastModifiedBy>
  <cp:revision>1872</cp:revision>
  <cp:lastPrinted>2019-01-16T07:11:21Z</cp:lastPrinted>
  <dcterms:created xsi:type="dcterms:W3CDTF">2018-09-23T14:38:03Z</dcterms:created>
  <dcterms:modified xsi:type="dcterms:W3CDTF">2025-06-22T06:14:04Z</dcterms:modified>
</cp:coreProperties>
</file>