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2" r:id="rId1"/>
    <p:sldMasterId id="2147485084" r:id="rId2"/>
  </p:sldMasterIdLst>
  <p:notesMasterIdLst>
    <p:notesMasterId r:id="rId8"/>
  </p:notesMasterIdLst>
  <p:handoutMasterIdLst>
    <p:handoutMasterId r:id="rId9"/>
  </p:handoutMasterIdLst>
  <p:sldIdLst>
    <p:sldId id="4948" r:id="rId3"/>
    <p:sldId id="3848" r:id="rId4"/>
    <p:sldId id="3742" r:id="rId5"/>
    <p:sldId id="3849" r:id="rId6"/>
    <p:sldId id="3868" r:id="rId7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1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B3FFFF"/>
    <a:srgbClr val="FF0000"/>
    <a:srgbClr val="FF00FF"/>
    <a:srgbClr val="6666FF"/>
    <a:srgbClr val="666633"/>
    <a:srgbClr val="99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7" autoAdjust="0"/>
    <p:restoredTop sz="84964" autoAdjust="0"/>
  </p:normalViewPr>
  <p:slideViewPr>
    <p:cSldViewPr>
      <p:cViewPr>
        <p:scale>
          <a:sx n="75" d="100"/>
          <a:sy n="75" d="100"/>
        </p:scale>
        <p:origin x="240" y="28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46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550FC1-22F4-43A3-BB31-8E0E11AA6A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6210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1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83E635-7430-48FD-BD0D-3738A03B48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6058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CC37F-7FFD-10B5-0425-18C00902A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>
            <a:extLst>
              <a:ext uri="{FF2B5EF4-FFF2-40B4-BE49-F238E27FC236}">
                <a16:creationId xmlns:a16="http://schemas.microsoft.com/office/drawing/2014/main" id="{31732C8F-F594-37EA-B527-AC05FFE6C6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>
            <a:extLst>
              <a:ext uri="{FF2B5EF4-FFF2-40B4-BE49-F238E27FC236}">
                <a16:creationId xmlns:a16="http://schemas.microsoft.com/office/drawing/2014/main" id="{96CB6DE4-4CC5-F4B0-D195-946210C05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18287" cy="3724275"/>
          </a:xfrm>
          <a:solidFill>
            <a:srgbClr val="FFFFFF"/>
          </a:solidFill>
          <a:ln/>
        </p:spPr>
      </p:sp>
      <p:sp>
        <p:nvSpPr>
          <p:cNvPr id="292868" name="Rectangle 3">
            <a:extLst>
              <a:ext uri="{FF2B5EF4-FFF2-40B4-BE49-F238E27FC236}">
                <a16:creationId xmlns:a16="http://schemas.microsoft.com/office/drawing/2014/main" id="{B4C620EA-EEDE-22A3-D720-24760376E6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0178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202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644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723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18287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6924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8B299207-A22D-4C0B-8BC6-0A450BE7DC24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163391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5E940E7A-912F-41C1-BF35-14C8FF108CE7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779864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60AF57D0-4F26-4BA8-BA24-6AEA5CF165BE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82584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2318D-B8CD-464E-9E8C-A6AD9F792C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84148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A56D3-3A87-4F25-95E2-30E6B99A66E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131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E112D-0294-485C-9218-8FD606C2515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5914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650D6-DA98-4DE2-8BB6-BEF5289ED67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18635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128DE-34B5-4056-9D43-9DEB39F132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3823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530E5-6675-4656-8E0D-0F7EDA7A89F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5378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9EB52-F1E3-4266-81A7-7A022D5408C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96867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689C4-2836-4154-BE54-E1CC2FD0AFF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581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BC3FC073-8E43-4A27-BC9F-D283EADCF086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3169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E3C34-7419-4692-B7E3-21EE0E5A4BB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549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F803C-6AD7-46FC-B049-F0F74B1D2B6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1766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65B7-D80F-4046-9EA8-38AE9C41C7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8814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74634A21-2771-4A8E-B948-BC987F9A10EE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33648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79B5A94D-BEFC-47F2-ADD9-CC1CDE86D830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950193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BCBCA061-458E-441E-BCEC-B7AB8E52ABFF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34143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48569594-6B2C-4AE0-AD8D-E8464A0C5F91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787329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5BC55A36-BB40-443C-9791-3BA8CB4CEEB2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010260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9FAF339D-AEDF-4C4B-BCEA-4EC7967453AC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30927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2B696F01-06F7-43B2-91C5-9275A55F7CEC}" type="slidenum">
              <a:rPr kumimoji="0" lang="en-US" altLang="ja-JP" smtClean="0">
                <a:latin typeface="Times New Roman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9285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defTabSz="457200"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defTabSz="457200">
              <a:defRPr/>
            </a:pPr>
            <a:endParaRPr kumimoji="0" lang="en-US" altLang="ja-JP"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defTabSz="457200">
              <a:defRPr/>
            </a:pPr>
            <a:fld id="{D7826E72-A05E-4B5E-AEF3-9B9A3E33DAE4}" type="slidenum">
              <a:rPr kumimoji="0" lang="en-US" altLang="ja-JP" smtClean="0">
                <a:latin typeface="Times New Roman"/>
              </a:rPr>
              <a:pPr defTabSz="457200">
                <a:defRPr/>
              </a:pPr>
              <a:t>‹#›</a:t>
            </a:fld>
            <a:endParaRPr kumimoji="0" lang="en-US" altLang="ja-JP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864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3" r:id="rId1"/>
    <p:sldLayoutId id="2147485074" r:id="rId2"/>
    <p:sldLayoutId id="2147485075" r:id="rId3"/>
    <p:sldLayoutId id="2147485076" r:id="rId4"/>
    <p:sldLayoutId id="2147485077" r:id="rId5"/>
    <p:sldLayoutId id="2147485078" r:id="rId6"/>
    <p:sldLayoutId id="2147485079" r:id="rId7"/>
    <p:sldLayoutId id="2147485080" r:id="rId8"/>
    <p:sldLayoutId id="2147485081" r:id="rId9"/>
    <p:sldLayoutId id="2147485082" r:id="rId10"/>
    <p:sldLayoutId id="21474850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3D3D71-AEBF-43AD-B2EE-231E85975E6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9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5" r:id="rId1"/>
    <p:sldLayoutId id="2147485086" r:id="rId2"/>
    <p:sldLayoutId id="2147485087" r:id="rId3"/>
    <p:sldLayoutId id="2147485088" r:id="rId4"/>
    <p:sldLayoutId id="2147485089" r:id="rId5"/>
    <p:sldLayoutId id="2147485090" r:id="rId6"/>
    <p:sldLayoutId id="2147485091" r:id="rId7"/>
    <p:sldLayoutId id="2147485092" r:id="rId8"/>
    <p:sldLayoutId id="2147485093" r:id="rId9"/>
    <p:sldLayoutId id="2147485094" r:id="rId10"/>
    <p:sldLayoutId id="21474850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3.wmf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.bin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790F2-F994-F045-74A8-E0E1BD841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0688EF96-E7F8-6028-3837-AFF8710C6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" y="0"/>
            <a:ext cx="5363192" cy="6858000"/>
          </a:xfrm>
          <a:prstGeom prst="rect">
            <a:avLst/>
          </a:prstGeom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0B63C37B-E4B6-D09A-59BF-5BA943097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584" y="1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32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コンボリューション</a:t>
            </a:r>
            <a:endParaRPr lang="en-US" altLang="ja-JP" sz="3200" b="1" kern="0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20DBCF3-DD61-6651-D656-96FB060766C6}"/>
              </a:ext>
            </a:extLst>
          </p:cNvPr>
          <p:cNvSpPr/>
          <p:nvPr/>
        </p:nvSpPr>
        <p:spPr>
          <a:xfrm>
            <a:off x="1739264" y="4149080"/>
            <a:ext cx="1620431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187C0CDB-0DA7-7CB8-EC10-C02B5A77A9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5905" y="1852612"/>
            <a:ext cx="7296150" cy="3152775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8911046E-14A8-210B-D42B-EB6CD516C062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3359695" y="3645024"/>
            <a:ext cx="1829196" cy="64807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1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0403" y="3307556"/>
            <a:ext cx="718683" cy="2540508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24000" y="2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Convolution</a:t>
            </a:r>
            <a:r>
              <a:rPr lang="en-US" altLang="ja-JP" sz="2800" dirty="0">
                <a:solidFill>
                  <a:schemeClr val="tx1"/>
                </a:solidFill>
                <a:latin typeface="Times New Roman"/>
                <a:ea typeface="ＭＳ Ｐゴシック"/>
              </a:rPr>
              <a:t> (</a:t>
            </a:r>
            <a:r>
              <a:rPr lang="ja-JP" altLang="en-US" sz="2800" dirty="0">
                <a:solidFill>
                  <a:schemeClr val="tx1"/>
                </a:solidFill>
              </a:rPr>
              <a:t>畳み込み</a:t>
            </a:r>
            <a:r>
              <a:rPr lang="en-US" altLang="ja-JP" sz="2800" dirty="0">
                <a:solidFill>
                  <a:schemeClr val="tx1"/>
                </a:solidFill>
              </a:rPr>
              <a:t>)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オブジェクト 8"/>
              <p:cNvSpPr txBox="1"/>
              <p:nvPr/>
            </p:nvSpPr>
            <p:spPr bwMode="auto">
              <a:xfrm>
                <a:off x="3076575" y="692151"/>
                <a:ext cx="5366425" cy="8282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𝑓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∗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𝑔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sSup>
                        <m:sSup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</m:e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9" name="オブジェクト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6575" y="692151"/>
                <a:ext cx="5366425" cy="8282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コネクタ 3"/>
          <p:cNvCxnSpPr/>
          <p:nvPr/>
        </p:nvCxnSpPr>
        <p:spPr bwMode="auto">
          <a:xfrm>
            <a:off x="1919536" y="3307556"/>
            <a:ext cx="0" cy="24524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コネクタ 13"/>
          <p:cNvCxnSpPr/>
          <p:nvPr/>
        </p:nvCxnSpPr>
        <p:spPr bwMode="auto">
          <a:xfrm flipH="1">
            <a:off x="1919536" y="5751636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3220443" y="3383756"/>
            <a:ext cx="0" cy="23762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1343472" y="1556793"/>
            <a:ext cx="419441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Observed peak has a finite width</a:t>
            </a:r>
            <a:b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originating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from apparatus function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Even if the intrinsic peak has zero width</a:t>
            </a:r>
            <a:b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(delta function δ(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試料本来のデータは線幅ゼロ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(δ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でも、</a:t>
            </a:r>
            <a:b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測定値は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の広がりを持つ</a:t>
            </a: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5976031" y="3300318"/>
            <a:ext cx="0" cy="24524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 flipH="1">
            <a:off x="6192055" y="5744398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テキスト ボックス 27"/>
          <p:cNvSpPr txBox="1"/>
          <p:nvPr/>
        </p:nvSpPr>
        <p:spPr>
          <a:xfrm>
            <a:off x="6029722" y="1847330"/>
            <a:ext cx="47467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For a real case a sample has an intrinsic peak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), the observed peak will be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 convolution</a:t>
            </a:r>
            <a:b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of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and apparatus function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),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試料本来のデータは </a:t>
            </a:r>
            <a:r>
              <a:rPr kumimoji="1" lang="en-US" altLang="ja-JP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でも、測定されるのは</a:t>
            </a:r>
            <a:b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1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の畳み込みをした </a:t>
            </a:r>
            <a:r>
              <a:rPr kumimoji="1" lang="en-US" altLang="ja-JP" sz="14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4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84564" y="4615011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</a:t>
            </a:r>
            <a:r>
              <a:rPr kumimoji="1" lang="ja-JP" alt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2450309" y="4598600"/>
                <a:ext cx="7425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𝒈</m:t>
                      </m:r>
                      <m:r>
                        <a:rPr kumimoji="1" lang="en-US" altLang="ja-JP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en-US" altLang="ja-JP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𝒙</m:t>
                      </m:r>
                      <m:r>
                        <a:rPr kumimoji="1" lang="en-US" altLang="ja-JP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309" y="4598600"/>
                <a:ext cx="742511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フリーフォーム 12"/>
          <p:cNvSpPr/>
          <p:nvPr/>
        </p:nvSpPr>
        <p:spPr bwMode="auto">
          <a:xfrm>
            <a:off x="6406683" y="3679704"/>
            <a:ext cx="2258070" cy="2106228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939870" y="491666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 flipH="1">
            <a:off x="3244388" y="4967933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263" y="5634315"/>
            <a:ext cx="718683" cy="145124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1159" y="5418291"/>
            <a:ext cx="718683" cy="35051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2609" y="5112531"/>
            <a:ext cx="718683" cy="66580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534" y="4698212"/>
            <a:ext cx="718683" cy="108832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034" y="4216807"/>
            <a:ext cx="718683" cy="158057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384" y="3906124"/>
            <a:ext cx="718683" cy="191623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734" y="3679705"/>
            <a:ext cx="718683" cy="2142651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134" y="3623797"/>
            <a:ext cx="718683" cy="2203621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6059" y="3861922"/>
            <a:ext cx="718683" cy="1975891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303" y="4471522"/>
            <a:ext cx="718683" cy="1338485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9922" y="5138271"/>
            <a:ext cx="718683" cy="653826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2322" y="5462121"/>
            <a:ext cx="718683" cy="312439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4722" y="5604996"/>
            <a:ext cx="718683" cy="163834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3367" y="5690721"/>
            <a:ext cx="718683" cy="83442"/>
          </a:xfrm>
          <a:prstGeom prst="rect">
            <a:avLst/>
          </a:prstGeom>
        </p:spPr>
      </p:pic>
      <p:sp>
        <p:nvSpPr>
          <p:cNvPr id="48" name="フリーフォーム 47"/>
          <p:cNvSpPr/>
          <p:nvPr/>
        </p:nvSpPr>
        <p:spPr bwMode="auto">
          <a:xfrm>
            <a:off x="6299086" y="3683495"/>
            <a:ext cx="2465283" cy="2100985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3" name="直線矢印コネクタ 62"/>
          <p:cNvCxnSpPr/>
          <p:nvPr/>
        </p:nvCxnSpPr>
        <p:spPr bwMode="auto">
          <a:xfrm flipH="1">
            <a:off x="8445812" y="5267387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線矢印コネクタ 63"/>
          <p:cNvCxnSpPr/>
          <p:nvPr/>
        </p:nvCxnSpPr>
        <p:spPr bwMode="auto">
          <a:xfrm flipH="1">
            <a:off x="8199709" y="4756726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5" name="オブジェクト 64"/>
          <p:cNvGraphicFramePr>
            <a:graphicFrameLocks noChangeAspect="1"/>
          </p:cNvGraphicFramePr>
          <p:nvPr/>
        </p:nvGraphicFramePr>
        <p:xfrm>
          <a:off x="8260684" y="4331080"/>
          <a:ext cx="2587844" cy="481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1777680" imgH="330120" progId="Equation.3">
                  <p:embed/>
                </p:oleObj>
              </mc:Choice>
              <mc:Fallback>
                <p:oleObj name="数式" r:id="rId6" imgW="1777680" imgH="330120" progId="Equation.3">
                  <p:embed/>
                  <p:pic>
                    <p:nvPicPr>
                      <p:cNvPr id="65" name="オブジェクト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0684" y="4331080"/>
                        <a:ext cx="2587844" cy="481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オブジェクト 48"/>
          <p:cNvGraphicFramePr>
            <a:graphicFrameLocks noChangeAspect="1"/>
          </p:cNvGraphicFramePr>
          <p:nvPr/>
        </p:nvGraphicFramePr>
        <p:xfrm>
          <a:off x="1669762" y="5789762"/>
          <a:ext cx="173196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8" imgW="863280" imgH="330120" progId="Equation.3">
                  <p:embed/>
                </p:oleObj>
              </mc:Choice>
              <mc:Fallback>
                <p:oleObj name="数式" r:id="rId8" imgW="863280" imgH="330120" progId="Equation.3">
                  <p:embed/>
                  <p:pic>
                    <p:nvPicPr>
                      <p:cNvPr id="49" name="オブジェクト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9762" y="5789762"/>
                        <a:ext cx="1731962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352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28192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b="1" dirty="0">
                <a:solidFill>
                  <a:srgbClr val="0000FF"/>
                </a:solidFill>
              </a:rPr>
              <a:t>Convolution: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Matrix representation</a:t>
            </a:r>
            <a:r>
              <a:rPr lang="en-US" altLang="ja-JP" sz="2800" dirty="0">
                <a:solidFill>
                  <a:schemeClr val="tx1"/>
                </a:solidFill>
              </a:rPr>
              <a:t> (</a:t>
            </a:r>
            <a:r>
              <a:rPr lang="ja-JP" altLang="en-US" sz="2800" dirty="0">
                <a:solidFill>
                  <a:schemeClr val="tx1"/>
                </a:solidFill>
              </a:rPr>
              <a:t>行列表示</a:t>
            </a:r>
            <a:r>
              <a:rPr lang="en-US" altLang="ja-JP" sz="2800" dirty="0">
                <a:solidFill>
                  <a:schemeClr val="tx1"/>
                </a:solidFill>
              </a:rPr>
              <a:t>)</a:t>
            </a:r>
            <a:endParaRPr lang="ja-JP" altLang="en-US" sz="3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727848" y="611031"/>
            <a:ext cx="6016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南茂夫 編著、科学計測のための波形データ処理、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CQ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出版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(1986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E4156EC7-9396-4B58-A231-1991C39064BB}"/>
              </a:ext>
            </a:extLst>
          </p:cNvPr>
          <p:cNvSpPr>
            <a:spLocks/>
          </p:cNvSpPr>
          <p:nvPr/>
        </p:nvSpPr>
        <p:spPr bwMode="auto">
          <a:xfrm rot="5400000">
            <a:off x="9187208" y="3362130"/>
            <a:ext cx="1771395" cy="320960"/>
          </a:xfrm>
          <a:custGeom>
            <a:avLst/>
            <a:gdLst>
              <a:gd name="T0" fmla="*/ 0 w 1803"/>
              <a:gd name="T1" fmla="*/ 0 h 1293"/>
              <a:gd name="T2" fmla="*/ 91 w 1803"/>
              <a:gd name="T3" fmla="*/ 0 h 1293"/>
              <a:gd name="T4" fmla="*/ 180 w 1803"/>
              <a:gd name="T5" fmla="*/ 0 h 1293"/>
              <a:gd name="T6" fmla="*/ 270 w 1803"/>
              <a:gd name="T7" fmla="*/ 0 h 1293"/>
              <a:gd name="T8" fmla="*/ 361 w 1803"/>
              <a:gd name="T9" fmla="*/ 0 h 1293"/>
              <a:gd name="T10" fmla="*/ 451 w 1803"/>
              <a:gd name="T11" fmla="*/ 0 h 1293"/>
              <a:gd name="T12" fmla="*/ 541 w 1803"/>
              <a:gd name="T13" fmla="*/ 0 h 1293"/>
              <a:gd name="T14" fmla="*/ 631 w 1803"/>
              <a:gd name="T15" fmla="*/ 0 h 1293"/>
              <a:gd name="T16" fmla="*/ 722 w 1803"/>
              <a:gd name="T17" fmla="*/ 0 h 1293"/>
              <a:gd name="T18" fmla="*/ 812 w 1803"/>
              <a:gd name="T19" fmla="*/ 0 h 1293"/>
              <a:gd name="T20" fmla="*/ 902 w 1803"/>
              <a:gd name="T21" fmla="*/ 0 h 1293"/>
              <a:gd name="T22" fmla="*/ 902 w 1803"/>
              <a:gd name="T23" fmla="*/ 1293 h 1293"/>
              <a:gd name="T24" fmla="*/ 1082 w 1803"/>
              <a:gd name="T25" fmla="*/ 1293 h 1293"/>
              <a:gd name="T26" fmla="*/ 1172 w 1803"/>
              <a:gd name="T27" fmla="*/ 1293 h 1293"/>
              <a:gd name="T28" fmla="*/ 1262 w 1803"/>
              <a:gd name="T29" fmla="*/ 1293 h 1293"/>
              <a:gd name="T30" fmla="*/ 1353 w 1803"/>
              <a:gd name="T31" fmla="*/ 1293 h 1293"/>
              <a:gd name="T32" fmla="*/ 1443 w 1803"/>
              <a:gd name="T33" fmla="*/ 1293 h 1293"/>
              <a:gd name="T34" fmla="*/ 1533 w 1803"/>
              <a:gd name="T35" fmla="*/ 1293 h 1293"/>
              <a:gd name="T36" fmla="*/ 1623 w 1803"/>
              <a:gd name="T37" fmla="*/ 1293 h 1293"/>
              <a:gd name="T38" fmla="*/ 1714 w 1803"/>
              <a:gd name="T39" fmla="*/ 1293 h 1293"/>
              <a:gd name="T40" fmla="*/ 1803 w 1803"/>
              <a:gd name="T41" fmla="*/ 1293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3">
                <a:moveTo>
                  <a:pt x="0" y="0"/>
                </a:moveTo>
                <a:lnTo>
                  <a:pt x="91" y="0"/>
                </a:lnTo>
                <a:lnTo>
                  <a:pt x="180" y="0"/>
                </a:lnTo>
                <a:lnTo>
                  <a:pt x="270" y="0"/>
                </a:lnTo>
                <a:lnTo>
                  <a:pt x="361" y="0"/>
                </a:lnTo>
                <a:lnTo>
                  <a:pt x="451" y="0"/>
                </a:lnTo>
                <a:lnTo>
                  <a:pt x="541" y="0"/>
                </a:lnTo>
                <a:lnTo>
                  <a:pt x="631" y="0"/>
                </a:lnTo>
                <a:lnTo>
                  <a:pt x="722" y="0"/>
                </a:lnTo>
                <a:lnTo>
                  <a:pt x="812" y="0"/>
                </a:lnTo>
                <a:lnTo>
                  <a:pt x="902" y="0"/>
                </a:lnTo>
                <a:lnTo>
                  <a:pt x="902" y="1293"/>
                </a:lnTo>
                <a:lnTo>
                  <a:pt x="1082" y="1293"/>
                </a:lnTo>
                <a:lnTo>
                  <a:pt x="1172" y="1293"/>
                </a:lnTo>
                <a:lnTo>
                  <a:pt x="1262" y="1293"/>
                </a:lnTo>
                <a:lnTo>
                  <a:pt x="1353" y="1293"/>
                </a:lnTo>
                <a:lnTo>
                  <a:pt x="1443" y="1293"/>
                </a:lnTo>
                <a:lnTo>
                  <a:pt x="1533" y="1293"/>
                </a:lnTo>
                <a:lnTo>
                  <a:pt x="1623" y="1293"/>
                </a:lnTo>
                <a:lnTo>
                  <a:pt x="1714" y="1293"/>
                </a:lnTo>
                <a:lnTo>
                  <a:pt x="1803" y="1293"/>
                </a:ln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Freeform 17">
            <a:extLst>
              <a:ext uri="{FF2B5EF4-FFF2-40B4-BE49-F238E27FC236}">
                <a16:creationId xmlns:a16="http://schemas.microsoft.com/office/drawing/2014/main" id="{B7BC92BA-588E-45A4-9D21-029C58431D59}"/>
              </a:ext>
            </a:extLst>
          </p:cNvPr>
          <p:cNvSpPr>
            <a:spLocks/>
          </p:cNvSpPr>
          <p:nvPr/>
        </p:nvSpPr>
        <p:spPr bwMode="auto">
          <a:xfrm rot="5400000">
            <a:off x="815428" y="3372086"/>
            <a:ext cx="2097128" cy="320960"/>
          </a:xfrm>
          <a:custGeom>
            <a:avLst/>
            <a:gdLst>
              <a:gd name="T0" fmla="*/ 27 w 1803"/>
              <a:gd name="T1" fmla="*/ 0 h 1293"/>
              <a:gd name="T2" fmla="*/ 63 w 1803"/>
              <a:gd name="T3" fmla="*/ 0 h 1293"/>
              <a:gd name="T4" fmla="*/ 99 w 1803"/>
              <a:gd name="T5" fmla="*/ 0 h 1293"/>
              <a:gd name="T6" fmla="*/ 135 w 1803"/>
              <a:gd name="T7" fmla="*/ 0 h 1293"/>
              <a:gd name="T8" fmla="*/ 172 w 1803"/>
              <a:gd name="T9" fmla="*/ 0 h 1293"/>
              <a:gd name="T10" fmla="*/ 208 w 1803"/>
              <a:gd name="T11" fmla="*/ 0 h 1293"/>
              <a:gd name="T12" fmla="*/ 244 w 1803"/>
              <a:gd name="T13" fmla="*/ 0 h 1293"/>
              <a:gd name="T14" fmla="*/ 280 w 1803"/>
              <a:gd name="T15" fmla="*/ 0 h 1293"/>
              <a:gd name="T16" fmla="*/ 316 w 1803"/>
              <a:gd name="T17" fmla="*/ 0 h 1293"/>
              <a:gd name="T18" fmla="*/ 352 w 1803"/>
              <a:gd name="T19" fmla="*/ 0 h 1293"/>
              <a:gd name="T20" fmla="*/ 388 w 1803"/>
              <a:gd name="T21" fmla="*/ 0 h 1293"/>
              <a:gd name="T22" fmla="*/ 424 w 1803"/>
              <a:gd name="T23" fmla="*/ 0 h 1293"/>
              <a:gd name="T24" fmla="*/ 460 w 1803"/>
              <a:gd name="T25" fmla="*/ 0 h 1293"/>
              <a:gd name="T26" fmla="*/ 496 w 1803"/>
              <a:gd name="T27" fmla="*/ 0 h 1293"/>
              <a:gd name="T28" fmla="*/ 532 w 1803"/>
              <a:gd name="T29" fmla="*/ 1 h 1293"/>
              <a:gd name="T30" fmla="*/ 568 w 1803"/>
              <a:gd name="T31" fmla="*/ 1 h 1293"/>
              <a:gd name="T32" fmla="*/ 604 w 1803"/>
              <a:gd name="T33" fmla="*/ 2 h 1293"/>
              <a:gd name="T34" fmla="*/ 640 w 1803"/>
              <a:gd name="T35" fmla="*/ 4 h 1293"/>
              <a:gd name="T36" fmla="*/ 676 w 1803"/>
              <a:gd name="T37" fmla="*/ 9 h 1293"/>
              <a:gd name="T38" fmla="*/ 712 w 1803"/>
              <a:gd name="T39" fmla="*/ 19 h 1293"/>
              <a:gd name="T40" fmla="*/ 748 w 1803"/>
              <a:gd name="T41" fmla="*/ 42 h 1293"/>
              <a:gd name="T42" fmla="*/ 785 w 1803"/>
              <a:gd name="T43" fmla="*/ 90 h 1293"/>
              <a:gd name="T44" fmla="*/ 821 w 1803"/>
              <a:gd name="T45" fmla="*/ 184 h 1293"/>
              <a:gd name="T46" fmla="*/ 857 w 1803"/>
              <a:gd name="T47" fmla="*/ 348 h 1293"/>
              <a:gd name="T48" fmla="*/ 893 w 1803"/>
              <a:gd name="T49" fmla="*/ 582 h 1293"/>
              <a:gd name="T50" fmla="*/ 929 w 1803"/>
              <a:gd name="T51" fmla="*/ 835 h 1293"/>
              <a:gd name="T52" fmla="*/ 965 w 1803"/>
              <a:gd name="T53" fmla="*/ 1038 h 1293"/>
              <a:gd name="T54" fmla="*/ 1001 w 1803"/>
              <a:gd name="T55" fmla="*/ 1164 h 1293"/>
              <a:gd name="T56" fmla="*/ 1037 w 1803"/>
              <a:gd name="T57" fmla="*/ 1232 h 1293"/>
              <a:gd name="T58" fmla="*/ 1073 w 1803"/>
              <a:gd name="T59" fmla="*/ 1265 h 1293"/>
              <a:gd name="T60" fmla="*/ 1109 w 1803"/>
              <a:gd name="T61" fmla="*/ 1280 h 1293"/>
              <a:gd name="T62" fmla="*/ 1145 w 1803"/>
              <a:gd name="T63" fmla="*/ 1288 h 1293"/>
              <a:gd name="T64" fmla="*/ 1181 w 1803"/>
              <a:gd name="T65" fmla="*/ 1291 h 1293"/>
              <a:gd name="T66" fmla="*/ 1217 w 1803"/>
              <a:gd name="T67" fmla="*/ 1292 h 1293"/>
              <a:gd name="T68" fmla="*/ 1253 w 1803"/>
              <a:gd name="T69" fmla="*/ 1293 h 1293"/>
              <a:gd name="T70" fmla="*/ 1289 w 1803"/>
              <a:gd name="T71" fmla="*/ 1293 h 1293"/>
              <a:gd name="T72" fmla="*/ 1325 w 1803"/>
              <a:gd name="T73" fmla="*/ 1293 h 1293"/>
              <a:gd name="T74" fmla="*/ 1362 w 1803"/>
              <a:gd name="T75" fmla="*/ 1293 h 1293"/>
              <a:gd name="T76" fmla="*/ 1398 w 1803"/>
              <a:gd name="T77" fmla="*/ 1293 h 1293"/>
              <a:gd name="T78" fmla="*/ 1434 w 1803"/>
              <a:gd name="T79" fmla="*/ 1293 h 1293"/>
              <a:gd name="T80" fmla="*/ 1470 w 1803"/>
              <a:gd name="T81" fmla="*/ 1293 h 1293"/>
              <a:gd name="T82" fmla="*/ 1506 w 1803"/>
              <a:gd name="T83" fmla="*/ 1293 h 1293"/>
              <a:gd name="T84" fmla="*/ 1542 w 1803"/>
              <a:gd name="T85" fmla="*/ 1293 h 1293"/>
              <a:gd name="T86" fmla="*/ 1578 w 1803"/>
              <a:gd name="T87" fmla="*/ 1293 h 1293"/>
              <a:gd name="T88" fmla="*/ 1614 w 1803"/>
              <a:gd name="T89" fmla="*/ 1293 h 1293"/>
              <a:gd name="T90" fmla="*/ 1650 w 1803"/>
              <a:gd name="T91" fmla="*/ 1293 h 1293"/>
              <a:gd name="T92" fmla="*/ 1686 w 1803"/>
              <a:gd name="T93" fmla="*/ 1293 h 1293"/>
              <a:gd name="T94" fmla="*/ 1722 w 1803"/>
              <a:gd name="T95" fmla="*/ 1293 h 1293"/>
              <a:gd name="T96" fmla="*/ 1758 w 1803"/>
              <a:gd name="T97" fmla="*/ 1293 h 1293"/>
              <a:gd name="T98" fmla="*/ 1794 w 1803"/>
              <a:gd name="T99" fmla="*/ 1293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803" h="1293">
                <a:moveTo>
                  <a:pt x="0" y="0"/>
                </a:moveTo>
                <a:cubicBezTo>
                  <a:pt x="3" y="0"/>
                  <a:pt x="6" y="0"/>
                  <a:pt x="9" y="0"/>
                </a:cubicBezTo>
                <a:cubicBezTo>
                  <a:pt x="12" y="0"/>
                  <a:pt x="15" y="0"/>
                  <a:pt x="18" y="0"/>
                </a:cubicBezTo>
                <a:cubicBezTo>
                  <a:pt x="21" y="0"/>
                  <a:pt x="24" y="0"/>
                  <a:pt x="27" y="0"/>
                </a:cubicBezTo>
                <a:cubicBezTo>
                  <a:pt x="30" y="0"/>
                  <a:pt x="33" y="0"/>
                  <a:pt x="36" y="0"/>
                </a:cubicBezTo>
                <a:cubicBezTo>
                  <a:pt x="39" y="0"/>
                  <a:pt x="42" y="0"/>
                  <a:pt x="45" y="0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60" y="0"/>
                  <a:pt x="63" y="0"/>
                </a:cubicBezTo>
                <a:cubicBezTo>
                  <a:pt x="66" y="0"/>
                  <a:pt x="69" y="0"/>
                  <a:pt x="72" y="0"/>
                </a:cubicBezTo>
                <a:cubicBezTo>
                  <a:pt x="75" y="0"/>
                  <a:pt x="78" y="0"/>
                  <a:pt x="81" y="0"/>
                </a:cubicBezTo>
                <a:cubicBezTo>
                  <a:pt x="84" y="0"/>
                  <a:pt x="87" y="0"/>
                  <a:pt x="90" y="0"/>
                </a:cubicBezTo>
                <a:cubicBezTo>
                  <a:pt x="93" y="0"/>
                  <a:pt x="96" y="0"/>
                  <a:pt x="99" y="0"/>
                </a:cubicBezTo>
                <a:cubicBezTo>
                  <a:pt x="102" y="0"/>
                  <a:pt x="105" y="0"/>
                  <a:pt x="108" y="0"/>
                </a:cubicBezTo>
                <a:cubicBezTo>
                  <a:pt x="111" y="0"/>
                  <a:pt x="114" y="0"/>
                  <a:pt x="117" y="0"/>
                </a:cubicBezTo>
                <a:cubicBezTo>
                  <a:pt x="120" y="0"/>
                  <a:pt x="123" y="0"/>
                  <a:pt x="126" y="0"/>
                </a:cubicBezTo>
                <a:cubicBezTo>
                  <a:pt x="129" y="0"/>
                  <a:pt x="132" y="0"/>
                  <a:pt x="135" y="0"/>
                </a:cubicBezTo>
                <a:cubicBezTo>
                  <a:pt x="138" y="0"/>
                  <a:pt x="141" y="0"/>
                  <a:pt x="144" y="0"/>
                </a:cubicBezTo>
                <a:cubicBezTo>
                  <a:pt x="147" y="0"/>
                  <a:pt x="150" y="0"/>
                  <a:pt x="154" y="0"/>
                </a:cubicBezTo>
                <a:cubicBezTo>
                  <a:pt x="157" y="0"/>
                  <a:pt x="160" y="0"/>
                  <a:pt x="163" y="0"/>
                </a:cubicBezTo>
                <a:cubicBezTo>
                  <a:pt x="166" y="0"/>
                  <a:pt x="169" y="0"/>
                  <a:pt x="172" y="0"/>
                </a:cubicBezTo>
                <a:cubicBezTo>
                  <a:pt x="175" y="0"/>
                  <a:pt x="178" y="0"/>
                  <a:pt x="181" y="0"/>
                </a:cubicBezTo>
                <a:cubicBezTo>
                  <a:pt x="184" y="0"/>
                  <a:pt x="187" y="0"/>
                  <a:pt x="190" y="0"/>
                </a:cubicBezTo>
                <a:cubicBezTo>
                  <a:pt x="193" y="0"/>
                  <a:pt x="196" y="0"/>
                  <a:pt x="199" y="0"/>
                </a:cubicBezTo>
                <a:cubicBezTo>
                  <a:pt x="202" y="0"/>
                  <a:pt x="205" y="0"/>
                  <a:pt x="208" y="0"/>
                </a:cubicBezTo>
                <a:cubicBezTo>
                  <a:pt x="211" y="0"/>
                  <a:pt x="214" y="0"/>
                  <a:pt x="217" y="0"/>
                </a:cubicBezTo>
                <a:cubicBezTo>
                  <a:pt x="220" y="0"/>
                  <a:pt x="223" y="0"/>
                  <a:pt x="226" y="0"/>
                </a:cubicBezTo>
                <a:cubicBezTo>
                  <a:pt x="229" y="0"/>
                  <a:pt x="232" y="0"/>
                  <a:pt x="235" y="0"/>
                </a:cubicBezTo>
                <a:cubicBezTo>
                  <a:pt x="238" y="0"/>
                  <a:pt x="241" y="0"/>
                  <a:pt x="244" y="0"/>
                </a:cubicBezTo>
                <a:cubicBezTo>
                  <a:pt x="247" y="0"/>
                  <a:pt x="250" y="0"/>
                  <a:pt x="253" y="0"/>
                </a:cubicBezTo>
                <a:cubicBezTo>
                  <a:pt x="256" y="0"/>
                  <a:pt x="259" y="0"/>
                  <a:pt x="262" y="0"/>
                </a:cubicBezTo>
                <a:cubicBezTo>
                  <a:pt x="265" y="0"/>
                  <a:pt x="268" y="0"/>
                  <a:pt x="271" y="0"/>
                </a:cubicBezTo>
                <a:cubicBezTo>
                  <a:pt x="274" y="0"/>
                  <a:pt x="277" y="0"/>
                  <a:pt x="280" y="0"/>
                </a:cubicBezTo>
                <a:cubicBezTo>
                  <a:pt x="283" y="0"/>
                  <a:pt x="286" y="0"/>
                  <a:pt x="289" y="0"/>
                </a:cubicBezTo>
                <a:cubicBezTo>
                  <a:pt x="292" y="0"/>
                  <a:pt x="295" y="0"/>
                  <a:pt x="298" y="0"/>
                </a:cubicBezTo>
                <a:cubicBezTo>
                  <a:pt x="301" y="0"/>
                  <a:pt x="304" y="0"/>
                  <a:pt x="307" y="0"/>
                </a:cubicBezTo>
                <a:cubicBezTo>
                  <a:pt x="310" y="0"/>
                  <a:pt x="313" y="0"/>
                  <a:pt x="316" y="0"/>
                </a:cubicBezTo>
                <a:cubicBezTo>
                  <a:pt x="319" y="0"/>
                  <a:pt x="322" y="0"/>
                  <a:pt x="325" y="0"/>
                </a:cubicBezTo>
                <a:cubicBezTo>
                  <a:pt x="328" y="0"/>
                  <a:pt x="331" y="0"/>
                  <a:pt x="334" y="0"/>
                </a:cubicBezTo>
                <a:cubicBezTo>
                  <a:pt x="337" y="0"/>
                  <a:pt x="340" y="0"/>
                  <a:pt x="343" y="0"/>
                </a:cubicBezTo>
                <a:cubicBezTo>
                  <a:pt x="346" y="0"/>
                  <a:pt x="349" y="0"/>
                  <a:pt x="352" y="0"/>
                </a:cubicBezTo>
                <a:cubicBezTo>
                  <a:pt x="355" y="0"/>
                  <a:pt x="358" y="0"/>
                  <a:pt x="361" y="0"/>
                </a:cubicBezTo>
                <a:cubicBezTo>
                  <a:pt x="364" y="0"/>
                  <a:pt x="367" y="0"/>
                  <a:pt x="370" y="0"/>
                </a:cubicBezTo>
                <a:cubicBezTo>
                  <a:pt x="373" y="0"/>
                  <a:pt x="376" y="0"/>
                  <a:pt x="379" y="0"/>
                </a:cubicBezTo>
                <a:cubicBezTo>
                  <a:pt x="382" y="0"/>
                  <a:pt x="385" y="0"/>
                  <a:pt x="388" y="0"/>
                </a:cubicBezTo>
                <a:cubicBezTo>
                  <a:pt x="391" y="0"/>
                  <a:pt x="394" y="0"/>
                  <a:pt x="397" y="0"/>
                </a:cubicBezTo>
                <a:cubicBezTo>
                  <a:pt x="400" y="0"/>
                  <a:pt x="403" y="0"/>
                  <a:pt x="406" y="0"/>
                </a:cubicBezTo>
                <a:cubicBezTo>
                  <a:pt x="409" y="0"/>
                  <a:pt x="412" y="0"/>
                  <a:pt x="415" y="0"/>
                </a:cubicBezTo>
                <a:cubicBezTo>
                  <a:pt x="418" y="0"/>
                  <a:pt x="421" y="0"/>
                  <a:pt x="424" y="0"/>
                </a:cubicBezTo>
                <a:cubicBezTo>
                  <a:pt x="427" y="0"/>
                  <a:pt x="430" y="0"/>
                  <a:pt x="433" y="0"/>
                </a:cubicBezTo>
                <a:cubicBezTo>
                  <a:pt x="436" y="0"/>
                  <a:pt x="439" y="0"/>
                  <a:pt x="442" y="0"/>
                </a:cubicBezTo>
                <a:cubicBezTo>
                  <a:pt x="445" y="0"/>
                  <a:pt x="448" y="0"/>
                  <a:pt x="451" y="0"/>
                </a:cubicBezTo>
                <a:cubicBezTo>
                  <a:pt x="454" y="0"/>
                  <a:pt x="457" y="0"/>
                  <a:pt x="460" y="0"/>
                </a:cubicBezTo>
                <a:cubicBezTo>
                  <a:pt x="463" y="0"/>
                  <a:pt x="466" y="0"/>
                  <a:pt x="469" y="0"/>
                </a:cubicBezTo>
                <a:cubicBezTo>
                  <a:pt x="472" y="0"/>
                  <a:pt x="475" y="0"/>
                  <a:pt x="478" y="0"/>
                </a:cubicBezTo>
                <a:cubicBezTo>
                  <a:pt x="481" y="0"/>
                  <a:pt x="484" y="0"/>
                  <a:pt x="487" y="0"/>
                </a:cubicBezTo>
                <a:cubicBezTo>
                  <a:pt x="490" y="0"/>
                  <a:pt x="493" y="0"/>
                  <a:pt x="496" y="0"/>
                </a:cubicBezTo>
                <a:cubicBezTo>
                  <a:pt x="499" y="0"/>
                  <a:pt x="502" y="0"/>
                  <a:pt x="505" y="0"/>
                </a:cubicBezTo>
                <a:cubicBezTo>
                  <a:pt x="508" y="0"/>
                  <a:pt x="511" y="0"/>
                  <a:pt x="514" y="0"/>
                </a:cubicBezTo>
                <a:cubicBezTo>
                  <a:pt x="517" y="1"/>
                  <a:pt x="520" y="1"/>
                  <a:pt x="523" y="1"/>
                </a:cubicBezTo>
                <a:cubicBezTo>
                  <a:pt x="526" y="1"/>
                  <a:pt x="529" y="1"/>
                  <a:pt x="532" y="1"/>
                </a:cubicBezTo>
                <a:cubicBezTo>
                  <a:pt x="535" y="1"/>
                  <a:pt x="538" y="1"/>
                  <a:pt x="541" y="1"/>
                </a:cubicBezTo>
                <a:cubicBezTo>
                  <a:pt x="544" y="1"/>
                  <a:pt x="547" y="1"/>
                  <a:pt x="550" y="1"/>
                </a:cubicBezTo>
                <a:cubicBezTo>
                  <a:pt x="553" y="1"/>
                  <a:pt x="556" y="1"/>
                  <a:pt x="559" y="1"/>
                </a:cubicBezTo>
                <a:cubicBezTo>
                  <a:pt x="562" y="1"/>
                  <a:pt x="565" y="1"/>
                  <a:pt x="568" y="1"/>
                </a:cubicBezTo>
                <a:cubicBezTo>
                  <a:pt x="571" y="1"/>
                  <a:pt x="574" y="1"/>
                  <a:pt x="577" y="1"/>
                </a:cubicBezTo>
                <a:cubicBezTo>
                  <a:pt x="580" y="1"/>
                  <a:pt x="583" y="1"/>
                  <a:pt x="586" y="1"/>
                </a:cubicBezTo>
                <a:cubicBezTo>
                  <a:pt x="589" y="1"/>
                  <a:pt x="592" y="2"/>
                  <a:pt x="595" y="2"/>
                </a:cubicBezTo>
                <a:cubicBezTo>
                  <a:pt x="598" y="2"/>
                  <a:pt x="601" y="2"/>
                  <a:pt x="604" y="2"/>
                </a:cubicBezTo>
                <a:cubicBezTo>
                  <a:pt x="607" y="2"/>
                  <a:pt x="610" y="2"/>
                  <a:pt x="613" y="2"/>
                </a:cubicBezTo>
                <a:cubicBezTo>
                  <a:pt x="616" y="3"/>
                  <a:pt x="619" y="3"/>
                  <a:pt x="622" y="3"/>
                </a:cubicBezTo>
                <a:cubicBezTo>
                  <a:pt x="625" y="3"/>
                  <a:pt x="628" y="3"/>
                  <a:pt x="631" y="3"/>
                </a:cubicBezTo>
                <a:cubicBezTo>
                  <a:pt x="634" y="4"/>
                  <a:pt x="637" y="4"/>
                  <a:pt x="640" y="4"/>
                </a:cubicBezTo>
                <a:cubicBezTo>
                  <a:pt x="643" y="4"/>
                  <a:pt x="646" y="5"/>
                  <a:pt x="649" y="5"/>
                </a:cubicBezTo>
                <a:cubicBezTo>
                  <a:pt x="652" y="5"/>
                  <a:pt x="655" y="6"/>
                  <a:pt x="658" y="6"/>
                </a:cubicBezTo>
                <a:cubicBezTo>
                  <a:pt x="661" y="6"/>
                  <a:pt x="664" y="7"/>
                  <a:pt x="667" y="7"/>
                </a:cubicBezTo>
                <a:cubicBezTo>
                  <a:pt x="670" y="8"/>
                  <a:pt x="673" y="8"/>
                  <a:pt x="676" y="9"/>
                </a:cubicBezTo>
                <a:cubicBezTo>
                  <a:pt x="679" y="9"/>
                  <a:pt x="682" y="10"/>
                  <a:pt x="685" y="11"/>
                </a:cubicBezTo>
                <a:cubicBezTo>
                  <a:pt x="688" y="11"/>
                  <a:pt x="691" y="12"/>
                  <a:pt x="694" y="13"/>
                </a:cubicBezTo>
                <a:cubicBezTo>
                  <a:pt x="697" y="14"/>
                  <a:pt x="700" y="15"/>
                  <a:pt x="703" y="16"/>
                </a:cubicBezTo>
                <a:cubicBezTo>
                  <a:pt x="706" y="17"/>
                  <a:pt x="709" y="18"/>
                  <a:pt x="712" y="19"/>
                </a:cubicBezTo>
                <a:cubicBezTo>
                  <a:pt x="715" y="21"/>
                  <a:pt x="718" y="22"/>
                  <a:pt x="721" y="23"/>
                </a:cubicBezTo>
                <a:cubicBezTo>
                  <a:pt x="724" y="25"/>
                  <a:pt x="727" y="27"/>
                  <a:pt x="730" y="28"/>
                </a:cubicBezTo>
                <a:cubicBezTo>
                  <a:pt x="733" y="30"/>
                  <a:pt x="736" y="32"/>
                  <a:pt x="739" y="35"/>
                </a:cubicBezTo>
                <a:cubicBezTo>
                  <a:pt x="742" y="37"/>
                  <a:pt x="745" y="39"/>
                  <a:pt x="748" y="42"/>
                </a:cubicBezTo>
                <a:cubicBezTo>
                  <a:pt x="751" y="45"/>
                  <a:pt x="755" y="48"/>
                  <a:pt x="758" y="51"/>
                </a:cubicBezTo>
                <a:cubicBezTo>
                  <a:pt x="761" y="54"/>
                  <a:pt x="764" y="58"/>
                  <a:pt x="767" y="62"/>
                </a:cubicBezTo>
                <a:cubicBezTo>
                  <a:pt x="770" y="65"/>
                  <a:pt x="773" y="70"/>
                  <a:pt x="776" y="74"/>
                </a:cubicBezTo>
                <a:cubicBezTo>
                  <a:pt x="779" y="79"/>
                  <a:pt x="782" y="84"/>
                  <a:pt x="785" y="90"/>
                </a:cubicBezTo>
                <a:cubicBezTo>
                  <a:pt x="788" y="95"/>
                  <a:pt x="791" y="101"/>
                  <a:pt x="794" y="108"/>
                </a:cubicBezTo>
                <a:cubicBezTo>
                  <a:pt x="797" y="114"/>
                  <a:pt x="800" y="121"/>
                  <a:pt x="803" y="129"/>
                </a:cubicBezTo>
                <a:cubicBezTo>
                  <a:pt x="806" y="137"/>
                  <a:pt x="809" y="145"/>
                  <a:pt x="812" y="154"/>
                </a:cubicBezTo>
                <a:cubicBezTo>
                  <a:pt x="815" y="163"/>
                  <a:pt x="818" y="173"/>
                  <a:pt x="821" y="184"/>
                </a:cubicBezTo>
                <a:cubicBezTo>
                  <a:pt x="824" y="194"/>
                  <a:pt x="827" y="205"/>
                  <a:pt x="830" y="217"/>
                </a:cubicBezTo>
                <a:cubicBezTo>
                  <a:pt x="833" y="229"/>
                  <a:pt x="836" y="242"/>
                  <a:pt x="839" y="256"/>
                </a:cubicBezTo>
                <a:cubicBezTo>
                  <a:pt x="842" y="270"/>
                  <a:pt x="845" y="284"/>
                  <a:pt x="848" y="300"/>
                </a:cubicBezTo>
                <a:cubicBezTo>
                  <a:pt x="851" y="315"/>
                  <a:pt x="854" y="331"/>
                  <a:pt x="857" y="348"/>
                </a:cubicBezTo>
                <a:cubicBezTo>
                  <a:pt x="860" y="365"/>
                  <a:pt x="863" y="383"/>
                  <a:pt x="866" y="401"/>
                </a:cubicBezTo>
                <a:cubicBezTo>
                  <a:pt x="869" y="420"/>
                  <a:pt x="872" y="439"/>
                  <a:pt x="875" y="458"/>
                </a:cubicBezTo>
                <a:cubicBezTo>
                  <a:pt x="878" y="478"/>
                  <a:pt x="881" y="499"/>
                  <a:pt x="884" y="519"/>
                </a:cubicBezTo>
                <a:cubicBezTo>
                  <a:pt x="887" y="540"/>
                  <a:pt x="890" y="561"/>
                  <a:pt x="893" y="582"/>
                </a:cubicBezTo>
                <a:cubicBezTo>
                  <a:pt x="896" y="604"/>
                  <a:pt x="899" y="625"/>
                  <a:pt x="902" y="647"/>
                </a:cubicBezTo>
                <a:cubicBezTo>
                  <a:pt x="905" y="668"/>
                  <a:pt x="908" y="690"/>
                  <a:pt x="911" y="711"/>
                </a:cubicBezTo>
                <a:cubicBezTo>
                  <a:pt x="914" y="733"/>
                  <a:pt x="917" y="754"/>
                  <a:pt x="920" y="774"/>
                </a:cubicBezTo>
                <a:cubicBezTo>
                  <a:pt x="923" y="795"/>
                  <a:pt x="926" y="815"/>
                  <a:pt x="929" y="835"/>
                </a:cubicBezTo>
                <a:cubicBezTo>
                  <a:pt x="932" y="855"/>
                  <a:pt x="935" y="874"/>
                  <a:pt x="938" y="893"/>
                </a:cubicBezTo>
                <a:cubicBezTo>
                  <a:pt x="941" y="911"/>
                  <a:pt x="944" y="929"/>
                  <a:pt x="947" y="946"/>
                </a:cubicBezTo>
                <a:cubicBezTo>
                  <a:pt x="950" y="962"/>
                  <a:pt x="953" y="979"/>
                  <a:pt x="956" y="994"/>
                </a:cubicBezTo>
                <a:cubicBezTo>
                  <a:pt x="959" y="1009"/>
                  <a:pt x="962" y="1024"/>
                  <a:pt x="965" y="1038"/>
                </a:cubicBezTo>
                <a:cubicBezTo>
                  <a:pt x="968" y="1051"/>
                  <a:pt x="971" y="1064"/>
                  <a:pt x="974" y="1076"/>
                </a:cubicBezTo>
                <a:cubicBezTo>
                  <a:pt x="977" y="1088"/>
                  <a:pt x="980" y="1099"/>
                  <a:pt x="983" y="1110"/>
                </a:cubicBezTo>
                <a:cubicBezTo>
                  <a:pt x="986" y="1120"/>
                  <a:pt x="989" y="1130"/>
                  <a:pt x="992" y="1139"/>
                </a:cubicBezTo>
                <a:cubicBezTo>
                  <a:pt x="995" y="1148"/>
                  <a:pt x="998" y="1157"/>
                  <a:pt x="1001" y="1164"/>
                </a:cubicBezTo>
                <a:cubicBezTo>
                  <a:pt x="1004" y="1172"/>
                  <a:pt x="1007" y="1179"/>
                  <a:pt x="1010" y="1186"/>
                </a:cubicBezTo>
                <a:cubicBezTo>
                  <a:pt x="1013" y="1192"/>
                  <a:pt x="1016" y="1198"/>
                  <a:pt x="1019" y="1204"/>
                </a:cubicBezTo>
                <a:cubicBezTo>
                  <a:pt x="1022" y="1210"/>
                  <a:pt x="1025" y="1215"/>
                  <a:pt x="1028" y="1219"/>
                </a:cubicBezTo>
                <a:cubicBezTo>
                  <a:pt x="1031" y="1224"/>
                  <a:pt x="1034" y="1228"/>
                  <a:pt x="1037" y="1232"/>
                </a:cubicBezTo>
                <a:cubicBezTo>
                  <a:pt x="1040" y="1236"/>
                  <a:pt x="1043" y="1239"/>
                  <a:pt x="1046" y="1243"/>
                </a:cubicBezTo>
                <a:cubicBezTo>
                  <a:pt x="1049" y="1246"/>
                  <a:pt x="1052" y="1249"/>
                  <a:pt x="1055" y="1252"/>
                </a:cubicBezTo>
                <a:cubicBezTo>
                  <a:pt x="1058" y="1254"/>
                  <a:pt x="1061" y="1257"/>
                  <a:pt x="1064" y="1259"/>
                </a:cubicBezTo>
                <a:cubicBezTo>
                  <a:pt x="1067" y="1261"/>
                  <a:pt x="1070" y="1263"/>
                  <a:pt x="1073" y="1265"/>
                </a:cubicBezTo>
                <a:cubicBezTo>
                  <a:pt x="1076" y="1267"/>
                  <a:pt x="1079" y="1269"/>
                  <a:pt x="1082" y="1270"/>
                </a:cubicBezTo>
                <a:cubicBezTo>
                  <a:pt x="1085" y="1272"/>
                  <a:pt x="1088" y="1273"/>
                  <a:pt x="1091" y="1274"/>
                </a:cubicBezTo>
                <a:cubicBezTo>
                  <a:pt x="1094" y="1276"/>
                  <a:pt x="1097" y="1277"/>
                  <a:pt x="1100" y="1278"/>
                </a:cubicBezTo>
                <a:cubicBezTo>
                  <a:pt x="1103" y="1279"/>
                  <a:pt x="1106" y="1280"/>
                  <a:pt x="1109" y="1280"/>
                </a:cubicBezTo>
                <a:cubicBezTo>
                  <a:pt x="1112" y="1281"/>
                  <a:pt x="1115" y="1282"/>
                  <a:pt x="1118" y="1283"/>
                </a:cubicBezTo>
                <a:cubicBezTo>
                  <a:pt x="1121" y="1283"/>
                  <a:pt x="1124" y="1284"/>
                  <a:pt x="1127" y="1285"/>
                </a:cubicBezTo>
                <a:cubicBezTo>
                  <a:pt x="1130" y="1285"/>
                  <a:pt x="1133" y="1286"/>
                  <a:pt x="1136" y="1286"/>
                </a:cubicBezTo>
                <a:cubicBezTo>
                  <a:pt x="1139" y="1287"/>
                  <a:pt x="1142" y="1287"/>
                  <a:pt x="1145" y="1288"/>
                </a:cubicBezTo>
                <a:cubicBezTo>
                  <a:pt x="1148" y="1288"/>
                  <a:pt x="1151" y="1288"/>
                  <a:pt x="1154" y="1289"/>
                </a:cubicBezTo>
                <a:cubicBezTo>
                  <a:pt x="1157" y="1289"/>
                  <a:pt x="1160" y="1289"/>
                  <a:pt x="1163" y="1289"/>
                </a:cubicBezTo>
                <a:cubicBezTo>
                  <a:pt x="1166" y="1290"/>
                  <a:pt x="1169" y="1290"/>
                  <a:pt x="1172" y="1290"/>
                </a:cubicBezTo>
                <a:cubicBezTo>
                  <a:pt x="1175" y="1290"/>
                  <a:pt x="1178" y="1291"/>
                  <a:pt x="1181" y="1291"/>
                </a:cubicBezTo>
                <a:cubicBezTo>
                  <a:pt x="1184" y="1291"/>
                  <a:pt x="1187" y="1291"/>
                  <a:pt x="1190" y="1291"/>
                </a:cubicBezTo>
                <a:cubicBezTo>
                  <a:pt x="1193" y="1291"/>
                  <a:pt x="1196" y="1292"/>
                  <a:pt x="1199" y="1292"/>
                </a:cubicBezTo>
                <a:cubicBezTo>
                  <a:pt x="1202" y="1292"/>
                  <a:pt x="1205" y="1292"/>
                  <a:pt x="1208" y="1292"/>
                </a:cubicBezTo>
                <a:cubicBezTo>
                  <a:pt x="1211" y="1292"/>
                  <a:pt x="1214" y="1292"/>
                  <a:pt x="1217" y="1292"/>
                </a:cubicBezTo>
                <a:cubicBezTo>
                  <a:pt x="1220" y="1292"/>
                  <a:pt x="1223" y="1292"/>
                  <a:pt x="1226" y="1292"/>
                </a:cubicBezTo>
                <a:cubicBezTo>
                  <a:pt x="1229" y="1292"/>
                  <a:pt x="1232" y="1292"/>
                  <a:pt x="1235" y="1293"/>
                </a:cubicBezTo>
                <a:cubicBezTo>
                  <a:pt x="1238" y="1293"/>
                  <a:pt x="1241" y="1293"/>
                  <a:pt x="1244" y="1293"/>
                </a:cubicBezTo>
                <a:cubicBezTo>
                  <a:pt x="1247" y="1293"/>
                  <a:pt x="1250" y="1293"/>
                  <a:pt x="1253" y="1293"/>
                </a:cubicBezTo>
                <a:cubicBezTo>
                  <a:pt x="1256" y="1293"/>
                  <a:pt x="1259" y="1293"/>
                  <a:pt x="1262" y="1293"/>
                </a:cubicBezTo>
                <a:cubicBezTo>
                  <a:pt x="1265" y="1293"/>
                  <a:pt x="1268" y="1293"/>
                  <a:pt x="1271" y="1293"/>
                </a:cubicBezTo>
                <a:cubicBezTo>
                  <a:pt x="1274" y="1293"/>
                  <a:pt x="1277" y="1293"/>
                  <a:pt x="1280" y="1293"/>
                </a:cubicBezTo>
                <a:cubicBezTo>
                  <a:pt x="1283" y="1293"/>
                  <a:pt x="1286" y="1293"/>
                  <a:pt x="1289" y="1293"/>
                </a:cubicBezTo>
                <a:cubicBezTo>
                  <a:pt x="1292" y="1293"/>
                  <a:pt x="1295" y="1293"/>
                  <a:pt x="1298" y="1293"/>
                </a:cubicBezTo>
                <a:cubicBezTo>
                  <a:pt x="1301" y="1293"/>
                  <a:pt x="1304" y="1293"/>
                  <a:pt x="1307" y="1293"/>
                </a:cubicBezTo>
                <a:cubicBezTo>
                  <a:pt x="1310" y="1293"/>
                  <a:pt x="1313" y="1293"/>
                  <a:pt x="1316" y="1293"/>
                </a:cubicBezTo>
                <a:cubicBezTo>
                  <a:pt x="1319" y="1293"/>
                  <a:pt x="1322" y="1293"/>
                  <a:pt x="1325" y="1293"/>
                </a:cubicBezTo>
                <a:cubicBezTo>
                  <a:pt x="1328" y="1293"/>
                  <a:pt x="1331" y="1293"/>
                  <a:pt x="1334" y="1293"/>
                </a:cubicBezTo>
                <a:cubicBezTo>
                  <a:pt x="1337" y="1293"/>
                  <a:pt x="1340" y="1293"/>
                  <a:pt x="1343" y="1293"/>
                </a:cubicBezTo>
                <a:cubicBezTo>
                  <a:pt x="1346" y="1293"/>
                  <a:pt x="1349" y="1293"/>
                  <a:pt x="1352" y="1293"/>
                </a:cubicBezTo>
                <a:cubicBezTo>
                  <a:pt x="1356" y="1293"/>
                  <a:pt x="1359" y="1293"/>
                  <a:pt x="1362" y="1293"/>
                </a:cubicBezTo>
                <a:cubicBezTo>
                  <a:pt x="1365" y="1293"/>
                  <a:pt x="1368" y="1293"/>
                  <a:pt x="1371" y="1293"/>
                </a:cubicBezTo>
                <a:cubicBezTo>
                  <a:pt x="1374" y="1293"/>
                  <a:pt x="1377" y="1293"/>
                  <a:pt x="1380" y="1293"/>
                </a:cubicBezTo>
                <a:cubicBezTo>
                  <a:pt x="1383" y="1293"/>
                  <a:pt x="1386" y="1293"/>
                  <a:pt x="1389" y="1293"/>
                </a:cubicBezTo>
                <a:cubicBezTo>
                  <a:pt x="1392" y="1293"/>
                  <a:pt x="1395" y="1293"/>
                  <a:pt x="1398" y="1293"/>
                </a:cubicBezTo>
                <a:cubicBezTo>
                  <a:pt x="1401" y="1293"/>
                  <a:pt x="1404" y="1293"/>
                  <a:pt x="1407" y="1293"/>
                </a:cubicBezTo>
                <a:cubicBezTo>
                  <a:pt x="1410" y="1293"/>
                  <a:pt x="1413" y="1293"/>
                  <a:pt x="1416" y="1293"/>
                </a:cubicBezTo>
                <a:cubicBezTo>
                  <a:pt x="1419" y="1293"/>
                  <a:pt x="1422" y="1293"/>
                  <a:pt x="1425" y="1293"/>
                </a:cubicBezTo>
                <a:cubicBezTo>
                  <a:pt x="1428" y="1293"/>
                  <a:pt x="1431" y="1293"/>
                  <a:pt x="1434" y="1293"/>
                </a:cubicBezTo>
                <a:cubicBezTo>
                  <a:pt x="1437" y="1293"/>
                  <a:pt x="1440" y="1293"/>
                  <a:pt x="1443" y="1293"/>
                </a:cubicBezTo>
                <a:cubicBezTo>
                  <a:pt x="1446" y="1293"/>
                  <a:pt x="1449" y="1293"/>
                  <a:pt x="1452" y="1293"/>
                </a:cubicBezTo>
                <a:cubicBezTo>
                  <a:pt x="1455" y="1293"/>
                  <a:pt x="1458" y="1293"/>
                  <a:pt x="1461" y="1293"/>
                </a:cubicBezTo>
                <a:cubicBezTo>
                  <a:pt x="1464" y="1293"/>
                  <a:pt x="1467" y="1293"/>
                  <a:pt x="1470" y="1293"/>
                </a:cubicBezTo>
                <a:cubicBezTo>
                  <a:pt x="1473" y="1293"/>
                  <a:pt x="1476" y="1293"/>
                  <a:pt x="1479" y="1293"/>
                </a:cubicBezTo>
                <a:cubicBezTo>
                  <a:pt x="1482" y="1293"/>
                  <a:pt x="1485" y="1293"/>
                  <a:pt x="1488" y="1293"/>
                </a:cubicBezTo>
                <a:cubicBezTo>
                  <a:pt x="1491" y="1293"/>
                  <a:pt x="1494" y="1293"/>
                  <a:pt x="1497" y="1293"/>
                </a:cubicBezTo>
                <a:cubicBezTo>
                  <a:pt x="1500" y="1293"/>
                  <a:pt x="1503" y="1293"/>
                  <a:pt x="1506" y="1293"/>
                </a:cubicBezTo>
                <a:cubicBezTo>
                  <a:pt x="1509" y="1293"/>
                  <a:pt x="1512" y="1293"/>
                  <a:pt x="1515" y="1293"/>
                </a:cubicBezTo>
                <a:cubicBezTo>
                  <a:pt x="1518" y="1293"/>
                  <a:pt x="1521" y="1293"/>
                  <a:pt x="1524" y="1293"/>
                </a:cubicBezTo>
                <a:cubicBezTo>
                  <a:pt x="1527" y="1293"/>
                  <a:pt x="1530" y="1293"/>
                  <a:pt x="1533" y="1293"/>
                </a:cubicBezTo>
                <a:cubicBezTo>
                  <a:pt x="1536" y="1293"/>
                  <a:pt x="1539" y="1293"/>
                  <a:pt x="1542" y="1293"/>
                </a:cubicBezTo>
                <a:cubicBezTo>
                  <a:pt x="1545" y="1293"/>
                  <a:pt x="1548" y="1293"/>
                  <a:pt x="1551" y="1293"/>
                </a:cubicBezTo>
                <a:cubicBezTo>
                  <a:pt x="1554" y="1293"/>
                  <a:pt x="1557" y="1293"/>
                  <a:pt x="1560" y="1293"/>
                </a:cubicBezTo>
                <a:cubicBezTo>
                  <a:pt x="1563" y="1293"/>
                  <a:pt x="1566" y="1293"/>
                  <a:pt x="1569" y="1293"/>
                </a:cubicBezTo>
                <a:cubicBezTo>
                  <a:pt x="1572" y="1293"/>
                  <a:pt x="1575" y="1293"/>
                  <a:pt x="1578" y="1293"/>
                </a:cubicBezTo>
                <a:cubicBezTo>
                  <a:pt x="1581" y="1293"/>
                  <a:pt x="1584" y="1293"/>
                  <a:pt x="1587" y="1293"/>
                </a:cubicBezTo>
                <a:cubicBezTo>
                  <a:pt x="1590" y="1293"/>
                  <a:pt x="1593" y="1293"/>
                  <a:pt x="1596" y="1293"/>
                </a:cubicBezTo>
                <a:cubicBezTo>
                  <a:pt x="1599" y="1293"/>
                  <a:pt x="1602" y="1293"/>
                  <a:pt x="1605" y="1293"/>
                </a:cubicBezTo>
                <a:cubicBezTo>
                  <a:pt x="1608" y="1293"/>
                  <a:pt x="1611" y="1293"/>
                  <a:pt x="1614" y="1293"/>
                </a:cubicBezTo>
                <a:cubicBezTo>
                  <a:pt x="1617" y="1293"/>
                  <a:pt x="1620" y="1293"/>
                  <a:pt x="1623" y="1293"/>
                </a:cubicBezTo>
                <a:cubicBezTo>
                  <a:pt x="1626" y="1293"/>
                  <a:pt x="1629" y="1293"/>
                  <a:pt x="1632" y="1293"/>
                </a:cubicBezTo>
                <a:cubicBezTo>
                  <a:pt x="1635" y="1293"/>
                  <a:pt x="1638" y="1293"/>
                  <a:pt x="1641" y="1293"/>
                </a:cubicBezTo>
                <a:cubicBezTo>
                  <a:pt x="1644" y="1293"/>
                  <a:pt x="1647" y="1293"/>
                  <a:pt x="1650" y="1293"/>
                </a:cubicBezTo>
                <a:cubicBezTo>
                  <a:pt x="1653" y="1293"/>
                  <a:pt x="1656" y="1293"/>
                  <a:pt x="1659" y="1293"/>
                </a:cubicBezTo>
                <a:cubicBezTo>
                  <a:pt x="1662" y="1293"/>
                  <a:pt x="1665" y="1293"/>
                  <a:pt x="1668" y="1293"/>
                </a:cubicBezTo>
                <a:cubicBezTo>
                  <a:pt x="1671" y="1293"/>
                  <a:pt x="1674" y="1293"/>
                  <a:pt x="1677" y="1293"/>
                </a:cubicBezTo>
                <a:cubicBezTo>
                  <a:pt x="1680" y="1293"/>
                  <a:pt x="1683" y="1293"/>
                  <a:pt x="1686" y="1293"/>
                </a:cubicBezTo>
                <a:cubicBezTo>
                  <a:pt x="1689" y="1293"/>
                  <a:pt x="1692" y="1293"/>
                  <a:pt x="1695" y="1293"/>
                </a:cubicBezTo>
                <a:cubicBezTo>
                  <a:pt x="1698" y="1293"/>
                  <a:pt x="1701" y="1293"/>
                  <a:pt x="1704" y="1293"/>
                </a:cubicBezTo>
                <a:cubicBezTo>
                  <a:pt x="1707" y="1293"/>
                  <a:pt x="1710" y="1293"/>
                  <a:pt x="1713" y="1293"/>
                </a:cubicBezTo>
                <a:cubicBezTo>
                  <a:pt x="1716" y="1293"/>
                  <a:pt x="1719" y="1293"/>
                  <a:pt x="1722" y="1293"/>
                </a:cubicBezTo>
                <a:cubicBezTo>
                  <a:pt x="1725" y="1293"/>
                  <a:pt x="1728" y="1293"/>
                  <a:pt x="1731" y="1293"/>
                </a:cubicBezTo>
                <a:cubicBezTo>
                  <a:pt x="1734" y="1293"/>
                  <a:pt x="1737" y="1293"/>
                  <a:pt x="1740" y="1293"/>
                </a:cubicBezTo>
                <a:cubicBezTo>
                  <a:pt x="1743" y="1293"/>
                  <a:pt x="1746" y="1293"/>
                  <a:pt x="1749" y="1293"/>
                </a:cubicBezTo>
                <a:cubicBezTo>
                  <a:pt x="1752" y="1293"/>
                  <a:pt x="1755" y="1293"/>
                  <a:pt x="1758" y="1293"/>
                </a:cubicBezTo>
                <a:cubicBezTo>
                  <a:pt x="1761" y="1293"/>
                  <a:pt x="1764" y="1293"/>
                  <a:pt x="1767" y="1293"/>
                </a:cubicBezTo>
                <a:cubicBezTo>
                  <a:pt x="1770" y="1293"/>
                  <a:pt x="1773" y="1293"/>
                  <a:pt x="1776" y="1293"/>
                </a:cubicBezTo>
                <a:cubicBezTo>
                  <a:pt x="1779" y="1293"/>
                  <a:pt x="1782" y="1293"/>
                  <a:pt x="1785" y="1293"/>
                </a:cubicBezTo>
                <a:cubicBezTo>
                  <a:pt x="1788" y="1293"/>
                  <a:pt x="1791" y="1293"/>
                  <a:pt x="1794" y="1293"/>
                </a:cubicBezTo>
                <a:cubicBezTo>
                  <a:pt x="1797" y="1293"/>
                  <a:pt x="1802" y="1293"/>
                  <a:pt x="1803" y="1293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5724A86-DF4B-417B-88C6-B0656C81E501}"/>
              </a:ext>
            </a:extLst>
          </p:cNvPr>
          <p:cNvSpPr>
            <a:spLocks/>
          </p:cNvSpPr>
          <p:nvPr/>
        </p:nvSpPr>
        <p:spPr bwMode="auto">
          <a:xfrm>
            <a:off x="3700471" y="2848652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F44C2067-7706-4877-9D14-68E84008F313}"/>
              </a:ext>
            </a:extLst>
          </p:cNvPr>
          <p:cNvSpPr>
            <a:spLocks/>
          </p:cNvSpPr>
          <p:nvPr/>
        </p:nvSpPr>
        <p:spPr bwMode="auto">
          <a:xfrm>
            <a:off x="5097087" y="3493842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3DE3E4C4-3483-4D81-8A47-647DC63633D5}"/>
              </a:ext>
            </a:extLst>
          </p:cNvPr>
          <p:cNvSpPr>
            <a:spLocks/>
          </p:cNvSpPr>
          <p:nvPr/>
        </p:nvSpPr>
        <p:spPr bwMode="auto">
          <a:xfrm>
            <a:off x="6148743" y="3781705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685E79D-3CE5-44A3-9BF8-F36F716496DD}"/>
              </a:ext>
            </a:extLst>
          </p:cNvPr>
          <p:cNvGrpSpPr/>
          <p:nvPr/>
        </p:nvGrpSpPr>
        <p:grpSpPr>
          <a:xfrm>
            <a:off x="7239750" y="4066187"/>
            <a:ext cx="2140155" cy="254665"/>
            <a:chOff x="5715749" y="4066186"/>
            <a:chExt cx="2140155" cy="254665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8BCC8B6-927B-4991-9A88-A35B28FF8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749" y="4122268"/>
              <a:ext cx="2121100" cy="181904"/>
            </a:xfrm>
            <a:custGeom>
              <a:avLst/>
              <a:gdLst>
                <a:gd name="T0" fmla="*/ 0 w 1803"/>
                <a:gd name="T1" fmla="*/ 1294 h 1294"/>
                <a:gd name="T2" fmla="*/ 90 w 1803"/>
                <a:gd name="T3" fmla="*/ 1293 h 1294"/>
                <a:gd name="T4" fmla="*/ 181 w 1803"/>
                <a:gd name="T5" fmla="*/ 1292 h 1294"/>
                <a:gd name="T6" fmla="*/ 271 w 1803"/>
                <a:gd name="T7" fmla="*/ 1284 h 1294"/>
                <a:gd name="T8" fmla="*/ 361 w 1803"/>
                <a:gd name="T9" fmla="*/ 1258 h 1294"/>
                <a:gd name="T10" fmla="*/ 451 w 1803"/>
                <a:gd name="T11" fmla="*/ 1187 h 1294"/>
                <a:gd name="T12" fmla="*/ 541 w 1803"/>
                <a:gd name="T13" fmla="*/ 1032 h 1294"/>
                <a:gd name="T14" fmla="*/ 631 w 1803"/>
                <a:gd name="T15" fmla="*/ 768 h 1294"/>
                <a:gd name="T16" fmla="*/ 721 w 1803"/>
                <a:gd name="T17" fmla="*/ 426 h 1294"/>
                <a:gd name="T18" fmla="*/ 812 w 1803"/>
                <a:gd name="T19" fmla="*/ 123 h 1294"/>
                <a:gd name="T20" fmla="*/ 902 w 1803"/>
                <a:gd name="T21" fmla="*/ 0 h 1294"/>
                <a:gd name="T22" fmla="*/ 992 w 1803"/>
                <a:gd name="T23" fmla="*/ 123 h 1294"/>
                <a:gd name="T24" fmla="*/ 1082 w 1803"/>
                <a:gd name="T25" fmla="*/ 426 h 1294"/>
                <a:gd name="T26" fmla="*/ 1172 w 1803"/>
                <a:gd name="T27" fmla="*/ 768 h 1294"/>
                <a:gd name="T28" fmla="*/ 1262 w 1803"/>
                <a:gd name="T29" fmla="*/ 1032 h 1294"/>
                <a:gd name="T30" fmla="*/ 1352 w 1803"/>
                <a:gd name="T31" fmla="*/ 1187 h 1294"/>
                <a:gd name="T32" fmla="*/ 1443 w 1803"/>
                <a:gd name="T33" fmla="*/ 1258 h 1294"/>
                <a:gd name="T34" fmla="*/ 1533 w 1803"/>
                <a:gd name="T35" fmla="*/ 1284 h 1294"/>
                <a:gd name="T36" fmla="*/ 1623 w 1803"/>
                <a:gd name="T37" fmla="*/ 1292 h 1294"/>
                <a:gd name="T38" fmla="*/ 1713 w 1803"/>
                <a:gd name="T39" fmla="*/ 1293 h 1294"/>
                <a:gd name="T40" fmla="*/ 1803 w 1803"/>
                <a:gd name="T41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3" h="1294">
                  <a:moveTo>
                    <a:pt x="0" y="1294"/>
                  </a:moveTo>
                  <a:cubicBezTo>
                    <a:pt x="30" y="1293"/>
                    <a:pt x="60" y="1294"/>
                    <a:pt x="90" y="1293"/>
                  </a:cubicBezTo>
                  <a:cubicBezTo>
                    <a:pt x="120" y="1293"/>
                    <a:pt x="150" y="1293"/>
                    <a:pt x="181" y="1292"/>
                  </a:cubicBezTo>
                  <a:cubicBezTo>
                    <a:pt x="211" y="1290"/>
                    <a:pt x="241" y="1290"/>
                    <a:pt x="271" y="1284"/>
                  </a:cubicBezTo>
                  <a:cubicBezTo>
                    <a:pt x="301" y="1278"/>
                    <a:pt x="331" y="1274"/>
                    <a:pt x="361" y="1258"/>
                  </a:cubicBezTo>
                  <a:cubicBezTo>
                    <a:pt x="391" y="1242"/>
                    <a:pt x="421" y="1225"/>
                    <a:pt x="451" y="1187"/>
                  </a:cubicBezTo>
                  <a:cubicBezTo>
                    <a:pt x="481" y="1150"/>
                    <a:pt x="511" y="1102"/>
                    <a:pt x="541" y="1032"/>
                  </a:cubicBezTo>
                  <a:cubicBezTo>
                    <a:pt x="571" y="962"/>
                    <a:pt x="601" y="869"/>
                    <a:pt x="631" y="768"/>
                  </a:cubicBezTo>
                  <a:cubicBezTo>
                    <a:pt x="661" y="667"/>
                    <a:pt x="691" y="534"/>
                    <a:pt x="721" y="426"/>
                  </a:cubicBezTo>
                  <a:cubicBezTo>
                    <a:pt x="751" y="319"/>
                    <a:pt x="782" y="194"/>
                    <a:pt x="812" y="123"/>
                  </a:cubicBezTo>
                  <a:cubicBezTo>
                    <a:pt x="841" y="53"/>
                    <a:pt x="872" y="0"/>
                    <a:pt x="902" y="0"/>
                  </a:cubicBezTo>
                  <a:cubicBezTo>
                    <a:pt x="931" y="0"/>
                    <a:pt x="962" y="53"/>
                    <a:pt x="992" y="123"/>
                  </a:cubicBezTo>
                  <a:cubicBezTo>
                    <a:pt x="1022" y="194"/>
                    <a:pt x="1052" y="319"/>
                    <a:pt x="1082" y="426"/>
                  </a:cubicBezTo>
                  <a:cubicBezTo>
                    <a:pt x="1112" y="534"/>
                    <a:pt x="1142" y="667"/>
                    <a:pt x="1172" y="768"/>
                  </a:cubicBezTo>
                  <a:cubicBezTo>
                    <a:pt x="1202" y="869"/>
                    <a:pt x="1232" y="962"/>
                    <a:pt x="1262" y="1032"/>
                  </a:cubicBezTo>
                  <a:cubicBezTo>
                    <a:pt x="1292" y="1102"/>
                    <a:pt x="1322" y="1150"/>
                    <a:pt x="1352" y="1187"/>
                  </a:cubicBezTo>
                  <a:cubicBezTo>
                    <a:pt x="1383" y="1225"/>
                    <a:pt x="1413" y="1242"/>
                    <a:pt x="1443" y="1258"/>
                  </a:cubicBezTo>
                  <a:cubicBezTo>
                    <a:pt x="1473" y="1274"/>
                    <a:pt x="1503" y="1278"/>
                    <a:pt x="1533" y="1284"/>
                  </a:cubicBezTo>
                  <a:cubicBezTo>
                    <a:pt x="1563" y="1290"/>
                    <a:pt x="1593" y="1290"/>
                    <a:pt x="1623" y="1292"/>
                  </a:cubicBezTo>
                  <a:cubicBezTo>
                    <a:pt x="1653" y="1293"/>
                    <a:pt x="1683" y="1293"/>
                    <a:pt x="1713" y="1293"/>
                  </a:cubicBezTo>
                  <a:cubicBezTo>
                    <a:pt x="1743" y="1294"/>
                    <a:pt x="1773" y="1293"/>
                    <a:pt x="1803" y="1294"/>
                  </a:cubicBezTo>
                </a:path>
              </a:pathLst>
            </a:custGeom>
            <a:noFill/>
            <a:ln w="19050" cap="rnd">
              <a:solidFill>
                <a:srgbClr val="44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C6768E72-AD80-42C8-BCE1-FC1B0DF12F06}"/>
                </a:ext>
              </a:extLst>
            </p:cNvPr>
            <p:cNvSpPr/>
            <p:nvPr/>
          </p:nvSpPr>
          <p:spPr>
            <a:xfrm>
              <a:off x="6786670" y="4066186"/>
              <a:ext cx="1069234" cy="254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E49B023-3262-4C5A-A383-20B129EE7F8C}"/>
              </a:ext>
            </a:extLst>
          </p:cNvPr>
          <p:cNvGrpSpPr/>
          <p:nvPr/>
        </p:nvGrpSpPr>
        <p:grpSpPr>
          <a:xfrm>
            <a:off x="2801620" y="2523859"/>
            <a:ext cx="2175120" cy="254665"/>
            <a:chOff x="1277620" y="2523858"/>
            <a:chExt cx="2175120" cy="254665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371F178-A397-4834-8DC3-160CA45B7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640" y="2542418"/>
              <a:ext cx="2121100" cy="181904"/>
            </a:xfrm>
            <a:custGeom>
              <a:avLst/>
              <a:gdLst>
                <a:gd name="T0" fmla="*/ 0 w 1803"/>
                <a:gd name="T1" fmla="*/ 1294 h 1294"/>
                <a:gd name="T2" fmla="*/ 90 w 1803"/>
                <a:gd name="T3" fmla="*/ 1293 h 1294"/>
                <a:gd name="T4" fmla="*/ 181 w 1803"/>
                <a:gd name="T5" fmla="*/ 1292 h 1294"/>
                <a:gd name="T6" fmla="*/ 271 w 1803"/>
                <a:gd name="T7" fmla="*/ 1284 h 1294"/>
                <a:gd name="T8" fmla="*/ 361 w 1803"/>
                <a:gd name="T9" fmla="*/ 1258 h 1294"/>
                <a:gd name="T10" fmla="*/ 451 w 1803"/>
                <a:gd name="T11" fmla="*/ 1187 h 1294"/>
                <a:gd name="T12" fmla="*/ 541 w 1803"/>
                <a:gd name="T13" fmla="*/ 1032 h 1294"/>
                <a:gd name="T14" fmla="*/ 631 w 1803"/>
                <a:gd name="T15" fmla="*/ 768 h 1294"/>
                <a:gd name="T16" fmla="*/ 721 w 1803"/>
                <a:gd name="T17" fmla="*/ 426 h 1294"/>
                <a:gd name="T18" fmla="*/ 812 w 1803"/>
                <a:gd name="T19" fmla="*/ 123 h 1294"/>
                <a:gd name="T20" fmla="*/ 902 w 1803"/>
                <a:gd name="T21" fmla="*/ 0 h 1294"/>
                <a:gd name="T22" fmla="*/ 992 w 1803"/>
                <a:gd name="T23" fmla="*/ 123 h 1294"/>
                <a:gd name="T24" fmla="*/ 1082 w 1803"/>
                <a:gd name="T25" fmla="*/ 426 h 1294"/>
                <a:gd name="T26" fmla="*/ 1172 w 1803"/>
                <a:gd name="T27" fmla="*/ 768 h 1294"/>
                <a:gd name="T28" fmla="*/ 1262 w 1803"/>
                <a:gd name="T29" fmla="*/ 1032 h 1294"/>
                <a:gd name="T30" fmla="*/ 1352 w 1803"/>
                <a:gd name="T31" fmla="*/ 1187 h 1294"/>
                <a:gd name="T32" fmla="*/ 1443 w 1803"/>
                <a:gd name="T33" fmla="*/ 1258 h 1294"/>
                <a:gd name="T34" fmla="*/ 1533 w 1803"/>
                <a:gd name="T35" fmla="*/ 1284 h 1294"/>
                <a:gd name="T36" fmla="*/ 1623 w 1803"/>
                <a:gd name="T37" fmla="*/ 1292 h 1294"/>
                <a:gd name="T38" fmla="*/ 1713 w 1803"/>
                <a:gd name="T39" fmla="*/ 1293 h 1294"/>
                <a:gd name="T40" fmla="*/ 1803 w 1803"/>
                <a:gd name="T41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3" h="1294">
                  <a:moveTo>
                    <a:pt x="0" y="1294"/>
                  </a:moveTo>
                  <a:cubicBezTo>
                    <a:pt x="30" y="1293"/>
                    <a:pt x="60" y="1294"/>
                    <a:pt x="90" y="1293"/>
                  </a:cubicBezTo>
                  <a:cubicBezTo>
                    <a:pt x="120" y="1293"/>
                    <a:pt x="150" y="1293"/>
                    <a:pt x="181" y="1292"/>
                  </a:cubicBezTo>
                  <a:cubicBezTo>
                    <a:pt x="211" y="1290"/>
                    <a:pt x="241" y="1290"/>
                    <a:pt x="271" y="1284"/>
                  </a:cubicBezTo>
                  <a:cubicBezTo>
                    <a:pt x="301" y="1278"/>
                    <a:pt x="331" y="1274"/>
                    <a:pt x="361" y="1258"/>
                  </a:cubicBezTo>
                  <a:cubicBezTo>
                    <a:pt x="391" y="1242"/>
                    <a:pt x="421" y="1225"/>
                    <a:pt x="451" y="1187"/>
                  </a:cubicBezTo>
                  <a:cubicBezTo>
                    <a:pt x="481" y="1150"/>
                    <a:pt x="511" y="1102"/>
                    <a:pt x="541" y="1032"/>
                  </a:cubicBezTo>
                  <a:cubicBezTo>
                    <a:pt x="571" y="962"/>
                    <a:pt x="601" y="869"/>
                    <a:pt x="631" y="768"/>
                  </a:cubicBezTo>
                  <a:cubicBezTo>
                    <a:pt x="661" y="667"/>
                    <a:pt x="691" y="534"/>
                    <a:pt x="721" y="426"/>
                  </a:cubicBezTo>
                  <a:cubicBezTo>
                    <a:pt x="751" y="319"/>
                    <a:pt x="782" y="194"/>
                    <a:pt x="812" y="123"/>
                  </a:cubicBezTo>
                  <a:cubicBezTo>
                    <a:pt x="841" y="53"/>
                    <a:pt x="872" y="0"/>
                    <a:pt x="902" y="0"/>
                  </a:cubicBezTo>
                  <a:cubicBezTo>
                    <a:pt x="931" y="0"/>
                    <a:pt x="962" y="53"/>
                    <a:pt x="992" y="123"/>
                  </a:cubicBezTo>
                  <a:cubicBezTo>
                    <a:pt x="1022" y="194"/>
                    <a:pt x="1052" y="319"/>
                    <a:pt x="1082" y="426"/>
                  </a:cubicBezTo>
                  <a:cubicBezTo>
                    <a:pt x="1112" y="534"/>
                    <a:pt x="1142" y="667"/>
                    <a:pt x="1172" y="768"/>
                  </a:cubicBezTo>
                  <a:cubicBezTo>
                    <a:pt x="1202" y="869"/>
                    <a:pt x="1232" y="962"/>
                    <a:pt x="1262" y="1032"/>
                  </a:cubicBezTo>
                  <a:cubicBezTo>
                    <a:pt x="1292" y="1102"/>
                    <a:pt x="1322" y="1150"/>
                    <a:pt x="1352" y="1187"/>
                  </a:cubicBezTo>
                  <a:cubicBezTo>
                    <a:pt x="1383" y="1225"/>
                    <a:pt x="1413" y="1242"/>
                    <a:pt x="1443" y="1258"/>
                  </a:cubicBezTo>
                  <a:cubicBezTo>
                    <a:pt x="1473" y="1274"/>
                    <a:pt x="1503" y="1278"/>
                    <a:pt x="1533" y="1284"/>
                  </a:cubicBezTo>
                  <a:cubicBezTo>
                    <a:pt x="1563" y="1290"/>
                    <a:pt x="1593" y="1290"/>
                    <a:pt x="1623" y="1292"/>
                  </a:cubicBezTo>
                  <a:cubicBezTo>
                    <a:pt x="1653" y="1293"/>
                    <a:pt x="1683" y="1293"/>
                    <a:pt x="1713" y="1293"/>
                  </a:cubicBezTo>
                  <a:cubicBezTo>
                    <a:pt x="1743" y="1294"/>
                    <a:pt x="1773" y="1293"/>
                    <a:pt x="1803" y="1294"/>
                  </a:cubicBezTo>
                </a:path>
              </a:pathLst>
            </a:custGeom>
            <a:noFill/>
            <a:ln w="19050" cap="rnd">
              <a:solidFill>
                <a:srgbClr val="44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F03A8C9-C02C-42FF-9AE1-AF6938685AE8}"/>
                </a:ext>
              </a:extLst>
            </p:cNvPr>
            <p:cNvSpPr/>
            <p:nvPr/>
          </p:nvSpPr>
          <p:spPr>
            <a:xfrm>
              <a:off x="1277620" y="2523858"/>
              <a:ext cx="1069234" cy="254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オブジェクト 8">
                <a:extLst>
                  <a:ext uri="{FF2B5EF4-FFF2-40B4-BE49-F238E27FC236}">
                    <a16:creationId xmlns:a16="http://schemas.microsoft.com/office/drawing/2014/main" id="{D24F7EDE-8F43-42FE-BB9A-FDC15766333A}"/>
                  </a:ext>
                </a:extLst>
              </p:cNvPr>
              <p:cNvSpPr txBox="1"/>
              <p:nvPr/>
            </p:nvSpPr>
            <p:spPr bwMode="auto">
              <a:xfrm>
                <a:off x="1677432" y="918808"/>
                <a:ext cx="8580678" cy="36623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</m:e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sSub>
                        <m:sSub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</m:t>
                          </m:r>
                        </m:sub>
                      </m:sSub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𝑁</m:t>
                          </m:r>
                        </m:e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−1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𝑗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=1</m:t>
                          </m:r>
                        </m:sub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𝑁</m:t>
                          </m:r>
                        </m:sup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𝑗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𝑗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6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6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kumimoji="1" lang="ja-JP" alt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𝑁</m:t>
                                      </m:r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−1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−4)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−2)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⋱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−4)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kumimoji="1" lang="en-US" altLang="ja-JP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6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1" name="オブジェクト 8">
                <a:extLst>
                  <a:ext uri="{FF2B5EF4-FFF2-40B4-BE49-F238E27FC236}">
                    <a16:creationId xmlns:a16="http://schemas.microsoft.com/office/drawing/2014/main" id="{D24F7EDE-8F43-42FE-BB9A-FDC157663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7432" y="918808"/>
                <a:ext cx="8580678" cy="36623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EFA45351-9867-420D-91EB-401167E11C2B}"/>
                  </a:ext>
                </a:extLst>
              </p:cNvPr>
              <p:cNvSpPr/>
              <p:nvPr/>
            </p:nvSpPr>
            <p:spPr>
              <a:xfrm>
                <a:off x="1638252" y="4623520"/>
                <a:ext cx="217559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𝑓</m:t>
                        </m:r>
                      </m:e>
                      <m:sup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Observed signal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EFA45351-9867-420D-91EB-401167E11C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252" y="4623520"/>
                <a:ext cx="2175596" cy="830997"/>
              </a:xfrm>
              <a:prstGeom prst="rect">
                <a:avLst/>
              </a:prstGeom>
              <a:blipFill>
                <a:blip r:embed="rId4"/>
                <a:stretch>
                  <a:fillRect l="-4482" r="-1681" b="-153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2A7E7578-8AC5-4A50-90D9-02B952B78985}"/>
                  </a:ext>
                </a:extLst>
              </p:cNvPr>
              <p:cNvSpPr/>
              <p:nvPr/>
            </p:nvSpPr>
            <p:spPr>
              <a:xfrm>
                <a:off x="8616281" y="4365105"/>
                <a:ext cx="202010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𝑓</m:t>
                    </m:r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Intrinsic signal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2A7E7578-8AC5-4A50-90D9-02B952B789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6281" y="4365105"/>
                <a:ext cx="2020105" cy="830997"/>
              </a:xfrm>
              <a:prstGeom prst="rect">
                <a:avLst/>
              </a:prstGeom>
              <a:blipFill>
                <a:blip r:embed="rId5"/>
                <a:stretch>
                  <a:fillRect l="-2108" r="-4518" b="-161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F651BA57-63C8-4903-B781-050E95EBC1B9}"/>
                  </a:ext>
                </a:extLst>
              </p:cNvPr>
              <p:cNvSpPr/>
              <p:nvPr/>
            </p:nvSpPr>
            <p:spPr>
              <a:xfrm>
                <a:off x="2230540" y="4725145"/>
                <a:ext cx="8541634" cy="1623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𝑔</m:t>
                    </m:r>
                    <m:d>
                      <m:dPr>
                        <m:ctrlP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Apparatus function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Very often,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ja-JP" altLang="en-US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𝒈</m:t>
                        </m:r>
                      </m:e>
                      <m:sub>
                        <m:r>
                          <a:rPr kumimoji="1" lang="ja-JP" altLang="en-US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𝒊</m:t>
                        </m:r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𝒋</m:t>
                        </m:r>
                      </m:sub>
                    </m:sSub>
                  </m:oMath>
                </a14:m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is a band matrix with maxima at diagonal</a:t>
                </a:r>
                <a:b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行列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𝑔</m:t>
                        </m:r>
                      </m:e>
                      <m:sub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𝑖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𝑗</m:t>
                        </m:r>
                      </m:sub>
                    </m:sSub>
                  </m:oMath>
                </a14:m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は対角要素に最大値を持つ帯行列になることが多い</a:t>
                </a: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F651BA57-63C8-4903-B781-050E95EBC1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540" y="4725145"/>
                <a:ext cx="8541634" cy="1623971"/>
              </a:xfrm>
              <a:prstGeom prst="rect">
                <a:avLst/>
              </a:prstGeom>
              <a:blipFill>
                <a:blip r:embed="rId6"/>
                <a:stretch>
                  <a:fillRect l="-1142" r="-999" b="-41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9E7E3250-F4CF-4C7E-A90B-09E17FAE2021}"/>
              </a:ext>
            </a:extLst>
          </p:cNvPr>
          <p:cNvCxnSpPr/>
          <p:nvPr/>
        </p:nvCxnSpPr>
        <p:spPr>
          <a:xfrm flipV="1">
            <a:off x="6487892" y="3994179"/>
            <a:ext cx="110891" cy="864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60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24000" y="2"/>
            <a:ext cx="9144000" cy="908719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Smoothing by convolution (smearing)</a:t>
            </a:r>
            <a:b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</a:br>
            <a:r>
              <a:rPr lang="ja-JP" altLang="en-US" sz="2000" dirty="0">
                <a:solidFill>
                  <a:schemeClr val="tx1"/>
                </a:solidFill>
                <a:latin typeface="Times New Roman"/>
                <a:ea typeface="ＭＳ Ｐゴシック"/>
              </a:rPr>
              <a:t>畳み込みによる平滑化</a:t>
            </a:r>
            <a:r>
              <a:rPr lang="en-US" altLang="ja-JP" sz="2000" dirty="0">
                <a:solidFill>
                  <a:schemeClr val="tx1"/>
                </a:solidFill>
                <a:latin typeface="Times New Roman"/>
                <a:ea typeface="ＭＳ Ｐゴシック"/>
              </a:rPr>
              <a:t> (</a:t>
            </a:r>
            <a:r>
              <a:rPr lang="ja-JP" altLang="en-US" sz="2000" dirty="0">
                <a:solidFill>
                  <a:schemeClr val="tx1"/>
                </a:solidFill>
                <a:latin typeface="Times New Roman"/>
                <a:ea typeface="ＭＳ Ｐゴシック"/>
              </a:rPr>
              <a:t>ぼかし</a:t>
            </a:r>
            <a:r>
              <a:rPr lang="en-US" altLang="ja-JP" sz="2000" dirty="0">
                <a:solidFill>
                  <a:schemeClr val="tx1"/>
                </a:solidFill>
                <a:latin typeface="Times New Roman"/>
                <a:ea typeface="ＭＳ Ｐゴシック"/>
              </a:rPr>
              <a:t>)</a:t>
            </a:r>
            <a:endParaRPr lang="ja-JP" altLang="en-US" sz="28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9336" y="879684"/>
            <a:ext cx="796724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Density of state (DOS) function calculated by density functional theory 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密度汎関数計算で得た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a-InGaZnO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4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の状態密度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9AD1A6E-ECDA-9492-FBCA-3D60E148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811" t="6832" r="1926" b="7940"/>
          <a:stretch>
            <a:fillRect/>
          </a:stretch>
        </p:blipFill>
        <p:spPr>
          <a:xfrm>
            <a:off x="5040674" y="1592796"/>
            <a:ext cx="7200800" cy="5544616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159069" y="1477234"/>
            <a:ext cx="90364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窓関数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= exp(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–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[(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– E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)/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</a:t>
            </a:r>
            <a:r>
              <a:rPr kumimoji="1" lang="en-US" altLang="ja-JP" sz="20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0.05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eV)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2000" b="1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Spiky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なデータでも、スパイク間隔より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000000"/>
                </a:solidFill>
              </a:rPr>
              <a:t>　大きな </a:t>
            </a:r>
            <a:r>
              <a:rPr lang="en-US" altLang="ja-JP" sz="2000" b="1" dirty="0">
                <a:solidFill>
                  <a:srgbClr val="000000"/>
                </a:solidFill>
              </a:rPr>
              <a:t>w</a:t>
            </a:r>
            <a:r>
              <a:rPr lang="ja-JP" altLang="en-US" sz="2000" b="1" dirty="0">
                <a:solidFill>
                  <a:srgbClr val="000000"/>
                </a:solidFill>
              </a:rPr>
              <a:t> を選ぶことで平滑化できる</a:t>
            </a:r>
            <a:endParaRPr lang="en-US" altLang="ja-JP" sz="2000" b="1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000000"/>
                </a:solidFill>
              </a:rPr>
              <a:t>・ </a:t>
            </a:r>
            <a:r>
              <a:rPr lang="en-US" altLang="ja-JP" sz="2000" b="1" dirty="0">
                <a:solidFill>
                  <a:srgbClr val="000000"/>
                </a:solidFill>
              </a:rPr>
              <a:t>w</a:t>
            </a:r>
            <a:r>
              <a:rPr lang="ja-JP" altLang="en-US" sz="2000" b="1" dirty="0">
                <a:solidFill>
                  <a:srgbClr val="000000"/>
                </a:solidFill>
              </a:rPr>
              <a:t> だけバンド端の見積もりに誤差が</a:t>
            </a:r>
            <a:endParaRPr lang="en-US" altLang="ja-JP" sz="2000" b="1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生じる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2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2"/>
            <a:ext cx="9144000" cy="6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実行結果</a:t>
            </a:r>
            <a:endParaRPr lang="ja-JP" altLang="en-US" sz="280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C63F88C-2BF2-8EDC-FF35-79780E173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23" t="7143" r="1172" b="8744"/>
          <a:stretch>
            <a:fillRect/>
          </a:stretch>
        </p:blipFill>
        <p:spPr>
          <a:xfrm>
            <a:off x="5807967" y="990020"/>
            <a:ext cx="6264697" cy="459292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4823A56-254F-171C-27E8-5D9232ACDE9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07" t="7939" r="1926" b="9046"/>
          <a:stretch>
            <a:fillRect/>
          </a:stretch>
        </p:blipFill>
        <p:spPr>
          <a:xfrm>
            <a:off x="119336" y="1019726"/>
            <a:ext cx="6208602" cy="4592925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CD4197-6881-479C-9048-FD502D9F9E75}"/>
              </a:ext>
            </a:extLst>
          </p:cNvPr>
          <p:cNvSpPr txBox="1"/>
          <p:nvPr/>
        </p:nvSpPr>
        <p:spPr>
          <a:xfrm>
            <a:off x="1570862" y="636195"/>
            <a:ext cx="1433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3200" b="1" dirty="0">
                <a:solidFill>
                  <a:srgbClr val="000000"/>
                </a:solidFill>
              </a:rPr>
              <a:t>w=0.05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3C81C1-E834-49FE-90AC-BDA406AC50FD}"/>
              </a:ext>
            </a:extLst>
          </p:cNvPr>
          <p:cNvSpPr txBox="1"/>
          <p:nvPr/>
        </p:nvSpPr>
        <p:spPr>
          <a:xfrm>
            <a:off x="6766397" y="620688"/>
            <a:ext cx="1228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3200" b="1" dirty="0">
                <a:solidFill>
                  <a:srgbClr val="000000"/>
                </a:solidFill>
              </a:rPr>
              <a:t>w=0.3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807967" y="5589240"/>
            <a:ext cx="63756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を大きくすると、バンド</a:t>
            </a:r>
            <a:r>
              <a:rPr lang="ja-JP" altLang="en-US" sz="2800" b="1" dirty="0">
                <a:solidFill>
                  <a:srgbClr val="FF0000"/>
                </a:solidFill>
              </a:rPr>
              <a:t>端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エネルギーの見積もりが</a:t>
            </a:r>
            <a:r>
              <a:rPr lang="ja-JP" altLang="en-US" sz="2800" b="1" dirty="0">
                <a:solidFill>
                  <a:srgbClr val="FF0000"/>
                </a:solidFill>
              </a:rPr>
              <a:t>ずれることに注意</a:t>
            </a:r>
            <a:endParaRPr kumimoji="1" lang="en-US" altLang="ja-JP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86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11301</TotalTime>
  <Words>364</Words>
  <Application>Microsoft Office PowerPoint</Application>
  <PresentationFormat>ワイド画面</PresentationFormat>
  <Paragraphs>42</Paragraphs>
  <Slides>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Cambria Math</vt:lpstr>
      <vt:lpstr>Times New Roman</vt:lpstr>
      <vt:lpstr>101_標準デザイン</vt:lpstr>
      <vt:lpstr>1_標準デザイン</vt:lpstr>
      <vt:lpstr>数式</vt:lpstr>
      <vt:lpstr>PowerPoint プレゼンテーション</vt:lpstr>
      <vt:lpstr>Convolution (畳み込み)</vt:lpstr>
      <vt:lpstr>Convolution: Matrix representation (行列表示)</vt:lpstr>
      <vt:lpstr>Smoothing by convolution (smearing) 畳み込みによる平滑化 (ぼかし)</vt:lpstr>
      <vt:lpstr>PowerPoint プレゼンテーション</vt:lpstr>
    </vt:vector>
  </TitlesOfParts>
  <Company>Tokyo Institute ｏｆ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Toshio Kamiya</dc:creator>
  <cp:lastModifiedBy>利夫 神谷</cp:lastModifiedBy>
  <cp:revision>1279</cp:revision>
  <cp:lastPrinted>2018-08-03T07:46:37Z</cp:lastPrinted>
  <dcterms:created xsi:type="dcterms:W3CDTF">2007-04-10T12:04:37Z</dcterms:created>
  <dcterms:modified xsi:type="dcterms:W3CDTF">2025-06-23T06:10:26Z</dcterms:modified>
</cp:coreProperties>
</file>