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1" r:id="rId1"/>
    <p:sldMasterId id="2147483705" r:id="rId2"/>
  </p:sldMasterIdLst>
  <p:notesMasterIdLst>
    <p:notesMasterId r:id="rId8"/>
  </p:notesMasterIdLst>
  <p:sldIdLst>
    <p:sldId id="4917" r:id="rId3"/>
    <p:sldId id="4918" r:id="rId4"/>
    <p:sldId id="4919" r:id="rId5"/>
    <p:sldId id="4920" r:id="rId6"/>
    <p:sldId id="492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1AA8383D-8C6C-414A-8AB2-47E49350A154}">
          <p14:sldIdLst>
            <p14:sldId id="4917"/>
            <p14:sldId id="4918"/>
            <p14:sldId id="4919"/>
            <p14:sldId id="4920"/>
          </p14:sldIdLst>
        </p14:section>
        <p14:section name="タイトルなしのセクション" id="{F09C2A22-55A5-46BD-8F80-D8B8B7512D02}">
          <p14:sldIdLst>
            <p14:sldId id="492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E920E"/>
    <a:srgbClr val="002060"/>
    <a:srgbClr val="014F97"/>
    <a:srgbClr val="FFFF00"/>
    <a:srgbClr val="FF0066"/>
    <a:srgbClr val="FF7D00"/>
    <a:srgbClr val="FF3EFF"/>
    <a:srgbClr val="E8BC49"/>
    <a:srgbClr val="9393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531" autoAdjust="0"/>
    <p:restoredTop sz="95127" autoAdjust="0"/>
  </p:normalViewPr>
  <p:slideViewPr>
    <p:cSldViewPr snapToGrid="0">
      <p:cViewPr varScale="1">
        <p:scale>
          <a:sx n="85" d="100"/>
          <a:sy n="85" d="100"/>
        </p:scale>
        <p:origin x="581" y="288"/>
      </p:cViewPr>
      <p:guideLst>
        <p:guide orient="horz" pos="2137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2692" y="5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5E8F7B-28ED-438E-8C80-84CFFDA28EB9}" type="datetimeFigureOut">
              <a:rPr lang="zh-CN" altLang="en-US" smtClean="0"/>
              <a:t>2025/6/22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98C0C3-4464-4D55-94B5-DAC4AAED035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01246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defTabSz="912813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defTabSz="912813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defTabSz="912813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defTabSz="912813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marL="0" marR="0" lvl="0" indent="0" algn="r" defTabSz="91281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40F6D47-FD9A-4192-AD6E-B9EBDFBDB31E}" type="slidenum">
              <a:rPr kumimoji="1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pPr marL="0" marR="0" lvl="0" indent="0" algn="r" defTabSz="91281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348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3288" y="739775"/>
            <a:ext cx="4935537" cy="3702050"/>
          </a:xfrm>
          <a:ln/>
        </p:spPr>
      </p:sp>
      <p:sp>
        <p:nvSpPr>
          <p:cNvPr id="348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8" tIns="45709" rIns="91418" bIns="45709"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0709671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defTabSz="912813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defTabSz="912813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defTabSz="912813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defTabSz="912813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marL="0" marR="0" lvl="0" indent="0" algn="r" defTabSz="91281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40F6D47-FD9A-4192-AD6E-B9EBDFBDB31E}" type="slidenum">
              <a:rPr kumimoji="1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pPr marL="0" marR="0" lvl="0" indent="0" algn="r" defTabSz="91281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348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3288" y="739775"/>
            <a:ext cx="4935537" cy="3702050"/>
          </a:xfrm>
          <a:ln/>
        </p:spPr>
      </p:sp>
      <p:sp>
        <p:nvSpPr>
          <p:cNvPr id="348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8" tIns="45709" rIns="91418" bIns="45709"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8597573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defTabSz="912813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defTabSz="912813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defTabSz="912813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defTabSz="912813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marL="0" marR="0" lvl="0" indent="0" algn="r" defTabSz="91281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40F6D47-FD9A-4192-AD6E-B9EBDFBDB31E}" type="slidenum">
              <a:rPr kumimoji="1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pPr marL="0" marR="0" lvl="0" indent="0" algn="r" defTabSz="91281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348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3288" y="739775"/>
            <a:ext cx="4935537" cy="3702050"/>
          </a:xfrm>
          <a:ln/>
        </p:spPr>
      </p:sp>
      <p:sp>
        <p:nvSpPr>
          <p:cNvPr id="348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8" tIns="45709" rIns="91418" bIns="45709"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5283947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defTabSz="912813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defTabSz="912813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defTabSz="912813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defTabSz="912813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marL="0" marR="0" lvl="0" indent="0" algn="r" defTabSz="91281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40F6D47-FD9A-4192-AD6E-B9EBDFBDB31E}" type="slidenum">
              <a:rPr kumimoji="1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pPr marL="0" marR="0" lvl="0" indent="0" algn="r" defTabSz="91281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348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3288" y="739775"/>
            <a:ext cx="4935537" cy="3702050"/>
          </a:xfrm>
          <a:ln/>
        </p:spPr>
      </p:sp>
      <p:sp>
        <p:nvSpPr>
          <p:cNvPr id="348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8" tIns="45709" rIns="91418" bIns="45709"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13311351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defTabSz="912813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defTabSz="912813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defTabSz="912813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defTabSz="912813" eaLnBrk="0" hangingPunct="0"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marL="0" marR="0" lvl="0" indent="0" algn="r" defTabSz="91281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40F6D47-FD9A-4192-AD6E-B9EBDFBDB31E}" type="slidenum">
              <a:rPr kumimoji="1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ＭＳ Ｐゴシック" pitchFamily="50" charset="-128"/>
                <a:cs typeface="+mn-cs"/>
              </a:rPr>
              <a:pPr marL="0" marR="0" lvl="0" indent="0" algn="r" defTabSz="91281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348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3288" y="739775"/>
            <a:ext cx="4935537" cy="3702050"/>
          </a:xfrm>
          <a:ln/>
        </p:spPr>
      </p:sp>
      <p:sp>
        <p:nvSpPr>
          <p:cNvPr id="348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8" tIns="45709" rIns="91418" bIns="45709"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7543077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B299207-A22D-4C0B-8BC6-0A450BE7DC24}" type="slidenum">
              <a:rPr kumimoji="0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40671388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E940E7A-912F-41C1-BF35-14C8FF108CE7}" type="slidenum">
              <a:rPr kumimoji="0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61267841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0AF57D0-4F26-4BA8-BA24-6AEA5CF165BE}" type="slidenum">
              <a:rPr kumimoji="0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055067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図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5673" y="41336"/>
            <a:ext cx="8592652" cy="6443459"/>
          </a:xfrm>
          <a:prstGeom prst="rect">
            <a:avLst/>
          </a:prstGeom>
        </p:spPr>
      </p:pic>
      <p:sp>
        <p:nvSpPr>
          <p:cNvPr id="4" name="正方形/長方形 3"/>
          <p:cNvSpPr/>
          <p:nvPr userDrawn="1"/>
        </p:nvSpPr>
        <p:spPr>
          <a:xfrm>
            <a:off x="8300312" y="-4242"/>
            <a:ext cx="702078" cy="119427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7" name="正方形/長方形 6"/>
          <p:cNvSpPr/>
          <p:nvPr userDrawn="1"/>
        </p:nvSpPr>
        <p:spPr>
          <a:xfrm>
            <a:off x="0" y="-4242"/>
            <a:ext cx="9144000" cy="139180"/>
          </a:xfrm>
          <a:prstGeom prst="rect">
            <a:avLst/>
          </a:prstGeom>
          <a:solidFill>
            <a:srgbClr val="987D1C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cxnSp>
        <p:nvCxnSpPr>
          <p:cNvPr id="8" name="直線コネクタ 7"/>
          <p:cNvCxnSpPr/>
          <p:nvPr userDrawn="1"/>
        </p:nvCxnSpPr>
        <p:spPr>
          <a:xfrm>
            <a:off x="381363" y="3909153"/>
            <a:ext cx="838127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1886969"/>
            <a:ext cx="7772400" cy="1470025"/>
          </a:xfrm>
        </p:spPr>
        <p:txBody>
          <a:bodyPr>
            <a:normAutofit/>
          </a:bodyPr>
          <a:lstStyle>
            <a:lvl1pPr algn="ctr">
              <a:defRPr sz="3000" baseline="0">
                <a:solidFill>
                  <a:schemeClr val="accent5">
                    <a:lumMod val="50000"/>
                  </a:schemeClr>
                </a:solidFill>
                <a:latin typeface="+mj-ea"/>
                <a:ea typeface="+mj-ea"/>
              </a:defRPr>
            </a:lvl1pPr>
          </a:lstStyle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4340696"/>
            <a:ext cx="6400800" cy="1464568"/>
          </a:xfrm>
        </p:spPr>
        <p:txBody>
          <a:bodyPr>
            <a:normAutofit/>
          </a:bodyPr>
          <a:lstStyle>
            <a:lvl1pPr marL="0" indent="0" algn="ctr">
              <a:buNone/>
              <a:defRPr sz="2400" baseline="0">
                <a:solidFill>
                  <a:srgbClr val="203864"/>
                </a:solidFill>
                <a:latin typeface="+mj-ea"/>
                <a:ea typeface="+mj-ea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dirty="0"/>
              <a:t>マスタ サブタイトルの書式設定</a:t>
            </a:r>
          </a:p>
        </p:txBody>
      </p:sp>
      <p:pic>
        <p:nvPicPr>
          <p:cNvPr id="9" name="図 8" descr="flag_l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55802" y="11088"/>
            <a:ext cx="832396" cy="1547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45677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1521" y="126751"/>
            <a:ext cx="8064896" cy="709963"/>
          </a:xfrm>
        </p:spPr>
        <p:txBody>
          <a:bodyPr bIns="0"/>
          <a:lstStyle/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dirty="0"/>
              <a:t>マスタ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cxnSp>
        <p:nvCxnSpPr>
          <p:cNvPr id="4" name="直線コネクタ 3"/>
          <p:cNvCxnSpPr/>
          <p:nvPr userDrawn="1"/>
        </p:nvCxnSpPr>
        <p:spPr>
          <a:xfrm flipV="1">
            <a:off x="1" y="842403"/>
            <a:ext cx="3347864" cy="1"/>
          </a:xfrm>
          <a:prstGeom prst="line">
            <a:avLst/>
          </a:prstGeom>
          <a:ln w="63500" cmpd="dbl">
            <a:solidFill>
              <a:srgbClr val="022C5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58276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340768"/>
            <a:ext cx="4038600" cy="496855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340768"/>
            <a:ext cx="4038600" cy="496855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cxnSp>
        <p:nvCxnSpPr>
          <p:cNvPr id="5" name="直線コネクタ 4"/>
          <p:cNvCxnSpPr/>
          <p:nvPr userDrawn="1"/>
        </p:nvCxnSpPr>
        <p:spPr>
          <a:xfrm flipV="1">
            <a:off x="1" y="842403"/>
            <a:ext cx="3347864" cy="1"/>
          </a:xfrm>
          <a:prstGeom prst="line">
            <a:avLst/>
          </a:prstGeom>
          <a:ln w="63500" cmpd="dbl">
            <a:solidFill>
              <a:srgbClr val="022C5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99387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マスタ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9079561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 userDrawn="1"/>
        </p:nvSpPr>
        <p:spPr>
          <a:xfrm>
            <a:off x="0" y="0"/>
            <a:ext cx="9144000" cy="134938"/>
          </a:xfrm>
          <a:prstGeom prst="rect">
            <a:avLst/>
          </a:prstGeom>
          <a:solidFill>
            <a:srgbClr val="987D1C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 dirty="0"/>
          </a:p>
        </p:txBody>
      </p:sp>
      <p:sp>
        <p:nvSpPr>
          <p:cNvPr id="4" name="テキスト ボックス 3"/>
          <p:cNvSpPr txBox="1"/>
          <p:nvPr userDrawn="1"/>
        </p:nvSpPr>
        <p:spPr>
          <a:xfrm>
            <a:off x="7684806" y="6351712"/>
            <a:ext cx="14095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BA50868-C88D-6B49-8F6F-2FC5D73B70AB}" type="slidenum">
              <a:rPr kumimoji="1" lang="ja-JP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/>
            </a:endParaRPr>
          </a:p>
        </p:txBody>
      </p:sp>
      <p:pic>
        <p:nvPicPr>
          <p:cNvPr id="5" name="図 4" descr="flag_l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55802" y="11088"/>
            <a:ext cx="832396" cy="1547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2458020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E2CC2344-3C51-1546-8129-9C54973DD3EE}"/>
              </a:ext>
            </a:extLst>
          </p:cNvPr>
          <p:cNvSpPr/>
          <p:nvPr userDrawn="1"/>
        </p:nvSpPr>
        <p:spPr>
          <a:xfrm>
            <a:off x="7364896" y="0"/>
            <a:ext cx="1779104" cy="13517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" name="正方形/長方形 1"/>
          <p:cNvSpPr/>
          <p:nvPr userDrawn="1"/>
        </p:nvSpPr>
        <p:spPr>
          <a:xfrm>
            <a:off x="0" y="0"/>
            <a:ext cx="9144000" cy="134938"/>
          </a:xfrm>
          <a:prstGeom prst="rect">
            <a:avLst/>
          </a:prstGeom>
          <a:solidFill>
            <a:srgbClr val="987D1C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cxnSp>
        <p:nvCxnSpPr>
          <p:cNvPr id="5" name="直線コネクタ 4"/>
          <p:cNvCxnSpPr/>
          <p:nvPr userDrawn="1"/>
        </p:nvCxnSpPr>
        <p:spPr>
          <a:xfrm flipV="1">
            <a:off x="1" y="842403"/>
            <a:ext cx="3347864" cy="1"/>
          </a:xfrm>
          <a:prstGeom prst="line">
            <a:avLst/>
          </a:prstGeom>
          <a:ln w="63500" cmpd="dbl">
            <a:solidFill>
              <a:srgbClr val="022C5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図 5" descr="flag_l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55802" y="11088"/>
            <a:ext cx="832396" cy="1547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6707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C3FC073-8E43-4A27-BC9F-D283EADCF086}" type="slidenum">
              <a:rPr kumimoji="0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5335313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634A21-2771-4A8E-B948-BC987F9A10EE}" type="slidenum">
              <a:rPr kumimoji="0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00470745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9B5A94D-BEFC-47F2-ADD9-CC1CDE86D830}" type="slidenum">
              <a:rPr kumimoji="0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18359862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CBCA061-458E-441E-BCEC-B7AB8E52ABFF}" type="slidenum">
              <a:rPr kumimoji="0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21183868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569594-6B2C-4AE0-AD8D-E8464A0C5F91}" type="slidenum">
              <a:rPr kumimoji="0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62291083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BC55A36-BB40-443C-9791-3BA8CB4CEEB2}" type="slidenum">
              <a:rPr kumimoji="0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82771442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FAF339D-AEDF-4C4B-BCEA-4EC7967453AC}" type="slidenum">
              <a:rPr kumimoji="0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67708096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696F01-06F7-43B2-91C5-9275A55F7CEC}" type="slidenum">
              <a:rPr kumimoji="0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70057238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rgbClr val="000000"/>
                </a:solidFill>
                <a:ea typeface="ＭＳ Ｐゴシック" pitchFamily="50" charset="-128"/>
              </a:defRPr>
            </a:lvl1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rgbClr val="000000"/>
                </a:solidFill>
                <a:ea typeface="ＭＳ Ｐゴシック" pitchFamily="50" charset="-128"/>
              </a:defRPr>
            </a:lvl1pPr>
          </a:lstStyle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rgbClr val="000000"/>
                </a:solidFill>
                <a:ea typeface="ＭＳ Ｐゴシック" pitchFamily="50" charset="-128"/>
              </a:defRPr>
            </a:lvl1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7826E72-A05E-4B5E-AEF3-9B9A3E33DAE4}" type="slidenum">
              <a:rPr kumimoji="0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 pitchFamily="50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75178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251521" y="116632"/>
            <a:ext cx="8064896" cy="720080"/>
          </a:xfrm>
          <a:prstGeom prst="rect">
            <a:avLst/>
          </a:prstGeom>
        </p:spPr>
        <p:txBody>
          <a:bodyPr vert="horz" lIns="91440" tIns="45720" rIns="91440" bIns="0" rtlCol="0" anchor="ctr">
            <a:normAutofit/>
          </a:bodyPr>
          <a:lstStyle/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67544" y="1268762"/>
            <a:ext cx="8219256" cy="52565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8" name="テキスト ボックス 7"/>
          <p:cNvSpPr txBox="1"/>
          <p:nvPr userDrawn="1"/>
        </p:nvSpPr>
        <p:spPr>
          <a:xfrm>
            <a:off x="7684806" y="6351712"/>
            <a:ext cx="14095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BA50868-C88D-6B49-8F6F-2FC5D73B70AB}" type="slidenum">
              <a:rPr kumimoji="1" lang="ja-JP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/>
            </a:endParaRPr>
          </a:p>
        </p:txBody>
      </p:sp>
      <p:sp>
        <p:nvSpPr>
          <p:cNvPr id="9" name="正方形/長方形 8"/>
          <p:cNvSpPr/>
          <p:nvPr userDrawn="1"/>
        </p:nvSpPr>
        <p:spPr>
          <a:xfrm>
            <a:off x="0" y="0"/>
            <a:ext cx="9144000" cy="134938"/>
          </a:xfrm>
          <a:prstGeom prst="rect">
            <a:avLst/>
          </a:prstGeom>
          <a:solidFill>
            <a:srgbClr val="987D1C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pic>
        <p:nvPicPr>
          <p:cNvPr id="12" name="図 11" descr="flogs.png"/>
          <p:cNvPicPr>
            <a:picLocks noChangeAspect="1"/>
          </p:cNvPicPr>
          <p:nvPr userDrawn="1"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98427" y="9248"/>
            <a:ext cx="511256" cy="899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554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</p:sldLayoutIdLst>
  <p:hf hdr="0" ftr="0" dt="0"/>
  <p:txStyles>
    <p:titleStyle>
      <a:lvl1pPr algn="l" defTabSz="685800" rtl="0" eaLnBrk="1" latinLnBrk="0" hangingPunct="1">
        <a:spcBef>
          <a:spcPct val="0"/>
        </a:spcBef>
        <a:buNone/>
        <a:defRPr kumimoji="1" sz="2700" kern="1200" baseline="0">
          <a:solidFill>
            <a:schemeClr val="accent5">
              <a:lumMod val="50000"/>
            </a:schemeClr>
          </a:solidFill>
          <a:latin typeface="Verdana" panose="020B0604030504040204" pitchFamily="34" charset="0"/>
          <a:ea typeface="メイリオ" panose="020B0604030504040204" pitchFamily="50" charset="-128"/>
          <a:cs typeface="+mj-cs"/>
        </a:defRPr>
      </a:lvl1pPr>
    </p:titleStyle>
    <p:bodyStyle>
      <a:lvl1pPr marL="257175" indent="-270000" algn="l" defTabSz="685800" rtl="0" eaLnBrk="1" latinLnBrk="0" hangingPunct="1">
        <a:spcBef>
          <a:spcPts val="900"/>
        </a:spcBef>
        <a:buFont typeface="Wingdings" panose="05000000000000000000" pitchFamily="2" charset="2"/>
        <a:buChar char="l"/>
        <a:defRPr kumimoji="1" sz="2400" kern="1200" baseline="0">
          <a:solidFill>
            <a:srgbClr val="203864"/>
          </a:solidFill>
          <a:latin typeface="Verdana" panose="020B0604030504040204" pitchFamily="34" charset="0"/>
          <a:ea typeface="メイリオ" panose="020B0604030504040204" pitchFamily="50" charset="-128"/>
          <a:cs typeface="+mn-cs"/>
        </a:defRPr>
      </a:lvl1pPr>
      <a:lvl2pPr marL="557213" indent="-270000" algn="l" defTabSz="685800" rtl="0" eaLnBrk="1" latinLnBrk="0" hangingPunct="1">
        <a:spcBef>
          <a:spcPts val="150"/>
        </a:spcBef>
        <a:buFont typeface="Wingdings" panose="05000000000000000000" pitchFamily="2" charset="2"/>
        <a:buChar char="n"/>
        <a:defRPr kumimoji="1" sz="2100" kern="1200" baseline="0">
          <a:solidFill>
            <a:schemeClr val="bg2">
              <a:lumMod val="50000"/>
            </a:schemeClr>
          </a:solidFill>
          <a:latin typeface="Verdana" panose="020B0604030504040204" pitchFamily="34" charset="0"/>
          <a:ea typeface="メイリオ" panose="020B0604030504040204" pitchFamily="50" charset="-128"/>
          <a:cs typeface="+mn-cs"/>
        </a:defRPr>
      </a:lvl2pPr>
      <a:lvl3pPr marL="740569" indent="-271463" algn="l" defTabSz="685800" rtl="0" eaLnBrk="1" latinLnBrk="0" hangingPunct="1">
        <a:spcBef>
          <a:spcPts val="150"/>
        </a:spcBef>
        <a:buFont typeface="Wingdings" panose="05000000000000000000" pitchFamily="2" charset="2"/>
        <a:buChar char="l"/>
        <a:defRPr kumimoji="1" sz="1800" kern="1200" baseline="0">
          <a:solidFill>
            <a:schemeClr val="bg2">
              <a:lumMod val="50000"/>
            </a:schemeClr>
          </a:solidFill>
          <a:latin typeface="Verdana" panose="020B0604030504040204" pitchFamily="34" charset="0"/>
          <a:ea typeface="メイリオ" panose="020B0604030504040204" pitchFamily="50" charset="-128"/>
          <a:cs typeface="+mn-cs"/>
        </a:defRPr>
      </a:lvl3pPr>
      <a:lvl4pPr marL="1012031" indent="-339329" algn="l" defTabSz="685800" rtl="0" eaLnBrk="1" latinLnBrk="0" hangingPunct="1">
        <a:spcBef>
          <a:spcPts val="150"/>
        </a:spcBef>
        <a:buFont typeface="Wingdings" panose="05000000000000000000" pitchFamily="2" charset="2"/>
        <a:buChar char="l"/>
        <a:defRPr kumimoji="1" sz="1800" kern="1200" baseline="0">
          <a:solidFill>
            <a:schemeClr val="bg2">
              <a:lumMod val="50000"/>
            </a:schemeClr>
          </a:solidFill>
          <a:latin typeface="Verdana" panose="020B0604030504040204" pitchFamily="34" charset="0"/>
          <a:ea typeface="メイリオ" panose="020B0604030504040204" pitchFamily="50" charset="-128"/>
          <a:cs typeface="+mn-cs"/>
        </a:defRPr>
      </a:lvl4pPr>
      <a:lvl5pPr marL="1276350" indent="-332185" algn="l" defTabSz="685800" rtl="0" eaLnBrk="1" latinLnBrk="0" hangingPunct="1">
        <a:spcBef>
          <a:spcPts val="150"/>
        </a:spcBef>
        <a:buFont typeface="Wingdings" panose="05000000000000000000" pitchFamily="2" charset="2"/>
        <a:buChar char="l"/>
        <a:defRPr kumimoji="1" sz="1800" kern="1200" baseline="0">
          <a:solidFill>
            <a:schemeClr val="bg2">
              <a:lumMod val="50000"/>
            </a:schemeClr>
          </a:solidFill>
          <a:latin typeface="Verdana" panose="020B0604030504040204" pitchFamily="34" charset="0"/>
          <a:ea typeface="メイリオ" panose="020B0604030504040204" pitchFamily="50" charset="-128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E85C0005-89F5-7813-C0C2-8E04FA8C60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5363192" cy="6858000"/>
          </a:xfrm>
          <a:prstGeom prst="rect">
            <a:avLst/>
          </a:prstGeom>
        </p:spPr>
      </p:pic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52173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ja-JP" sz="3600" b="1" dirty="0">
                <a:solidFill>
                  <a:srgbClr val="0000FF"/>
                </a:solidFill>
              </a:rPr>
              <a:t>Arrhenius</a:t>
            </a:r>
            <a:r>
              <a:rPr lang="ja-JP" altLang="en-US" sz="3600" b="1" dirty="0">
                <a:solidFill>
                  <a:srgbClr val="0000FF"/>
                </a:solidFill>
              </a:rPr>
              <a:t> </a:t>
            </a:r>
            <a:r>
              <a:rPr lang="en-US" altLang="ja-JP" sz="3600" b="1" dirty="0">
                <a:solidFill>
                  <a:srgbClr val="0000FF"/>
                </a:solidFill>
              </a:rPr>
              <a:t>plot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8C65E15B-A49A-0E16-A967-40E97E50E84B}"/>
              </a:ext>
            </a:extLst>
          </p:cNvPr>
          <p:cNvSpPr/>
          <p:nvPr/>
        </p:nvSpPr>
        <p:spPr>
          <a:xfrm>
            <a:off x="56109" y="4710404"/>
            <a:ext cx="1503749" cy="283298"/>
          </a:xfrm>
          <a:prstGeom prst="rect">
            <a:avLst/>
          </a:prstGeom>
          <a:noFill/>
          <a:ln w="222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A1516C3D-D13A-114F-484D-0C345E4C1A4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45785" y="747484"/>
            <a:ext cx="6760955" cy="5178188"/>
          </a:xfrm>
          <a:prstGeom prst="rect">
            <a:avLst/>
          </a:prstGeom>
        </p:spPr>
      </p:pic>
      <p:cxnSp>
        <p:nvCxnSpPr>
          <p:cNvPr id="16" name="直線矢印コネクタ 15">
            <a:extLst>
              <a:ext uri="{FF2B5EF4-FFF2-40B4-BE49-F238E27FC236}">
                <a16:creationId xmlns:a16="http://schemas.microsoft.com/office/drawing/2014/main" id="{F0154643-F837-5610-A852-C8981E8FEF37}"/>
              </a:ext>
            </a:extLst>
          </p:cNvPr>
          <p:cNvCxnSpPr>
            <a:cxnSpLocks/>
          </p:cNvCxnSpPr>
          <p:nvPr/>
        </p:nvCxnSpPr>
        <p:spPr>
          <a:xfrm flipV="1">
            <a:off x="1443318" y="2925320"/>
            <a:ext cx="1449033" cy="1861833"/>
          </a:xfrm>
          <a:prstGeom prst="straightConnector1">
            <a:avLst/>
          </a:prstGeom>
          <a:ln w="349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9265703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図 26">
            <a:extLst>
              <a:ext uri="{FF2B5EF4-FFF2-40B4-BE49-F238E27FC236}">
                <a16:creationId xmlns:a16="http://schemas.microsoft.com/office/drawing/2014/main" id="{4D57FD57-F54F-E986-E050-640CE20C59C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601254"/>
            <a:ext cx="9144000" cy="5150163"/>
          </a:xfrm>
          <a:prstGeom prst="rect">
            <a:avLst/>
          </a:prstGeom>
        </p:spPr>
      </p:pic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52173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ja-JP" altLang="en-US" sz="3600" b="1" dirty="0">
                <a:solidFill>
                  <a:srgbClr val="0000FF"/>
                </a:solidFill>
              </a:rPr>
              <a:t>実行方法</a:t>
            </a:r>
            <a:r>
              <a:rPr lang="en-US" altLang="ja-JP" sz="3600" b="1" dirty="0">
                <a:solidFill>
                  <a:srgbClr val="0000FF"/>
                </a:solidFill>
              </a:rPr>
              <a:t>:</a:t>
            </a:r>
            <a:r>
              <a:rPr lang="ja-JP" altLang="en-US" sz="3600" b="1" dirty="0">
                <a:solidFill>
                  <a:srgbClr val="0000FF"/>
                </a:solidFill>
              </a:rPr>
              <a:t> </a:t>
            </a:r>
            <a:r>
              <a:rPr lang="en-US" altLang="ja-JP" sz="3600" b="1" dirty="0">
                <a:solidFill>
                  <a:srgbClr val="0000FF"/>
                </a:solidFill>
              </a:rPr>
              <a:t>Arrhenius</a:t>
            </a:r>
            <a:r>
              <a:rPr lang="ja-JP" altLang="en-US" sz="3600" b="1" dirty="0">
                <a:solidFill>
                  <a:srgbClr val="0000FF"/>
                </a:solidFill>
              </a:rPr>
              <a:t> </a:t>
            </a:r>
            <a:r>
              <a:rPr lang="en-US" altLang="ja-JP" sz="3600" b="1" dirty="0">
                <a:solidFill>
                  <a:srgbClr val="0000FF"/>
                </a:solidFill>
              </a:rPr>
              <a:t>plot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B805C6A-01DA-0E19-DA67-6047B1B309DE}"/>
              </a:ext>
            </a:extLst>
          </p:cNvPr>
          <p:cNvSpPr txBox="1"/>
          <p:nvPr/>
        </p:nvSpPr>
        <p:spPr>
          <a:xfrm>
            <a:off x="0" y="615961"/>
            <a:ext cx="9001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tabLst>
                <a:tab pos="263525" algn="l"/>
                <a:tab pos="3054350" algn="l"/>
              </a:tabLst>
              <a:defRPr/>
            </a:pPr>
            <a:r>
              <a:rPr lang="en-US" altLang="ja-JP" b="1" dirty="0">
                <a:solidFill>
                  <a:srgbClr val="0000FF"/>
                </a:solidFill>
              </a:rPr>
              <a:t>3. Hall-SnSe.xlsx</a:t>
            </a:r>
            <a:r>
              <a:rPr lang="ja-JP" altLang="en-US" b="1" dirty="0">
                <a:solidFill>
                  <a:srgbClr val="0000FF"/>
                </a:solidFill>
              </a:rPr>
              <a:t>を選択</a:t>
            </a:r>
            <a:endParaRPr lang="en-US" altLang="ja-JP" b="1" dirty="0">
              <a:solidFill>
                <a:srgbClr val="0000FF"/>
              </a:solidFill>
            </a:endParaRPr>
          </a:p>
          <a:p>
            <a:pPr lvl="0">
              <a:tabLst>
                <a:tab pos="263525" algn="l"/>
                <a:tab pos="3054350" algn="l"/>
              </a:tabLst>
              <a:defRPr/>
            </a:pPr>
            <a:r>
              <a:rPr lang="en-US" altLang="ja-JP" b="1" dirty="0">
                <a:solidFill>
                  <a:srgbClr val="0000FF"/>
                </a:solidFill>
              </a:rPr>
              <a:t>4.</a:t>
            </a:r>
            <a:r>
              <a:rPr lang="ja-JP" altLang="en-US" b="1" dirty="0">
                <a:solidFill>
                  <a:srgbClr val="0000FF"/>
                </a:solidFill>
              </a:rPr>
              <a:t> “</a:t>
            </a:r>
            <a:r>
              <a:rPr lang="en-US" altLang="ja-JP" b="1" dirty="0">
                <a:solidFill>
                  <a:srgbClr val="0000FF"/>
                </a:solidFill>
              </a:rPr>
              <a:t>Fit”</a:t>
            </a:r>
            <a:r>
              <a:rPr lang="ja-JP" altLang="en-US" b="1" dirty="0">
                <a:solidFill>
                  <a:srgbClr val="0000FF"/>
                </a:solidFill>
              </a:rPr>
              <a:t>をクリック</a:t>
            </a:r>
            <a:endParaRPr lang="en-US" altLang="ja-JP" b="1" dirty="0">
              <a:solidFill>
                <a:srgbClr val="0000FF"/>
              </a:solidFill>
            </a:endParaRPr>
          </a:p>
        </p:txBody>
      </p:sp>
      <p:pic>
        <p:nvPicPr>
          <p:cNvPr id="25" name="図 24">
            <a:extLst>
              <a:ext uri="{FF2B5EF4-FFF2-40B4-BE49-F238E27FC236}">
                <a16:creationId xmlns:a16="http://schemas.microsoft.com/office/drawing/2014/main" id="{7E506C96-FD14-AC64-400D-D3F2BDEB882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94118" y="1014261"/>
            <a:ext cx="5107778" cy="4891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2186597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52173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ja-JP" sz="3600" b="1" dirty="0">
                <a:solidFill>
                  <a:srgbClr val="0000FF"/>
                </a:solidFill>
              </a:rPr>
              <a:t>Percolation</a:t>
            </a:r>
            <a:r>
              <a:rPr lang="ja-JP" altLang="en-US" sz="3600" b="1" dirty="0">
                <a:solidFill>
                  <a:srgbClr val="0000FF"/>
                </a:solidFill>
              </a:rPr>
              <a:t>モデル？</a:t>
            </a:r>
            <a:r>
              <a:rPr lang="en-US" altLang="ja-JP" sz="3600" b="1" dirty="0">
                <a:solidFill>
                  <a:srgbClr val="0000FF"/>
                </a:solidFill>
              </a:rPr>
              <a:t>:</a:t>
            </a:r>
            <a:r>
              <a:rPr lang="ja-JP" altLang="en-US" sz="3600" b="1" dirty="0">
                <a:solidFill>
                  <a:srgbClr val="0000FF"/>
                </a:solidFill>
              </a:rPr>
              <a:t> </a:t>
            </a:r>
            <a:r>
              <a:rPr lang="en-US" altLang="ja-JP" sz="3600" b="1" dirty="0">
                <a:solidFill>
                  <a:srgbClr val="0000FF"/>
                </a:solidFill>
              </a:rPr>
              <a:t>Arrhenius</a:t>
            </a:r>
            <a:r>
              <a:rPr lang="ja-JP" altLang="en-US" sz="3600" b="1" dirty="0">
                <a:solidFill>
                  <a:srgbClr val="0000FF"/>
                </a:solidFill>
              </a:rPr>
              <a:t> </a:t>
            </a:r>
            <a:r>
              <a:rPr lang="en-US" altLang="ja-JP" sz="3600" b="1" dirty="0">
                <a:solidFill>
                  <a:srgbClr val="0000FF"/>
                </a:solidFill>
              </a:rPr>
              <a:t>plot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B805C6A-01DA-0E19-DA67-6047B1B309DE}"/>
              </a:ext>
            </a:extLst>
          </p:cNvPr>
          <p:cNvSpPr txBox="1"/>
          <p:nvPr/>
        </p:nvSpPr>
        <p:spPr>
          <a:xfrm>
            <a:off x="0" y="615961"/>
            <a:ext cx="900189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tabLst>
                <a:tab pos="263525" algn="l"/>
                <a:tab pos="3054350" algn="l"/>
              </a:tabLst>
              <a:defRPr/>
            </a:pPr>
            <a:r>
              <a:rPr lang="en-US" altLang="ja-JP" b="1" dirty="0">
                <a:solidFill>
                  <a:srgbClr val="0000FF"/>
                </a:solidFill>
              </a:rPr>
              <a:t>1. [</a:t>
            </a:r>
            <a:r>
              <a:rPr lang="en-US" altLang="ja-JP" b="1" dirty="0" err="1">
                <a:solidFill>
                  <a:srgbClr val="0000FF"/>
                </a:solidFill>
              </a:rPr>
              <a:t>tkProg</a:t>
            </a:r>
            <a:r>
              <a:rPr lang="en-US" altLang="ja-JP" b="1" dirty="0">
                <a:solidFill>
                  <a:srgbClr val="0000FF"/>
                </a:solidFill>
              </a:rPr>
              <a:t>]\</a:t>
            </a:r>
            <a:r>
              <a:rPr lang="en-US" altLang="ja-JP" b="1" dirty="0" err="1">
                <a:solidFill>
                  <a:srgbClr val="0000FF"/>
                </a:solidFill>
              </a:rPr>
              <a:t>tkprog_COE</a:t>
            </a:r>
            <a:r>
              <a:rPr lang="en-US" altLang="ja-JP" b="1" dirty="0">
                <a:solidFill>
                  <a:srgbClr val="0000FF"/>
                </a:solidFill>
              </a:rPr>
              <a:t>\electrical\Hall\HQ-</a:t>
            </a:r>
            <a:r>
              <a:rPr lang="en-US" altLang="ja-JP" b="1" dirty="0" err="1">
                <a:solidFill>
                  <a:srgbClr val="0000FF"/>
                </a:solidFill>
              </a:rPr>
              <a:t>aIGZO</a:t>
            </a:r>
            <a:r>
              <a:rPr lang="en-US" altLang="ja-JP" b="1" dirty="0">
                <a:solidFill>
                  <a:srgbClr val="0000FF"/>
                </a:solidFill>
              </a:rPr>
              <a:t>\1e17.xlsx </a:t>
            </a:r>
            <a:r>
              <a:rPr lang="ja-JP" altLang="en-US" b="1" dirty="0">
                <a:solidFill>
                  <a:srgbClr val="0000FF"/>
                </a:solidFill>
              </a:rPr>
              <a:t>を選択</a:t>
            </a:r>
            <a:endParaRPr lang="en-US" altLang="ja-JP" b="1" dirty="0">
              <a:solidFill>
                <a:srgbClr val="0000FF"/>
              </a:solidFill>
            </a:endParaRPr>
          </a:p>
          <a:p>
            <a:pPr lvl="0">
              <a:tabLst>
                <a:tab pos="263525" algn="l"/>
                <a:tab pos="3054350" algn="l"/>
              </a:tabLst>
              <a:defRPr/>
            </a:pPr>
            <a:r>
              <a:rPr lang="en-US" altLang="ja-JP" b="1" dirty="0">
                <a:solidFill>
                  <a:srgbClr val="0000FF"/>
                </a:solidFill>
              </a:rPr>
              <a:t>2.</a:t>
            </a:r>
            <a:r>
              <a:rPr lang="ja-JP" altLang="en-US" b="1" dirty="0">
                <a:solidFill>
                  <a:srgbClr val="0000FF"/>
                </a:solidFill>
              </a:rPr>
              <a:t> 設定</a:t>
            </a:r>
            <a:endParaRPr lang="en-US" altLang="ja-JP" b="1" dirty="0">
              <a:solidFill>
                <a:srgbClr val="0000FF"/>
              </a:solidFill>
            </a:endParaRPr>
          </a:p>
          <a:p>
            <a:pPr lvl="0">
              <a:tabLst>
                <a:tab pos="263525" algn="l"/>
                <a:tab pos="3054350" algn="l"/>
              </a:tabLst>
              <a:defRPr/>
            </a:pPr>
            <a:r>
              <a:rPr lang="ja-JP" altLang="en-US" b="1" dirty="0">
                <a:solidFill>
                  <a:srgbClr val="0000FF"/>
                </a:solidFill>
              </a:rPr>
              <a:t>　</a:t>
            </a:r>
            <a:r>
              <a:rPr lang="en-US" altLang="ja-JP" b="1" dirty="0">
                <a:solidFill>
                  <a:srgbClr val="0000FF"/>
                </a:solidFill>
              </a:rPr>
              <a:t>model: percolation</a:t>
            </a:r>
          </a:p>
          <a:p>
            <a:pPr lvl="0">
              <a:tabLst>
                <a:tab pos="263525" algn="l"/>
                <a:tab pos="3054350" algn="l"/>
              </a:tabLst>
              <a:defRPr/>
            </a:pPr>
            <a:r>
              <a:rPr lang="en-US" altLang="ja-JP" b="1" dirty="0">
                <a:solidFill>
                  <a:srgbClr val="0000FF"/>
                </a:solidFill>
              </a:rPr>
              <a:t>   property data:</a:t>
            </a:r>
          </a:p>
          <a:p>
            <a:pPr lvl="0">
              <a:tabLst>
                <a:tab pos="263525" algn="l"/>
                <a:tab pos="3054350" algn="l"/>
              </a:tabLst>
              <a:defRPr/>
            </a:pPr>
            <a:r>
              <a:rPr lang="en-US" altLang="ja-JP" b="1" dirty="0">
                <a:solidFill>
                  <a:srgbClr val="0000FF"/>
                </a:solidFill>
              </a:rPr>
              <a:t>       </a:t>
            </a:r>
            <a:r>
              <a:rPr lang="en-US" altLang="ja-JP" b="1" dirty="0" err="1">
                <a:solidFill>
                  <a:srgbClr val="0000FF"/>
                </a:solidFill>
              </a:rPr>
              <a:t>ue</a:t>
            </a:r>
            <a:r>
              <a:rPr lang="en-US" altLang="ja-JP" b="1" dirty="0">
                <a:solidFill>
                  <a:srgbClr val="0000FF"/>
                </a:solidFill>
              </a:rPr>
              <a:t>(cm2/Vs)</a:t>
            </a:r>
          </a:p>
          <a:p>
            <a:pPr lvl="0">
              <a:tabLst>
                <a:tab pos="263525" algn="l"/>
                <a:tab pos="3054350" algn="l"/>
              </a:tabLst>
              <a:defRPr/>
            </a:pPr>
            <a:r>
              <a:rPr lang="en-US" altLang="ja-JP" b="1" dirty="0">
                <a:solidFill>
                  <a:srgbClr val="0000FF"/>
                </a:solidFill>
              </a:rPr>
              <a:t>3. </a:t>
            </a:r>
            <a:r>
              <a:rPr lang="ja-JP" altLang="en-US" b="1" dirty="0">
                <a:solidFill>
                  <a:srgbClr val="0000FF"/>
                </a:solidFill>
              </a:rPr>
              <a:t>“</a:t>
            </a:r>
            <a:r>
              <a:rPr lang="en-US" altLang="ja-JP" b="1" dirty="0">
                <a:solidFill>
                  <a:srgbClr val="0000FF"/>
                </a:solidFill>
              </a:rPr>
              <a:t>Fit”</a:t>
            </a:r>
            <a:r>
              <a:rPr lang="ja-JP" altLang="en-US" b="1" dirty="0">
                <a:solidFill>
                  <a:srgbClr val="0000FF"/>
                </a:solidFill>
              </a:rPr>
              <a:t>をクリック</a:t>
            </a:r>
            <a:endParaRPr lang="en-US" altLang="ja-JP" b="1" dirty="0">
              <a:solidFill>
                <a:srgbClr val="0000FF"/>
              </a:solidFill>
            </a:endParaRP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EC671387-E513-34E0-A383-63B22DF866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05138" y="1262292"/>
            <a:ext cx="5761238" cy="5251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0262710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>
            <a:extLst>
              <a:ext uri="{FF2B5EF4-FFF2-40B4-BE49-F238E27FC236}">
                <a16:creationId xmlns:a16="http://schemas.microsoft.com/office/drawing/2014/main" id="{FDC57577-800A-6913-2BB6-A27FD5C3F14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71052" y="1584011"/>
            <a:ext cx="9144000" cy="5150163"/>
          </a:xfrm>
          <a:prstGeom prst="rect">
            <a:avLst/>
          </a:prstGeom>
        </p:spPr>
      </p:pic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52173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ja-JP" sz="3600" b="1" dirty="0">
                <a:solidFill>
                  <a:srgbClr val="0000FF"/>
                </a:solidFill>
              </a:rPr>
              <a:t>Percolation</a:t>
            </a:r>
            <a:r>
              <a:rPr lang="ja-JP" altLang="en-US" sz="3600" b="1" dirty="0">
                <a:solidFill>
                  <a:srgbClr val="0000FF"/>
                </a:solidFill>
              </a:rPr>
              <a:t>モデル？</a:t>
            </a:r>
            <a:r>
              <a:rPr lang="en-US" altLang="ja-JP" sz="3600" b="1" dirty="0">
                <a:solidFill>
                  <a:srgbClr val="0000FF"/>
                </a:solidFill>
              </a:rPr>
              <a:t>:</a:t>
            </a:r>
            <a:r>
              <a:rPr lang="ja-JP" altLang="en-US" sz="3600" b="1" dirty="0">
                <a:solidFill>
                  <a:srgbClr val="0000FF"/>
                </a:solidFill>
              </a:rPr>
              <a:t> </a:t>
            </a:r>
            <a:r>
              <a:rPr lang="en-US" altLang="ja-JP" sz="3600" b="1" dirty="0">
                <a:solidFill>
                  <a:srgbClr val="0000FF"/>
                </a:solidFill>
              </a:rPr>
              <a:t>Arrhenius</a:t>
            </a:r>
            <a:r>
              <a:rPr lang="ja-JP" altLang="en-US" sz="3600" b="1" dirty="0">
                <a:solidFill>
                  <a:srgbClr val="0000FF"/>
                </a:solidFill>
              </a:rPr>
              <a:t> </a:t>
            </a:r>
            <a:r>
              <a:rPr lang="en-US" altLang="ja-JP" sz="3600" b="1" dirty="0">
                <a:solidFill>
                  <a:srgbClr val="0000FF"/>
                </a:solidFill>
              </a:rPr>
              <a:t>plot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B805C6A-01DA-0E19-DA67-6047B1B309DE}"/>
              </a:ext>
            </a:extLst>
          </p:cNvPr>
          <p:cNvSpPr txBox="1"/>
          <p:nvPr/>
        </p:nvSpPr>
        <p:spPr>
          <a:xfrm>
            <a:off x="0" y="615961"/>
            <a:ext cx="9001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tabLst>
                <a:tab pos="263525" algn="l"/>
                <a:tab pos="3054350" algn="l"/>
              </a:tabLst>
              <a:defRPr/>
            </a:pPr>
            <a:r>
              <a:rPr lang="en-US" altLang="ja-JP" b="1" dirty="0">
                <a:solidFill>
                  <a:srgbClr val="0000FF"/>
                </a:solidFill>
              </a:rPr>
              <a:t>3. </a:t>
            </a:r>
            <a:r>
              <a:rPr lang="ja-JP" altLang="en-US" b="1" dirty="0">
                <a:solidFill>
                  <a:srgbClr val="0000FF"/>
                </a:solidFill>
              </a:rPr>
              <a:t>“</a:t>
            </a:r>
            <a:r>
              <a:rPr lang="en-US" altLang="ja-JP" b="1" dirty="0">
                <a:solidFill>
                  <a:srgbClr val="0000FF"/>
                </a:solidFill>
              </a:rPr>
              <a:t>Fit”</a:t>
            </a:r>
            <a:r>
              <a:rPr lang="ja-JP" altLang="en-US" b="1" dirty="0">
                <a:solidFill>
                  <a:srgbClr val="0000FF"/>
                </a:solidFill>
              </a:rPr>
              <a:t>をクリック</a:t>
            </a:r>
            <a:endParaRPr lang="en-US" altLang="ja-JP" b="1" dirty="0">
              <a:solidFill>
                <a:srgbClr val="0000FF"/>
              </a:solidFill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C93D83F-A27E-2E45-6848-E225D602EDE5}"/>
              </a:ext>
            </a:extLst>
          </p:cNvPr>
          <p:cNvSpPr/>
          <p:nvPr/>
        </p:nvSpPr>
        <p:spPr>
          <a:xfrm>
            <a:off x="-1" y="2829552"/>
            <a:ext cx="4095789" cy="120167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1482E79-7CCE-BA29-198D-1DA2FB1B23E2}"/>
              </a:ext>
            </a:extLst>
          </p:cNvPr>
          <p:cNvSpPr txBox="1"/>
          <p:nvPr/>
        </p:nvSpPr>
        <p:spPr>
          <a:xfrm>
            <a:off x="326603" y="4159092"/>
            <a:ext cx="3442584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lvl="0">
              <a:tabLst>
                <a:tab pos="263525" algn="l"/>
                <a:tab pos="3054350" algn="l"/>
              </a:tabLst>
              <a:defRPr/>
            </a:pPr>
            <a:r>
              <a:rPr lang="en-US" altLang="ja-JP" b="1" dirty="0">
                <a:solidFill>
                  <a:srgbClr val="0000FF"/>
                </a:solidFill>
              </a:rPr>
              <a:t>C2 &lt; 0 </a:t>
            </a:r>
            <a:r>
              <a:rPr lang="ja-JP" altLang="en-US" b="1" dirty="0">
                <a:solidFill>
                  <a:srgbClr val="0000FF"/>
                </a:solidFill>
              </a:rPr>
              <a:t>あるいは </a:t>
            </a:r>
            <a:r>
              <a:rPr lang="en-US" altLang="ja-JP" b="1" dirty="0" err="1">
                <a:solidFill>
                  <a:srgbClr val="0000FF"/>
                </a:solidFill>
              </a:rPr>
              <a:t>Ea</a:t>
            </a:r>
            <a:r>
              <a:rPr lang="ja-JP" altLang="en-US" b="1" dirty="0">
                <a:solidFill>
                  <a:srgbClr val="0000FF"/>
                </a:solidFill>
              </a:rPr>
              <a:t>に比べて</a:t>
            </a:r>
            <a:endParaRPr lang="en-US" altLang="ja-JP" b="1" dirty="0">
              <a:solidFill>
                <a:srgbClr val="0000FF"/>
              </a:solidFill>
            </a:endParaRPr>
          </a:p>
          <a:p>
            <a:pPr lvl="0">
              <a:tabLst>
                <a:tab pos="263525" algn="l"/>
                <a:tab pos="3054350" algn="l"/>
              </a:tabLst>
              <a:defRPr/>
            </a:pPr>
            <a:r>
              <a:rPr lang="ja-JP" altLang="en-US" b="1" dirty="0">
                <a:solidFill>
                  <a:srgbClr val="0000FF"/>
                </a:solidFill>
              </a:rPr>
              <a:t>小さいので、</a:t>
            </a:r>
            <a:r>
              <a:rPr lang="en-US" altLang="ja-JP" b="1" dirty="0" err="1">
                <a:solidFill>
                  <a:srgbClr val="0000FF"/>
                </a:solidFill>
              </a:rPr>
              <a:t>precolation</a:t>
            </a:r>
            <a:r>
              <a:rPr lang="ja-JP" altLang="en-US" b="1" dirty="0">
                <a:solidFill>
                  <a:srgbClr val="0000FF"/>
                </a:solidFill>
              </a:rPr>
              <a:t>モデルは適用できない</a:t>
            </a:r>
            <a:endParaRPr lang="en-US" altLang="ja-JP" b="1" dirty="0">
              <a:solidFill>
                <a:srgbClr val="0000FF"/>
              </a:solidFill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6CF03B9E-74AE-D3CA-D69D-0A06D2FF0A6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92883" y="800627"/>
            <a:ext cx="4009014" cy="4338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1913450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52173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ja-JP" sz="3600" b="1" dirty="0">
                <a:solidFill>
                  <a:srgbClr val="0000FF"/>
                </a:solidFill>
              </a:rPr>
              <a:t>Percolation</a:t>
            </a:r>
            <a:r>
              <a:rPr lang="ja-JP" altLang="en-US" sz="3600" b="1" dirty="0">
                <a:solidFill>
                  <a:srgbClr val="0000FF"/>
                </a:solidFill>
              </a:rPr>
              <a:t>モデル</a:t>
            </a:r>
            <a:r>
              <a:rPr lang="en-US" altLang="ja-JP" sz="3600" b="1" dirty="0">
                <a:solidFill>
                  <a:srgbClr val="0000FF"/>
                </a:solidFill>
              </a:rPr>
              <a:t>:</a:t>
            </a:r>
            <a:r>
              <a:rPr lang="ja-JP" altLang="en-US" sz="3600" b="1" dirty="0">
                <a:solidFill>
                  <a:srgbClr val="0000FF"/>
                </a:solidFill>
              </a:rPr>
              <a:t> </a:t>
            </a:r>
            <a:r>
              <a:rPr lang="en-US" altLang="ja-JP" sz="3600" b="1" dirty="0">
                <a:solidFill>
                  <a:srgbClr val="0000FF"/>
                </a:solidFill>
              </a:rPr>
              <a:t>Arrhenius</a:t>
            </a:r>
            <a:r>
              <a:rPr lang="ja-JP" altLang="en-US" sz="3600" b="1" dirty="0">
                <a:solidFill>
                  <a:srgbClr val="0000FF"/>
                </a:solidFill>
              </a:rPr>
              <a:t> </a:t>
            </a:r>
            <a:r>
              <a:rPr lang="en-US" altLang="ja-JP" sz="3600" b="1" dirty="0">
                <a:solidFill>
                  <a:srgbClr val="0000FF"/>
                </a:solidFill>
              </a:rPr>
              <a:t>plot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B805C6A-01DA-0E19-DA67-6047B1B309DE}"/>
              </a:ext>
            </a:extLst>
          </p:cNvPr>
          <p:cNvSpPr txBox="1"/>
          <p:nvPr/>
        </p:nvSpPr>
        <p:spPr>
          <a:xfrm>
            <a:off x="0" y="615961"/>
            <a:ext cx="900189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tabLst>
                <a:tab pos="263525" algn="l"/>
                <a:tab pos="3054350" algn="l"/>
              </a:tabLst>
              <a:defRPr/>
            </a:pPr>
            <a:r>
              <a:rPr lang="en-US" altLang="ja-JP" b="1" dirty="0">
                <a:solidFill>
                  <a:srgbClr val="0000FF"/>
                </a:solidFill>
              </a:rPr>
              <a:t>1. [</a:t>
            </a:r>
            <a:r>
              <a:rPr lang="en-US" altLang="ja-JP" b="1" dirty="0" err="1">
                <a:solidFill>
                  <a:srgbClr val="0000FF"/>
                </a:solidFill>
              </a:rPr>
              <a:t>tkProg</a:t>
            </a:r>
            <a:r>
              <a:rPr lang="en-US" altLang="ja-JP" b="1" dirty="0">
                <a:solidFill>
                  <a:srgbClr val="0000FF"/>
                </a:solidFill>
              </a:rPr>
              <a:t>]\</a:t>
            </a:r>
            <a:r>
              <a:rPr lang="en-US" altLang="ja-JP" b="1" dirty="0" err="1">
                <a:solidFill>
                  <a:srgbClr val="0000FF"/>
                </a:solidFill>
              </a:rPr>
              <a:t>tkprog_COE</a:t>
            </a:r>
            <a:r>
              <a:rPr lang="en-US" altLang="ja-JP" b="1" dirty="0">
                <a:solidFill>
                  <a:srgbClr val="0000FF"/>
                </a:solidFill>
              </a:rPr>
              <a:t>\electrical\Hall\HQ-</a:t>
            </a:r>
            <a:r>
              <a:rPr lang="en-US" altLang="ja-JP" b="1" dirty="0" err="1">
                <a:solidFill>
                  <a:srgbClr val="0000FF"/>
                </a:solidFill>
              </a:rPr>
              <a:t>aIGZO</a:t>
            </a:r>
            <a:r>
              <a:rPr lang="en-US" altLang="ja-JP" b="1" dirty="0">
                <a:solidFill>
                  <a:srgbClr val="0000FF"/>
                </a:solidFill>
              </a:rPr>
              <a:t>\2e18xlsx </a:t>
            </a:r>
            <a:r>
              <a:rPr lang="ja-JP" altLang="en-US" b="1" dirty="0">
                <a:solidFill>
                  <a:srgbClr val="0000FF"/>
                </a:solidFill>
              </a:rPr>
              <a:t>を選択</a:t>
            </a:r>
            <a:endParaRPr lang="en-US" altLang="ja-JP" b="1" dirty="0">
              <a:solidFill>
                <a:srgbClr val="0000FF"/>
              </a:solidFill>
            </a:endParaRPr>
          </a:p>
          <a:p>
            <a:pPr lvl="0">
              <a:tabLst>
                <a:tab pos="263525" algn="l"/>
                <a:tab pos="3054350" algn="l"/>
              </a:tabLst>
              <a:defRPr/>
            </a:pPr>
            <a:r>
              <a:rPr lang="en-US" altLang="ja-JP" b="1" dirty="0">
                <a:solidFill>
                  <a:srgbClr val="0000FF"/>
                </a:solidFill>
              </a:rPr>
              <a:t>2.</a:t>
            </a:r>
            <a:r>
              <a:rPr lang="ja-JP" altLang="en-US" b="1" dirty="0">
                <a:solidFill>
                  <a:srgbClr val="0000FF"/>
                </a:solidFill>
              </a:rPr>
              <a:t> 設定</a:t>
            </a:r>
            <a:endParaRPr lang="en-US" altLang="ja-JP" b="1" dirty="0">
              <a:solidFill>
                <a:srgbClr val="0000FF"/>
              </a:solidFill>
            </a:endParaRPr>
          </a:p>
          <a:p>
            <a:pPr lvl="0">
              <a:tabLst>
                <a:tab pos="263525" algn="l"/>
                <a:tab pos="3054350" algn="l"/>
              </a:tabLst>
              <a:defRPr/>
            </a:pPr>
            <a:r>
              <a:rPr lang="ja-JP" altLang="en-US" b="1" dirty="0">
                <a:solidFill>
                  <a:srgbClr val="0000FF"/>
                </a:solidFill>
              </a:rPr>
              <a:t>　</a:t>
            </a:r>
            <a:r>
              <a:rPr lang="en-US" altLang="ja-JP" b="1" dirty="0">
                <a:solidFill>
                  <a:srgbClr val="0000FF"/>
                </a:solidFill>
              </a:rPr>
              <a:t>model: percolation</a:t>
            </a:r>
          </a:p>
          <a:p>
            <a:pPr lvl="0">
              <a:tabLst>
                <a:tab pos="263525" algn="l"/>
                <a:tab pos="3054350" algn="l"/>
              </a:tabLst>
              <a:defRPr/>
            </a:pPr>
            <a:r>
              <a:rPr lang="en-US" altLang="ja-JP" b="1" dirty="0">
                <a:solidFill>
                  <a:srgbClr val="0000FF"/>
                </a:solidFill>
              </a:rPr>
              <a:t>  property data:</a:t>
            </a:r>
          </a:p>
          <a:p>
            <a:pPr lvl="0">
              <a:tabLst>
                <a:tab pos="263525" algn="l"/>
                <a:tab pos="3054350" algn="l"/>
              </a:tabLst>
              <a:defRPr/>
            </a:pPr>
            <a:r>
              <a:rPr lang="en-US" altLang="ja-JP" b="1" dirty="0">
                <a:solidFill>
                  <a:srgbClr val="0000FF"/>
                </a:solidFill>
              </a:rPr>
              <a:t>       </a:t>
            </a:r>
            <a:r>
              <a:rPr lang="en-US" altLang="ja-JP" b="1" dirty="0" err="1">
                <a:solidFill>
                  <a:srgbClr val="0000FF"/>
                </a:solidFill>
              </a:rPr>
              <a:t>ue</a:t>
            </a:r>
            <a:r>
              <a:rPr lang="en-US" altLang="ja-JP" b="1" dirty="0">
                <a:solidFill>
                  <a:srgbClr val="0000FF"/>
                </a:solidFill>
              </a:rPr>
              <a:t>(cm2/Vs)</a:t>
            </a:r>
          </a:p>
          <a:p>
            <a:pPr lvl="0">
              <a:tabLst>
                <a:tab pos="263525" algn="l"/>
                <a:tab pos="3054350" algn="l"/>
              </a:tabLst>
              <a:defRPr/>
            </a:pPr>
            <a:r>
              <a:rPr lang="en-US" altLang="ja-JP" b="1" dirty="0">
                <a:solidFill>
                  <a:srgbClr val="0000FF"/>
                </a:solidFill>
              </a:rPr>
              <a:t>3. </a:t>
            </a:r>
            <a:r>
              <a:rPr lang="ja-JP" altLang="en-US" b="1" dirty="0">
                <a:solidFill>
                  <a:srgbClr val="0000FF"/>
                </a:solidFill>
              </a:rPr>
              <a:t>“</a:t>
            </a:r>
            <a:r>
              <a:rPr lang="en-US" altLang="ja-JP" b="1" dirty="0">
                <a:solidFill>
                  <a:srgbClr val="0000FF"/>
                </a:solidFill>
              </a:rPr>
              <a:t>Fit”</a:t>
            </a:r>
            <a:r>
              <a:rPr lang="ja-JP" altLang="en-US" b="1" dirty="0">
                <a:solidFill>
                  <a:srgbClr val="0000FF"/>
                </a:solidFill>
              </a:rPr>
              <a:t>をクリック</a:t>
            </a:r>
            <a:endParaRPr lang="en-US" altLang="ja-JP" b="1" dirty="0">
              <a:solidFill>
                <a:srgbClr val="0000FF"/>
              </a:solidFill>
            </a:endParaRP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FDE073CC-5B22-8CF5-DA3C-0E3C9AACC7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367545"/>
            <a:ext cx="7846142" cy="4419172"/>
          </a:xfrm>
          <a:prstGeom prst="rect">
            <a:avLst/>
          </a:prstGeom>
        </p:spPr>
      </p:pic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BED950DA-87BC-610C-6A28-CFB7258F831B}"/>
              </a:ext>
            </a:extLst>
          </p:cNvPr>
          <p:cNvSpPr/>
          <p:nvPr/>
        </p:nvSpPr>
        <p:spPr>
          <a:xfrm>
            <a:off x="142104" y="3645629"/>
            <a:ext cx="2119315" cy="84208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8011691-9EB5-85E6-8F24-C19A87313CD8}"/>
              </a:ext>
            </a:extLst>
          </p:cNvPr>
          <p:cNvSpPr txBox="1"/>
          <p:nvPr/>
        </p:nvSpPr>
        <p:spPr>
          <a:xfrm>
            <a:off x="1001005" y="4594749"/>
            <a:ext cx="2948257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lvl="0">
              <a:tabLst>
                <a:tab pos="263525" algn="l"/>
                <a:tab pos="3054350" algn="l"/>
              </a:tabLst>
              <a:defRPr/>
            </a:pPr>
            <a:r>
              <a:rPr lang="en-US" altLang="ja-JP" b="1" dirty="0">
                <a:solidFill>
                  <a:srgbClr val="0000FF"/>
                </a:solidFill>
              </a:rPr>
              <a:t>0 &lt; </a:t>
            </a:r>
            <a:r>
              <a:rPr lang="en-US" altLang="ja-JP" b="1" dirty="0" err="1">
                <a:solidFill>
                  <a:srgbClr val="0000FF"/>
                </a:solidFill>
              </a:rPr>
              <a:t>σ</a:t>
            </a:r>
            <a:r>
              <a:rPr lang="en-US" altLang="ja-JP" b="1" baseline="-25000" dirty="0" err="1">
                <a:solidFill>
                  <a:srgbClr val="0000FF"/>
                </a:solidFill>
              </a:rPr>
              <a:t>φ</a:t>
            </a:r>
            <a:r>
              <a:rPr lang="ja-JP" altLang="en-US" b="1" dirty="0">
                <a:solidFill>
                  <a:srgbClr val="0000FF"/>
                </a:solidFill>
              </a:rPr>
              <a:t> </a:t>
            </a:r>
            <a:r>
              <a:rPr lang="en-US" altLang="ja-JP" b="1" dirty="0">
                <a:solidFill>
                  <a:srgbClr val="0000FF"/>
                </a:solidFill>
              </a:rPr>
              <a:t>&lt;</a:t>
            </a:r>
            <a:r>
              <a:rPr lang="ja-JP" altLang="en-US" b="1" dirty="0">
                <a:solidFill>
                  <a:srgbClr val="0000FF"/>
                </a:solidFill>
              </a:rPr>
              <a:t> </a:t>
            </a:r>
            <a:r>
              <a:rPr lang="en-US" altLang="ja-JP" b="1" i="1" dirty="0" err="1">
                <a:solidFill>
                  <a:srgbClr val="0000FF"/>
                </a:solidFill>
              </a:rPr>
              <a:t>E</a:t>
            </a:r>
            <a:r>
              <a:rPr lang="en-US" altLang="ja-JP" b="1" baseline="-25000" dirty="0" err="1">
                <a:solidFill>
                  <a:srgbClr val="0000FF"/>
                </a:solidFill>
              </a:rPr>
              <a:t>a</a:t>
            </a:r>
            <a:r>
              <a:rPr lang="ja-JP" altLang="en-US" b="1" dirty="0">
                <a:solidFill>
                  <a:srgbClr val="0000FF"/>
                </a:solidFill>
              </a:rPr>
              <a:t> </a:t>
            </a:r>
            <a:r>
              <a:rPr lang="en-US" altLang="ja-JP" b="1" dirty="0">
                <a:solidFill>
                  <a:srgbClr val="0000FF"/>
                </a:solidFill>
              </a:rPr>
              <a:t>(φ</a:t>
            </a:r>
            <a:r>
              <a:rPr lang="en-US" altLang="ja-JP" b="1" baseline="-25000" dirty="0">
                <a:solidFill>
                  <a:srgbClr val="0000FF"/>
                </a:solidFill>
              </a:rPr>
              <a:t>0</a:t>
            </a:r>
            <a:r>
              <a:rPr lang="en-US" altLang="ja-JP" b="1" dirty="0">
                <a:solidFill>
                  <a:srgbClr val="0000FF"/>
                </a:solidFill>
              </a:rPr>
              <a:t>)</a:t>
            </a:r>
          </a:p>
          <a:p>
            <a:pPr lvl="0">
              <a:tabLst>
                <a:tab pos="263525" algn="l"/>
                <a:tab pos="3054350" algn="l"/>
              </a:tabLst>
              <a:defRPr/>
            </a:pPr>
            <a:r>
              <a:rPr lang="ja-JP" altLang="en-US" b="1" dirty="0">
                <a:solidFill>
                  <a:srgbClr val="0000FF"/>
                </a:solidFill>
              </a:rPr>
              <a:t>なので</a:t>
            </a:r>
            <a:r>
              <a:rPr lang="en-US" altLang="ja-JP" b="1" dirty="0">
                <a:solidFill>
                  <a:srgbClr val="0000FF"/>
                </a:solidFill>
              </a:rPr>
              <a:t>percolation</a:t>
            </a:r>
            <a:r>
              <a:rPr lang="ja-JP" altLang="en-US" b="1" dirty="0">
                <a:solidFill>
                  <a:srgbClr val="0000FF"/>
                </a:solidFill>
              </a:rPr>
              <a:t>モデルが</a:t>
            </a:r>
            <a:endParaRPr lang="en-US" altLang="ja-JP" b="1" dirty="0">
              <a:solidFill>
                <a:srgbClr val="0000FF"/>
              </a:solidFill>
            </a:endParaRPr>
          </a:p>
          <a:p>
            <a:pPr lvl="0">
              <a:tabLst>
                <a:tab pos="263525" algn="l"/>
                <a:tab pos="3054350" algn="l"/>
              </a:tabLst>
              <a:defRPr/>
            </a:pPr>
            <a:r>
              <a:rPr lang="ja-JP" altLang="en-US" b="1" dirty="0">
                <a:solidFill>
                  <a:srgbClr val="0000FF"/>
                </a:solidFill>
              </a:rPr>
              <a:t>妥当</a:t>
            </a:r>
            <a:endParaRPr lang="en-US" altLang="ja-JP" b="1" dirty="0">
              <a:solidFill>
                <a:srgbClr val="0000FF"/>
              </a:solidFill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DA32109C-1960-941A-4C31-3AD132DBFE9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18684" y="1024758"/>
            <a:ext cx="4683212" cy="5068614"/>
          </a:xfrm>
          <a:prstGeom prst="rect">
            <a:avLst/>
          </a:prstGeom>
        </p:spPr>
      </p:pic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76ECC20-F72E-9352-C4A2-3BD75D1464FE}"/>
              </a:ext>
            </a:extLst>
          </p:cNvPr>
          <p:cNvSpPr txBox="1"/>
          <p:nvPr/>
        </p:nvSpPr>
        <p:spPr>
          <a:xfrm>
            <a:off x="5895135" y="4133084"/>
            <a:ext cx="290991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lvl="0">
              <a:tabLst>
                <a:tab pos="263525" algn="l"/>
                <a:tab pos="3054350" algn="l"/>
              </a:tabLst>
              <a:defRPr/>
            </a:pPr>
            <a:r>
              <a:rPr lang="en-US" altLang="ja-JP" sz="1200" b="1" dirty="0">
                <a:solidFill>
                  <a:srgbClr val="0000FF"/>
                </a:solidFill>
              </a:rPr>
              <a:t>2</a:t>
            </a:r>
            <a:r>
              <a:rPr lang="ja-JP" altLang="en-US" sz="1200" b="1" dirty="0">
                <a:solidFill>
                  <a:srgbClr val="0000FF"/>
                </a:solidFill>
              </a:rPr>
              <a:t>次の項が入るので、</a:t>
            </a:r>
            <a:r>
              <a:rPr lang="en-US" altLang="ja-JP" sz="1200" b="1" dirty="0" err="1">
                <a:solidFill>
                  <a:srgbClr val="0000FF"/>
                </a:solidFill>
              </a:rPr>
              <a:t>Ea</a:t>
            </a:r>
            <a:r>
              <a:rPr lang="ja-JP" altLang="en-US" sz="1200" b="1" dirty="0">
                <a:solidFill>
                  <a:srgbClr val="0000FF"/>
                </a:solidFill>
              </a:rPr>
              <a:t>は</a:t>
            </a:r>
            <a:r>
              <a:rPr lang="en-US" altLang="ja-JP" sz="1200" b="1" dirty="0">
                <a:solidFill>
                  <a:srgbClr val="0000FF"/>
                </a:solidFill>
              </a:rPr>
              <a:t>T</a:t>
            </a:r>
            <a:r>
              <a:rPr lang="ja-JP" altLang="en-US" sz="1200" b="1" dirty="0">
                <a:solidFill>
                  <a:srgbClr val="0000FF"/>
                </a:solidFill>
              </a:rPr>
              <a:t>に依存する</a:t>
            </a:r>
            <a:endParaRPr lang="en-US" altLang="ja-JP" sz="1200" b="1" dirty="0">
              <a:solidFill>
                <a:srgbClr val="0000FF"/>
              </a:solidFill>
            </a:endParaRPr>
          </a:p>
          <a:p>
            <a:pPr lvl="0">
              <a:tabLst>
                <a:tab pos="263525" algn="l"/>
                <a:tab pos="3054350" algn="l"/>
              </a:tabLst>
              <a:defRPr/>
            </a:pPr>
            <a:r>
              <a:rPr lang="ja-JP" altLang="en-US" sz="1200" b="1" dirty="0">
                <a:solidFill>
                  <a:srgbClr val="0000FF"/>
                </a:solidFill>
              </a:rPr>
              <a:t>両端の微分値は精度が悪いので無視する</a:t>
            </a:r>
            <a:endParaRPr lang="en-US" altLang="ja-JP" sz="12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30071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101_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3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3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ユーザー定義 1">
      <a:majorFont>
        <a:latin typeface="Verdana"/>
        <a:ea typeface="メイリオ"/>
        <a:cs typeface=""/>
      </a:majorFont>
      <a:minorFont>
        <a:latin typeface="Verdana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28575">
          <a:solidFill>
            <a:schemeClr val="tx1"/>
          </a:solidFill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400">
            <a:latin typeface="ＭＳ Ｐゴシック" panose="020B0600070205080204" pitchFamily="50" charset="-128"/>
            <a:ea typeface="ＭＳ Ｐゴシック" panose="020B0600070205080204" pitchFamily="50" charset="-128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39969</TotalTime>
  <Words>190</Words>
  <Application>Microsoft Office PowerPoint</Application>
  <PresentationFormat>画面に合わせる (4:3)</PresentationFormat>
  <Paragraphs>32</Paragraphs>
  <Slides>5</Slides>
  <Notes>5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5</vt:i4>
      </vt:variant>
    </vt:vector>
  </HeadingPairs>
  <TitlesOfParts>
    <vt:vector size="14" baseType="lpstr">
      <vt:lpstr>等线</vt:lpstr>
      <vt:lpstr>ＭＳ Ｐゴシック</vt:lpstr>
      <vt:lpstr>Arial</vt:lpstr>
      <vt:lpstr>Calibri</vt:lpstr>
      <vt:lpstr>Times New Roman</vt:lpstr>
      <vt:lpstr>Verdana</vt:lpstr>
      <vt:lpstr>Wingdings</vt:lpstr>
      <vt:lpstr>101_標準デザイン</vt:lpstr>
      <vt:lpstr>Office テーマ</vt:lpstr>
      <vt:lpstr>Arrhenius plot</vt:lpstr>
      <vt:lpstr>実行方法: Arrhenius plot</vt:lpstr>
      <vt:lpstr>Percolationモデル？: Arrhenius plot</vt:lpstr>
      <vt:lpstr>Percolationモデル？: Arrhenius plot</vt:lpstr>
      <vt:lpstr>Percolationモデル: Arrhenius plot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HE XINYI</dc:creator>
  <cp:lastModifiedBy>利夫 神谷</cp:lastModifiedBy>
  <cp:revision>1863</cp:revision>
  <cp:lastPrinted>2019-01-16T07:11:21Z</cp:lastPrinted>
  <dcterms:created xsi:type="dcterms:W3CDTF">2018-09-23T14:38:03Z</dcterms:created>
  <dcterms:modified xsi:type="dcterms:W3CDTF">2025-06-22T05:59:55Z</dcterms:modified>
</cp:coreProperties>
</file>