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705" r:id="rId2"/>
  </p:sldMasterIdLst>
  <p:notesMasterIdLst>
    <p:notesMasterId r:id="rId8"/>
  </p:notesMasterIdLst>
  <p:sldIdLst>
    <p:sldId id="4917" r:id="rId3"/>
    <p:sldId id="4918" r:id="rId4"/>
    <p:sldId id="4919" r:id="rId5"/>
    <p:sldId id="4920" r:id="rId6"/>
    <p:sldId id="492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AA8383D-8C6C-414A-8AB2-47E49350A154}">
          <p14:sldIdLst>
            <p14:sldId id="4917"/>
            <p14:sldId id="4918"/>
            <p14:sldId id="4919"/>
            <p14:sldId id="4920"/>
          </p14:sldIdLst>
        </p14:section>
        <p14:section name="タイトルなしのセクション" id="{F09C2A22-55A5-46BD-8F80-D8B8B7512D02}">
          <p14:sldIdLst>
            <p14:sldId id="49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E920E"/>
    <a:srgbClr val="002060"/>
    <a:srgbClr val="014F97"/>
    <a:srgbClr val="FFFF00"/>
    <a:srgbClr val="FF0066"/>
    <a:srgbClr val="FF7D00"/>
    <a:srgbClr val="FF3EFF"/>
    <a:srgbClr val="E8BC49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31" autoAdjust="0"/>
    <p:restoredTop sz="95127" autoAdjust="0"/>
  </p:normalViewPr>
  <p:slideViewPr>
    <p:cSldViewPr snapToGrid="0">
      <p:cViewPr varScale="1">
        <p:scale>
          <a:sx n="85" d="100"/>
          <a:sy n="85" d="100"/>
        </p:scale>
        <p:origin x="581" y="288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E8F7B-28ED-438E-8C80-84CFFDA28EB9}" type="datetimeFigureOut">
              <a:rPr lang="zh-CN" altLang="en-US" smtClean="0"/>
              <a:t>2025/6/22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8C0C3-4464-4D55-94B5-DAC4AAED03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4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70967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59757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28394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31135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54307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6713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267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50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673" y="41336"/>
            <a:ext cx="8592652" cy="6443459"/>
          </a:xfrm>
          <a:prstGeom prst="rect">
            <a:avLst/>
          </a:prstGeom>
        </p:spPr>
      </p:pic>
      <p:sp>
        <p:nvSpPr>
          <p:cNvPr id="4" name="正方形/長方形 3"/>
          <p:cNvSpPr/>
          <p:nvPr userDrawn="1"/>
        </p:nvSpPr>
        <p:spPr>
          <a:xfrm>
            <a:off x="8300312" y="-4242"/>
            <a:ext cx="702078" cy="119427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-4242"/>
            <a:ext cx="9144000" cy="139180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381363" y="3909153"/>
            <a:ext cx="83812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86969"/>
            <a:ext cx="7772400" cy="1470025"/>
          </a:xfrm>
        </p:spPr>
        <p:txBody>
          <a:bodyPr>
            <a:normAutofit/>
          </a:bodyPr>
          <a:lstStyle>
            <a:lvl1pPr algn="ctr">
              <a:defRPr sz="3000" baseline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203864"/>
                </a:solidFill>
                <a:latin typeface="+mj-ea"/>
                <a:ea typeface="+mj-e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pic>
        <p:nvPicPr>
          <p:cNvPr id="9" name="図 8" descr="flag_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6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1" y="126751"/>
            <a:ext cx="8064896" cy="709963"/>
          </a:xfrm>
        </p:spPr>
        <p:txBody>
          <a:bodyPr bIns="0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827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3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795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pic>
        <p:nvPicPr>
          <p:cNvPr id="5" name="図 4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5802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CC2344-3C51-1546-8129-9C54973DD3EE}"/>
              </a:ext>
            </a:extLst>
          </p:cNvPr>
          <p:cNvSpPr/>
          <p:nvPr userDrawn="1"/>
        </p:nvSpPr>
        <p:spPr>
          <a:xfrm>
            <a:off x="7364896" y="0"/>
            <a:ext cx="1779104" cy="1351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353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4707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3598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183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2910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7714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7080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0572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17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51521" y="116632"/>
            <a:ext cx="8064896" cy="72008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7544" y="1268762"/>
            <a:ext cx="8219256" cy="525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2" name="図 11" descr="flogs.pn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8427" y="9248"/>
            <a:ext cx="511256" cy="89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kumimoji="1" sz="2700" kern="1200" baseline="0">
          <a:solidFill>
            <a:schemeClr val="accent5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j-cs"/>
        </a:defRPr>
      </a:lvl1pPr>
    </p:titleStyle>
    <p:bodyStyle>
      <a:lvl1pPr marL="257175" indent="-270000" algn="l" defTabSz="685800" rtl="0" eaLnBrk="1" latinLnBrk="0" hangingPunct="1">
        <a:spcBef>
          <a:spcPts val="900"/>
        </a:spcBef>
        <a:buFont typeface="Wingdings" panose="05000000000000000000" pitchFamily="2" charset="2"/>
        <a:buChar char="l"/>
        <a:defRPr kumimoji="1" sz="2400" kern="1200" baseline="0">
          <a:solidFill>
            <a:srgbClr val="203864"/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1pPr>
      <a:lvl2pPr marL="557213" indent="-270000" algn="l" defTabSz="685800" rtl="0" eaLnBrk="1" latinLnBrk="0" hangingPunct="1">
        <a:spcBef>
          <a:spcPts val="150"/>
        </a:spcBef>
        <a:buFont typeface="Wingdings" panose="05000000000000000000" pitchFamily="2" charset="2"/>
        <a:buChar char="n"/>
        <a:defRPr kumimoji="1" sz="21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2pPr>
      <a:lvl3pPr marL="740569" indent="-271463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3pPr>
      <a:lvl4pPr marL="1012031" indent="-339329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4pPr>
      <a:lvl5pPr marL="1276350" indent="-332185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85C0005-89F5-7813-C0C2-8E04FA8C6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363192" cy="6858000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65E15B-A49A-0E16-A967-40E97E50E84B}"/>
              </a:ext>
            </a:extLst>
          </p:cNvPr>
          <p:cNvSpPr/>
          <p:nvPr/>
        </p:nvSpPr>
        <p:spPr>
          <a:xfrm>
            <a:off x="56109" y="4710404"/>
            <a:ext cx="1503749" cy="283298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1516C3D-D13A-114F-484D-0C345E4C1A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5785" y="747484"/>
            <a:ext cx="6760955" cy="5178188"/>
          </a:xfrm>
          <a:prstGeom prst="rect">
            <a:avLst/>
          </a:prstGeom>
        </p:spPr>
      </p:pic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0154643-F837-5610-A852-C8981E8FEF37}"/>
              </a:ext>
            </a:extLst>
          </p:cNvPr>
          <p:cNvCxnSpPr>
            <a:cxnSpLocks/>
          </p:cNvCxnSpPr>
          <p:nvPr/>
        </p:nvCxnSpPr>
        <p:spPr>
          <a:xfrm flipV="1">
            <a:off x="1443318" y="2925320"/>
            <a:ext cx="1449033" cy="1861833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26570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>
            <a:extLst>
              <a:ext uri="{FF2B5EF4-FFF2-40B4-BE49-F238E27FC236}">
                <a16:creationId xmlns:a16="http://schemas.microsoft.com/office/drawing/2014/main" id="{4D57FD57-F54F-E986-E050-640CE20C5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1254"/>
            <a:ext cx="9144000" cy="5150163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実行方法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3. Hall-SnSe.xlsx</a:t>
            </a:r>
            <a:r>
              <a:rPr lang="ja-JP" altLang="en-US" b="1" dirty="0">
                <a:solidFill>
                  <a:srgbClr val="0000FF"/>
                </a:solidFill>
              </a:rPr>
              <a:t>を選択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4.</a:t>
            </a:r>
            <a:r>
              <a:rPr lang="ja-JP" altLang="en-US" b="1" dirty="0">
                <a:solidFill>
                  <a:srgbClr val="0000FF"/>
                </a:solidFill>
              </a:rPr>
              <a:t> “</a:t>
            </a:r>
            <a:r>
              <a:rPr lang="en-US" altLang="ja-JP" b="1" dirty="0">
                <a:solidFill>
                  <a:srgbClr val="0000FF"/>
                </a:solidFill>
              </a:rPr>
              <a:t>Fit”</a:t>
            </a:r>
            <a:r>
              <a:rPr lang="ja-JP" altLang="en-US" b="1" dirty="0">
                <a:solidFill>
                  <a:srgbClr val="0000FF"/>
                </a:solidFill>
              </a:rPr>
              <a:t>をクリック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7E506C96-FD14-AC64-400D-D3F2BDEB8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4118" y="1014261"/>
            <a:ext cx="5107778" cy="489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1865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Percolation</a:t>
            </a:r>
            <a:r>
              <a:rPr lang="ja-JP" altLang="en-US" sz="3600" b="1" dirty="0">
                <a:solidFill>
                  <a:srgbClr val="0000FF"/>
                </a:solidFill>
              </a:rPr>
              <a:t>モデル？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[</a:t>
            </a:r>
            <a:r>
              <a:rPr lang="en-US" altLang="ja-JP" b="1" dirty="0" err="1">
                <a:solidFill>
                  <a:srgbClr val="0000FF"/>
                </a:solidFill>
              </a:rPr>
              <a:t>tkProg</a:t>
            </a:r>
            <a:r>
              <a:rPr lang="en-US" altLang="ja-JP" b="1" dirty="0">
                <a:solidFill>
                  <a:srgbClr val="0000FF"/>
                </a:solidFill>
              </a:rPr>
              <a:t>]\</a:t>
            </a:r>
            <a:r>
              <a:rPr lang="en-US" altLang="ja-JP" b="1" dirty="0" err="1">
                <a:solidFill>
                  <a:srgbClr val="0000FF"/>
                </a:solidFill>
              </a:rPr>
              <a:t>tkprog_COE</a:t>
            </a:r>
            <a:r>
              <a:rPr lang="en-US" altLang="ja-JP" b="1" dirty="0">
                <a:solidFill>
                  <a:srgbClr val="0000FF"/>
                </a:solidFill>
              </a:rPr>
              <a:t>\electrical\Hall\HQ-</a:t>
            </a:r>
            <a:r>
              <a:rPr lang="en-US" altLang="ja-JP" b="1" dirty="0" err="1">
                <a:solidFill>
                  <a:srgbClr val="0000FF"/>
                </a:solidFill>
              </a:rPr>
              <a:t>aIGZO</a:t>
            </a:r>
            <a:r>
              <a:rPr lang="en-US" altLang="ja-JP" b="1" dirty="0">
                <a:solidFill>
                  <a:srgbClr val="0000FF"/>
                </a:solidFill>
              </a:rPr>
              <a:t>\1e17.xlsx </a:t>
            </a:r>
            <a:r>
              <a:rPr lang="ja-JP" altLang="en-US" b="1" dirty="0">
                <a:solidFill>
                  <a:srgbClr val="0000FF"/>
                </a:solidFill>
              </a:rPr>
              <a:t>を選択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2.</a:t>
            </a:r>
            <a:r>
              <a:rPr lang="ja-JP" altLang="en-US" b="1" dirty="0">
                <a:solidFill>
                  <a:srgbClr val="0000FF"/>
                </a:solidFill>
              </a:rPr>
              <a:t> 設定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　</a:t>
            </a:r>
            <a:r>
              <a:rPr lang="en-US" altLang="ja-JP" b="1" dirty="0">
                <a:solidFill>
                  <a:srgbClr val="0000FF"/>
                </a:solidFill>
              </a:rPr>
              <a:t>model: percolation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   property data: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       </a:t>
            </a:r>
            <a:r>
              <a:rPr lang="en-US" altLang="ja-JP" b="1" dirty="0" err="1">
                <a:solidFill>
                  <a:srgbClr val="0000FF"/>
                </a:solidFill>
              </a:rPr>
              <a:t>ue</a:t>
            </a:r>
            <a:r>
              <a:rPr lang="en-US" altLang="ja-JP" b="1" dirty="0">
                <a:solidFill>
                  <a:srgbClr val="0000FF"/>
                </a:solidFill>
              </a:rPr>
              <a:t>(cm2/Vs)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3. </a:t>
            </a:r>
            <a:r>
              <a:rPr lang="ja-JP" altLang="en-US" b="1" dirty="0">
                <a:solidFill>
                  <a:srgbClr val="0000FF"/>
                </a:solidFill>
              </a:rPr>
              <a:t>“</a:t>
            </a:r>
            <a:r>
              <a:rPr lang="en-US" altLang="ja-JP" b="1" dirty="0">
                <a:solidFill>
                  <a:srgbClr val="0000FF"/>
                </a:solidFill>
              </a:rPr>
              <a:t>Fit”</a:t>
            </a:r>
            <a:r>
              <a:rPr lang="ja-JP" altLang="en-US" b="1" dirty="0">
                <a:solidFill>
                  <a:srgbClr val="0000FF"/>
                </a:solidFill>
              </a:rPr>
              <a:t>をクリック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C671387-E513-34E0-A383-63B22DF86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5138" y="1262292"/>
            <a:ext cx="5761238" cy="525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2627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DC57577-800A-6913-2BB6-A27FD5C3F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052" y="1584011"/>
            <a:ext cx="9144000" cy="5150163"/>
          </a:xfrm>
          <a:prstGeom prst="rect">
            <a:avLst/>
          </a:prstGeom>
        </p:spPr>
      </p:pic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Percolation</a:t>
            </a:r>
            <a:r>
              <a:rPr lang="ja-JP" altLang="en-US" sz="3600" b="1" dirty="0">
                <a:solidFill>
                  <a:srgbClr val="0000FF"/>
                </a:solidFill>
              </a:rPr>
              <a:t>モデル？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3. </a:t>
            </a:r>
            <a:r>
              <a:rPr lang="ja-JP" altLang="en-US" b="1" dirty="0">
                <a:solidFill>
                  <a:srgbClr val="0000FF"/>
                </a:solidFill>
              </a:rPr>
              <a:t>“</a:t>
            </a:r>
            <a:r>
              <a:rPr lang="en-US" altLang="ja-JP" b="1" dirty="0">
                <a:solidFill>
                  <a:srgbClr val="0000FF"/>
                </a:solidFill>
              </a:rPr>
              <a:t>Fit”</a:t>
            </a:r>
            <a:r>
              <a:rPr lang="ja-JP" altLang="en-US" b="1" dirty="0">
                <a:solidFill>
                  <a:srgbClr val="0000FF"/>
                </a:solidFill>
              </a:rPr>
              <a:t>をクリック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93D83F-A27E-2E45-6848-E225D602EDE5}"/>
              </a:ext>
            </a:extLst>
          </p:cNvPr>
          <p:cNvSpPr/>
          <p:nvPr/>
        </p:nvSpPr>
        <p:spPr>
          <a:xfrm>
            <a:off x="-1" y="2829552"/>
            <a:ext cx="4095789" cy="12016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482E79-7CCE-BA29-198D-1DA2FB1B23E2}"/>
              </a:ext>
            </a:extLst>
          </p:cNvPr>
          <p:cNvSpPr txBox="1"/>
          <p:nvPr/>
        </p:nvSpPr>
        <p:spPr>
          <a:xfrm>
            <a:off x="326603" y="4159092"/>
            <a:ext cx="344258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C2 &lt; 0 </a:t>
            </a:r>
            <a:r>
              <a:rPr lang="ja-JP" altLang="en-US" b="1" dirty="0">
                <a:solidFill>
                  <a:srgbClr val="0000FF"/>
                </a:solidFill>
              </a:rPr>
              <a:t>あるいは </a:t>
            </a:r>
            <a:r>
              <a:rPr lang="en-US" altLang="ja-JP" b="1" dirty="0" err="1">
                <a:solidFill>
                  <a:srgbClr val="0000FF"/>
                </a:solidFill>
              </a:rPr>
              <a:t>Ea</a:t>
            </a:r>
            <a:r>
              <a:rPr lang="ja-JP" altLang="en-US" b="1" dirty="0">
                <a:solidFill>
                  <a:srgbClr val="0000FF"/>
                </a:solidFill>
              </a:rPr>
              <a:t>に比べて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小さいので、</a:t>
            </a:r>
            <a:r>
              <a:rPr lang="en-US" altLang="ja-JP" b="1" dirty="0" err="1">
                <a:solidFill>
                  <a:srgbClr val="0000FF"/>
                </a:solidFill>
              </a:rPr>
              <a:t>precolation</a:t>
            </a:r>
            <a:r>
              <a:rPr lang="ja-JP" altLang="en-US" b="1" dirty="0">
                <a:solidFill>
                  <a:srgbClr val="0000FF"/>
                </a:solidFill>
              </a:rPr>
              <a:t>モデルは適用できない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CF03B9E-74AE-D3CA-D69D-0A06D2FF0A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2883" y="800627"/>
            <a:ext cx="4009014" cy="433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9134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Percolation</a:t>
            </a:r>
            <a:r>
              <a:rPr lang="ja-JP" altLang="en-US" sz="3600" b="1" dirty="0">
                <a:solidFill>
                  <a:srgbClr val="0000FF"/>
                </a:solidFill>
              </a:rPr>
              <a:t>モデル</a:t>
            </a:r>
            <a:r>
              <a:rPr lang="en-US" altLang="ja-JP" sz="3600" b="1" dirty="0">
                <a:solidFill>
                  <a:srgbClr val="0000FF"/>
                </a:solidFill>
              </a:rPr>
              <a:t>: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Arrhenius</a:t>
            </a:r>
            <a:r>
              <a:rPr lang="ja-JP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805C6A-01DA-0E19-DA67-6047B1B309DE}"/>
              </a:ext>
            </a:extLst>
          </p:cNvPr>
          <p:cNvSpPr txBox="1"/>
          <p:nvPr/>
        </p:nvSpPr>
        <p:spPr>
          <a:xfrm>
            <a:off x="0" y="615961"/>
            <a:ext cx="9001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1. [</a:t>
            </a:r>
            <a:r>
              <a:rPr lang="en-US" altLang="ja-JP" b="1" dirty="0" err="1">
                <a:solidFill>
                  <a:srgbClr val="0000FF"/>
                </a:solidFill>
              </a:rPr>
              <a:t>tkProg</a:t>
            </a:r>
            <a:r>
              <a:rPr lang="en-US" altLang="ja-JP" b="1" dirty="0">
                <a:solidFill>
                  <a:srgbClr val="0000FF"/>
                </a:solidFill>
              </a:rPr>
              <a:t>]\</a:t>
            </a:r>
            <a:r>
              <a:rPr lang="en-US" altLang="ja-JP" b="1" dirty="0" err="1">
                <a:solidFill>
                  <a:srgbClr val="0000FF"/>
                </a:solidFill>
              </a:rPr>
              <a:t>tkprog_COE</a:t>
            </a:r>
            <a:r>
              <a:rPr lang="en-US" altLang="ja-JP" b="1" dirty="0">
                <a:solidFill>
                  <a:srgbClr val="0000FF"/>
                </a:solidFill>
              </a:rPr>
              <a:t>\electrical\Hall\HQ-</a:t>
            </a:r>
            <a:r>
              <a:rPr lang="en-US" altLang="ja-JP" b="1" dirty="0" err="1">
                <a:solidFill>
                  <a:srgbClr val="0000FF"/>
                </a:solidFill>
              </a:rPr>
              <a:t>aIGZO</a:t>
            </a:r>
            <a:r>
              <a:rPr lang="en-US" altLang="ja-JP" b="1" dirty="0">
                <a:solidFill>
                  <a:srgbClr val="0000FF"/>
                </a:solidFill>
              </a:rPr>
              <a:t>\2e18xlsx </a:t>
            </a:r>
            <a:r>
              <a:rPr lang="ja-JP" altLang="en-US" b="1" dirty="0">
                <a:solidFill>
                  <a:srgbClr val="0000FF"/>
                </a:solidFill>
              </a:rPr>
              <a:t>を選択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2.</a:t>
            </a:r>
            <a:r>
              <a:rPr lang="ja-JP" altLang="en-US" b="1" dirty="0">
                <a:solidFill>
                  <a:srgbClr val="0000FF"/>
                </a:solidFill>
              </a:rPr>
              <a:t> 設定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　</a:t>
            </a:r>
            <a:r>
              <a:rPr lang="en-US" altLang="ja-JP" b="1" dirty="0">
                <a:solidFill>
                  <a:srgbClr val="0000FF"/>
                </a:solidFill>
              </a:rPr>
              <a:t>model: percolation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  property data: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       </a:t>
            </a:r>
            <a:r>
              <a:rPr lang="en-US" altLang="ja-JP" b="1" dirty="0" err="1">
                <a:solidFill>
                  <a:srgbClr val="0000FF"/>
                </a:solidFill>
              </a:rPr>
              <a:t>ue</a:t>
            </a:r>
            <a:r>
              <a:rPr lang="en-US" altLang="ja-JP" b="1" dirty="0">
                <a:solidFill>
                  <a:srgbClr val="0000FF"/>
                </a:solidFill>
              </a:rPr>
              <a:t>(cm2/Vs)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3. </a:t>
            </a:r>
            <a:r>
              <a:rPr lang="ja-JP" altLang="en-US" b="1" dirty="0">
                <a:solidFill>
                  <a:srgbClr val="0000FF"/>
                </a:solidFill>
              </a:rPr>
              <a:t>“</a:t>
            </a:r>
            <a:r>
              <a:rPr lang="en-US" altLang="ja-JP" b="1" dirty="0">
                <a:solidFill>
                  <a:srgbClr val="0000FF"/>
                </a:solidFill>
              </a:rPr>
              <a:t>Fit”</a:t>
            </a:r>
            <a:r>
              <a:rPr lang="ja-JP" altLang="en-US" b="1" dirty="0">
                <a:solidFill>
                  <a:srgbClr val="0000FF"/>
                </a:solidFill>
              </a:rPr>
              <a:t>をクリック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DE073CC-5B22-8CF5-DA3C-0E3C9AACC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67545"/>
            <a:ext cx="7846142" cy="441917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ED950DA-87BC-610C-6A28-CFB7258F831B}"/>
              </a:ext>
            </a:extLst>
          </p:cNvPr>
          <p:cNvSpPr/>
          <p:nvPr/>
        </p:nvSpPr>
        <p:spPr>
          <a:xfrm>
            <a:off x="142104" y="3645629"/>
            <a:ext cx="2119315" cy="8420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011691-9EB5-85E6-8F24-C19A87313CD8}"/>
              </a:ext>
            </a:extLst>
          </p:cNvPr>
          <p:cNvSpPr txBox="1"/>
          <p:nvPr/>
        </p:nvSpPr>
        <p:spPr>
          <a:xfrm>
            <a:off x="1001005" y="4594749"/>
            <a:ext cx="294825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b="1" dirty="0">
                <a:solidFill>
                  <a:srgbClr val="0000FF"/>
                </a:solidFill>
              </a:rPr>
              <a:t>0 &lt; </a:t>
            </a:r>
            <a:r>
              <a:rPr lang="en-US" altLang="ja-JP" b="1" dirty="0" err="1">
                <a:solidFill>
                  <a:srgbClr val="0000FF"/>
                </a:solidFill>
              </a:rPr>
              <a:t>σ</a:t>
            </a:r>
            <a:r>
              <a:rPr lang="en-US" altLang="ja-JP" b="1" baseline="-25000" dirty="0" err="1">
                <a:solidFill>
                  <a:srgbClr val="0000FF"/>
                </a:solidFill>
              </a:rPr>
              <a:t>φ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&lt;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i="1" dirty="0" err="1">
                <a:solidFill>
                  <a:srgbClr val="0000FF"/>
                </a:solidFill>
              </a:rPr>
              <a:t>E</a:t>
            </a:r>
            <a:r>
              <a:rPr lang="en-US" altLang="ja-JP" b="1" baseline="-25000" dirty="0" err="1">
                <a:solidFill>
                  <a:srgbClr val="0000FF"/>
                </a:solidFill>
              </a:rPr>
              <a:t>a</a:t>
            </a:r>
            <a:r>
              <a:rPr lang="ja-JP" altLang="en-US" b="1" dirty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(φ</a:t>
            </a:r>
            <a:r>
              <a:rPr lang="en-US" altLang="ja-JP" b="1" baseline="-25000" dirty="0">
                <a:solidFill>
                  <a:srgbClr val="0000FF"/>
                </a:solidFill>
              </a:rPr>
              <a:t>0</a:t>
            </a:r>
            <a:r>
              <a:rPr lang="en-US" altLang="ja-JP" b="1" dirty="0">
                <a:solidFill>
                  <a:srgbClr val="0000FF"/>
                </a:solidFill>
              </a:rPr>
              <a:t>)</a:t>
            </a: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なので</a:t>
            </a:r>
            <a:r>
              <a:rPr lang="en-US" altLang="ja-JP" b="1" dirty="0">
                <a:solidFill>
                  <a:srgbClr val="0000FF"/>
                </a:solidFill>
              </a:rPr>
              <a:t>percolation</a:t>
            </a:r>
            <a:r>
              <a:rPr lang="ja-JP" altLang="en-US" b="1" dirty="0">
                <a:solidFill>
                  <a:srgbClr val="0000FF"/>
                </a:solidFill>
              </a:rPr>
              <a:t>モデルが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b="1" dirty="0">
                <a:solidFill>
                  <a:srgbClr val="0000FF"/>
                </a:solidFill>
              </a:rPr>
              <a:t>妥当</a:t>
            </a:r>
            <a:endParaRPr lang="en-US" altLang="ja-JP" b="1" dirty="0">
              <a:solidFill>
                <a:srgbClr val="0000FF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A32109C-1960-941A-4C31-3AD132DBF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684" y="1024758"/>
            <a:ext cx="4683212" cy="506861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6ECC20-F72E-9352-C4A2-3BD75D1464FE}"/>
              </a:ext>
            </a:extLst>
          </p:cNvPr>
          <p:cNvSpPr txBox="1"/>
          <p:nvPr/>
        </p:nvSpPr>
        <p:spPr>
          <a:xfrm>
            <a:off x="5895135" y="4133084"/>
            <a:ext cx="290991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1200" b="1" dirty="0">
                <a:solidFill>
                  <a:srgbClr val="0000FF"/>
                </a:solidFill>
              </a:rPr>
              <a:t>2</a:t>
            </a:r>
            <a:r>
              <a:rPr lang="ja-JP" altLang="en-US" sz="1200" b="1" dirty="0">
                <a:solidFill>
                  <a:srgbClr val="0000FF"/>
                </a:solidFill>
              </a:rPr>
              <a:t>次の項が入るので、</a:t>
            </a:r>
            <a:r>
              <a:rPr lang="en-US" altLang="ja-JP" sz="1200" b="1" dirty="0" err="1">
                <a:solidFill>
                  <a:srgbClr val="0000FF"/>
                </a:solidFill>
              </a:rPr>
              <a:t>Ea</a:t>
            </a:r>
            <a:r>
              <a:rPr lang="ja-JP" altLang="en-US" sz="1200" b="1" dirty="0">
                <a:solidFill>
                  <a:srgbClr val="0000FF"/>
                </a:solidFill>
              </a:rPr>
              <a:t>は</a:t>
            </a:r>
            <a:r>
              <a:rPr lang="en-US" altLang="ja-JP" sz="1200" b="1" dirty="0">
                <a:solidFill>
                  <a:srgbClr val="0000FF"/>
                </a:solidFill>
              </a:rPr>
              <a:t>T</a:t>
            </a:r>
            <a:r>
              <a:rPr lang="ja-JP" altLang="en-US" sz="1200" b="1" dirty="0">
                <a:solidFill>
                  <a:srgbClr val="0000FF"/>
                </a:solidFill>
              </a:rPr>
              <a:t>に依存する</a:t>
            </a:r>
            <a:endParaRPr lang="en-US" altLang="ja-JP" sz="1200" b="1" dirty="0">
              <a:solidFill>
                <a:srgbClr val="0000FF"/>
              </a:solidFill>
            </a:endParaRPr>
          </a:p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ja-JP" altLang="en-US" sz="1200" b="1" dirty="0">
                <a:solidFill>
                  <a:srgbClr val="0000FF"/>
                </a:solidFill>
              </a:rPr>
              <a:t>両端の微分値は精度が悪いので無視する</a:t>
            </a:r>
            <a:endParaRPr lang="en-US" altLang="ja-JP" sz="1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0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39969</TotalTime>
  <Words>190</Words>
  <Application>Microsoft Office PowerPoint</Application>
  <PresentationFormat>画面に合わせる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等线</vt:lpstr>
      <vt:lpstr>ＭＳ Ｐゴシック</vt:lpstr>
      <vt:lpstr>Arial</vt:lpstr>
      <vt:lpstr>Calibri</vt:lpstr>
      <vt:lpstr>Times New Roman</vt:lpstr>
      <vt:lpstr>Verdana</vt:lpstr>
      <vt:lpstr>Wingdings</vt:lpstr>
      <vt:lpstr>101_標準デザイン</vt:lpstr>
      <vt:lpstr>Office テーマ</vt:lpstr>
      <vt:lpstr>Arrhenius plot</vt:lpstr>
      <vt:lpstr>実行方法: Arrhenius plot</vt:lpstr>
      <vt:lpstr>Percolationモデル？: Arrhenius plot</vt:lpstr>
      <vt:lpstr>Percolationモデル？: Arrhenius plot</vt:lpstr>
      <vt:lpstr>Percolationモデル: Arrhenius plot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 XINYI</dc:creator>
  <cp:lastModifiedBy>利夫 神谷</cp:lastModifiedBy>
  <cp:revision>1863</cp:revision>
  <cp:lastPrinted>2019-01-16T07:11:21Z</cp:lastPrinted>
  <dcterms:created xsi:type="dcterms:W3CDTF">2018-09-23T14:38:03Z</dcterms:created>
  <dcterms:modified xsi:type="dcterms:W3CDTF">2025-06-22T05:59:55Z</dcterms:modified>
</cp:coreProperties>
</file>