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7"/>
  </p:notesMasterIdLst>
  <p:sldIdLst>
    <p:sldId id="3893" r:id="rId4"/>
    <p:sldId id="3881" r:id="rId5"/>
    <p:sldId id="3772" r:id="rId6"/>
    <p:sldId id="3888" r:id="rId7"/>
    <p:sldId id="3890" r:id="rId8"/>
    <p:sldId id="3889" r:id="rId9"/>
    <p:sldId id="3882" r:id="rId10"/>
    <p:sldId id="3880" r:id="rId11"/>
    <p:sldId id="3897" r:id="rId12"/>
    <p:sldId id="3899" r:id="rId13"/>
    <p:sldId id="3879" r:id="rId14"/>
    <p:sldId id="3875" r:id="rId15"/>
    <p:sldId id="425" r:id="rId16"/>
    <p:sldId id="3798" r:id="rId17"/>
    <p:sldId id="585" r:id="rId18"/>
    <p:sldId id="3790" r:id="rId19"/>
    <p:sldId id="3894" r:id="rId20"/>
    <p:sldId id="3895" r:id="rId21"/>
    <p:sldId id="3056" r:id="rId22"/>
    <p:sldId id="257" r:id="rId23"/>
    <p:sldId id="402" r:id="rId24"/>
    <p:sldId id="3774" r:id="rId25"/>
    <p:sldId id="3775" r:id="rId26"/>
    <p:sldId id="303" r:id="rId27"/>
    <p:sldId id="3885" r:id="rId28"/>
    <p:sldId id="3777" r:id="rId29"/>
    <p:sldId id="3778" r:id="rId30"/>
    <p:sldId id="304" r:id="rId31"/>
    <p:sldId id="3779" r:id="rId32"/>
    <p:sldId id="307" r:id="rId33"/>
    <p:sldId id="3780" r:id="rId34"/>
    <p:sldId id="3781" r:id="rId35"/>
    <p:sldId id="378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toru Matsuishi" initials="SM" lastIdx="1" clrIdx="0">
    <p:extLst>
      <p:ext uri="{19B8F6BF-5375-455C-9EA6-DF929625EA0E}">
        <p15:presenceInfo xmlns:p15="http://schemas.microsoft.com/office/powerpoint/2012/main" userId="f8bd02ff1a1ef5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7070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834" autoAdjust="0"/>
  </p:normalViewPr>
  <p:slideViewPr>
    <p:cSldViewPr snapToGrid="0">
      <p:cViewPr varScale="1">
        <p:scale>
          <a:sx n="85" d="100"/>
          <a:sy n="85" d="100"/>
        </p:scale>
        <p:origin x="108" y="1260"/>
      </p:cViewPr>
      <p:guideLst/>
    </p:cSldViewPr>
  </p:slideViewPr>
  <p:outlineViewPr>
    <p:cViewPr>
      <p:scale>
        <a:sx n="33" d="100"/>
        <a:sy n="33" d="100"/>
      </p:scale>
      <p:origin x="0" y="-378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Sheet1!$A$2:$A$32</c:f>
              <c:numCache>
                <c:formatCode>General</c:formatCode>
                <c:ptCount val="3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</c:numCache>
            </c:numRef>
          </c:xVal>
          <c:yVal>
            <c:numRef>
              <c:f>Sheet1!$B$2:$B$32</c:f>
              <c:numCache>
                <c:formatCode>General</c:formatCode>
                <c:ptCount val="31"/>
                <c:pt idx="0">
                  <c:v>1</c:v>
                </c:pt>
                <c:pt idx="1">
                  <c:v>0.68071239832338537</c:v>
                </c:pt>
                <c:pt idx="2">
                  <c:v>0.46336936923117528</c:v>
                </c:pt>
                <c:pt idx="3">
                  <c:v>0.31542127463894759</c:v>
                </c:pt>
                <c:pt idx="4">
                  <c:v>0.21471117234169726</c:v>
                </c:pt>
                <c:pt idx="5">
                  <c:v>0.14615655707154243</c:v>
                </c:pt>
                <c:pt idx="6">
                  <c:v>9.9490580494858413E-2</c:v>
                </c:pt>
                <c:pt idx="7">
                  <c:v>6.7724471659240906E-2</c:v>
                </c:pt>
                <c:pt idx="8">
                  <c:v>4.610088752834602E-2</c:v>
                </c:pt>
                <c:pt idx="9">
                  <c:v>3.1381445714257064E-2</c:v>
                </c:pt>
                <c:pt idx="10">
                  <c:v>2.1361739175007045E-2</c:v>
                </c:pt>
                <c:pt idx="11">
                  <c:v>1.4541200706177667E-2</c:v>
                </c:pt>
                <c:pt idx="12">
                  <c:v>9.8983756072039009E-3</c:v>
                </c:pt>
                <c:pt idx="13">
                  <c:v>6.737946999085467E-3</c:v>
                </c:pt>
                <c:pt idx="14">
                  <c:v>4.586604061523324E-3</c:v>
                </c:pt>
                <c:pt idx="15">
                  <c:v>3.1221582508793237E-3</c:v>
                </c:pt>
                <c:pt idx="16">
                  <c:v>2.1252918309012095E-3</c:v>
                </c:pt>
                <c:pt idx="17">
                  <c:v>1.4467124993498607E-3</c:v>
                </c:pt>
                <c:pt idx="18">
                  <c:v>9.8479513511686313E-4</c:v>
                </c:pt>
                <c:pt idx="19">
                  <c:v>6.703622582826021E-4</c:v>
                </c:pt>
                <c:pt idx="20">
                  <c:v>4.5632390058103061E-4</c:v>
                </c:pt>
                <c:pt idx="21">
                  <c:v>3.1062533677679582E-4</c:v>
                </c:pt>
                <c:pt idx="22">
                  <c:v>2.1144651797734188E-4</c:v>
                </c:pt>
                <c:pt idx="23">
                  <c:v>1.4393426636948517E-4</c:v>
                </c:pt>
                <c:pt idx="24">
                  <c:v>9.7977839661289202E-5</c:v>
                </c:pt>
                <c:pt idx="25">
                  <c:v>6.6694730218380373E-5</c:v>
                </c:pt>
                <c:pt idx="26">
                  <c:v>4.5399929762484854E-5</c:v>
                </c:pt>
                <c:pt idx="27">
                  <c:v>3.0904295072334297E-5</c:v>
                </c:pt>
                <c:pt idx="28">
                  <c:v>2.1036936817182249E-5</c:v>
                </c:pt>
                <c:pt idx="29">
                  <c:v>1.4320103714201676E-5</c:v>
                </c:pt>
                <c:pt idx="30">
                  <c:v>9.747872143533838E-6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62C-4D29-A59F-6AE8346B8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98063"/>
        <c:axId val="151189583"/>
      </c:scatterChart>
      <c:valAx>
        <c:axId val="40498063"/>
        <c:scaling>
          <c:orientation val="minMax"/>
          <c:max val="1.100000000000000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151189583"/>
        <c:crosses val="autoZero"/>
        <c:crossBetween val="midCat"/>
      </c:valAx>
      <c:valAx>
        <c:axId val="1511895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ja-JP"/>
          </a:p>
        </c:txPr>
        <c:crossAx val="40498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F5C31-DFD2-43CE-80ED-007F1C1141B5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97717-C776-4CFD-8373-13CC53F627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79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29502-523E-4D6A-8555-64C9A1D7FB24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40313" y="439738"/>
            <a:ext cx="3903662" cy="2197100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826" y="2784669"/>
            <a:ext cx="11182574" cy="263810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206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4513"/>
            <a:ext cx="4849812" cy="2728912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6263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4513"/>
            <a:ext cx="4849812" cy="2728912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26702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63270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9385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81495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4482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65122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3531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04648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7859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0813" y="504825"/>
            <a:ext cx="4492625" cy="252730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11399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7187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4513"/>
            <a:ext cx="4849812" cy="2728912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1319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4513"/>
            <a:ext cx="4849812" cy="2728912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1884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4513"/>
            <a:ext cx="4849812" cy="2728912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5521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4513"/>
            <a:ext cx="4849812" cy="2728912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97109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4513"/>
            <a:ext cx="4849812" cy="2728912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2826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4513"/>
            <a:ext cx="4849812" cy="2728912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8759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4113" y="544513"/>
            <a:ext cx="4849812" cy="2728912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0714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9207-A22D-4C0B-8BC6-0A450BE7DC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239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0E7A-912F-41C1-BF35-14C8FF108C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56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57D0-4F26-4BA8-BA24-6AEA5CF165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1697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9207-A22D-4C0B-8BC6-0A450BE7DC2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4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C073-8E43-4A27-BC9F-D283EADCF08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46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A21-2771-4A8E-B948-BC987F9A10E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95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A94D-BEFC-47F2-ADD9-CC1CDE86D83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47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A061-458E-441E-BCEC-B7AB8E52ABF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47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9594-6B2C-4AE0-AD8D-E8464A0C5F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94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5A36-BB40-443C-9791-3BA8CB4CEEB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339D-AEDF-4C4B-BCEA-4EC7967453A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61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C073-8E43-4A27-BC9F-D283EADCF0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6359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6F01-06F7-43B2-91C5-9275A55F7CE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10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0E7A-912F-41C1-BF35-14C8FF108CE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456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57D0-4F26-4BA8-BA24-6AEA5CF165B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17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487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93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945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37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474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374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94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A21-2771-4A8E-B948-BC987F9A10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4926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018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969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152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99EA-F410-4931-B121-D810C98B8FAB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54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A94D-BEFC-47F2-ADD9-CC1CDE86D8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757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A061-458E-441E-BCEC-B7AB8E52AB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002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9594-6B2C-4AE0-AD8D-E8464A0C5F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623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5A36-BB40-443C-9791-3BA8CB4CEE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845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339D-AEDF-4C4B-BCEA-4EC7967453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765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6F01-06F7-43B2-91C5-9275A55F7C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395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069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395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99EA-F410-4931-B121-D810C98B8FAB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A8A4-6992-4E3D-97F6-C20B77ED2F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31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22.wmf"/><Relationship Id="rId7" Type="http://schemas.openxmlformats.org/officeDocument/2006/relationships/image" Target="../media/image390.png"/><Relationship Id="rId12" Type="http://schemas.openxmlformats.org/officeDocument/2006/relationships/oleObject" Target="../embeddings/oleObject2.bin"/><Relationship Id="rId2" Type="http://schemas.openxmlformats.org/officeDocument/2006/relationships/image" Target="../media/image4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0.png"/><Relationship Id="rId11" Type="http://schemas.openxmlformats.org/officeDocument/2006/relationships/image" Target="../media/image22.wmf"/><Relationship Id="rId5" Type="http://schemas.openxmlformats.org/officeDocument/2006/relationships/image" Target="../media/image370.png"/><Relationship Id="rId15" Type="http://schemas.openxmlformats.org/officeDocument/2006/relationships/image" Target="../media/image48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60.png"/><Relationship Id="rId9" Type="http://schemas.openxmlformats.org/officeDocument/2006/relationships/image" Target="../media/image410.png"/><Relationship Id="rId14" Type="http://schemas.openxmlformats.org/officeDocument/2006/relationships/image" Target="../media/image47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349501" y="3392858"/>
            <a:ext cx="812330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ja-JP" altLang="en-US" sz="32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　　元素戦略</a:t>
            </a:r>
            <a:r>
              <a:rPr lang="en-US" altLang="ja-JP" sz="32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MDX</a:t>
            </a:r>
            <a:r>
              <a:rPr lang="ja-JP" altLang="en-US" sz="32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研究センター　　神谷利夫</a:t>
            </a:r>
            <a:endParaRPr lang="en-US" altLang="ja-JP" sz="3200" b="1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defTabSz="914400" eaLnBrk="1" hangingPunct="1">
              <a:spcBef>
                <a:spcPct val="50000"/>
              </a:spcBef>
              <a:defRPr/>
            </a:pPr>
            <a:r>
              <a:rPr lang="ja-JP" altLang="en-US" sz="32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　　フロンティア材料研究所　　　伊澤誠一郎</a:t>
            </a:r>
            <a:endParaRPr lang="en-US" altLang="ja-JP" sz="3200" b="1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defTabSz="914400" eaLnBrk="1" hangingPunct="1">
              <a:spcBef>
                <a:spcPct val="50000"/>
              </a:spcBef>
              <a:defRPr/>
            </a:pPr>
            <a:endParaRPr lang="ja-JP" altLang="en-US" sz="3200" b="1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534699"/>
            <a:ext cx="9144000" cy="1676400"/>
          </a:xfrm>
        </p:spPr>
        <p:txBody>
          <a:bodyPr/>
          <a:lstStyle/>
          <a:p>
            <a:pPr eaLnBrk="1" hangingPunct="1"/>
            <a:r>
              <a:rPr lang="ja-JP" altLang="en-US" sz="62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統計力学 </a:t>
            </a:r>
            <a:r>
              <a:rPr lang="en-US" altLang="ja-JP" sz="62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(C)</a:t>
            </a:r>
            <a:endParaRPr lang="ja-JP" altLang="en-US" sz="6200" b="1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91476" y="528028"/>
            <a:ext cx="86549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講義資料</a:t>
            </a:r>
            <a:endParaRPr lang="en-US" altLang="ja-JP" sz="3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</a:rPr>
              <a:t>http://conf.msl.titech.ac.jp/Lecture/StatisticsC/index.html</a:t>
            </a:r>
            <a:endParaRPr lang="ja-JP" altLang="en-US" sz="28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5122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質問 </a:t>
            </a:r>
            <a:r>
              <a:rPr lang="en-US" altLang="ja-JP" sz="3600" b="1" dirty="0">
                <a:solidFill>
                  <a:srgbClr val="0000FF"/>
                </a:solidFill>
              </a:rPr>
              <a:t>2023/10/3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30362" y="831479"/>
            <a:ext cx="893763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Q: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表記ゆれ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ヘルムホルツエネルギーの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F,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や、</a:t>
            </a:r>
            <a:r>
              <a:rPr lang="en-US" altLang="ja-JP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dq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や</a:t>
            </a:r>
            <a:r>
              <a:rPr lang="en-US" altLang="ja-JP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δq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など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を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テストではどのように扱うか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A: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定義して使ってください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Q: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「講義中に行う演習および期末試験の評価の割合は？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A: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演習＝＞レポートに修正。評価の詳細は未公表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Q: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熱力学第二法則によって、過去に行けないことがわかると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いっていたが、そのほかに熱力学第二法則からわかる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面白い事象はありますか？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Q: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未来に行けることはありますか？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6560431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課題 </a:t>
            </a:r>
            <a:r>
              <a:rPr lang="en-US" altLang="ja-JP" sz="3600" b="1" dirty="0">
                <a:solidFill>
                  <a:srgbClr val="0000FF"/>
                </a:solidFill>
              </a:rPr>
              <a:t>2023/10/6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30362" y="1015670"/>
            <a:ext cx="893763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課題１： 統計分布関数はなぜエネルギーに関して</a:t>
            </a:r>
            <a:b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　指数関数の形になっているのか、</a:t>
            </a:r>
            <a:b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　数行以内で説明せよ</a:t>
            </a:r>
            <a:endParaRPr lang="en-US" altLang="ja-JP" sz="32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課題２： 質問があれば書いてください</a:t>
            </a:r>
            <a:b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endParaRPr lang="en-US" altLang="ja-JP" sz="32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endParaRPr lang="en-US" altLang="ja-JP" sz="32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提出方法： 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T2SCHOLAR</a:t>
            </a:r>
            <a:b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ファイルは、一般的に読める形式であればよい。</a:t>
            </a:r>
            <a:b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(JPEG</a:t>
            </a: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などの画像ファイルも可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endParaRPr lang="en-US" altLang="ja-JP" sz="32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提出期限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10</a:t>
            </a: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8</a:t>
            </a: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23:59:59</a:t>
            </a:r>
            <a:endParaRPr lang="ja-JP" altLang="en-US" sz="32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6544853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785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統計力学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39154" y="824751"/>
            <a:ext cx="86688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Times New Roman"/>
                <a:ea typeface="ＭＳ Ｐゴシック"/>
              </a:rPr>
              <a:t>微視理論から多粒子の</a:t>
            </a:r>
            <a:r>
              <a:rPr kumimoji="1" lang="ja-JP" altLang="en-US" sz="2400" dirty="0">
                <a:solidFill>
                  <a:srgbClr val="0000FF"/>
                </a:solidFill>
                <a:latin typeface="Times New Roman"/>
                <a:ea typeface="ＭＳ Ｐゴシック"/>
              </a:rPr>
              <a:t>マクロ状態</a:t>
            </a:r>
            <a:r>
              <a:rPr kumimoji="1" lang="ja-JP" altLang="en-US" sz="2400" dirty="0">
                <a:solidFill>
                  <a:srgbClr val="FF0000"/>
                </a:solidFill>
                <a:latin typeface="Times New Roman"/>
                <a:ea typeface="ＭＳ Ｐゴシック"/>
              </a:rPr>
              <a:t>を統計的に説明する</a:t>
            </a:r>
            <a:endParaRPr kumimoji="1" lang="en-US" altLang="ja-JP" sz="24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defTabSz="914400">
              <a:defRPr/>
            </a:pP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1.</a:t>
            </a: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自由エネルギー </a:t>
            </a:r>
            <a:r>
              <a:rPr kumimoji="1"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U</a:t>
            </a:r>
            <a: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,</a:t>
            </a: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1"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H</a:t>
            </a:r>
            <a: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,</a:t>
            </a: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1"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,</a:t>
            </a: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1"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G</a:t>
            </a: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を微視理論で表現する</a:t>
            </a:r>
            <a:b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</a:t>
            </a:r>
            <a:r>
              <a:rPr kumimoji="1" lang="ja-JP" altLang="en-US" sz="2400" dirty="0">
                <a:solidFill>
                  <a:srgbClr val="0000FF"/>
                </a:solidFill>
                <a:latin typeface="Times New Roman"/>
                <a:ea typeface="ＭＳ Ｐゴシック"/>
              </a:rPr>
              <a:t>物性を計算できる</a:t>
            </a:r>
            <a:endParaRPr kumimoji="1" lang="en-US" altLang="ja-JP" sz="2400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pPr defTabSz="914400">
              <a:defRPr/>
            </a:pP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2.</a:t>
            </a: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自由エネルギー </a:t>
            </a:r>
            <a:r>
              <a:rPr kumimoji="1"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U</a:t>
            </a:r>
            <a: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,</a:t>
            </a: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1"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H</a:t>
            </a:r>
            <a: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,</a:t>
            </a: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1"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,</a:t>
            </a: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1"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G</a:t>
            </a: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 を巨視変数 </a:t>
            </a:r>
            <a:r>
              <a:rPr kumimoji="1"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T</a:t>
            </a:r>
            <a: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kumimoji="1"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P</a:t>
            </a:r>
            <a: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kumimoji="1"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V</a:t>
            </a:r>
            <a: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r>
              <a:rPr kumimoji="1" lang="en-US" altLang="ja-JP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S</a:t>
            </a:r>
            <a:r>
              <a:rPr kumimoji="1" lang="ja-JP" altLang="en-US" sz="24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1" lang="ja-JP" altLang="en-US" sz="2400" dirty="0">
                <a:solidFill>
                  <a:srgbClr val="000000"/>
                </a:solidFill>
                <a:latin typeface="Times New Roman"/>
                <a:ea typeface="ＭＳ Ｐゴシック"/>
              </a:rPr>
              <a:t>で表現する</a:t>
            </a:r>
            <a:br>
              <a:rPr kumimoji="1" lang="en-US" altLang="ja-JP" sz="24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kumimoji="1" lang="ja-JP" altLang="en-US" sz="2400" dirty="0">
                <a:solidFill>
                  <a:srgbClr val="0000FF"/>
                </a:solidFill>
                <a:latin typeface="Times New Roman"/>
                <a:ea typeface="ＭＳ Ｐゴシック"/>
              </a:rPr>
              <a:t>　　　　熱力学と対応させられる</a:t>
            </a:r>
            <a:endParaRPr kumimoji="1" lang="en-US" altLang="ja-JP" sz="2400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pPr defTabSz="914400">
              <a:defRPr/>
            </a:pPr>
            <a:endParaRPr kumimoji="1" lang="en-US" altLang="ja-JP" sz="24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defTabSz="914400"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Times New Roman"/>
                <a:ea typeface="ＭＳ Ｐゴシック"/>
              </a:rPr>
              <a:t>問題と解決方法</a:t>
            </a:r>
            <a:endParaRPr kumimoji="1" lang="en-US" altLang="ja-JP" sz="24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 marL="457200" indent="-457200" defTabSz="914400">
              <a:buFont typeface="+mj-lt"/>
              <a:buAutoNum type="arabicPeriod"/>
              <a:defRPr/>
            </a:pPr>
            <a:r>
              <a:rPr kumimoji="1" lang="ja-JP" altLang="en-US" sz="2400" dirty="0">
                <a:latin typeface="Times New Roman"/>
                <a:ea typeface="ＭＳ Ｐゴシック"/>
              </a:rPr>
              <a:t>全ての粒子に関する運動方程式を解く</a:t>
            </a:r>
            <a:br>
              <a:rPr kumimoji="1" lang="en-US" altLang="ja-JP" sz="2400" dirty="0">
                <a:latin typeface="Times New Roman"/>
                <a:ea typeface="ＭＳ Ｐゴシック"/>
              </a:rPr>
            </a:br>
            <a:r>
              <a:rPr kumimoji="1" lang="ja-JP" altLang="en-US" sz="2400" dirty="0">
                <a:latin typeface="Times New Roman"/>
                <a:ea typeface="ＭＳ Ｐゴシック"/>
              </a:rPr>
              <a:t>　</a:t>
            </a:r>
            <a:r>
              <a:rPr kumimoji="1" lang="en-US" altLang="ja-JP" sz="2400" i="1" dirty="0">
                <a:latin typeface="Times New Roman"/>
                <a:ea typeface="ＭＳ Ｐゴシック"/>
              </a:rPr>
              <a:t>N</a:t>
            </a:r>
            <a:r>
              <a:rPr kumimoji="1" lang="en-US" altLang="ja-JP" sz="2400" baseline="-25000" dirty="0">
                <a:latin typeface="Times New Roman"/>
                <a:ea typeface="ＭＳ Ｐゴシック"/>
              </a:rPr>
              <a:t>A</a:t>
            </a:r>
            <a:r>
              <a:rPr kumimoji="1" lang="ja-JP" altLang="en-US" sz="2400" baseline="-25000" dirty="0">
                <a:latin typeface="Times New Roman"/>
                <a:ea typeface="ＭＳ Ｐゴシック"/>
              </a:rPr>
              <a:t> </a:t>
            </a:r>
            <a:r>
              <a:rPr kumimoji="1" lang="en-US" altLang="ja-JP" sz="2400" dirty="0">
                <a:latin typeface="Times New Roman"/>
                <a:ea typeface="ＭＳ Ｐゴシック"/>
              </a:rPr>
              <a:t>~</a:t>
            </a:r>
            <a:r>
              <a:rPr kumimoji="1" lang="ja-JP" altLang="en-US" sz="2400" dirty="0">
                <a:latin typeface="Times New Roman"/>
                <a:ea typeface="ＭＳ Ｐゴシック"/>
              </a:rPr>
              <a:t> </a:t>
            </a:r>
            <a:r>
              <a:rPr kumimoji="1" lang="en-US" altLang="ja-JP" sz="2400" dirty="0">
                <a:latin typeface="Times New Roman"/>
                <a:ea typeface="ＭＳ Ｐゴシック"/>
              </a:rPr>
              <a:t>10</a:t>
            </a:r>
            <a:r>
              <a:rPr kumimoji="1" lang="en-US" altLang="ja-JP" sz="2400" baseline="30000" dirty="0">
                <a:latin typeface="Times New Roman"/>
                <a:ea typeface="ＭＳ Ｐゴシック"/>
              </a:rPr>
              <a:t>23</a:t>
            </a:r>
            <a:r>
              <a:rPr kumimoji="1" lang="ja-JP" altLang="en-US" sz="2400" dirty="0">
                <a:latin typeface="Times New Roman"/>
                <a:ea typeface="ＭＳ Ｐゴシック"/>
              </a:rPr>
              <a:t> 個の粒子の方程式を正確に解くことはできない</a:t>
            </a:r>
            <a:endParaRPr kumimoji="1" lang="en-US" altLang="ja-JP" sz="2400" dirty="0">
              <a:latin typeface="Times New Roman"/>
              <a:ea typeface="ＭＳ Ｐゴシック"/>
            </a:endParaRPr>
          </a:p>
          <a:p>
            <a:pPr marL="457200" indent="-457200" defTabSz="914400">
              <a:buFont typeface="+mj-lt"/>
              <a:buAutoNum type="arabicPeriod"/>
              <a:defRPr/>
            </a:pPr>
            <a:r>
              <a:rPr kumimoji="1" lang="ja-JP" altLang="en-US" sz="2400" dirty="0">
                <a:latin typeface="Times New Roman"/>
                <a:ea typeface="ＭＳ Ｐゴシック"/>
              </a:rPr>
              <a:t>個々の粒子の運動を理解することはあきらめ、</a:t>
            </a:r>
            <a:br>
              <a:rPr kumimoji="1" lang="en-US" altLang="ja-JP" sz="2400" dirty="0">
                <a:latin typeface="Times New Roman"/>
                <a:ea typeface="ＭＳ Ｐゴシック"/>
              </a:rPr>
            </a:br>
            <a:r>
              <a:rPr kumimoji="1" lang="ja-JP" altLang="en-US" sz="2400" dirty="0">
                <a:latin typeface="Times New Roman"/>
                <a:ea typeface="ＭＳ Ｐゴシック"/>
              </a:rPr>
              <a:t>統計的に取り扱う</a:t>
            </a:r>
            <a:endParaRPr kumimoji="1" lang="en-US" altLang="ja-JP" sz="24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5840862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85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統計力学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950609" y="681556"/>
                <a:ext cx="8668870" cy="6180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個々の粒子の運動を理解することはあきらめ、統計的に取り扱う</a:t>
                </a:r>
                <a:br>
                  <a:rPr kumimoji="1" lang="en-US" altLang="ja-JP" sz="2400" dirty="0">
                    <a:latin typeface="Times New Roman"/>
                    <a:ea typeface="ＭＳ Ｐゴシック"/>
                  </a:rPr>
                </a:b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・ </a:t>
                </a:r>
                <a:r>
                  <a:rPr kumimoji="1" lang="ja-JP" altLang="en-US" sz="24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系の時間変化は調べない</a:t>
                </a:r>
                <a:endParaRPr kumimoji="1" lang="en-US" altLang="ja-JP" sz="2400" dirty="0">
                  <a:solidFill>
                    <a:srgbClr val="0000FF"/>
                  </a:solidFill>
                  <a:latin typeface="Times New Roman"/>
                  <a:ea typeface="ＭＳ Ｐゴシック"/>
                </a:endParaRPr>
              </a:p>
              <a:p>
                <a:pPr defTabSz="914400">
                  <a:defRPr/>
                </a:pP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・ 異なる状態 </a:t>
                </a:r>
                <a:r>
                  <a:rPr kumimoji="1" lang="en-US" altLang="ja-JP" sz="2400" b="1" i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X</a:t>
                </a: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 の系を集めた統計母集団「アンサンブル」の</a:t>
                </a:r>
                <a:br>
                  <a:rPr kumimoji="1" lang="en-US" altLang="ja-JP" sz="2400" dirty="0">
                    <a:latin typeface="Times New Roman"/>
                    <a:ea typeface="ＭＳ Ｐゴシック"/>
                  </a:rPr>
                </a:b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　確率分布を求める</a:t>
                </a:r>
                <a:r>
                  <a:rPr kumimoji="1" lang="en-US" altLang="ja-JP" sz="2400" dirty="0">
                    <a:latin typeface="Times New Roman"/>
                    <a:ea typeface="ＭＳ Ｐゴシック"/>
                  </a:rPr>
                  <a:t>:</a:t>
                </a: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 </a:t>
                </a:r>
                <a:r>
                  <a:rPr kumimoji="1" lang="ja-JP" altLang="en-US" sz="2400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統計分布関数 </a:t>
                </a:r>
                <a:r>
                  <a:rPr kumimoji="1" lang="en-US" altLang="ja-JP" sz="2400" b="1" i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f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(</a:t>
                </a:r>
                <a:r>
                  <a:rPr kumimoji="1" lang="en-US" altLang="ja-JP" sz="2400" b="1" i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X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)</a:t>
                </a:r>
              </a:p>
              <a:p>
                <a:pPr defTabSz="914400">
                  <a:defRPr/>
                </a:pPr>
                <a:r>
                  <a:rPr kumimoji="1" lang="ja-JP" altLang="en-US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・ 物性 </a:t>
                </a:r>
                <a:r>
                  <a:rPr kumimoji="1" lang="en-US" altLang="ja-JP" sz="2400" i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P</a:t>
                </a:r>
                <a:r>
                  <a:rPr kumimoji="1" lang="ja-JP" altLang="en-US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の統計平均値 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(</a:t>
                </a:r>
                <a:r>
                  <a:rPr kumimoji="1" lang="ja-JP" altLang="en-US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期待値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)</a:t>
                </a:r>
                <a:r>
                  <a:rPr kumimoji="1" lang="ja-JP" altLang="en-US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dPr>
                      <m:e>
                        <m:r>
                          <a:rPr kumimoji="1"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𝑷</m:t>
                        </m:r>
                      </m:e>
                    </m:d>
                    <m:r>
                      <a:rPr kumimoji="1" lang="en-US" altLang="ja-JP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𝑿</m:t>
                            </m:r>
                          </m:sub>
                          <m:sup/>
                          <m:e>
                            <m:r>
                              <a:rPr kumimoji="1" lang="en-US" altLang="ja-JP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kumimoji="1" lang="en-US" altLang="ja-JP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ＭＳ Ｐゴシック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ＭＳ Ｐゴシック"/>
                                  </a:rPr>
                                  <m:t>𝑿</m:t>
                                </m:r>
                              </m:e>
                            </m:d>
                            <m:r>
                              <a:rPr kumimoji="1" lang="en-US" altLang="ja-JP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kumimoji="1" lang="en-US" altLang="ja-JP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ＭＳ Ｐゴシック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ＭＳ Ｐゴシック"/>
                                  </a:rPr>
                                  <m:t>𝑿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kumimoji="1" lang="en-US" altLang="ja-JP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𝒁</m:t>
                        </m:r>
                      </m:den>
                    </m:f>
                  </m:oMath>
                </a14:m>
                <a:endParaRPr kumimoji="1" lang="en-US" altLang="ja-JP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ＭＳ Ｐゴシック"/>
                </a:endParaRPr>
              </a:p>
              <a:p>
                <a:pPr defTabSz="914400">
                  <a:defRPr/>
                </a:pPr>
                <a:r>
                  <a:rPr kumimoji="1" lang="ja-JP" altLang="en-US" sz="2400" dirty="0">
                    <a:latin typeface="Cambria Math" panose="02040503050406030204" pitchFamily="18" charset="0"/>
                  </a:rPr>
                  <a:t>　 が実験で観測されるとする </a:t>
                </a:r>
                <a:r>
                  <a:rPr kumimoji="1" lang="en-US" altLang="ja-JP" sz="2400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kumimoji="1"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en-US" altLang="ja-JP" sz="2400" dirty="0">
                    <a:latin typeface="Times New Roman"/>
                    <a:ea typeface="ＭＳ Ｐゴシック"/>
                  </a:rPr>
                  <a:t>: </a:t>
                </a: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分配関数</a:t>
                </a:r>
                <a:r>
                  <a:rPr kumimoji="1" lang="en-US" altLang="ja-JP" sz="2400" dirty="0">
                    <a:latin typeface="Times New Roman"/>
                    <a:ea typeface="ＭＳ Ｐゴシック"/>
                  </a:rPr>
                  <a:t>)</a:t>
                </a:r>
              </a:p>
              <a:p>
                <a:pPr defTabSz="914400">
                  <a:defRPr/>
                </a:pPr>
                <a:endParaRPr kumimoji="1" lang="en-US" altLang="ja-JP" sz="2400" dirty="0">
                  <a:latin typeface="Times New Roman"/>
                  <a:ea typeface="ＭＳ Ｐゴシック"/>
                </a:endParaRPr>
              </a:p>
              <a:p>
                <a:pPr defTabSz="914400">
                  <a:defRPr/>
                </a:pP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系の状態を記述する微視的な変数 </a:t>
                </a:r>
                <a:r>
                  <a:rPr kumimoji="1" lang="en-US" altLang="ja-JP" sz="2400" b="1" i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X</a:t>
                </a:r>
                <a:r>
                  <a:rPr kumimoji="1" lang="ja-JP" altLang="en-US" sz="2400" b="1" i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は何か</a:t>
                </a:r>
                <a:br>
                  <a:rPr kumimoji="1" lang="en-US" altLang="ja-JP" sz="2400" dirty="0">
                    <a:latin typeface="Times New Roman"/>
                    <a:ea typeface="ＭＳ Ｐゴシック"/>
                  </a:rPr>
                </a:b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　経験的に、それぞれの粒子の座標、運動量</a:t>
                </a:r>
                <a:r>
                  <a:rPr kumimoji="1" lang="ja-JP" altLang="en-US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 </a:t>
                </a:r>
                <a:r>
                  <a:rPr kumimoji="1" lang="en-US" altLang="ja-JP" sz="2400" b="1" i="1" dirty="0" err="1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r</a:t>
                </a:r>
                <a:r>
                  <a:rPr kumimoji="1" lang="en-US" altLang="ja-JP" sz="2400" i="1" baseline="-25000" dirty="0" err="1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i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, </a:t>
                </a:r>
                <a:r>
                  <a:rPr kumimoji="1" lang="en-US" altLang="ja-JP" sz="2400" b="1" i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P</a:t>
                </a:r>
                <a:r>
                  <a:rPr kumimoji="1" lang="en-US" altLang="ja-JP" sz="2400" i="1" baseline="-250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i</a:t>
                </a:r>
                <a:br>
                  <a:rPr kumimoji="1" lang="en-US" altLang="ja-JP" sz="2400" dirty="0">
                    <a:latin typeface="Times New Roman"/>
                    <a:ea typeface="ＭＳ Ｐゴシック"/>
                  </a:rPr>
                </a:b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　　</a:t>
                </a:r>
                <a:r>
                  <a:rPr kumimoji="1" lang="en-US" altLang="ja-JP" sz="24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{</a:t>
                </a:r>
                <a:r>
                  <a:rPr kumimoji="1" lang="en-US" altLang="ja-JP" sz="2400" b="1" i="1" dirty="0" err="1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r</a:t>
                </a:r>
                <a:r>
                  <a:rPr kumimoji="1" lang="en-US" altLang="ja-JP" sz="2400" i="1" baseline="-25000" dirty="0" err="1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i</a:t>
                </a:r>
                <a:r>
                  <a:rPr kumimoji="1" lang="en-US" altLang="ja-JP" sz="24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, </a:t>
                </a:r>
                <a:r>
                  <a:rPr kumimoji="1" lang="en-US" altLang="ja-JP" sz="2400" b="1" i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P</a:t>
                </a:r>
                <a:r>
                  <a:rPr kumimoji="1" lang="en-US" altLang="ja-JP" sz="2400" i="1" baseline="-250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i</a:t>
                </a:r>
                <a:r>
                  <a:rPr kumimoji="1" lang="en-US" altLang="ja-JP" sz="24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}</a:t>
                </a:r>
                <a:r>
                  <a:rPr kumimoji="1" lang="ja-JP" altLang="en-US" sz="24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 を独立変数</a:t>
                </a: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とする空間 「</a:t>
                </a:r>
                <a:r>
                  <a:rPr kumimoji="1" lang="ja-JP" altLang="en-US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位相空間</a:t>
                </a: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」を考える</a:t>
                </a:r>
                <a:endParaRPr kumimoji="1" lang="en-US" altLang="ja-JP" sz="2400" dirty="0">
                  <a:latin typeface="Times New Roman"/>
                  <a:ea typeface="ＭＳ Ｐゴシック"/>
                </a:endParaRPr>
              </a:p>
              <a:p>
                <a:pPr defTabSz="914400">
                  <a:defRPr/>
                </a:pPr>
                <a:endParaRPr kumimoji="1" lang="en-US" altLang="ja-JP" sz="2400" dirty="0">
                  <a:latin typeface="Times New Roman"/>
                  <a:ea typeface="ＭＳ Ｐゴシック"/>
                </a:endParaRPr>
              </a:p>
              <a:p>
                <a:pPr defTabSz="914400">
                  <a:defRPr/>
                </a:pPr>
                <a:r>
                  <a:rPr kumimoji="1" lang="ja-JP" altLang="en-US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これから学ぶ方法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:</a:t>
                </a:r>
              </a:p>
              <a:p>
                <a:pPr defTabSz="914400">
                  <a:defRPr/>
                </a:pP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　</a:t>
                </a:r>
                <a:r>
                  <a:rPr kumimoji="1" lang="en-US" altLang="ja-JP" sz="2400" dirty="0">
                    <a:latin typeface="Times New Roman"/>
                    <a:ea typeface="ＭＳ Ｐゴシック"/>
                  </a:rPr>
                  <a:t>1.</a:t>
                </a: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 </a:t>
                </a:r>
                <a:r>
                  <a:rPr kumimoji="1" lang="en-US" altLang="ja-JP" sz="2400" dirty="0">
                    <a:latin typeface="Times New Roman"/>
                    <a:ea typeface="ＭＳ Ｐゴシック"/>
                  </a:rPr>
                  <a:t>{</a:t>
                </a:r>
                <a:r>
                  <a:rPr kumimoji="1" lang="en-US" altLang="ja-JP" sz="2400" b="1" i="1" dirty="0" err="1">
                    <a:latin typeface="Times New Roman"/>
                    <a:ea typeface="ＭＳ Ｐゴシック"/>
                  </a:rPr>
                  <a:t>r</a:t>
                </a:r>
                <a:r>
                  <a:rPr kumimoji="1" lang="en-US" altLang="ja-JP" sz="2400" i="1" baseline="-25000" dirty="0" err="1">
                    <a:latin typeface="Times New Roman"/>
                    <a:ea typeface="ＭＳ Ｐゴシック"/>
                  </a:rPr>
                  <a:t>i</a:t>
                </a:r>
                <a:r>
                  <a:rPr kumimoji="1" lang="en-US" altLang="ja-JP" sz="2400" dirty="0">
                    <a:latin typeface="Times New Roman"/>
                    <a:ea typeface="ＭＳ Ｐゴシック"/>
                  </a:rPr>
                  <a:t>, </a:t>
                </a:r>
                <a:r>
                  <a:rPr kumimoji="1" lang="en-US" altLang="ja-JP" sz="2400" b="1" i="1" dirty="0">
                    <a:latin typeface="Times New Roman"/>
                    <a:ea typeface="ＭＳ Ｐゴシック"/>
                  </a:rPr>
                  <a:t>P</a:t>
                </a:r>
                <a:r>
                  <a:rPr kumimoji="1" lang="en-US" altLang="ja-JP" sz="2400" i="1" baseline="-25000" dirty="0">
                    <a:latin typeface="Times New Roman"/>
                    <a:ea typeface="ＭＳ Ｐゴシック"/>
                  </a:rPr>
                  <a:t>i</a:t>
                </a:r>
                <a:r>
                  <a:rPr kumimoji="1" lang="en-US" altLang="ja-JP" sz="2400" dirty="0">
                    <a:latin typeface="Times New Roman"/>
                    <a:ea typeface="ＭＳ Ｐゴシック"/>
                  </a:rPr>
                  <a:t>}</a:t>
                </a: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 で表される</a:t>
                </a:r>
                <a:r>
                  <a:rPr kumimoji="1" lang="ja-JP" altLang="en-US" sz="24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状態の場合の数</a:t>
                </a: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を考え、</a:t>
                </a:r>
                <a:br>
                  <a:rPr kumimoji="1" lang="en-US" altLang="ja-JP" sz="2400" dirty="0">
                    <a:latin typeface="Times New Roman"/>
                    <a:ea typeface="ＭＳ Ｐゴシック"/>
                  </a:rPr>
                </a:b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　　 最も出やすい分布として統計分布関数を求める</a:t>
                </a:r>
                <a:br>
                  <a:rPr kumimoji="1" lang="en-US" altLang="ja-JP" sz="2400" dirty="0">
                    <a:latin typeface="Times New Roman"/>
                    <a:ea typeface="ＭＳ Ｐゴシック"/>
                  </a:rPr>
                </a:b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　</a:t>
                </a:r>
                <a:r>
                  <a:rPr kumimoji="1" lang="en-US" altLang="ja-JP" sz="2400" dirty="0">
                    <a:latin typeface="Times New Roman"/>
                    <a:ea typeface="ＭＳ Ｐゴシック"/>
                  </a:rPr>
                  <a:t>2.</a:t>
                </a: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 実は、空間の</a:t>
                </a:r>
                <a:r>
                  <a:rPr kumimoji="1" lang="ja-JP" altLang="en-US" sz="2400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対称性と関数の制約条件</a:t>
                </a: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だけから</a:t>
                </a:r>
                <a:br>
                  <a:rPr kumimoji="1" lang="en-US" altLang="ja-JP" sz="2400" dirty="0">
                    <a:latin typeface="Times New Roman"/>
                    <a:ea typeface="ＭＳ Ｐゴシック"/>
                  </a:rPr>
                </a:b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　　  統計分布関数を求められる</a:t>
                </a:r>
                <a:r>
                  <a:rPr kumimoji="1" lang="en-US" altLang="ja-JP" sz="2400" dirty="0">
                    <a:latin typeface="Times New Roman"/>
                    <a:ea typeface="ＭＳ Ｐゴシック"/>
                  </a:rPr>
                  <a:t>:</a:t>
                </a:r>
                <a:r>
                  <a:rPr kumimoji="1" lang="ja-JP" altLang="en-US" sz="2400" dirty="0">
                    <a:latin typeface="Times New Roman"/>
                    <a:ea typeface="ＭＳ Ｐゴシック"/>
                  </a:rPr>
                  <a:t> </a:t>
                </a:r>
                <a:r>
                  <a:rPr kumimoji="1" lang="ja-JP" altLang="en-US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正準分布 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(</a:t>
                </a:r>
                <a:r>
                  <a:rPr kumimoji="1" lang="ja-JP" altLang="en-US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カノニカル分布</a:t>
                </a:r>
                <a:r>
                  <a:rPr kumimoji="1" lang="en-US" altLang="ja-JP" sz="2400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)</a:t>
                </a: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609" y="681556"/>
                <a:ext cx="8668870" cy="6180731"/>
              </a:xfrm>
              <a:prstGeom prst="rect">
                <a:avLst/>
              </a:prstGeom>
              <a:blipFill>
                <a:blip r:embed="rId3"/>
                <a:stretch>
                  <a:fillRect l="-1125" t="-1085" b="-1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30F3510-4636-4A1F-B8AB-473059FEDA65}"/>
              </a:ext>
            </a:extLst>
          </p:cNvPr>
          <p:cNvSpPr/>
          <p:nvPr/>
        </p:nvSpPr>
        <p:spPr bwMode="auto">
          <a:xfrm>
            <a:off x="1666166" y="1307366"/>
            <a:ext cx="515296" cy="3113615"/>
          </a:xfrm>
          <a:custGeom>
            <a:avLst/>
            <a:gdLst>
              <a:gd name="connsiteX0" fmla="*/ 433401 w 889114"/>
              <a:gd name="connsiteY0" fmla="*/ 74312 h 3278491"/>
              <a:gd name="connsiteX1" fmla="*/ 55549 w 889114"/>
              <a:gd name="connsiteY1" fmla="*/ 361479 h 3278491"/>
              <a:gd name="connsiteX2" fmla="*/ 55549 w 889114"/>
              <a:gd name="connsiteY2" fmla="*/ 2900640 h 3278491"/>
              <a:gd name="connsiteX3" fmla="*/ 561870 w 889114"/>
              <a:gd name="connsiteY3" fmla="*/ 3187807 h 3278491"/>
              <a:gd name="connsiteX4" fmla="*/ 561870 w 889114"/>
              <a:gd name="connsiteY4" fmla="*/ 3187807 h 3278491"/>
              <a:gd name="connsiteX5" fmla="*/ 886822 w 889114"/>
              <a:gd name="connsiteY5" fmla="*/ 3278491 h 3278491"/>
              <a:gd name="connsiteX0" fmla="*/ 433401 w 561870"/>
              <a:gd name="connsiteY0" fmla="*/ 74312 h 3223155"/>
              <a:gd name="connsiteX1" fmla="*/ 55549 w 561870"/>
              <a:gd name="connsiteY1" fmla="*/ 361479 h 3223155"/>
              <a:gd name="connsiteX2" fmla="*/ 55549 w 561870"/>
              <a:gd name="connsiteY2" fmla="*/ 2900640 h 3223155"/>
              <a:gd name="connsiteX3" fmla="*/ 561870 w 561870"/>
              <a:gd name="connsiteY3" fmla="*/ 3187807 h 3223155"/>
              <a:gd name="connsiteX4" fmla="*/ 561870 w 561870"/>
              <a:gd name="connsiteY4" fmla="*/ 3187807 h 3223155"/>
              <a:gd name="connsiteX0" fmla="*/ 433401 w 561870"/>
              <a:gd name="connsiteY0" fmla="*/ 74312 h 3223155"/>
              <a:gd name="connsiteX1" fmla="*/ 55549 w 561870"/>
              <a:gd name="connsiteY1" fmla="*/ 361479 h 3223155"/>
              <a:gd name="connsiteX2" fmla="*/ 55549 w 561870"/>
              <a:gd name="connsiteY2" fmla="*/ 2900640 h 3223155"/>
              <a:gd name="connsiteX3" fmla="*/ 561870 w 561870"/>
              <a:gd name="connsiteY3" fmla="*/ 3187807 h 3223155"/>
              <a:gd name="connsiteX0" fmla="*/ 410157 w 538626"/>
              <a:gd name="connsiteY0" fmla="*/ 68220 h 3183725"/>
              <a:gd name="connsiteX1" fmla="*/ 32305 w 538626"/>
              <a:gd name="connsiteY1" fmla="*/ 355387 h 3183725"/>
              <a:gd name="connsiteX2" fmla="*/ 77648 w 538626"/>
              <a:gd name="connsiteY2" fmla="*/ 2766078 h 3183725"/>
              <a:gd name="connsiteX3" fmla="*/ 538626 w 538626"/>
              <a:gd name="connsiteY3" fmla="*/ 3181715 h 3183725"/>
              <a:gd name="connsiteX0" fmla="*/ 399900 w 528369"/>
              <a:gd name="connsiteY0" fmla="*/ 34765 h 3148739"/>
              <a:gd name="connsiteX1" fmla="*/ 37163 w 528369"/>
              <a:gd name="connsiteY1" fmla="*/ 465516 h 3148739"/>
              <a:gd name="connsiteX2" fmla="*/ 67391 w 528369"/>
              <a:gd name="connsiteY2" fmla="*/ 2732623 h 3148739"/>
              <a:gd name="connsiteX3" fmla="*/ 528369 w 528369"/>
              <a:gd name="connsiteY3" fmla="*/ 3148260 h 3148739"/>
              <a:gd name="connsiteX0" fmla="*/ 386827 w 515296"/>
              <a:gd name="connsiteY0" fmla="*/ 18 h 3113992"/>
              <a:gd name="connsiteX1" fmla="*/ 190344 w 515296"/>
              <a:gd name="connsiteY1" fmla="*/ 136045 h 3113992"/>
              <a:gd name="connsiteX2" fmla="*/ 24090 w 515296"/>
              <a:gd name="connsiteY2" fmla="*/ 430769 h 3113992"/>
              <a:gd name="connsiteX3" fmla="*/ 54318 w 515296"/>
              <a:gd name="connsiteY3" fmla="*/ 2697876 h 3113992"/>
              <a:gd name="connsiteX4" fmla="*/ 515296 w 515296"/>
              <a:gd name="connsiteY4" fmla="*/ 3113513 h 3113992"/>
              <a:gd name="connsiteX0" fmla="*/ 386827 w 515296"/>
              <a:gd name="connsiteY0" fmla="*/ 0 h 3113974"/>
              <a:gd name="connsiteX1" fmla="*/ 24090 w 515296"/>
              <a:gd name="connsiteY1" fmla="*/ 430751 h 3113974"/>
              <a:gd name="connsiteX2" fmla="*/ 54318 w 515296"/>
              <a:gd name="connsiteY2" fmla="*/ 2697858 h 3113974"/>
              <a:gd name="connsiteX3" fmla="*/ 515296 w 515296"/>
              <a:gd name="connsiteY3" fmla="*/ 3113495 h 3113974"/>
              <a:gd name="connsiteX0" fmla="*/ 386827 w 515296"/>
              <a:gd name="connsiteY0" fmla="*/ 0 h 3113615"/>
              <a:gd name="connsiteX1" fmla="*/ 24090 w 515296"/>
              <a:gd name="connsiteY1" fmla="*/ 506321 h 3113615"/>
              <a:gd name="connsiteX2" fmla="*/ 54318 w 515296"/>
              <a:gd name="connsiteY2" fmla="*/ 2697858 h 3113615"/>
              <a:gd name="connsiteX3" fmla="*/ 515296 w 515296"/>
              <a:gd name="connsiteY3" fmla="*/ 3113495 h 311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296" h="3113615">
                <a:moveTo>
                  <a:pt x="386827" y="0"/>
                </a:moveTo>
                <a:cubicBezTo>
                  <a:pt x="311257" y="89740"/>
                  <a:pt x="79508" y="56678"/>
                  <a:pt x="24090" y="506321"/>
                </a:cubicBezTo>
                <a:cubicBezTo>
                  <a:pt x="1419" y="933293"/>
                  <a:pt x="-27550" y="2263329"/>
                  <a:pt x="54318" y="2697858"/>
                </a:cubicBezTo>
                <a:cubicBezTo>
                  <a:pt x="136186" y="3132387"/>
                  <a:pt x="515296" y="3113495"/>
                  <a:pt x="515296" y="3113495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3600" b="1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50626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350498"/>
          </a:xfrm>
        </p:spPr>
        <p:txBody>
          <a:bodyPr/>
          <a:lstStyle/>
          <a:p>
            <a:pPr eaLnBrk="1" hangingPunct="1"/>
            <a:r>
              <a:rPr lang="ja-JP" altLang="en-US" sz="3200" b="1" dirty="0">
                <a:solidFill>
                  <a:srgbClr val="0000FF"/>
                </a:solidFill>
              </a:rPr>
              <a:t>「</a:t>
            </a:r>
            <a:r>
              <a:rPr lang="en-US" altLang="ja-JP" sz="3200" b="1" dirty="0">
                <a:solidFill>
                  <a:srgbClr val="0000FF"/>
                </a:solidFill>
              </a:rPr>
              <a:t>100</a:t>
            </a:r>
            <a:r>
              <a:rPr lang="ja-JP" altLang="en-US" sz="3200" b="1" dirty="0">
                <a:solidFill>
                  <a:srgbClr val="0000FF"/>
                </a:solidFill>
              </a:rPr>
              <a:t>人を部屋に集めてお金をランダムな相手に</a:t>
            </a:r>
            <a:br>
              <a:rPr lang="en-US" altLang="ja-JP" sz="3200" b="1" dirty="0">
                <a:solidFill>
                  <a:srgbClr val="0000FF"/>
                </a:solidFill>
              </a:rPr>
            </a:br>
            <a:r>
              <a:rPr lang="ja-JP" altLang="en-US" sz="3200" b="1" dirty="0">
                <a:solidFill>
                  <a:srgbClr val="0000FF"/>
                </a:solidFill>
              </a:rPr>
              <a:t>渡し続ける」とだんだんと貧富の差が生まれる</a:t>
            </a:r>
            <a:endParaRPr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80882" y="1806968"/>
            <a:ext cx="8987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100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ドルを持った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100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人を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r>
              <a:rPr lang="ja-JP" altLang="en-US" sz="2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つの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部屋に集めて、それぞれ無作為に選ばれた人に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ドルを渡したらどうなるか。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＝＞ お金を渡す機会が増えれば増えるほど偏り、つまりは貧富の差が生まれる。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98361E6-E70F-4050-A03D-C0CF35978EDE}"/>
              </a:ext>
            </a:extLst>
          </p:cNvPr>
          <p:cNvSpPr/>
          <p:nvPr/>
        </p:nvSpPr>
        <p:spPr>
          <a:xfrm>
            <a:off x="1603512" y="1140607"/>
            <a:ext cx="90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2017/9/11 </a:t>
            </a:r>
            <a:r>
              <a:rPr lang="en-US" altLang="ja-JP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Gigazine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  </a:t>
            </a:r>
            <a:b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http://gigazine.net/news/20170711-random-people-give-money-to-random-other-people/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D3D816D-F405-489E-8E6B-FBE046870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12" y="3615375"/>
            <a:ext cx="3095564" cy="30955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E593D6C-D5EE-436C-AD8E-6CD956423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479" y="7357256"/>
            <a:ext cx="3060619" cy="306061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452FC0E-33E0-46D8-A878-D98FE694EB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76" y="3692388"/>
            <a:ext cx="3029812" cy="302981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716825F-6255-4DBD-9D2E-A1C3263BC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195908"/>
            <a:ext cx="4572000" cy="4572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C409101-EA55-4697-943A-BB1BFA37D8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86" y="7500258"/>
            <a:ext cx="4572000" cy="4572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1F92190-FE6B-435E-A1FD-DDF4ADD59E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30" y="3687945"/>
            <a:ext cx="3021086" cy="302108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0D83B4-3E02-4E92-AD3F-8CD3C8B1D9A8}"/>
              </a:ext>
            </a:extLst>
          </p:cNvPr>
          <p:cNvSpPr txBox="1"/>
          <p:nvPr/>
        </p:nvSpPr>
        <p:spPr>
          <a:xfrm>
            <a:off x="2278744" y="354148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５１回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B88792A-8321-4993-B528-4DF220A2555D}"/>
              </a:ext>
            </a:extLst>
          </p:cNvPr>
          <p:cNvSpPr txBox="1"/>
          <p:nvPr/>
        </p:nvSpPr>
        <p:spPr>
          <a:xfrm>
            <a:off x="4956629" y="356511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１２３３回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B47ACF1-36C6-4F0E-8D65-15ED2D790326}"/>
              </a:ext>
            </a:extLst>
          </p:cNvPr>
          <p:cNvSpPr txBox="1"/>
          <p:nvPr/>
        </p:nvSpPr>
        <p:spPr>
          <a:xfrm>
            <a:off x="7948704" y="359546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４９４４回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0D83B4-3E02-4E92-AD3F-8CD3C8B1D9A8}"/>
              </a:ext>
            </a:extLst>
          </p:cNvPr>
          <p:cNvSpPr txBox="1"/>
          <p:nvPr/>
        </p:nvSpPr>
        <p:spPr>
          <a:xfrm>
            <a:off x="1603512" y="319384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  <a:t>$45</a:t>
            </a:r>
            <a:r>
              <a:rPr kumimoji="1" lang="ja-JP" altLang="en-US" b="1" dirty="0">
                <a:solidFill>
                  <a:srgbClr val="0000FF"/>
                </a:solidFill>
                <a:latin typeface="Times New Roman"/>
                <a:ea typeface="ＭＳ Ｐゴシック"/>
              </a:rPr>
              <a:t>を持った</a:t>
            </a:r>
            <a:r>
              <a:rPr kumimoji="1"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  <a:t>45</a:t>
            </a:r>
            <a:r>
              <a:rPr kumimoji="1" lang="ja-JP" altLang="en-US" b="1" dirty="0">
                <a:solidFill>
                  <a:srgbClr val="0000FF"/>
                </a:solidFill>
                <a:latin typeface="Times New Roman"/>
                <a:ea typeface="ＭＳ Ｐゴシック"/>
              </a:rPr>
              <a:t>人でスタートした例</a:t>
            </a:r>
            <a:r>
              <a:rPr kumimoji="1"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  <a:t>:</a:t>
            </a:r>
            <a:endParaRPr kumimoji="1" lang="ja-JP" altLang="en-US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290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3530" t="18875" r="7055" b="6049"/>
          <a:stretch/>
        </p:blipFill>
        <p:spPr>
          <a:xfrm>
            <a:off x="6822885" y="3944204"/>
            <a:ext cx="3765603" cy="2890937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350498"/>
          </a:xfrm>
        </p:spPr>
        <p:txBody>
          <a:bodyPr/>
          <a:lstStyle/>
          <a:p>
            <a:pPr eaLnBrk="1" hangingPunct="1"/>
            <a:r>
              <a:rPr lang="ja-JP" altLang="en-US" sz="3200" b="1" dirty="0">
                <a:solidFill>
                  <a:srgbClr val="0000FF"/>
                </a:solidFill>
              </a:rPr>
              <a:t>「</a:t>
            </a:r>
            <a:r>
              <a:rPr lang="en-US" altLang="ja-JP" sz="3200" b="1" dirty="0">
                <a:solidFill>
                  <a:srgbClr val="0000FF"/>
                </a:solidFill>
              </a:rPr>
              <a:t>100</a:t>
            </a:r>
            <a:r>
              <a:rPr lang="ja-JP" altLang="en-US" sz="3200" b="1" dirty="0">
                <a:solidFill>
                  <a:srgbClr val="0000FF"/>
                </a:solidFill>
              </a:rPr>
              <a:t>人を部屋に集めてお金をランダムな相手に</a:t>
            </a:r>
            <a:br>
              <a:rPr lang="en-US" altLang="ja-JP" sz="3200" b="1" dirty="0">
                <a:solidFill>
                  <a:srgbClr val="0000FF"/>
                </a:solidFill>
              </a:rPr>
            </a:br>
            <a:r>
              <a:rPr lang="ja-JP" altLang="en-US" sz="3200" b="1" dirty="0">
                <a:solidFill>
                  <a:srgbClr val="0000FF"/>
                </a:solidFill>
              </a:rPr>
              <a:t>渡し続ける」とだんだんと貧富の差が生まれる</a:t>
            </a:r>
            <a:endParaRPr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98361E6-E70F-4050-A03D-C0CF35978EDE}"/>
              </a:ext>
            </a:extLst>
          </p:cNvPr>
          <p:cNvSpPr/>
          <p:nvPr/>
        </p:nvSpPr>
        <p:spPr>
          <a:xfrm>
            <a:off x="1603512" y="1140607"/>
            <a:ext cx="90644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Python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プログラム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randomtrade.py</a:t>
            </a:r>
          </a:p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http://conf.msl.titech.ac.jp/Lecture/StatisticsC/index.html</a:t>
            </a:r>
          </a:p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python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のインストール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英語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):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b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http://conf.msl.titech.ac.jp/Lecture/python/InstallPython/InstallPython.html</a:t>
            </a:r>
            <a:b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使い方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引数無しで </a:t>
            </a:r>
            <a:r>
              <a:rPr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  <a:t>python randomtrade.py 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を実行すると、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Usage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を表示</a:t>
            </a: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python randomtrade.py </a:t>
            </a:r>
            <a:r>
              <a:rPr lang="en-US" altLang="ja-JP" sz="14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npersons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value(average) </a:t>
            </a:r>
            <a:r>
              <a:rPr lang="en-US" altLang="ja-JP" sz="14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vtrade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 n(</a:t>
            </a:r>
            <a:r>
              <a:rPr lang="en-US" altLang="ja-JP" sz="14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maxiteration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) n(</a:t>
            </a:r>
            <a:r>
              <a:rPr lang="en-US" altLang="ja-JP" sz="14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plotinterval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) n(distribution </a:t>
            </a:r>
            <a:r>
              <a:rPr lang="en-US" altLang="ja-JP" sz="14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func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b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　使用例</a:t>
            </a:r>
            <a:r>
              <a:rPr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  <a:t>: </a:t>
            </a:r>
            <a:r>
              <a:rPr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  <a:t>python randomtrade.py 200 50 1 10000 100 21</a:t>
            </a:r>
            <a:br>
              <a:rPr lang="en-US" altLang="ja-JP" b="1" dirty="0">
                <a:solidFill>
                  <a:srgbClr val="008000"/>
                </a:solidFill>
                <a:latin typeface="Times New Roman"/>
                <a:ea typeface="ＭＳ Ｐゴシック"/>
              </a:rPr>
            </a:b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　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200</a:t>
            </a: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人が、最初に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50</a:t>
            </a: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ドルずつもっていて、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1</a:t>
            </a: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ドルずつ交換を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10000</a:t>
            </a: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回行う。</a:t>
            </a:r>
            <a:b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　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100</a:t>
            </a: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サイクルごとにグラフを更新。</a:t>
            </a:r>
            <a:b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　分布関数の横軸は、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value(average)</a:t>
            </a: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の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10</a:t>
            </a: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倍の範囲を</a:t>
            </a:r>
            <a:r>
              <a:rPr lang="en-US" altLang="ja-JP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21</a:t>
            </a:r>
            <a:r>
              <a:rPr lang="ja-JP" altLang="en-US" sz="1400" dirty="0">
                <a:solidFill>
                  <a:srgbClr val="000000"/>
                </a:solidFill>
                <a:latin typeface="Times New Roman"/>
                <a:ea typeface="ＭＳ Ｐゴシック"/>
              </a:rPr>
              <a:t>分割する。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98361E6-E70F-4050-A03D-C0CF35978EDE}"/>
              </a:ext>
            </a:extLst>
          </p:cNvPr>
          <p:cNvSpPr/>
          <p:nvPr/>
        </p:nvSpPr>
        <p:spPr>
          <a:xfrm>
            <a:off x="1546860" y="3802427"/>
            <a:ext cx="90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実行例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b="1" dirty="0">
                <a:solidFill>
                  <a:srgbClr val="0000FF"/>
                </a:solidFill>
                <a:latin typeface="Times New Roman"/>
                <a:ea typeface="ＭＳ Ｐゴシック"/>
              </a:rPr>
              <a:t>python randomtrade.py 2000 50 1 100000 100 21</a:t>
            </a:r>
          </a:p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上段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それぞれの保有金額</a:t>
            </a: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中段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保有金額順に並べ替えた結果</a:t>
            </a:r>
            <a:b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下段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青線　金額に関する分布関数。</a:t>
            </a: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　赤線　総数が</a:t>
            </a:r>
            <a:r>
              <a:rPr lang="en-US" altLang="ja-JP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npersons</a:t>
            </a:r>
            <a:r>
              <a:rPr lang="ja-JP" altLang="en-US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、</a:t>
            </a:r>
            <a:b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　　　　　平均所有額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が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value(average)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になる</a:t>
            </a: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　　　　　指数関数分布曲線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f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=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altLang="ja-JP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exp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(-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bm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b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			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= 1 / &lt;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m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&gt;</a:t>
            </a:r>
            <a:b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			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=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Nb</a:t>
            </a:r>
          </a:p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右図は、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4400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回の交換サイクル終了時の結果</a:t>
            </a: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71285" y="-5472041"/>
            <a:ext cx="6115050" cy="559117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91773" y="-773086"/>
            <a:ext cx="6115050" cy="559117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71285" y="1547813"/>
            <a:ext cx="6115050" cy="559117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 bwMode="auto">
          <a:xfrm>
            <a:off x="6865620" y="5989320"/>
            <a:ext cx="149860" cy="5003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3600" b="1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6472800" y="6121549"/>
            <a:ext cx="9589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ja-JP" sz="7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Frequency / dollar</a:t>
            </a:r>
            <a:endParaRPr kumimoji="1" lang="ja-JP" altLang="en-US" sz="700" b="1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6712"/>
          </a:xfrm>
        </p:spPr>
        <p:txBody>
          <a:bodyPr/>
          <a:lstStyle/>
          <a:p>
            <a:pPr eaLnBrk="1" hangingPunct="1"/>
            <a:r>
              <a:rPr lang="ja-JP" altLang="en-US" sz="3200" b="1" dirty="0">
                <a:solidFill>
                  <a:srgbClr val="0000FF"/>
                </a:solidFill>
              </a:rPr>
              <a:t>物質中の粒子も同じ</a:t>
            </a:r>
            <a:r>
              <a:rPr lang="en-US" altLang="ja-JP" sz="3200" b="1" dirty="0">
                <a:solidFill>
                  <a:srgbClr val="0000FF"/>
                </a:solidFill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</a:rPr>
              <a:t>Boltzmann</a:t>
            </a:r>
            <a:r>
              <a:rPr lang="ja-JP" altLang="en-US" sz="3200" b="1" dirty="0">
                <a:solidFill>
                  <a:srgbClr val="0000FF"/>
                </a:solidFill>
              </a:rPr>
              <a:t>分布</a:t>
            </a:r>
            <a:endParaRPr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98361E6-E70F-4050-A03D-C0CF35978EDE}"/>
              </a:ext>
            </a:extLst>
          </p:cNvPr>
          <p:cNvSpPr/>
          <p:nvPr/>
        </p:nvSpPr>
        <p:spPr>
          <a:xfrm>
            <a:off x="1603512" y="668884"/>
            <a:ext cx="90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「</a:t>
            </a:r>
            <a:r>
              <a:rPr lang="en-US" altLang="ja-JP" i="1" dirty="0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ja-JP" altLang="en-US" i="1" dirty="0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人が全財産 </a:t>
            </a:r>
            <a:r>
              <a:rPr lang="en-US" altLang="ja-JP" i="1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M</a:t>
            </a:r>
            <a:r>
              <a:rPr lang="en-US" altLang="ja-JP" baseline="-25000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tot</a:t>
            </a: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 を分け合います。</a:t>
            </a:r>
            <a:br>
              <a:rPr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</a:b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　それぞれが出会うたびに小さな金額 </a:t>
            </a:r>
            <a:r>
              <a:rPr lang="en-US" altLang="ja-JP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Δ</a:t>
            </a:r>
            <a:r>
              <a:rPr lang="en-US" altLang="ja-JP" i="1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m</a:t>
            </a: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 を交換していくと、</a:t>
            </a:r>
            <a:br>
              <a:rPr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</a:b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　最後にはどのような財産分布になるでしょうか？」</a:t>
            </a:r>
            <a:endParaRPr lang="en-US" altLang="ja-JP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「</a:t>
            </a:r>
            <a:r>
              <a:rPr lang="en-US" altLang="ja-JP" i="1" dirty="0">
                <a:solidFill>
                  <a:srgbClr val="FF0000"/>
                </a:solidFill>
                <a:latin typeface="Times New Roman"/>
                <a:ea typeface="ＭＳ Ｐゴシック"/>
              </a:rPr>
              <a:t>N</a:t>
            </a:r>
            <a:r>
              <a:rPr lang="ja-JP" altLang="en-US" i="1" dirty="0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個の粒子が全エネルギー </a:t>
            </a:r>
            <a:r>
              <a:rPr lang="en-US" altLang="ja-JP" i="1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E</a:t>
            </a:r>
            <a:r>
              <a:rPr lang="en-US" altLang="ja-JP" baseline="-25000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tot</a:t>
            </a: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 を分け合います。</a:t>
            </a:r>
            <a:br>
              <a:rPr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</a:b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　電子が衝突するたびに小さなエネルギー </a:t>
            </a:r>
            <a:r>
              <a:rPr lang="en-US" altLang="ja-JP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Δ</a:t>
            </a:r>
            <a:r>
              <a:rPr lang="en-US" altLang="ja-JP" i="1" dirty="0" err="1">
                <a:solidFill>
                  <a:srgbClr val="FF0000"/>
                </a:solidFill>
                <a:latin typeface="Times New Roman"/>
                <a:ea typeface="ＭＳ Ｐゴシック"/>
              </a:rPr>
              <a:t>e</a:t>
            </a: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 を交換していくと、</a:t>
            </a:r>
            <a:br>
              <a:rPr lang="en-US" altLang="ja-JP" dirty="0">
                <a:solidFill>
                  <a:srgbClr val="FF0000"/>
                </a:solidFill>
                <a:latin typeface="Times New Roman"/>
                <a:ea typeface="ＭＳ Ｐゴシック"/>
              </a:rPr>
            </a:br>
            <a:r>
              <a:rPr lang="ja-JP" altLang="en-US" dirty="0">
                <a:solidFill>
                  <a:srgbClr val="FF0000"/>
                </a:solidFill>
                <a:latin typeface="Times New Roman"/>
                <a:ea typeface="ＭＳ Ｐゴシック"/>
              </a:rPr>
              <a:t>　最後にはどのようなエネルギー分布になるでしょうか？」</a:t>
            </a:r>
            <a:endParaRPr lang="en-US" altLang="ja-JP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温度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T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は エネルギー平均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&lt;e&gt;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と等価：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&lt;e&gt;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= </a:t>
            </a:r>
            <a:r>
              <a:rPr lang="en-US" altLang="ja-JP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k</a:t>
            </a:r>
            <a:r>
              <a:rPr lang="en-US" altLang="ja-JP" baseline="-25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B</a:t>
            </a:r>
            <a:r>
              <a:rPr lang="en-US" altLang="ja-JP" i="1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T</a:t>
            </a:r>
            <a:endParaRPr lang="en-US" altLang="ja-JP" i="1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「温度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T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において、エネルギー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  <a:ea typeface="ＭＳ Ｐゴシック"/>
              </a:rPr>
              <a:t>e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を持つ電子はどれくらいの割合いるのだろうか？」</a:t>
            </a: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矢印: 上下 5">
            <a:extLst>
              <a:ext uri="{FF2B5EF4-FFF2-40B4-BE49-F238E27FC236}">
                <a16:creationId xmlns:a16="http://schemas.microsoft.com/office/drawing/2014/main" id="{655D46BF-177D-41CD-8DEE-0A55B230311C}"/>
              </a:ext>
            </a:extLst>
          </p:cNvPr>
          <p:cNvSpPr/>
          <p:nvPr/>
        </p:nvSpPr>
        <p:spPr bwMode="auto">
          <a:xfrm>
            <a:off x="3647728" y="1556201"/>
            <a:ext cx="1368152" cy="720081"/>
          </a:xfrm>
          <a:prstGeom prst="upDownArrow">
            <a:avLst>
              <a:gd name="adj1" fmla="val 35519"/>
              <a:gd name="adj2" fmla="val 288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3600" b="1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FAFE16CE-805E-4FA4-9422-FAA8A05E89FC}"/>
                  </a:ext>
                </a:extLst>
              </p:cNvPr>
              <p:cNvSpPr txBox="1"/>
              <p:nvPr/>
            </p:nvSpPr>
            <p:spPr bwMode="auto">
              <a:xfrm>
                <a:off x="7752185" y="2311028"/>
                <a:ext cx="3528392" cy="1155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kumimoji="1" lang="en-US" altLang="ja-JP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kumimoji="1" lang="en-US" altLang="ja-JP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)∝</m:t>
                      </m:r>
                      <m:func>
                        <m:funcPr>
                          <m:ctrlPr>
                            <a:rPr kumimoji="1" lang="ja-JP" alt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1" lang="ja-JP" altLang="en-US" sz="2400" b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kumimoji="1" lang="ja-JP" altLang="en-US" sz="2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ja-JP" altLang="en-US" sz="2400" b="1" i="1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400" b="1" i="1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1" lang="en-US" altLang="ja-JP" sz="2400" b="1" i="1">
                                          <a:solidFill>
                                            <a:srgbClr val="3333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1" i="1">
                                          <a:solidFill>
                                            <a:srgbClr val="3333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1" i="1">
                                          <a:solidFill>
                                            <a:srgbClr val="3333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kumimoji="1" lang="ja-JP" altLang="en-US" sz="2400" b="1" i="1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4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FAFE16CE-805E-4FA4-9422-FAA8A05E8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2185" y="2311028"/>
                <a:ext cx="3528392" cy="1155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3B976BC5-98D7-4D3E-87D0-A291FBC31527}"/>
                  </a:ext>
                </a:extLst>
              </p:cNvPr>
              <p:cNvSpPr txBox="1"/>
              <p:nvPr/>
            </p:nvSpPr>
            <p:spPr bwMode="auto">
              <a:xfrm>
                <a:off x="7786862" y="630560"/>
                <a:ext cx="2881139" cy="1155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10000"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kumimoji="1" lang="en-US" altLang="ja-JP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ja-JP" sz="2400" b="1" i="1" dirty="0">
                          <a:solidFill>
                            <a:srgbClr val="3333FF"/>
                          </a:solidFill>
                          <a:latin typeface="Times New Roman"/>
                          <a:ea typeface="ＭＳ Ｐゴシック"/>
                        </a:rPr>
                        <m:t>m</m:t>
                      </m:r>
                      <m:r>
                        <a:rPr kumimoji="1" lang="en-US" altLang="ja-JP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)∝</m:t>
                      </m:r>
                      <m:func>
                        <m:funcPr>
                          <m:ctrlPr>
                            <a:rPr kumimoji="1" lang="ja-JP" alt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1" lang="ja-JP" altLang="en-US" sz="2400" b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kumimoji="1" lang="ja-JP" altLang="en-US" sz="2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ja-JP" altLang="en-US" sz="2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1" lang="ja-JP" altLang="en-US" sz="2400" b="1" i="1">
                                      <a:solidFill>
                                        <a:srgbClr val="3333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ja-JP" sz="2400" b="1" i="1" dirty="0">
                                      <a:solidFill>
                                        <a:srgbClr val="3333FF"/>
                                      </a:solidFill>
                                      <a:latin typeface="Times New Roman"/>
                                      <a:ea typeface="ＭＳ Ｐゴシック"/>
                                    </a:rPr>
                                    <m:t>m</m:t>
                                  </m:r>
                                </m:num>
                                <m:den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ja-JP" sz="2400" b="1" i="1" dirty="0">
                                          <a:solidFill>
                                            <a:srgbClr val="3333FF"/>
                                          </a:solidFill>
                                          <a:latin typeface="Cambria Math" panose="02040503050406030204" pitchFamily="18" charset="0"/>
                                          <a:ea typeface="ＭＳ Ｐゴシック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ja-JP" sz="2400" b="1" i="1" dirty="0">
                                          <a:solidFill>
                                            <a:srgbClr val="3333FF"/>
                                          </a:solidFill>
                                          <a:latin typeface="Times New Roman"/>
                                          <a:ea typeface="ＭＳ Ｐゴシック"/>
                                        </a:rPr>
                                        <m:t>m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ja-JP" sz="2400" b="1" dirty="0">
                  <a:solidFill>
                    <a:srgbClr val="3333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sz="2400" i="1" dirty="0">
                                <a:solidFill>
                                  <a:srgbClr val="000000"/>
                                </a:solidFill>
                                <a:latin typeface="Times New Roman"/>
                                <a:ea typeface="ＭＳ Ｐゴシック"/>
                              </a:rPr>
                              <m:t>m</m:t>
                            </m:r>
                          </m:e>
                        </m:d>
                        <m: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=</m:t>
                        </m:r>
                        <m: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𝑀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/>
                          </a:rPr>
                          <m:t>𝑡𝑜𝑡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/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𝑁</m:t>
                    </m:r>
                  </m:oMath>
                </a14:m>
                <a:endParaRPr kumimoji="1" lang="ja-JP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3B976BC5-98D7-4D3E-87D0-A291FBC31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6862" y="630560"/>
                <a:ext cx="2881139" cy="1155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F9C4A000-E1E3-42FA-86F0-4F9324A0D569}"/>
              </a:ext>
            </a:extLst>
          </p:cNvPr>
          <p:cNvGraphicFramePr>
            <a:graphicFrameLocks/>
          </p:cNvGraphicFramePr>
          <p:nvPr/>
        </p:nvGraphicFramePr>
        <p:xfrm>
          <a:off x="1991544" y="4149081"/>
          <a:ext cx="7992888" cy="252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BDBBE9-FFA3-430A-A5BF-AE31ABF2B2C0}"/>
              </a:ext>
            </a:extLst>
          </p:cNvPr>
          <p:cNvSpPr txBox="1"/>
          <p:nvPr/>
        </p:nvSpPr>
        <p:spPr>
          <a:xfrm rot="16200000">
            <a:off x="756665" y="5167935"/>
            <a:ext cx="2376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エネルギー </a:t>
            </a:r>
            <a:r>
              <a:rPr lang="en-US" altLang="ja-JP" sz="16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E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を持つ比率</a:t>
            </a:r>
            <a:endParaRPr kumimoji="1" lang="ja-JP" altLang="en-US" sz="16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98EFCD-C7A0-4718-A427-1BBDD848016F}"/>
              </a:ext>
            </a:extLst>
          </p:cNvPr>
          <p:cNvSpPr txBox="1"/>
          <p:nvPr/>
        </p:nvSpPr>
        <p:spPr>
          <a:xfrm>
            <a:off x="4367808" y="6516950"/>
            <a:ext cx="338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エネルギー </a:t>
            </a:r>
            <a:r>
              <a:rPr lang="en-US" altLang="ja-JP" sz="1600" i="1" dirty="0">
                <a:solidFill>
                  <a:srgbClr val="000000"/>
                </a:solidFill>
                <a:latin typeface="Times New Roman"/>
                <a:ea typeface="ＭＳ Ｐゴシック"/>
              </a:rPr>
              <a:t>E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電子ボルト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kumimoji="1" lang="ja-JP" altLang="en-US" sz="16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D88B6CA-5914-4DB6-8C1B-A85F2176C292}"/>
              </a:ext>
            </a:extLst>
          </p:cNvPr>
          <p:cNvCxnSpPr/>
          <p:nvPr/>
        </p:nvCxnSpPr>
        <p:spPr bwMode="auto">
          <a:xfrm flipH="1">
            <a:off x="2867026" y="3808204"/>
            <a:ext cx="5724525" cy="18686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1289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50FB23A8-73F2-4DF8-E19B-0E78C995E3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3" t="10741" r="9687" b="5571"/>
          <a:stretch/>
        </p:blipFill>
        <p:spPr>
          <a:xfrm>
            <a:off x="1666876" y="836712"/>
            <a:ext cx="8391525" cy="5915426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6712"/>
          </a:xfrm>
        </p:spPr>
        <p:txBody>
          <a:bodyPr/>
          <a:lstStyle/>
          <a:p>
            <a:pPr eaLnBrk="1" hangingPunct="1"/>
            <a:r>
              <a:rPr lang="en-US" altLang="ja-JP" sz="3200" b="1" dirty="0">
                <a:solidFill>
                  <a:srgbClr val="FF0000"/>
                </a:solidFill>
              </a:rPr>
              <a:t>【</a:t>
            </a:r>
            <a:r>
              <a:rPr lang="ja-JP" altLang="en-US" sz="3200" b="1" dirty="0">
                <a:solidFill>
                  <a:srgbClr val="FF0000"/>
                </a:solidFill>
              </a:rPr>
              <a:t>重要</a:t>
            </a:r>
            <a:r>
              <a:rPr lang="en-US" altLang="ja-JP" sz="3200" b="1" dirty="0">
                <a:solidFill>
                  <a:srgbClr val="FF0000"/>
                </a:solidFill>
              </a:rPr>
              <a:t>】</a:t>
            </a:r>
            <a:r>
              <a:rPr lang="ja-JP" altLang="en-US" sz="3200" b="1" dirty="0">
                <a:solidFill>
                  <a:srgbClr val="0000FF"/>
                </a:solidFill>
              </a:rPr>
              <a:t>　統計分布関数</a:t>
            </a:r>
            <a:r>
              <a:rPr lang="en-US" altLang="ja-JP" sz="3200" b="1" dirty="0">
                <a:solidFill>
                  <a:srgbClr val="0000FF"/>
                </a:solidFill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</a:rPr>
              <a:t> 前半で一番重要なこと</a:t>
            </a:r>
            <a:endParaRPr lang="ja-JP" altLang="en-US" sz="1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3D39C7B-AD08-B8B4-E80F-6B0A67FBDD84}"/>
                  </a:ext>
                </a:extLst>
              </p:cNvPr>
              <p:cNvSpPr txBox="1"/>
              <p:nvPr/>
            </p:nvSpPr>
            <p:spPr>
              <a:xfrm>
                <a:off x="2876550" y="3044023"/>
                <a:ext cx="293370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sub>
                      </m:sSub>
                      <m:d>
                        <m:dPr>
                          <m:ctrlPr>
                            <a:rPr lang="en-US" altLang="ja-JP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𝐞𝐱𝐩</m:t>
                      </m:r>
                      <m:d>
                        <m:dPr>
                          <m:ctrlPr>
                            <a:rPr kumimoji="1"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altLang="ja-JP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kumimoji="1" lang="en-US" altLang="ja-JP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kumimoji="1" lang="en-US" altLang="ja-JP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kumimoji="1" lang="en-US" altLang="ja-JP" b="1" i="1" dirty="0"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m:t>			</m:t>
                      </m:r>
                    </m:oMath>
                  </m:oMathPara>
                </a14:m>
                <a:endParaRPr lang="ja-JP" altLang="en-US" b="1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3D39C7B-AD08-B8B4-E80F-6B0A67FBD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550" y="3044023"/>
                <a:ext cx="2933700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13C35E0-30E5-F08D-46FF-25B9C0317C04}"/>
                  </a:ext>
                </a:extLst>
              </p:cNvPr>
              <p:cNvSpPr txBox="1"/>
              <p:nvPr/>
            </p:nvSpPr>
            <p:spPr>
              <a:xfrm>
                <a:off x="2590800" y="5112739"/>
                <a:ext cx="3505200" cy="659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𝑭𝑫</m:t>
                          </m:r>
                        </m:sub>
                      </m:sSub>
                      <m:d>
                        <m:dPr>
                          <m:ctrlP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altLang="ja-JP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ja-JP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ja-JP" alt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𝐞𝐱𝐩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ja-JP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  <m:r>
                                        <a:rPr lang="ja-JP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ja-JP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  <m:r>
                                    <a:rPr lang="ja-JP" alt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ja-JP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ja-JP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ja-JP" alt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d>
                            </m:e>
                          </m:func>
                          <m:r>
                            <a:rPr lang="ja-JP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ja-JP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13C35E0-30E5-F08D-46FF-25B9C0317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112739"/>
                <a:ext cx="3505200" cy="659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E4E6982-E586-B40B-C88B-966E3FD89991}"/>
                  </a:ext>
                </a:extLst>
              </p:cNvPr>
              <p:cNvSpPr txBox="1"/>
              <p:nvPr/>
            </p:nvSpPr>
            <p:spPr>
              <a:xfrm>
                <a:off x="6248400" y="3276601"/>
                <a:ext cx="3505200" cy="659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𝑩𝑬</m:t>
                          </m:r>
                        </m:sub>
                      </m:sSub>
                      <m:d>
                        <m:dPr>
                          <m:ctrlPr>
                            <a:rPr lang="en-US" altLang="ja-JP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altLang="ja-JP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ja-JP" altLang="en-US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ja-JP" altLang="en-US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𝐞𝐱𝐩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en-US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ja-JP" altLang="en-US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  <m:r>
                                        <a:rPr lang="ja-JP" altLang="en-US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ja-JP" altLang="en-US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d>
                                  <m:r>
                                    <a:rPr lang="ja-JP" altLang="en-US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ja-JP" altLang="en-US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ja-JP" altLang="en-US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ja-JP" altLang="en-US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E4E6982-E586-B40B-C88B-966E3FD8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76601"/>
                <a:ext cx="3505200" cy="6594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0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6712"/>
          </a:xfrm>
        </p:spPr>
        <p:txBody>
          <a:bodyPr/>
          <a:lstStyle/>
          <a:p>
            <a:pPr eaLnBrk="1" hangingPunct="1"/>
            <a:r>
              <a:rPr lang="ja-JP" altLang="en-US" sz="3200" b="1" dirty="0">
                <a:solidFill>
                  <a:srgbClr val="0000FF"/>
                </a:solidFill>
              </a:rPr>
              <a:t>統計分布関数を異なる考え方で順次導出していく</a:t>
            </a:r>
            <a:endParaRPr lang="ja-JP" altLang="en-US" sz="1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FE9834B-8704-7D6C-154D-E7F57770C402}"/>
                  </a:ext>
                </a:extLst>
              </p:cNvPr>
              <p:cNvSpPr txBox="1"/>
              <p:nvPr/>
            </p:nvSpPr>
            <p:spPr>
              <a:xfrm>
                <a:off x="1847851" y="990600"/>
                <a:ext cx="8610600" cy="543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kumimoji="1" lang="ja-JP" altLang="en-US" sz="2800" dirty="0"/>
                  <a:t>仮定</a:t>
                </a:r>
                <a:r>
                  <a:rPr kumimoji="1" lang="en-US" altLang="ja-JP" sz="2800" dirty="0"/>
                  <a:t>:</a:t>
                </a:r>
                <a:r>
                  <a:rPr kumimoji="1" lang="ja-JP" altLang="en-US" sz="2800" dirty="0"/>
                  <a:t> 空間の対称性だけ</a:t>
                </a:r>
                <a:br>
                  <a:rPr kumimoji="1" lang="en-US" altLang="ja-JP" sz="2800" dirty="0"/>
                </a:br>
                <a:r>
                  <a:rPr kumimoji="1" lang="ja-JP" altLang="en-US" sz="2800" dirty="0"/>
                  <a:t>　</a:t>
                </a:r>
                <a:r>
                  <a:rPr kumimoji="1" lang="ja-JP" altLang="en-US" sz="2800" dirty="0">
                    <a:solidFill>
                      <a:srgbClr val="FF0000"/>
                    </a:solidFill>
                  </a:rPr>
                  <a:t>自由理想気体、外部ポテンシャルなし </a:t>
                </a:r>
                <a:r>
                  <a:rPr kumimoji="1" lang="en-US" altLang="ja-JP" sz="2800" dirty="0"/>
                  <a:t>(</a:t>
                </a:r>
                <a:r>
                  <a:rPr kumimoji="1" lang="ja-JP" altLang="en-US" sz="2800" dirty="0"/>
                  <a:t>一様</a:t>
                </a:r>
                <a:r>
                  <a:rPr kumimoji="1" lang="en-US" altLang="ja-JP" sz="2800" dirty="0"/>
                  <a:t>)</a:t>
                </a:r>
                <a:br>
                  <a:rPr kumimoji="1" lang="en-US" altLang="ja-JP" sz="2800" dirty="0"/>
                </a:br>
                <a:r>
                  <a:rPr kumimoji="1" lang="en-US" altLang="ja-JP" sz="28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kumimoji="1"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1"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1" lang="en-US" altLang="ja-JP" sz="2800" b="1" dirty="0"/>
              </a:p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kumimoji="1" lang="ja-JP" altLang="en-US" sz="2800" dirty="0"/>
                  <a:t>仮定</a:t>
                </a:r>
                <a:r>
                  <a:rPr kumimoji="1" lang="en-US" altLang="ja-JP" sz="2800" dirty="0"/>
                  <a:t>:</a:t>
                </a:r>
                <a:r>
                  <a:rPr kumimoji="1" lang="ja-JP" altLang="en-US" sz="2800" dirty="0"/>
                  <a:t> 可能な配置数が最大になる状態が観測される</a:t>
                </a:r>
                <a:br>
                  <a:rPr kumimoji="1" lang="en-US" altLang="ja-JP" sz="2800" dirty="0"/>
                </a:br>
                <a:r>
                  <a:rPr kumimoji="1" lang="ja-JP" altLang="en-US" sz="2800" dirty="0"/>
                  <a:t>　</a:t>
                </a:r>
                <a:r>
                  <a:rPr kumimoji="1" lang="ja-JP" altLang="en-US" sz="2800" dirty="0">
                    <a:solidFill>
                      <a:srgbClr val="FF0000"/>
                    </a:solidFill>
                  </a:rPr>
                  <a:t>自由理想気体、外部ポテンシャルあり</a:t>
                </a:r>
                <a:br>
                  <a:rPr kumimoji="1" lang="en-US" altLang="ja-JP" sz="2800" dirty="0">
                    <a:solidFill>
                      <a:srgbClr val="FF0000"/>
                    </a:solidFill>
                  </a:rPr>
                </a:b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      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kumimoji="1"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kumimoji="1"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kumimoji="1"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kumimoji="1"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kumimoji="1"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800" dirty="0">
                  <a:solidFill>
                    <a:srgbClr val="FF0000"/>
                  </a:solidFill>
                </a:endParaRPr>
              </a:p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kumimoji="1" lang="ja-JP" altLang="en-US" sz="2800" dirty="0"/>
                  <a:t>仮定</a:t>
                </a:r>
                <a:r>
                  <a:rPr kumimoji="1" lang="en-US" altLang="ja-JP" sz="2800" dirty="0"/>
                  <a:t>:</a:t>
                </a:r>
                <a:r>
                  <a:rPr kumimoji="1" lang="ja-JP" altLang="en-US" sz="2800" dirty="0"/>
                  <a:t> 全エネルギーが一定 </a:t>
                </a:r>
                <a:r>
                  <a:rPr kumimoji="1" lang="en-US" altLang="ja-JP" sz="2800" dirty="0"/>
                  <a:t>(</a:t>
                </a:r>
                <a:r>
                  <a:rPr kumimoji="1" lang="ja-JP" altLang="en-US" sz="2800" dirty="0"/>
                  <a:t>正準理論</a:t>
                </a:r>
                <a:r>
                  <a:rPr kumimoji="1" lang="en-US" altLang="ja-JP" sz="2800" dirty="0"/>
                  <a:t>)</a:t>
                </a:r>
                <a:br>
                  <a:rPr kumimoji="1" lang="en-US" altLang="ja-JP" sz="2800" dirty="0"/>
                </a:br>
                <a:r>
                  <a:rPr kumimoji="1" lang="ja-JP" altLang="en-US" sz="2800" dirty="0">
                    <a:solidFill>
                      <a:srgbClr val="FF0000"/>
                    </a:solidFill>
                  </a:rPr>
                  <a:t>　粒子間に相互作用がある一般の場合にも適用可能</a:t>
                </a:r>
                <a:br>
                  <a:rPr kumimoji="1" lang="en-US" altLang="ja-JP" sz="2800" dirty="0">
                    <a:solidFill>
                      <a:srgbClr val="FF0000"/>
                    </a:solidFill>
                  </a:rPr>
                </a:br>
                <a:r>
                  <a:rPr kumimoji="1" lang="en-US" altLang="ja-JP" sz="2800" dirty="0"/>
                  <a:t>       </a:t>
                </a:r>
                <a14:m>
                  <m:oMath xmlns:m="http://schemas.openxmlformats.org/officeDocument/2006/math">
                    <m:r>
                      <a:rPr kumimoji="1"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kumimoji="1"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f>
                          <m:fPr>
                            <m:ctrlP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1" lang="en-US" altLang="ja-JP" sz="2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kumimoji="1"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1" lang="en-US" altLang="ja-JP" sz="2800" dirty="0"/>
              </a:p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endParaRPr kumimoji="1" lang="en-US" altLang="ja-JP" sz="28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FE9834B-8704-7D6C-154D-E7F57770C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851" y="990600"/>
                <a:ext cx="8610600" cy="5431102"/>
              </a:xfrm>
              <a:prstGeom prst="rect">
                <a:avLst/>
              </a:prstGeom>
              <a:blipFill>
                <a:blip r:embed="rId3"/>
                <a:stretch>
                  <a:fillRect l="-1274" t="-15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42682"/>
          </a:xfrm>
        </p:spPr>
        <p:txBody>
          <a:bodyPr/>
          <a:lstStyle/>
          <a:p>
            <a:pPr eaLnBrk="1" hangingPunct="1"/>
            <a:r>
              <a:rPr lang="ja-JP" altLang="en-US" sz="2800" b="1" dirty="0">
                <a:solidFill>
                  <a:srgbClr val="0000FF"/>
                </a:solidFill>
              </a:rPr>
              <a:t>統計力学では具体的な運動方程式を解く必要はない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685559" y="887181"/>
            <a:ext cx="898244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985838" algn="l"/>
                <a:tab pos="1703388" algn="l"/>
              </a:tabLst>
              <a:defRPr/>
            </a:pPr>
            <a:r>
              <a:rPr lang="ja-JP" altLang="en-US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正準理論 </a:t>
            </a:r>
            <a:r>
              <a:rPr lang="en-US" altLang="ja-JP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(canonical)</a:t>
            </a:r>
            <a:r>
              <a:rPr lang="ja-JP" altLang="en-US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： </a:t>
            </a:r>
            <a:r>
              <a:rPr lang="en-US" altLang="ja-JP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canon</a:t>
            </a:r>
            <a:r>
              <a:rPr lang="ja-JP" altLang="en-US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 lang="en-US" altLang="ja-JP" sz="3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703388" algn="l"/>
              </a:tabLst>
              <a:defRPr/>
            </a:pPr>
            <a:r>
              <a:rPr lang="ja-JP" altLang="en-US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r>
              <a:rPr lang="zh-TW" altLang="en-US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原則，標準，根本原理</a:t>
            </a:r>
            <a:r>
              <a:rPr lang="ja-JP" altLang="en-US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+</a:t>
            </a:r>
            <a:r>
              <a:rPr lang="ja-JP" altLang="en-US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 正則 ＝ 正準？</a:t>
            </a:r>
            <a:endParaRPr lang="en-US" altLang="ja-JP" sz="3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703388" algn="l"/>
              </a:tabLst>
              <a:defRPr/>
            </a:pPr>
            <a:endParaRPr lang="en-US" altLang="ja-JP" sz="3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703388" algn="l"/>
              </a:tabLst>
              <a:defRPr/>
            </a:pPr>
            <a:r>
              <a:rPr lang="ja-JP" altLang="en-US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個別の原理などに依存しない、</a:t>
            </a:r>
            <a:br>
              <a:rPr lang="en-US" altLang="ja-JP" sz="36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一般性の高い理論</a:t>
            </a:r>
            <a:endParaRPr lang="en-US" altLang="ja-JP" sz="3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703388" algn="l"/>
              </a:tabLst>
              <a:defRPr/>
            </a:pPr>
            <a:endParaRPr lang="en-US" altLang="ja-JP" sz="36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703388" algn="l"/>
              </a:tabLst>
              <a:defRPr/>
            </a:pPr>
            <a:r>
              <a:rPr lang="ja-JP" altLang="en-US" sz="3600" dirty="0">
                <a:solidFill>
                  <a:srgbClr val="FF0000"/>
                </a:solidFill>
                <a:latin typeface="Times New Roman"/>
                <a:ea typeface="ＭＳ Ｐゴシック"/>
              </a:rPr>
              <a:t>　　　例</a:t>
            </a:r>
            <a:r>
              <a:rPr lang="en-US" altLang="ja-JP" sz="3600" dirty="0">
                <a:solidFill>
                  <a:srgbClr val="FF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sz="3600" dirty="0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Times New Roman"/>
                <a:ea typeface="ＭＳ Ｐゴシック"/>
              </a:rPr>
              <a:t>Newton</a:t>
            </a:r>
            <a:r>
              <a:rPr lang="ja-JP" altLang="en-US" sz="3600" dirty="0">
                <a:solidFill>
                  <a:srgbClr val="FF0000"/>
                </a:solidFill>
                <a:latin typeface="Times New Roman"/>
                <a:ea typeface="ＭＳ Ｐゴシック"/>
              </a:rPr>
              <a:t>の運動方程式を使うか、</a:t>
            </a:r>
            <a:endParaRPr lang="en-US" altLang="ja-JP" sz="36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703388" algn="l"/>
              </a:tabLst>
              <a:defRPr/>
            </a:pPr>
            <a:r>
              <a:rPr lang="ja-JP" altLang="en-US" sz="3600" dirty="0">
                <a:solidFill>
                  <a:srgbClr val="FF0000"/>
                </a:solidFill>
                <a:latin typeface="Times New Roman"/>
                <a:ea typeface="ＭＳ Ｐゴシック"/>
              </a:rPr>
              <a:t>　　　　　 特殊相対論の運動方程式を使うか、</a:t>
            </a:r>
            <a:endParaRPr lang="en-US" altLang="ja-JP" sz="36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703388" algn="l"/>
              </a:tabLst>
              <a:defRPr/>
            </a:pPr>
            <a:r>
              <a:rPr lang="ja-JP" altLang="en-US" sz="3600" dirty="0">
                <a:solidFill>
                  <a:srgbClr val="FF0000"/>
                </a:solidFill>
                <a:latin typeface="Times New Roman"/>
                <a:ea typeface="ＭＳ Ｐゴシック"/>
              </a:rPr>
              <a:t>　　　　　 量子力学を使うかに依存しない</a:t>
            </a:r>
            <a:endParaRPr lang="en-US" altLang="ja-JP" sz="3600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703388" algn="l"/>
              </a:tabLst>
              <a:defRPr/>
            </a:pPr>
            <a:r>
              <a:rPr lang="ja-JP" altLang="en-US" sz="3600" dirty="0">
                <a:solidFill>
                  <a:srgbClr val="000000"/>
                </a:solidFill>
                <a:latin typeface="Times New Roman"/>
                <a:ea typeface="ＭＳ Ｐゴシック"/>
              </a:rPr>
              <a:t>　</a:t>
            </a:r>
            <a:endParaRPr lang="en-US" altLang="ja-JP" sz="36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840288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講義予定　</a:t>
            </a:r>
            <a:r>
              <a:rPr lang="en-US" altLang="ja-JP" sz="3600" b="1" dirty="0">
                <a:solidFill>
                  <a:srgbClr val="0000FF"/>
                </a:solidFill>
              </a:rPr>
              <a:t>MAT.C203</a:t>
            </a:r>
            <a:r>
              <a:rPr lang="ja-JP" altLang="en-US" sz="3600" b="1" dirty="0">
                <a:solidFill>
                  <a:srgbClr val="0000FF"/>
                </a:solidFill>
              </a:rPr>
              <a:t> 火・金 </a:t>
            </a:r>
            <a:r>
              <a:rPr lang="en-US" altLang="ja-JP" sz="3600" b="1" dirty="0">
                <a:solidFill>
                  <a:srgbClr val="0000FF"/>
                </a:solidFill>
              </a:rPr>
              <a:t>15:25~17:05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09601" y="644830"/>
            <a:ext cx="11311466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</a:tabLst>
              <a:defRPr/>
            </a:pP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授業期間 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10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3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木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～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11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21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木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), 11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23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土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),11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25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～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11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27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水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</a:tabLst>
              <a:defRPr/>
            </a:pP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10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17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木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　月曜の授業を行う　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10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23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水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　入学式のため授業休み　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11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2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土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～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火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　大学祭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準備・片付け含む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のため授業休み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</a:tabLst>
              <a:defRPr/>
            </a:pP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11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23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土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（祝日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　土曜の授業を行う　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11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22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金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),11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28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木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～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12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木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　期末試験・補講　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※11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29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金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),12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日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木</a:t>
            </a:r>
            <a:r>
              <a:rPr lang="en-US" altLang="ja-JP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sz="1100" dirty="0">
                <a:solidFill>
                  <a:srgbClr val="000000"/>
                </a:solidFill>
                <a:latin typeface="Times New Roman"/>
                <a:ea typeface="ＭＳ Ｐゴシック"/>
              </a:rPr>
              <a:t>は週１回科目の予備日</a:t>
            </a:r>
            <a:endParaRPr lang="en-US" altLang="ja-JP" sz="11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01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10/4 	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熱力学の復習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神谷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02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10/8 	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気体分子運動論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Maxwell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分布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神谷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03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10/11 	 Maxwell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分布、古典統計力学の基礎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I 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位相空間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 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神谷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04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10/15	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古典統計力学の基礎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II</a:t>
            </a:r>
            <a:b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微視的状態の数、エルゴード仮説、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Boltzmann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分布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神谷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05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10/18 (Zoom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予定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正準理論、量子統計力学における等確率の原理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神谷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06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10/22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大正準理論、量子統計力学の基礎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神谷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07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10/25	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量子統計力学の基礎、古典統計力学の応用と問題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神谷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08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10/29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　統計分布の復習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伊澤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09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11/1	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固体の比熱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伊澤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授業休み　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11/5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大学祭片付け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10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11/8	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理想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Bose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気体、光子と熱輻射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伊澤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11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11/12	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理想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Fermi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期待、金属中の電子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伊澤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12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11/15	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半導体中の電子、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Fermi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準位、ドーピング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伊澤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13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11/19	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相転移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伊澤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endParaRPr lang="ja-JP" altLang="en-US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14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11/26 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復習（統計力学全般）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(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神谷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  <a:tab pos="7981950" algn="l"/>
              </a:tabLst>
              <a:defRPr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15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回 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12/3	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試験</a:t>
            </a:r>
            <a:endParaRPr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8538857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1059FAF-7BDC-40CB-90A8-DF4D55C52EF2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D0D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05075" y="50791"/>
            <a:ext cx="7886700" cy="723445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第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回　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§3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気体分子運動論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71102" y="1146629"/>
            <a:ext cx="7886700" cy="50303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理想気体の状態方程式を分子運動から説明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気体の速度分布</a:t>
            </a:r>
            <a:endParaRPr lang="en-US" altLang="ja-JP" dirty="0"/>
          </a:p>
          <a:p>
            <a:pPr lvl="1"/>
            <a:r>
              <a:rPr lang="ja-JP" altLang="en-US" dirty="0"/>
              <a:t>マクスウェルの仮定</a:t>
            </a:r>
            <a:endParaRPr lang="en-US" altLang="ja-JP" dirty="0"/>
          </a:p>
          <a:p>
            <a:r>
              <a:rPr lang="ja-JP" altLang="en-US" dirty="0"/>
              <a:t>気体の圧力</a:t>
            </a:r>
            <a:endParaRPr lang="en-US" altLang="ja-JP" dirty="0"/>
          </a:p>
          <a:p>
            <a:r>
              <a:rPr lang="ja-JP" altLang="en-US" dirty="0"/>
              <a:t>マクスウェルの速度分布則</a:t>
            </a:r>
            <a:endParaRPr lang="en-US" altLang="ja-JP" dirty="0"/>
          </a:p>
          <a:p>
            <a:pPr lvl="1"/>
            <a:r>
              <a:rPr lang="ja-JP" altLang="en-US" dirty="0"/>
              <a:t>ボルツマン定数</a:t>
            </a:r>
            <a:endParaRPr lang="en-US" altLang="ja-JP" dirty="0"/>
          </a:p>
          <a:p>
            <a:pPr lvl="1"/>
            <a:r>
              <a:rPr lang="ja-JP" altLang="en-US" dirty="0"/>
              <a:t>速さの分布</a:t>
            </a:r>
            <a:endParaRPr lang="en-US" altLang="ja-JP" dirty="0"/>
          </a:p>
          <a:p>
            <a:r>
              <a:rPr lang="ja-JP" altLang="en-US" dirty="0"/>
              <a:t>各種の平均値</a:t>
            </a:r>
            <a:endParaRPr lang="en-US" altLang="ja-JP" dirty="0"/>
          </a:p>
          <a:p>
            <a:pPr lvl="1"/>
            <a:r>
              <a:rPr lang="ja-JP" altLang="en-US" dirty="0"/>
              <a:t>ガンマ関数</a:t>
            </a:r>
            <a:endParaRPr lang="en-US" altLang="ja-JP" dirty="0"/>
          </a:p>
          <a:p>
            <a:pPr lvl="1"/>
            <a:r>
              <a:rPr lang="ja-JP" altLang="en-US" dirty="0"/>
              <a:t>エネルギー等分配則</a:t>
            </a:r>
            <a:endParaRPr lang="en-US" altLang="ja-JP" dirty="0"/>
          </a:p>
          <a:p>
            <a:pPr lvl="1"/>
            <a:r>
              <a:rPr lang="ja-JP" altLang="en-US" dirty="0"/>
              <a:t>熱速度</a:t>
            </a:r>
            <a:endParaRPr lang="en-US" altLang="ja-JP" dirty="0"/>
          </a:p>
          <a:p>
            <a:r>
              <a:rPr lang="ja-JP" altLang="en-US" dirty="0"/>
              <a:t>理想気体の内部エネルギー</a:t>
            </a:r>
            <a:endParaRPr lang="en-US" altLang="ja-JP" dirty="0"/>
          </a:p>
          <a:p>
            <a:pPr lvl="1"/>
            <a:r>
              <a:rPr lang="ja-JP" altLang="en-US" dirty="0"/>
              <a:t>比熱比</a:t>
            </a:r>
            <a:endParaRPr lang="en-US" altLang="ja-JP" dirty="0"/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位相空間における分布関数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ボルツマン方程式</a:t>
            </a: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96836" y="12567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熱力学</a:t>
            </a:r>
          </a:p>
        </p:txBody>
      </p:sp>
      <p:pic>
        <p:nvPicPr>
          <p:cNvPr id="8" name="Picture 4" descr="http://www.ravco.jp/img/cat/11821222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97" y="413808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8368665" y="1574021"/>
                <a:ext cx="1426464" cy="142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07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</a:rPr>
                  <a:t>気体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dirty="0">
                    <a:solidFill>
                      <a:schemeClr val="tx1"/>
                    </a:solidFill>
                  </a:rPr>
                  <a:t>)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665" y="1574021"/>
                <a:ext cx="1426464" cy="14264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70FF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7896835" y="39534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分子運動論</a:t>
            </a:r>
          </a:p>
        </p:txBody>
      </p:sp>
      <p:sp>
        <p:nvSpPr>
          <p:cNvPr id="11" name="左右矢印 10"/>
          <p:cNvSpPr/>
          <p:nvPr/>
        </p:nvSpPr>
        <p:spPr>
          <a:xfrm>
            <a:off x="7772020" y="2162895"/>
            <a:ext cx="438581" cy="2487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右矢印 11"/>
          <p:cNvSpPr/>
          <p:nvPr/>
        </p:nvSpPr>
        <p:spPr>
          <a:xfrm>
            <a:off x="9953195" y="2162895"/>
            <a:ext cx="438581" cy="2487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7791415" y="1761608"/>
                <a:ext cx="399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415" y="1761608"/>
                <a:ext cx="399789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9971482" y="1758813"/>
                <a:ext cx="466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482" y="1758813"/>
                <a:ext cx="4662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7692008" y="3058544"/>
            <a:ext cx="2480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状態方程式の理由・内部エネルギーの起源は考えない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72020" y="5996920"/>
            <a:ext cx="265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分子の運動量・運動エネルギーと温度・圧力の関係</a:t>
            </a:r>
            <a:endParaRPr kumimoji="1" lang="en-US" altLang="ja-JP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8592289" y="2565107"/>
                <a:ext cx="1092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i="1" dirty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289" y="2565107"/>
                <a:ext cx="10928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/>
          <p:cNvSpPr/>
          <p:nvPr/>
        </p:nvSpPr>
        <p:spPr>
          <a:xfrm>
            <a:off x="8386899" y="5826631"/>
            <a:ext cx="144952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00" dirty="0"/>
              <a:t>http://www.ravco.jp/cat/view.php?cat_id=4825</a:t>
            </a:r>
          </a:p>
        </p:txBody>
      </p:sp>
    </p:spTree>
    <p:extLst>
      <p:ext uri="{BB962C8B-B14F-4D97-AF65-F5344CB8AC3E}">
        <p14:creationId xmlns:p14="http://schemas.microsoft.com/office/powerpoint/2010/main" val="846108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§3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　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Maxwell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の速度分布</a:t>
            </a:r>
            <a:r>
              <a:rPr lang="en-US" altLang="ja-JP" sz="3600" b="1" dirty="0">
                <a:solidFill>
                  <a:srgbClr val="0000FF"/>
                </a:solidFill>
                <a:latin typeface="+mn-lt"/>
                <a:ea typeface="+mn-ea"/>
              </a:rPr>
              <a:t>: 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まとめ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837765" y="644763"/>
                <a:ext cx="8830235" cy="5940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1" lang="ja-JP" altLang="en-US" sz="2000" b="1" dirty="0">
                    <a:solidFill>
                      <a:prstClr val="black"/>
                    </a:solidFill>
                  </a:rPr>
                  <a:t>仮定</a:t>
                </a:r>
                <a:endParaRPr kumimoji="1" lang="en-US" altLang="ja-JP" sz="2000" b="1" dirty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1" lang="en-US" altLang="ja-JP" sz="2000" dirty="0">
                    <a:solidFill>
                      <a:prstClr val="black"/>
                    </a:solidFill>
                  </a:rPr>
                  <a:t>1</a:t>
                </a:r>
                <a:r>
                  <a:rPr kumimoji="1" lang="ja-JP" altLang="en-US" sz="2000" dirty="0">
                    <a:solidFill>
                      <a:prstClr val="black"/>
                    </a:solidFill>
                  </a:rPr>
                  <a:t>種類</a:t>
                </a:r>
                <a:r>
                  <a:rPr kumimoji="1" lang="en-US" altLang="ja-JP" sz="2000" dirty="0">
                    <a:solidFill>
                      <a:prstClr val="black"/>
                    </a:solidFill>
                  </a:rPr>
                  <a:t>,</a:t>
                </a:r>
                <a:r>
                  <a:rPr kumimoji="1" lang="ja-JP" alt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sz="2000" dirty="0">
                    <a:solidFill>
                      <a:prstClr val="black"/>
                    </a:solidFill>
                  </a:rPr>
                  <a:t>個の単原子分子理想気体</a:t>
                </a:r>
                <a:endParaRPr kumimoji="1" lang="en-US" altLang="ja-JP" sz="2000" dirty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1" lang="ja-JP" altLang="en-US" sz="2000" dirty="0">
                    <a:solidFill>
                      <a:prstClr val="black"/>
                    </a:solidFill>
                  </a:rPr>
                  <a:t>物理的状態 </a:t>
                </a:r>
                <a:r>
                  <a:rPr kumimoji="1" lang="en-US" altLang="ja-JP" sz="2000" dirty="0">
                    <a:solidFill>
                      <a:prstClr val="black"/>
                    </a:solidFill>
                  </a:rPr>
                  <a:t>(</a:t>
                </a:r>
                <a:r>
                  <a:rPr kumimoji="1" lang="ja-JP" altLang="en-US" sz="2000" dirty="0">
                    <a:solidFill>
                      <a:prstClr val="black"/>
                    </a:solidFill>
                  </a:rPr>
                  <a:t>分布関数</a:t>
                </a:r>
                <a:r>
                  <a:rPr kumimoji="1" lang="en-US" altLang="ja-JP" sz="2000" dirty="0">
                    <a:solidFill>
                      <a:prstClr val="black"/>
                    </a:solidFill>
                  </a:rPr>
                  <a:t>)</a:t>
                </a:r>
                <a:r>
                  <a:rPr kumimoji="1" lang="ja-JP" altLang="en-US" sz="2000" dirty="0">
                    <a:solidFill>
                      <a:prstClr val="black"/>
                    </a:solidFill>
                  </a:rPr>
                  <a:t> は分子の位置</a:t>
                </a:r>
                <a14:m>
                  <m:oMath xmlns:m="http://schemas.openxmlformats.org/officeDocument/2006/math">
                    <m:r>
                      <a:rPr kumimoji="1" lang="en-US" altLang="ja-JP" sz="20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kumimoji="1" lang="en-US" altLang="ja-JP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000" dirty="0">
                    <a:solidFill>
                      <a:prstClr val="black"/>
                    </a:solidFill>
                  </a:rPr>
                  <a:t>と</a:t>
                </a:r>
                <a:r>
                  <a:rPr lang="ja-JP" altLang="en-US" sz="2000" dirty="0">
                    <a:solidFill>
                      <a:prstClr val="black"/>
                    </a:solidFill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n-US" altLang="ja-JP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baseline="-250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baseline="-250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baseline="-25000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ja-JP" altLang="en-US" sz="2000" dirty="0" err="1">
                    <a:solidFill>
                      <a:prstClr val="black"/>
                    </a:solidFill>
                  </a:rPr>
                  <a:t>だけの</a:t>
                </a:r>
                <a:r>
                  <a:rPr lang="ja-JP" altLang="en-US" sz="2000" dirty="0">
                    <a:solidFill>
                      <a:prstClr val="black"/>
                    </a:solidFill>
                  </a:rPr>
                  <a:t>関数</a:t>
                </a:r>
                <a:endParaRPr lang="en-US" altLang="ja-JP" sz="2000" dirty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1" lang="ja-JP" altLang="en-US" sz="2000" dirty="0">
                    <a:solidFill>
                      <a:prstClr val="black"/>
                    </a:solidFill>
                  </a:rPr>
                  <a:t>分子の運動は古典力学に従う </a:t>
                </a:r>
                <a:r>
                  <a:rPr kumimoji="1" lang="en-US" altLang="ja-JP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1" lang="ja-JP" altLang="en-US" sz="2000" dirty="0">
                    <a:solidFill>
                      <a:prstClr val="black"/>
                    </a:solidFill>
                  </a:rPr>
                  <a:t>ポテンシャルは </a:t>
                </a:r>
                <a:r>
                  <a:rPr kumimoji="1" lang="en-US" altLang="ja-JP" sz="2000" dirty="0">
                    <a:solidFill>
                      <a:prstClr val="black"/>
                    </a:solidFill>
                  </a:rPr>
                  <a:t>0</a:t>
                </a:r>
                <a:r>
                  <a:rPr kumimoji="1" lang="ja-JP" altLang="en-US" sz="2000" dirty="0">
                    <a:solidFill>
                      <a:prstClr val="black"/>
                    </a:solidFill>
                  </a:rPr>
                  <a:t> で一様</a:t>
                </a:r>
                <a:br>
                  <a:rPr kumimoji="1" lang="en-US" altLang="ja-JP" sz="2000" dirty="0">
                    <a:solidFill>
                      <a:prstClr val="black"/>
                    </a:solidFill>
                  </a:rPr>
                </a:br>
                <a:r>
                  <a:rPr kumimoji="1" lang="ja-JP" altLang="en-US" sz="2000" dirty="0">
                    <a:solidFill>
                      <a:prstClr val="black"/>
                    </a:solidFill>
                  </a:rPr>
                  <a:t>　分布関数は </a:t>
                </a:r>
                <a:r>
                  <a:rPr kumimoji="1" lang="en-US" altLang="ja-JP" sz="2000" b="1" i="1" dirty="0">
                    <a:solidFill>
                      <a:prstClr val="black"/>
                    </a:solidFill>
                  </a:rPr>
                  <a:t>r</a:t>
                </a:r>
                <a:r>
                  <a:rPr kumimoji="1" lang="ja-JP" altLang="en-US" sz="2000" dirty="0">
                    <a:solidFill>
                      <a:prstClr val="black"/>
                    </a:solidFill>
                  </a:rPr>
                  <a:t> に依存しない</a:t>
                </a:r>
                <a:r>
                  <a:rPr kumimoji="1" lang="en-US" altLang="ja-JP" sz="2000" dirty="0">
                    <a:solidFill>
                      <a:prstClr val="black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kumimoji="1" lang="ja-JP" altLang="en-US" sz="20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baseline="-25000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baseline="-25000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baseline="-25000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kumimoji="1" lang="ja-JP" altLang="en-US" sz="2000" dirty="0"/>
                  <a:t> </a:t>
                </a:r>
                <a:endParaRPr kumimoji="1" lang="en-US" altLang="ja-JP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kumimoji="1" lang="ja-JP" altLang="en-US" sz="2000" b="1" dirty="0">
                    <a:solidFill>
                      <a:srgbClr val="FF0000"/>
                    </a:solidFill>
                  </a:rPr>
                  <a:t>空間は等方的、分布関数</a:t>
                </a:r>
                <a:r>
                  <a:rPr kumimoji="1" lang="en-US" altLang="ja-JP" sz="2000" b="1" dirty="0">
                    <a:solidFill>
                      <a:srgbClr val="FF0000"/>
                    </a:solidFill>
                  </a:rPr>
                  <a:t>(</a:t>
                </a:r>
                <a:r>
                  <a:rPr kumimoji="1" lang="ja-JP" altLang="en-US" sz="2000" b="1" dirty="0">
                    <a:solidFill>
                      <a:srgbClr val="FF0000"/>
                    </a:solidFill>
                  </a:rPr>
                  <a:t>確率</a:t>
                </a:r>
                <a:r>
                  <a:rPr kumimoji="1" lang="en-US" altLang="ja-JP" sz="2000" b="1" dirty="0">
                    <a:solidFill>
                      <a:srgbClr val="FF0000"/>
                    </a:solidFill>
                  </a:rPr>
                  <a:t>)</a:t>
                </a:r>
                <a:r>
                  <a:rPr kumimoji="1" lang="ja-JP" altLang="en-US" sz="2000" b="1" dirty="0">
                    <a:solidFill>
                      <a:srgbClr val="FF0000"/>
                    </a:solidFill>
                  </a:rPr>
                  <a:t>は独立事象の積</a:t>
                </a:r>
                <a:endParaRPr lang="en-US" altLang="ja-JP" sz="2000" b="1" dirty="0">
                  <a:solidFill>
                    <a:srgbClr val="FF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lang="ja-JP" altLang="en-US" sz="2000" dirty="0">
                    <a:solidFill>
                      <a:prstClr val="black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altLang="ja-JP" sz="2000" b="1" i="1" baseline="-25000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altLang="ja-JP" sz="2000" b="1" i="1" baseline="-25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altLang="ja-JP" sz="2000" b="1" i="1" baseline="-25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2000" b="1" i="1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2000" b="1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2000" b="1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</a:rPr>
                  <a:t>	</a:t>
                </a:r>
                <a:r>
                  <a:rPr lang="en-US" altLang="ja-JP" sz="2000" dirty="0">
                    <a:solidFill>
                      <a:prstClr val="black"/>
                    </a:solidFill>
                  </a:rPr>
                  <a:t>	(3.7)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ja-JP" altLang="en-US" sz="2000" b="1" dirty="0">
                    <a:solidFill>
                      <a:prstClr val="black"/>
                    </a:solidFill>
                  </a:rPr>
                  <a:t>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2000" b="1" i="1" baseline="-25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ja-JP" altLang="en-US" sz="2000" dirty="0">
                    <a:solidFill>
                      <a:prstClr val="black"/>
                    </a:solidFill>
                  </a:rPr>
                  <a:t>の和の関数が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2000" b="1" i="1" baseline="-25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altLang="ja-JP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000" b="1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000" dirty="0">
                    <a:solidFill>
                      <a:prstClr val="black"/>
                    </a:solidFill>
                  </a:rPr>
                  <a:t> </a:t>
                </a:r>
                <a:r>
                  <a:rPr kumimoji="1" lang="en-US" altLang="ja-JP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2000" b="1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en-US" altLang="ja-JP" sz="2000" dirty="0">
                    <a:solidFill>
                      <a:prstClr val="black"/>
                    </a:solidFill>
                  </a:rPr>
                  <a:t>)</a:t>
                </a:r>
                <a:r>
                  <a:rPr kumimoji="1" lang="ja-JP" altLang="en-US" sz="2000" dirty="0">
                    <a:solidFill>
                      <a:prstClr val="black"/>
                    </a:solidFill>
                  </a:rPr>
                  <a:t> の関数の積になる</a:t>
                </a:r>
                <a:br>
                  <a:rPr kumimoji="1" lang="en-US" altLang="ja-JP" sz="2000" dirty="0">
                    <a:solidFill>
                      <a:prstClr val="black"/>
                    </a:solidFill>
                  </a:rPr>
                </a:br>
                <a:r>
                  <a:rPr kumimoji="1" lang="ja-JP" altLang="en-US" sz="2000" dirty="0">
                    <a:solidFill>
                      <a:prstClr val="black"/>
                    </a:solidFill>
                  </a:rPr>
                  <a:t>　　　　　</a:t>
                </a:r>
                <a:r>
                  <a:rPr kumimoji="1" lang="en-US" altLang="ja-JP" sz="2000" dirty="0">
                    <a:solidFill>
                      <a:prstClr val="black"/>
                    </a:solidFill>
                  </a:rPr>
                  <a:t>=&gt;</a:t>
                </a:r>
                <a:r>
                  <a:rPr kumimoji="1" lang="ja-JP" altLang="en-US" sz="2000" dirty="0">
                    <a:solidFill>
                      <a:prstClr val="black"/>
                    </a:solidFill>
                  </a:rPr>
                  <a:t> 解は</a:t>
                </a:r>
                <a:r>
                  <a:rPr lang="ja-JP" altLang="en-US" sz="1400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</a:rPr>
                  <a:t> になる</a:t>
                </a:r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kumimoji="1" lang="en-US" altLang="ja-JP" sz="2000" i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kumimoji="1" lang="ja-JP" altLang="en-US" sz="2000" b="1" dirty="0">
                    <a:solidFill>
                      <a:srgbClr val="000000"/>
                    </a:solidFill>
                  </a:rPr>
                  <a:t>理想気体の状態方程式　</a:t>
                </a:r>
                <a14:m>
                  <m:oMath xmlns:m="http://schemas.openxmlformats.org/officeDocument/2006/math">
                    <m:r>
                      <a:rPr kumimoji="1" lang="en-US" altLang="ja-JP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𝑷𝑽</m:t>
                    </m:r>
                    <m:r>
                      <a:rPr kumimoji="1" lang="en-US" altLang="ja-JP" sz="2000" b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𝒏𝑹𝑻</m:t>
                    </m:r>
                  </m:oMath>
                </a14:m>
                <a:r>
                  <a:rPr kumimoji="1" lang="en-US" altLang="ja-JP" sz="2000" b="1" dirty="0">
                    <a:solidFill>
                      <a:srgbClr val="000000"/>
                    </a:solidFill>
                  </a:rPr>
                  <a:t> </a:t>
                </a:r>
                <a:r>
                  <a:rPr kumimoji="1" lang="ja-JP" altLang="en-US" sz="2000" b="1" dirty="0">
                    <a:solidFill>
                      <a:srgbClr val="000000"/>
                    </a:solidFill>
                  </a:rPr>
                  <a:t>との対応から、</a:t>
                </a:r>
                <a:endParaRPr kumimoji="1" lang="en-US" altLang="ja-JP" sz="20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kumimoji="1" lang="ja-JP" altLang="en-US" sz="2000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ja-JP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kumimoji="1"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kumimoji="1"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kumimoji="1"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kumimoji="1" lang="en-US" altLang="ja-JP" sz="2000" b="1" dirty="0">
                    <a:solidFill>
                      <a:srgbClr val="FF0000"/>
                    </a:solidFill>
                  </a:rPr>
                  <a:t>	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ja-JP" altLang="en-US" sz="2000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sSup>
                      <m:sSupPr>
                        <m:ctrlPr>
                          <a:rPr lang="el-GR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altLang="ja-JP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ja-JP" sz="2000" i="1" dirty="0">
                  <a:solidFill>
                    <a:srgbClr val="FF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lang="ja-JP" altLang="en-US" sz="2000" b="1" dirty="0">
                    <a:solidFill>
                      <a:srgbClr val="FF0000"/>
                    </a:solidFill>
                  </a:rPr>
                  <a:t>重要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: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b="1" dirty="0">
                    <a:solidFill>
                      <a:srgbClr val="0000FF"/>
                    </a:solidFill>
                  </a:rPr>
                  <a:t>指数関数のかたち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は、空間の等方性の条件から出てくる</a:t>
                </a:r>
                <a:endParaRPr lang="en-US" altLang="ja-JP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765" y="644763"/>
                <a:ext cx="8830235" cy="5940601"/>
              </a:xfrm>
              <a:prstGeom prst="rect">
                <a:avLst/>
              </a:prstGeom>
              <a:blipFill>
                <a:blip r:embed="rId3"/>
                <a:stretch>
                  <a:fillRect l="-690" t="-821" b="-10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1533145" y="-18288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kumimoji="1" lang="en-US" altLang="ja-JP" dirty="0">
                <a:solidFill>
                  <a:srgbClr val="000000"/>
                </a:solidFill>
              </a:rPr>
              <a:t>P.</a:t>
            </a:r>
            <a:r>
              <a:rPr kumimoji="1" lang="ja-JP" altLang="en-US" dirty="0">
                <a:solidFill>
                  <a:srgbClr val="000000"/>
                </a:solidFill>
              </a:rPr>
              <a:t> </a:t>
            </a:r>
            <a:r>
              <a:rPr kumimoji="1" lang="en-US" altLang="ja-JP" dirty="0">
                <a:solidFill>
                  <a:srgbClr val="000000"/>
                </a:solidFill>
              </a:rPr>
              <a:t>55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1503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77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マクスウェルの仮定</a:t>
            </a:r>
            <a:r>
              <a:rPr lang="en-US" altLang="ja-JP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endParaRPr lang="ja-JP" altLang="en-US" sz="3600" b="1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06880" y="705169"/>
                <a:ext cx="8854440" cy="6004559"/>
              </a:xfrm>
            </p:spPr>
            <p:txBody>
              <a:bodyPr>
                <a:noAutofit/>
              </a:bodyPr>
              <a:lstStyle/>
              <a:p>
                <a:pPr marL="0" indent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仮定</a:t>
                </a:r>
                <a: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1: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1800" b="1" kern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独立性</a:t>
                </a:r>
                <a: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分子の</a:t>
                </a:r>
                <a: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1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1800" b="1" i="1" kern="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ja-JP" sz="1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1800" b="1" i="1" kern="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の速度成分は互いに独立。</a:t>
                </a:r>
                <a:r>
                  <a:rPr lang="ja-JP" altLang="en-US" sz="1800" b="1" kern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独立事象の確率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br>
                  <a:rPr lang="en-US" altLang="ja-JP" sz="1800" b="1" kern="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1800" b="1" kern="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1800" b="1" i="1" kern="0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1800" b="1" i="1" kern="0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ja-JP" altLang="en-US" sz="1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　</a:t>
                </a:r>
                <a:r>
                  <a:rPr lang="en-US" altLang="ja-JP" sz="1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(3.6’)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  <a:defRPr/>
                </a:pP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仮定</a:t>
                </a:r>
                <a: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1’: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1800" b="1" kern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等方性</a:t>
                </a:r>
                <a: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分子の</a:t>
                </a:r>
                <a: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1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1800" b="1" i="1" kern="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ja-JP" sz="1800" b="1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1800" b="1" i="1" kern="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の速度分布関数は同じ。　</a:t>
                </a:r>
                <a:br>
                  <a:rPr lang="en-US" altLang="ja-JP" sz="1800" b="1" kern="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</a:br>
                <a:r>
                  <a:rPr lang="ja-JP" altLang="en-US" sz="1800" b="1" kern="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ja-JP" altLang="en-US" sz="1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　</a:t>
                </a:r>
                <a:r>
                  <a:rPr lang="en-US" altLang="ja-JP" sz="1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(3.6’’)</a:t>
                </a:r>
                <a:br>
                  <a:rPr lang="en-US" altLang="ja-JP" sz="1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仮定</a:t>
                </a:r>
                <a: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2: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1800" b="1" kern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回転対称性</a:t>
                </a:r>
                <a: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系を回転させても結果は変わらないので、</a:t>
                </a:r>
                <a:b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</a:t>
                </a:r>
                <a:r>
                  <a:rPr lang="en-US" altLang="ja-JP" sz="18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f</a:t>
                </a:r>
                <a:r>
                  <a:rPr lang="ja-JP" altLang="en-US" sz="18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は座標系の角度 </a:t>
                </a:r>
                <a: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(θ,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φ)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に依存せず、</a:t>
                </a:r>
                <a: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|</a:t>
                </a:r>
                <a:r>
                  <a:rPr lang="en-US" altLang="ja-JP" sz="1800" b="1" i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v</a:t>
                </a:r>
                <a: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|</a:t>
                </a: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だけの関数になる。</a:t>
                </a:r>
                <a:b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en-US" sz="1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あとの都合があるので、変数を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b="1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altLang="ja-JP" sz="1800" b="1" i="1" kern="0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ja-JP" altLang="en-US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と</m:t>
                    </m:r>
                    <m:r>
                      <a:rPr lang="ja-JP" altLang="en-US" sz="1800" b="1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する。</m:t>
                    </m:r>
                  </m:oMath>
                </a14:m>
                <a:br>
                  <a:rPr lang="en-US" altLang="ja-JP" sz="18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1800" b="1" kern="0" dirty="0">
                    <a:solidFill>
                      <a:srgbClr val="000000"/>
                    </a:solidFill>
                    <a:latin typeface="Times New Roman"/>
                    <a:ea typeface="ＭＳ Ｐゴシック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ja-JP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altLang="ja-JP" sz="1800" b="1" i="1" baseline="-25000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altLang="ja-JP" sz="1800" b="1" i="1" baseline="-250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ja-JP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altLang="ja-JP" sz="1800" b="1" i="1" baseline="-250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ja-JP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b="1" i="1" kern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altLang="ja-JP" sz="1800" b="1" i="1" kern="0" baseline="-25000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ja-JP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b="1" i="1" kern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altLang="ja-JP" sz="1800" b="1" i="1" kern="0" baseline="-250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ja-JP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ja-JP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ja-JP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b="1" i="1" kern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altLang="ja-JP" sz="1800" b="1" i="1" kern="0" baseline="-250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ja-JP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ja-JP" altLang="en-US" sz="1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</a:t>
                </a:r>
                <a:r>
                  <a:rPr lang="en-US" altLang="ja-JP" sz="18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(3.7’)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altLang="ja-JP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ja-JP" alt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この条件だけから </a:t>
                </a:r>
                <a:r>
                  <a:rPr lang="en-US" altLang="ja-JP" sz="18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f</a:t>
                </a:r>
                <a:r>
                  <a:rPr lang="ja-JP" alt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に関する微分方程式を導出できる</a:t>
                </a:r>
                <a:endParaRPr lang="en-US" altLang="ja-JP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を代入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1800" i="1" baseline="-25000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1800" i="1" baseline="-25000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　　</a:t>
                </a:r>
                <a14:m>
                  <m:oMath xmlns:m="http://schemas.openxmlformats.org/officeDocument/2006/math">
                    <m:r>
                      <a:rPr lang="ja-JP" altLang="en-US" sz="1800" i="1" dirty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1800" i="1" baseline="-25000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1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1800" i="1" baseline="-25000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同様に</a:t>
                </a:r>
                <a:b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18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1800" i="1" baseline="-25000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1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1800" i="1" baseline="-25000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kumimoji="0" lang="en-US" altLang="ja-JP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altLang="ja-JP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b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18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1800" i="1" baseline="-25000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1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1800" i="1" baseline="-25000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altLang="ja-JP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altLang="ja-JP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0" lang="en-US" altLang="ja-JP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b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1800" dirty="0">
                    <a:ea typeface="Cambria Math" panose="020405030504060302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1800" i="1" baseline="-25000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1800" i="1" baseline="-25000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1800" i="1" baseline="-25000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変数変換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ja-JP" altLang="en-US" sz="1800" i="1">
                        <a:latin typeface="Cambria Math" panose="02040503050406030204" pitchFamily="18" charset="0"/>
                      </a:rPr>
                      <m:t>　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ja-JP" altLang="en-US" sz="1800" i="1">
                        <a:latin typeface="Cambria Math" panose="02040503050406030204" pitchFamily="18" charset="0"/>
                      </a:rPr>
                      <m:t>　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ja-JP" sz="1800">
                        <a:latin typeface="Cambria Math" panose="02040503050406030204" pitchFamily="18" charset="0"/>
                      </a:rPr>
                      <m:t>, </m:t>
                    </m:r>
                    <m:r>
                      <a:rPr lang="ja-JP" altLang="en-US" sz="1800" i="1">
                        <a:latin typeface="Cambria Math" panose="02040503050406030204" pitchFamily="18" charset="0"/>
                      </a:rPr>
                      <m:t>　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ja-JP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br>
                  <a:rPr lang="en-US" altLang="ja-JP" sz="1800" dirty="0">
                    <a:solidFill>
                      <a:srgbClr val="FF0000"/>
                    </a:solidFill>
                  </a:rPr>
                </a:br>
                <a:r>
                  <a:rPr lang="ja-JP" altLang="en-US" sz="1800" dirty="0">
                    <a:solidFill>
                      <a:srgbClr val="FF0000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m:rPr>
                            <m:nor/>
                          </m:rPr>
                          <a:rPr lang="en-US" altLang="ja-JP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(3.8)</a:t>
                </a:r>
                <a:endParaRPr lang="ja-JP" altLang="en-US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6880" y="705169"/>
                <a:ext cx="8854440" cy="6004559"/>
              </a:xfrm>
              <a:blipFill>
                <a:blip r:embed="rId2"/>
                <a:stretch>
                  <a:fillRect l="-551" t="-812" b="-27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775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61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マクスウェルの仮定</a:t>
            </a:r>
            <a:r>
              <a:rPr lang="en-US" altLang="ja-JP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</a:t>
            </a:r>
            <a:endParaRPr lang="ja-JP" altLang="en-US" sz="3600" b="1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840230" y="861061"/>
                <a:ext cx="7886700" cy="577595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m:rPr>
                            <m:nor/>
                          </m:rPr>
                          <a:rPr lang="en-US" altLang="ja-JP" sz="18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(3.8)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(3.8)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に代入</a:t>
                </a:r>
                <a:br>
                  <a:rPr lang="en-US" altLang="ja-JP" sz="1800" i="1" dirty="0">
                    <a:latin typeface="Cambria Math" panose="02040503050406030204" pitchFamily="18" charset="0"/>
                  </a:rPr>
                </a:br>
                <a:r>
                  <a:rPr lang="ja-JP" altLang="en-US" sz="1800" i="1" dirty="0">
                    <a:latin typeface="Cambria Math" panose="020405030504060302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1800" i="1" dirty="0">
                    <a:latin typeface="Cambria Math" panose="020405030504060302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一定とし、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(3.8)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の両辺を</a:t>
                </a:r>
                <a14:m>
                  <m:oMath xmlns:m="http://schemas.openxmlformats.org/officeDocument/2006/math"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階微分</a:t>
                </a:r>
                <a:b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1800" dirty="0"/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m:rPr>
                            <m:nor/>
                          </m:rPr>
                          <a:rPr lang="en-US" altLang="ja-JP" sz="1800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1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ζ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とすると 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階微分方程式に変換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b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1800" i="1" dirty="0">
                    <a:latin typeface="Cambria Math" panose="02040503050406030204" pitchFamily="18" charset="0"/>
                  </a:rPr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m:rPr>
                            <m:nor/>
                          </m:rPr>
                          <a:rPr lang="en-US" altLang="ja-JP" sz="1800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ja-JP" alt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1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</a:t>
                </a:r>
                <a:endParaRPr lang="en-US" altLang="ja-JP" sz="18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(3.8)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</a:t>
                </a:r>
                <a:br>
                  <a:rPr lang="en-US" altLang="ja-JP" sz="1800" i="1" dirty="0">
                    <a:latin typeface="Cambria Math" panose="02040503050406030204" pitchFamily="18" charset="0"/>
                  </a:rPr>
                </a:br>
                <a:r>
                  <a:rPr lang="ja-JP" altLang="en-US" sz="1800" i="1" dirty="0">
                    <a:latin typeface="Cambria Math" panose="020405030504060302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ja-JP" altLang="en-US" sz="1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1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US" altLang="ja-JP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ja-JP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m:rPr>
                              <m:nor/>
                            </m:rPr>
                            <a:rPr lang="en-US" altLang="ja-JP" sz="1800" dirty="0">
                              <a:latin typeface="Times New Roman" panose="020206030504050203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ja-JP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altLang="ja-JP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ja-JP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ja-JP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18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70000"/>
                  </a:lnSpc>
                </a:pP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70000"/>
                  </a:lnSpc>
                </a:pPr>
                <a:endParaRPr lang="ja-JP" altLang="en-US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0230" y="861061"/>
                <a:ext cx="7886700" cy="5775959"/>
              </a:xfrm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39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05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マクスウェルの仮定</a:t>
            </a:r>
            <a:r>
              <a:rPr lang="en-US" altLang="ja-JP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(3)</a:t>
            </a:r>
            <a:endParaRPr lang="ja-JP" altLang="en-US" sz="3600" b="1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idx="1"/>
              </p:nvPr>
            </p:nvSpPr>
            <p:spPr>
              <a:xfrm>
                <a:off x="1783080" y="830581"/>
                <a:ext cx="8256270" cy="526325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m:rPr>
                            <m:nor/>
                          </m:rPr>
                          <a:rPr lang="en-US" altLang="ja-JP" sz="1800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en-US" altLang="ja-JP" sz="1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ja-JP" sz="18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ja-JP" altLang="en-US" sz="1800" i="1">
                        <a:latin typeface="Cambria Math" panose="02040503050406030204" pitchFamily="18" charset="0"/>
                      </a:rPr>
                      <m:t>＜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の場合</a:t>
                </a:r>
                <a:r>
                  <a:rPr lang="ja-JP" altLang="en-US" sz="1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と置くと</a:t>
                </a:r>
                <a:endParaRPr lang="en-US" altLang="ja-JP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1800" dirty="0"/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m:rPr>
                            <m:nor/>
                          </m:rPr>
                          <a:rPr lang="en-US" altLang="ja-JP" sz="1800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微分方程式を解くと</a:t>
                </a: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1800" dirty="0">
                    <a:ea typeface="Cambria Math" panose="020405030504060302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1800" i="1">
                                <a:latin typeface="Cambria Math" panose="02040503050406030204" pitchFamily="18" charset="0"/>
                              </a:rPr>
                              <m:t>𝛽𝜉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ja-JP" altLang="en-US" sz="1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が負になることはないので物理的に意味のある解ではない。</a:t>
                </a: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の場合、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ja-JP" altLang="en-US" sz="1800" i="1">
                        <a:latin typeface="Cambria Math" panose="02040503050406030204" pitchFamily="18" charset="0"/>
                      </a:rPr>
                      <m:t>と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置くと</a:t>
                </a: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1800" dirty="0"/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m:rPr>
                            <m:nor/>
                          </m:rPr>
                          <a:rPr lang="en-US" altLang="ja-JP" sz="1800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　　　　　　　　　　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(3.9)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微分方程式を解いて</a:t>
                </a: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1800" dirty="0">
                    <a:ea typeface="Cambria Math" panose="020405030504060302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altLang="ja-JP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ja-JP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𝛼𝜉</m:t>
                                </m:r>
                              </m:sup>
                            </m:sSup>
                            <m:r>
                              <a:rPr lang="ja-JP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　</m:t>
                            </m:r>
                            <m:r>
                              <a:rPr lang="ja-JP" altLang="en-US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altLang="ja-JP" sz="1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ja-JP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  <m:r>
                              <m:rPr>
                                <m:nor/>
                              </m:rPr>
                              <a:rPr lang="ja-JP" altLang="en-US" sz="1800" dirty="0">
                                <a:solidFill>
                                  <a:prstClr val="black"/>
                                </a:solidFill>
                              </a:rPr>
                              <m:t>で</m:t>
                            </m:r>
                            <m:r>
                              <a:rPr lang="en-US" altLang="ja-JP" sz="1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  <m:r>
                              <m:rPr>
                                <m:nor/>
                              </m:rPr>
                              <a:rPr lang="ja-JP" altLang="en-US" sz="1800" dirty="0">
                                <a:solidFill>
                                  <a:prstClr val="black"/>
                                </a:solidFill>
                              </a:rPr>
                              <m:t>に発散</m:t>
                            </m:r>
                            <m:r>
                              <a:rPr lang="ja-JP" altLang="en-US" sz="1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してしまうので除外</m:t>
                            </m:r>
                          </m:e>
                          <m:e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𝛼𝜉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(3.10)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ja-JP" sz="1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ja-JP" altLang="en-US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3080" y="830581"/>
                <a:ext cx="8256270" cy="5263253"/>
              </a:xfrm>
              <a:blipFill>
                <a:blip r:embed="rId2"/>
                <a:stretch>
                  <a:fillRect l="-517" b="-101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15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15133"/>
            <a:ext cx="9144000" cy="665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マクスウェル分布</a:t>
            </a:r>
            <a:r>
              <a:rPr lang="en-US" altLang="ja-JP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まとめ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34843" y="637790"/>
                <a:ext cx="8647834" cy="580010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仮定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2: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回転対称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分布関数は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の関数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altLang="ja-JP" sz="2000" dirty="0">
                    <a:solidFill>
                      <a:srgbClr val="0000FF"/>
                    </a:solidFill>
                  </a:rPr>
                </a:br>
                <a:r>
                  <a:rPr lang="ja-JP" altLang="en-US" sz="2000" dirty="0">
                    <a:solidFill>
                      <a:srgbClr val="0000FF"/>
                    </a:solidFill>
                  </a:rPr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baseline="-25000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ja-JP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baseline="-25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0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		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ja-JP" altLang="en-US" sz="2000" dirty="0">
                    <a:latin typeface="Cambria Math" panose="02040503050406030204" pitchFamily="18" charset="0"/>
                  </a:rPr>
                  <a:t>の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変数は独立成分の和</a:t>
                </a:r>
                <a:br>
                  <a:rPr lang="en-US" altLang="ja-JP" sz="2000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ja-JP" altLang="en-US" sz="2000" dirty="0">
                    <a:solidFill>
                      <a:srgbClr val="0000FF"/>
                    </a:solidFill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 baseline="-25000" dirty="0" err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 baseline="-250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 baseline="-250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000" b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仮定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1: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分子の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方向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0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の速度成分は互いに独立</a:t>
                </a:r>
                <a14:m>
                  <m:oMath xmlns:m="http://schemas.openxmlformats.org/officeDocument/2006/math">
                    <m:r>
                      <a:rPr lang="ja-JP" alt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等方的 。</a:t>
                </a:r>
                <a:b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0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 baseline="-25000" dirty="0" err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 baseline="-250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 baseline="-250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 baseline="-25000" dirty="0" err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 baseline="-250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 baseline="-250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同じ関数の積</a:t>
                </a:r>
                <a:endParaRPr lang="en-US" altLang="ja-JP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ja-JP" sz="12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ja-JP" sz="12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位置が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000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,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速度が</a:t>
                </a:r>
                <a14:m>
                  <m:oMath xmlns:m="http://schemas.openxmlformats.org/officeDocument/2006/math"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2000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の分子の数は</a:t>
                </a:r>
                <a:endParaRPr lang="en-US" altLang="ja-JP" sz="20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(3.11)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𝑑𝑥𝑑𝑦𝑑𝑧</m:t>
                    </m:r>
                  </m:oMath>
                </a14:m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000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d</a:t>
                </a:r>
                <a:r>
                  <a:rPr lang="en-US" altLang="ja-JP" sz="20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r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 </a:t>
                </a:r>
                <a:r>
                  <a:rPr lang="ja-JP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ベクトル </a:t>
                </a:r>
                <a:r>
                  <a:rPr lang="en-US" altLang="ja-JP" sz="2000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d</a:t>
                </a:r>
                <a:r>
                  <a:rPr lang="en-US" altLang="ja-JP" sz="2000" b="1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r</a:t>
                </a:r>
                <a:r>
                  <a:rPr lang="ja-JP" alt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が作る平行六面体の体積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b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ja-JP" altLang="en-US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(3.12)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以降、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ja-JP" alt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の代わりに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ja-JP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とあらわす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(3.11)</a:t>
                </a:r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34843" y="637790"/>
                <a:ext cx="8647834" cy="5800108"/>
              </a:xfrm>
              <a:blipFill>
                <a:blip r:embed="rId2"/>
                <a:stretch>
                  <a:fillRect l="-776" t="-9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3ED3A6-6B26-4629-921A-0A4FE4E53059}"/>
              </a:ext>
            </a:extLst>
          </p:cNvPr>
          <p:cNvSpPr txBox="1"/>
          <p:nvPr/>
        </p:nvSpPr>
        <p:spPr>
          <a:xfrm>
            <a:off x="1845275" y="2561316"/>
            <a:ext cx="4238368" cy="64633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ja-JP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「変数の和が関数の積になる」という</a:t>
            </a:r>
            <a:br>
              <a:rPr lang="en-US" altLang="ja-JP" b="1" dirty="0">
                <a:solidFill>
                  <a:srgbClr val="FFFF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条件から指数関数が出てくる</a:t>
            </a:r>
            <a:endParaRPr lang="en-US" altLang="ja-JP" b="1" dirty="0">
              <a:solidFill>
                <a:srgbClr val="FFFF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9D3F8D74-D89E-4D88-9728-E9962521C4FA}"/>
              </a:ext>
            </a:extLst>
          </p:cNvPr>
          <p:cNvSpPr/>
          <p:nvPr/>
        </p:nvSpPr>
        <p:spPr>
          <a:xfrm>
            <a:off x="6207984" y="2640435"/>
            <a:ext cx="494270" cy="488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BA2B6C-B8A5-45AC-9191-C2959424329F}"/>
              </a:ext>
            </a:extLst>
          </p:cNvPr>
          <p:cNvSpPr txBox="1"/>
          <p:nvPr/>
        </p:nvSpPr>
        <p:spPr>
          <a:xfrm>
            <a:off x="6736492" y="2647809"/>
            <a:ext cx="3807940" cy="461665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ja-JP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一般化、抽象化</a:t>
            </a:r>
            <a:r>
              <a:rPr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正準理論</a:t>
            </a:r>
            <a:endParaRPr lang="en-US" altLang="ja-JP" sz="2400" b="1" dirty="0">
              <a:solidFill>
                <a:srgbClr val="FFFF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64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92247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と𝜶の決定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数密度 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規格化条件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676400" y="792248"/>
                <a:ext cx="8991600" cy="606575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∭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𝑑𝑥𝑑𝑦𝑑𝑧𝑑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400" i="1" baseline="-25000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ja-JP" sz="2400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400" i="1" baseline="-25000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ja-JP" sz="2400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400" i="1" baseline="-25000" dirty="0" err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	(3.4)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:r>
                  <a:rPr lang="en-US" altLang="ja-JP" sz="2400" dirty="0"/>
                  <a:t> 	</a:t>
                </a:r>
                <a14:m>
                  <m:oMath xmlns:m="http://schemas.openxmlformats.org/officeDocument/2006/math">
                    <m:nary>
                      <m:naryPr>
                        <m:chr m:val="∭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𝑑𝑥𝑑𝑦𝑑𝑧</m:t>
                        </m:r>
                      </m:e>
                    </m:nary>
                    <m:r>
                      <a:rPr lang="en-US" altLang="ja-JP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400" i="1" baseline="-25000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400" i="1" baseline="-25000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400" i="1" baseline="-25000" dirty="0" err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(3.10)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より</a:t>
                </a:r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𝑉</m:t>
                    </m:r>
                    <m:nary>
                      <m:naryPr>
                        <m:chr m:val="∭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altLang="ja-JP" sz="2400" baseline="-25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			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(3.13)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𝑉𝐴</m:t>
                    </m:r>
                    <m:nary>
                      <m:naryPr>
                        <m:chr m:val="∭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p>
                      <m:sSup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p>
                      <m:sSup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𝑉𝐴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ja-JP" sz="24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altLang="ja-JP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ja-JP" altLang="en-US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sSup>
                                      <m:sSupPr>
                                        <m:ctrlPr>
                                          <a:rPr lang="en-US" altLang="ja-JP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24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4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4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nary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ガウス積分の公式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ja-JP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func>
                          <m:funcPr>
                            <m:ctrlP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en-US" altLang="ja-JP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ja-JP" alt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ja-JP" alt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altLang="ja-JP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ja-JP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(3.14)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から、</a:t>
                </a:r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b="1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altLang="ja-JP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ja-JP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</a:t>
                </a:r>
                <a:r>
                  <a:rPr lang="en-US" altLang="ja-JP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(3.15,16)  </a:t>
                </a:r>
                <a:r>
                  <a:rPr lang="en-US" altLang="ja-JP" b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ja-JP" altLang="en-US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ja-JP" altLang="en-US" b="1" i="1" dirty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ja-JP" altLang="en-US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の条件式</a:t>
                </a:r>
                <a:endParaRPr kumimoji="1" lang="ja-JP" altLang="en-US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76400" y="792248"/>
                <a:ext cx="8991600" cy="6065753"/>
              </a:xfrm>
              <a:blipFill>
                <a:blip r:embed="rId2"/>
                <a:stretch>
                  <a:fillRect l="-1017" t="-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195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タイトル 134"/>
          <p:cNvSpPr>
            <a:spLocks noGrp="1"/>
          </p:cNvSpPr>
          <p:nvPr>
            <p:ph type="title"/>
          </p:nvPr>
        </p:nvSpPr>
        <p:spPr>
          <a:xfrm>
            <a:off x="1524000" y="12884"/>
            <a:ext cx="9144001" cy="9183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ja-JP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と𝜶の決定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圧力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idx="1"/>
              </p:nvPr>
            </p:nvSpPr>
            <p:spPr>
              <a:xfrm>
                <a:off x="1633539" y="1028701"/>
                <a:ext cx="8867774" cy="570547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面直速度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をもつ分子が単位時間中に壁に衝突する条件</a:t>
                </a: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単位時間後の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位置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br>
                  <a:rPr lang="en-US" altLang="ja-JP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体積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𝑑𝑉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の微小体積体内の分子が壁に衝突</a:t>
                </a:r>
                <a:b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を持つ分子数は</a:t>
                </a: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/>
                  <a:t>　　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dV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𝑑𝑉𝐴</m:t>
                    </m:r>
                    <m:r>
                      <m:rPr>
                        <m:sty m:val="p"/>
                      </m:rP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altLang="ja-JP" dirty="0">
                        <a:latin typeface="Times New Roman" panose="020206030504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altLang="ja-JP" b="1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b="1" dirty="0"/>
                  <a:t>　　　　　　  　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</a:rPr>
                      <m:t>𝒅𝑺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b="1" i="1">
                            <a:latin typeface="Cambria Math" panose="02040503050406030204" pitchFamily="18" charset="0"/>
                          </a:rPr>
                          <m:t>𝜶</m:t>
                        </m:r>
                        <m:sSup>
                          <m:sSupPr>
                            <m:ctrlPr>
                              <a:rPr lang="en-US" altLang="ja-JP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ja-JP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altLang="ja-JP" b="1" dirty="0">
                        <a:latin typeface="Times New Roman" panose="020206030504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𝒅𝒗</m:t>
                    </m:r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　　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(3.17)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弾性衝突</a:t>
                </a: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29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ja-JP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ja-JP" sz="29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2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ja-JP" sz="29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2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ja-JP" altLang="en-US" sz="29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分子一個が壁に当たって弾性衝突する際の運動量変化</a:t>
                </a:r>
                <a:endParaRPr lang="en-US" altLang="ja-JP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</m:sSubSup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kumimoji="1" lang="ja-JP" altLang="en-US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3539" y="1028701"/>
                <a:ext cx="8867774" cy="5705475"/>
              </a:xfrm>
              <a:blipFill>
                <a:blip r:embed="rId2"/>
                <a:stretch>
                  <a:fillRect l="-825" t="-10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グループ化 127"/>
          <p:cNvGrpSpPr/>
          <p:nvPr/>
        </p:nvGrpSpPr>
        <p:grpSpPr>
          <a:xfrm>
            <a:off x="6009836" y="3830030"/>
            <a:ext cx="2034265" cy="1722774"/>
            <a:chOff x="930275" y="3722428"/>
            <a:chExt cx="3096395" cy="2622270"/>
          </a:xfrm>
        </p:grpSpPr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930275" y="5029200"/>
              <a:ext cx="3071813" cy="584200"/>
            </a:xfrm>
            <a:custGeom>
              <a:avLst/>
              <a:gdLst>
                <a:gd name="T0" fmla="*/ 755 w 1935"/>
                <a:gd name="T1" fmla="*/ 16 h 368"/>
                <a:gd name="T2" fmla="*/ 0 w 1935"/>
                <a:gd name="T3" fmla="*/ 351 h 368"/>
                <a:gd name="T4" fmla="*/ 1125 w 1935"/>
                <a:gd name="T5" fmla="*/ 368 h 368"/>
                <a:gd name="T6" fmla="*/ 1935 w 1935"/>
                <a:gd name="T7" fmla="*/ 9 h 368"/>
                <a:gd name="T8" fmla="*/ 1292 w 1935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5" h="368">
                  <a:moveTo>
                    <a:pt x="755" y="16"/>
                  </a:moveTo>
                  <a:lnTo>
                    <a:pt x="0" y="351"/>
                  </a:lnTo>
                  <a:lnTo>
                    <a:pt x="1125" y="368"/>
                  </a:lnTo>
                  <a:lnTo>
                    <a:pt x="1935" y="9"/>
                  </a:lnTo>
                  <a:lnTo>
                    <a:pt x="129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2416175" y="3989388"/>
              <a:ext cx="881063" cy="227013"/>
            </a:xfrm>
            <a:custGeom>
              <a:avLst/>
              <a:gdLst>
                <a:gd name="T0" fmla="*/ 503 w 555"/>
                <a:gd name="T1" fmla="*/ 75 h 143"/>
                <a:gd name="T2" fmla="*/ 503 w 555"/>
                <a:gd name="T3" fmla="*/ 75 h 143"/>
                <a:gd name="T4" fmla="*/ 485 w 555"/>
                <a:gd name="T5" fmla="*/ 82 h 143"/>
                <a:gd name="T6" fmla="*/ 466 w 555"/>
                <a:gd name="T7" fmla="*/ 91 h 143"/>
                <a:gd name="T8" fmla="*/ 422 w 555"/>
                <a:gd name="T9" fmla="*/ 103 h 143"/>
                <a:gd name="T10" fmla="*/ 374 w 555"/>
                <a:gd name="T11" fmla="*/ 116 h 143"/>
                <a:gd name="T12" fmla="*/ 323 w 555"/>
                <a:gd name="T13" fmla="*/ 125 h 143"/>
                <a:gd name="T14" fmla="*/ 269 w 555"/>
                <a:gd name="T15" fmla="*/ 134 h 143"/>
                <a:gd name="T16" fmla="*/ 216 w 555"/>
                <a:gd name="T17" fmla="*/ 139 h 143"/>
                <a:gd name="T18" fmla="*/ 165 w 555"/>
                <a:gd name="T19" fmla="*/ 143 h 143"/>
                <a:gd name="T20" fmla="*/ 115 w 555"/>
                <a:gd name="T21" fmla="*/ 143 h 143"/>
                <a:gd name="T22" fmla="*/ 115 w 555"/>
                <a:gd name="T23" fmla="*/ 143 h 143"/>
                <a:gd name="T24" fmla="*/ 93 w 555"/>
                <a:gd name="T25" fmla="*/ 143 h 143"/>
                <a:gd name="T26" fmla="*/ 74 w 555"/>
                <a:gd name="T27" fmla="*/ 142 h 143"/>
                <a:gd name="T28" fmla="*/ 56 w 555"/>
                <a:gd name="T29" fmla="*/ 139 h 143"/>
                <a:gd name="T30" fmla="*/ 41 w 555"/>
                <a:gd name="T31" fmla="*/ 136 h 143"/>
                <a:gd name="T32" fmla="*/ 28 w 555"/>
                <a:gd name="T33" fmla="*/ 134 h 143"/>
                <a:gd name="T34" fmla="*/ 18 w 555"/>
                <a:gd name="T35" fmla="*/ 130 h 143"/>
                <a:gd name="T36" fmla="*/ 10 w 555"/>
                <a:gd name="T37" fmla="*/ 125 h 143"/>
                <a:gd name="T38" fmla="*/ 4 w 555"/>
                <a:gd name="T39" fmla="*/ 121 h 143"/>
                <a:gd name="T40" fmla="*/ 2 w 555"/>
                <a:gd name="T41" fmla="*/ 116 h 143"/>
                <a:gd name="T42" fmla="*/ 0 w 555"/>
                <a:gd name="T43" fmla="*/ 110 h 143"/>
                <a:gd name="T44" fmla="*/ 3 w 555"/>
                <a:gd name="T45" fmla="*/ 103 h 143"/>
                <a:gd name="T46" fmla="*/ 7 w 555"/>
                <a:gd name="T47" fmla="*/ 98 h 143"/>
                <a:gd name="T48" fmla="*/ 16 w 555"/>
                <a:gd name="T49" fmla="*/ 91 h 143"/>
                <a:gd name="T50" fmla="*/ 25 w 555"/>
                <a:gd name="T51" fmla="*/ 84 h 143"/>
                <a:gd name="T52" fmla="*/ 38 w 555"/>
                <a:gd name="T53" fmla="*/ 77 h 143"/>
                <a:gd name="T54" fmla="*/ 53 w 555"/>
                <a:gd name="T55" fmla="*/ 68 h 143"/>
                <a:gd name="T56" fmla="*/ 53 w 555"/>
                <a:gd name="T57" fmla="*/ 68 h 143"/>
                <a:gd name="T58" fmla="*/ 71 w 555"/>
                <a:gd name="T59" fmla="*/ 61 h 143"/>
                <a:gd name="T60" fmla="*/ 90 w 555"/>
                <a:gd name="T61" fmla="*/ 55 h 143"/>
                <a:gd name="T62" fmla="*/ 133 w 555"/>
                <a:gd name="T63" fmla="*/ 41 h 143"/>
                <a:gd name="T64" fmla="*/ 182 w 555"/>
                <a:gd name="T65" fmla="*/ 30 h 143"/>
                <a:gd name="T66" fmla="*/ 233 w 555"/>
                <a:gd name="T67" fmla="*/ 18 h 143"/>
                <a:gd name="T68" fmla="*/ 287 w 555"/>
                <a:gd name="T69" fmla="*/ 11 h 143"/>
                <a:gd name="T70" fmla="*/ 340 w 555"/>
                <a:gd name="T71" fmla="*/ 5 h 143"/>
                <a:gd name="T72" fmla="*/ 391 w 555"/>
                <a:gd name="T73" fmla="*/ 2 h 143"/>
                <a:gd name="T74" fmla="*/ 440 w 555"/>
                <a:gd name="T75" fmla="*/ 0 h 143"/>
                <a:gd name="T76" fmla="*/ 440 w 555"/>
                <a:gd name="T77" fmla="*/ 0 h 143"/>
                <a:gd name="T78" fmla="*/ 462 w 555"/>
                <a:gd name="T79" fmla="*/ 2 h 143"/>
                <a:gd name="T80" fmla="*/ 483 w 555"/>
                <a:gd name="T81" fmla="*/ 3 h 143"/>
                <a:gd name="T82" fmla="*/ 499 w 555"/>
                <a:gd name="T83" fmla="*/ 5 h 143"/>
                <a:gd name="T84" fmla="*/ 514 w 555"/>
                <a:gd name="T85" fmla="*/ 7 h 143"/>
                <a:gd name="T86" fmla="*/ 528 w 555"/>
                <a:gd name="T87" fmla="*/ 10 h 143"/>
                <a:gd name="T88" fmla="*/ 538 w 555"/>
                <a:gd name="T89" fmla="*/ 14 h 143"/>
                <a:gd name="T90" fmla="*/ 546 w 555"/>
                <a:gd name="T91" fmla="*/ 18 h 143"/>
                <a:gd name="T92" fmla="*/ 552 w 555"/>
                <a:gd name="T93" fmla="*/ 24 h 143"/>
                <a:gd name="T94" fmla="*/ 555 w 555"/>
                <a:gd name="T95" fmla="*/ 30 h 143"/>
                <a:gd name="T96" fmla="*/ 555 w 555"/>
                <a:gd name="T97" fmla="*/ 35 h 143"/>
                <a:gd name="T98" fmla="*/ 553 w 555"/>
                <a:gd name="T99" fmla="*/ 41 h 143"/>
                <a:gd name="T100" fmla="*/ 548 w 555"/>
                <a:gd name="T101" fmla="*/ 48 h 143"/>
                <a:gd name="T102" fmla="*/ 541 w 555"/>
                <a:gd name="T103" fmla="*/ 55 h 143"/>
                <a:gd name="T104" fmla="*/ 531 w 555"/>
                <a:gd name="T105" fmla="*/ 61 h 143"/>
                <a:gd name="T106" fmla="*/ 519 w 555"/>
                <a:gd name="T107" fmla="*/ 68 h 143"/>
                <a:gd name="T108" fmla="*/ 503 w 555"/>
                <a:gd name="T109" fmla="*/ 75 h 143"/>
                <a:gd name="T110" fmla="*/ 503 w 555"/>
                <a:gd name="T111" fmla="*/ 7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5" h="143">
                  <a:moveTo>
                    <a:pt x="503" y="75"/>
                  </a:moveTo>
                  <a:lnTo>
                    <a:pt x="503" y="75"/>
                  </a:lnTo>
                  <a:lnTo>
                    <a:pt x="485" y="82"/>
                  </a:lnTo>
                  <a:lnTo>
                    <a:pt x="466" y="91"/>
                  </a:lnTo>
                  <a:lnTo>
                    <a:pt x="422" y="103"/>
                  </a:lnTo>
                  <a:lnTo>
                    <a:pt x="374" y="116"/>
                  </a:lnTo>
                  <a:lnTo>
                    <a:pt x="323" y="125"/>
                  </a:lnTo>
                  <a:lnTo>
                    <a:pt x="269" y="134"/>
                  </a:lnTo>
                  <a:lnTo>
                    <a:pt x="216" y="139"/>
                  </a:lnTo>
                  <a:lnTo>
                    <a:pt x="165" y="143"/>
                  </a:lnTo>
                  <a:lnTo>
                    <a:pt x="115" y="143"/>
                  </a:lnTo>
                  <a:lnTo>
                    <a:pt x="115" y="143"/>
                  </a:lnTo>
                  <a:lnTo>
                    <a:pt x="93" y="143"/>
                  </a:lnTo>
                  <a:lnTo>
                    <a:pt x="74" y="142"/>
                  </a:lnTo>
                  <a:lnTo>
                    <a:pt x="56" y="139"/>
                  </a:lnTo>
                  <a:lnTo>
                    <a:pt x="41" y="136"/>
                  </a:lnTo>
                  <a:lnTo>
                    <a:pt x="28" y="134"/>
                  </a:lnTo>
                  <a:lnTo>
                    <a:pt x="18" y="130"/>
                  </a:lnTo>
                  <a:lnTo>
                    <a:pt x="10" y="125"/>
                  </a:lnTo>
                  <a:lnTo>
                    <a:pt x="4" y="121"/>
                  </a:lnTo>
                  <a:lnTo>
                    <a:pt x="2" y="116"/>
                  </a:lnTo>
                  <a:lnTo>
                    <a:pt x="0" y="110"/>
                  </a:lnTo>
                  <a:lnTo>
                    <a:pt x="3" y="103"/>
                  </a:lnTo>
                  <a:lnTo>
                    <a:pt x="7" y="98"/>
                  </a:lnTo>
                  <a:lnTo>
                    <a:pt x="16" y="91"/>
                  </a:lnTo>
                  <a:lnTo>
                    <a:pt x="25" y="84"/>
                  </a:lnTo>
                  <a:lnTo>
                    <a:pt x="38" y="77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71" y="61"/>
                  </a:lnTo>
                  <a:lnTo>
                    <a:pt x="90" y="55"/>
                  </a:lnTo>
                  <a:lnTo>
                    <a:pt x="133" y="41"/>
                  </a:lnTo>
                  <a:lnTo>
                    <a:pt x="182" y="30"/>
                  </a:lnTo>
                  <a:lnTo>
                    <a:pt x="233" y="18"/>
                  </a:lnTo>
                  <a:lnTo>
                    <a:pt x="287" y="11"/>
                  </a:lnTo>
                  <a:lnTo>
                    <a:pt x="340" y="5"/>
                  </a:lnTo>
                  <a:lnTo>
                    <a:pt x="391" y="2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62" y="2"/>
                  </a:lnTo>
                  <a:lnTo>
                    <a:pt x="483" y="3"/>
                  </a:lnTo>
                  <a:lnTo>
                    <a:pt x="499" y="5"/>
                  </a:lnTo>
                  <a:lnTo>
                    <a:pt x="514" y="7"/>
                  </a:lnTo>
                  <a:lnTo>
                    <a:pt x="528" y="10"/>
                  </a:lnTo>
                  <a:lnTo>
                    <a:pt x="538" y="14"/>
                  </a:lnTo>
                  <a:lnTo>
                    <a:pt x="546" y="18"/>
                  </a:lnTo>
                  <a:lnTo>
                    <a:pt x="552" y="24"/>
                  </a:lnTo>
                  <a:lnTo>
                    <a:pt x="555" y="30"/>
                  </a:lnTo>
                  <a:lnTo>
                    <a:pt x="555" y="35"/>
                  </a:lnTo>
                  <a:lnTo>
                    <a:pt x="553" y="41"/>
                  </a:lnTo>
                  <a:lnTo>
                    <a:pt x="548" y="48"/>
                  </a:lnTo>
                  <a:lnTo>
                    <a:pt x="541" y="55"/>
                  </a:lnTo>
                  <a:lnTo>
                    <a:pt x="531" y="61"/>
                  </a:lnTo>
                  <a:lnTo>
                    <a:pt x="519" y="68"/>
                  </a:lnTo>
                  <a:lnTo>
                    <a:pt x="503" y="75"/>
                  </a:lnTo>
                  <a:lnTo>
                    <a:pt x="503" y="7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2025650" y="4170363"/>
              <a:ext cx="388938" cy="1204913"/>
            </a:xfrm>
            <a:custGeom>
              <a:avLst/>
              <a:gdLst>
                <a:gd name="T0" fmla="*/ 245 w 245"/>
                <a:gd name="T1" fmla="*/ 0 h 759"/>
                <a:gd name="T2" fmla="*/ 0 w 245"/>
                <a:gd name="T3" fmla="*/ 759 h 759"/>
                <a:gd name="T4" fmla="*/ 245 w 245"/>
                <a:gd name="T5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759">
                  <a:moveTo>
                    <a:pt x="245" y="0"/>
                  </a:moveTo>
                  <a:lnTo>
                    <a:pt x="0" y="759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 flipH="1">
              <a:off x="2025650" y="4170363"/>
              <a:ext cx="388938" cy="120491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2906713" y="4056063"/>
              <a:ext cx="387350" cy="1203325"/>
            </a:xfrm>
            <a:custGeom>
              <a:avLst/>
              <a:gdLst>
                <a:gd name="T0" fmla="*/ 244 w 244"/>
                <a:gd name="T1" fmla="*/ 0 h 758"/>
                <a:gd name="T2" fmla="*/ 0 w 244"/>
                <a:gd name="T3" fmla="*/ 758 h 758"/>
                <a:gd name="T4" fmla="*/ 244 w 244"/>
                <a:gd name="T5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" h="758">
                  <a:moveTo>
                    <a:pt x="244" y="0"/>
                  </a:moveTo>
                  <a:lnTo>
                    <a:pt x="0" y="758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 flipH="1">
              <a:off x="2906713" y="4056063"/>
              <a:ext cx="387350" cy="120332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1452563" y="5364163"/>
              <a:ext cx="392113" cy="130175"/>
            </a:xfrm>
            <a:custGeom>
              <a:avLst/>
              <a:gdLst>
                <a:gd name="T0" fmla="*/ 247 w 247"/>
                <a:gd name="T1" fmla="*/ 82 h 82"/>
                <a:gd name="T2" fmla="*/ 0 w 247"/>
                <a:gd name="T3" fmla="*/ 79 h 82"/>
                <a:gd name="T4" fmla="*/ 178 w 247"/>
                <a:gd name="T5" fmla="*/ 0 h 82"/>
                <a:gd name="T6" fmla="*/ 247 w 24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82">
                  <a:moveTo>
                    <a:pt x="247" y="82"/>
                  </a:moveTo>
                  <a:lnTo>
                    <a:pt x="0" y="79"/>
                  </a:lnTo>
                  <a:lnTo>
                    <a:pt x="178" y="0"/>
                  </a:lnTo>
                  <a:lnTo>
                    <a:pt x="24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1452563" y="5364163"/>
              <a:ext cx="392113" cy="130175"/>
            </a:xfrm>
            <a:custGeom>
              <a:avLst/>
              <a:gdLst>
                <a:gd name="T0" fmla="*/ 247 w 247"/>
                <a:gd name="T1" fmla="*/ 82 h 82"/>
                <a:gd name="T2" fmla="*/ 0 w 247"/>
                <a:gd name="T3" fmla="*/ 79 h 82"/>
                <a:gd name="T4" fmla="*/ 178 w 247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" h="82">
                  <a:moveTo>
                    <a:pt x="247" y="82"/>
                  </a:moveTo>
                  <a:lnTo>
                    <a:pt x="0" y="79"/>
                  </a:lnTo>
                  <a:lnTo>
                    <a:pt x="1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1452563" y="5387975"/>
              <a:ext cx="328613" cy="106363"/>
            </a:xfrm>
            <a:custGeom>
              <a:avLst/>
              <a:gdLst>
                <a:gd name="T0" fmla="*/ 207 w 207"/>
                <a:gd name="T1" fmla="*/ 67 h 67"/>
                <a:gd name="T2" fmla="*/ 0 w 207"/>
                <a:gd name="T3" fmla="*/ 64 h 67"/>
                <a:gd name="T4" fmla="*/ 142 w 207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" h="67">
                  <a:moveTo>
                    <a:pt x="207" y="67"/>
                  </a:moveTo>
                  <a:lnTo>
                    <a:pt x="0" y="64"/>
                  </a:lnTo>
                  <a:lnTo>
                    <a:pt x="14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1757363" y="5456238"/>
              <a:ext cx="87313" cy="73025"/>
            </a:xfrm>
            <a:custGeom>
              <a:avLst/>
              <a:gdLst>
                <a:gd name="T0" fmla="*/ 55 w 55"/>
                <a:gd name="T1" fmla="*/ 24 h 46"/>
                <a:gd name="T2" fmla="*/ 0 w 55"/>
                <a:gd name="T3" fmla="*/ 0 h 46"/>
                <a:gd name="T4" fmla="*/ 12 w 55"/>
                <a:gd name="T5" fmla="*/ 24 h 46"/>
                <a:gd name="T6" fmla="*/ 0 w 55"/>
                <a:gd name="T7" fmla="*/ 46 h 46"/>
                <a:gd name="T8" fmla="*/ 55 w 55"/>
                <a:gd name="T9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6">
                  <a:moveTo>
                    <a:pt x="55" y="24"/>
                  </a:moveTo>
                  <a:lnTo>
                    <a:pt x="0" y="0"/>
                  </a:lnTo>
                  <a:lnTo>
                    <a:pt x="12" y="24"/>
                  </a:lnTo>
                  <a:lnTo>
                    <a:pt x="0" y="46"/>
                  </a:lnTo>
                  <a:lnTo>
                    <a:pt x="5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1639888" y="5364163"/>
              <a:ext cx="95250" cy="68263"/>
            </a:xfrm>
            <a:custGeom>
              <a:avLst/>
              <a:gdLst>
                <a:gd name="T0" fmla="*/ 60 w 60"/>
                <a:gd name="T1" fmla="*/ 0 h 43"/>
                <a:gd name="T2" fmla="*/ 18 w 60"/>
                <a:gd name="T3" fmla="*/ 43 h 43"/>
                <a:gd name="T4" fmla="*/ 21 w 60"/>
                <a:gd name="T5" fmla="*/ 16 h 43"/>
                <a:gd name="T6" fmla="*/ 0 w 60"/>
                <a:gd name="T7" fmla="*/ 1 h 43"/>
                <a:gd name="T8" fmla="*/ 60 w 60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3">
                  <a:moveTo>
                    <a:pt x="60" y="0"/>
                  </a:moveTo>
                  <a:lnTo>
                    <a:pt x="18" y="43"/>
                  </a:lnTo>
                  <a:lnTo>
                    <a:pt x="21" y="16"/>
                  </a:lnTo>
                  <a:lnTo>
                    <a:pt x="0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1452563" y="5494338"/>
              <a:ext cx="0" cy="387350"/>
            </a:xfrm>
            <a:custGeom>
              <a:avLst/>
              <a:gdLst>
                <a:gd name="T0" fmla="*/ 0 h 244"/>
                <a:gd name="T1" fmla="*/ 244 h 244"/>
                <a:gd name="T2" fmla="*/ 0 h 2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4">
                  <a:moveTo>
                    <a:pt x="0" y="0"/>
                  </a:move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4" name="Line 36"/>
            <p:cNvSpPr>
              <a:spLocks noChangeShapeType="1"/>
            </p:cNvSpPr>
            <p:nvPr/>
          </p:nvSpPr>
          <p:spPr bwMode="auto">
            <a:xfrm>
              <a:off x="1452563" y="5494338"/>
              <a:ext cx="0" cy="3873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>
              <a:off x="1452563" y="5494338"/>
              <a:ext cx="0" cy="325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1417638" y="5792788"/>
              <a:ext cx="71438" cy="88900"/>
            </a:xfrm>
            <a:custGeom>
              <a:avLst/>
              <a:gdLst>
                <a:gd name="T0" fmla="*/ 22 w 45"/>
                <a:gd name="T1" fmla="*/ 56 h 56"/>
                <a:gd name="T2" fmla="*/ 0 w 45"/>
                <a:gd name="T3" fmla="*/ 0 h 56"/>
                <a:gd name="T4" fmla="*/ 22 w 45"/>
                <a:gd name="T5" fmla="*/ 14 h 56"/>
                <a:gd name="T6" fmla="*/ 45 w 45"/>
                <a:gd name="T7" fmla="*/ 0 h 56"/>
                <a:gd name="T8" fmla="*/ 22 w 4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6">
                  <a:moveTo>
                    <a:pt x="22" y="56"/>
                  </a:moveTo>
                  <a:lnTo>
                    <a:pt x="0" y="0"/>
                  </a:lnTo>
                  <a:lnTo>
                    <a:pt x="22" y="14"/>
                  </a:lnTo>
                  <a:lnTo>
                    <a:pt x="45" y="0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2128838" y="5014913"/>
              <a:ext cx="852488" cy="39688"/>
            </a:xfrm>
            <a:custGeom>
              <a:avLst/>
              <a:gdLst>
                <a:gd name="T0" fmla="*/ 537 w 537"/>
                <a:gd name="T1" fmla="*/ 9 h 25"/>
                <a:gd name="T2" fmla="*/ 55 w 537"/>
                <a:gd name="T3" fmla="*/ 0 h 25"/>
                <a:gd name="T4" fmla="*/ 0 w 537"/>
                <a:gd name="T5" fmla="*/ 25 h 25"/>
                <a:gd name="T6" fmla="*/ 537 w 537"/>
                <a:gd name="T7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25">
                  <a:moveTo>
                    <a:pt x="537" y="9"/>
                  </a:moveTo>
                  <a:lnTo>
                    <a:pt x="55" y="0"/>
                  </a:lnTo>
                  <a:lnTo>
                    <a:pt x="0" y="25"/>
                  </a:lnTo>
                  <a:lnTo>
                    <a:pt x="537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2128838" y="5014913"/>
              <a:ext cx="852488" cy="39688"/>
            </a:xfrm>
            <a:custGeom>
              <a:avLst/>
              <a:gdLst>
                <a:gd name="T0" fmla="*/ 537 w 537"/>
                <a:gd name="T1" fmla="*/ 9 h 25"/>
                <a:gd name="T2" fmla="*/ 55 w 537"/>
                <a:gd name="T3" fmla="*/ 0 h 25"/>
                <a:gd name="T4" fmla="*/ 0 w 537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7" h="25">
                  <a:moveTo>
                    <a:pt x="537" y="9"/>
                  </a:moveTo>
                  <a:lnTo>
                    <a:pt x="55" y="0"/>
                  </a:lnTo>
                  <a:lnTo>
                    <a:pt x="0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9" name="Line 41"/>
            <p:cNvSpPr>
              <a:spLocks noChangeShapeType="1"/>
            </p:cNvSpPr>
            <p:nvPr/>
          </p:nvSpPr>
          <p:spPr bwMode="auto">
            <a:xfrm flipH="1" flipV="1">
              <a:off x="2946400" y="5026025"/>
              <a:ext cx="34925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flipH="1">
              <a:off x="2876550" y="5026025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71" name="Line 43"/>
            <p:cNvSpPr>
              <a:spLocks noChangeShapeType="1"/>
            </p:cNvSpPr>
            <p:nvPr/>
          </p:nvSpPr>
          <p:spPr bwMode="auto">
            <a:xfrm flipH="1" flipV="1">
              <a:off x="2806700" y="5024438"/>
              <a:ext cx="3492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72" name="Line 44"/>
            <p:cNvSpPr>
              <a:spLocks noChangeShapeType="1"/>
            </p:cNvSpPr>
            <p:nvPr/>
          </p:nvSpPr>
          <p:spPr bwMode="auto">
            <a:xfrm flipH="1">
              <a:off x="2735263" y="5024438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73" name="Line 45"/>
            <p:cNvSpPr>
              <a:spLocks noChangeShapeType="1"/>
            </p:cNvSpPr>
            <p:nvPr/>
          </p:nvSpPr>
          <p:spPr bwMode="auto">
            <a:xfrm flipH="1">
              <a:off x="2665413" y="5024438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74" name="Line 46"/>
            <p:cNvSpPr>
              <a:spLocks noChangeShapeType="1"/>
            </p:cNvSpPr>
            <p:nvPr/>
          </p:nvSpPr>
          <p:spPr bwMode="auto">
            <a:xfrm flipH="1">
              <a:off x="2595563" y="5021263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75" name="Line 47"/>
            <p:cNvSpPr>
              <a:spLocks noChangeShapeType="1"/>
            </p:cNvSpPr>
            <p:nvPr/>
          </p:nvSpPr>
          <p:spPr bwMode="auto">
            <a:xfrm flipH="1">
              <a:off x="2524125" y="5021263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76" name="Line 48"/>
            <p:cNvSpPr>
              <a:spLocks noChangeShapeType="1"/>
            </p:cNvSpPr>
            <p:nvPr/>
          </p:nvSpPr>
          <p:spPr bwMode="auto">
            <a:xfrm flipH="1">
              <a:off x="2454275" y="5019675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77" name="Line 49"/>
            <p:cNvSpPr>
              <a:spLocks noChangeShapeType="1"/>
            </p:cNvSpPr>
            <p:nvPr/>
          </p:nvSpPr>
          <p:spPr bwMode="auto">
            <a:xfrm flipH="1">
              <a:off x="2384425" y="5019675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78" name="Line 50"/>
            <p:cNvSpPr>
              <a:spLocks noChangeShapeType="1"/>
            </p:cNvSpPr>
            <p:nvPr/>
          </p:nvSpPr>
          <p:spPr bwMode="auto">
            <a:xfrm flipH="1">
              <a:off x="2312988" y="5018088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79" name="Line 51"/>
            <p:cNvSpPr>
              <a:spLocks noChangeShapeType="1"/>
            </p:cNvSpPr>
            <p:nvPr/>
          </p:nvSpPr>
          <p:spPr bwMode="auto">
            <a:xfrm flipH="1">
              <a:off x="2243138" y="5018088"/>
              <a:ext cx="3492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0" name="Line 52"/>
            <p:cNvSpPr>
              <a:spLocks noChangeShapeType="1"/>
            </p:cNvSpPr>
            <p:nvPr/>
          </p:nvSpPr>
          <p:spPr bwMode="auto">
            <a:xfrm flipH="1">
              <a:off x="2174875" y="5019675"/>
              <a:ext cx="33338" cy="158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1" name="Line 53"/>
            <p:cNvSpPr>
              <a:spLocks noChangeShapeType="1"/>
            </p:cNvSpPr>
            <p:nvPr/>
          </p:nvSpPr>
          <p:spPr bwMode="auto">
            <a:xfrm flipH="1">
              <a:off x="2128838" y="5048250"/>
              <a:ext cx="14288" cy="63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2027238" y="5259388"/>
              <a:ext cx="877888" cy="168275"/>
            </a:xfrm>
            <a:custGeom>
              <a:avLst/>
              <a:gdLst>
                <a:gd name="T0" fmla="*/ 0 w 553"/>
                <a:gd name="T1" fmla="*/ 73 h 106"/>
                <a:gd name="T2" fmla="*/ 0 w 553"/>
                <a:gd name="T3" fmla="*/ 73 h 106"/>
                <a:gd name="T4" fmla="*/ 0 w 553"/>
                <a:gd name="T5" fmla="*/ 77 h 106"/>
                <a:gd name="T6" fmla="*/ 1 w 553"/>
                <a:gd name="T7" fmla="*/ 80 h 106"/>
                <a:gd name="T8" fmla="*/ 3 w 553"/>
                <a:gd name="T9" fmla="*/ 82 h 106"/>
                <a:gd name="T10" fmla="*/ 6 w 553"/>
                <a:gd name="T11" fmla="*/ 86 h 106"/>
                <a:gd name="T12" fmla="*/ 15 w 553"/>
                <a:gd name="T13" fmla="*/ 92 h 106"/>
                <a:gd name="T14" fmla="*/ 28 w 553"/>
                <a:gd name="T15" fmla="*/ 96 h 106"/>
                <a:gd name="T16" fmla="*/ 44 w 553"/>
                <a:gd name="T17" fmla="*/ 100 h 106"/>
                <a:gd name="T18" fmla="*/ 64 w 553"/>
                <a:gd name="T19" fmla="*/ 103 h 106"/>
                <a:gd name="T20" fmla="*/ 87 w 553"/>
                <a:gd name="T21" fmla="*/ 106 h 106"/>
                <a:gd name="T22" fmla="*/ 115 w 553"/>
                <a:gd name="T23" fmla="*/ 106 h 106"/>
                <a:gd name="T24" fmla="*/ 115 w 553"/>
                <a:gd name="T25" fmla="*/ 106 h 106"/>
                <a:gd name="T26" fmla="*/ 164 w 553"/>
                <a:gd name="T27" fmla="*/ 106 h 106"/>
                <a:gd name="T28" fmla="*/ 215 w 553"/>
                <a:gd name="T29" fmla="*/ 102 h 106"/>
                <a:gd name="T30" fmla="*/ 269 w 553"/>
                <a:gd name="T31" fmla="*/ 96 h 106"/>
                <a:gd name="T32" fmla="*/ 322 w 553"/>
                <a:gd name="T33" fmla="*/ 88 h 106"/>
                <a:gd name="T34" fmla="*/ 373 w 553"/>
                <a:gd name="T35" fmla="*/ 78 h 106"/>
                <a:gd name="T36" fmla="*/ 421 w 553"/>
                <a:gd name="T37" fmla="*/ 66 h 106"/>
                <a:gd name="T38" fmla="*/ 464 w 553"/>
                <a:gd name="T39" fmla="*/ 53 h 106"/>
                <a:gd name="T40" fmla="*/ 484 w 553"/>
                <a:gd name="T41" fmla="*/ 45 h 106"/>
                <a:gd name="T42" fmla="*/ 502 w 553"/>
                <a:gd name="T43" fmla="*/ 38 h 106"/>
                <a:gd name="T44" fmla="*/ 502 w 553"/>
                <a:gd name="T45" fmla="*/ 38 h 106"/>
                <a:gd name="T46" fmla="*/ 522 w 553"/>
                <a:gd name="T47" fmla="*/ 28 h 106"/>
                <a:gd name="T48" fmla="*/ 538 w 553"/>
                <a:gd name="T49" fmla="*/ 18 h 106"/>
                <a:gd name="T50" fmla="*/ 549 w 553"/>
                <a:gd name="T51" fmla="*/ 9 h 106"/>
                <a:gd name="T52" fmla="*/ 552 w 553"/>
                <a:gd name="T53" fmla="*/ 5 h 106"/>
                <a:gd name="T54" fmla="*/ 553 w 553"/>
                <a:gd name="T55" fmla="*/ 0 h 106"/>
                <a:gd name="T56" fmla="*/ 0 w 553"/>
                <a:gd name="T57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3" h="106">
                  <a:moveTo>
                    <a:pt x="0" y="73"/>
                  </a:moveTo>
                  <a:lnTo>
                    <a:pt x="0" y="73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3" y="82"/>
                  </a:lnTo>
                  <a:lnTo>
                    <a:pt x="6" y="86"/>
                  </a:lnTo>
                  <a:lnTo>
                    <a:pt x="15" y="92"/>
                  </a:lnTo>
                  <a:lnTo>
                    <a:pt x="28" y="96"/>
                  </a:lnTo>
                  <a:lnTo>
                    <a:pt x="44" y="100"/>
                  </a:lnTo>
                  <a:lnTo>
                    <a:pt x="64" y="103"/>
                  </a:lnTo>
                  <a:lnTo>
                    <a:pt x="87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64" y="106"/>
                  </a:lnTo>
                  <a:lnTo>
                    <a:pt x="215" y="102"/>
                  </a:lnTo>
                  <a:lnTo>
                    <a:pt x="269" y="96"/>
                  </a:lnTo>
                  <a:lnTo>
                    <a:pt x="322" y="88"/>
                  </a:lnTo>
                  <a:lnTo>
                    <a:pt x="373" y="78"/>
                  </a:lnTo>
                  <a:lnTo>
                    <a:pt x="421" y="66"/>
                  </a:lnTo>
                  <a:lnTo>
                    <a:pt x="464" y="53"/>
                  </a:lnTo>
                  <a:lnTo>
                    <a:pt x="484" y="45"/>
                  </a:lnTo>
                  <a:lnTo>
                    <a:pt x="502" y="38"/>
                  </a:lnTo>
                  <a:lnTo>
                    <a:pt x="502" y="38"/>
                  </a:lnTo>
                  <a:lnTo>
                    <a:pt x="522" y="28"/>
                  </a:lnTo>
                  <a:lnTo>
                    <a:pt x="538" y="18"/>
                  </a:lnTo>
                  <a:lnTo>
                    <a:pt x="549" y="9"/>
                  </a:lnTo>
                  <a:lnTo>
                    <a:pt x="552" y="5"/>
                  </a:lnTo>
                  <a:lnTo>
                    <a:pt x="55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3" name="Freeform 55"/>
            <p:cNvSpPr>
              <a:spLocks/>
            </p:cNvSpPr>
            <p:nvPr/>
          </p:nvSpPr>
          <p:spPr bwMode="auto">
            <a:xfrm>
              <a:off x="2027238" y="5259388"/>
              <a:ext cx="877888" cy="168275"/>
            </a:xfrm>
            <a:custGeom>
              <a:avLst/>
              <a:gdLst>
                <a:gd name="T0" fmla="*/ 0 w 553"/>
                <a:gd name="T1" fmla="*/ 73 h 106"/>
                <a:gd name="T2" fmla="*/ 0 w 553"/>
                <a:gd name="T3" fmla="*/ 73 h 106"/>
                <a:gd name="T4" fmla="*/ 0 w 553"/>
                <a:gd name="T5" fmla="*/ 77 h 106"/>
                <a:gd name="T6" fmla="*/ 1 w 553"/>
                <a:gd name="T7" fmla="*/ 80 h 106"/>
                <a:gd name="T8" fmla="*/ 3 w 553"/>
                <a:gd name="T9" fmla="*/ 82 h 106"/>
                <a:gd name="T10" fmla="*/ 6 w 553"/>
                <a:gd name="T11" fmla="*/ 86 h 106"/>
                <a:gd name="T12" fmla="*/ 15 w 553"/>
                <a:gd name="T13" fmla="*/ 92 h 106"/>
                <a:gd name="T14" fmla="*/ 28 w 553"/>
                <a:gd name="T15" fmla="*/ 96 h 106"/>
                <a:gd name="T16" fmla="*/ 44 w 553"/>
                <a:gd name="T17" fmla="*/ 100 h 106"/>
                <a:gd name="T18" fmla="*/ 64 w 553"/>
                <a:gd name="T19" fmla="*/ 103 h 106"/>
                <a:gd name="T20" fmla="*/ 87 w 553"/>
                <a:gd name="T21" fmla="*/ 106 h 106"/>
                <a:gd name="T22" fmla="*/ 115 w 553"/>
                <a:gd name="T23" fmla="*/ 106 h 106"/>
                <a:gd name="T24" fmla="*/ 115 w 553"/>
                <a:gd name="T25" fmla="*/ 106 h 106"/>
                <a:gd name="T26" fmla="*/ 164 w 553"/>
                <a:gd name="T27" fmla="*/ 106 h 106"/>
                <a:gd name="T28" fmla="*/ 215 w 553"/>
                <a:gd name="T29" fmla="*/ 102 h 106"/>
                <a:gd name="T30" fmla="*/ 269 w 553"/>
                <a:gd name="T31" fmla="*/ 96 h 106"/>
                <a:gd name="T32" fmla="*/ 322 w 553"/>
                <a:gd name="T33" fmla="*/ 88 h 106"/>
                <a:gd name="T34" fmla="*/ 373 w 553"/>
                <a:gd name="T35" fmla="*/ 78 h 106"/>
                <a:gd name="T36" fmla="*/ 421 w 553"/>
                <a:gd name="T37" fmla="*/ 66 h 106"/>
                <a:gd name="T38" fmla="*/ 464 w 553"/>
                <a:gd name="T39" fmla="*/ 53 h 106"/>
                <a:gd name="T40" fmla="*/ 484 w 553"/>
                <a:gd name="T41" fmla="*/ 45 h 106"/>
                <a:gd name="T42" fmla="*/ 502 w 553"/>
                <a:gd name="T43" fmla="*/ 38 h 106"/>
                <a:gd name="T44" fmla="*/ 502 w 553"/>
                <a:gd name="T45" fmla="*/ 38 h 106"/>
                <a:gd name="T46" fmla="*/ 522 w 553"/>
                <a:gd name="T47" fmla="*/ 28 h 106"/>
                <a:gd name="T48" fmla="*/ 538 w 553"/>
                <a:gd name="T49" fmla="*/ 18 h 106"/>
                <a:gd name="T50" fmla="*/ 549 w 553"/>
                <a:gd name="T51" fmla="*/ 9 h 106"/>
                <a:gd name="T52" fmla="*/ 552 w 553"/>
                <a:gd name="T53" fmla="*/ 5 h 106"/>
                <a:gd name="T54" fmla="*/ 553 w 553"/>
                <a:gd name="T5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3" h="106">
                  <a:moveTo>
                    <a:pt x="0" y="73"/>
                  </a:moveTo>
                  <a:lnTo>
                    <a:pt x="0" y="73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3" y="82"/>
                  </a:lnTo>
                  <a:lnTo>
                    <a:pt x="6" y="86"/>
                  </a:lnTo>
                  <a:lnTo>
                    <a:pt x="15" y="92"/>
                  </a:lnTo>
                  <a:lnTo>
                    <a:pt x="28" y="96"/>
                  </a:lnTo>
                  <a:lnTo>
                    <a:pt x="44" y="100"/>
                  </a:lnTo>
                  <a:lnTo>
                    <a:pt x="64" y="103"/>
                  </a:lnTo>
                  <a:lnTo>
                    <a:pt x="87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64" y="106"/>
                  </a:lnTo>
                  <a:lnTo>
                    <a:pt x="215" y="102"/>
                  </a:lnTo>
                  <a:lnTo>
                    <a:pt x="269" y="96"/>
                  </a:lnTo>
                  <a:lnTo>
                    <a:pt x="322" y="88"/>
                  </a:lnTo>
                  <a:lnTo>
                    <a:pt x="373" y="78"/>
                  </a:lnTo>
                  <a:lnTo>
                    <a:pt x="421" y="66"/>
                  </a:lnTo>
                  <a:lnTo>
                    <a:pt x="464" y="53"/>
                  </a:lnTo>
                  <a:lnTo>
                    <a:pt x="484" y="45"/>
                  </a:lnTo>
                  <a:lnTo>
                    <a:pt x="502" y="38"/>
                  </a:lnTo>
                  <a:lnTo>
                    <a:pt x="502" y="38"/>
                  </a:lnTo>
                  <a:lnTo>
                    <a:pt x="522" y="28"/>
                  </a:lnTo>
                  <a:lnTo>
                    <a:pt x="538" y="18"/>
                  </a:lnTo>
                  <a:lnTo>
                    <a:pt x="549" y="9"/>
                  </a:lnTo>
                  <a:lnTo>
                    <a:pt x="552" y="5"/>
                  </a:lnTo>
                  <a:lnTo>
                    <a:pt x="553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2025650" y="5200650"/>
              <a:ext cx="881063" cy="174625"/>
            </a:xfrm>
            <a:custGeom>
              <a:avLst/>
              <a:gdLst>
                <a:gd name="T0" fmla="*/ 554 w 555"/>
                <a:gd name="T1" fmla="*/ 37 h 110"/>
                <a:gd name="T2" fmla="*/ 554 w 555"/>
                <a:gd name="T3" fmla="*/ 37 h 110"/>
                <a:gd name="T4" fmla="*/ 555 w 555"/>
                <a:gd name="T5" fmla="*/ 33 h 110"/>
                <a:gd name="T6" fmla="*/ 554 w 555"/>
                <a:gd name="T7" fmla="*/ 29 h 110"/>
                <a:gd name="T8" fmla="*/ 553 w 555"/>
                <a:gd name="T9" fmla="*/ 26 h 110"/>
                <a:gd name="T10" fmla="*/ 550 w 555"/>
                <a:gd name="T11" fmla="*/ 22 h 110"/>
                <a:gd name="T12" fmla="*/ 541 w 555"/>
                <a:gd name="T13" fmla="*/ 17 h 110"/>
                <a:gd name="T14" fmla="*/ 529 w 555"/>
                <a:gd name="T15" fmla="*/ 11 h 110"/>
                <a:gd name="T16" fmla="*/ 512 w 555"/>
                <a:gd name="T17" fmla="*/ 7 h 110"/>
                <a:gd name="T18" fmla="*/ 493 w 555"/>
                <a:gd name="T19" fmla="*/ 4 h 110"/>
                <a:gd name="T20" fmla="*/ 468 w 555"/>
                <a:gd name="T21" fmla="*/ 1 h 110"/>
                <a:gd name="T22" fmla="*/ 439 w 555"/>
                <a:gd name="T23" fmla="*/ 0 h 110"/>
                <a:gd name="T24" fmla="*/ 439 w 555"/>
                <a:gd name="T25" fmla="*/ 0 h 110"/>
                <a:gd name="T26" fmla="*/ 390 w 555"/>
                <a:gd name="T27" fmla="*/ 1 h 110"/>
                <a:gd name="T28" fmla="*/ 339 w 555"/>
                <a:gd name="T29" fmla="*/ 4 h 110"/>
                <a:gd name="T30" fmla="*/ 287 w 555"/>
                <a:gd name="T31" fmla="*/ 11 h 110"/>
                <a:gd name="T32" fmla="*/ 232 w 555"/>
                <a:gd name="T33" fmla="*/ 19 h 110"/>
                <a:gd name="T34" fmla="*/ 181 w 555"/>
                <a:gd name="T35" fmla="*/ 29 h 110"/>
                <a:gd name="T36" fmla="*/ 133 w 555"/>
                <a:gd name="T37" fmla="*/ 40 h 110"/>
                <a:gd name="T38" fmla="*/ 90 w 555"/>
                <a:gd name="T39" fmla="*/ 54 h 110"/>
                <a:gd name="T40" fmla="*/ 70 w 555"/>
                <a:gd name="T41" fmla="*/ 61 h 110"/>
                <a:gd name="T42" fmla="*/ 52 w 555"/>
                <a:gd name="T43" fmla="*/ 68 h 110"/>
                <a:gd name="T44" fmla="*/ 52 w 555"/>
                <a:gd name="T45" fmla="*/ 68 h 110"/>
                <a:gd name="T46" fmla="*/ 33 w 555"/>
                <a:gd name="T47" fmla="*/ 78 h 110"/>
                <a:gd name="T48" fmla="*/ 18 w 555"/>
                <a:gd name="T49" fmla="*/ 87 h 110"/>
                <a:gd name="T50" fmla="*/ 8 w 555"/>
                <a:gd name="T51" fmla="*/ 96 h 110"/>
                <a:gd name="T52" fmla="*/ 2 w 555"/>
                <a:gd name="T53" fmla="*/ 104 h 110"/>
                <a:gd name="T54" fmla="*/ 0 w 555"/>
                <a:gd name="T55" fmla="*/ 110 h 110"/>
                <a:gd name="T56" fmla="*/ 0 w 555"/>
                <a:gd name="T57" fmla="*/ 110 h 110"/>
                <a:gd name="T58" fmla="*/ 0 w 555"/>
                <a:gd name="T59" fmla="*/ 110 h 110"/>
                <a:gd name="T60" fmla="*/ 554 w 555"/>
                <a:gd name="T61" fmla="*/ 3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5" h="110">
                  <a:moveTo>
                    <a:pt x="554" y="37"/>
                  </a:moveTo>
                  <a:lnTo>
                    <a:pt x="554" y="37"/>
                  </a:lnTo>
                  <a:lnTo>
                    <a:pt x="555" y="33"/>
                  </a:lnTo>
                  <a:lnTo>
                    <a:pt x="554" y="29"/>
                  </a:lnTo>
                  <a:lnTo>
                    <a:pt x="553" y="26"/>
                  </a:lnTo>
                  <a:lnTo>
                    <a:pt x="550" y="22"/>
                  </a:lnTo>
                  <a:lnTo>
                    <a:pt x="541" y="17"/>
                  </a:lnTo>
                  <a:lnTo>
                    <a:pt x="529" y="11"/>
                  </a:lnTo>
                  <a:lnTo>
                    <a:pt x="512" y="7"/>
                  </a:lnTo>
                  <a:lnTo>
                    <a:pt x="493" y="4"/>
                  </a:lnTo>
                  <a:lnTo>
                    <a:pt x="468" y="1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390" y="1"/>
                  </a:lnTo>
                  <a:lnTo>
                    <a:pt x="339" y="4"/>
                  </a:lnTo>
                  <a:lnTo>
                    <a:pt x="287" y="11"/>
                  </a:lnTo>
                  <a:lnTo>
                    <a:pt x="232" y="19"/>
                  </a:lnTo>
                  <a:lnTo>
                    <a:pt x="181" y="29"/>
                  </a:lnTo>
                  <a:lnTo>
                    <a:pt x="133" y="40"/>
                  </a:lnTo>
                  <a:lnTo>
                    <a:pt x="90" y="54"/>
                  </a:lnTo>
                  <a:lnTo>
                    <a:pt x="70" y="61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33" y="78"/>
                  </a:lnTo>
                  <a:lnTo>
                    <a:pt x="18" y="87"/>
                  </a:lnTo>
                  <a:lnTo>
                    <a:pt x="8" y="96"/>
                  </a:lnTo>
                  <a:lnTo>
                    <a:pt x="2" y="10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554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2025650" y="5200650"/>
              <a:ext cx="881063" cy="174625"/>
            </a:xfrm>
            <a:custGeom>
              <a:avLst/>
              <a:gdLst>
                <a:gd name="T0" fmla="*/ 554 w 555"/>
                <a:gd name="T1" fmla="*/ 37 h 110"/>
                <a:gd name="T2" fmla="*/ 554 w 555"/>
                <a:gd name="T3" fmla="*/ 37 h 110"/>
                <a:gd name="T4" fmla="*/ 555 w 555"/>
                <a:gd name="T5" fmla="*/ 33 h 110"/>
                <a:gd name="T6" fmla="*/ 554 w 555"/>
                <a:gd name="T7" fmla="*/ 29 h 110"/>
                <a:gd name="T8" fmla="*/ 553 w 555"/>
                <a:gd name="T9" fmla="*/ 26 h 110"/>
                <a:gd name="T10" fmla="*/ 550 w 555"/>
                <a:gd name="T11" fmla="*/ 22 h 110"/>
                <a:gd name="T12" fmla="*/ 541 w 555"/>
                <a:gd name="T13" fmla="*/ 17 h 110"/>
                <a:gd name="T14" fmla="*/ 529 w 555"/>
                <a:gd name="T15" fmla="*/ 11 h 110"/>
                <a:gd name="T16" fmla="*/ 512 w 555"/>
                <a:gd name="T17" fmla="*/ 7 h 110"/>
                <a:gd name="T18" fmla="*/ 493 w 555"/>
                <a:gd name="T19" fmla="*/ 4 h 110"/>
                <a:gd name="T20" fmla="*/ 468 w 555"/>
                <a:gd name="T21" fmla="*/ 1 h 110"/>
                <a:gd name="T22" fmla="*/ 439 w 555"/>
                <a:gd name="T23" fmla="*/ 0 h 110"/>
                <a:gd name="T24" fmla="*/ 439 w 555"/>
                <a:gd name="T25" fmla="*/ 0 h 110"/>
                <a:gd name="T26" fmla="*/ 390 w 555"/>
                <a:gd name="T27" fmla="*/ 1 h 110"/>
                <a:gd name="T28" fmla="*/ 339 w 555"/>
                <a:gd name="T29" fmla="*/ 4 h 110"/>
                <a:gd name="T30" fmla="*/ 287 w 555"/>
                <a:gd name="T31" fmla="*/ 11 h 110"/>
                <a:gd name="T32" fmla="*/ 232 w 555"/>
                <a:gd name="T33" fmla="*/ 19 h 110"/>
                <a:gd name="T34" fmla="*/ 181 w 555"/>
                <a:gd name="T35" fmla="*/ 29 h 110"/>
                <a:gd name="T36" fmla="*/ 133 w 555"/>
                <a:gd name="T37" fmla="*/ 40 h 110"/>
                <a:gd name="T38" fmla="*/ 90 w 555"/>
                <a:gd name="T39" fmla="*/ 54 h 110"/>
                <a:gd name="T40" fmla="*/ 70 w 555"/>
                <a:gd name="T41" fmla="*/ 61 h 110"/>
                <a:gd name="T42" fmla="*/ 52 w 555"/>
                <a:gd name="T43" fmla="*/ 68 h 110"/>
                <a:gd name="T44" fmla="*/ 52 w 555"/>
                <a:gd name="T45" fmla="*/ 68 h 110"/>
                <a:gd name="T46" fmla="*/ 33 w 555"/>
                <a:gd name="T47" fmla="*/ 78 h 110"/>
                <a:gd name="T48" fmla="*/ 18 w 555"/>
                <a:gd name="T49" fmla="*/ 87 h 110"/>
                <a:gd name="T50" fmla="*/ 8 w 555"/>
                <a:gd name="T51" fmla="*/ 96 h 110"/>
                <a:gd name="T52" fmla="*/ 2 w 555"/>
                <a:gd name="T53" fmla="*/ 104 h 110"/>
                <a:gd name="T54" fmla="*/ 0 w 555"/>
                <a:gd name="T55" fmla="*/ 110 h 110"/>
                <a:gd name="T56" fmla="*/ 0 w 555"/>
                <a:gd name="T57" fmla="*/ 110 h 110"/>
                <a:gd name="T58" fmla="*/ 0 w 555"/>
                <a:gd name="T5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5" h="110">
                  <a:moveTo>
                    <a:pt x="554" y="37"/>
                  </a:moveTo>
                  <a:lnTo>
                    <a:pt x="554" y="37"/>
                  </a:lnTo>
                  <a:lnTo>
                    <a:pt x="555" y="33"/>
                  </a:lnTo>
                  <a:lnTo>
                    <a:pt x="554" y="29"/>
                  </a:lnTo>
                  <a:lnTo>
                    <a:pt x="553" y="26"/>
                  </a:lnTo>
                  <a:lnTo>
                    <a:pt x="550" y="22"/>
                  </a:lnTo>
                  <a:lnTo>
                    <a:pt x="541" y="17"/>
                  </a:lnTo>
                  <a:lnTo>
                    <a:pt x="529" y="11"/>
                  </a:lnTo>
                  <a:lnTo>
                    <a:pt x="512" y="7"/>
                  </a:lnTo>
                  <a:lnTo>
                    <a:pt x="493" y="4"/>
                  </a:lnTo>
                  <a:lnTo>
                    <a:pt x="468" y="1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390" y="1"/>
                  </a:lnTo>
                  <a:lnTo>
                    <a:pt x="339" y="4"/>
                  </a:lnTo>
                  <a:lnTo>
                    <a:pt x="287" y="11"/>
                  </a:lnTo>
                  <a:lnTo>
                    <a:pt x="232" y="19"/>
                  </a:lnTo>
                  <a:lnTo>
                    <a:pt x="181" y="29"/>
                  </a:lnTo>
                  <a:lnTo>
                    <a:pt x="133" y="40"/>
                  </a:lnTo>
                  <a:lnTo>
                    <a:pt x="90" y="54"/>
                  </a:lnTo>
                  <a:lnTo>
                    <a:pt x="70" y="61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33" y="78"/>
                  </a:lnTo>
                  <a:lnTo>
                    <a:pt x="18" y="87"/>
                  </a:lnTo>
                  <a:lnTo>
                    <a:pt x="8" y="96"/>
                  </a:lnTo>
                  <a:lnTo>
                    <a:pt x="2" y="10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2892425" y="5230813"/>
              <a:ext cx="14288" cy="28575"/>
            </a:xfrm>
            <a:custGeom>
              <a:avLst/>
              <a:gdLst>
                <a:gd name="T0" fmla="*/ 8 w 9"/>
                <a:gd name="T1" fmla="*/ 18 h 18"/>
                <a:gd name="T2" fmla="*/ 9 w 9"/>
                <a:gd name="T3" fmla="*/ 14 h 18"/>
                <a:gd name="T4" fmla="*/ 8 w 9"/>
                <a:gd name="T5" fmla="*/ 10 h 18"/>
                <a:gd name="T6" fmla="*/ 7 w 9"/>
                <a:gd name="T7" fmla="*/ 7 h 18"/>
                <a:gd name="T8" fmla="*/ 4 w 9"/>
                <a:gd name="T9" fmla="*/ 3 h 18"/>
                <a:gd name="T10" fmla="*/ 0 w 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8">
                  <a:moveTo>
                    <a:pt x="8" y="18"/>
                  </a:moveTo>
                  <a:lnTo>
                    <a:pt x="9" y="14"/>
                  </a:lnTo>
                  <a:lnTo>
                    <a:pt x="8" y="10"/>
                  </a:lnTo>
                  <a:lnTo>
                    <a:pt x="7" y="7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2824163" y="5208588"/>
              <a:ext cx="34925" cy="7938"/>
            </a:xfrm>
            <a:custGeom>
              <a:avLst/>
              <a:gdLst>
                <a:gd name="T0" fmla="*/ 22 w 22"/>
                <a:gd name="T1" fmla="*/ 5 h 5"/>
                <a:gd name="T2" fmla="*/ 9 w 22"/>
                <a:gd name="T3" fmla="*/ 2 h 5"/>
                <a:gd name="T4" fmla="*/ 0 w 2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lnTo>
                    <a:pt x="9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2755900" y="5202238"/>
              <a:ext cx="34925" cy="3175"/>
            </a:xfrm>
            <a:custGeom>
              <a:avLst/>
              <a:gdLst>
                <a:gd name="T0" fmla="*/ 22 w 22"/>
                <a:gd name="T1" fmla="*/ 2 h 2"/>
                <a:gd name="T2" fmla="*/ 8 w 22"/>
                <a:gd name="T3" fmla="*/ 0 h 2"/>
                <a:gd name="T4" fmla="*/ 0 w 2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">
                  <a:moveTo>
                    <a:pt x="22" y="2"/>
                  </a:move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89" name="Line 61"/>
            <p:cNvSpPr>
              <a:spLocks noChangeShapeType="1"/>
            </p:cNvSpPr>
            <p:nvPr/>
          </p:nvSpPr>
          <p:spPr bwMode="auto">
            <a:xfrm flipH="1">
              <a:off x="2684463" y="5200650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2614613" y="5202238"/>
              <a:ext cx="34925" cy="3175"/>
            </a:xfrm>
            <a:custGeom>
              <a:avLst/>
              <a:gdLst>
                <a:gd name="T0" fmla="*/ 22 w 22"/>
                <a:gd name="T1" fmla="*/ 0 h 2"/>
                <a:gd name="T2" fmla="*/ 19 w 22"/>
                <a:gd name="T3" fmla="*/ 0 h 2"/>
                <a:gd name="T4" fmla="*/ 0 w 2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lnTo>
                    <a:pt x="19" y="0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1" name="Freeform 63"/>
            <p:cNvSpPr>
              <a:spLocks/>
            </p:cNvSpPr>
            <p:nvPr/>
          </p:nvSpPr>
          <p:spPr bwMode="auto">
            <a:xfrm>
              <a:off x="2544763" y="5207000"/>
              <a:ext cx="34925" cy="1588"/>
            </a:xfrm>
            <a:custGeom>
              <a:avLst/>
              <a:gdLst>
                <a:gd name="T0" fmla="*/ 22 w 22"/>
                <a:gd name="T1" fmla="*/ 0 h 1"/>
                <a:gd name="T2" fmla="*/ 12 w 22"/>
                <a:gd name="T3" fmla="*/ 0 h 1"/>
                <a:gd name="T4" fmla="*/ 0 w 2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">
                  <a:moveTo>
                    <a:pt x="22" y="0"/>
                  </a:moveTo>
                  <a:lnTo>
                    <a:pt x="12" y="0"/>
                  </a:lnTo>
                  <a:lnTo>
                    <a:pt x="0" y="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2473325" y="5213350"/>
              <a:ext cx="36513" cy="4763"/>
            </a:xfrm>
            <a:custGeom>
              <a:avLst/>
              <a:gdLst>
                <a:gd name="T0" fmla="*/ 23 w 23"/>
                <a:gd name="T1" fmla="*/ 0 h 3"/>
                <a:gd name="T2" fmla="*/ 5 w 23"/>
                <a:gd name="T3" fmla="*/ 3 h 3"/>
                <a:gd name="T4" fmla="*/ 0 w 2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">
                  <a:moveTo>
                    <a:pt x="23" y="0"/>
                  </a:moveTo>
                  <a:lnTo>
                    <a:pt x="5" y="3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3" name="Line 65"/>
            <p:cNvSpPr>
              <a:spLocks noChangeShapeType="1"/>
            </p:cNvSpPr>
            <p:nvPr/>
          </p:nvSpPr>
          <p:spPr bwMode="auto">
            <a:xfrm flipH="1">
              <a:off x="2403475" y="5222875"/>
              <a:ext cx="34925" cy="63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4" name="Line 66"/>
            <p:cNvSpPr>
              <a:spLocks noChangeShapeType="1"/>
            </p:cNvSpPr>
            <p:nvPr/>
          </p:nvSpPr>
          <p:spPr bwMode="auto">
            <a:xfrm flipH="1">
              <a:off x="2335213" y="5235575"/>
              <a:ext cx="34925" cy="63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5" name="Line 67"/>
            <p:cNvSpPr>
              <a:spLocks noChangeShapeType="1"/>
            </p:cNvSpPr>
            <p:nvPr/>
          </p:nvSpPr>
          <p:spPr bwMode="auto">
            <a:xfrm flipH="1">
              <a:off x="2266950" y="5248275"/>
              <a:ext cx="33338" cy="95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6" name="Line 68"/>
            <p:cNvSpPr>
              <a:spLocks noChangeShapeType="1"/>
            </p:cNvSpPr>
            <p:nvPr/>
          </p:nvSpPr>
          <p:spPr bwMode="auto">
            <a:xfrm flipH="1">
              <a:off x="2198688" y="5267325"/>
              <a:ext cx="33338" cy="95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7" name="Freeform 69"/>
            <p:cNvSpPr>
              <a:spLocks/>
            </p:cNvSpPr>
            <p:nvPr/>
          </p:nvSpPr>
          <p:spPr bwMode="auto">
            <a:xfrm>
              <a:off x="2133600" y="5287963"/>
              <a:ext cx="31750" cy="11113"/>
            </a:xfrm>
            <a:custGeom>
              <a:avLst/>
              <a:gdLst>
                <a:gd name="T0" fmla="*/ 20 w 20"/>
                <a:gd name="T1" fmla="*/ 0 h 7"/>
                <a:gd name="T2" fmla="*/ 2 w 20"/>
                <a:gd name="T3" fmla="*/ 6 h 7"/>
                <a:gd name="T4" fmla="*/ 0 w 2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20" y="0"/>
                  </a:move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2068513" y="5313363"/>
              <a:ext cx="31750" cy="17463"/>
            </a:xfrm>
            <a:custGeom>
              <a:avLst/>
              <a:gdLst>
                <a:gd name="T0" fmla="*/ 20 w 20"/>
                <a:gd name="T1" fmla="*/ 0 h 11"/>
                <a:gd name="T2" fmla="*/ 6 w 20"/>
                <a:gd name="T3" fmla="*/ 7 h 11"/>
                <a:gd name="T4" fmla="*/ 0 w 2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1">
                  <a:moveTo>
                    <a:pt x="20" y="0"/>
                  </a:moveTo>
                  <a:lnTo>
                    <a:pt x="6" y="7"/>
                  </a:lnTo>
                  <a:lnTo>
                    <a:pt x="0" y="1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99" name="Freeform 71"/>
            <p:cNvSpPr>
              <a:spLocks/>
            </p:cNvSpPr>
            <p:nvPr/>
          </p:nvSpPr>
          <p:spPr bwMode="auto">
            <a:xfrm>
              <a:off x="2025650" y="5349875"/>
              <a:ext cx="14288" cy="25400"/>
            </a:xfrm>
            <a:custGeom>
              <a:avLst/>
              <a:gdLst>
                <a:gd name="T0" fmla="*/ 9 w 9"/>
                <a:gd name="T1" fmla="*/ 0 h 16"/>
                <a:gd name="T2" fmla="*/ 8 w 9"/>
                <a:gd name="T3" fmla="*/ 2 h 16"/>
                <a:gd name="T4" fmla="*/ 2 w 9"/>
                <a:gd name="T5" fmla="*/ 10 h 16"/>
                <a:gd name="T6" fmla="*/ 0 w 9"/>
                <a:gd name="T7" fmla="*/ 16 h 16"/>
                <a:gd name="T8" fmla="*/ 0 w 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2465388" y="4105275"/>
              <a:ext cx="388938" cy="1203325"/>
            </a:xfrm>
            <a:custGeom>
              <a:avLst/>
              <a:gdLst>
                <a:gd name="T0" fmla="*/ 245 w 245"/>
                <a:gd name="T1" fmla="*/ 0 h 758"/>
                <a:gd name="T2" fmla="*/ 0 w 245"/>
                <a:gd name="T3" fmla="*/ 758 h 758"/>
                <a:gd name="T4" fmla="*/ 245 w 245"/>
                <a:gd name="T5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758">
                  <a:moveTo>
                    <a:pt x="245" y="0"/>
                  </a:moveTo>
                  <a:lnTo>
                    <a:pt x="0" y="758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1" name="Line 73"/>
            <p:cNvSpPr>
              <a:spLocks noChangeShapeType="1"/>
            </p:cNvSpPr>
            <p:nvPr/>
          </p:nvSpPr>
          <p:spPr bwMode="auto">
            <a:xfrm flipH="1">
              <a:off x="2465388" y="4105275"/>
              <a:ext cx="388938" cy="12033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2" name="Line 74"/>
            <p:cNvSpPr>
              <a:spLocks noChangeShapeType="1"/>
            </p:cNvSpPr>
            <p:nvPr/>
          </p:nvSpPr>
          <p:spPr bwMode="auto">
            <a:xfrm flipH="1">
              <a:off x="2505075" y="4105275"/>
              <a:ext cx="349250" cy="10842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2451100" y="5118100"/>
              <a:ext cx="136525" cy="190500"/>
            </a:xfrm>
            <a:custGeom>
              <a:avLst/>
              <a:gdLst>
                <a:gd name="T0" fmla="*/ 9 w 86"/>
                <a:gd name="T1" fmla="*/ 120 h 120"/>
                <a:gd name="T2" fmla="*/ 0 w 86"/>
                <a:gd name="T3" fmla="*/ 0 h 120"/>
                <a:gd name="T4" fmla="*/ 35 w 86"/>
                <a:gd name="T5" fmla="*/ 39 h 120"/>
                <a:gd name="T6" fmla="*/ 86 w 86"/>
                <a:gd name="T7" fmla="*/ 28 h 120"/>
                <a:gd name="T8" fmla="*/ 9 w 86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0">
                  <a:moveTo>
                    <a:pt x="9" y="120"/>
                  </a:moveTo>
                  <a:lnTo>
                    <a:pt x="0" y="0"/>
                  </a:lnTo>
                  <a:lnTo>
                    <a:pt x="35" y="39"/>
                  </a:lnTo>
                  <a:lnTo>
                    <a:pt x="86" y="28"/>
                  </a:lnTo>
                  <a:lnTo>
                    <a:pt x="9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テキスト ボックス 103"/>
                <p:cNvSpPr txBox="1"/>
                <p:nvPr/>
              </p:nvSpPr>
              <p:spPr>
                <a:xfrm>
                  <a:off x="1325977" y="5819775"/>
                  <a:ext cx="190122" cy="2810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テキスト ボックス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5977" y="5819775"/>
                  <a:ext cx="190122" cy="281084"/>
                </a:xfrm>
                <a:prstGeom prst="rect">
                  <a:avLst/>
                </a:prstGeom>
                <a:blipFill>
                  <a:blip r:embed="rId3"/>
                  <a:stretch>
                    <a:fillRect l="-20000" r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テキスト ボックス 104"/>
                <p:cNvSpPr txBox="1"/>
                <p:nvPr/>
              </p:nvSpPr>
              <p:spPr>
                <a:xfrm>
                  <a:off x="1718949" y="5140588"/>
                  <a:ext cx="174800" cy="2810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sz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5" name="テキスト ボックス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949" y="5140588"/>
                  <a:ext cx="174800" cy="281084"/>
                </a:xfrm>
                <a:prstGeom prst="rect">
                  <a:avLst/>
                </a:prstGeom>
                <a:blipFill>
                  <a:blip r:embed="rId4"/>
                  <a:stretch>
                    <a:fillRect l="-21053" r="-10526"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テキスト ボックス 105"/>
                <p:cNvSpPr txBox="1"/>
                <p:nvPr/>
              </p:nvSpPr>
              <p:spPr>
                <a:xfrm>
                  <a:off x="1816102" y="5335037"/>
                  <a:ext cx="194320" cy="2810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テキスト ボックス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102" y="5335037"/>
                  <a:ext cx="194320" cy="281084"/>
                </a:xfrm>
                <a:prstGeom prst="rect">
                  <a:avLst/>
                </a:prstGeom>
                <a:blipFill>
                  <a:blip r:embed="rId5"/>
                  <a:stretch>
                    <a:fillRect l="-28571" r="-23810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正方形/長方形 106"/>
                <p:cNvSpPr/>
                <p:nvPr/>
              </p:nvSpPr>
              <p:spPr>
                <a:xfrm>
                  <a:off x="2371337" y="4460915"/>
                  <a:ext cx="481160" cy="4216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ja-JP" altLang="en-US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7" name="正方形/長方形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1337" y="4460915"/>
                  <a:ext cx="481160" cy="4216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正方形/長方形 107"/>
                <p:cNvSpPr/>
                <p:nvPr/>
              </p:nvSpPr>
              <p:spPr>
                <a:xfrm>
                  <a:off x="2039669" y="5155005"/>
                  <a:ext cx="605306" cy="4216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𝑑𝑆</m:t>
                        </m:r>
                      </m:oMath>
                    </m:oMathPara>
                  </a14:m>
                  <a:endParaRPr lang="ja-JP" altLang="en-US" sz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8" name="正方形/長方形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9669" y="5155005"/>
                  <a:ext cx="605306" cy="4216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楕円 110"/>
            <p:cNvSpPr/>
            <p:nvPr/>
          </p:nvSpPr>
          <p:spPr>
            <a:xfrm>
              <a:off x="2871736" y="4558566"/>
              <a:ext cx="128469" cy="1284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ja-JP" altLang="en-US" sz="1200">
                <a:solidFill>
                  <a:prstClr val="white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13" name="直線矢印コネクタ 112"/>
            <p:cNvCxnSpPr/>
            <p:nvPr/>
          </p:nvCxnSpPr>
          <p:spPr>
            <a:xfrm flipH="1">
              <a:off x="3299064" y="3722428"/>
              <a:ext cx="181399" cy="246811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 flipV="1">
              <a:off x="3341573" y="3942553"/>
              <a:ext cx="261790" cy="666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3244535" y="5153146"/>
              <a:ext cx="261790" cy="666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テキスト ボックス 120"/>
                <p:cNvSpPr txBox="1"/>
                <p:nvPr/>
              </p:nvSpPr>
              <p:spPr>
                <a:xfrm>
                  <a:off x="3332061" y="6063614"/>
                  <a:ext cx="190122" cy="2810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1" name="テキスト ボックス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2061" y="6063614"/>
                  <a:ext cx="190122" cy="281084"/>
                </a:xfrm>
                <a:prstGeom prst="rect">
                  <a:avLst/>
                </a:prstGeom>
                <a:blipFill>
                  <a:blip r:embed="rId8"/>
                  <a:stretch>
                    <a:fillRect l="-20000" r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テキスト ボックス 121"/>
                <p:cNvSpPr txBox="1"/>
                <p:nvPr/>
              </p:nvSpPr>
              <p:spPr>
                <a:xfrm>
                  <a:off x="3186513" y="5009025"/>
                  <a:ext cx="187878" cy="2810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2" name="テキスト ボックス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513" y="5009025"/>
                  <a:ext cx="187878" cy="281084"/>
                </a:xfrm>
                <a:prstGeom prst="rect">
                  <a:avLst/>
                </a:prstGeom>
                <a:blipFill>
                  <a:blip r:embed="rId9"/>
                  <a:stretch>
                    <a:fillRect l="-30000" r="-30000"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Line 74"/>
            <p:cNvSpPr>
              <a:spLocks noChangeShapeType="1"/>
            </p:cNvSpPr>
            <p:nvPr/>
          </p:nvSpPr>
          <p:spPr bwMode="auto">
            <a:xfrm flipH="1">
              <a:off x="2573992" y="4684926"/>
              <a:ext cx="349250" cy="1084263"/>
            </a:xfrm>
            <a:prstGeom prst="line">
              <a:avLst/>
            </a:prstGeom>
            <a:noFill/>
            <a:ln w="17463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正方形/長方形 124"/>
                <p:cNvSpPr/>
                <p:nvPr/>
              </p:nvSpPr>
              <p:spPr>
                <a:xfrm>
                  <a:off x="3455035" y="4202516"/>
                  <a:ext cx="571635" cy="4216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1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ja-JP" altLang="en-US" sz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5" name="正方形/長方形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035" y="4202516"/>
                  <a:ext cx="571635" cy="42162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" name="直線コネクタ 125"/>
            <p:cNvCxnSpPr/>
            <p:nvPr/>
          </p:nvCxnSpPr>
          <p:spPr>
            <a:xfrm flipV="1">
              <a:off x="3010296" y="4466581"/>
              <a:ext cx="536835" cy="1367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グループ化 1"/>
          <p:cNvGrpSpPr/>
          <p:nvPr/>
        </p:nvGrpSpPr>
        <p:grpSpPr>
          <a:xfrm>
            <a:off x="4494210" y="4161021"/>
            <a:ext cx="1403098" cy="1180100"/>
            <a:chOff x="2938624" y="1106372"/>
            <a:chExt cx="1403098" cy="1180100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3132144" y="1106372"/>
              <a:ext cx="1209578" cy="1180100"/>
              <a:chOff x="1411288" y="1911350"/>
              <a:chExt cx="1898890" cy="1852613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>
                <a:off x="1411288" y="2136775"/>
                <a:ext cx="1404937" cy="1627188"/>
              </a:xfrm>
              <a:custGeom>
                <a:avLst/>
                <a:gdLst>
                  <a:gd name="T0" fmla="*/ 733 w 885"/>
                  <a:gd name="T1" fmla="*/ 719 h 1025"/>
                  <a:gd name="T2" fmla="*/ 659 w 885"/>
                  <a:gd name="T3" fmla="*/ 809 h 1025"/>
                  <a:gd name="T4" fmla="*/ 578 w 885"/>
                  <a:gd name="T5" fmla="*/ 885 h 1025"/>
                  <a:gd name="T6" fmla="*/ 494 w 885"/>
                  <a:gd name="T7" fmla="*/ 947 h 1025"/>
                  <a:gd name="T8" fmla="*/ 410 w 885"/>
                  <a:gd name="T9" fmla="*/ 991 h 1025"/>
                  <a:gd name="T10" fmla="*/ 326 w 885"/>
                  <a:gd name="T11" fmla="*/ 1017 h 1025"/>
                  <a:gd name="T12" fmla="*/ 246 w 885"/>
                  <a:gd name="T13" fmla="*/ 1025 h 1025"/>
                  <a:gd name="T14" fmla="*/ 208 w 885"/>
                  <a:gd name="T15" fmla="*/ 1023 h 1025"/>
                  <a:gd name="T16" fmla="*/ 174 w 885"/>
                  <a:gd name="T17" fmla="*/ 1015 h 1025"/>
                  <a:gd name="T18" fmla="*/ 140 w 885"/>
                  <a:gd name="T19" fmla="*/ 1001 h 1025"/>
                  <a:gd name="T20" fmla="*/ 108 w 885"/>
                  <a:gd name="T21" fmla="*/ 983 h 1025"/>
                  <a:gd name="T22" fmla="*/ 94 w 885"/>
                  <a:gd name="T23" fmla="*/ 971 h 1025"/>
                  <a:gd name="T24" fmla="*/ 68 w 885"/>
                  <a:gd name="T25" fmla="*/ 945 h 1025"/>
                  <a:gd name="T26" fmla="*/ 46 w 885"/>
                  <a:gd name="T27" fmla="*/ 917 h 1025"/>
                  <a:gd name="T28" fmla="*/ 28 w 885"/>
                  <a:gd name="T29" fmla="*/ 883 h 1025"/>
                  <a:gd name="T30" fmla="*/ 10 w 885"/>
                  <a:gd name="T31" fmla="*/ 827 h 1025"/>
                  <a:gd name="T32" fmla="*/ 0 w 885"/>
                  <a:gd name="T33" fmla="*/ 745 h 1025"/>
                  <a:gd name="T34" fmla="*/ 6 w 885"/>
                  <a:gd name="T35" fmla="*/ 653 h 1025"/>
                  <a:gd name="T36" fmla="*/ 28 w 885"/>
                  <a:gd name="T37" fmla="*/ 555 h 1025"/>
                  <a:gd name="T38" fmla="*/ 68 w 885"/>
                  <a:gd name="T39" fmla="*/ 457 h 1025"/>
                  <a:gd name="T40" fmla="*/ 120 w 885"/>
                  <a:gd name="T41" fmla="*/ 356 h 1025"/>
                  <a:gd name="T42" fmla="*/ 154 w 885"/>
                  <a:gd name="T43" fmla="*/ 306 h 1025"/>
                  <a:gd name="T44" fmla="*/ 226 w 885"/>
                  <a:gd name="T45" fmla="*/ 216 h 1025"/>
                  <a:gd name="T46" fmla="*/ 306 w 885"/>
                  <a:gd name="T47" fmla="*/ 140 h 1025"/>
                  <a:gd name="T48" fmla="*/ 390 w 885"/>
                  <a:gd name="T49" fmla="*/ 80 h 1025"/>
                  <a:gd name="T50" fmla="*/ 474 w 885"/>
                  <a:gd name="T51" fmla="*/ 34 h 1025"/>
                  <a:gd name="T52" fmla="*/ 558 w 885"/>
                  <a:gd name="T53" fmla="*/ 8 h 1025"/>
                  <a:gd name="T54" fmla="*/ 639 w 885"/>
                  <a:gd name="T55" fmla="*/ 0 h 1025"/>
                  <a:gd name="T56" fmla="*/ 677 w 885"/>
                  <a:gd name="T57" fmla="*/ 2 h 1025"/>
                  <a:gd name="T58" fmla="*/ 713 w 885"/>
                  <a:gd name="T59" fmla="*/ 12 h 1025"/>
                  <a:gd name="T60" fmla="*/ 747 w 885"/>
                  <a:gd name="T61" fmla="*/ 24 h 1025"/>
                  <a:gd name="T62" fmla="*/ 777 w 885"/>
                  <a:gd name="T63" fmla="*/ 42 h 1025"/>
                  <a:gd name="T64" fmla="*/ 793 w 885"/>
                  <a:gd name="T65" fmla="*/ 54 h 1025"/>
                  <a:gd name="T66" fmla="*/ 817 w 885"/>
                  <a:gd name="T67" fmla="*/ 80 h 1025"/>
                  <a:gd name="T68" fmla="*/ 839 w 885"/>
                  <a:gd name="T69" fmla="*/ 110 h 1025"/>
                  <a:gd name="T70" fmla="*/ 857 w 885"/>
                  <a:gd name="T71" fmla="*/ 142 h 1025"/>
                  <a:gd name="T72" fmla="*/ 875 w 885"/>
                  <a:gd name="T73" fmla="*/ 198 h 1025"/>
                  <a:gd name="T74" fmla="*/ 885 w 885"/>
                  <a:gd name="T75" fmla="*/ 282 h 1025"/>
                  <a:gd name="T76" fmla="*/ 879 w 885"/>
                  <a:gd name="T77" fmla="*/ 372 h 1025"/>
                  <a:gd name="T78" fmla="*/ 857 w 885"/>
                  <a:gd name="T79" fmla="*/ 471 h 1025"/>
                  <a:gd name="T80" fmla="*/ 819 w 885"/>
                  <a:gd name="T81" fmla="*/ 571 h 1025"/>
                  <a:gd name="T82" fmla="*/ 765 w 885"/>
                  <a:gd name="T83" fmla="*/ 671 h 1025"/>
                  <a:gd name="T84" fmla="*/ 733 w 885"/>
                  <a:gd name="T85" fmla="*/ 719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5" h="1025">
                    <a:moveTo>
                      <a:pt x="733" y="719"/>
                    </a:moveTo>
                    <a:lnTo>
                      <a:pt x="733" y="719"/>
                    </a:lnTo>
                    <a:lnTo>
                      <a:pt x="697" y="765"/>
                    </a:lnTo>
                    <a:lnTo>
                      <a:pt x="659" y="809"/>
                    </a:lnTo>
                    <a:lnTo>
                      <a:pt x="619" y="849"/>
                    </a:lnTo>
                    <a:lnTo>
                      <a:pt x="578" y="885"/>
                    </a:lnTo>
                    <a:lnTo>
                      <a:pt x="538" y="917"/>
                    </a:lnTo>
                    <a:lnTo>
                      <a:pt x="494" y="947"/>
                    </a:lnTo>
                    <a:lnTo>
                      <a:pt x="452" y="971"/>
                    </a:lnTo>
                    <a:lnTo>
                      <a:pt x="410" y="991"/>
                    </a:lnTo>
                    <a:lnTo>
                      <a:pt x="368" y="1007"/>
                    </a:lnTo>
                    <a:lnTo>
                      <a:pt x="326" y="1017"/>
                    </a:lnTo>
                    <a:lnTo>
                      <a:pt x="286" y="1023"/>
                    </a:lnTo>
                    <a:lnTo>
                      <a:pt x="246" y="1025"/>
                    </a:lnTo>
                    <a:lnTo>
                      <a:pt x="228" y="1025"/>
                    </a:lnTo>
                    <a:lnTo>
                      <a:pt x="208" y="1023"/>
                    </a:lnTo>
                    <a:lnTo>
                      <a:pt x="190" y="1019"/>
                    </a:lnTo>
                    <a:lnTo>
                      <a:pt x="174" y="1015"/>
                    </a:lnTo>
                    <a:lnTo>
                      <a:pt x="156" y="1009"/>
                    </a:lnTo>
                    <a:lnTo>
                      <a:pt x="140" y="1001"/>
                    </a:lnTo>
                    <a:lnTo>
                      <a:pt x="124" y="993"/>
                    </a:lnTo>
                    <a:lnTo>
                      <a:pt x="108" y="983"/>
                    </a:lnTo>
                    <a:lnTo>
                      <a:pt x="108" y="983"/>
                    </a:lnTo>
                    <a:lnTo>
                      <a:pt x="94" y="971"/>
                    </a:lnTo>
                    <a:lnTo>
                      <a:pt x="80" y="959"/>
                    </a:lnTo>
                    <a:lnTo>
                      <a:pt x="68" y="945"/>
                    </a:lnTo>
                    <a:lnTo>
                      <a:pt x="56" y="931"/>
                    </a:lnTo>
                    <a:lnTo>
                      <a:pt x="46" y="917"/>
                    </a:lnTo>
                    <a:lnTo>
                      <a:pt x="38" y="901"/>
                    </a:lnTo>
                    <a:lnTo>
                      <a:pt x="28" y="883"/>
                    </a:lnTo>
                    <a:lnTo>
                      <a:pt x="22" y="865"/>
                    </a:lnTo>
                    <a:lnTo>
                      <a:pt x="10" y="827"/>
                    </a:lnTo>
                    <a:lnTo>
                      <a:pt x="4" y="787"/>
                    </a:lnTo>
                    <a:lnTo>
                      <a:pt x="0" y="745"/>
                    </a:lnTo>
                    <a:lnTo>
                      <a:pt x="2" y="699"/>
                    </a:lnTo>
                    <a:lnTo>
                      <a:pt x="6" y="653"/>
                    </a:lnTo>
                    <a:lnTo>
                      <a:pt x="16" y="605"/>
                    </a:lnTo>
                    <a:lnTo>
                      <a:pt x="28" y="555"/>
                    </a:lnTo>
                    <a:lnTo>
                      <a:pt x="46" y="507"/>
                    </a:lnTo>
                    <a:lnTo>
                      <a:pt x="68" y="457"/>
                    </a:lnTo>
                    <a:lnTo>
                      <a:pt x="92" y="406"/>
                    </a:lnTo>
                    <a:lnTo>
                      <a:pt x="120" y="356"/>
                    </a:lnTo>
                    <a:lnTo>
                      <a:pt x="154" y="306"/>
                    </a:lnTo>
                    <a:lnTo>
                      <a:pt x="154" y="306"/>
                    </a:lnTo>
                    <a:lnTo>
                      <a:pt x="190" y="260"/>
                    </a:lnTo>
                    <a:lnTo>
                      <a:pt x="226" y="216"/>
                    </a:lnTo>
                    <a:lnTo>
                      <a:pt x="266" y="176"/>
                    </a:lnTo>
                    <a:lnTo>
                      <a:pt x="306" y="140"/>
                    </a:lnTo>
                    <a:lnTo>
                      <a:pt x="348" y="108"/>
                    </a:lnTo>
                    <a:lnTo>
                      <a:pt x="390" y="80"/>
                    </a:lnTo>
                    <a:lnTo>
                      <a:pt x="432" y="54"/>
                    </a:lnTo>
                    <a:lnTo>
                      <a:pt x="474" y="34"/>
                    </a:lnTo>
                    <a:lnTo>
                      <a:pt x="516" y="20"/>
                    </a:lnTo>
                    <a:lnTo>
                      <a:pt x="558" y="8"/>
                    </a:lnTo>
                    <a:lnTo>
                      <a:pt x="599" y="2"/>
                    </a:lnTo>
                    <a:lnTo>
                      <a:pt x="639" y="0"/>
                    </a:lnTo>
                    <a:lnTo>
                      <a:pt x="659" y="0"/>
                    </a:lnTo>
                    <a:lnTo>
                      <a:pt x="677" y="2"/>
                    </a:lnTo>
                    <a:lnTo>
                      <a:pt x="695" y="6"/>
                    </a:lnTo>
                    <a:lnTo>
                      <a:pt x="713" y="12"/>
                    </a:lnTo>
                    <a:lnTo>
                      <a:pt x="729" y="18"/>
                    </a:lnTo>
                    <a:lnTo>
                      <a:pt x="747" y="24"/>
                    </a:lnTo>
                    <a:lnTo>
                      <a:pt x="763" y="32"/>
                    </a:lnTo>
                    <a:lnTo>
                      <a:pt x="777" y="42"/>
                    </a:lnTo>
                    <a:lnTo>
                      <a:pt x="777" y="42"/>
                    </a:lnTo>
                    <a:lnTo>
                      <a:pt x="793" y="54"/>
                    </a:lnTo>
                    <a:lnTo>
                      <a:pt x="805" y="66"/>
                    </a:lnTo>
                    <a:lnTo>
                      <a:pt x="817" y="80"/>
                    </a:lnTo>
                    <a:lnTo>
                      <a:pt x="829" y="94"/>
                    </a:lnTo>
                    <a:lnTo>
                      <a:pt x="839" y="110"/>
                    </a:lnTo>
                    <a:lnTo>
                      <a:pt x="849" y="126"/>
                    </a:lnTo>
                    <a:lnTo>
                      <a:pt x="857" y="142"/>
                    </a:lnTo>
                    <a:lnTo>
                      <a:pt x="863" y="160"/>
                    </a:lnTo>
                    <a:lnTo>
                      <a:pt x="875" y="198"/>
                    </a:lnTo>
                    <a:lnTo>
                      <a:pt x="883" y="238"/>
                    </a:lnTo>
                    <a:lnTo>
                      <a:pt x="885" y="282"/>
                    </a:lnTo>
                    <a:lnTo>
                      <a:pt x="885" y="326"/>
                    </a:lnTo>
                    <a:lnTo>
                      <a:pt x="879" y="372"/>
                    </a:lnTo>
                    <a:lnTo>
                      <a:pt x="869" y="420"/>
                    </a:lnTo>
                    <a:lnTo>
                      <a:pt x="857" y="471"/>
                    </a:lnTo>
                    <a:lnTo>
                      <a:pt x="839" y="521"/>
                    </a:lnTo>
                    <a:lnTo>
                      <a:pt x="819" y="571"/>
                    </a:lnTo>
                    <a:lnTo>
                      <a:pt x="793" y="621"/>
                    </a:lnTo>
                    <a:lnTo>
                      <a:pt x="765" y="671"/>
                    </a:lnTo>
                    <a:lnTo>
                      <a:pt x="733" y="719"/>
                    </a:lnTo>
                    <a:lnTo>
                      <a:pt x="733" y="719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2163763" y="2603500"/>
                <a:ext cx="1112837" cy="0"/>
              </a:xfrm>
              <a:custGeom>
                <a:avLst/>
                <a:gdLst>
                  <a:gd name="T0" fmla="*/ 0 w 701"/>
                  <a:gd name="T1" fmla="*/ 701 w 701"/>
                  <a:gd name="T2" fmla="*/ 0 w 70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1">
                    <a:moveTo>
                      <a:pt x="0" y="0"/>
                    </a:moveTo>
                    <a:lnTo>
                      <a:pt x="7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2163763" y="2603500"/>
                <a:ext cx="1112837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2163763" y="2603500"/>
                <a:ext cx="106838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3213100" y="2578100"/>
                <a:ext cx="63500" cy="50800"/>
              </a:xfrm>
              <a:custGeom>
                <a:avLst/>
                <a:gdLst>
                  <a:gd name="T0" fmla="*/ 40 w 40"/>
                  <a:gd name="T1" fmla="*/ 16 h 32"/>
                  <a:gd name="T2" fmla="*/ 0 w 40"/>
                  <a:gd name="T3" fmla="*/ 32 h 32"/>
                  <a:gd name="T4" fmla="*/ 10 w 40"/>
                  <a:gd name="T5" fmla="*/ 16 h 32"/>
                  <a:gd name="T6" fmla="*/ 0 w 40"/>
                  <a:gd name="T7" fmla="*/ 0 h 32"/>
                  <a:gd name="T8" fmla="*/ 40 w 40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40" y="16"/>
                    </a:moveTo>
                    <a:lnTo>
                      <a:pt x="0" y="32"/>
                    </a:lnTo>
                    <a:lnTo>
                      <a:pt x="10" y="16"/>
                    </a:lnTo>
                    <a:lnTo>
                      <a:pt x="0" y="0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2300288" y="2603500"/>
                <a:ext cx="515937" cy="357188"/>
              </a:xfrm>
              <a:custGeom>
                <a:avLst/>
                <a:gdLst>
                  <a:gd name="T0" fmla="*/ 0 w 325"/>
                  <a:gd name="T1" fmla="*/ 225 h 225"/>
                  <a:gd name="T2" fmla="*/ 325 w 325"/>
                  <a:gd name="T3" fmla="*/ 0 h 225"/>
                  <a:gd name="T4" fmla="*/ 0 w 325"/>
                  <a:gd name="T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5" h="225">
                    <a:moveTo>
                      <a:pt x="0" y="225"/>
                    </a:moveTo>
                    <a:lnTo>
                      <a:pt x="325" y="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 flipV="1">
                <a:off x="2300288" y="2603500"/>
                <a:ext cx="515937" cy="3571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 flipV="1">
                <a:off x="2300288" y="2654300"/>
                <a:ext cx="442912" cy="3063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682875" y="2603500"/>
                <a:ext cx="133350" cy="114300"/>
              </a:xfrm>
              <a:custGeom>
                <a:avLst/>
                <a:gdLst>
                  <a:gd name="T0" fmla="*/ 84 w 84"/>
                  <a:gd name="T1" fmla="*/ 0 h 72"/>
                  <a:gd name="T2" fmla="*/ 38 w 84"/>
                  <a:gd name="T3" fmla="*/ 72 h 72"/>
                  <a:gd name="T4" fmla="*/ 34 w 84"/>
                  <a:gd name="T5" fmla="*/ 34 h 72"/>
                  <a:gd name="T6" fmla="*/ 0 w 84"/>
                  <a:gd name="T7" fmla="*/ 18 h 72"/>
                  <a:gd name="T8" fmla="*/ 84 w 84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72">
                    <a:moveTo>
                      <a:pt x="84" y="0"/>
                    </a:moveTo>
                    <a:lnTo>
                      <a:pt x="38" y="72"/>
                    </a:lnTo>
                    <a:lnTo>
                      <a:pt x="34" y="34"/>
                    </a:lnTo>
                    <a:lnTo>
                      <a:pt x="0" y="18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2300288" y="2247900"/>
                <a:ext cx="515937" cy="355600"/>
              </a:xfrm>
              <a:custGeom>
                <a:avLst/>
                <a:gdLst>
                  <a:gd name="T0" fmla="*/ 325 w 325"/>
                  <a:gd name="T1" fmla="*/ 224 h 224"/>
                  <a:gd name="T2" fmla="*/ 0 w 325"/>
                  <a:gd name="T3" fmla="*/ 0 h 224"/>
                  <a:gd name="T4" fmla="*/ 325 w 325"/>
                  <a:gd name="T5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5" h="224">
                    <a:moveTo>
                      <a:pt x="325" y="224"/>
                    </a:moveTo>
                    <a:lnTo>
                      <a:pt x="0" y="0"/>
                    </a:lnTo>
                    <a:lnTo>
                      <a:pt x="325" y="2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 flipH="1" flipV="1">
                <a:off x="2300288" y="2247900"/>
                <a:ext cx="515937" cy="3556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 flipH="1" flipV="1">
                <a:off x="2374900" y="2298700"/>
                <a:ext cx="441325" cy="304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17"/>
              <p:cNvSpPr>
                <a:spLocks/>
              </p:cNvSpPr>
              <p:nvPr/>
            </p:nvSpPr>
            <p:spPr bwMode="auto">
              <a:xfrm>
                <a:off x="2300288" y="2247900"/>
                <a:ext cx="134937" cy="114300"/>
              </a:xfrm>
              <a:custGeom>
                <a:avLst/>
                <a:gdLst>
                  <a:gd name="T0" fmla="*/ 0 w 85"/>
                  <a:gd name="T1" fmla="*/ 0 h 72"/>
                  <a:gd name="T2" fmla="*/ 85 w 85"/>
                  <a:gd name="T3" fmla="*/ 18 h 72"/>
                  <a:gd name="T4" fmla="*/ 51 w 85"/>
                  <a:gd name="T5" fmla="*/ 34 h 72"/>
                  <a:gd name="T6" fmla="*/ 49 w 85"/>
                  <a:gd name="T7" fmla="*/ 72 h 72"/>
                  <a:gd name="T8" fmla="*/ 0 w 85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72">
                    <a:moveTo>
                      <a:pt x="0" y="0"/>
                    </a:moveTo>
                    <a:lnTo>
                      <a:pt x="85" y="18"/>
                    </a:lnTo>
                    <a:lnTo>
                      <a:pt x="51" y="34"/>
                    </a:lnTo>
                    <a:lnTo>
                      <a:pt x="49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18"/>
              <p:cNvSpPr>
                <a:spLocks/>
              </p:cNvSpPr>
              <p:nvPr/>
            </p:nvSpPr>
            <p:spPr bwMode="auto">
              <a:xfrm>
                <a:off x="2816225" y="1911350"/>
                <a:ext cx="0" cy="1385888"/>
              </a:xfrm>
              <a:custGeom>
                <a:avLst/>
                <a:gdLst>
                  <a:gd name="T0" fmla="*/ 0 h 873"/>
                  <a:gd name="T1" fmla="*/ 873 h 873"/>
                  <a:gd name="T2" fmla="*/ 0 h 87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3">
                    <a:moveTo>
                      <a:pt x="0" y="0"/>
                    </a:moveTo>
                    <a:lnTo>
                      <a:pt x="0" y="8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Line 19"/>
              <p:cNvSpPr>
                <a:spLocks noChangeShapeType="1"/>
              </p:cNvSpPr>
              <p:nvPr/>
            </p:nvSpPr>
            <p:spPr bwMode="auto">
              <a:xfrm>
                <a:off x="2816225" y="1911350"/>
                <a:ext cx="0" cy="13858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ja-JP" altLang="en-US" sz="110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正方形/長方形 43"/>
                  <p:cNvSpPr/>
                  <p:nvPr/>
                </p:nvSpPr>
                <p:spPr>
                  <a:xfrm>
                    <a:off x="2163763" y="2847635"/>
                    <a:ext cx="478642" cy="4106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1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oMath>
                      </m:oMathPara>
                    </a14:m>
                    <a:endParaRPr lang="ja-JP" altLang="en-US" sz="11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ＭＳ ゴシック" panose="020B0609070205080204" pitchFamily="49" charset="-128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正方形/長方形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3763" y="2847635"/>
                    <a:ext cx="478642" cy="41069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正方形/長方形 44"/>
                  <p:cNvSpPr/>
                  <p:nvPr/>
                </p:nvSpPr>
                <p:spPr>
                  <a:xfrm>
                    <a:off x="1931082" y="2175361"/>
                    <a:ext cx="545682" cy="4106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ja-JP" sz="11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1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ja-JP" sz="1100" b="1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ja-JP" altLang="en-US" sz="11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ＭＳ ゴシック" panose="020B0609070205080204" pitchFamily="49" charset="-128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正方形/長方形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1082" y="2175361"/>
                    <a:ext cx="545682" cy="41069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テキスト ボックス 45"/>
                  <p:cNvSpPr txBox="1"/>
                  <p:nvPr/>
                </p:nvSpPr>
                <p:spPr>
                  <a:xfrm>
                    <a:off x="3129794" y="2546626"/>
                    <a:ext cx="180384" cy="2657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1" lang="ja-JP" altLang="en-US" sz="1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ＭＳ ゴシック" panose="020B0609070205080204" pitchFamily="49" charset="-128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6" name="テキスト ボックス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794" y="2546626"/>
                    <a:ext cx="180384" cy="2657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6667" r="-16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7" name="テキスト ボックス 136"/>
            <p:cNvSpPr txBox="1"/>
            <p:nvPr/>
          </p:nvSpPr>
          <p:spPr>
            <a:xfrm>
              <a:off x="2938624" y="1301680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1" lang="ja-JP" altLang="en-US" sz="11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容器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5686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タイトル 134"/>
          <p:cNvSpPr>
            <a:spLocks noGrp="1"/>
          </p:cNvSpPr>
          <p:nvPr>
            <p:ph type="title"/>
          </p:nvPr>
        </p:nvSpPr>
        <p:spPr>
          <a:xfrm>
            <a:off x="1524000" y="-679"/>
            <a:ext cx="9144000" cy="8484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ja-JP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と𝜶の決定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圧力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コンテンツ プレースホルダー 135"/>
              <p:cNvSpPr>
                <a:spLocks noGrp="1"/>
              </p:cNvSpPr>
              <p:nvPr>
                <p:ph idx="1"/>
              </p:nvPr>
            </p:nvSpPr>
            <p:spPr>
              <a:xfrm>
                <a:off x="1649189" y="752476"/>
                <a:ext cx="9098280" cy="611504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単位時間における全運動量の変化</a:t>
                </a:r>
                <a:b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𝑚𝐴𝑑𝑆</m:t>
                    </m:r>
                    <m:nary>
                      <m:nary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nary>
                          <m:naryPr>
                            <m:chr m:val="∬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𝑑𝑆</m:t>
                        </m:r>
                      </m:den>
                    </m:f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𝑑𝑃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𝑑𝑆</m:t>
                        </m:r>
                      </m:den>
                    </m:f>
                  </m:oMath>
                </a14:m>
                <a:r>
                  <a:rPr lang="en-US" altLang="ja-JP" sz="1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ja-JP" altLang="en-US" sz="1800" dirty="0"/>
                  <a:t>　　　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𝑚𝐴</m:t>
                    </m:r>
                    <m:nary>
                      <m:nary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ja-JP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nary>
                      <m:naryPr>
                        <m:ctrlP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ja-JP" sz="1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nary>
                      <m:naryPr>
                        <m:ctrlP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ja-JP" sz="1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ja-JP" altLang="en-US" sz="18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sz="18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𝑚𝐴</m:t>
                    </m:r>
                    <m:nary>
                      <m:nary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ja-JP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ja-JP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trlPr>
                                  <a:rPr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  <m:sup>
                                <m:r>
                                  <a:rPr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altLang="ja-JP" sz="1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ja-JP" sz="18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ja-JP" altLang="en-US" sz="1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sSup>
                                      <m:sSupPr>
                                        <m:ctrlPr>
                                          <a:rPr lang="en-US" altLang="ja-JP" sz="18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18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18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18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18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nary>
                          </m:e>
                        </m:d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	(3.19)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ja-JP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sSup>
                      <m:s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nary>
                      <m:naryPr>
                        <m:ctrlPr>
                          <a:rPr lang="ja-JP" alt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m:rPr>
                        <m:sty m:val="p"/>
                      </m:rPr>
                      <a:rPr lang="en-US" altLang="ja-JP" sz="200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f>
                      <m:f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>
                      <m:f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  <m:r>
                      <a:rPr lang="ja-JP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(3.20)</a:t>
                </a:r>
                <a:b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を使うと </a:t>
                </a:r>
                <a:b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𝑚𝐴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	(3.21)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(3.15)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から、</a:t>
                </a:r>
                <a:b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			(3.22)</a:t>
                </a:r>
              </a:p>
            </p:txBody>
          </p:sp>
        </mc:Choice>
        <mc:Fallback xmlns="">
          <p:sp>
            <p:nvSpPr>
              <p:cNvPr id="136" name="コンテンツ プレースホルダー 13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9189" y="752476"/>
                <a:ext cx="9098280" cy="6115049"/>
              </a:xfrm>
              <a:blipFill>
                <a:blip r:embed="rId2"/>
                <a:stretch>
                  <a:fillRect l="-1072" t="-5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901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847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マクスウェルの速度分布則</a:t>
            </a:r>
            <a:r>
              <a:rPr lang="en-US" altLang="ja-JP" sz="4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endParaRPr lang="ja-JP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04976" y="827290"/>
                <a:ext cx="8924925" cy="574496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						(3.22)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 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1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モルの状態方程式</a:t>
                </a:r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 dirty="0" err="1">
                        <a:latin typeface="Cambria Math" panose="02040503050406030204" pitchFamily="18" charset="0"/>
                      </a:rPr>
                      <m:t>𝑅𝑇</m:t>
                    </m:r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		(3.23)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を代入。</a:t>
                </a:r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                                            	   	(3.24)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より</a:t>
                </a:r>
                <a:endParaRPr lang="en-US" altLang="ja-JP" sz="24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2400" dirty="0"/>
                  <a:t>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ja-JP" alt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𝑹𝑻</m:t>
                        </m:r>
                      </m:den>
                    </m:f>
                    <m:r>
                      <a:rPr lang="en-US" altLang="ja-JP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	(3.25,</a:t>
                </a: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27)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sz="24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　　　　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ja-JP" sz="2000" baseline="-25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A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アボガドロ数、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ボルツマン定数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4976" y="827290"/>
                <a:ext cx="8924925" cy="5744961"/>
              </a:xfrm>
              <a:blipFill>
                <a:blip r:embed="rId2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31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課題 </a:t>
            </a:r>
            <a:r>
              <a:rPr lang="en-US" altLang="ja-JP" sz="3600" b="1" dirty="0">
                <a:solidFill>
                  <a:srgbClr val="0000FF"/>
                </a:solidFill>
              </a:rPr>
              <a:t>2023/10/3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30362" y="1015670"/>
            <a:ext cx="8937638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課題： </a:t>
            </a:r>
            <a: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Legendre</a:t>
            </a: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変換と自由エネルギーの</a:t>
            </a:r>
            <a:br>
              <a:rPr lang="en-US" altLang="ja-JP" sz="32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関係について述べよ</a:t>
            </a:r>
            <a:endParaRPr lang="en-US" altLang="ja-JP" sz="32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32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　数行程度の説明でよい</a:t>
            </a:r>
          </a:p>
        </p:txBody>
      </p:sp>
    </p:spTree>
    <p:extLst>
      <p:ext uri="{BB962C8B-B14F-4D97-AF65-F5344CB8AC3E}">
        <p14:creationId xmlns:p14="http://schemas.microsoft.com/office/powerpoint/2010/main" val="245177653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21651"/>
            <a:ext cx="9144000" cy="8482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マクスウェルの速度分布則</a:t>
            </a:r>
            <a:r>
              <a:rPr lang="en-US" altLang="ja-JP" sz="4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(2)</a:t>
            </a:r>
            <a:endParaRPr lang="ja-JP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idx="1"/>
              </p:nvPr>
            </p:nvSpPr>
            <p:spPr>
              <a:xfrm>
                <a:off x="1795462" y="875739"/>
                <a:ext cx="8872538" cy="551186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ja-JP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b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(3.27)</a:t>
                </a: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altLang="ja-JP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ja-JP" alt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(3.15)</a:t>
                </a: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に代入</a:t>
                </a:r>
                <a:endParaRPr lang="en-US" altLang="ja-JP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ja-JP" altLang="en-US" b="0" dirty="0"/>
                  <a:t>　　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ja-JP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l-GR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ja-JP" altLang="el-GR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den>
                    </m:f>
                    <m:sSup>
                      <m:sSupPr>
                        <m:ctrlPr>
                          <a:rPr lang="el-GR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altLang="ja-JP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altLang="ja-JP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(3.28)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ja-JP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sty m:val="p"/>
                      </m:rPr>
                      <a:rPr lang="en-US" altLang="ja-JP" b="0" i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b="0" i="1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(3.11)</a:t>
                </a:r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に代入</a:t>
                </a:r>
                <a:endParaRPr lang="en-US" altLang="ja-JP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b="0" dirty="0"/>
                  <a:t>　　</a:t>
                </a:r>
                <a14:m>
                  <m:oMath xmlns:m="http://schemas.openxmlformats.org/officeDocument/2006/math">
                    <m:r>
                      <a:rPr lang="en-US" altLang="ja-JP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ja-JP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ja-JP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b="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ja-JP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b="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(3.29)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ja-JP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マクスウェルの速度分布関数</a:t>
                </a:r>
                <a:endParaRPr lang="en-US" altLang="ja-JP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b="0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ja-JP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sSup>
                      <m:sSupPr>
                        <m:ctrlPr>
                          <a:rPr lang="el-GR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ja-JP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ja-JP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altLang="ja-JP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ja-JP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ja-JP" altLang="en-US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462" y="875739"/>
                <a:ext cx="8872538" cy="5511867"/>
              </a:xfrm>
              <a:blipFill>
                <a:blip r:embed="rId2"/>
                <a:stretch>
                  <a:fillRect l="-12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6628641" y="4780244"/>
          <a:ext cx="2968178" cy="2074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ｸﾞﾗﾌ" r:id="rId3" imgW="4153680" imgH="2901600" progId="Origin50.Graph">
                  <p:embed/>
                </p:oleObj>
              </mc:Choice>
              <mc:Fallback>
                <p:oleObj name="ｸﾞﾗﾌ" r:id="rId3" imgW="4153680" imgH="2901600" progId="Origin50.Graph">
                  <p:embed/>
                  <p:pic>
                    <p:nvPicPr>
                      <p:cNvPr id="9" name="オブジェクト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28641" y="4780244"/>
                        <a:ext cx="2968178" cy="2074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772851" y="5540293"/>
                <a:ext cx="11052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1" lang="ja-JP" altLang="en-US" sz="12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分布関数</a:t>
                </a:r>
                <a14:m>
                  <m:oMath xmlns:m="http://schemas.openxmlformats.org/officeDocument/2006/math">
                    <m:r>
                      <a:rPr kumimoji="1" lang="en-US" altLang="ja-JP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kumimoji="1" lang="ja-JP" altLang="en-US" sz="1200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851" y="5540293"/>
                <a:ext cx="1105239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9538122" y="6360194"/>
                <a:ext cx="462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122" y="6360194"/>
                <a:ext cx="4624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角丸四角形吹き出し 11"/>
          <p:cNvSpPr/>
          <p:nvPr/>
        </p:nvSpPr>
        <p:spPr>
          <a:xfrm>
            <a:off x="8526818" y="4152439"/>
            <a:ext cx="2090938" cy="1256305"/>
          </a:xfrm>
          <a:prstGeom prst="wedgeRoundRectCallout">
            <a:avLst>
              <a:gd name="adj1" fmla="val -70282"/>
              <a:gd name="adj2" fmla="val 2863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ja-JP" altLang="en-US" sz="20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速度</a:t>
            </a:r>
            <a:r>
              <a:rPr kumimoji="1"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</a:t>
            </a:r>
            <a:r>
              <a:rPr kumimoji="1"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の分子が一番多い</a:t>
            </a:r>
            <a:r>
              <a:rPr kumimoji="1"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?</a:t>
            </a:r>
            <a:endParaRPr kumimoji="1" lang="ja-JP" altLang="en-US" sz="20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105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52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ボルツマン定数・ボルツマン因子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657350" y="895351"/>
                <a:ext cx="8963025" cy="583882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ja-JP" b="1" dirty="0">
                    <a:solidFill>
                      <a:srgbClr val="0000FF"/>
                    </a:solidFill>
                  </a:rPr>
                  <a:t>	</a:t>
                </a:r>
                <a:r>
                  <a:rPr lang="ja-JP" altLang="en-US" b="1" dirty="0">
                    <a:solidFill>
                      <a:srgbClr val="0000FF"/>
                    </a:solidFill>
                  </a:rPr>
                  <a:t>今後、以下の記号を多用する</a:t>
                </a:r>
                <a:br>
                  <a:rPr lang="en-US" altLang="ja-JP" b="1" dirty="0">
                    <a:solidFill>
                      <a:srgbClr val="0000FF"/>
                    </a:solidFill>
                  </a:rPr>
                </a:br>
                <a:r>
                  <a:rPr lang="en-US" altLang="ja-JP" b="1" dirty="0">
                    <a:solidFill>
                      <a:srgbClr val="0000FF"/>
                    </a:solidFill>
                  </a:rPr>
                  <a:t>		</a:t>
                </a:r>
                <a:r>
                  <a:rPr lang="ja-JP" altLang="en-US" b="1" dirty="0">
                    <a:solidFill>
                      <a:srgbClr val="0000FF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altLang="ja-JP" b="1" dirty="0">
                    <a:solidFill>
                      <a:srgbClr val="0000FF"/>
                    </a:solidFill>
                  </a:rPr>
                  <a:t> </a:t>
                </a:r>
                <a:r>
                  <a:rPr lang="ja-JP" altLang="en-US" dirty="0">
                    <a:solidFill>
                      <a:srgbClr val="0000FF"/>
                    </a:solidFill>
                  </a:rPr>
                  <a:t>　</a:t>
                </a:r>
                <a:r>
                  <a:rPr lang="en-US" altLang="ja-JP" dirty="0">
                    <a:solidFill>
                      <a:srgbClr val="0000FF"/>
                    </a:solidFill>
                  </a:rPr>
                  <a:t>				(3.31)</a:t>
                </a:r>
                <a:br>
                  <a:rPr lang="en-US" altLang="ja-JP" dirty="0">
                    <a:solidFill>
                      <a:srgbClr val="0000FF"/>
                    </a:solidFill>
                  </a:rPr>
                </a:br>
                <a:r>
                  <a:rPr lang="en-US" altLang="ja-JP" dirty="0">
                    <a:solidFill>
                      <a:srgbClr val="0000FF"/>
                    </a:solidFill>
                  </a:rPr>
                  <a:t>		</a:t>
                </a:r>
                <a:r>
                  <a:rPr lang="ja-JP" altLang="en-US" dirty="0">
                    <a:solidFill>
                      <a:srgbClr val="0000FF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(=</m:t>
                    </m:r>
                    <m:f>
                      <m:f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altLang="ja-JP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>
                    <a:solidFill>
                      <a:srgbClr val="0000FF"/>
                    </a:solidFill>
                  </a:rPr>
                  <a:t>　</a:t>
                </a:r>
                <a:r>
                  <a:rPr lang="en-US" altLang="ja-JP" dirty="0">
                    <a:solidFill>
                      <a:srgbClr val="0000FF"/>
                    </a:solidFill>
                  </a:rPr>
                  <a:t>		(3.32)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m:rPr>
                        <m:sty m:val="p"/>
                      </m:rPr>
                      <a:rPr lang="en-US" altLang="ja-JP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br>
                  <a:rPr lang="en-US" altLang="ja-JP" b="1" i="1" dirty="0">
                    <a:latin typeface="Cambria Math" panose="02040503050406030204" pitchFamily="18" charset="0"/>
                  </a:rPr>
                </a:br>
                <a:r>
                  <a:rPr lang="ja-JP" altLang="en-US" b="1" i="1" dirty="0">
                    <a:latin typeface="Cambria Math" panose="02040503050406030204" pitchFamily="18" charset="0"/>
                  </a:rPr>
                  <a:t>　　　   　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ja-JP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br>
                  <a:rPr lang="en-US" altLang="ja-JP" dirty="0"/>
                </a:br>
                <a:r>
                  <a:rPr lang="ja-JP" altLang="en-US" dirty="0"/>
                  <a:t>              　　　　　　　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ボルツマン因子</a:t>
                </a:r>
                <a:endParaRPr lang="ja-JP" altLang="en-US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57350" y="895351"/>
                <a:ext cx="8963025" cy="5838825"/>
              </a:xfrm>
              <a:blipFill>
                <a:blip r:embed="rId2"/>
                <a:stretch>
                  <a:fillRect t="-2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143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5499" y="5222"/>
            <a:ext cx="9142501" cy="9599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速度分布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31201" y="766082"/>
                <a:ext cx="6535301" cy="500130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速度が</a:t>
                </a:r>
                <a14:m>
                  <m:oMath xmlns:m="http://schemas.openxmlformats.org/officeDocument/2006/math">
                    <m:r>
                      <a:rPr lang="en-US" altLang="ja-JP" sz="1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1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1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の間にある単位体積あたりの分子数</a:t>
                </a:r>
                <a:b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ja-JP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1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l-GR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ja-JP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m:rPr>
                        <m:sty m:val="p"/>
                      </m:rPr>
                      <a:rPr lang="en-US" altLang="ja-JP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altLang="ja-JP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1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ja-JP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1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8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8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1800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8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b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=&gt;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800" i="1" baseline="-25000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18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8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180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800" i="1" baseline="-25000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に最大確率</a:t>
                </a: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速度空間内で速度が</a:t>
                </a:r>
                <a14:m>
                  <m:oMath xmlns:m="http://schemas.openxmlformats.org/officeDocument/2006/math">
                    <m:r>
                      <a:rPr lang="ja-JP" alt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800" b="1" i="1" dirty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ja-JP" sz="1800" b="1" i="1" dirty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1800" b="1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から </a:t>
                </a:r>
                <a14:m>
                  <m:oMath xmlns:m="http://schemas.openxmlformats.org/officeDocument/2006/math">
                    <m:r>
                      <a:rPr lang="en-US" altLang="ja-JP" sz="1800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800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1800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800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にある微小体積</a:t>
                </a:r>
                <a:endParaRPr lang="en-US" altLang="ja-JP" sz="18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ja-JP" alt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ja-JP" sz="16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ja-JP" alt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ja-JP" altLang="en-US" sz="1600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ja-JP" altLang="en-US" sz="16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sz="16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ja-JP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ja-JP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ja-JP" altLang="en-US" sz="16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sz="16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sSub>
                      <m:sSubPr>
                        <m:ctrlPr>
                          <a:rPr lang="en-US" altLang="ja-JP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1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  <m:r>
                      <a:rPr lang="en-US" altLang="ja-JP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ja-JP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ja-JP" alt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ja-JP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ja-JP" sz="1800" i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ja-JP" altLang="en-US" sz="1800" i="1"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sSup>
                      <m:sSup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ja-JP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ja-JP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altLang="ja-JP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ja-JP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ja-JP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1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sSup>
                              <m:sSupPr>
                                <m:ctrlPr>
                                  <a:rPr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ja-JP" sz="18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altLang="ja-JP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1800" dirty="0">
                        <a:latin typeface="Times New Roman" panose="020206030504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のうち、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8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に依存する部分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:</a:t>
                </a:r>
                <a:b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</a:b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ja-JP" altLang="en-US" sz="1800" i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31201" y="766082"/>
                <a:ext cx="6535301" cy="5001306"/>
              </a:xfrm>
              <a:blipFill>
                <a:blip r:embed="rId2"/>
                <a:stretch>
                  <a:fillRect l="-653" t="-488" b="-15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/>
          <p:cNvGrpSpPr/>
          <p:nvPr/>
        </p:nvGrpSpPr>
        <p:grpSpPr>
          <a:xfrm>
            <a:off x="1709118" y="955567"/>
            <a:ext cx="2013312" cy="1955717"/>
            <a:chOff x="1403329" y="2342536"/>
            <a:chExt cx="2540769" cy="246808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0675" y="2976563"/>
              <a:ext cx="1797050" cy="1797050"/>
            </a:xfrm>
            <a:custGeom>
              <a:avLst/>
              <a:gdLst>
                <a:gd name="T0" fmla="*/ 1132 w 1132"/>
                <a:gd name="T1" fmla="*/ 595 h 1132"/>
                <a:gd name="T2" fmla="*/ 1120 w 1132"/>
                <a:gd name="T3" fmla="*/ 679 h 1132"/>
                <a:gd name="T4" fmla="*/ 1098 w 1132"/>
                <a:gd name="T5" fmla="*/ 761 h 1132"/>
                <a:gd name="T6" fmla="*/ 1064 w 1132"/>
                <a:gd name="T7" fmla="*/ 834 h 1132"/>
                <a:gd name="T8" fmla="*/ 1020 w 1132"/>
                <a:gd name="T9" fmla="*/ 904 h 1132"/>
                <a:gd name="T10" fmla="*/ 967 w 1132"/>
                <a:gd name="T11" fmla="*/ 966 h 1132"/>
                <a:gd name="T12" fmla="*/ 905 w 1132"/>
                <a:gd name="T13" fmla="*/ 1020 h 1132"/>
                <a:gd name="T14" fmla="*/ 837 w 1132"/>
                <a:gd name="T15" fmla="*/ 1064 h 1132"/>
                <a:gd name="T16" fmla="*/ 761 w 1132"/>
                <a:gd name="T17" fmla="*/ 1098 h 1132"/>
                <a:gd name="T18" fmla="*/ 681 w 1132"/>
                <a:gd name="T19" fmla="*/ 1120 h 1132"/>
                <a:gd name="T20" fmla="*/ 595 w 1132"/>
                <a:gd name="T21" fmla="*/ 1130 h 1132"/>
                <a:gd name="T22" fmla="*/ 537 w 1132"/>
                <a:gd name="T23" fmla="*/ 1130 h 1132"/>
                <a:gd name="T24" fmla="*/ 453 w 1132"/>
                <a:gd name="T25" fmla="*/ 1120 h 1132"/>
                <a:gd name="T26" fmla="*/ 371 w 1132"/>
                <a:gd name="T27" fmla="*/ 1098 h 1132"/>
                <a:gd name="T28" fmla="*/ 297 w 1132"/>
                <a:gd name="T29" fmla="*/ 1064 h 1132"/>
                <a:gd name="T30" fmla="*/ 228 w 1132"/>
                <a:gd name="T31" fmla="*/ 1020 h 1132"/>
                <a:gd name="T32" fmla="*/ 166 w 1132"/>
                <a:gd name="T33" fmla="*/ 966 h 1132"/>
                <a:gd name="T34" fmla="*/ 114 w 1132"/>
                <a:gd name="T35" fmla="*/ 904 h 1132"/>
                <a:gd name="T36" fmla="*/ 68 w 1132"/>
                <a:gd name="T37" fmla="*/ 834 h 1132"/>
                <a:gd name="T38" fmla="*/ 34 w 1132"/>
                <a:gd name="T39" fmla="*/ 761 h 1132"/>
                <a:gd name="T40" fmla="*/ 12 w 1132"/>
                <a:gd name="T41" fmla="*/ 679 h 1132"/>
                <a:gd name="T42" fmla="*/ 2 w 1132"/>
                <a:gd name="T43" fmla="*/ 595 h 1132"/>
                <a:gd name="T44" fmla="*/ 2 w 1132"/>
                <a:gd name="T45" fmla="*/ 537 h 1132"/>
                <a:gd name="T46" fmla="*/ 12 w 1132"/>
                <a:gd name="T47" fmla="*/ 451 h 1132"/>
                <a:gd name="T48" fmla="*/ 34 w 1132"/>
                <a:gd name="T49" fmla="*/ 371 h 1132"/>
                <a:gd name="T50" fmla="*/ 68 w 1132"/>
                <a:gd name="T51" fmla="*/ 295 h 1132"/>
                <a:gd name="T52" fmla="*/ 114 w 1132"/>
                <a:gd name="T53" fmla="*/ 227 h 1132"/>
                <a:gd name="T54" fmla="*/ 166 w 1132"/>
                <a:gd name="T55" fmla="*/ 165 h 1132"/>
                <a:gd name="T56" fmla="*/ 228 w 1132"/>
                <a:gd name="T57" fmla="*/ 111 h 1132"/>
                <a:gd name="T58" fmla="*/ 297 w 1132"/>
                <a:gd name="T59" fmla="*/ 68 h 1132"/>
                <a:gd name="T60" fmla="*/ 371 w 1132"/>
                <a:gd name="T61" fmla="*/ 34 h 1132"/>
                <a:gd name="T62" fmla="*/ 453 w 1132"/>
                <a:gd name="T63" fmla="*/ 12 h 1132"/>
                <a:gd name="T64" fmla="*/ 537 w 1132"/>
                <a:gd name="T65" fmla="*/ 0 h 1132"/>
                <a:gd name="T66" fmla="*/ 595 w 1132"/>
                <a:gd name="T67" fmla="*/ 0 h 1132"/>
                <a:gd name="T68" fmla="*/ 681 w 1132"/>
                <a:gd name="T69" fmla="*/ 12 h 1132"/>
                <a:gd name="T70" fmla="*/ 761 w 1132"/>
                <a:gd name="T71" fmla="*/ 34 h 1132"/>
                <a:gd name="T72" fmla="*/ 837 w 1132"/>
                <a:gd name="T73" fmla="*/ 68 h 1132"/>
                <a:gd name="T74" fmla="*/ 905 w 1132"/>
                <a:gd name="T75" fmla="*/ 111 h 1132"/>
                <a:gd name="T76" fmla="*/ 967 w 1132"/>
                <a:gd name="T77" fmla="*/ 165 h 1132"/>
                <a:gd name="T78" fmla="*/ 1020 w 1132"/>
                <a:gd name="T79" fmla="*/ 227 h 1132"/>
                <a:gd name="T80" fmla="*/ 1064 w 1132"/>
                <a:gd name="T81" fmla="*/ 295 h 1132"/>
                <a:gd name="T82" fmla="*/ 1098 w 1132"/>
                <a:gd name="T83" fmla="*/ 371 h 1132"/>
                <a:gd name="T84" fmla="*/ 1120 w 1132"/>
                <a:gd name="T85" fmla="*/ 451 h 1132"/>
                <a:gd name="T86" fmla="*/ 1132 w 1132"/>
                <a:gd name="T87" fmla="*/ 53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2" h="1132">
                  <a:moveTo>
                    <a:pt x="1132" y="565"/>
                  </a:moveTo>
                  <a:lnTo>
                    <a:pt x="1132" y="565"/>
                  </a:lnTo>
                  <a:lnTo>
                    <a:pt x="1132" y="595"/>
                  </a:lnTo>
                  <a:lnTo>
                    <a:pt x="1130" y="623"/>
                  </a:lnTo>
                  <a:lnTo>
                    <a:pt x="1126" y="653"/>
                  </a:lnTo>
                  <a:lnTo>
                    <a:pt x="1120" y="679"/>
                  </a:lnTo>
                  <a:lnTo>
                    <a:pt x="1114" y="707"/>
                  </a:lnTo>
                  <a:lnTo>
                    <a:pt x="1106" y="735"/>
                  </a:lnTo>
                  <a:lnTo>
                    <a:pt x="1098" y="761"/>
                  </a:lnTo>
                  <a:lnTo>
                    <a:pt x="1088" y="787"/>
                  </a:lnTo>
                  <a:lnTo>
                    <a:pt x="1076" y="810"/>
                  </a:lnTo>
                  <a:lnTo>
                    <a:pt x="1064" y="834"/>
                  </a:lnTo>
                  <a:lnTo>
                    <a:pt x="1050" y="858"/>
                  </a:lnTo>
                  <a:lnTo>
                    <a:pt x="1036" y="882"/>
                  </a:lnTo>
                  <a:lnTo>
                    <a:pt x="1020" y="904"/>
                  </a:lnTo>
                  <a:lnTo>
                    <a:pt x="1002" y="926"/>
                  </a:lnTo>
                  <a:lnTo>
                    <a:pt x="986" y="946"/>
                  </a:lnTo>
                  <a:lnTo>
                    <a:pt x="967" y="966"/>
                  </a:lnTo>
                  <a:lnTo>
                    <a:pt x="947" y="984"/>
                  </a:lnTo>
                  <a:lnTo>
                    <a:pt x="927" y="1002"/>
                  </a:lnTo>
                  <a:lnTo>
                    <a:pt x="905" y="1020"/>
                  </a:lnTo>
                  <a:lnTo>
                    <a:pt x="883" y="1034"/>
                  </a:lnTo>
                  <a:lnTo>
                    <a:pt x="861" y="1050"/>
                  </a:lnTo>
                  <a:lnTo>
                    <a:pt x="837" y="1064"/>
                  </a:lnTo>
                  <a:lnTo>
                    <a:pt x="813" y="1076"/>
                  </a:lnTo>
                  <a:lnTo>
                    <a:pt x="787" y="1088"/>
                  </a:lnTo>
                  <a:lnTo>
                    <a:pt x="761" y="1098"/>
                  </a:lnTo>
                  <a:lnTo>
                    <a:pt x="735" y="1106"/>
                  </a:lnTo>
                  <a:lnTo>
                    <a:pt x="709" y="1114"/>
                  </a:lnTo>
                  <a:lnTo>
                    <a:pt x="681" y="1120"/>
                  </a:lnTo>
                  <a:lnTo>
                    <a:pt x="653" y="1126"/>
                  </a:lnTo>
                  <a:lnTo>
                    <a:pt x="625" y="1128"/>
                  </a:lnTo>
                  <a:lnTo>
                    <a:pt x="595" y="1130"/>
                  </a:lnTo>
                  <a:lnTo>
                    <a:pt x="567" y="1132"/>
                  </a:lnTo>
                  <a:lnTo>
                    <a:pt x="567" y="1132"/>
                  </a:lnTo>
                  <a:lnTo>
                    <a:pt x="537" y="1130"/>
                  </a:lnTo>
                  <a:lnTo>
                    <a:pt x="509" y="1128"/>
                  </a:lnTo>
                  <a:lnTo>
                    <a:pt x="481" y="1126"/>
                  </a:lnTo>
                  <a:lnTo>
                    <a:pt x="453" y="1120"/>
                  </a:lnTo>
                  <a:lnTo>
                    <a:pt x="425" y="1114"/>
                  </a:lnTo>
                  <a:lnTo>
                    <a:pt x="397" y="1106"/>
                  </a:lnTo>
                  <a:lnTo>
                    <a:pt x="371" y="1098"/>
                  </a:lnTo>
                  <a:lnTo>
                    <a:pt x="345" y="1088"/>
                  </a:lnTo>
                  <a:lnTo>
                    <a:pt x="321" y="1076"/>
                  </a:lnTo>
                  <a:lnTo>
                    <a:pt x="297" y="1064"/>
                  </a:lnTo>
                  <a:lnTo>
                    <a:pt x="273" y="1050"/>
                  </a:lnTo>
                  <a:lnTo>
                    <a:pt x="250" y="1034"/>
                  </a:lnTo>
                  <a:lnTo>
                    <a:pt x="228" y="1020"/>
                  </a:lnTo>
                  <a:lnTo>
                    <a:pt x="206" y="1002"/>
                  </a:lnTo>
                  <a:lnTo>
                    <a:pt x="186" y="984"/>
                  </a:lnTo>
                  <a:lnTo>
                    <a:pt x="166" y="966"/>
                  </a:lnTo>
                  <a:lnTo>
                    <a:pt x="148" y="946"/>
                  </a:lnTo>
                  <a:lnTo>
                    <a:pt x="130" y="926"/>
                  </a:lnTo>
                  <a:lnTo>
                    <a:pt x="114" y="904"/>
                  </a:lnTo>
                  <a:lnTo>
                    <a:pt x="98" y="882"/>
                  </a:lnTo>
                  <a:lnTo>
                    <a:pt x="82" y="858"/>
                  </a:lnTo>
                  <a:lnTo>
                    <a:pt x="68" y="834"/>
                  </a:lnTo>
                  <a:lnTo>
                    <a:pt x="56" y="810"/>
                  </a:lnTo>
                  <a:lnTo>
                    <a:pt x="46" y="787"/>
                  </a:lnTo>
                  <a:lnTo>
                    <a:pt x="34" y="761"/>
                  </a:lnTo>
                  <a:lnTo>
                    <a:pt x="26" y="735"/>
                  </a:lnTo>
                  <a:lnTo>
                    <a:pt x="18" y="707"/>
                  </a:lnTo>
                  <a:lnTo>
                    <a:pt x="12" y="679"/>
                  </a:lnTo>
                  <a:lnTo>
                    <a:pt x="8" y="653"/>
                  </a:lnTo>
                  <a:lnTo>
                    <a:pt x="4" y="623"/>
                  </a:lnTo>
                  <a:lnTo>
                    <a:pt x="2" y="595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2" y="537"/>
                  </a:lnTo>
                  <a:lnTo>
                    <a:pt x="4" y="507"/>
                  </a:lnTo>
                  <a:lnTo>
                    <a:pt x="8" y="479"/>
                  </a:lnTo>
                  <a:lnTo>
                    <a:pt x="12" y="451"/>
                  </a:lnTo>
                  <a:lnTo>
                    <a:pt x="18" y="425"/>
                  </a:lnTo>
                  <a:lnTo>
                    <a:pt x="26" y="397"/>
                  </a:lnTo>
                  <a:lnTo>
                    <a:pt x="34" y="371"/>
                  </a:lnTo>
                  <a:lnTo>
                    <a:pt x="46" y="345"/>
                  </a:lnTo>
                  <a:lnTo>
                    <a:pt x="56" y="319"/>
                  </a:lnTo>
                  <a:lnTo>
                    <a:pt x="68" y="295"/>
                  </a:lnTo>
                  <a:lnTo>
                    <a:pt x="82" y="271"/>
                  </a:lnTo>
                  <a:lnTo>
                    <a:pt x="98" y="249"/>
                  </a:lnTo>
                  <a:lnTo>
                    <a:pt x="114" y="227"/>
                  </a:lnTo>
                  <a:lnTo>
                    <a:pt x="130" y="205"/>
                  </a:lnTo>
                  <a:lnTo>
                    <a:pt x="148" y="185"/>
                  </a:lnTo>
                  <a:lnTo>
                    <a:pt x="166" y="165"/>
                  </a:lnTo>
                  <a:lnTo>
                    <a:pt x="186" y="147"/>
                  </a:lnTo>
                  <a:lnTo>
                    <a:pt x="206" y="129"/>
                  </a:lnTo>
                  <a:lnTo>
                    <a:pt x="228" y="111"/>
                  </a:lnTo>
                  <a:lnTo>
                    <a:pt x="250" y="95"/>
                  </a:lnTo>
                  <a:lnTo>
                    <a:pt x="273" y="82"/>
                  </a:lnTo>
                  <a:lnTo>
                    <a:pt x="297" y="68"/>
                  </a:lnTo>
                  <a:lnTo>
                    <a:pt x="321" y="56"/>
                  </a:lnTo>
                  <a:lnTo>
                    <a:pt x="345" y="44"/>
                  </a:lnTo>
                  <a:lnTo>
                    <a:pt x="371" y="34"/>
                  </a:lnTo>
                  <a:lnTo>
                    <a:pt x="397" y="26"/>
                  </a:lnTo>
                  <a:lnTo>
                    <a:pt x="425" y="18"/>
                  </a:lnTo>
                  <a:lnTo>
                    <a:pt x="453" y="12"/>
                  </a:lnTo>
                  <a:lnTo>
                    <a:pt x="481" y="6"/>
                  </a:lnTo>
                  <a:lnTo>
                    <a:pt x="509" y="2"/>
                  </a:lnTo>
                  <a:lnTo>
                    <a:pt x="537" y="0"/>
                  </a:lnTo>
                  <a:lnTo>
                    <a:pt x="567" y="0"/>
                  </a:lnTo>
                  <a:lnTo>
                    <a:pt x="567" y="0"/>
                  </a:lnTo>
                  <a:lnTo>
                    <a:pt x="595" y="0"/>
                  </a:lnTo>
                  <a:lnTo>
                    <a:pt x="625" y="2"/>
                  </a:lnTo>
                  <a:lnTo>
                    <a:pt x="653" y="6"/>
                  </a:lnTo>
                  <a:lnTo>
                    <a:pt x="681" y="12"/>
                  </a:lnTo>
                  <a:lnTo>
                    <a:pt x="709" y="18"/>
                  </a:lnTo>
                  <a:lnTo>
                    <a:pt x="735" y="26"/>
                  </a:lnTo>
                  <a:lnTo>
                    <a:pt x="761" y="34"/>
                  </a:lnTo>
                  <a:lnTo>
                    <a:pt x="787" y="44"/>
                  </a:lnTo>
                  <a:lnTo>
                    <a:pt x="813" y="56"/>
                  </a:lnTo>
                  <a:lnTo>
                    <a:pt x="837" y="68"/>
                  </a:lnTo>
                  <a:lnTo>
                    <a:pt x="861" y="82"/>
                  </a:lnTo>
                  <a:lnTo>
                    <a:pt x="883" y="95"/>
                  </a:lnTo>
                  <a:lnTo>
                    <a:pt x="905" y="111"/>
                  </a:lnTo>
                  <a:lnTo>
                    <a:pt x="927" y="129"/>
                  </a:lnTo>
                  <a:lnTo>
                    <a:pt x="947" y="147"/>
                  </a:lnTo>
                  <a:lnTo>
                    <a:pt x="967" y="165"/>
                  </a:lnTo>
                  <a:lnTo>
                    <a:pt x="986" y="185"/>
                  </a:lnTo>
                  <a:lnTo>
                    <a:pt x="1002" y="205"/>
                  </a:lnTo>
                  <a:lnTo>
                    <a:pt x="1020" y="227"/>
                  </a:lnTo>
                  <a:lnTo>
                    <a:pt x="1036" y="249"/>
                  </a:lnTo>
                  <a:lnTo>
                    <a:pt x="1050" y="271"/>
                  </a:lnTo>
                  <a:lnTo>
                    <a:pt x="1064" y="295"/>
                  </a:lnTo>
                  <a:lnTo>
                    <a:pt x="1076" y="319"/>
                  </a:lnTo>
                  <a:lnTo>
                    <a:pt x="1088" y="345"/>
                  </a:lnTo>
                  <a:lnTo>
                    <a:pt x="1098" y="371"/>
                  </a:lnTo>
                  <a:lnTo>
                    <a:pt x="1106" y="397"/>
                  </a:lnTo>
                  <a:lnTo>
                    <a:pt x="1114" y="425"/>
                  </a:lnTo>
                  <a:lnTo>
                    <a:pt x="1120" y="451"/>
                  </a:lnTo>
                  <a:lnTo>
                    <a:pt x="1126" y="479"/>
                  </a:lnTo>
                  <a:lnTo>
                    <a:pt x="1130" y="507"/>
                  </a:lnTo>
                  <a:lnTo>
                    <a:pt x="1132" y="537"/>
                  </a:lnTo>
                  <a:lnTo>
                    <a:pt x="1132" y="565"/>
                  </a:lnTo>
                  <a:lnTo>
                    <a:pt x="1132" y="565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490788" y="2573338"/>
              <a:ext cx="0" cy="1300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1441450" y="3873501"/>
              <a:ext cx="1049338" cy="738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490788" y="3873501"/>
              <a:ext cx="12144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771650" y="3155951"/>
              <a:ext cx="1438275" cy="1436688"/>
            </a:xfrm>
            <a:custGeom>
              <a:avLst/>
              <a:gdLst>
                <a:gd name="T0" fmla="*/ 906 w 906"/>
                <a:gd name="T1" fmla="*/ 452 h 905"/>
                <a:gd name="T2" fmla="*/ 896 w 906"/>
                <a:gd name="T3" fmla="*/ 544 h 905"/>
                <a:gd name="T4" fmla="*/ 870 w 906"/>
                <a:gd name="T5" fmla="*/ 630 h 905"/>
                <a:gd name="T6" fmla="*/ 829 w 906"/>
                <a:gd name="T7" fmla="*/ 705 h 905"/>
                <a:gd name="T8" fmla="*/ 773 w 906"/>
                <a:gd name="T9" fmla="*/ 773 h 905"/>
                <a:gd name="T10" fmla="*/ 707 w 906"/>
                <a:gd name="T11" fmla="*/ 827 h 905"/>
                <a:gd name="T12" fmla="*/ 629 w 906"/>
                <a:gd name="T13" fmla="*/ 869 h 905"/>
                <a:gd name="T14" fmla="*/ 543 w 906"/>
                <a:gd name="T15" fmla="*/ 897 h 905"/>
                <a:gd name="T16" fmla="*/ 453 w 906"/>
                <a:gd name="T17" fmla="*/ 905 h 905"/>
                <a:gd name="T18" fmla="*/ 407 w 906"/>
                <a:gd name="T19" fmla="*/ 903 h 905"/>
                <a:gd name="T20" fmla="*/ 317 w 906"/>
                <a:gd name="T21" fmla="*/ 885 h 905"/>
                <a:gd name="T22" fmla="*/ 237 w 906"/>
                <a:gd name="T23" fmla="*/ 851 h 905"/>
                <a:gd name="T24" fmla="*/ 163 w 906"/>
                <a:gd name="T25" fmla="*/ 801 h 905"/>
                <a:gd name="T26" fmla="*/ 104 w 906"/>
                <a:gd name="T27" fmla="*/ 741 h 905"/>
                <a:gd name="T28" fmla="*/ 54 w 906"/>
                <a:gd name="T29" fmla="*/ 668 h 905"/>
                <a:gd name="T30" fmla="*/ 20 w 906"/>
                <a:gd name="T31" fmla="*/ 588 h 905"/>
                <a:gd name="T32" fmla="*/ 2 w 906"/>
                <a:gd name="T33" fmla="*/ 500 h 905"/>
                <a:gd name="T34" fmla="*/ 0 w 906"/>
                <a:gd name="T35" fmla="*/ 452 h 905"/>
                <a:gd name="T36" fmla="*/ 10 w 906"/>
                <a:gd name="T37" fmla="*/ 362 h 905"/>
                <a:gd name="T38" fmla="*/ 36 w 906"/>
                <a:gd name="T39" fmla="*/ 276 h 905"/>
                <a:gd name="T40" fmla="*/ 78 w 906"/>
                <a:gd name="T41" fmla="*/ 200 h 905"/>
                <a:gd name="T42" fmla="*/ 132 w 906"/>
                <a:gd name="T43" fmla="*/ 132 h 905"/>
                <a:gd name="T44" fmla="*/ 199 w 906"/>
                <a:gd name="T45" fmla="*/ 76 h 905"/>
                <a:gd name="T46" fmla="*/ 275 w 906"/>
                <a:gd name="T47" fmla="*/ 34 h 905"/>
                <a:gd name="T48" fmla="*/ 361 w 906"/>
                <a:gd name="T49" fmla="*/ 8 h 905"/>
                <a:gd name="T50" fmla="*/ 453 w 906"/>
                <a:gd name="T51" fmla="*/ 0 h 905"/>
                <a:gd name="T52" fmla="*/ 499 w 906"/>
                <a:gd name="T53" fmla="*/ 2 h 905"/>
                <a:gd name="T54" fmla="*/ 587 w 906"/>
                <a:gd name="T55" fmla="*/ 20 h 905"/>
                <a:gd name="T56" fmla="*/ 669 w 906"/>
                <a:gd name="T57" fmla="*/ 54 h 905"/>
                <a:gd name="T58" fmla="*/ 741 w 906"/>
                <a:gd name="T59" fmla="*/ 102 h 905"/>
                <a:gd name="T60" fmla="*/ 803 w 906"/>
                <a:gd name="T61" fmla="*/ 164 h 905"/>
                <a:gd name="T62" fmla="*/ 851 w 906"/>
                <a:gd name="T63" fmla="*/ 236 h 905"/>
                <a:gd name="T64" fmla="*/ 884 w 906"/>
                <a:gd name="T65" fmla="*/ 318 h 905"/>
                <a:gd name="T66" fmla="*/ 902 w 906"/>
                <a:gd name="T67" fmla="*/ 406 h 905"/>
                <a:gd name="T68" fmla="*/ 906 w 906"/>
                <a:gd name="T69" fmla="*/ 452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6" h="905">
                  <a:moveTo>
                    <a:pt x="906" y="452"/>
                  </a:moveTo>
                  <a:lnTo>
                    <a:pt x="906" y="452"/>
                  </a:lnTo>
                  <a:lnTo>
                    <a:pt x="902" y="500"/>
                  </a:lnTo>
                  <a:lnTo>
                    <a:pt x="896" y="544"/>
                  </a:lnTo>
                  <a:lnTo>
                    <a:pt x="884" y="588"/>
                  </a:lnTo>
                  <a:lnTo>
                    <a:pt x="870" y="630"/>
                  </a:lnTo>
                  <a:lnTo>
                    <a:pt x="851" y="668"/>
                  </a:lnTo>
                  <a:lnTo>
                    <a:pt x="829" y="705"/>
                  </a:lnTo>
                  <a:lnTo>
                    <a:pt x="803" y="741"/>
                  </a:lnTo>
                  <a:lnTo>
                    <a:pt x="773" y="773"/>
                  </a:lnTo>
                  <a:lnTo>
                    <a:pt x="741" y="801"/>
                  </a:lnTo>
                  <a:lnTo>
                    <a:pt x="707" y="827"/>
                  </a:lnTo>
                  <a:lnTo>
                    <a:pt x="669" y="851"/>
                  </a:lnTo>
                  <a:lnTo>
                    <a:pt x="629" y="869"/>
                  </a:lnTo>
                  <a:lnTo>
                    <a:pt x="587" y="885"/>
                  </a:lnTo>
                  <a:lnTo>
                    <a:pt x="543" y="897"/>
                  </a:lnTo>
                  <a:lnTo>
                    <a:pt x="499" y="903"/>
                  </a:lnTo>
                  <a:lnTo>
                    <a:pt x="453" y="905"/>
                  </a:lnTo>
                  <a:lnTo>
                    <a:pt x="453" y="905"/>
                  </a:lnTo>
                  <a:lnTo>
                    <a:pt x="407" y="903"/>
                  </a:lnTo>
                  <a:lnTo>
                    <a:pt x="361" y="897"/>
                  </a:lnTo>
                  <a:lnTo>
                    <a:pt x="317" y="885"/>
                  </a:lnTo>
                  <a:lnTo>
                    <a:pt x="275" y="869"/>
                  </a:lnTo>
                  <a:lnTo>
                    <a:pt x="237" y="851"/>
                  </a:lnTo>
                  <a:lnTo>
                    <a:pt x="199" y="827"/>
                  </a:lnTo>
                  <a:lnTo>
                    <a:pt x="163" y="801"/>
                  </a:lnTo>
                  <a:lnTo>
                    <a:pt x="132" y="773"/>
                  </a:lnTo>
                  <a:lnTo>
                    <a:pt x="104" y="741"/>
                  </a:lnTo>
                  <a:lnTo>
                    <a:pt x="78" y="705"/>
                  </a:lnTo>
                  <a:lnTo>
                    <a:pt x="54" y="668"/>
                  </a:lnTo>
                  <a:lnTo>
                    <a:pt x="36" y="630"/>
                  </a:lnTo>
                  <a:lnTo>
                    <a:pt x="20" y="588"/>
                  </a:lnTo>
                  <a:lnTo>
                    <a:pt x="10" y="544"/>
                  </a:lnTo>
                  <a:lnTo>
                    <a:pt x="2" y="500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2" y="406"/>
                  </a:lnTo>
                  <a:lnTo>
                    <a:pt x="10" y="362"/>
                  </a:lnTo>
                  <a:lnTo>
                    <a:pt x="20" y="318"/>
                  </a:lnTo>
                  <a:lnTo>
                    <a:pt x="36" y="276"/>
                  </a:lnTo>
                  <a:lnTo>
                    <a:pt x="54" y="236"/>
                  </a:lnTo>
                  <a:lnTo>
                    <a:pt x="78" y="200"/>
                  </a:lnTo>
                  <a:lnTo>
                    <a:pt x="104" y="164"/>
                  </a:lnTo>
                  <a:lnTo>
                    <a:pt x="132" y="132"/>
                  </a:lnTo>
                  <a:lnTo>
                    <a:pt x="163" y="102"/>
                  </a:lnTo>
                  <a:lnTo>
                    <a:pt x="199" y="76"/>
                  </a:lnTo>
                  <a:lnTo>
                    <a:pt x="237" y="54"/>
                  </a:lnTo>
                  <a:lnTo>
                    <a:pt x="275" y="34"/>
                  </a:lnTo>
                  <a:lnTo>
                    <a:pt x="317" y="20"/>
                  </a:lnTo>
                  <a:lnTo>
                    <a:pt x="361" y="8"/>
                  </a:lnTo>
                  <a:lnTo>
                    <a:pt x="407" y="2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99" y="2"/>
                  </a:lnTo>
                  <a:lnTo>
                    <a:pt x="543" y="8"/>
                  </a:lnTo>
                  <a:lnTo>
                    <a:pt x="587" y="20"/>
                  </a:lnTo>
                  <a:lnTo>
                    <a:pt x="629" y="34"/>
                  </a:lnTo>
                  <a:lnTo>
                    <a:pt x="669" y="54"/>
                  </a:lnTo>
                  <a:lnTo>
                    <a:pt x="707" y="76"/>
                  </a:lnTo>
                  <a:lnTo>
                    <a:pt x="741" y="102"/>
                  </a:lnTo>
                  <a:lnTo>
                    <a:pt x="773" y="132"/>
                  </a:lnTo>
                  <a:lnTo>
                    <a:pt x="803" y="164"/>
                  </a:lnTo>
                  <a:lnTo>
                    <a:pt x="829" y="200"/>
                  </a:lnTo>
                  <a:lnTo>
                    <a:pt x="851" y="236"/>
                  </a:lnTo>
                  <a:lnTo>
                    <a:pt x="870" y="276"/>
                  </a:lnTo>
                  <a:lnTo>
                    <a:pt x="884" y="318"/>
                  </a:lnTo>
                  <a:lnTo>
                    <a:pt x="896" y="362"/>
                  </a:lnTo>
                  <a:lnTo>
                    <a:pt x="902" y="406"/>
                  </a:lnTo>
                  <a:lnTo>
                    <a:pt x="906" y="452"/>
                  </a:lnTo>
                  <a:lnTo>
                    <a:pt x="906" y="45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2490788" y="3203576"/>
              <a:ext cx="263525" cy="669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2490788" y="3203576"/>
              <a:ext cx="600075" cy="669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1403329" y="4577576"/>
                  <a:ext cx="233128" cy="2330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329" y="4577576"/>
                  <a:ext cx="233128" cy="233046"/>
                </a:xfrm>
                <a:prstGeom prst="rect">
                  <a:avLst/>
                </a:prstGeom>
                <a:blipFill>
                  <a:blip r:embed="rId4"/>
                  <a:stretch>
                    <a:fillRect l="-13333" r="-6667"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3705226" y="3908059"/>
                  <a:ext cx="238872" cy="2514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226" y="3908059"/>
                  <a:ext cx="238872" cy="251495"/>
                </a:xfrm>
                <a:prstGeom prst="rect">
                  <a:avLst/>
                </a:prstGeom>
                <a:blipFill>
                  <a:blip r:embed="rId5"/>
                  <a:stretch>
                    <a:fillRect l="-9677" r="-9677" b="-2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2522508" y="2342536"/>
                  <a:ext cx="224306" cy="2330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2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2508" y="2342536"/>
                  <a:ext cx="224306" cy="233046"/>
                </a:xfrm>
                <a:prstGeom prst="rect">
                  <a:avLst/>
                </a:prstGeom>
                <a:blipFill>
                  <a:blip r:embed="rId6"/>
                  <a:stretch>
                    <a:fillRect l="-10000" r="-3333"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2678135" y="2984114"/>
                  <a:ext cx="155364" cy="2330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kumimoji="1" lang="ja-JP" altLang="en-US" sz="12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8135" y="2984114"/>
                  <a:ext cx="155364" cy="233046"/>
                </a:xfrm>
                <a:prstGeom prst="rect">
                  <a:avLst/>
                </a:prstGeom>
                <a:blipFill>
                  <a:blip r:embed="rId7"/>
                  <a:stretch>
                    <a:fillRect l="-20000" r="-1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3103262" y="2933531"/>
                  <a:ext cx="611422" cy="2330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kumimoji="1" lang="en-US" altLang="ja-JP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oMath>
                    </m:oMathPara>
                  </a14:m>
                  <a:endParaRPr kumimoji="1" lang="ja-JP" altLang="en-US" sz="12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3262" y="2933531"/>
                  <a:ext cx="611422" cy="233046"/>
                </a:xfrm>
                <a:prstGeom prst="rect">
                  <a:avLst/>
                </a:prstGeom>
                <a:blipFill>
                  <a:blip r:embed="rId8"/>
                  <a:stretch>
                    <a:fillRect l="-5063" r="-6329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2415490" y="3906837"/>
                  <a:ext cx="180772" cy="2330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kumimoji="1" lang="ja-JP" altLang="en-US" sz="12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5490" y="3906837"/>
                  <a:ext cx="180772" cy="233046"/>
                </a:xfrm>
                <a:prstGeom prst="rect">
                  <a:avLst/>
                </a:prstGeom>
                <a:blipFill>
                  <a:blip r:embed="rId9"/>
                  <a:stretch>
                    <a:fillRect l="-25000" r="-20833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グループ化 5"/>
          <p:cNvGrpSpPr/>
          <p:nvPr/>
        </p:nvGrpSpPr>
        <p:grpSpPr>
          <a:xfrm>
            <a:off x="1676771" y="3818688"/>
            <a:ext cx="3101605" cy="2255746"/>
            <a:chOff x="355865" y="3814255"/>
            <a:chExt cx="3101605" cy="225574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オブジェクト 21"/>
                <p:cNvGraphicFramePr>
                  <a:graphicFrameLocks noChangeAspect="1"/>
                </p:cNvGraphicFramePr>
                <p:nvPr/>
              </p:nvGraphicFramePr>
              <p:xfrm>
                <a:off x="489292" y="3814255"/>
                <a:ext cx="2968178" cy="207409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ｸﾞﾗﾌ" r:id="rId10" imgW="4153680" imgH="2901600" progId="Origin50.Graph">
                        <p:embed/>
                      </p:oleObj>
                    </mc:Choice>
                    <mc:Fallback>
                      <p:oleObj name="ｸﾞﾗﾌ" r:id="rId10" imgW="4153680" imgH="2901600" progId="Origin50.Graph">
                        <p:embed/>
                        <p:pic>
                          <p:nvPicPr>
                            <p:cNvPr id="22" name="オブジェクト 21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9292" y="3814255"/>
                              <a:ext cx="2968178" cy="207409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オブジェクト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01896637"/>
                    </p:ext>
                  </p:extLst>
                </p:nvPr>
              </p:nvGraphicFramePr>
              <p:xfrm>
                <a:off x="489292" y="3814255"/>
                <a:ext cx="2968178" cy="207409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59" name="ｸﾞﾗﾌ" r:id="rId12" imgW="4153680" imgH="2901600" progId="Origin50.Graph">
                        <p:embed/>
                      </p:oleObj>
                    </mc:Choice>
                    <mc:Fallback>
                      <p:oleObj name="ｸﾞﾗﾌ" r:id="rId12" imgW="4153680" imgH="2901600" progId="Origin50.Graph">
                        <p:embed/>
                        <p:pic>
                          <p:nvPicPr>
                            <p:cNvPr id="5" name="オブジェクト 4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9292" y="3814255"/>
                              <a:ext cx="2968178" cy="207409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1233168" y="5687589"/>
                  <a:ext cx="626775" cy="3824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1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1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1" lang="en-US" altLang="ja-JP" sz="1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1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kumimoji="1" lang="en-US" altLang="ja-JP" sz="1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kumimoji="1" lang="en-US" altLang="ja-JP" sz="1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1" lang="en-US" altLang="ja-JP" sz="1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0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3168" y="5687589"/>
                  <a:ext cx="626775" cy="382412"/>
                </a:xfrm>
                <a:prstGeom prst="rect">
                  <a:avLst/>
                </a:prstGeom>
                <a:blipFill>
                  <a:blip r:embed="rId14"/>
                  <a:stretch>
                    <a:fillRect r="-1942" b="-158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正方形/長方形 4"/>
                <p:cNvSpPr/>
                <p:nvPr/>
              </p:nvSpPr>
              <p:spPr>
                <a:xfrm>
                  <a:off x="355865" y="3926307"/>
                  <a:ext cx="477823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ja-JP" sz="1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ja-JP" altLang="en-US" sz="1000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" name="正方形/長方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65" y="3926307"/>
                  <a:ext cx="477823" cy="24622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テキスト ボックス 6"/>
          <p:cNvSpPr txBox="1"/>
          <p:nvPr/>
        </p:nvSpPr>
        <p:spPr>
          <a:xfrm>
            <a:off x="3281559" y="253672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速度空間</a:t>
            </a:r>
          </a:p>
        </p:txBody>
      </p:sp>
      <p:sp>
        <p:nvSpPr>
          <p:cNvPr id="25" name="角丸四角形吹き出し 24"/>
          <p:cNvSpPr/>
          <p:nvPr/>
        </p:nvSpPr>
        <p:spPr>
          <a:xfrm>
            <a:off x="1838566" y="3039312"/>
            <a:ext cx="2271579" cy="779376"/>
          </a:xfrm>
          <a:prstGeom prst="wedgeRoundRectCallout">
            <a:avLst>
              <a:gd name="adj1" fmla="val -37514"/>
              <a:gd name="adj2" fmla="val 2847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kumimoji="1" lang="ja-JP" altLang="en-US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速度</a:t>
            </a: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の分子の割合は</a:t>
            </a:r>
            <a:r>
              <a:rPr kumimoji="1"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</a:t>
            </a:r>
            <a:endParaRPr kumimoji="1" lang="ja-JP" altLang="en-US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290019" y="6068218"/>
                <a:ext cx="8112895" cy="753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2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kumimoji="1" lang="en-US" altLang="ja-JP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kumimoji="1" lang="en-US" altLang="ja-JP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1" lang="en-US" altLang="ja-JP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kumimoji="1" lang="en-US" altLang="ja-JP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kumimoji="1" lang="en-US" altLang="ja-JP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kumimoji="1" lang="en-US" altLang="ja-JP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kumimoji="1" lang="en-US" altLang="ja-JP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kumimoji="1" lang="en-US" altLang="ja-JP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1" lang="en-US" altLang="ja-JP" sz="16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kumimoji="1" lang="en-US" altLang="ja-JP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kumimoji="1" lang="en-US" altLang="ja-JP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ja-JP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6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ja-JP" sz="1600" b="1" dirty="0">
                  <a:solidFill>
                    <a:prstClr val="black"/>
                  </a:solidFill>
                  <a:latin typeface="Cambria Math" panose="02040503050406030204" pitchFamily="18" charset="0"/>
                  <a:ea typeface="游ゴシック" panose="020B0400000000000000" pitchFamily="50" charset="-128"/>
                </a:endParaRPr>
              </a:p>
              <a:p>
                <a:pPr lvl="1">
                  <a:lnSpc>
                    <a:spcPct val="120000"/>
                  </a:lnSpc>
                  <a:defRPr/>
                </a:pPr>
                <a14:m>
                  <m:oMath xmlns:m="http://schemas.openxmlformats.org/officeDocument/2006/math">
                    <m:r>
                      <a:rPr lang="ja-JP" alt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ja-JP" altLang="en-U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</m:t>
                    </m:r>
                    <m:r>
                      <a:rPr lang="en-US" altLang="ja-JP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ja-JP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ja-JP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で</m:t>
                    </m:r>
                    <m:r>
                      <a:rPr lang="en-US" altLang="ja-JP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ja-JP" altLang="en-US" sz="1600" b="1" dirty="0">
                    <a:solidFill>
                      <a:srgbClr val="FF0000"/>
                    </a:solidFill>
                    <a:latin typeface="Calibri" panose="020F0502020204030204"/>
                    <a:ea typeface="游ゴシック" panose="020B0400000000000000" pitchFamily="50" charset="-128"/>
                  </a:rPr>
                  <a:t>は最大</a:t>
                </a:r>
                <a:endParaRPr lang="en-US" altLang="ja-JP" sz="1600" b="1" dirty="0">
                  <a:solidFill>
                    <a:srgbClr val="FF0000"/>
                  </a:solidFill>
                  <a:latin typeface="Calibri" panose="020F0502020204030204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019" y="6068218"/>
                <a:ext cx="8112895" cy="753283"/>
              </a:xfrm>
              <a:prstGeom prst="rect">
                <a:avLst/>
              </a:prstGeom>
              <a:blipFill>
                <a:blip r:embed="rId16"/>
                <a:stretch>
                  <a:fillRect b="-88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矢印: 右 22">
            <a:extLst>
              <a:ext uri="{FF2B5EF4-FFF2-40B4-BE49-F238E27FC236}">
                <a16:creationId xmlns:a16="http://schemas.microsoft.com/office/drawing/2014/main" id="{5C774B08-D7B4-47E9-8FCD-E9E0B367DD31}"/>
              </a:ext>
            </a:extLst>
          </p:cNvPr>
          <p:cNvSpPr/>
          <p:nvPr/>
        </p:nvSpPr>
        <p:spPr>
          <a:xfrm rot="11792258">
            <a:off x="3681969" y="5383817"/>
            <a:ext cx="967299" cy="178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444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7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べき乗を含む指数関数の積分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Γ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関数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801512" y="809625"/>
                <a:ext cx="8608026" cy="58928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べき乗と指数関数含む積分のやり方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微分可能なパラメータ </a:t>
                </a:r>
                <a:r>
                  <a:rPr lang="en-US" altLang="ja-JP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a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を利用する</a:t>
                </a:r>
                <a:endParaRPr lang="en-US" altLang="ja-JP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𝑎𝑥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m:rPr>
                            <m:nor/>
                          </m:rPr>
                          <a:rPr lang="en-US" altLang="ja-JP" sz="1800" i="1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altLang="ja-JP" sz="1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ja-JP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  <m:nary>
                      <m:naryPr>
                        <m:ctrlP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𝑎𝑥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m:rPr>
                            <m:nor/>
                          </m:rPr>
                          <a:rPr lang="en-US" altLang="ja-JP" sz="1800" i="1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altLang="ja-JP" sz="1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𝑑𝑎</m:t>
                        </m:r>
                      </m:den>
                    </m:f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𝑎𝑥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m:rPr>
                            <m:nor/>
                          </m:rPr>
                          <a:rPr lang="en-US" altLang="ja-JP" sz="1800" i="1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altLang="ja-JP" sz="1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ja-JP" sz="1800" i="1" dirty="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  <m:nary>
                      <m:naryPr>
                        <m:ctrlP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𝑎𝑥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m:rPr>
                            <m:nor/>
                          </m:rPr>
                          <a:rPr lang="en-US" altLang="ja-JP" sz="1800" i="1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altLang="ja-JP" sz="1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𝑑𝑎</m:t>
                        </m:r>
                      </m:den>
                    </m:f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=</m:t>
                    </m:r>
                    <m:f>
                      <m:fPr>
                        <m:ctrlP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ja-JP" sz="1800" i="1" dirty="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1800" i="1" dirty="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b>
                    </m:sSub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𝑎𝑥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m:rPr>
                            <m:nor/>
                          </m:rPr>
                          <a:rPr lang="en-US" altLang="ja-JP" sz="1800" i="1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altLang="ja-JP" sz="1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  <m:r>
                          <m:rPr>
                            <m:nor/>
                          </m:rPr>
                          <a:rPr lang="en-US" altLang="ja-JP" sz="1800" i="1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altLang="ja-JP" sz="1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1800" i="1" dirty="0">
                                <a:latin typeface="Cambria Math" panose="02040503050406030204" pitchFamily="18" charset="0"/>
                                <a:ea typeface="ＭＳ ゴシック" panose="020B06090702050802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ja-JP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ja-JP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sub>
                    </m:sSub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𝑎𝑥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m:rPr>
                            <m:nor/>
                          </m:rPr>
                          <a:rPr lang="en-US" altLang="ja-JP" sz="1800" i="1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altLang="ja-JP" sz="1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𝑑𝑎</m:t>
                        </m:r>
                      </m:den>
                    </m:f>
                    <m:r>
                      <m:rPr>
                        <m:nor/>
                      </m:rPr>
                      <a:rPr lang="ja-JP" altLang="en-US" sz="18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trlP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𝑎𝑥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m:rPr>
                            <m:nor/>
                          </m:rPr>
                          <a:rPr lang="en-US" altLang="ja-JP" sz="1800" i="1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altLang="ja-JP" sz="1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5/2</m:t>
                        </m:r>
                      </m:sub>
                    </m:sSub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5/2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𝑎𝑥</m:t>
                            </m:r>
                          </m:sup>
                        </m:s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m:rPr>
                            <m:nor/>
                          </m:rPr>
                          <a:rPr lang="en-US" altLang="ja-JP" sz="1800" i="1" dirty="0">
                            <a:latin typeface="Times New Roman" panose="020206030504050203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altLang="ja-JP" sz="1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ja-JP" sz="1800" i="1" dirty="0"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𝑑𝑎</m:t>
                        </m:r>
                      </m:den>
                    </m:f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5/2</m:t>
                        </m:r>
                      </m:sub>
                    </m:sSub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sz="1800" i="1" dirty="0"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5/2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1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ja-JP" sz="18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Γ</a:t>
                </a:r>
                <a:r>
                  <a:rPr lang="ja-JP" altLang="en-US" sz="1800" b="1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関数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ja-JP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l-GR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ja-JP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altLang="ja-JP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(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ja-JP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	(3.39)</a:t>
                </a:r>
              </a:p>
              <a:p>
                <a:pPr marL="0" lvl="1" indent="0">
                  <a:lnSpc>
                    <a:spcPct val="120000"/>
                  </a:lnSpc>
                  <a:buNone/>
                </a:pPr>
                <a:r>
                  <a:rPr lang="en-US" altLang="ja-JP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!</m:t>
                    </m:r>
                    <m:r>
                      <m:rPr>
                        <m:nor/>
                      </m:rPr>
                      <a:rPr lang="ja-JP" altLang="en-US" sz="1800" dirty="0">
                        <a:latin typeface="Times New Roman" panose="020206030504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1800" dirty="0">
                        <a:latin typeface="Times New Roman" panose="020206030504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=1, 2, 3,…</m:t>
                    </m:r>
                    <m:r>
                      <m:rPr>
                        <m:nor/>
                      </m:rPr>
                      <a:rPr lang="en-US" altLang="ja-JP" sz="1800" dirty="0">
                        <a:latin typeface="Times New Roman" panose="020206030504050203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lvl="1" indent="0">
                  <a:lnSpc>
                    <a:spcPct val="120000"/>
                  </a:lnSpc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ja-JP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* 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階乗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)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の実数バージョン</a:t>
                </a:r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marL="0" lvl="1" indent="0">
                  <a:lnSpc>
                    <a:spcPct val="120000"/>
                  </a:lnSpc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=0!=</m:t>
                    </m:r>
                    <m:r>
                      <a:rPr lang="en-US" altLang="ja-JP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=1!=1</m:t>
                    </m:r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=2!=2</m:t>
                    </m:r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lvl="1" indent="0">
                  <a:lnSpc>
                    <a:spcPct val="120000"/>
                  </a:lnSpc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f>
                          <m:f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3/2</m:t>
                        </m:r>
                      </m:sub>
                    </m:sSub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l-GR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f>
                          <m:f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5/2</m:t>
                        </m:r>
                      </m:sub>
                    </m:sSub>
                    <m:d>
                      <m:d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ja-JP" sz="1800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1512" y="809625"/>
                <a:ext cx="8608026" cy="5892800"/>
              </a:xfrm>
              <a:blipFill>
                <a:blip r:embed="rId2"/>
                <a:stretch>
                  <a:fillRect l="-779" t="-19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33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熱力学の独立変数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627181" y="870637"/>
            <a:ext cx="893763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800" dirty="0">
                <a:solidFill>
                  <a:srgbClr val="000000"/>
                </a:solidFill>
              </a:rPr>
              <a:t>変数</a:t>
            </a:r>
            <a:r>
              <a:rPr lang="en-US" altLang="ja-JP" sz="2800" dirty="0">
                <a:solidFill>
                  <a:srgbClr val="000000"/>
                </a:solidFill>
              </a:rPr>
              <a:t>:</a:t>
            </a: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i="1" dirty="0">
                <a:solidFill>
                  <a:srgbClr val="000000"/>
                </a:solidFill>
              </a:rPr>
              <a:t>p</a:t>
            </a:r>
            <a:r>
              <a:rPr lang="en-US" altLang="ja-JP" sz="2800" dirty="0">
                <a:solidFill>
                  <a:srgbClr val="000000"/>
                </a:solidFill>
              </a:rPr>
              <a:t>, </a:t>
            </a:r>
            <a:r>
              <a:rPr lang="en-US" altLang="ja-JP" sz="2800" i="1" dirty="0">
                <a:solidFill>
                  <a:srgbClr val="000000"/>
                </a:solidFill>
              </a:rPr>
              <a:t>V</a:t>
            </a:r>
            <a:r>
              <a:rPr lang="en-US" altLang="ja-JP" sz="2800" dirty="0">
                <a:solidFill>
                  <a:srgbClr val="000000"/>
                </a:solidFill>
              </a:rPr>
              <a:t>, </a:t>
            </a:r>
            <a:r>
              <a:rPr lang="en-US" altLang="ja-JP" sz="2800" i="1" dirty="0">
                <a:solidFill>
                  <a:srgbClr val="000000"/>
                </a:solidFill>
              </a:rPr>
              <a:t>T</a:t>
            </a:r>
            <a:r>
              <a:rPr lang="en-US" altLang="ja-JP" sz="2800" dirty="0">
                <a:solidFill>
                  <a:srgbClr val="000000"/>
                </a:solidFill>
              </a:rPr>
              <a:t>, </a:t>
            </a:r>
            <a:r>
              <a:rPr lang="en-US" altLang="ja-JP" sz="2800" i="1" dirty="0" err="1">
                <a:solidFill>
                  <a:srgbClr val="000000"/>
                </a:solidFill>
              </a:rPr>
              <a:t>n</a:t>
            </a:r>
            <a:r>
              <a:rPr lang="en-US" altLang="ja-JP" sz="2800" baseline="-25000" dirty="0" err="1">
                <a:solidFill>
                  <a:srgbClr val="000000"/>
                </a:solidFill>
              </a:rPr>
              <a:t>i</a:t>
            </a:r>
            <a:r>
              <a:rPr lang="en-US" altLang="ja-JP" sz="2800" dirty="0">
                <a:solidFill>
                  <a:srgbClr val="000000"/>
                </a:solidFill>
              </a:rPr>
              <a:t> </a:t>
            </a:r>
            <a:r>
              <a:rPr lang="ja-JP" altLang="en-US" sz="2800" dirty="0">
                <a:solidFill>
                  <a:srgbClr val="000000"/>
                </a:solidFill>
              </a:rPr>
              <a:t>の４種類 </a:t>
            </a:r>
            <a:r>
              <a:rPr lang="en-US" altLang="ja-JP" sz="2800" dirty="0">
                <a:solidFill>
                  <a:srgbClr val="000000"/>
                </a:solidFill>
              </a:rPr>
              <a:t>(</a:t>
            </a:r>
            <a:r>
              <a:rPr lang="en-US" altLang="ja-JP" sz="2800" b="1" i="1" dirty="0">
                <a:solidFill>
                  <a:srgbClr val="000000"/>
                </a:solidFill>
              </a:rPr>
              <a:t>E</a:t>
            </a:r>
            <a:r>
              <a:rPr lang="en-US" altLang="ja-JP" sz="2800" dirty="0">
                <a:solidFill>
                  <a:srgbClr val="000000"/>
                </a:solidFill>
              </a:rPr>
              <a:t>,</a:t>
            </a: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b="1" i="1" dirty="0">
                <a:solidFill>
                  <a:srgbClr val="000000"/>
                </a:solidFill>
              </a:rPr>
              <a:t>B</a:t>
            </a:r>
            <a:r>
              <a:rPr lang="ja-JP" altLang="en-US" sz="2800" dirty="0">
                <a:solidFill>
                  <a:srgbClr val="000000"/>
                </a:solidFill>
              </a:rPr>
              <a:t>などはここでは考慮しない</a:t>
            </a:r>
            <a:r>
              <a:rPr lang="en-US" altLang="ja-JP" sz="2800" dirty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800" dirty="0">
                <a:solidFill>
                  <a:srgbClr val="000000"/>
                </a:solidFill>
              </a:rPr>
              <a:t>束縛条件</a:t>
            </a:r>
            <a:r>
              <a:rPr lang="en-US" altLang="ja-JP" sz="2800" dirty="0">
                <a:solidFill>
                  <a:srgbClr val="000000"/>
                </a:solidFill>
              </a:rPr>
              <a:t>:</a:t>
            </a: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i="1" dirty="0">
                <a:solidFill>
                  <a:srgbClr val="000000"/>
                </a:solidFill>
              </a:rPr>
              <a:t>f </a:t>
            </a:r>
            <a:r>
              <a:rPr lang="en-US" altLang="ja-JP" sz="2800" dirty="0">
                <a:solidFill>
                  <a:srgbClr val="000000"/>
                </a:solidFill>
              </a:rPr>
              <a:t>(</a:t>
            </a:r>
            <a:r>
              <a:rPr lang="en-US" altLang="ja-JP" sz="2800" i="1" dirty="0">
                <a:solidFill>
                  <a:srgbClr val="000000"/>
                </a:solidFill>
              </a:rPr>
              <a:t>p</a:t>
            </a:r>
            <a:r>
              <a:rPr lang="en-US" altLang="ja-JP" sz="2800" dirty="0">
                <a:solidFill>
                  <a:srgbClr val="000000"/>
                </a:solidFill>
              </a:rPr>
              <a:t>, </a:t>
            </a:r>
            <a:r>
              <a:rPr lang="en-US" altLang="ja-JP" sz="2800" i="1" dirty="0">
                <a:solidFill>
                  <a:srgbClr val="000000"/>
                </a:solidFill>
              </a:rPr>
              <a:t>V</a:t>
            </a:r>
            <a:r>
              <a:rPr lang="en-US" altLang="ja-JP" sz="2800" dirty="0">
                <a:solidFill>
                  <a:srgbClr val="000000"/>
                </a:solidFill>
              </a:rPr>
              <a:t>, </a:t>
            </a:r>
            <a:r>
              <a:rPr lang="en-US" altLang="ja-JP" sz="2800" i="1" dirty="0">
                <a:solidFill>
                  <a:srgbClr val="000000"/>
                </a:solidFill>
              </a:rPr>
              <a:t>T</a:t>
            </a:r>
            <a:r>
              <a:rPr lang="en-US" altLang="ja-JP" sz="2800" dirty="0">
                <a:solidFill>
                  <a:srgbClr val="000000"/>
                </a:solidFill>
              </a:rPr>
              <a:t>, </a:t>
            </a:r>
            <a:r>
              <a:rPr lang="en-US" altLang="ja-JP" sz="2800" i="1" dirty="0" err="1">
                <a:solidFill>
                  <a:srgbClr val="000000"/>
                </a:solidFill>
              </a:rPr>
              <a:t>n</a:t>
            </a:r>
            <a:r>
              <a:rPr lang="en-US" altLang="ja-JP" sz="2800" baseline="-25000" dirty="0" err="1">
                <a:solidFill>
                  <a:srgbClr val="000000"/>
                </a:solidFill>
              </a:rPr>
              <a:t>i</a:t>
            </a:r>
            <a:r>
              <a:rPr lang="en-US" altLang="ja-JP" sz="2800" dirty="0">
                <a:solidFill>
                  <a:srgbClr val="000000"/>
                </a:solidFill>
              </a:rPr>
              <a:t>) = 0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en-US" altLang="ja-JP" sz="2800" dirty="0">
                <a:solidFill>
                  <a:srgbClr val="000000"/>
                </a:solidFill>
              </a:rPr>
              <a:t>      </a:t>
            </a:r>
            <a:r>
              <a:rPr lang="ja-JP" altLang="en-US" sz="2800" dirty="0">
                <a:solidFill>
                  <a:srgbClr val="000000"/>
                </a:solidFill>
              </a:rPr>
              <a:t>物質ごとに決まっている</a:t>
            </a:r>
            <a:r>
              <a:rPr lang="ja-JP" altLang="en-US" sz="2800" dirty="0">
                <a:solidFill>
                  <a:srgbClr val="FF0000"/>
                </a:solidFill>
              </a:rPr>
              <a:t>状態方程式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endParaRPr lang="en-US" altLang="ja-JP" sz="28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800" dirty="0">
                <a:solidFill>
                  <a:srgbClr val="000000"/>
                </a:solidFill>
              </a:rPr>
              <a:t>＝＞</a:t>
            </a:r>
            <a:r>
              <a:rPr lang="ja-JP" altLang="en-US" sz="2800" dirty="0">
                <a:solidFill>
                  <a:srgbClr val="FF0000"/>
                </a:solidFill>
              </a:rPr>
              <a:t>独立変数は３種類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endParaRPr lang="en-US" altLang="ja-JP" sz="24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3600" dirty="0">
                <a:solidFill>
                  <a:srgbClr val="0000FF"/>
                </a:solidFill>
              </a:rPr>
              <a:t>以下、</a:t>
            </a:r>
            <a:r>
              <a:rPr lang="en-US" altLang="ja-JP" sz="3600" i="1" dirty="0" err="1">
                <a:solidFill>
                  <a:srgbClr val="0000FF"/>
                </a:solidFill>
              </a:rPr>
              <a:t>n</a:t>
            </a:r>
            <a:r>
              <a:rPr lang="en-US" altLang="ja-JP" sz="3600" baseline="-25000" dirty="0" err="1">
                <a:solidFill>
                  <a:srgbClr val="0000FF"/>
                </a:solidFill>
              </a:rPr>
              <a:t>i</a:t>
            </a:r>
            <a:r>
              <a:rPr lang="ja-JP" altLang="en-US" sz="3600" dirty="0">
                <a:solidFill>
                  <a:srgbClr val="0000FF"/>
                </a:solidFill>
              </a:rPr>
              <a:t> は変化しない場合を考える</a:t>
            </a:r>
            <a:endParaRPr lang="en-US" altLang="ja-JP" sz="3600" dirty="0">
              <a:solidFill>
                <a:srgbClr val="0000FF"/>
              </a:solidFill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3200" dirty="0">
                <a:solidFill>
                  <a:srgbClr val="FF0000"/>
                </a:solidFill>
              </a:rPr>
              <a:t>　・ 独立変数は </a:t>
            </a:r>
            <a:r>
              <a:rPr lang="en-US" altLang="ja-JP" sz="3200" dirty="0">
                <a:solidFill>
                  <a:srgbClr val="FF0000"/>
                </a:solidFill>
              </a:rPr>
              <a:t>(</a:t>
            </a:r>
            <a:r>
              <a:rPr lang="en-US" altLang="ja-JP" sz="3200" i="1" dirty="0">
                <a:solidFill>
                  <a:srgbClr val="FF0000"/>
                </a:solidFill>
              </a:rPr>
              <a:t>p</a:t>
            </a:r>
            <a:r>
              <a:rPr lang="en-US" altLang="ja-JP" sz="3200" dirty="0">
                <a:solidFill>
                  <a:srgbClr val="FF0000"/>
                </a:solidFill>
              </a:rPr>
              <a:t>, </a:t>
            </a:r>
            <a:r>
              <a:rPr lang="en-US" altLang="ja-JP" sz="3200" i="1" dirty="0">
                <a:solidFill>
                  <a:srgbClr val="FF0000"/>
                </a:solidFill>
              </a:rPr>
              <a:t>V</a:t>
            </a:r>
            <a:r>
              <a:rPr lang="en-US" altLang="ja-JP" sz="3200" dirty="0">
                <a:solidFill>
                  <a:srgbClr val="FF0000"/>
                </a:solidFill>
              </a:rPr>
              <a:t>, </a:t>
            </a:r>
            <a:r>
              <a:rPr lang="en-US" altLang="ja-JP" sz="3200" i="1" dirty="0">
                <a:solidFill>
                  <a:srgbClr val="FF0000"/>
                </a:solidFill>
              </a:rPr>
              <a:t>T</a:t>
            </a:r>
            <a:r>
              <a:rPr lang="en-US" altLang="ja-JP" sz="3200" dirty="0">
                <a:solidFill>
                  <a:srgbClr val="FF0000"/>
                </a:solidFill>
              </a:rPr>
              <a:t>) </a:t>
            </a:r>
            <a:r>
              <a:rPr lang="ja-JP" altLang="en-US" sz="3200" dirty="0">
                <a:solidFill>
                  <a:srgbClr val="FF0000"/>
                </a:solidFill>
              </a:rPr>
              <a:t>のうち ２つ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800" dirty="0"/>
              <a:t>　　　　残りの１つは他の２変数の関数</a:t>
            </a:r>
            <a:endParaRPr lang="en-US" altLang="ja-JP" sz="2800" dirty="0"/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3200" dirty="0">
                <a:solidFill>
                  <a:srgbClr val="FF0000"/>
                </a:solidFill>
              </a:rPr>
              <a:t>　・ どの変数の組を選べばよいか？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800" dirty="0">
                <a:solidFill>
                  <a:srgbClr val="FF0000"/>
                </a:solidFill>
              </a:rPr>
              <a:t>　　　　</a:t>
            </a:r>
            <a:r>
              <a:rPr lang="ja-JP" altLang="en-US" sz="2800" dirty="0"/>
              <a:t>＊ 問題を解くのに便利な組を選ぶことができる</a:t>
            </a:r>
            <a:endParaRPr lang="en-US" altLang="ja-JP" sz="2000" b="1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5370253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独立変数と関数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627181" y="762000"/>
                <a:ext cx="8937638" cy="596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・ 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2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変数の場合</a:t>
                </a:r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ja-JP" altLang="en-US" sz="2000" i="1" dirty="0">
                    <a:solidFill>
                      <a:srgbClr val="000000"/>
                    </a:solidFill>
                  </a:rPr>
                  <a:t> </a:t>
                </a:r>
                <a:endParaRPr lang="en-US" altLang="ja-JP" sz="2000" i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　全微分形式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altLang="ja-JP" sz="2000" i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i="1" dirty="0">
                    <a:solidFill>
                      <a:srgbClr val="000000"/>
                    </a:solidFill>
                  </a:rPr>
                  <a:t>  　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x, y 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を変化させた時に</a:t>
                </a:r>
                <a:r>
                  <a:rPr lang="ja-JP" altLang="en-US" sz="20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f 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の変化が定まる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: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独立変数は </a:t>
                </a:r>
                <a:r>
                  <a:rPr lang="en-US" altLang="ja-JP" sz="2000" b="1" i="1" dirty="0">
                    <a:solidFill>
                      <a:srgbClr val="FF0000"/>
                    </a:solidFill>
                  </a:rPr>
                  <a:t>x, y</a:t>
                </a: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𝑋𝑑𝑥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𝑌𝑑𝑦</m:t>
                    </m:r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</a:rPr>
                  <a:t>  と置き換えると見やすくなる　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ja-JP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</a:rPr>
                  <a:t>)</a:t>
                </a: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ここで、関数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g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 を</a:t>
                </a:r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ja-JP" sz="200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𝑥𝑋</m:t>
                    </m:r>
                  </m:oMath>
                </a14:m>
                <a:endParaRPr lang="en-US" altLang="ja-JP" sz="2000" i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とすると、</a:t>
                </a:r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𝑑𝑔</m:t>
                    </m:r>
                    <m: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𝑥𝑑𝑋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𝑋𝑑𝑥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𝑥𝑑𝑋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𝑌𝑑𝑦</m:t>
                    </m:r>
                  </m:oMath>
                </a14:m>
                <a:endParaRPr lang="en-US" altLang="ja-JP" sz="2000" i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i="1" dirty="0">
                    <a:solidFill>
                      <a:srgbClr val="000000"/>
                    </a:solidFill>
                  </a:rPr>
                  <a:t> 　   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独立変数を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lang="ja-JP" alt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altLang="ja-JP" sz="2000" b="1" i="1" dirty="0">
                    <a:solidFill>
                      <a:srgbClr val="0000FF"/>
                    </a:solidFill>
                  </a:rPr>
                  <a:t>, y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に置き換えた新しい関数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0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endParaRPr lang="en-US" altLang="ja-JP" sz="20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3200" b="1" dirty="0">
                    <a:solidFill>
                      <a:srgbClr val="0000FF"/>
                    </a:solidFill>
                  </a:rPr>
                  <a:t>上記の過程で独立変数を置き換える変換</a:t>
                </a:r>
                <a:r>
                  <a:rPr lang="en-US" altLang="ja-JP" sz="3200" b="1" dirty="0">
                    <a:solidFill>
                      <a:srgbClr val="0000FF"/>
                    </a:solidFill>
                  </a:rPr>
                  <a:t>:</a:t>
                </a:r>
                <a:r>
                  <a:rPr lang="ja-JP" altLang="en-US" sz="3200" b="1" dirty="0">
                    <a:solidFill>
                      <a:srgbClr val="0000FF"/>
                    </a:solidFill>
                  </a:rPr>
                  <a:t> </a:t>
                </a:r>
                <a:endParaRPr lang="en-US" altLang="ja-JP" sz="3200" b="1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en-US" altLang="ja-JP" sz="3200" b="1" dirty="0">
                    <a:solidFill>
                      <a:srgbClr val="0000FF"/>
                    </a:solidFill>
                  </a:rPr>
                  <a:t>	   		                                  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Legendre</a:t>
                </a:r>
                <a:r>
                  <a:rPr lang="ja-JP" altLang="en-US" sz="3200" b="1" dirty="0">
                    <a:solidFill>
                      <a:srgbClr val="FF0000"/>
                    </a:solidFill>
                  </a:rPr>
                  <a:t>変換</a:t>
                </a:r>
                <a:endParaRPr lang="en-US" altLang="ja-JP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81" y="762000"/>
                <a:ext cx="8937638" cy="5961376"/>
              </a:xfrm>
              <a:prstGeom prst="rect">
                <a:avLst/>
              </a:prstGeom>
              <a:blipFill>
                <a:blip r:embed="rId3"/>
                <a:stretch>
                  <a:fillRect l="-1774" t="-716" b="-2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62424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Legendre</a:t>
            </a:r>
            <a:r>
              <a:rPr lang="ja-JP" altLang="en-US" sz="3600" b="1" dirty="0">
                <a:solidFill>
                  <a:srgbClr val="0000FF"/>
                </a:solidFill>
              </a:rPr>
              <a:t>変換の特性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627181" y="762001"/>
                <a:ext cx="8937638" cy="4580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</a:rPr>
                  <a:t> を独立変数とする関数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</a:rPr>
                  <a:t> から</a:t>
                </a:r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ja-JP" sz="200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𝑥𝑋</m:t>
                    </m:r>
                  </m:oMath>
                </a14:m>
                <a:endParaRPr lang="en-US" altLang="ja-JP" sz="2000" i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の変換により、</a:t>
                </a:r>
                <a:r>
                  <a:rPr lang="ja-JP" altLang="en-US" sz="2000" i="1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独立変数を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num>
                              <m:den>
                                <m:r>
                                  <a:rPr lang="ja-JP" altLang="en-US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altLang="ja-JP" sz="20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altLang="ja-JP" sz="2000" b="1" i="1" dirty="0">
                    <a:solidFill>
                      <a:srgbClr val="0000FF"/>
                    </a:solidFill>
                  </a:rPr>
                  <a:t>, y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に置き換えた関数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000" b="1" dirty="0">
                    <a:solidFill>
                      <a:srgbClr val="000000"/>
                    </a:solidFill>
                  </a:rPr>
                  <a:t> が得られる</a:t>
                </a:r>
                <a:endParaRPr lang="en-US" altLang="ja-JP" sz="20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𝑋𝑑𝑥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𝑌𝑑𝑦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𝑑𝑔</m:t>
                    </m:r>
                    <m: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𝑥𝑑𝑋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𝑌𝑑𝑦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𝑑𝑋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altLang="ja-JP" sz="2000" i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b="1" dirty="0">
                    <a:solidFill>
                      <a:srgbClr val="0000FF"/>
                    </a:solidFill>
                  </a:rPr>
                  <a:t>特徴：</a:t>
                </a:r>
                <a:endParaRPr lang="en-US" altLang="ja-JP" sz="2000" b="1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/>
                  <a:t>・ 変数 </a:t>
                </a:r>
                <a:r>
                  <a:rPr lang="en-US" altLang="ja-JP" sz="2000" i="1" dirty="0"/>
                  <a:t>x</a:t>
                </a:r>
                <a:r>
                  <a:rPr lang="ja-JP" altLang="en-US" sz="2000" dirty="0"/>
                  <a:t> を </a:t>
                </a:r>
                <a:r>
                  <a:rPr lang="en-US" altLang="ja-JP" sz="2000" i="1" dirty="0"/>
                  <a:t>x </a:t>
                </a:r>
                <a:r>
                  <a:rPr lang="ja-JP" altLang="en-US" sz="2000" dirty="0"/>
                  <a:t>による微分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ja-JP" altLang="en-US" sz="2000" dirty="0"/>
                  <a:t> </a:t>
                </a:r>
                <a:r>
                  <a:rPr lang="en-US" altLang="ja-JP" sz="2000" dirty="0"/>
                  <a:t>(</a:t>
                </a:r>
                <a:r>
                  <a:rPr lang="en-US" altLang="ja-JP" sz="2000" i="1" dirty="0"/>
                  <a:t>x</a:t>
                </a:r>
                <a:r>
                  <a:rPr lang="ja-JP" altLang="en-US" sz="2000" dirty="0"/>
                  <a:t> の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共役変数</a:t>
                </a:r>
                <a:r>
                  <a:rPr lang="en-US" altLang="ja-JP" sz="2000" dirty="0"/>
                  <a:t>)</a:t>
                </a:r>
                <a:r>
                  <a:rPr lang="ja-JP" altLang="en-US" sz="2000" dirty="0"/>
                  <a:t> を変数として置き換える</a:t>
                </a:r>
                <a:br>
                  <a:rPr lang="en-US" altLang="ja-JP" sz="2000" dirty="0"/>
                </a:br>
                <a:r>
                  <a:rPr lang="ja-JP" altLang="en-US" sz="2000" dirty="0"/>
                  <a:t>　 変数 </a:t>
                </a:r>
                <a:r>
                  <a:rPr lang="en-US" altLang="ja-JP" sz="2000" i="1" dirty="0"/>
                  <a:t>x</a:t>
                </a:r>
                <a:r>
                  <a:rPr lang="ja-JP" altLang="en-US" sz="2000" dirty="0"/>
                  <a:t> を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共役変数 </a:t>
                </a:r>
                <a:r>
                  <a:rPr lang="en-US" altLang="ja-JP" sz="2000" i="1" dirty="0">
                    <a:solidFill>
                      <a:srgbClr val="FF0000"/>
                    </a:solidFill>
                  </a:rPr>
                  <a:t>X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 に置き換える変換</a:t>
                </a:r>
                <a:r>
                  <a:rPr lang="ja-JP" altLang="en-US" sz="2000" dirty="0"/>
                  <a:t> </a:t>
                </a:r>
                <a:endParaRPr lang="en-US" altLang="ja-JP" sz="2000" dirty="0"/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ea typeface="ＭＳ Ｐゴシック"/>
                  </a:rPr>
                  <a:t>・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  <a:ea typeface="ＭＳ Ｐゴシック"/>
                  </a:rPr>
                  <a:t> </a:t>
                </a:r>
                <a:r>
                  <a:rPr lang="ja-JP" altLang="en-US" sz="2000" dirty="0">
                    <a:solidFill>
                      <a:srgbClr val="000000"/>
                    </a:solidFill>
                    <a:ea typeface="ＭＳ Ｐゴシック"/>
                  </a:rPr>
                  <a:t>の関係があり、</a:t>
                </a:r>
                <a:br>
                  <a:rPr lang="en-US" altLang="ja-JP" sz="2000" dirty="0">
                    <a:solidFill>
                      <a:srgbClr val="000000"/>
                    </a:solidFill>
                    <a:ea typeface="ＭＳ Ｐゴシック"/>
                  </a:rPr>
                </a:br>
                <a:r>
                  <a:rPr lang="ja-JP" altLang="en-US" sz="2000" dirty="0">
                    <a:solidFill>
                      <a:srgbClr val="000000"/>
                    </a:solidFill>
                    <a:ea typeface="ＭＳ Ｐゴシック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000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および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000" b="1" dirty="0">
                    <a:solidFill>
                      <a:srgbClr val="FF0000"/>
                    </a:solidFill>
                    <a:ea typeface="ＭＳ Ｐゴシック"/>
                  </a:rPr>
                  <a:t> への独立変数 </a:t>
                </a:r>
                <a:r>
                  <a:rPr lang="en-US" altLang="ja-JP" sz="2000" b="1" i="1" dirty="0">
                    <a:solidFill>
                      <a:srgbClr val="FF0000"/>
                    </a:solidFill>
                    <a:ea typeface="ＭＳ Ｐゴシック"/>
                  </a:rPr>
                  <a:t>y</a:t>
                </a:r>
                <a:r>
                  <a:rPr lang="ja-JP" altLang="en-US" sz="2000" b="1" i="1" dirty="0">
                    <a:solidFill>
                      <a:srgbClr val="FF0000"/>
                    </a:solidFill>
                    <a:ea typeface="ＭＳ Ｐゴシック"/>
                  </a:rPr>
                  <a:t> </a:t>
                </a:r>
                <a:r>
                  <a:rPr lang="ja-JP" altLang="en-US" sz="2000" b="1" dirty="0">
                    <a:solidFill>
                      <a:srgbClr val="FF0000"/>
                    </a:solidFill>
                    <a:ea typeface="ＭＳ Ｐゴシック"/>
                  </a:rPr>
                  <a:t>の数学的寄与は等価</a:t>
                </a:r>
                <a:r>
                  <a:rPr lang="ja-JP" altLang="en-US" sz="2000" dirty="0">
                    <a:solidFill>
                      <a:srgbClr val="000000"/>
                    </a:solidFill>
                    <a:ea typeface="ＭＳ Ｐゴシック"/>
                  </a:rPr>
                  <a:t>である。</a:t>
                </a:r>
                <a:endParaRPr lang="en-US" altLang="ja-JP" sz="2000" dirty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181" y="762001"/>
                <a:ext cx="8937638" cy="4580293"/>
              </a:xfrm>
              <a:prstGeom prst="rect">
                <a:avLst/>
              </a:prstGeom>
              <a:blipFill>
                <a:blip r:embed="rId3"/>
                <a:stretch>
                  <a:fillRect l="-750" t="-932" b="-15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矢印: 下 1">
            <a:extLst>
              <a:ext uri="{FF2B5EF4-FFF2-40B4-BE49-F238E27FC236}">
                <a16:creationId xmlns:a16="http://schemas.microsoft.com/office/drawing/2014/main" id="{80C8F860-7DAE-7E0B-D7DD-E30085A1A7EC}"/>
              </a:ext>
            </a:extLst>
          </p:cNvPr>
          <p:cNvSpPr/>
          <p:nvPr/>
        </p:nvSpPr>
        <p:spPr bwMode="auto">
          <a:xfrm>
            <a:off x="4494230" y="5508597"/>
            <a:ext cx="1309817" cy="58694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3600" b="1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4DC4FD-BD3E-AA54-FA1E-BEDAD2EEA25F}"/>
              </a:ext>
            </a:extLst>
          </p:cNvPr>
          <p:cNvSpPr txBox="1"/>
          <p:nvPr/>
        </p:nvSpPr>
        <p:spPr>
          <a:xfrm>
            <a:off x="2127911" y="6147358"/>
            <a:ext cx="7994822" cy="52322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FFF00"/>
                </a:solidFill>
                <a:ea typeface="ＭＳ Ｐゴシック"/>
              </a:rPr>
              <a:t>問題を解くのに便利な独立変数をもつ関数を選べる</a:t>
            </a:r>
            <a:endParaRPr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7283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Legendre</a:t>
            </a:r>
            <a:r>
              <a:rPr lang="ja-JP" altLang="en-US" sz="3600" b="1" dirty="0">
                <a:solidFill>
                  <a:srgbClr val="0000FF"/>
                </a:solidFill>
              </a:rPr>
              <a:t>変換の例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i="1" dirty="0">
                <a:solidFill>
                  <a:srgbClr val="0000FF"/>
                </a:solidFill>
              </a:rPr>
              <a:t>U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=&gt;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i="1" dirty="0">
                <a:solidFill>
                  <a:srgbClr val="0000FF"/>
                </a:solidFill>
              </a:rPr>
              <a:t>F</a:t>
            </a:r>
            <a:endParaRPr lang="ja-JP" altLang="en-US" sz="3600" b="1" i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753518" y="714273"/>
                <a:ext cx="8634562" cy="5436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en-US" altLang="ja-JP" b="1" dirty="0">
                    <a:solidFill>
                      <a:srgbClr val="0000FF"/>
                    </a:solidFill>
                  </a:rPr>
                  <a:t>Legendre</a:t>
                </a:r>
                <a:r>
                  <a:rPr lang="ja-JP" altLang="en-US" b="1" dirty="0">
                    <a:solidFill>
                      <a:srgbClr val="0000FF"/>
                    </a:solidFill>
                  </a:rPr>
                  <a:t>変換：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ja-JP" altLang="en-US" i="1" dirty="0">
                    <a:solidFill>
                      <a:srgbClr val="000000"/>
                    </a:solidFill>
                  </a:rPr>
                  <a:t> </a:t>
                </a:r>
                <a:endParaRPr lang="en-US" altLang="ja-JP" i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i="1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𝑋𝑑𝑥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𝑌𝑑𝑦</m:t>
                    </m:r>
                  </m:oMath>
                </a14:m>
                <a:endParaRPr lang="en-US" altLang="ja-JP" i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nor/>
                      </m:rPr>
                      <a:rPr lang="en-US" altLang="ja-JP" dirty="0">
                        <a:solidFill>
                          <a:srgbClr val="000000"/>
                        </a:solidFill>
                      </a:rPr>
                      <m:t>= 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ja-JP" i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ea typeface="ＭＳ Ｐゴシック"/>
                  </a:rPr>
                  <a:t> </a:t>
                </a:r>
                <a:r>
                  <a:rPr lang="ja-JP" altLang="en-US" dirty="0">
                    <a:solidFill>
                      <a:srgbClr val="000000"/>
                    </a:solidFill>
                    <a:ea typeface="ＭＳ Ｐゴシック"/>
                  </a:rPr>
                  <a:t>の関係がある</a:t>
                </a:r>
                <a:endParaRPr lang="en-US" altLang="ja-JP" i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endParaRPr lang="en-US" altLang="ja-JP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ea typeface="ＭＳ Ｐゴシック"/>
                  </a:rPr>
                  <a:t>例</a:t>
                </a:r>
                <a:r>
                  <a:rPr lang="en-US" altLang="ja-JP" sz="2000" dirty="0">
                    <a:solidFill>
                      <a:srgbClr val="000000"/>
                    </a:solidFill>
                    <a:ea typeface="ＭＳ Ｐゴシック"/>
                  </a:rPr>
                  <a:t>:</a:t>
                </a:r>
                <a:r>
                  <a:rPr lang="ja-JP" altLang="en-US" sz="2000" dirty="0">
                    <a:solidFill>
                      <a:srgbClr val="000000"/>
                    </a:solidFill>
                    <a:ea typeface="ＭＳ Ｐゴシック"/>
                  </a:rPr>
                  <a:t> 熱力学第一法則から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𝑇𝑑𝑆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𝑝𝑑𝑉</m:t>
                    </m:r>
                  </m:oMath>
                </a14:m>
                <a:r>
                  <a:rPr lang="en-US" altLang="ja-JP" sz="2000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</a:rPr>
                  <a:t>			 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　      　　　　内部エネルギー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U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の独立変数は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S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と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V</a:t>
                </a: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b="1" dirty="0">
                    <a:ea typeface="ＭＳ Ｐゴシック"/>
                  </a:rPr>
                  <a:t>　</a:t>
                </a:r>
                <a:r>
                  <a:rPr lang="en-US" altLang="ja-JP" sz="2000" b="1" dirty="0">
                    <a:ea typeface="ＭＳ Ｐゴシック"/>
                  </a:rPr>
                  <a:t>=&gt;</a:t>
                </a:r>
                <a:r>
                  <a:rPr lang="ja-JP" altLang="en-US" sz="2000" b="1" dirty="0">
                    <a:ea typeface="ＭＳ Ｐゴシック"/>
                  </a:rPr>
                  <a:t> </a:t>
                </a:r>
                <a:r>
                  <a:rPr lang="ja-JP" altLang="en-US" sz="2000" dirty="0">
                    <a:ea typeface="ＭＳ Ｐゴシック"/>
                  </a:rPr>
                  <a:t>独立変数 </a:t>
                </a:r>
                <a:r>
                  <a:rPr lang="en-US" altLang="ja-JP" sz="2000" i="1" dirty="0">
                    <a:ea typeface="ＭＳ Ｐゴシック"/>
                  </a:rPr>
                  <a:t>S</a:t>
                </a:r>
                <a:r>
                  <a:rPr lang="en-US" altLang="ja-JP" sz="2000" dirty="0">
                    <a:ea typeface="ＭＳ Ｐゴシック"/>
                  </a:rPr>
                  <a:t> </a:t>
                </a:r>
                <a:r>
                  <a:rPr lang="ja-JP" altLang="en-US" sz="2000" dirty="0">
                    <a:ea typeface="ＭＳ Ｐゴシック"/>
                  </a:rPr>
                  <a:t>を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T 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に変える</a:t>
                </a:r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b="1" dirty="0">
                    <a:ea typeface="ＭＳ Ｐゴシック"/>
                  </a:rPr>
                  <a:t>　　　</a:t>
                </a:r>
                <a:r>
                  <a:rPr lang="en-US" altLang="ja-JP" sz="2000" b="1" dirty="0">
                    <a:ea typeface="ＭＳ Ｐゴシック"/>
                  </a:rPr>
                  <a:t> </a:t>
                </a:r>
                <a:r>
                  <a:rPr lang="ja-JP" altLang="en-US" sz="2000" b="1" dirty="0">
                    <a:solidFill>
                      <a:srgbClr val="0000FF"/>
                    </a:solidFill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ja-JP" sz="2000" i="1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で</a:t>
                </a:r>
                <a:r>
                  <a:rPr lang="ja-JP" altLang="en-US" sz="20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x =&gt; S, y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 =&gt;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V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に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対応。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    　　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0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𝑆𝑇</m:t>
                    </m:r>
                  </m:oMath>
                </a14:m>
                <a:endParaRPr lang="en-US" altLang="ja-JP" sz="2000" dirty="0">
                  <a:solidFill>
                    <a:srgbClr val="000000"/>
                  </a:solidFill>
                  <a:ea typeface="ＭＳ Ｐゴシック"/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b="1" dirty="0">
                    <a:solidFill>
                      <a:srgbClr val="0000FF"/>
                    </a:solidFill>
                    <a:ea typeface="ＭＳ Ｐゴシック"/>
                  </a:rPr>
                  <a:t>　       　</a:t>
                </a:r>
                <a:r>
                  <a:rPr lang="en-US" altLang="ja-JP" sz="2000" dirty="0">
                    <a:solidFill>
                      <a:srgbClr val="000000"/>
                    </a:solidFill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𝑑𝐹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=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𝑑𝑈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𝑆𝑑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𝑇𝑑𝑆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𝑑𝑇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𝑝𝑑𝑉</m:t>
                    </m:r>
                  </m:oMath>
                </a14:m>
                <a:endParaRPr lang="en-US" altLang="ja-JP" sz="2000" b="1" dirty="0">
                  <a:solidFill>
                    <a:srgbClr val="0000FF"/>
                  </a:solidFill>
                  <a:ea typeface="ＭＳ Ｐゴシック"/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　　　   　　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F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の独立変数は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T 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と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V</a:t>
                </a: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            　　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ja-JP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  <a:ea typeface="ＭＳ Ｐゴシック"/>
                  </a:rPr>
                  <a:t> </a:t>
                </a:r>
                <a:r>
                  <a:rPr lang="ja-JP" altLang="en-US" sz="2000" dirty="0">
                    <a:solidFill>
                      <a:srgbClr val="000000"/>
                    </a:solidFill>
                    <a:ea typeface="ＭＳ Ｐゴシック"/>
                  </a:rPr>
                  <a:t>の関係がある</a:t>
                </a:r>
                <a:endParaRPr lang="en-US" altLang="ja-JP" sz="2400" b="1" dirty="0">
                  <a:solidFill>
                    <a:srgbClr val="0000FF"/>
                  </a:solidFill>
                  <a:ea typeface="ＭＳ Ｐゴシック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18" y="714273"/>
                <a:ext cx="8634562" cy="5436488"/>
              </a:xfrm>
              <a:prstGeom prst="rect">
                <a:avLst/>
              </a:prstGeom>
              <a:blipFill>
                <a:blip r:embed="rId3"/>
                <a:stretch>
                  <a:fillRect l="-777" t="-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8159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熱力学関数の</a:t>
            </a:r>
            <a:r>
              <a:rPr lang="en-US" altLang="ja-JP" sz="3600" b="1" dirty="0">
                <a:solidFill>
                  <a:srgbClr val="0000FF"/>
                </a:solidFill>
              </a:rPr>
              <a:t>Legendre</a:t>
            </a:r>
            <a:r>
              <a:rPr lang="ja-JP" altLang="en-US" sz="3600" b="1" dirty="0">
                <a:solidFill>
                  <a:srgbClr val="0000FF"/>
                </a:solidFill>
              </a:rPr>
              <a:t>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722805" y="709501"/>
                <a:ext cx="8937638" cy="6198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en-US" altLang="ja-JP" sz="2400" i="1" dirty="0">
                    <a:solidFill>
                      <a:srgbClr val="000000"/>
                    </a:solidFill>
                  </a:rPr>
                  <a:t>p,</a:t>
                </a:r>
                <a:r>
                  <a:rPr lang="ja-JP" alt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400" i="1" dirty="0">
                    <a:solidFill>
                      <a:srgbClr val="000000"/>
                    </a:solidFill>
                  </a:rPr>
                  <a:t>V,</a:t>
                </a:r>
                <a:r>
                  <a:rPr lang="ja-JP" alt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400" i="1" dirty="0">
                    <a:solidFill>
                      <a:srgbClr val="000000"/>
                    </a:solidFill>
                  </a:rPr>
                  <a:t>T,</a:t>
                </a:r>
                <a:r>
                  <a:rPr lang="ja-JP" alt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400" i="1" dirty="0">
                    <a:solidFill>
                      <a:srgbClr val="FF0000"/>
                    </a:solidFill>
                  </a:rPr>
                  <a:t>S</a:t>
                </a:r>
                <a:r>
                  <a:rPr lang="ja-JP" alt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のうち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2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つが独立変数 </a:t>
                </a:r>
                <a:endParaRPr lang="en-US" altLang="ja-JP" sz="24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</a:rPr>
                  <a:t>　　　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(</a:t>
                </a:r>
                <a:r>
                  <a:rPr lang="ja-JP" altLang="en-US" sz="2400" dirty="0">
                    <a:solidFill>
                      <a:srgbClr val="FF0000"/>
                    </a:solidFill>
                  </a:rPr>
                  <a:t>共役な変数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の組 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ja-JP" sz="2400" i="1" dirty="0">
                    <a:solidFill>
                      <a:srgbClr val="000000"/>
                    </a:solidFill>
                  </a:rPr>
                  <a:t>P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, </a:t>
                </a:r>
                <a:r>
                  <a:rPr lang="en-US" altLang="ja-JP" sz="2400" i="1" dirty="0">
                    <a:solidFill>
                      <a:srgbClr val="000000"/>
                    </a:solidFill>
                  </a:rPr>
                  <a:t>V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) 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と （</a:t>
                </a:r>
                <a:r>
                  <a:rPr lang="en-US" altLang="ja-JP" sz="2400" i="1" dirty="0">
                    <a:solidFill>
                      <a:srgbClr val="000000"/>
                    </a:solidFill>
                  </a:rPr>
                  <a:t>T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,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400" i="1" dirty="0">
                    <a:solidFill>
                      <a:srgbClr val="000000"/>
                    </a:solidFill>
                  </a:rPr>
                  <a:t>S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)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 から、それぞれ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1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つずつ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)</a:t>
                </a: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2335213" algn="l"/>
                    <a:tab pos="7893050" algn="l"/>
                  </a:tabLst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</a:rPr>
                  <a:t>   	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𝑑𝑈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𝑆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,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𝑉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)=+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𝑇𝑑𝑆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𝑝𝑑𝑉</m:t>
                    </m:r>
                  </m:oMath>
                </a14:m>
                <a:r>
                  <a:rPr lang="en-US" altLang="ja-JP" sz="2400" i="1" dirty="0">
                    <a:solidFill>
                      <a:srgbClr val="000000"/>
                    </a:solidFill>
                  </a:rPr>
                  <a:t>  </a:t>
                </a: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2335213" algn="l"/>
                    <a:tab pos="7893050" algn="l"/>
                  </a:tabLst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</a:rPr>
                  <a:t>	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𝑑𝐻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𝑇𝑑𝑆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𝑉𝑑𝑝</m:t>
                    </m:r>
                  </m:oMath>
                </a14:m>
                <a:r>
                  <a:rPr lang="en-US" altLang="ja-JP" sz="2400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2335213" algn="l"/>
                    <a:tab pos="7893050" algn="l"/>
                  </a:tabLst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𝑆𝑇</m:t>
                    </m:r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</a:rPr>
                  <a:t>       	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𝑑𝐹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𝑇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,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𝑉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)=−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𝑆𝑑𝑇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𝑝𝑑𝑉</m:t>
                    </m:r>
                  </m:oMath>
                </a14:m>
                <a:r>
                  <a:rPr lang="en-US" altLang="ja-JP" sz="2400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2335213" algn="l"/>
                    <a:tab pos="7893050" algn="l"/>
                  </a:tabLst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𝑆𝑇</m:t>
                    </m:r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</a:rPr>
                  <a:t>       	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𝑑𝐺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𝑇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,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𝑝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/>
                      </a:rPr>
                      <m:t>)=−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𝑆𝑑𝑇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𝑉𝑑𝑝</m:t>
                    </m:r>
                  </m:oMath>
                </a14:m>
                <a:r>
                  <a:rPr lang="en-US" altLang="ja-JP" sz="2400" i="1" dirty="0">
                    <a:solidFill>
                      <a:srgbClr val="000000"/>
                    </a:solidFill>
                  </a:rPr>
                  <a:t> </a:t>
                </a: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endParaRPr lang="en-US" altLang="ja-JP" sz="22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endParaRPr lang="en-US" altLang="ja-JP" sz="22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endParaRPr lang="en-US" altLang="ja-JP" sz="22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endParaRPr lang="en-US" altLang="ja-JP" sz="22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endParaRPr lang="en-US" altLang="ja-JP" sz="22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endParaRPr lang="en-US" altLang="ja-JP" sz="22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200" dirty="0">
                    <a:solidFill>
                      <a:srgbClr val="000000"/>
                    </a:solidFill>
                  </a:rPr>
                  <a:t>　　　定温・定圧条件の問題を </a:t>
                </a:r>
                <a:r>
                  <a:rPr lang="en-US" altLang="ja-JP" sz="2200" i="1" dirty="0">
                    <a:solidFill>
                      <a:srgbClr val="000000"/>
                    </a:solidFill>
                  </a:rPr>
                  <a:t>U</a:t>
                </a:r>
                <a:r>
                  <a:rPr lang="ja-JP" altLang="en-US" sz="2200" dirty="0">
                    <a:solidFill>
                      <a:srgbClr val="000000"/>
                    </a:solidFill>
                  </a:rPr>
                  <a:t> を使って解いても構わないが、</a:t>
                </a:r>
                <a:endParaRPr lang="en-US" altLang="ja-JP" sz="22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200" dirty="0">
                    <a:solidFill>
                      <a:srgbClr val="000000"/>
                    </a:solidFill>
                  </a:rPr>
                  <a:t>　　　余計な計算が増える</a:t>
                </a:r>
                <a:endParaRPr lang="en-US" altLang="ja-JP" sz="22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300"/>
                  </a:spcAft>
                  <a:tabLst>
                    <a:tab pos="985838" algn="l"/>
                    <a:tab pos="1347788" algn="l"/>
                    <a:tab pos="1703388" algn="l"/>
                    <a:tab pos="7893050" algn="l"/>
                  </a:tabLst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</a:rPr>
                  <a:t>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r>
                                  <a:rPr lang="ja-JP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ja-JP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ja-JP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num>
                              <m:den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</a:rPr>
                  <a:t>  (</a:t>
                </a:r>
                <a:r>
                  <a:rPr lang="en-US" altLang="ja-JP" sz="2400" i="1" dirty="0" err="1">
                    <a:solidFill>
                      <a:srgbClr val="000000"/>
                    </a:solidFill>
                  </a:rPr>
                  <a:t>pV</a:t>
                </a:r>
                <a:r>
                  <a:rPr lang="ja-JP" altLang="en-US" sz="24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=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400" i="1" dirty="0">
                    <a:solidFill>
                      <a:srgbClr val="000000"/>
                    </a:solidFill>
                  </a:rPr>
                  <a:t>RT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805" y="709501"/>
                <a:ext cx="8937638" cy="6198748"/>
              </a:xfrm>
              <a:prstGeom prst="rect">
                <a:avLst/>
              </a:prstGeom>
              <a:blipFill>
                <a:blip r:embed="rId3"/>
                <a:stretch>
                  <a:fillRect l="-1091" t="-1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4">
                <a:extLst>
                  <a:ext uri="{FF2B5EF4-FFF2-40B4-BE49-F238E27FC236}">
                    <a16:creationId xmlns:a16="http://schemas.microsoft.com/office/drawing/2014/main" id="{70C195BF-D648-C331-2804-F93F6649B3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2057788"/>
                  </p:ext>
                </p:extLst>
              </p:nvPr>
            </p:nvGraphicFramePr>
            <p:xfrm>
              <a:off x="2885039" y="3280810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6939">
                      <a:extLst>
                        <a:ext uri="{9D8B030D-6E8A-4147-A177-3AD203B41FA5}">
                          <a16:colId xmlns:a16="http://schemas.microsoft.com/office/drawing/2014/main" val="3530290010"/>
                        </a:ext>
                      </a:extLst>
                    </a:gridCol>
                    <a:gridCol w="1122629">
                      <a:extLst>
                        <a:ext uri="{9D8B030D-6E8A-4147-A177-3AD203B41FA5}">
                          <a16:colId xmlns:a16="http://schemas.microsoft.com/office/drawing/2014/main" val="639659049"/>
                        </a:ext>
                      </a:extLst>
                    </a:gridCol>
                    <a:gridCol w="4306432">
                      <a:extLst>
                        <a:ext uri="{9D8B030D-6E8A-4147-A177-3AD203B41FA5}">
                          <a16:colId xmlns:a16="http://schemas.microsoft.com/office/drawing/2014/main" val="6345963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/>
                            <a:t>独立変数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/>
                            <a:t>便利な条件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3260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>
                            <a:spcAft>
                              <a:spcPts val="300"/>
                            </a:spcAft>
                            <a:tabLst>
                              <a:tab pos="985838" algn="l"/>
                              <a:tab pos="1347788" algn="l"/>
                              <a:tab pos="1703388" algn="l"/>
                              <a:tab pos="7893050" algn="l"/>
                            </a:tabLst>
                            <a:defRPr/>
                          </a:pP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断熱 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  <m:r>
                                <a:rPr lang="en-US" altLang="ja-JP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), 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定積 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ja-JP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ja-JP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5546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>
                            <a:spcAft>
                              <a:spcPts val="300"/>
                            </a:spcAft>
                            <a:tabLst>
                              <a:tab pos="985838" algn="l"/>
                              <a:tab pos="1347788" algn="l"/>
                              <a:tab pos="1703388" algn="l"/>
                              <a:tab pos="7893050" algn="l"/>
                            </a:tabLst>
                            <a:defRPr/>
                          </a:pP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p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断熱 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𝑑𝑆</m:t>
                              </m:r>
                              <m:r>
                                <a:rPr lang="en-US" altLang="ja-JP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), 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定圧 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ja-JP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ja-JP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3844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>
                            <a:spcAft>
                              <a:spcPts val="300"/>
                            </a:spcAft>
                            <a:tabLst>
                              <a:tab pos="985838" algn="l"/>
                              <a:tab pos="1347788" algn="l"/>
                              <a:tab pos="1703388" algn="l"/>
                              <a:tab pos="7893050" algn="l"/>
                            </a:tabLst>
                            <a:defRPr/>
                          </a:pP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T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vl="0">
                            <a:spcAft>
                              <a:spcPts val="300"/>
                            </a:spcAft>
                            <a:tabLst>
                              <a:tab pos="985838" algn="l"/>
                              <a:tab pos="1347788" algn="l"/>
                              <a:tab pos="1703388" algn="l"/>
                              <a:tab pos="7893050" algn="l"/>
                            </a:tabLst>
                            <a:defRPr/>
                          </a:pP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定温 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  <m:r>
                                <a:rPr lang="en-US" altLang="ja-JP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), 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定積 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ja-JP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ja-JP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7578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T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p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定温 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  <m:r>
                                <a:rPr lang="en-US" altLang="ja-JP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), 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定圧 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ja-JP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ja-JP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ja-JP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1204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4">
                <a:extLst>
                  <a:ext uri="{FF2B5EF4-FFF2-40B4-BE49-F238E27FC236}">
                    <a16:creationId xmlns:a16="http://schemas.microsoft.com/office/drawing/2014/main" id="{70C195BF-D648-C331-2804-F93F6649B3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2057788"/>
                  </p:ext>
                </p:extLst>
              </p:nvPr>
            </p:nvGraphicFramePr>
            <p:xfrm>
              <a:off x="2885039" y="3280810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6939">
                      <a:extLst>
                        <a:ext uri="{9D8B030D-6E8A-4147-A177-3AD203B41FA5}">
                          <a16:colId xmlns:a16="http://schemas.microsoft.com/office/drawing/2014/main" val="3530290010"/>
                        </a:ext>
                      </a:extLst>
                    </a:gridCol>
                    <a:gridCol w="1122629">
                      <a:extLst>
                        <a:ext uri="{9D8B030D-6E8A-4147-A177-3AD203B41FA5}">
                          <a16:colId xmlns:a16="http://schemas.microsoft.com/office/drawing/2014/main" val="639659049"/>
                        </a:ext>
                      </a:extLst>
                    </a:gridCol>
                    <a:gridCol w="4306432">
                      <a:extLst>
                        <a:ext uri="{9D8B030D-6E8A-4147-A177-3AD203B41FA5}">
                          <a16:colId xmlns:a16="http://schemas.microsoft.com/office/drawing/2014/main" val="6345963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/>
                            <a:t>独立変数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/>
                            <a:t>便利な条件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32605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909" t="-111475" r="-813636" b="-3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vl="0">
                            <a:spcAft>
                              <a:spcPts val="300"/>
                            </a:spcAft>
                            <a:tabLst>
                              <a:tab pos="985838" algn="l"/>
                              <a:tab pos="1347788" algn="l"/>
                              <a:tab pos="1703388" algn="l"/>
                              <a:tab pos="7893050" algn="l"/>
                            </a:tabLst>
                            <a:defRPr/>
                          </a:pP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41726" t="-111475" r="-566" b="-3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5546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909" t="-211475" r="-813636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vl="0">
                            <a:spcAft>
                              <a:spcPts val="300"/>
                            </a:spcAft>
                            <a:tabLst>
                              <a:tab pos="985838" algn="l"/>
                              <a:tab pos="1347788" algn="l"/>
                              <a:tab pos="1703388" algn="l"/>
                              <a:tab pos="7893050" algn="l"/>
                            </a:tabLst>
                            <a:defRPr/>
                          </a:pP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p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41726" t="-211475" r="-566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38447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909" t="-311475" r="-813636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vl="0">
                            <a:spcAft>
                              <a:spcPts val="300"/>
                            </a:spcAft>
                            <a:tabLst>
                              <a:tab pos="985838" algn="l"/>
                              <a:tab pos="1347788" algn="l"/>
                              <a:tab pos="1703388" algn="l"/>
                              <a:tab pos="7893050" algn="l"/>
                            </a:tabLst>
                            <a:defRPr/>
                          </a:pP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T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V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41726" t="-311475" r="-566" b="-1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7578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909" t="-411475" r="-813636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T</a:t>
                          </a:r>
                          <a:r>
                            <a:rPr lang="en-US" altLang="ja-JP" sz="1800" dirty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ja-JP" alt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altLang="ja-JP" sz="1800" i="1" dirty="0">
                              <a:solidFill>
                                <a:srgbClr val="000000"/>
                              </a:solidFill>
                            </a:rPr>
                            <a:t>p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4"/>
                          <a:stretch>
                            <a:fillRect l="-41726" t="-411475" r="-566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12041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7563916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質問 </a:t>
            </a:r>
            <a:r>
              <a:rPr lang="en-US" altLang="ja-JP" sz="3600" b="1" dirty="0">
                <a:solidFill>
                  <a:srgbClr val="0000FF"/>
                </a:solidFill>
              </a:rPr>
              <a:t>2023/10/3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30362" y="831479"/>
            <a:ext cx="8937638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Q: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現実世界では、限りなく可逆過程に近い減少は起こりうるのか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A: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 振り子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スターリングエンジン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カルノーサイクルに最も近い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など、エネルギー散逸がない現象は可逆過程である場合がある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ただし、厳密に可逆過程だと、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観測すら許されない・仕事を取り出すこともできない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第１種永久機関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外部からエネルギーを与えることなくエネルギーを取り出せる機関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熱力学第一法則を破る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第２種永久機関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外部からエネルギーを与えることも外部にエネルギーを与えることもなく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動く機関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熱力学第一法則は破らない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エントロピーが増える過程があれば、第二法則により実現不可</a:t>
            </a: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r>
              <a:rPr lang="ja-JP" altLang="en-US" sz="2000" dirty="0">
                <a:solidFill>
                  <a:srgbClr val="000000"/>
                </a:solidFill>
                <a:latin typeface="Times New Roman"/>
                <a:ea typeface="ＭＳ Ｐゴシック"/>
              </a:rPr>
              <a:t>　　現在まで、第２種永久機関と認められたものはない</a:t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Aft>
                <a:spcPts val="300"/>
              </a:spcAft>
              <a:tabLst>
                <a:tab pos="985838" algn="l"/>
                <a:tab pos="1347788" algn="l"/>
                <a:tab pos="1703388" algn="l"/>
                <a:tab pos="7893050" algn="l"/>
              </a:tabLst>
              <a:defRPr/>
            </a:pPr>
            <a:endParaRPr lang="en-US" altLang="ja-JP" sz="200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4708328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0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11455</TotalTime>
  <Words>4679</Words>
  <Application>Microsoft Office PowerPoint</Application>
  <PresentationFormat>ワイド画面</PresentationFormat>
  <Paragraphs>409</Paragraphs>
  <Slides>33</Slides>
  <Notes>20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6" baseType="lpstr">
      <vt:lpstr>HG丸ｺﾞｼｯｸM-PRO</vt:lpstr>
      <vt:lpstr>ＭＳ Ｐゴシック</vt:lpstr>
      <vt:lpstr>ＭＳ ゴシック</vt:lpstr>
      <vt:lpstr>游ゴシック</vt:lpstr>
      <vt:lpstr>Arial</vt:lpstr>
      <vt:lpstr>Calibri</vt:lpstr>
      <vt:lpstr>Calibri Light</vt:lpstr>
      <vt:lpstr>Cambria Math</vt:lpstr>
      <vt:lpstr>Times New Roman</vt:lpstr>
      <vt:lpstr>100_標準デザイン</vt:lpstr>
      <vt:lpstr>101_標準デザイン</vt:lpstr>
      <vt:lpstr>Office 2013 - 2022 テーマ</vt:lpstr>
      <vt:lpstr>ｸﾞﾗﾌ</vt:lpstr>
      <vt:lpstr>統計力学 (C)</vt:lpstr>
      <vt:lpstr>講義予定　MAT.C203 火・金 15:25~17:05</vt:lpstr>
      <vt:lpstr>課題 2023/10/3</vt:lpstr>
      <vt:lpstr>熱力学の独立変数</vt:lpstr>
      <vt:lpstr>独立変数と関数</vt:lpstr>
      <vt:lpstr>Legendre変換の特性</vt:lpstr>
      <vt:lpstr>Legendre変換の例: U =&gt; F</vt:lpstr>
      <vt:lpstr>熱力学関数のLegendre変換</vt:lpstr>
      <vt:lpstr>質問 2023/10/3</vt:lpstr>
      <vt:lpstr>質問 2023/10/3</vt:lpstr>
      <vt:lpstr>課題 2023/10/6</vt:lpstr>
      <vt:lpstr>統計力学</vt:lpstr>
      <vt:lpstr>統計力学</vt:lpstr>
      <vt:lpstr>「100人を部屋に集めてお金をランダムな相手に 渡し続ける」とだんだんと貧富の差が生まれる</vt:lpstr>
      <vt:lpstr>「100人を部屋に集めてお金をランダムな相手に 渡し続ける」とだんだんと貧富の差が生まれる</vt:lpstr>
      <vt:lpstr>物質中の粒子も同じ: Boltzmann分布</vt:lpstr>
      <vt:lpstr>【重要】　統計分布関数: 前半で一番重要なこと</vt:lpstr>
      <vt:lpstr>統計分布関数を異なる考え方で順次導出していく</vt:lpstr>
      <vt:lpstr>統計力学では具体的な運動方程式を解く必要はない</vt:lpstr>
      <vt:lpstr>第2回　§3　気体分子運動論</vt:lpstr>
      <vt:lpstr>§3　Maxwellの速度分布: まとめ</vt:lpstr>
      <vt:lpstr>マクスウェルの仮定(1)</vt:lpstr>
      <vt:lpstr>マクスウェルの仮定(2)</vt:lpstr>
      <vt:lpstr>マクスウェルの仮定(3)</vt:lpstr>
      <vt:lpstr>マクスウェル分布: まとめ</vt:lpstr>
      <vt:lpstr>Aと𝜶の決定: 数密度 (規格化条件)</vt:lpstr>
      <vt:lpstr>Aと𝜶の決定: 圧力</vt:lpstr>
      <vt:lpstr>Aと𝜶の決定: 圧力</vt:lpstr>
      <vt:lpstr>マクスウェルの速度分布則(1)</vt:lpstr>
      <vt:lpstr>マクスウェルの速度分布則(2)</vt:lpstr>
      <vt:lpstr>ボルツマン定数・ボルツマン因子</vt:lpstr>
      <vt:lpstr>速度分布</vt:lpstr>
      <vt:lpstr>べき乗を含む指数関数の積分: Γ関数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第1回　熱力学第一法則</dc:title>
  <dc:creator>Satoru Matsuishi</dc:creator>
  <cp:lastModifiedBy>利夫 神谷</cp:lastModifiedBy>
  <cp:revision>1221</cp:revision>
  <dcterms:created xsi:type="dcterms:W3CDTF">2016-07-11T03:38:27Z</dcterms:created>
  <dcterms:modified xsi:type="dcterms:W3CDTF">2024-10-03T02:30:05Z</dcterms:modified>
</cp:coreProperties>
</file>