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3" r:id="rId3"/>
  </p:sldMasterIdLst>
  <p:notesMasterIdLst>
    <p:notesMasterId r:id="rId79"/>
  </p:notesMasterIdLst>
  <p:sldIdLst>
    <p:sldId id="3761" r:id="rId4"/>
    <p:sldId id="394" r:id="rId5"/>
    <p:sldId id="3881" r:id="rId6"/>
    <p:sldId id="733" r:id="rId7"/>
    <p:sldId id="3772" r:id="rId8"/>
    <p:sldId id="757" r:id="rId9"/>
    <p:sldId id="759" r:id="rId10"/>
    <p:sldId id="3878" r:id="rId11"/>
    <p:sldId id="424" r:id="rId12"/>
    <p:sldId id="426" r:id="rId13"/>
    <p:sldId id="425" r:id="rId14"/>
    <p:sldId id="256" r:id="rId15"/>
    <p:sldId id="762" r:id="rId16"/>
    <p:sldId id="427" r:id="rId17"/>
    <p:sldId id="3884" r:id="rId18"/>
    <p:sldId id="309" r:id="rId19"/>
    <p:sldId id="3765" r:id="rId20"/>
    <p:sldId id="3764" r:id="rId21"/>
    <p:sldId id="3879" r:id="rId22"/>
    <p:sldId id="3871" r:id="rId23"/>
    <p:sldId id="3872" r:id="rId24"/>
    <p:sldId id="294" r:id="rId25"/>
    <p:sldId id="763" r:id="rId26"/>
    <p:sldId id="3766" r:id="rId27"/>
    <p:sldId id="3883" r:id="rId28"/>
    <p:sldId id="406" r:id="rId29"/>
    <p:sldId id="3767" r:id="rId30"/>
    <p:sldId id="408" r:id="rId31"/>
    <p:sldId id="409" r:id="rId32"/>
    <p:sldId id="410" r:id="rId33"/>
    <p:sldId id="764" r:id="rId34"/>
    <p:sldId id="414" r:id="rId35"/>
    <p:sldId id="438" r:id="rId36"/>
    <p:sldId id="439" r:id="rId37"/>
    <p:sldId id="444" r:id="rId38"/>
    <p:sldId id="3873" r:id="rId39"/>
    <p:sldId id="452" r:id="rId40"/>
    <p:sldId id="340" r:id="rId41"/>
    <p:sldId id="454" r:id="rId42"/>
    <p:sldId id="456" r:id="rId43"/>
    <p:sldId id="458" r:id="rId44"/>
    <p:sldId id="459" r:id="rId45"/>
    <p:sldId id="460" r:id="rId46"/>
    <p:sldId id="461" r:id="rId47"/>
    <p:sldId id="462" r:id="rId48"/>
    <p:sldId id="3880" r:id="rId49"/>
    <p:sldId id="3757" r:id="rId50"/>
    <p:sldId id="552" r:id="rId51"/>
    <p:sldId id="3768" r:id="rId52"/>
    <p:sldId id="3874" r:id="rId53"/>
    <p:sldId id="282" r:id="rId54"/>
    <p:sldId id="283" r:id="rId55"/>
    <p:sldId id="284" r:id="rId56"/>
    <p:sldId id="420" r:id="rId57"/>
    <p:sldId id="418" r:id="rId58"/>
    <p:sldId id="419" r:id="rId59"/>
    <p:sldId id="3769" r:id="rId60"/>
    <p:sldId id="3751" r:id="rId61"/>
    <p:sldId id="289" r:id="rId62"/>
    <p:sldId id="3753" r:id="rId63"/>
    <p:sldId id="3756" r:id="rId64"/>
    <p:sldId id="3755" r:id="rId65"/>
    <p:sldId id="3771" r:id="rId66"/>
    <p:sldId id="445" r:id="rId67"/>
    <p:sldId id="446" r:id="rId68"/>
    <p:sldId id="447" r:id="rId69"/>
    <p:sldId id="448" r:id="rId70"/>
    <p:sldId id="449" r:id="rId71"/>
    <p:sldId id="450" r:id="rId72"/>
    <p:sldId id="451" r:id="rId73"/>
    <p:sldId id="3770" r:id="rId74"/>
    <p:sldId id="765" r:id="rId75"/>
    <p:sldId id="3875" r:id="rId76"/>
    <p:sldId id="766" r:id="rId77"/>
    <p:sldId id="443" r:id="rId78"/>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0DCDE"/>
    <a:srgbClr val="C7E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0" autoAdjust="0"/>
    <p:restoredTop sz="96120" autoAdjust="0"/>
  </p:normalViewPr>
  <p:slideViewPr>
    <p:cSldViewPr snapToGrid="0">
      <p:cViewPr varScale="1">
        <p:scale>
          <a:sx n="139" d="100"/>
          <a:sy n="139" d="100"/>
        </p:scale>
        <p:origin x="612" y="138"/>
      </p:cViewPr>
      <p:guideLst/>
    </p:cSldViewPr>
  </p:slideViewPr>
  <p:outlineViewPr>
    <p:cViewPr>
      <p:scale>
        <a:sx n="33" d="100"/>
        <a:sy n="33" d="100"/>
      </p:scale>
      <p:origin x="0" y="-32868"/>
    </p:cViewPr>
  </p:outlineViewPr>
  <p:notesTextViewPr>
    <p:cViewPr>
      <p:scale>
        <a:sx n="3" d="2"/>
        <a:sy n="3" d="2"/>
      </p:scale>
      <p:origin x="0" y="0"/>
    </p:cViewPr>
  </p:notesTextViewPr>
  <p:sorterViewPr>
    <p:cViewPr varScale="1">
      <p:scale>
        <a:sx n="100" d="100"/>
        <a:sy n="100" d="100"/>
      </p:scale>
      <p:origin x="0" y="-1404"/>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3" cy="337958"/>
          </a:xfrm>
          <a:prstGeom prst="rect">
            <a:avLst/>
          </a:prstGeom>
        </p:spPr>
        <p:txBody>
          <a:bodyPr vert="horz" lIns="91440" tIns="45720" rIns="91440" bIns="45720" rtlCol="0"/>
          <a:lstStyle>
            <a:lvl1pPr algn="r">
              <a:defRPr sz="1200"/>
            </a:lvl1pPr>
          </a:lstStyle>
          <a:p>
            <a:fld id="{FE6CAAE3-4FA3-4F88-95CE-3EA7944D40D7}" type="datetimeFigureOut">
              <a:rPr kumimoji="1" lang="ja-JP" altLang="en-US" smtClean="0"/>
              <a:t>2023/10/4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7"/>
            <a:ext cx="4275403" cy="337957"/>
          </a:xfrm>
          <a:prstGeom prst="rect">
            <a:avLst/>
          </a:prstGeom>
        </p:spPr>
        <p:txBody>
          <a:bodyPr vert="horz" lIns="91440" tIns="45720" rIns="91440" bIns="45720" rtlCol="0" anchor="b"/>
          <a:lstStyle>
            <a:lvl1pPr algn="r">
              <a:defRPr sz="1200"/>
            </a:lvl1pPr>
          </a:lstStyle>
          <a:p>
            <a:fld id="{0E7A3EDE-DA6E-4CDE-A9FF-8D966E072ABA}" type="slidenum">
              <a:rPr kumimoji="1" lang="ja-JP" altLang="en-US" smtClean="0"/>
              <a:t>‹#›</a:t>
            </a:fld>
            <a:endParaRPr kumimoji="1" lang="ja-JP" altLang="en-US"/>
          </a:p>
        </p:txBody>
      </p:sp>
    </p:spTree>
    <p:extLst>
      <p:ext uri="{BB962C8B-B14F-4D97-AF65-F5344CB8AC3E}">
        <p14:creationId xmlns:p14="http://schemas.microsoft.com/office/powerpoint/2010/main" val="6683984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D129502-523E-4D6A-8555-64C9A1D7FB24}" type="slidenum">
              <a:rPr kumimoji="1" lang="en-US" altLang="ja-JP"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altLang="ja-JP"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
        <p:nvSpPr>
          <p:cNvPr id="64515" name="Rectangle 2"/>
          <p:cNvSpPr>
            <a:spLocks noGrp="1" noRot="1" noChangeAspect="1" noChangeArrowheads="1" noTextEdit="1"/>
          </p:cNvSpPr>
          <p:nvPr>
            <p:ph type="sldImg"/>
          </p:nvPr>
        </p:nvSpPr>
        <p:spPr>
          <a:xfrm>
            <a:off x="5527675" y="439738"/>
            <a:ext cx="2928938" cy="2197100"/>
          </a:xfrm>
          <a:solidFill>
            <a:srgbClr val="FFFFFF"/>
          </a:solidFill>
          <a:ln/>
        </p:spPr>
      </p:sp>
      <p:sp>
        <p:nvSpPr>
          <p:cNvPr id="64516" name="Rectangle 3"/>
          <p:cNvSpPr>
            <a:spLocks noGrp="1" noChangeArrowheads="1"/>
          </p:cNvSpPr>
          <p:nvPr>
            <p:ph type="body" idx="1"/>
          </p:nvPr>
        </p:nvSpPr>
        <p:spPr>
          <a:xfrm>
            <a:off x="1397826" y="2784669"/>
            <a:ext cx="11182574" cy="2638107"/>
          </a:xfrm>
          <a:solidFill>
            <a:srgbClr val="FFFFFF"/>
          </a:solidFill>
          <a:ln>
            <a:solidFill>
              <a:srgbClr val="000000"/>
            </a:solidFill>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206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03938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E7A3EDE-DA6E-4CDE-A9FF-8D966E072ABA}" type="slidenum">
              <a:rPr kumimoji="1" lang="ja-JP" altLang="en-US" smtClean="0"/>
              <a:t>12</a:t>
            </a:fld>
            <a:endParaRPr kumimoji="1" lang="ja-JP" altLang="en-US"/>
          </a:p>
        </p:txBody>
      </p:sp>
    </p:spTree>
    <p:extLst>
      <p:ext uri="{BB962C8B-B14F-4D97-AF65-F5344CB8AC3E}">
        <p14:creationId xmlns:p14="http://schemas.microsoft.com/office/powerpoint/2010/main" val="8862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28678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861050" y="371475"/>
            <a:ext cx="2482850" cy="18621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30081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861050" y="371475"/>
            <a:ext cx="2482850" cy="18621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8158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861050" y="371475"/>
            <a:ext cx="2482850" cy="18621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45374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61123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44713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721999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47235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81205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70917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00285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0278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30</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772357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861050" y="371475"/>
            <a:ext cx="2482850" cy="18621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34298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552227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90933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40408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263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317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68675"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911399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2540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6676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0615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1861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7A3EDE-DA6E-4CDE-A9FF-8D966E072AB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627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759" eaLnBrk="0" hangingPunct="0">
              <a:defRPr kumimoji="1" sz="3900" b="1">
                <a:solidFill>
                  <a:schemeClr val="tx1"/>
                </a:solidFill>
                <a:latin typeface="Times New Roman" pitchFamily="18" charset="0"/>
                <a:ea typeface="ＭＳ Ｐゴシック" pitchFamily="50" charset="-128"/>
              </a:defRPr>
            </a:lvl1pPr>
            <a:lvl2pPr marL="804763" indent="-309524" defTabSz="988759" eaLnBrk="0" hangingPunct="0">
              <a:defRPr kumimoji="1" sz="3900" b="1">
                <a:solidFill>
                  <a:schemeClr val="tx1"/>
                </a:solidFill>
                <a:latin typeface="Times New Roman" pitchFamily="18" charset="0"/>
                <a:ea typeface="ＭＳ Ｐゴシック" pitchFamily="50" charset="-128"/>
              </a:defRPr>
            </a:lvl2pPr>
            <a:lvl3pPr marL="1238098" indent="-247620" defTabSz="988759" eaLnBrk="0" hangingPunct="0">
              <a:defRPr kumimoji="1" sz="3900" b="1">
                <a:solidFill>
                  <a:schemeClr val="tx1"/>
                </a:solidFill>
                <a:latin typeface="Times New Roman" pitchFamily="18" charset="0"/>
                <a:ea typeface="ＭＳ Ｐゴシック" pitchFamily="50" charset="-128"/>
              </a:defRPr>
            </a:lvl3pPr>
            <a:lvl4pPr marL="1733337" indent="-247620" defTabSz="988759" eaLnBrk="0" hangingPunct="0">
              <a:defRPr kumimoji="1" sz="3900" b="1">
                <a:solidFill>
                  <a:schemeClr val="tx1"/>
                </a:solidFill>
                <a:latin typeface="Times New Roman" pitchFamily="18" charset="0"/>
                <a:ea typeface="ＭＳ Ｐゴシック" pitchFamily="50" charset="-128"/>
              </a:defRPr>
            </a:lvl4pPr>
            <a:lvl5pPr marL="2228576" indent="-247620" defTabSz="988759" eaLnBrk="0" hangingPunct="0">
              <a:defRPr kumimoji="1" sz="3900" b="1">
                <a:solidFill>
                  <a:schemeClr val="tx1"/>
                </a:solidFill>
                <a:latin typeface="Times New Roman" pitchFamily="18" charset="0"/>
                <a:ea typeface="ＭＳ Ｐゴシック" pitchFamily="50" charset="-128"/>
              </a:defRPr>
            </a:lvl5pPr>
            <a:lvl6pPr marL="2723815" indent="-247620" defTabSz="988759" eaLnBrk="0" fontAlgn="base" hangingPunct="0">
              <a:spcBef>
                <a:spcPct val="0"/>
              </a:spcBef>
              <a:spcAft>
                <a:spcPct val="0"/>
              </a:spcAft>
              <a:defRPr kumimoji="1" sz="3900" b="1">
                <a:solidFill>
                  <a:schemeClr val="tx1"/>
                </a:solidFill>
                <a:latin typeface="Times New Roman" pitchFamily="18" charset="0"/>
                <a:ea typeface="ＭＳ Ｐゴシック" pitchFamily="50" charset="-128"/>
              </a:defRPr>
            </a:lvl6pPr>
            <a:lvl7pPr marL="3219054" indent="-247620" defTabSz="988759" eaLnBrk="0" fontAlgn="base" hangingPunct="0">
              <a:spcBef>
                <a:spcPct val="0"/>
              </a:spcBef>
              <a:spcAft>
                <a:spcPct val="0"/>
              </a:spcAft>
              <a:defRPr kumimoji="1" sz="3900" b="1">
                <a:solidFill>
                  <a:schemeClr val="tx1"/>
                </a:solidFill>
                <a:latin typeface="Times New Roman" pitchFamily="18" charset="0"/>
                <a:ea typeface="ＭＳ Ｐゴシック" pitchFamily="50" charset="-128"/>
              </a:defRPr>
            </a:lvl7pPr>
            <a:lvl8pPr marL="3714293" indent="-247620" defTabSz="988759" eaLnBrk="0" fontAlgn="base" hangingPunct="0">
              <a:spcBef>
                <a:spcPct val="0"/>
              </a:spcBef>
              <a:spcAft>
                <a:spcPct val="0"/>
              </a:spcAft>
              <a:defRPr kumimoji="1" sz="3900" b="1">
                <a:solidFill>
                  <a:schemeClr val="tx1"/>
                </a:solidFill>
                <a:latin typeface="Times New Roman" pitchFamily="18" charset="0"/>
                <a:ea typeface="ＭＳ Ｐゴシック" pitchFamily="50" charset="-128"/>
              </a:defRPr>
            </a:lvl8pPr>
            <a:lvl9pPr marL="4209532" indent="-247620" defTabSz="988759" eaLnBrk="0" fontAlgn="base" hangingPunct="0">
              <a:spcBef>
                <a:spcPct val="0"/>
              </a:spcBef>
              <a:spcAft>
                <a:spcPct val="0"/>
              </a:spcAft>
              <a:defRPr kumimoji="1" sz="3900" b="1">
                <a:solidFill>
                  <a:schemeClr val="tx1"/>
                </a:solidFill>
                <a:latin typeface="Times New Roman" pitchFamily="18" charset="0"/>
                <a:ea typeface="ＭＳ Ｐゴシック" pitchFamily="50" charset="-128"/>
              </a:defRPr>
            </a:lvl9pPr>
          </a:lstStyle>
          <a:p>
            <a:pPr marL="0" marR="0" lvl="0" indent="0" algn="r" defTabSz="988759"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3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88759" rtl="0" eaLnBrk="1" fontAlgn="auto" latinLnBrk="0" hangingPunct="1">
                <a:lnSpc>
                  <a:spcPct val="100000"/>
                </a:lnSpc>
                <a:spcBef>
                  <a:spcPts val="0"/>
                </a:spcBef>
                <a:spcAft>
                  <a:spcPts val="0"/>
                </a:spcAft>
                <a:buClrTx/>
                <a:buSzTx/>
                <a:buFontTx/>
                <a:buNone/>
                <a:tabLst/>
                <a:defRPr/>
              </a:pPr>
              <a:t>4</a:t>
            </a:fld>
            <a:endParaRPr kumimoji="1" lang="en-US" altLang="ja-JP" sz="13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116263" y="574675"/>
            <a:ext cx="3830637" cy="2873375"/>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4" tIns="49512" rIns="99024" bIns="49512"/>
          <a:lstStyle/>
          <a:p>
            <a:pPr eaLnBrk="1" hangingPunct="1"/>
            <a:endParaRPr lang="ja-JP" altLang="ja-JP"/>
          </a:p>
        </p:txBody>
      </p:sp>
    </p:spTree>
    <p:extLst>
      <p:ext uri="{BB962C8B-B14F-4D97-AF65-F5344CB8AC3E}">
        <p14:creationId xmlns:p14="http://schemas.microsoft.com/office/powerpoint/2010/main" val="412771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861050" y="371475"/>
            <a:ext cx="2482850" cy="1862138"/>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41319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532438" y="350838"/>
            <a:ext cx="2339975" cy="1755775"/>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340496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532438" y="350838"/>
            <a:ext cx="2339975" cy="1755775"/>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02793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5532438" y="350838"/>
            <a:ext cx="2339975" cy="1755775"/>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185979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40F6D47-FD9A-4192-AD6E-B9EBDFBDB31E}"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9</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48163" name="Rectangle 2"/>
          <p:cNvSpPr>
            <a:spLocks noGrp="1" noRot="1" noChangeAspect="1" noChangeArrowheads="1" noTextEdit="1"/>
          </p:cNvSpPr>
          <p:nvPr>
            <p:ph type="sldImg"/>
          </p:nvPr>
        </p:nvSpPr>
        <p:spPr>
          <a:xfrm>
            <a:off x="3252788" y="504825"/>
            <a:ext cx="3370262" cy="2527300"/>
          </a:xfrm>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endParaRPr lang="ja-JP" altLang="ja-JP"/>
          </a:p>
        </p:txBody>
      </p:sp>
    </p:spTree>
    <p:extLst>
      <p:ext uri="{BB962C8B-B14F-4D97-AF65-F5344CB8AC3E}">
        <p14:creationId xmlns:p14="http://schemas.microsoft.com/office/powerpoint/2010/main" val="281967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178604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374573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402293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299207-A22D-4C0B-8BC6-0A450BE7DC24}" type="slidenum">
              <a:rPr lang="en-US" altLang="ja-JP"/>
              <a:pPr>
                <a:defRPr/>
              </a:pPr>
              <a:t>‹#›</a:t>
            </a:fld>
            <a:endParaRPr lang="en-US" altLang="ja-JP"/>
          </a:p>
        </p:txBody>
      </p:sp>
    </p:spTree>
    <p:extLst>
      <p:ext uri="{BB962C8B-B14F-4D97-AF65-F5344CB8AC3E}">
        <p14:creationId xmlns:p14="http://schemas.microsoft.com/office/powerpoint/2010/main" val="327906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3FC073-8E43-4A27-BC9F-D283EADCF086}" type="slidenum">
              <a:rPr lang="en-US" altLang="ja-JP"/>
              <a:pPr>
                <a:defRPr/>
              </a:pPr>
              <a:t>‹#›</a:t>
            </a:fld>
            <a:endParaRPr lang="en-US" altLang="ja-JP"/>
          </a:p>
        </p:txBody>
      </p:sp>
    </p:spTree>
    <p:extLst>
      <p:ext uri="{BB962C8B-B14F-4D97-AF65-F5344CB8AC3E}">
        <p14:creationId xmlns:p14="http://schemas.microsoft.com/office/powerpoint/2010/main" val="123322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634A21-2771-4A8E-B948-BC987F9A10EE}" type="slidenum">
              <a:rPr lang="en-US" altLang="ja-JP"/>
              <a:pPr>
                <a:defRPr/>
              </a:pPr>
              <a:t>‹#›</a:t>
            </a:fld>
            <a:endParaRPr lang="en-US" altLang="ja-JP"/>
          </a:p>
        </p:txBody>
      </p:sp>
    </p:spTree>
    <p:extLst>
      <p:ext uri="{BB962C8B-B14F-4D97-AF65-F5344CB8AC3E}">
        <p14:creationId xmlns:p14="http://schemas.microsoft.com/office/powerpoint/2010/main" val="75326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9B5A94D-BEFC-47F2-ADD9-CC1CDE86D830}" type="slidenum">
              <a:rPr lang="en-US" altLang="ja-JP"/>
              <a:pPr>
                <a:defRPr/>
              </a:pPr>
              <a:t>‹#›</a:t>
            </a:fld>
            <a:endParaRPr lang="en-US" altLang="ja-JP"/>
          </a:p>
        </p:txBody>
      </p:sp>
    </p:spTree>
    <p:extLst>
      <p:ext uri="{BB962C8B-B14F-4D97-AF65-F5344CB8AC3E}">
        <p14:creationId xmlns:p14="http://schemas.microsoft.com/office/powerpoint/2010/main" val="315176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CBCA061-458E-441E-BCEC-B7AB8E52ABFF}" type="slidenum">
              <a:rPr lang="en-US" altLang="ja-JP"/>
              <a:pPr>
                <a:defRPr/>
              </a:pPr>
              <a:t>‹#›</a:t>
            </a:fld>
            <a:endParaRPr lang="en-US" altLang="ja-JP"/>
          </a:p>
        </p:txBody>
      </p:sp>
    </p:spTree>
    <p:extLst>
      <p:ext uri="{BB962C8B-B14F-4D97-AF65-F5344CB8AC3E}">
        <p14:creationId xmlns:p14="http://schemas.microsoft.com/office/powerpoint/2010/main" val="4222295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8569594-6B2C-4AE0-AD8D-E8464A0C5F91}" type="slidenum">
              <a:rPr lang="en-US" altLang="ja-JP"/>
              <a:pPr>
                <a:defRPr/>
              </a:pPr>
              <a:t>‹#›</a:t>
            </a:fld>
            <a:endParaRPr lang="en-US" altLang="ja-JP"/>
          </a:p>
        </p:txBody>
      </p:sp>
    </p:spTree>
    <p:extLst>
      <p:ext uri="{BB962C8B-B14F-4D97-AF65-F5344CB8AC3E}">
        <p14:creationId xmlns:p14="http://schemas.microsoft.com/office/powerpoint/2010/main" val="151702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BC55A36-BB40-443C-9791-3BA8CB4CEEB2}" type="slidenum">
              <a:rPr lang="en-US" altLang="ja-JP"/>
              <a:pPr>
                <a:defRPr/>
              </a:pPr>
              <a:t>‹#›</a:t>
            </a:fld>
            <a:endParaRPr lang="en-US" altLang="ja-JP"/>
          </a:p>
        </p:txBody>
      </p:sp>
    </p:spTree>
    <p:extLst>
      <p:ext uri="{BB962C8B-B14F-4D97-AF65-F5344CB8AC3E}">
        <p14:creationId xmlns:p14="http://schemas.microsoft.com/office/powerpoint/2010/main" val="427997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FAF339D-AEDF-4C4B-BCEA-4EC7967453AC}" type="slidenum">
              <a:rPr lang="en-US" altLang="ja-JP"/>
              <a:pPr>
                <a:defRPr/>
              </a:pPr>
              <a:t>‹#›</a:t>
            </a:fld>
            <a:endParaRPr lang="en-US" altLang="ja-JP"/>
          </a:p>
        </p:txBody>
      </p:sp>
    </p:spTree>
    <p:extLst>
      <p:ext uri="{BB962C8B-B14F-4D97-AF65-F5344CB8AC3E}">
        <p14:creationId xmlns:p14="http://schemas.microsoft.com/office/powerpoint/2010/main" val="315818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1677858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B696F01-06F7-43B2-91C5-9275A55F7CEC}" type="slidenum">
              <a:rPr lang="en-US" altLang="ja-JP"/>
              <a:pPr>
                <a:defRPr/>
              </a:pPr>
              <a:t>‹#›</a:t>
            </a:fld>
            <a:endParaRPr lang="en-US" altLang="ja-JP"/>
          </a:p>
        </p:txBody>
      </p:sp>
    </p:spTree>
    <p:extLst>
      <p:ext uri="{BB962C8B-B14F-4D97-AF65-F5344CB8AC3E}">
        <p14:creationId xmlns:p14="http://schemas.microsoft.com/office/powerpoint/2010/main" val="3326536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940E7A-912F-41C1-BF35-14C8FF108CE7}" type="slidenum">
              <a:rPr lang="en-US" altLang="ja-JP"/>
              <a:pPr>
                <a:defRPr/>
              </a:pPr>
              <a:t>‹#›</a:t>
            </a:fld>
            <a:endParaRPr lang="en-US" altLang="ja-JP"/>
          </a:p>
        </p:txBody>
      </p:sp>
    </p:spTree>
    <p:extLst>
      <p:ext uri="{BB962C8B-B14F-4D97-AF65-F5344CB8AC3E}">
        <p14:creationId xmlns:p14="http://schemas.microsoft.com/office/powerpoint/2010/main" val="194449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AF57D0-4F26-4BA8-BA24-6AEA5CF165BE}" type="slidenum">
              <a:rPr lang="en-US" altLang="ja-JP"/>
              <a:pPr>
                <a:defRPr/>
              </a:pPr>
              <a:t>‹#›</a:t>
            </a:fld>
            <a:endParaRPr lang="en-US" altLang="ja-JP"/>
          </a:p>
        </p:txBody>
      </p:sp>
    </p:spTree>
    <p:extLst>
      <p:ext uri="{BB962C8B-B14F-4D97-AF65-F5344CB8AC3E}">
        <p14:creationId xmlns:p14="http://schemas.microsoft.com/office/powerpoint/2010/main" val="409791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333684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299079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140692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020537"/>
            <a:ext cx="3886200" cy="515166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020537"/>
            <a:ext cx="3886200" cy="515166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2474250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1358674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110906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368183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2340874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4223857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1330039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587932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6A03C45-E026-4DC4-9830-EA6EA3712E1B}" type="datetimeFigureOut">
              <a:rPr kumimoji="1" lang="ja-JP" altLang="en-US" smtClean="0"/>
              <a:t>2023/10/4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249528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175657"/>
            <a:ext cx="3886200" cy="50013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175657"/>
            <a:ext cx="3886200" cy="50013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299051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172107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171168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407504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7368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E399EA-F410-4931-B121-D810C98B8FAB}" type="datetimeFigureOut">
              <a:rPr kumimoji="1" lang="ja-JP" altLang="en-US" smtClean="0"/>
              <a:t>2023/10/4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68629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2344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146629"/>
            <a:ext cx="7886700" cy="503033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99EA-F410-4931-B121-D810C98B8FAB}" type="datetimeFigureOut">
              <a:rPr kumimoji="1" lang="ja-JP" altLang="en-US" smtClean="0"/>
              <a:t>2023/10/4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5A8A4-6992-4E3D-97F6-C20B77ED2FE1}" type="slidenum">
              <a:rPr kumimoji="1" lang="ja-JP" altLang="en-US" smtClean="0"/>
              <a:t>‹#›</a:t>
            </a:fld>
            <a:endParaRPr kumimoji="1" lang="ja-JP" altLang="en-US"/>
          </a:p>
        </p:txBody>
      </p:sp>
    </p:spTree>
    <p:extLst>
      <p:ext uri="{BB962C8B-B14F-4D97-AF65-F5344CB8AC3E}">
        <p14:creationId xmlns:p14="http://schemas.microsoft.com/office/powerpoint/2010/main" val="1516580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fontAlgn="base">
              <a:spcBef>
                <a:spcPct val="0"/>
              </a:spcBef>
              <a:spcAft>
                <a:spcPct val="0"/>
              </a:spcAft>
              <a:defRPr/>
            </a:pPr>
            <a:fld id="{D7826E72-A05E-4B5E-AEF3-9B9A3E33DAE4}"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13668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672419"/>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036865"/>
            <a:ext cx="7886700" cy="51353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A03C45-E026-4DC4-9830-EA6EA3712E1B}" type="datetimeFigureOut">
              <a:rPr kumimoji="1" lang="ja-JP" altLang="en-US" smtClean="0"/>
              <a:t>2023/10/4</a:t>
            </a:fld>
            <a:endParaRPr kumimoji="1" lang="ja-JP" altLang="en-US"/>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CA6A7A-7B30-4803-9B12-F052A2E57E59}" type="slidenum">
              <a:rPr kumimoji="1" lang="ja-JP" altLang="en-US" smtClean="0"/>
              <a:t>‹#›</a:t>
            </a:fld>
            <a:endParaRPr kumimoji="1" lang="ja-JP" altLang="en-US"/>
          </a:p>
        </p:txBody>
      </p:sp>
    </p:spTree>
    <p:extLst>
      <p:ext uri="{BB962C8B-B14F-4D97-AF65-F5344CB8AC3E}">
        <p14:creationId xmlns:p14="http://schemas.microsoft.com/office/powerpoint/2010/main" val="30775135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10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29.png"/><Relationship Id="rId5" Type="http://schemas.openxmlformats.org/officeDocument/2006/relationships/image" Target="../media/image8.png"/><Relationship Id="rId10" Type="http://schemas.openxmlformats.org/officeDocument/2006/relationships/image" Target="../media/image103.png"/><Relationship Id="rId4" Type="http://schemas.openxmlformats.org/officeDocument/2006/relationships/image" Target="../media/image22.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50.png"/><Relationship Id="rId7" Type="http://schemas.openxmlformats.org/officeDocument/2006/relationships/image" Target="../media/image14.wmf"/><Relationship Id="rId12" Type="http://schemas.openxmlformats.org/officeDocument/2006/relationships/image" Target="../media/image34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oleObject" Target="../embeddings/oleObject1.bin"/><Relationship Id="rId11" Type="http://schemas.openxmlformats.org/officeDocument/2006/relationships/image" Target="../media/image330.png"/><Relationship Id="rId5" Type="http://schemas.openxmlformats.org/officeDocument/2006/relationships/image" Target="../media/image13.jpg"/><Relationship Id="rId10" Type="http://schemas.openxmlformats.org/officeDocument/2006/relationships/image" Target="../media/image320.png"/><Relationship Id="rId4" Type="http://schemas.openxmlformats.org/officeDocument/2006/relationships/image" Target="../media/image611.png"/><Relationship Id="rId9" Type="http://schemas.openxmlformats.org/officeDocument/2006/relationships/image" Target="../media/image14.wmf"/></Relationships>
</file>

<file path=ppt/slides/_rels/slide29.xml.rels><?xml version="1.0" encoding="UTF-8" standalone="yes"?>
<Relationships xmlns="http://schemas.openxmlformats.org/package/2006/relationships"><Relationship Id="rId8" Type="http://schemas.openxmlformats.org/officeDocument/2006/relationships/image" Target="../media/image1010.png"/><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2100.png"/><Relationship Id="rId5" Type="http://schemas.openxmlformats.org/officeDocument/2006/relationships/image" Target="../media/image11110.png"/><Relationship Id="rId10" Type="http://schemas.openxmlformats.org/officeDocument/2006/relationships/image" Target="../media/image117.png"/><Relationship Id="rId9" Type="http://schemas.openxmlformats.org/officeDocument/2006/relationships/hyperlink" Target="http://www.fnorio.com/0105van_der_Waals%27_equation_of_state1/van_der_Waals%27_equation_of_state1.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13.png"/><Relationship Id="rId13" Type="http://schemas.openxmlformats.org/officeDocument/2006/relationships/image" Target="../media/image26.png"/><Relationship Id="rId3" Type="http://schemas.openxmlformats.org/officeDocument/2006/relationships/oleObject" Target="../embeddings/oleObject2.bin"/><Relationship Id="rId12"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7.emf"/><Relationship Id="rId11" Type="http://schemas.openxmlformats.org/officeDocument/2006/relationships/image" Target="../media/image23.png"/><Relationship Id="rId5" Type="http://schemas.openxmlformats.org/officeDocument/2006/relationships/oleObject" Target="../embeddings/oleObject3.bin"/><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6.emf"/><Relationship Id="rId9" Type="http://schemas.openxmlformats.org/officeDocument/2006/relationships/image" Target="../media/image420.png"/><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0.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image" Target="../media/image180.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650.png"/><Relationship Id="rId5" Type="http://schemas.openxmlformats.org/officeDocument/2006/relationships/image" Target="../media/image310.png"/><Relationship Id="rId10" Type="http://schemas.openxmlformats.org/officeDocument/2006/relationships/image" Target="../media/image36.png"/><Relationship Id="rId4" Type="http://schemas.openxmlformats.org/officeDocument/2006/relationships/image" Target="../media/image300.png"/><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0.png"/><Relationship Id="rId3" Type="http://schemas.openxmlformats.org/officeDocument/2006/relationships/image" Target="../media/image412.png"/><Relationship Id="rId7" Type="http://schemas.openxmlformats.org/officeDocument/2006/relationships/image" Target="../media/image811.png"/><Relationship Id="rId12" Type="http://schemas.openxmlformats.org/officeDocument/2006/relationships/image" Target="../media/image13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710.png"/><Relationship Id="rId11" Type="http://schemas.openxmlformats.org/officeDocument/2006/relationships/image" Target="../media/image120.png"/><Relationship Id="rId5" Type="http://schemas.openxmlformats.org/officeDocument/2006/relationships/image" Target="../media/image65.png"/><Relationship Id="rId10" Type="http://schemas.openxmlformats.org/officeDocument/2006/relationships/image" Target="../media/image116.png"/><Relationship Id="rId4" Type="http://schemas.openxmlformats.org/officeDocument/2006/relationships/image" Target="../media/image50.png"/><Relationship Id="rId9" Type="http://schemas.openxmlformats.org/officeDocument/2006/relationships/image" Target="../media/image104.pn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9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115.png"/><Relationship Id="rId7" Type="http://schemas.openxmlformats.org/officeDocument/2006/relationships/image" Target="../media/image114.png"/><Relationship Id="rId2" Type="http://schemas.openxmlformats.org/officeDocument/2006/relationships/image" Target="../media/image112.png"/><Relationship Id="rId1" Type="http://schemas.openxmlformats.org/officeDocument/2006/relationships/slideLayout" Target="../slideLayouts/slideLayout6.xml"/><Relationship Id="rId6" Type="http://schemas.openxmlformats.org/officeDocument/2006/relationships/image" Target="../media/image113.png"/><Relationship Id="rId5" Type="http://schemas.openxmlformats.org/officeDocument/2006/relationships/image" Target="NULL"/><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0.wmf"/><Relationship Id="rId5" Type="http://schemas.openxmlformats.org/officeDocument/2006/relationships/package" Target="../embeddings/Microsoft_Word_Document.docx"/><Relationship Id="rId4" Type="http://schemas.openxmlformats.org/officeDocument/2006/relationships/image" Target="../media/image29.emf"/></Relationships>
</file>

<file path=ppt/slides/_rels/slide48.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oleObject" Target="../embeddings/oleObject5.bin"/><Relationship Id="rId3" Type="http://schemas.openxmlformats.org/officeDocument/2006/relationships/image" Target="../media/image31.emf"/><Relationship Id="rId7" Type="http://schemas.openxmlformats.org/officeDocument/2006/relationships/image" Target="../media/image421.png"/><Relationship Id="rId12"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11.png"/><Relationship Id="rId11" Type="http://schemas.openxmlformats.org/officeDocument/2006/relationships/image" Target="../media/image109.png"/><Relationship Id="rId5" Type="http://schemas.openxmlformats.org/officeDocument/2006/relationships/image" Target="../media/image400.png"/><Relationship Id="rId10" Type="http://schemas.openxmlformats.org/officeDocument/2006/relationships/image" Target="../media/image108.png"/><Relationship Id="rId9" Type="http://schemas.openxmlformats.org/officeDocument/2006/relationships/image" Target="../media/image107.png"/><Relationship Id="rId14" Type="http://schemas.openxmlformats.org/officeDocument/2006/relationships/image" Target="../media/image32.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70.png"/><Relationship Id="rId7" Type="http://schemas.openxmlformats.org/officeDocument/2006/relationships/image" Target="../media/image33.wmf"/><Relationship Id="rId12" Type="http://schemas.openxmlformats.org/officeDocument/2006/relationships/image" Target="../media/image57.png"/><Relationship Id="rId1" Type="http://schemas.openxmlformats.org/officeDocument/2006/relationships/slideLayout" Target="../slideLayouts/slideLayout26.xml"/><Relationship Id="rId6" Type="http://schemas.openxmlformats.org/officeDocument/2006/relationships/oleObject" Target="../embeddings/oleObject6.bin"/><Relationship Id="rId11"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33.wmf"/></Relationships>
</file>

<file path=ppt/slides/_rels/slide54.xml.rels><?xml version="1.0" encoding="UTF-8" standalone="yes"?>
<Relationships xmlns="http://schemas.openxmlformats.org/package/2006/relationships"><Relationship Id="rId8" Type="http://schemas.openxmlformats.org/officeDocument/2006/relationships/image" Target="../media/image830.png"/><Relationship Id="rId13" Type="http://schemas.openxmlformats.org/officeDocument/2006/relationships/image" Target="../media/image880.png"/><Relationship Id="rId3" Type="http://schemas.openxmlformats.org/officeDocument/2006/relationships/image" Target="../media/image800.png"/><Relationship Id="rId7" Type="http://schemas.openxmlformats.org/officeDocument/2006/relationships/image" Target="../media/image34.wmf"/><Relationship Id="rId1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860.png"/><Relationship Id="rId5" Type="http://schemas.openxmlformats.org/officeDocument/2006/relationships/image" Target="../media/image390.png"/><Relationship Id="rId10" Type="http://schemas.openxmlformats.org/officeDocument/2006/relationships/image" Target="../media/image850.png"/><Relationship Id="rId4" Type="http://schemas.openxmlformats.org/officeDocument/2006/relationships/image" Target="../media/image813.png"/><Relationship Id="rId9" Type="http://schemas.openxmlformats.org/officeDocument/2006/relationships/image" Target="../media/image840.png"/></Relationships>
</file>

<file path=ppt/slides/_rels/slide55.xml.rels><?xml version="1.0" encoding="UTF-8" standalone="yes"?>
<Relationships xmlns="http://schemas.openxmlformats.org/package/2006/relationships"><Relationship Id="rId3" Type="http://schemas.openxmlformats.org/officeDocument/2006/relationships/image" Target="../media/image502.png"/><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452.png"/><Relationship Id="rId7" Type="http://schemas.openxmlformats.org/officeDocument/2006/relationships/image" Target="../media/image33.wmf"/><Relationship Id="rId1" Type="http://schemas.openxmlformats.org/officeDocument/2006/relationships/slideLayout" Target="../slideLayouts/slideLayout6.xml"/><Relationship Id="rId6" Type="http://schemas.openxmlformats.org/officeDocument/2006/relationships/oleObject" Target="../embeddings/oleObject8.bin"/><Relationship Id="rId5" Type="http://schemas.openxmlformats.org/officeDocument/2006/relationships/image" Target="../media/image750.png"/><Relationship Id="rId10" Type="http://schemas.openxmlformats.org/officeDocument/2006/relationships/image" Target="../media/image780.png"/><Relationship Id="rId4" Type="http://schemas.openxmlformats.org/officeDocument/2006/relationships/image" Target="../media/image741.png"/><Relationship Id="rId9" Type="http://schemas.openxmlformats.org/officeDocument/2006/relationships/image" Target="../media/image77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5" Type="http://schemas.openxmlformats.org/officeDocument/2006/relationships/image" Target="NULL"/><Relationship Id="rId4" Type="http://schemas.openxmlformats.org/officeDocument/2006/relationships/image" Target="NULL"/></Relationships>
</file>

<file path=ppt/slides/_rels/slide5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73.png"/><Relationship Id="rId7" Type="http://schemas.openxmlformats.org/officeDocument/2006/relationships/image" Target="../media/image35.wmf"/><Relationship Id="rId12" Type="http://schemas.openxmlformats.org/officeDocument/2006/relationships/image" Target="../media/image78.png"/><Relationship Id="rId17" Type="http://schemas.openxmlformats.org/officeDocument/2006/relationships/image" Target="../media/image83.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26.xml"/><Relationship Id="rId6" Type="http://schemas.openxmlformats.org/officeDocument/2006/relationships/oleObject" Target="../embeddings/oleObject9.bin"/><Relationship Id="rId11" Type="http://schemas.openxmlformats.org/officeDocument/2006/relationships/image" Target="../media/image77.png"/><Relationship Id="rId5" Type="http://schemas.openxmlformats.org/officeDocument/2006/relationships/image" Target="../media/image35.wmf"/><Relationship Id="rId15" Type="http://schemas.openxmlformats.org/officeDocument/2006/relationships/image" Target="../media/image72.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oleObject" Target="../embeddings/oleObject9.bin"/><Relationship Id="rId9" Type="http://schemas.openxmlformats.org/officeDocument/2006/relationships/image" Target="../media/image75.png"/><Relationship Id="rId1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oleObject" Target="../embeddings/oleObject10.bin"/><Relationship Id="rId7"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31.xml"/><Relationship Id="rId16"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oleObject"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36.wmf"/><Relationship Id="rId9" Type="http://schemas.openxmlformats.org/officeDocument/2006/relationships/image" Target="NULL"/><Relationship Id="rId14" Type="http://schemas.openxmlformats.org/officeDocument/2006/relationships/image" Target="NULL"/></Relationships>
</file>

<file path=ppt/slides/_rels/slide6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441.png"/><Relationship Id="rId7" Type="http://schemas.openxmlformats.org/officeDocument/2006/relationships/image" Target="NULL"/><Relationship Id="rId1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36.wmf"/><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oleObject" Target="../embeddings/oleObject11.bin"/><Relationship Id="rId9" Type="http://schemas.openxmlformats.org/officeDocument/2006/relationships/image" Target="NULL"/><Relationship Id="rId14" Type="http://schemas.openxmlformats.org/officeDocument/2006/relationships/image" Target="NULL"/></Relationships>
</file>

<file path=ppt/slides/_rels/slide6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NUL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40.png"/><Relationship Id="rId7" Type="http://schemas.openxmlformats.org/officeDocument/2006/relationships/image" Target="../media/image480.png"/><Relationship Id="rId12" Type="http://schemas.openxmlformats.org/officeDocument/2006/relationships/image" Target="../media/image58.png"/><Relationship Id="rId2" Type="http://schemas.openxmlformats.org/officeDocument/2006/relationships/image" Target="../media/image430.png"/><Relationship Id="rId1" Type="http://schemas.openxmlformats.org/officeDocument/2006/relationships/slideLayout" Target="../slideLayouts/slideLayout6.xml"/><Relationship Id="rId6" Type="http://schemas.openxmlformats.org/officeDocument/2006/relationships/image" Target="../media/image470.png"/><Relationship Id="rId11" Type="http://schemas.openxmlformats.org/officeDocument/2006/relationships/image" Target="../media/image52.png"/><Relationship Id="rId5" Type="http://schemas.openxmlformats.org/officeDocument/2006/relationships/image" Target="../media/image461.png"/><Relationship Id="rId10" Type="http://schemas.openxmlformats.org/officeDocument/2006/relationships/image" Target="../media/image510.png"/><Relationship Id="rId4" Type="http://schemas.openxmlformats.org/officeDocument/2006/relationships/image" Target="../media/image450.png"/><Relationship Id="rId9" Type="http://schemas.openxmlformats.org/officeDocument/2006/relationships/image" Target="../media/image500.png"/></Relationships>
</file>

<file path=ppt/slides/_rels/slide65.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430.png"/><Relationship Id="rId7" Type="http://schemas.openxmlformats.org/officeDocument/2006/relationships/image" Target="../media/image470.png"/><Relationship Id="rId12"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61.png"/><Relationship Id="rId11" Type="http://schemas.openxmlformats.org/officeDocument/2006/relationships/image" Target="../media/image510.png"/><Relationship Id="rId5" Type="http://schemas.openxmlformats.org/officeDocument/2006/relationships/image" Target="../media/image450.png"/><Relationship Id="rId10" Type="http://schemas.openxmlformats.org/officeDocument/2006/relationships/image" Target="../media/image500.png"/><Relationship Id="rId4" Type="http://schemas.openxmlformats.org/officeDocument/2006/relationships/image" Target="../media/image440.png"/><Relationship Id="rId9" Type="http://schemas.openxmlformats.org/officeDocument/2006/relationships/image" Target="../media/image490.png"/></Relationships>
</file>

<file path=ppt/slides/_rels/slide6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2.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1.png"/><Relationship Id="rId7" Type="http://schemas.openxmlformats.org/officeDocument/2006/relationships/image" Target="../media/image91.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6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noneq.c.u-tokyo.ac.jp/wp-content/uploads/2021/10/Kaisetsu_KIS2018.pdf" TargetMode="External"/><Relationship Id="rId4" Type="http://schemas.openxmlformats.org/officeDocument/2006/relationships/hyperlink" Target="https://pc.watch.impress.co.jp/docs/news/1079587.html"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25500" y="3392857"/>
            <a:ext cx="812330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ＭＳ Ｐゴシック"/>
                <a:ea typeface="ＭＳ Ｐゴシック"/>
                <a:cs typeface="+mn-cs"/>
              </a:rPr>
              <a:t>　　　元素戦略</a:t>
            </a:r>
            <a:r>
              <a:rPr kumimoji="1" lang="en-US" altLang="ja-JP" sz="32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32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　　神谷利夫</a:t>
            </a:r>
            <a:endParaRPr kumimoji="1" lang="en-US" altLang="ja-JP" sz="3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ＭＳ Ｐゴシック"/>
                <a:ea typeface="ＭＳ Ｐゴシック"/>
                <a:cs typeface="+mn-cs"/>
              </a:rPr>
              <a:t>　　　フロンティア材料研究所　　　伊澤誠一郎</a:t>
            </a:r>
            <a:endParaRPr kumimoji="1" lang="en-US" altLang="ja-JP" sz="3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1" lang="ja-JP" altLang="en-US" sz="32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6148" name="Rectangle 4"/>
          <p:cNvSpPr>
            <a:spLocks noGrp="1" noChangeArrowheads="1"/>
          </p:cNvSpPr>
          <p:nvPr>
            <p:ph type="ctrTitle"/>
          </p:nvPr>
        </p:nvSpPr>
        <p:spPr>
          <a:xfrm>
            <a:off x="0" y="1534699"/>
            <a:ext cx="9144000" cy="1676400"/>
          </a:xfrm>
        </p:spPr>
        <p:txBody>
          <a:bodyPr/>
          <a:lstStyle/>
          <a:p>
            <a:pPr eaLnBrk="1" hangingPunct="1"/>
            <a:r>
              <a:rPr lang="ja-JP" altLang="en-US" sz="6200" b="1" dirty="0">
                <a:solidFill>
                  <a:srgbClr val="FF0000"/>
                </a:solidFill>
                <a:ea typeface="HG丸ｺﾞｼｯｸM-PRO" panose="020F0600000000000000" pitchFamily="50" charset="-128"/>
              </a:rPr>
              <a:t>統計力学 </a:t>
            </a:r>
            <a:r>
              <a:rPr lang="en-US" altLang="ja-JP" sz="6200" b="1" dirty="0">
                <a:solidFill>
                  <a:srgbClr val="FF0000"/>
                </a:solidFill>
                <a:ea typeface="HG丸ｺﾞｼｯｸM-PRO" panose="020F0600000000000000" pitchFamily="50" charset="-128"/>
              </a:rPr>
              <a:t>(C)</a:t>
            </a:r>
            <a:endParaRPr lang="ja-JP" altLang="en-US" sz="6200" b="1" dirty="0">
              <a:solidFill>
                <a:srgbClr val="FF0000"/>
              </a:solidFill>
              <a:ea typeface="HG丸ｺﾞｼｯｸM-PRO" panose="020F0600000000000000" pitchFamily="50" charset="-128"/>
            </a:endParaRPr>
          </a:p>
        </p:txBody>
      </p:sp>
      <p:sp>
        <p:nvSpPr>
          <p:cNvPr id="2" name="正方形/長方形 1"/>
          <p:cNvSpPr/>
          <p:nvPr/>
        </p:nvSpPr>
        <p:spPr>
          <a:xfrm>
            <a:off x="67475" y="528028"/>
            <a:ext cx="8654933" cy="107721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Times New Roman"/>
                <a:ea typeface="ＭＳ Ｐゴシック"/>
                <a:cs typeface="+mn-cs"/>
              </a:rPr>
              <a:t>講義資料</a:t>
            </a:r>
            <a:endParaRPr kumimoji="0" lang="en-US" altLang="ja-JP" sz="3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http://conf.msl.titech.ac.jp/Lecture/StatisticsC/index.html</a:t>
            </a:r>
            <a:endPar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2219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939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なぜ熱力学がわかりにくいか</a:t>
            </a:r>
          </a:p>
        </p:txBody>
      </p:sp>
      <p:sp>
        <p:nvSpPr>
          <p:cNvPr id="5" name="コンテンツ プレースホルダー 4"/>
          <p:cNvSpPr>
            <a:spLocks noGrp="1"/>
          </p:cNvSpPr>
          <p:nvPr>
            <p:ph idx="1"/>
          </p:nvPr>
        </p:nvSpPr>
        <p:spPr>
          <a:xfrm>
            <a:off x="15813" y="1473074"/>
            <a:ext cx="8973671" cy="3181476"/>
          </a:xfrm>
        </p:spPr>
        <p:txBody>
          <a:bodyPr>
            <a:normAutofit/>
          </a:bodyPr>
          <a:lstStyle/>
          <a:p>
            <a:pPr marL="0" indent="0">
              <a:lnSpc>
                <a:spcPct val="150000"/>
              </a:lnSpc>
              <a:spcBef>
                <a:spcPts val="3000"/>
              </a:spcBef>
              <a:spcAft>
                <a:spcPts val="1200"/>
              </a:spcAft>
              <a:buNone/>
            </a:pPr>
            <a:r>
              <a:rPr lang="ja-JP" altLang="en-US" dirty="0"/>
              <a:t>　・ 抽象的 </a:t>
            </a:r>
            <a:r>
              <a:rPr lang="en-US" altLang="ja-JP" dirty="0"/>
              <a:t>(</a:t>
            </a:r>
            <a:r>
              <a:rPr lang="en-US" altLang="ja-JP" i="1" dirty="0"/>
              <a:t>S</a:t>
            </a:r>
            <a:r>
              <a:rPr lang="en-US" altLang="ja-JP" dirty="0"/>
              <a:t>,</a:t>
            </a:r>
            <a:r>
              <a:rPr lang="ja-JP" altLang="en-US" dirty="0"/>
              <a:t> </a:t>
            </a:r>
            <a:r>
              <a:rPr lang="en-US" altLang="ja-JP" i="1" dirty="0"/>
              <a:t>G</a:t>
            </a:r>
            <a:r>
              <a:rPr lang="ja-JP" altLang="en-US" i="1" dirty="0"/>
              <a:t> </a:t>
            </a:r>
            <a:r>
              <a:rPr lang="ja-JP" altLang="en-US" dirty="0"/>
              <a:t>ってなに？</a:t>
            </a:r>
            <a:r>
              <a:rPr lang="en-US" altLang="ja-JP" dirty="0"/>
              <a:t>)</a:t>
            </a:r>
            <a:br>
              <a:rPr lang="en-US" altLang="ja-JP" dirty="0"/>
            </a:br>
            <a:r>
              <a:rPr lang="ja-JP" altLang="en-US" dirty="0"/>
              <a:t>　・ 平衡状態と非平衡状態をどうやって区別する？</a:t>
            </a:r>
            <a:br>
              <a:rPr lang="en-US" altLang="ja-JP" dirty="0"/>
            </a:br>
            <a:r>
              <a:rPr lang="ja-JP" altLang="en-US" dirty="0"/>
              <a:t>　・ 偏微分の嵐 </a:t>
            </a:r>
            <a:r>
              <a:rPr lang="en-US" altLang="ja-JP" dirty="0"/>
              <a:t>=&gt;</a:t>
            </a:r>
            <a:r>
              <a:rPr lang="ja-JP" altLang="en-US" dirty="0"/>
              <a:t> 偏微分方程式を解く</a:t>
            </a:r>
            <a:br>
              <a:rPr lang="en-US" altLang="ja-JP" dirty="0"/>
            </a:br>
            <a:r>
              <a:rPr lang="ja-JP" altLang="en-US" dirty="0"/>
              <a:t>　・ </a:t>
            </a:r>
            <a:r>
              <a:rPr lang="ja-JP" altLang="en-US" dirty="0">
                <a:solidFill>
                  <a:srgbClr val="FF0000"/>
                </a:solidFill>
              </a:rPr>
              <a:t>物性値の表が与えられないと何も計算できない</a:t>
            </a:r>
            <a:endParaRPr lang="en-US" altLang="ja-JP" dirty="0"/>
          </a:p>
        </p:txBody>
      </p:sp>
    </p:spTree>
    <p:extLst>
      <p:ext uri="{BB962C8B-B14F-4D97-AF65-F5344CB8AC3E}">
        <p14:creationId xmlns:p14="http://schemas.microsoft.com/office/powerpoint/2010/main" val="286916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8785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微視理論から状態を理解する</a:t>
            </a:r>
            <a:r>
              <a:rPr lang="en-US" altLang="ja-JP" sz="3600" b="1" dirty="0">
                <a:solidFill>
                  <a:srgbClr val="0000FF"/>
                </a:solidFill>
              </a:rPr>
              <a:t>: </a:t>
            </a:r>
            <a:r>
              <a:rPr lang="ja-JP" altLang="en-US" sz="3600" b="1" dirty="0">
                <a:solidFill>
                  <a:srgbClr val="0000FF"/>
                </a:solidFill>
              </a:rPr>
              <a:t>統計力学</a:t>
            </a:r>
            <a:endParaRPr lang="en-US" altLang="ja-JP" sz="3600" b="1" dirty="0">
              <a:solidFill>
                <a:srgbClr val="0000FF"/>
              </a:solidFill>
            </a:endParaRPr>
          </a:p>
        </p:txBody>
      </p:sp>
      <p:sp>
        <p:nvSpPr>
          <p:cNvPr id="24" name="テキスト ボックス 23"/>
          <p:cNvSpPr txBox="1"/>
          <p:nvPr/>
        </p:nvSpPr>
        <p:spPr>
          <a:xfrm>
            <a:off x="215154" y="824751"/>
            <a:ext cx="866887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統計力学の役割</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自由エネルギー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H</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を微視理論で表現する</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物性を計算できる</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自由エネルギー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H</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を巨視変数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で表現する</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熱力学と対応させられる</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問題点</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N</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A</a:t>
            </a:r>
            <a:r>
              <a:rPr kumimoji="1" lang="ja-JP" altLang="en-US" sz="2400" b="0" i="0" u="none" strike="noStrike" kern="1200" cap="none" spc="0" normalizeH="0" baseline="-2500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10</a:t>
            </a:r>
            <a:r>
              <a:rPr kumimoji="1" lang="en-US" altLang="ja-JP" sz="2400" b="0" i="0" u="none" strike="noStrike" kern="1200" cap="none" spc="0" normalizeH="0" baseline="30000" noProof="0" dirty="0">
                <a:ln>
                  <a:noFill/>
                </a:ln>
                <a:solidFill>
                  <a:srgbClr val="000000"/>
                </a:solidFill>
                <a:effectLst/>
                <a:uLnTx/>
                <a:uFillTx/>
                <a:latin typeface="Times New Roman"/>
                <a:ea typeface="ＭＳ Ｐゴシック"/>
                <a:cs typeface="+mn-cs"/>
              </a:rPr>
              <a:t>23</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個の粒子の方程式を正確に解くことはできない</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統計的取り扱いが必須</a:t>
            </a:r>
            <a:endPar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そもそも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とは何か、</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はどのように計算するか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巨視変数・状態量を微視理論で計算する例</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Boltzmann</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の関係式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k</a:t>
            </a:r>
            <a: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B</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ln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W</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原子の運動エネルギーとポテンシャルエネルギー、</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電子のエネルギー の総和</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65850626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E4C56A-0618-4364-B376-30DD9B2A0D77}"/>
              </a:ext>
            </a:extLst>
          </p:cNvPr>
          <p:cNvSpPr/>
          <p:nvPr/>
        </p:nvSpPr>
        <p:spPr>
          <a:xfrm>
            <a:off x="0" y="0"/>
            <a:ext cx="9144000" cy="6858000"/>
          </a:xfrm>
          <a:prstGeom prst="rect">
            <a:avLst/>
          </a:prstGeom>
          <a:solidFill>
            <a:srgbClr val="D0D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50" charset="-128"/>
              <a:ea typeface="MS UI Gothic" panose="020B0600070205080204" pitchFamily="50" charset="-128"/>
            </a:endParaRPr>
          </a:p>
        </p:txBody>
      </p:sp>
      <p:sp>
        <p:nvSpPr>
          <p:cNvPr id="4" name="タイトル 3"/>
          <p:cNvSpPr>
            <a:spLocks noGrp="1"/>
          </p:cNvSpPr>
          <p:nvPr>
            <p:ph type="title"/>
          </p:nvPr>
        </p:nvSpPr>
        <p:spPr>
          <a:xfrm>
            <a:off x="0" y="0"/>
            <a:ext cx="9144000" cy="10287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§1</a:t>
            </a:r>
            <a:r>
              <a:rPr lang="ja-JP" altLang="en-US"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　熱力学第一法則</a:t>
            </a:r>
            <a:r>
              <a:rPr lang="en-US" altLang="ja-JP"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a:t>
            </a:r>
            <a:r>
              <a:rPr lang="ja-JP" altLang="en-US"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 復習</a:t>
            </a:r>
          </a:p>
        </p:txBody>
      </p:sp>
      <p:sp>
        <p:nvSpPr>
          <p:cNvPr id="3" name="コンテンツ プレースホルダー 2"/>
          <p:cNvSpPr>
            <a:spLocks noGrp="1"/>
          </p:cNvSpPr>
          <p:nvPr>
            <p:ph sz="half" idx="1"/>
          </p:nvPr>
        </p:nvSpPr>
        <p:spPr>
          <a:xfrm>
            <a:off x="2819400" y="876300"/>
            <a:ext cx="3886200" cy="1657350"/>
          </a:xfrm>
        </p:spPr>
        <p:txBody>
          <a:bodyPr>
            <a:normAutofit/>
          </a:bodyPr>
          <a:lstStyle/>
          <a:p>
            <a:r>
              <a:rPr lang="ja-JP" altLang="en-US" sz="2000" dirty="0">
                <a:latin typeface="MS UI Gothic" panose="020B0600070205080204" pitchFamily="50" charset="-128"/>
                <a:ea typeface="MS UI Gothic" panose="020B0600070205080204" pitchFamily="50" charset="-128"/>
              </a:rPr>
              <a:t>温度と熱</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状態量と状態方程式</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内部エネルギー</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熱力学第一法則</a:t>
            </a:r>
            <a:endParaRPr lang="en-US" altLang="ja-JP" sz="2000" dirty="0">
              <a:latin typeface="MS UI Gothic" panose="020B0600070205080204" pitchFamily="50" charset="-128"/>
              <a:ea typeface="MS UI Gothic" panose="020B0600070205080204" pitchFamily="50" charset="-128"/>
            </a:endParaRPr>
          </a:p>
        </p:txBody>
      </p:sp>
      <p:sp>
        <p:nvSpPr>
          <p:cNvPr id="6" name="タイトル 3">
            <a:extLst>
              <a:ext uri="{FF2B5EF4-FFF2-40B4-BE49-F238E27FC236}">
                <a16:creationId xmlns:a16="http://schemas.microsoft.com/office/drawing/2014/main" id="{FFC1EBD6-EC9E-C5B6-AB87-ECE642B04C22}"/>
              </a:ext>
            </a:extLst>
          </p:cNvPr>
          <p:cNvSpPr txBox="1">
            <a:spLocks/>
          </p:cNvSpPr>
          <p:nvPr/>
        </p:nvSpPr>
        <p:spPr>
          <a:xfrm>
            <a:off x="-57150" y="287020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base">
              <a:spcAft>
                <a:spcPct val="0"/>
              </a:spcAft>
            </a:pPr>
            <a:r>
              <a:rPr lang="en-US" altLang="ja-JP"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§2</a:t>
            </a:r>
            <a:r>
              <a:rPr lang="ja-JP" altLang="en-US"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　熱力学第二法則</a:t>
            </a:r>
            <a:r>
              <a:rPr lang="en-US" altLang="ja-JP"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a:t>
            </a:r>
            <a:r>
              <a:rPr lang="ja-JP" altLang="en-US" sz="3600" b="1" dirty="0">
                <a:solidFill>
                  <a:srgbClr val="0000FF"/>
                </a:solidFill>
                <a:latin typeface="MS UI Gothic" panose="020B0600070205080204" pitchFamily="50" charset="-128"/>
                <a:ea typeface="MS UI Gothic" panose="020B0600070205080204" pitchFamily="50" charset="-128"/>
                <a:cs typeface="Times New Roman" panose="02020603050405020304" pitchFamily="18" charset="0"/>
              </a:rPr>
              <a:t> 復習</a:t>
            </a:r>
          </a:p>
        </p:txBody>
      </p:sp>
      <p:sp>
        <p:nvSpPr>
          <p:cNvPr id="7" name="コンテンツ プレースホルダー 3">
            <a:extLst>
              <a:ext uri="{FF2B5EF4-FFF2-40B4-BE49-F238E27FC236}">
                <a16:creationId xmlns:a16="http://schemas.microsoft.com/office/drawing/2014/main" id="{63808878-1F5F-3BF1-8736-5280F123DC6A}"/>
              </a:ext>
            </a:extLst>
          </p:cNvPr>
          <p:cNvSpPr txBox="1">
            <a:spLocks/>
          </p:cNvSpPr>
          <p:nvPr/>
        </p:nvSpPr>
        <p:spPr>
          <a:xfrm>
            <a:off x="2787650" y="3782787"/>
            <a:ext cx="3886200" cy="207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MS UI Gothic" panose="020B0600070205080204" pitchFamily="50" charset="-128"/>
                <a:ea typeface="MS UI Gothic" panose="020B0600070205080204" pitchFamily="50" charset="-128"/>
              </a:rPr>
              <a:t>可逆過程と不可逆過程</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エントロピー</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自由エネルギー</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平衡の条件</a:t>
            </a:r>
            <a:endParaRPr lang="en-US" altLang="ja-JP" sz="2000" dirty="0">
              <a:latin typeface="MS UI Gothic" panose="020B0600070205080204" pitchFamily="50" charset="-128"/>
              <a:ea typeface="MS UI Gothic" panose="020B0600070205080204" pitchFamily="50" charset="-128"/>
            </a:endParaRPr>
          </a:p>
          <a:p>
            <a:r>
              <a:rPr lang="ja-JP" altLang="en-US" sz="2000" dirty="0">
                <a:latin typeface="MS UI Gothic" panose="020B0600070205080204" pitchFamily="50" charset="-128"/>
                <a:ea typeface="MS UI Gothic" panose="020B0600070205080204" pitchFamily="50" charset="-128"/>
              </a:rPr>
              <a:t>化学ポテンシャル</a:t>
            </a:r>
            <a:endParaRPr lang="en-US" altLang="ja-JP" sz="2000" dirty="0">
              <a:latin typeface="MS UI Gothic" panose="020B0600070205080204" pitchFamily="50" charset="-128"/>
              <a:ea typeface="MS UI Gothic" panose="020B0600070205080204" pitchFamily="50" charset="-128"/>
            </a:endParaRPr>
          </a:p>
        </p:txBody>
      </p:sp>
      <p:sp>
        <p:nvSpPr>
          <p:cNvPr id="8" name="コンテンツ プレースホルダー 4">
            <a:extLst>
              <a:ext uri="{FF2B5EF4-FFF2-40B4-BE49-F238E27FC236}">
                <a16:creationId xmlns:a16="http://schemas.microsoft.com/office/drawing/2014/main" id="{C0D996BA-4BA1-E0DC-132C-D3ED0A64A484}"/>
              </a:ext>
            </a:extLst>
          </p:cNvPr>
          <p:cNvSpPr txBox="1">
            <a:spLocks/>
          </p:cNvSpPr>
          <p:nvPr/>
        </p:nvSpPr>
        <p:spPr>
          <a:xfrm>
            <a:off x="4572000" y="3300187"/>
            <a:ext cx="3886200" cy="51516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20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66273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9270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熱力学の特徴</a:t>
            </a:r>
          </a:p>
        </p:txBody>
      </p:sp>
      <p:sp>
        <p:nvSpPr>
          <p:cNvPr id="5" name="コンテンツ プレースホルダー 4"/>
          <p:cNvSpPr>
            <a:spLocks noGrp="1"/>
          </p:cNvSpPr>
          <p:nvPr>
            <p:ph idx="1"/>
          </p:nvPr>
        </p:nvSpPr>
        <p:spPr>
          <a:xfrm>
            <a:off x="170329" y="1038631"/>
            <a:ext cx="8973671" cy="1127053"/>
          </a:xfrm>
        </p:spPr>
        <p:txBody>
          <a:bodyPr>
            <a:noAutofit/>
          </a:bodyPr>
          <a:lstStyle/>
          <a:p>
            <a:pPr>
              <a:lnSpc>
                <a:spcPct val="120000"/>
              </a:lnSpc>
              <a:spcBef>
                <a:spcPts val="1800"/>
              </a:spcBef>
            </a:pPr>
            <a:r>
              <a:rPr lang="ja-JP" altLang="en-US" dirty="0">
                <a:solidFill>
                  <a:srgbClr val="0000FF"/>
                </a:solidFill>
              </a:rPr>
              <a:t>熱力学三法則</a:t>
            </a:r>
            <a:r>
              <a:rPr lang="ja-JP" altLang="en-US" dirty="0"/>
              <a:t>を公理として数学的に閉じている</a:t>
            </a:r>
            <a:br>
              <a:rPr lang="en-US" altLang="ja-JP" dirty="0"/>
            </a:br>
            <a:r>
              <a:rPr lang="en-US" altLang="ja-JP" dirty="0"/>
              <a:t>=&gt; </a:t>
            </a:r>
            <a:r>
              <a:rPr lang="ja-JP" altLang="en-US" dirty="0">
                <a:solidFill>
                  <a:srgbClr val="FF0000"/>
                </a:solidFill>
              </a:rPr>
              <a:t>数学的に完全な</a:t>
            </a:r>
            <a:r>
              <a:rPr lang="ja-JP" altLang="en-US" dirty="0"/>
              <a:t>理論体系</a:t>
            </a:r>
            <a:br>
              <a:rPr lang="en-US" altLang="ja-JP" dirty="0"/>
            </a:br>
            <a:endParaRPr lang="en-US" altLang="ja-JP" sz="2400" dirty="0"/>
          </a:p>
        </p:txBody>
      </p:sp>
      <p:pic>
        <p:nvPicPr>
          <p:cNvPr id="1026" name="Picture 2">
            <a:extLst>
              <a:ext uri="{FF2B5EF4-FFF2-40B4-BE49-F238E27FC236}">
                <a16:creationId xmlns:a16="http://schemas.microsoft.com/office/drawing/2014/main" id="{BD828B42-23B8-25CD-7539-D2C2780FF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94" y="3315179"/>
            <a:ext cx="1419077" cy="1772270"/>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4">
            <a:extLst>
              <a:ext uri="{FF2B5EF4-FFF2-40B4-BE49-F238E27FC236}">
                <a16:creationId xmlns:a16="http://schemas.microsoft.com/office/drawing/2014/main" id="{6217DC1D-FF89-E71F-6AC7-D39A6A8A02FE}"/>
              </a:ext>
            </a:extLst>
          </p:cNvPr>
          <p:cNvSpPr txBox="1">
            <a:spLocks/>
          </p:cNvSpPr>
          <p:nvPr/>
        </p:nvSpPr>
        <p:spPr bwMode="auto">
          <a:xfrm>
            <a:off x="1674571" y="3221119"/>
            <a:ext cx="7137591" cy="224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defTabSz="914400">
              <a:lnSpc>
                <a:spcPct val="120000"/>
              </a:lnSpc>
              <a:spcBef>
                <a:spcPts val="1800"/>
              </a:spcBef>
              <a:buFontTx/>
              <a:buNone/>
            </a:pPr>
            <a:r>
              <a:rPr lang="en-US" altLang="ja-JP" sz="2000" kern="0" dirty="0"/>
              <a:t>“The laws of thermodynamics are the only physical laws of nature </a:t>
            </a:r>
            <a:br>
              <a:rPr lang="en-US" altLang="ja-JP" sz="2000" kern="0" dirty="0"/>
            </a:br>
            <a:r>
              <a:rPr lang="en-US" altLang="ja-JP" sz="2000" kern="0" dirty="0"/>
              <a:t>  that I am convinced will hold forever, even if the theory changes.”</a:t>
            </a:r>
            <a:br>
              <a:rPr lang="en-US" altLang="ja-JP" sz="2000" kern="0" dirty="0"/>
            </a:br>
            <a:r>
              <a:rPr lang="ja-JP" altLang="en-US" sz="2000" kern="0" dirty="0"/>
              <a:t>          </a:t>
            </a:r>
            <a:r>
              <a:rPr lang="ja-JP" altLang="en-US" sz="2000" b="1" kern="0" dirty="0">
                <a:solidFill>
                  <a:srgbClr val="FF0000"/>
                </a:solidFill>
              </a:rPr>
              <a:t>熱力学の法則は</a:t>
            </a:r>
            <a:r>
              <a:rPr lang="ja-JP" altLang="en-US" sz="2000" kern="0" dirty="0"/>
              <a:t>、他の全ての理論が「変わる」場合でも</a:t>
            </a:r>
            <a:br>
              <a:rPr lang="en-US" altLang="ja-JP" sz="2000" kern="0" dirty="0"/>
            </a:br>
            <a:r>
              <a:rPr lang="ja-JP" altLang="en-US" sz="2000" kern="0" dirty="0"/>
              <a:t>          </a:t>
            </a:r>
            <a:r>
              <a:rPr lang="ja-JP" altLang="en-US" sz="2000" b="1" kern="0" dirty="0">
                <a:solidFill>
                  <a:srgbClr val="FF0000"/>
                </a:solidFill>
              </a:rPr>
              <a:t>不変であることが確実である唯一の物理的法則</a:t>
            </a:r>
            <a:r>
              <a:rPr lang="ja-JP" altLang="en-US" sz="2000" kern="0" dirty="0"/>
              <a:t>である</a:t>
            </a:r>
            <a:endParaRPr lang="en-US" altLang="ja-JP" sz="2000" kern="0" dirty="0"/>
          </a:p>
        </p:txBody>
      </p:sp>
      <p:sp>
        <p:nvSpPr>
          <p:cNvPr id="7" name="テキスト ボックス 6">
            <a:extLst>
              <a:ext uri="{FF2B5EF4-FFF2-40B4-BE49-F238E27FC236}">
                <a16:creationId xmlns:a16="http://schemas.microsoft.com/office/drawing/2014/main" id="{4BAF961B-BD2F-17A3-63D3-480BFBC2404D}"/>
              </a:ext>
            </a:extLst>
          </p:cNvPr>
          <p:cNvSpPr txBox="1"/>
          <p:nvPr/>
        </p:nvSpPr>
        <p:spPr>
          <a:xfrm>
            <a:off x="255494" y="2716686"/>
            <a:ext cx="4572000" cy="461665"/>
          </a:xfrm>
          <a:prstGeom prst="rect">
            <a:avLst/>
          </a:prstGeom>
          <a:noFill/>
        </p:spPr>
        <p:txBody>
          <a:bodyPr wrap="square">
            <a:spAutoFit/>
          </a:bodyPr>
          <a:lstStyle/>
          <a:p>
            <a:r>
              <a:rPr lang="en-US" altLang="ja-JP" sz="2400" b="1" kern="0" dirty="0">
                <a:solidFill>
                  <a:srgbClr val="FF0000"/>
                </a:solidFill>
              </a:rPr>
              <a:t>Albert</a:t>
            </a:r>
            <a:r>
              <a:rPr lang="ja-JP" altLang="en-US" sz="2400" b="1" kern="0" dirty="0">
                <a:solidFill>
                  <a:srgbClr val="FF0000"/>
                </a:solidFill>
              </a:rPr>
              <a:t> </a:t>
            </a:r>
            <a:r>
              <a:rPr lang="en-US" altLang="ja-JP" sz="2400" b="1" kern="0" dirty="0">
                <a:solidFill>
                  <a:srgbClr val="FF0000"/>
                </a:solidFill>
              </a:rPr>
              <a:t>Einstein</a:t>
            </a:r>
            <a:r>
              <a:rPr lang="ja-JP" altLang="en-US" sz="2400" b="1" kern="0" dirty="0">
                <a:solidFill>
                  <a:srgbClr val="FF0000"/>
                </a:solidFill>
              </a:rPr>
              <a:t> </a:t>
            </a:r>
            <a:endParaRPr lang="ja-JP" altLang="en-US" sz="2400" dirty="0"/>
          </a:p>
        </p:txBody>
      </p:sp>
    </p:spTree>
    <p:extLst>
      <p:ext uri="{BB962C8B-B14F-4D97-AF65-F5344CB8AC3E}">
        <p14:creationId xmlns:p14="http://schemas.microsoft.com/office/powerpoint/2010/main" val="157061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7799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zh-TW" altLang="en-US" sz="2800" dirty="0">
                <a:solidFill>
                  <a:srgbClr val="0000FF"/>
                </a:solidFill>
              </a:rPr>
              <a:t>熱力学</a:t>
            </a:r>
            <a:r>
              <a:rPr lang="ja-JP" altLang="en-US" sz="2800" dirty="0">
                <a:solidFill>
                  <a:srgbClr val="0000FF"/>
                </a:solidFill>
              </a:rPr>
              <a:t>における公理： </a:t>
            </a:r>
            <a:r>
              <a:rPr lang="ja-JP" altLang="en-US" sz="3600" b="1" dirty="0">
                <a:solidFill>
                  <a:srgbClr val="0000FF"/>
                </a:solidFill>
              </a:rPr>
              <a:t>熱力学</a:t>
            </a:r>
            <a:r>
              <a:rPr lang="zh-TW" altLang="en-US" sz="3600" b="1" dirty="0">
                <a:solidFill>
                  <a:srgbClr val="0000FF"/>
                </a:solidFill>
              </a:rPr>
              <a:t>三法則</a:t>
            </a:r>
            <a:endParaRPr lang="en-US" altLang="ja-JP" sz="3600" b="1" dirty="0">
              <a:solidFill>
                <a:srgbClr val="0000FF"/>
              </a:solidFill>
            </a:endParaRPr>
          </a:p>
        </p:txBody>
      </p:sp>
      <p:sp>
        <p:nvSpPr>
          <p:cNvPr id="4" name="テキスト ボックス 3"/>
          <p:cNvSpPr txBox="1"/>
          <p:nvPr/>
        </p:nvSpPr>
        <p:spPr>
          <a:xfrm>
            <a:off x="222250" y="777706"/>
            <a:ext cx="8864600" cy="6047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b="0" i="0" u="none" strike="noStrike" kern="1200" cap="none" spc="0" normalizeH="0" baseline="0" noProof="0" dirty="0">
                <a:ln>
                  <a:noFill/>
                </a:ln>
                <a:solidFill>
                  <a:srgbClr val="FF0000"/>
                </a:solidFill>
                <a:effectLst/>
                <a:uLnTx/>
                <a:uFillTx/>
                <a:latin typeface="Times New Roman"/>
                <a:ea typeface="ＭＳ Ｐゴシック"/>
                <a:cs typeface="+mn-cs"/>
              </a:rPr>
              <a:t>熱力学第零法則</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t>A</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t>B</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であり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t>C</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t>A</a:t>
            </a:r>
            <a:r>
              <a:rPr kumimoji="1" lang="ja-JP" altLang="en-US" b="0" i="0" u="none" strike="noStrike" kern="1200" cap="none" spc="0" normalizeH="0" baseline="-25000" noProof="0" dirty="0">
                <a:ln>
                  <a:noFill/>
                </a:ln>
                <a:solidFill>
                  <a:srgbClr val="0000FF"/>
                </a:solidFill>
                <a:effectLst/>
                <a:uLnTx/>
                <a:uFillTx/>
                <a:latin typeface="Times New Roman"/>
                <a:ea typeface="ＭＳ Ｐゴシック"/>
                <a:cs typeface="+mn-cs"/>
              </a:rPr>
              <a:t> </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であれば、</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t>C</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t>B</a:t>
            </a:r>
            <a:br>
              <a:rPr kumimoji="1" lang="en-US" altLang="ja-JP" b="0" i="0" u="none" strike="noStrike" kern="1200" cap="none" spc="0" normalizeH="0" baseline="-25000" noProof="0" dirty="0">
                <a:ln>
                  <a:noFill/>
                </a:ln>
                <a:solidFill>
                  <a:srgbClr val="0000FF"/>
                </a:solidFill>
                <a:effectLst/>
                <a:uLnTx/>
                <a:uFillTx/>
                <a:latin typeface="Times New Roman"/>
                <a:ea typeface="ＭＳ Ｐゴシック"/>
                <a:cs typeface="+mn-cs"/>
              </a:rPr>
            </a:b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２つの系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B</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が熱平衡にあり、第三の系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C</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がこのうちのいずれかと熱平衡にあれば、</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もう一つの系とも熱平衡にある</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1050" b="0" i="0" u="none" strike="noStrike" kern="1200" cap="none" spc="0" normalizeH="0" baseline="-2500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熱力学第一法則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エネルギー保存の法則</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一般の系</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Δ</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U</a:t>
            </a:r>
            <a:r>
              <a:rPr kumimoji="1" lang="ja-JP" altLang="en-US" b="0"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Q</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W</a:t>
            </a:r>
            <a:b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br>
            <a:r>
              <a:rPr kumimoji="1" lang="ja-JP" altLang="en-US" sz="1600" b="0"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系に生じるエネルギー変化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Δ</a:t>
            </a:r>
            <a:r>
              <a:rPr kumimoji="1" lang="en-US" altLang="ja-JP" sz="16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16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は 系外とやり取りする熱 </a:t>
            </a:r>
            <a:r>
              <a:rPr kumimoji="1" lang="en-US" altLang="ja-JP" sz="16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600" b="0" i="0" u="none" strike="noStrike" kern="1200" cap="none" spc="0" normalizeH="0" baseline="0" noProof="0" dirty="0" err="1">
                <a:ln>
                  <a:noFill/>
                </a:ln>
                <a:solidFill>
                  <a:srgbClr val="000000"/>
                </a:solidFill>
                <a:effectLst/>
                <a:uLnTx/>
                <a:uFillTx/>
                <a:latin typeface="Times New Roman"/>
                <a:ea typeface="ＭＳ Ｐゴシック"/>
                <a:cs typeface="+mn-cs"/>
              </a:rPr>
              <a:t>か</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仕事 </a:t>
            </a:r>
            <a:r>
              <a:rPr kumimoji="1" lang="en-US" altLang="ja-JP" sz="1600" b="0" i="1" u="none" strike="noStrike" kern="1200" cap="none" spc="0" normalizeH="0" baseline="0" noProof="0" dirty="0">
                <a:ln>
                  <a:noFill/>
                </a:ln>
                <a:solidFill>
                  <a:srgbClr val="000000"/>
                </a:solidFill>
                <a:effectLst/>
                <a:uLnTx/>
                <a:uFillTx/>
                <a:latin typeface="Times New Roman"/>
                <a:ea typeface="ＭＳ Ｐゴシック"/>
                <a:cs typeface="+mn-cs"/>
              </a:rPr>
              <a:t>W</a:t>
            </a:r>
            <a:r>
              <a:rPr kumimoji="1" lang="ja-JP" altLang="en-US" sz="16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だけ</a:t>
            </a:r>
            <a:endParaRPr kumimoji="1" lang="en-US" altLang="ja-JP" sz="16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孤立系</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Δ</a:t>
            </a:r>
            <a:r>
              <a:rPr kumimoji="1" lang="en-US" altLang="ja-JP" b="0" i="1" u="none" strike="noStrike" kern="1200" cap="none" spc="0" normalizeH="0" baseline="0" noProof="0" dirty="0">
                <a:ln>
                  <a:noFill/>
                </a:ln>
                <a:solidFill>
                  <a:srgbClr val="0000FF"/>
                </a:solidFill>
                <a:effectLst/>
                <a:uLnTx/>
                <a:uFillTx/>
                <a:latin typeface="Times New Roman"/>
                <a:ea typeface="ＭＳ Ｐゴシック"/>
                <a:cs typeface="+mn-cs"/>
              </a:rPr>
              <a:t>U</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0</a:t>
            </a:r>
            <a:r>
              <a:rPr kumimoji="1" lang="ja-JP" altLang="en-US" sz="16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系外との </a:t>
            </a:r>
            <a:r>
              <a:rPr kumimoji="1" lang="en-US" altLang="ja-JP" sz="16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1" u="none" strike="noStrike" kern="1200" cap="none" spc="0" normalizeH="0" baseline="0" noProof="0" dirty="0">
                <a:ln>
                  <a:noFill/>
                </a:ln>
                <a:solidFill>
                  <a:srgbClr val="000000"/>
                </a:solidFill>
                <a:effectLst/>
                <a:uLnTx/>
                <a:uFillTx/>
                <a:latin typeface="Times New Roman"/>
                <a:ea typeface="ＭＳ Ｐゴシック"/>
                <a:cs typeface="+mn-cs"/>
              </a:rPr>
              <a:t>W</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のやり取りがない</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孤立系において全エネルギー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内部エネルギー</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は一定に保たれる</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熱力学第二法則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エントロピー増大の法則</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孤立系において自発変化が起こると、</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系のエントロピーはそれにより増大する：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Δ</a:t>
            </a:r>
            <a:r>
              <a:rPr kumimoji="1" lang="en-US" altLang="ja-JP" sz="2000" b="0" i="1" u="none" strike="noStrike" kern="1200" cap="none" spc="0" normalizeH="0" baseline="0" noProof="0" dirty="0">
                <a:ln>
                  <a:noFill/>
                </a:ln>
                <a:solidFill>
                  <a:srgbClr val="0000FF"/>
                </a:solidFill>
                <a:effectLst/>
                <a:uLnTx/>
                <a:uFillTx/>
                <a:latin typeface="Times New Roman"/>
                <a:ea typeface="ＭＳ Ｐゴシック"/>
                <a:cs typeface="+mn-cs"/>
              </a:rPr>
              <a:t>S</a:t>
            </a:r>
            <a:r>
              <a:rPr kumimoji="1" lang="ja-JP" altLang="en-US" sz="2000" b="0"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&gt;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0</a:t>
            </a:r>
            <a:endPar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熱力学第三法則（エントロピーには原点がある）</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絶対温度が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0</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K</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に近づくと、系の絶対エントロピーもゼロに近づく。</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 完全結晶状態（基底状態が縮退していない）である物質について </a:t>
            </a:r>
          </a:p>
          <a:p>
            <a:pPr marL="0" marR="0" lvl="0" indent="0" algn="l" defTabSz="914400" rtl="0" eaLnBrk="1" fontAlgn="auto" latinLnBrk="0" hangingPunct="1">
              <a:lnSpc>
                <a:spcPct val="100000"/>
              </a:lnSpc>
              <a:spcBef>
                <a:spcPts val="0"/>
              </a:spcBef>
              <a:spcAft>
                <a:spcPts val="90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 熱力学三法則の中ではもっとも妥当性が怪しい。</a:t>
            </a:r>
          </a:p>
        </p:txBody>
      </p:sp>
    </p:spTree>
    <p:extLst>
      <p:ext uri="{BB962C8B-B14F-4D97-AF65-F5344CB8AC3E}">
        <p14:creationId xmlns:p14="http://schemas.microsoft.com/office/powerpoint/2010/main" val="4576522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144000" cy="9270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熱力学の問題の解き方</a:t>
            </a:r>
          </a:p>
        </p:txBody>
      </p:sp>
      <p:sp>
        <p:nvSpPr>
          <p:cNvPr id="5" name="コンテンツ プレースホルダー 4"/>
          <p:cNvSpPr>
            <a:spLocks noGrp="1"/>
          </p:cNvSpPr>
          <p:nvPr>
            <p:ph idx="1"/>
          </p:nvPr>
        </p:nvSpPr>
        <p:spPr>
          <a:xfrm>
            <a:off x="82293" y="912640"/>
            <a:ext cx="8973671" cy="5738586"/>
          </a:xfrm>
        </p:spPr>
        <p:txBody>
          <a:bodyPr>
            <a:normAutofit fontScale="92500" lnSpcReduction="10000"/>
          </a:bodyPr>
          <a:lstStyle/>
          <a:p>
            <a:pPr>
              <a:spcBef>
                <a:spcPts val="600"/>
              </a:spcBef>
            </a:pPr>
            <a:r>
              <a:rPr lang="ja-JP" altLang="en-US" sz="2600" dirty="0">
                <a:solidFill>
                  <a:srgbClr val="FF0000"/>
                </a:solidFill>
              </a:rPr>
              <a:t>数学的に完全</a:t>
            </a:r>
            <a:r>
              <a:rPr lang="en-US" altLang="ja-JP" sz="2600" dirty="0"/>
              <a:t>:</a:t>
            </a:r>
            <a:r>
              <a:rPr lang="ja-JP" altLang="en-US" sz="2600" dirty="0"/>
              <a:t> </a:t>
            </a:r>
            <a:r>
              <a:rPr lang="ja-JP" altLang="en-US" sz="2600" b="1" dirty="0">
                <a:solidFill>
                  <a:srgbClr val="0000FF"/>
                </a:solidFill>
              </a:rPr>
              <a:t>前提を正しく把握すると機械的に解ける</a:t>
            </a:r>
            <a:endParaRPr lang="en-US" altLang="ja-JP" sz="2600" b="1" dirty="0">
              <a:solidFill>
                <a:srgbClr val="0000FF"/>
              </a:solidFill>
            </a:endParaRPr>
          </a:p>
          <a:p>
            <a:pPr>
              <a:spcBef>
                <a:spcPts val="600"/>
              </a:spcBef>
            </a:pPr>
            <a:r>
              <a:rPr lang="ja-JP" altLang="en-US" sz="2600" dirty="0"/>
              <a:t>熱力学とは、基本的に 「</a:t>
            </a:r>
            <a:r>
              <a:rPr lang="ja-JP" altLang="en-US" sz="2600" dirty="0">
                <a:solidFill>
                  <a:srgbClr val="0000FF"/>
                </a:solidFill>
              </a:rPr>
              <a:t>平衡状態</a:t>
            </a:r>
            <a:r>
              <a:rPr lang="ja-JP" altLang="en-US" sz="2600" dirty="0"/>
              <a:t>」を記述するための学問</a:t>
            </a:r>
            <a:br>
              <a:rPr lang="en-US" altLang="ja-JP" sz="2600" dirty="0"/>
            </a:br>
            <a:r>
              <a:rPr lang="ja-JP" altLang="en-US" sz="2600" b="1" dirty="0"/>
              <a:t>・ </a:t>
            </a:r>
            <a:r>
              <a:rPr lang="ja-JP" altLang="en-US" sz="2600" b="1" dirty="0">
                <a:solidFill>
                  <a:srgbClr val="0000FF"/>
                </a:solidFill>
              </a:rPr>
              <a:t>平衡状態</a:t>
            </a:r>
            <a:r>
              <a:rPr lang="ja-JP" altLang="en-US" sz="2600" b="1" dirty="0"/>
              <a:t>の問題は</a:t>
            </a:r>
            <a:r>
              <a:rPr lang="ja-JP" altLang="en-US" sz="2600" b="1" dirty="0">
                <a:solidFill>
                  <a:srgbClr val="FF0000"/>
                </a:solidFill>
              </a:rPr>
              <a:t>始状態と終状態だけ</a:t>
            </a:r>
            <a:r>
              <a:rPr lang="ja-JP" altLang="en-US" sz="2600" b="1" dirty="0"/>
              <a:t>から問題は解ける</a:t>
            </a:r>
            <a:br>
              <a:rPr lang="en-US" altLang="ja-JP" sz="2600" b="1" dirty="0"/>
            </a:br>
            <a:r>
              <a:rPr lang="ja-JP" altLang="en-US" sz="2600" b="1" dirty="0"/>
              <a:t>　　　　　　　　　　　　　始状態と終状態の</a:t>
            </a:r>
            <a:r>
              <a:rPr lang="ja-JP" altLang="en-US" sz="2600" b="1" dirty="0">
                <a:solidFill>
                  <a:srgbClr val="FF0000"/>
                </a:solidFill>
              </a:rPr>
              <a:t>状態関数に注目</a:t>
            </a:r>
            <a:endParaRPr lang="en-US" altLang="ja-JP" sz="2600" dirty="0"/>
          </a:p>
          <a:p>
            <a:pPr>
              <a:spcBef>
                <a:spcPts val="600"/>
              </a:spcBef>
            </a:pPr>
            <a:endParaRPr lang="en-US" altLang="ja-JP" sz="2600" dirty="0">
              <a:solidFill>
                <a:srgbClr val="0000FF"/>
              </a:solidFill>
            </a:endParaRPr>
          </a:p>
          <a:p>
            <a:pPr>
              <a:spcBef>
                <a:spcPts val="600"/>
              </a:spcBef>
            </a:pPr>
            <a:r>
              <a:rPr lang="ja-JP" altLang="en-US" sz="2600" dirty="0">
                <a:solidFill>
                  <a:srgbClr val="FF0000"/>
                </a:solidFill>
              </a:rPr>
              <a:t>熱力学三法則</a:t>
            </a:r>
            <a:r>
              <a:rPr lang="ja-JP" altLang="en-US" sz="2600" dirty="0"/>
              <a:t>を使う</a:t>
            </a:r>
            <a:endParaRPr lang="en-US" altLang="ja-JP" sz="2600" dirty="0"/>
          </a:p>
          <a:p>
            <a:pPr>
              <a:spcBef>
                <a:spcPts val="600"/>
              </a:spcBef>
            </a:pPr>
            <a:r>
              <a:rPr lang="ja-JP" altLang="en-US" sz="2600" dirty="0">
                <a:solidFill>
                  <a:srgbClr val="FF0000"/>
                </a:solidFill>
              </a:rPr>
              <a:t>熱力学変数</a:t>
            </a:r>
            <a:r>
              <a:rPr lang="ja-JP" altLang="en-US" sz="2600" dirty="0"/>
              <a:t> </a:t>
            </a:r>
            <a:r>
              <a:rPr lang="en-US" altLang="ja-JP" sz="2600" i="1" dirty="0"/>
              <a:t>p</a:t>
            </a:r>
            <a:r>
              <a:rPr lang="en-US" altLang="ja-JP" sz="2600" dirty="0"/>
              <a:t>, </a:t>
            </a:r>
            <a:r>
              <a:rPr lang="en-US" altLang="ja-JP" sz="2600" i="1" dirty="0"/>
              <a:t>V</a:t>
            </a:r>
            <a:r>
              <a:rPr lang="en-US" altLang="ja-JP" sz="2600" dirty="0"/>
              <a:t>, </a:t>
            </a:r>
            <a:r>
              <a:rPr lang="en-US" altLang="ja-JP" sz="2600" i="1" dirty="0"/>
              <a:t>T</a:t>
            </a:r>
            <a:r>
              <a:rPr lang="en-US" altLang="ja-JP" sz="2600" dirty="0"/>
              <a:t>, </a:t>
            </a:r>
            <a:r>
              <a:rPr lang="en-US" altLang="ja-JP" sz="2600" i="1" dirty="0" err="1"/>
              <a:t>n</a:t>
            </a:r>
            <a:r>
              <a:rPr lang="en-US" altLang="ja-JP" sz="2600" baseline="-25000" dirty="0" err="1"/>
              <a:t>i</a:t>
            </a:r>
            <a:r>
              <a:rPr lang="en-US" altLang="ja-JP" sz="2600" dirty="0"/>
              <a:t> </a:t>
            </a:r>
            <a:r>
              <a:rPr lang="ja-JP" altLang="en-US" sz="2600" dirty="0"/>
              <a:t>を把握する。</a:t>
            </a:r>
            <a:br>
              <a:rPr lang="en-US" altLang="ja-JP" sz="2600" dirty="0"/>
            </a:br>
            <a:r>
              <a:rPr lang="ja-JP" altLang="en-US" sz="2600" dirty="0"/>
              <a:t>　熱力学変数の変換には偏微分方程式を使う</a:t>
            </a:r>
            <a:endParaRPr lang="en-US" altLang="ja-JP" sz="2600" dirty="0"/>
          </a:p>
          <a:p>
            <a:pPr>
              <a:spcBef>
                <a:spcPts val="600"/>
              </a:spcBef>
            </a:pPr>
            <a:r>
              <a:rPr lang="ja-JP" altLang="en-US" sz="2600" dirty="0"/>
              <a:t>平衡状態を把握し、</a:t>
            </a:r>
            <a:r>
              <a:rPr lang="ja-JP" altLang="en-US" sz="2600" dirty="0">
                <a:solidFill>
                  <a:srgbClr val="FF0000"/>
                </a:solidFill>
              </a:rPr>
              <a:t>状態量</a:t>
            </a:r>
            <a:r>
              <a:rPr lang="ja-JP" altLang="en-US" sz="2600" dirty="0"/>
              <a:t>を計算する</a:t>
            </a:r>
            <a:endParaRPr lang="en-US" altLang="ja-JP" sz="2600" dirty="0"/>
          </a:p>
          <a:p>
            <a:pPr>
              <a:spcBef>
                <a:spcPts val="600"/>
              </a:spcBef>
            </a:pPr>
            <a:r>
              <a:rPr lang="ja-JP" altLang="en-US" sz="2600" dirty="0"/>
              <a:t>状態変化においては、</a:t>
            </a:r>
            <a:r>
              <a:rPr lang="ja-JP" altLang="en-US" sz="2600" dirty="0">
                <a:solidFill>
                  <a:srgbClr val="FF0000"/>
                </a:solidFill>
              </a:rPr>
              <a:t>物質の状態方程式</a:t>
            </a:r>
            <a:r>
              <a:rPr lang="ja-JP" altLang="en-US" sz="2600" dirty="0"/>
              <a:t> を使う</a:t>
            </a:r>
            <a:endParaRPr lang="en-US" altLang="ja-JP" sz="2600" dirty="0"/>
          </a:p>
          <a:p>
            <a:pPr>
              <a:spcBef>
                <a:spcPts val="600"/>
              </a:spcBef>
            </a:pPr>
            <a:r>
              <a:rPr lang="ja-JP" altLang="en-US" sz="2600" dirty="0">
                <a:solidFill>
                  <a:srgbClr val="0000FF"/>
                </a:solidFill>
              </a:rPr>
              <a:t>平衡 </a:t>
            </a:r>
            <a:r>
              <a:rPr lang="en-US" altLang="ja-JP" sz="2600" dirty="0">
                <a:solidFill>
                  <a:srgbClr val="0000FF"/>
                </a:solidFill>
              </a:rPr>
              <a:t>(</a:t>
            </a:r>
            <a:r>
              <a:rPr lang="ja-JP" altLang="en-US" sz="2600" dirty="0">
                <a:solidFill>
                  <a:srgbClr val="0000FF"/>
                </a:solidFill>
              </a:rPr>
              <a:t>可逆</a:t>
            </a:r>
            <a:r>
              <a:rPr lang="en-US" altLang="ja-JP" sz="2600" dirty="0">
                <a:solidFill>
                  <a:srgbClr val="0000FF"/>
                </a:solidFill>
              </a:rPr>
              <a:t>)</a:t>
            </a:r>
            <a:r>
              <a:rPr lang="ja-JP" altLang="en-US" sz="2600" dirty="0">
                <a:solidFill>
                  <a:srgbClr val="0000FF"/>
                </a:solidFill>
              </a:rPr>
              <a:t> 過程</a:t>
            </a:r>
            <a:r>
              <a:rPr lang="ja-JP" altLang="en-US" sz="2600" dirty="0"/>
              <a:t>では </a:t>
            </a:r>
            <a:br>
              <a:rPr lang="en-US" altLang="ja-JP" sz="2600" dirty="0"/>
            </a:br>
            <a:r>
              <a:rPr lang="en-US" altLang="ja-JP" sz="2600" dirty="0"/>
              <a:t>(</a:t>
            </a:r>
            <a:r>
              <a:rPr lang="ja-JP" altLang="en-US" sz="2600" dirty="0"/>
              <a:t>孤立系</a:t>
            </a:r>
            <a:r>
              <a:rPr lang="en-US" altLang="ja-JP" sz="2600" dirty="0"/>
              <a:t>)</a:t>
            </a:r>
            <a:r>
              <a:rPr lang="ja-JP" altLang="en-US" sz="2600" dirty="0"/>
              <a:t>全体のエントロピー変化 </a:t>
            </a:r>
            <a:r>
              <a:rPr lang="en-US" altLang="ja-JP" sz="2600" dirty="0"/>
              <a:t>Δ</a:t>
            </a:r>
            <a:r>
              <a:rPr lang="en-US" altLang="ja-JP" sz="2600" i="1" dirty="0"/>
              <a:t>S</a:t>
            </a:r>
            <a:r>
              <a:rPr lang="ja-JP" altLang="en-US" sz="2600" i="1" dirty="0"/>
              <a:t> </a:t>
            </a:r>
            <a:r>
              <a:rPr lang="ja-JP" altLang="en-US" sz="2600" dirty="0"/>
              <a:t>は </a:t>
            </a:r>
            <a:r>
              <a:rPr lang="en-US" altLang="ja-JP" sz="2600" dirty="0"/>
              <a:t>0</a:t>
            </a:r>
          </a:p>
          <a:p>
            <a:pPr>
              <a:spcBef>
                <a:spcPts val="600"/>
              </a:spcBef>
            </a:pPr>
            <a:r>
              <a:rPr lang="ja-JP" altLang="en-US" sz="2600" dirty="0">
                <a:solidFill>
                  <a:srgbClr val="0000FF"/>
                </a:solidFill>
              </a:rPr>
              <a:t>非平衡 </a:t>
            </a:r>
            <a:r>
              <a:rPr lang="en-US" altLang="ja-JP" sz="2600" dirty="0">
                <a:solidFill>
                  <a:srgbClr val="0000FF"/>
                </a:solidFill>
              </a:rPr>
              <a:t>(</a:t>
            </a:r>
            <a:r>
              <a:rPr lang="ja-JP" altLang="en-US" sz="2600" dirty="0">
                <a:solidFill>
                  <a:srgbClr val="0000FF"/>
                </a:solidFill>
              </a:rPr>
              <a:t>不可逆</a:t>
            </a:r>
            <a:r>
              <a:rPr lang="en-US" altLang="ja-JP" sz="2600" dirty="0">
                <a:solidFill>
                  <a:srgbClr val="0000FF"/>
                </a:solidFill>
              </a:rPr>
              <a:t>)</a:t>
            </a:r>
            <a:r>
              <a:rPr lang="ja-JP" altLang="en-US" sz="2600" dirty="0">
                <a:solidFill>
                  <a:srgbClr val="0000FF"/>
                </a:solidFill>
              </a:rPr>
              <a:t> 過程</a:t>
            </a:r>
            <a:r>
              <a:rPr lang="ja-JP" altLang="en-US" sz="2600" dirty="0"/>
              <a:t>では </a:t>
            </a:r>
            <a:r>
              <a:rPr lang="en-US" altLang="ja-JP" sz="2600" dirty="0"/>
              <a:t>Δ</a:t>
            </a:r>
            <a:r>
              <a:rPr lang="en-US" altLang="ja-JP" sz="2600" i="1" dirty="0"/>
              <a:t>S</a:t>
            </a:r>
            <a:r>
              <a:rPr lang="ja-JP" altLang="en-US" sz="2600" dirty="0"/>
              <a:t> </a:t>
            </a:r>
            <a:r>
              <a:rPr lang="en-US" altLang="ja-JP" sz="2600" dirty="0"/>
              <a:t>&gt;</a:t>
            </a:r>
            <a:r>
              <a:rPr lang="ja-JP" altLang="en-US" sz="2600" dirty="0"/>
              <a:t> </a:t>
            </a:r>
            <a:r>
              <a:rPr lang="en-US" altLang="ja-JP" sz="2600" dirty="0"/>
              <a:t>0</a:t>
            </a:r>
          </a:p>
          <a:p>
            <a:pPr>
              <a:spcBef>
                <a:spcPts val="600"/>
              </a:spcBef>
            </a:pPr>
            <a:r>
              <a:rPr lang="ja-JP" altLang="en-US" sz="2600" dirty="0"/>
              <a:t>状態変化の条件 </a:t>
            </a:r>
            <a:r>
              <a:rPr lang="en-US" altLang="ja-JP" sz="2600" dirty="0"/>
              <a:t>(</a:t>
            </a:r>
            <a:r>
              <a:rPr lang="ja-JP" altLang="en-US" sz="2600" dirty="0"/>
              <a:t>断熱、低温、定積、低圧</a:t>
            </a:r>
            <a:r>
              <a:rPr lang="en-US" altLang="ja-JP" sz="2600" dirty="0"/>
              <a:t>)</a:t>
            </a:r>
            <a:r>
              <a:rPr lang="ja-JP" altLang="en-US" sz="2600" dirty="0"/>
              <a:t> を把握し、適切な熱力学関数 </a:t>
            </a:r>
            <a:r>
              <a:rPr lang="en-US" altLang="ja-JP" sz="2600" dirty="0"/>
              <a:t>(</a:t>
            </a:r>
            <a:r>
              <a:rPr lang="en-US" altLang="ja-JP" sz="2600" i="1" dirty="0"/>
              <a:t>S</a:t>
            </a:r>
            <a:r>
              <a:rPr lang="en-US" altLang="ja-JP" sz="2600" dirty="0"/>
              <a:t>, </a:t>
            </a:r>
            <a:r>
              <a:rPr lang="en-US" altLang="ja-JP" sz="2600" i="1" dirty="0"/>
              <a:t>U</a:t>
            </a:r>
            <a:r>
              <a:rPr lang="en-US" altLang="ja-JP" sz="2600" dirty="0"/>
              <a:t>, </a:t>
            </a:r>
            <a:r>
              <a:rPr lang="en-US" altLang="ja-JP" sz="2600" i="1" dirty="0"/>
              <a:t>F</a:t>
            </a:r>
            <a:r>
              <a:rPr lang="en-US" altLang="ja-JP" sz="2600" dirty="0"/>
              <a:t>, </a:t>
            </a:r>
            <a:r>
              <a:rPr lang="en-US" altLang="ja-JP" sz="2600" i="1" dirty="0"/>
              <a:t>H</a:t>
            </a:r>
            <a:r>
              <a:rPr lang="en-US" altLang="ja-JP" sz="2600" dirty="0"/>
              <a:t>, </a:t>
            </a:r>
            <a:r>
              <a:rPr lang="en-US" altLang="ja-JP" sz="2600" i="1" dirty="0"/>
              <a:t>G</a:t>
            </a:r>
            <a:r>
              <a:rPr lang="en-US" altLang="ja-JP" sz="2600" dirty="0"/>
              <a:t>) </a:t>
            </a:r>
            <a:r>
              <a:rPr lang="ja-JP" altLang="en-US" sz="2600" dirty="0"/>
              <a:t>を選択する</a:t>
            </a:r>
            <a:endParaRPr lang="en-US" altLang="ja-JP" sz="2600" dirty="0"/>
          </a:p>
        </p:txBody>
      </p:sp>
    </p:spTree>
    <p:extLst>
      <p:ext uri="{BB962C8B-B14F-4D97-AF65-F5344CB8AC3E}">
        <p14:creationId xmlns:p14="http://schemas.microsoft.com/office/powerpoint/2010/main" val="256298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34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§1.1</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温度と熱</a:t>
            </a:r>
          </a:p>
        </p:txBody>
      </p:sp>
      <p:sp>
        <p:nvSpPr>
          <p:cNvPr id="3" name="コンテンツ プレースホルダー 2"/>
          <p:cNvSpPr>
            <a:spLocks noGrp="1"/>
          </p:cNvSpPr>
          <p:nvPr>
            <p:ph idx="1"/>
          </p:nvPr>
        </p:nvSpPr>
        <p:spPr>
          <a:xfrm>
            <a:off x="145351" y="955650"/>
            <a:ext cx="8860536" cy="6009029"/>
          </a:xfrm>
        </p:spPr>
        <p:txBody>
          <a:bodyPr>
            <a:noAutofit/>
          </a:bodyPr>
          <a:lstStyle/>
          <a:p>
            <a:pPr marL="0" indent="0" algn="ctr">
              <a:lnSpc>
                <a:spcPct val="100000"/>
              </a:lnSpc>
              <a:spcBef>
                <a:spcPts val="0"/>
              </a:spcBef>
              <a:spcAft>
                <a:spcPts val="600"/>
              </a:spcAft>
              <a:buNone/>
            </a:pPr>
            <a:r>
              <a:rPr kumimoji="1" lang="ja-JP" altLang="en-US"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温度 </a:t>
            </a:r>
            <a:r>
              <a:rPr kumimoji="1" lang="en-US" altLang="ja-JP"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a:t>
            </a:r>
            <a:r>
              <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物体の熱的状態を指定する物理量</a:t>
            </a:r>
            <a:endParaRPr lang="en-US" altLang="ja-JP" dirty="0">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endParaRPr>
          </a:p>
          <a:p>
            <a:pPr marL="0" indent="0">
              <a:lnSpc>
                <a:spcPct val="100000"/>
              </a:lnSpc>
              <a:spcBef>
                <a:spcPts val="0"/>
              </a:spcBef>
              <a:spcAft>
                <a:spcPts val="600"/>
              </a:spcAft>
              <a:buNone/>
            </a:pPr>
            <a:endPar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600"/>
              </a:spcAft>
              <a:buNone/>
            </a:pP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歴史的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(Wikipedia):</a:t>
            </a:r>
            <a:b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寒い・暑いといった寒暖を定量的に表すものとして導入</a:t>
            </a:r>
            <a:b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セ氏 </a:t>
            </a:r>
            <a:r>
              <a:rPr lang="en-US" altLang="ja-JP"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b="1" dirty="0" err="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Cercius</a:t>
            </a:r>
            <a:r>
              <a:rPr lang="en-US" altLang="ja-JP"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温度    </a:t>
            </a:r>
            <a:r>
              <a:rPr lang="en-US" altLang="ja-JP" sz="2000" b="1" i="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C</a:t>
            </a:r>
            <a:r>
              <a:rPr lang="ja-JP" altLang="en-US"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b="1" baseline="30000" dirty="0" err="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o</a:t>
            </a:r>
            <a:r>
              <a:rPr lang="en-US" altLang="ja-JP" sz="2000" b="1" dirty="0" err="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C</a:t>
            </a:r>
            <a:r>
              <a:rPr lang="en-US" altLang="ja-JP"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水の凝固点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0</a:t>
            </a:r>
            <a:r>
              <a:rPr lang="en-US" altLang="ja-JP" sz="2000" baseline="30000" dirty="0">
                <a:latin typeface="Times New Roman" panose="02020603050405020304" pitchFamily="18" charset="0"/>
                <a:ea typeface="ＭＳ ゴシック" panose="020B0609070205080204" pitchFamily="49" charset="-128"/>
                <a:cs typeface="Times New Roman" panose="02020603050405020304" pitchFamily="18" charset="0"/>
              </a:rPr>
              <a:t>o</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C</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 水の沸点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100</a:t>
            </a:r>
            <a:r>
              <a:rPr lang="en-US" altLang="ja-JP" sz="2000" baseline="30000" dirty="0">
                <a:latin typeface="Times New Roman" panose="02020603050405020304" pitchFamily="18" charset="0"/>
                <a:ea typeface="ＭＳ ゴシック" panose="020B0609070205080204" pitchFamily="49" charset="-128"/>
                <a:cs typeface="Times New Roman" panose="02020603050405020304" pitchFamily="18" charset="0"/>
              </a:rPr>
              <a:t>o</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C</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を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100</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等分</a:t>
            </a:r>
            <a:br>
              <a:rPr lang="en-US" altLang="ja-JP"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カ氏</a:t>
            </a:r>
            <a:r>
              <a:rPr lang="ja-JP" altLang="en-US" sz="2000"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(Fahrenheit)</a:t>
            </a:r>
            <a:r>
              <a:rPr lang="ja-JP" altLang="en-US"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温度</a:t>
            </a:r>
            <a:r>
              <a:rPr kumimoji="1" lang="en-US" altLang="ja-JP" sz="2000" i="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F </a:t>
            </a:r>
            <a:r>
              <a:rPr kumimoji="1" lang="en-US" altLang="ja-JP"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2000" baseline="30000" dirty="0" err="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o</a:t>
            </a:r>
            <a:r>
              <a:rPr kumimoji="1" lang="en-US" altLang="ja-JP" sz="2000" dirty="0" err="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F</a:t>
            </a:r>
            <a:r>
              <a:rPr kumimoji="1" lang="en-US" altLang="ja-JP"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C</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(5/9)</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F</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32)</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起源には諸説。</a:t>
            </a:r>
            <a:r>
              <a:rPr kumimoji="1" lang="ja-JP" altLang="en-US" sz="14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400" i="1" baseline="30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400" i="1" dirty="0">
                <a:latin typeface="Times New Roman" panose="02020603050405020304" pitchFamily="18" charset="0"/>
                <a:ea typeface="ＭＳ ゴシック" panose="020B0609070205080204" pitchFamily="49" charset="-128"/>
                <a:cs typeface="Times New Roman" panose="02020603050405020304" pitchFamily="18" charset="0"/>
              </a:rPr>
              <a:t>豆知識</a:t>
            </a:r>
            <a:r>
              <a:rPr lang="en-US" altLang="ja-JP" sz="1400" i="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400" i="1" dirty="0">
                <a:latin typeface="Times New Roman" panose="02020603050405020304" pitchFamily="18" charset="0"/>
                <a:ea typeface="ＭＳ ゴシック" panose="020B0609070205080204" pitchFamily="49" charset="-128"/>
                <a:cs typeface="Times New Roman" panose="02020603050405020304" pitchFamily="18" charset="0"/>
              </a:rPr>
              <a:t> 中国語名 華倫海得より</a:t>
            </a:r>
            <a:r>
              <a:rPr kumimoji="1"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a:t>
            </a:r>
            <a:br>
              <a:rPr kumimoji="1"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br>
            <a:r>
              <a:rPr kumimoji="1"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彼が得られた最低温度 </a:t>
            </a:r>
            <a:r>
              <a:rPr kumimoji="1"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屋外温度</a:t>
            </a:r>
            <a:r>
              <a:rPr kumimoji="1"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0</a:t>
            </a:r>
            <a:r>
              <a:rPr kumimoji="1" lang="en-US" altLang="ja-JP" sz="1800"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o</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F</a:t>
            </a:r>
            <a:r>
              <a:rPr kumimoji="1" lang="ja-JP" altLang="en-US"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-17.8</a:t>
            </a:r>
            <a:r>
              <a:rPr kumimoji="1" lang="en-US" altLang="ja-JP" sz="1800"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o</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、体温</a:t>
            </a:r>
            <a:r>
              <a:rPr kumimoji="1" lang="ja-JP" altLang="en-US"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~100</a:t>
            </a:r>
            <a:r>
              <a:rPr kumimoji="1" lang="en-US" altLang="ja-JP" sz="1800"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o</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F</a:t>
            </a:r>
            <a:r>
              <a:rPr kumimoji="1" lang="ja-JP" altLang="en-US"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37.8</a:t>
            </a:r>
            <a:r>
              <a:rPr kumimoji="1" lang="en-US" altLang="ja-JP" sz="1800"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o</a:t>
            </a:r>
            <a:r>
              <a:rPr kumimoji="1" lang="en-US" altLang="ja-JP" sz="18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を使った？</a:t>
            </a:r>
            <a:endPar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600"/>
              </a:spcAft>
              <a:buNone/>
            </a:pPr>
            <a:endPar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600"/>
              </a:spcAft>
              <a:buNone/>
            </a:pP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温度計</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温度目盛を作製するには</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2</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点の定義定点が必要</a:t>
            </a:r>
            <a:b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物質の性質を利用して温度目盛りを等分</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最初の温度計　</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ガリレオ・ガリレイ </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異説あり</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。空気の熱膨張を利用</a:t>
            </a:r>
            <a:b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目盛付き温度計</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オーレ・レーマー。水の沸点を</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60</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度、水の融点を</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7.5</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度とし、</a:t>
            </a:r>
            <a:b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赤ワインの熱膨張を利用。</a:t>
            </a:r>
            <a:endParaRPr kumimoji="1" lang="en-US" altLang="ja-JP" sz="18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 name="テキスト ボックス 9"/>
          <p:cNvSpPr txBox="1"/>
          <p:nvPr/>
        </p:nvSpPr>
        <p:spPr>
          <a:xfrm>
            <a:off x="0" y="-359"/>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26699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34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§1.1</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温度と熱</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0114" y="714929"/>
                <a:ext cx="8860536" cy="6221506"/>
              </a:xfrm>
            </p:spPr>
            <p:txBody>
              <a:bodyPr>
                <a:noAutofit/>
              </a:bodyPr>
              <a:lstStyle/>
              <a:p>
                <a:pPr marL="0" indent="0">
                  <a:lnSpc>
                    <a:spcPct val="100000"/>
                  </a:lnSpc>
                  <a:spcBef>
                    <a:spcPts val="0"/>
                  </a:spcBef>
                  <a:spcAft>
                    <a:spcPts val="1200"/>
                  </a:spcAft>
                  <a:buNone/>
                </a:pP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物理的な定義</a:t>
                </a:r>
                <a:endParaRPr lang="en-US" altLang="ja-JP"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1200"/>
                  </a:spcAft>
                  <a:buNone/>
                </a:pP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シャルルの法則</a:t>
                </a:r>
                <a: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t>:</a:t>
                </a:r>
                <a:b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lang="en-US" altLang="ja-JP" sz="2400" b="1" i="1" smtClean="0">
                        <a:solidFill>
                          <a:srgbClr val="FF0000"/>
                        </a:solidFill>
                        <a:latin typeface="Cambria Math" panose="02040503050406030204" pitchFamily="18" charset="0"/>
                      </a:rPr>
                      <m:t>𝑻</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𝟐𝟕𝟑</m:t>
                    </m:r>
                    <m:r>
                      <a:rPr lang="en-US" altLang="ja-JP" sz="2400" b="1" i="1" smtClean="0">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𝟏𝟓</m:t>
                    </m:r>
                    <m:r>
                      <a:rPr lang="en-US" altLang="ja-JP" sz="2400" b="1" i="1" smtClean="0">
                        <a:solidFill>
                          <a:srgbClr val="FF0000"/>
                        </a:solidFill>
                        <a:latin typeface="Cambria Math" panose="02040503050406030204" pitchFamily="18" charset="0"/>
                      </a:rPr>
                      <m:t>+</m:t>
                    </m:r>
                    <m:sSub>
                      <m:sSubPr>
                        <m:ctrlPr>
                          <a:rPr lang="en-US" altLang="ja-JP" sz="2400" b="1" i="1" smtClean="0">
                            <a:solidFill>
                              <a:srgbClr val="FF0000"/>
                            </a:solidFill>
                            <a:latin typeface="Cambria Math" panose="02040503050406030204" pitchFamily="18" charset="0"/>
                          </a:rPr>
                        </m:ctrlPr>
                      </m:sSubPr>
                      <m:e>
                        <m:r>
                          <a:rPr lang="en-US" altLang="ja-JP" sz="2400" b="1" i="1" smtClean="0">
                            <a:solidFill>
                              <a:srgbClr val="FF0000"/>
                            </a:solidFill>
                            <a:latin typeface="Cambria Math" panose="02040503050406030204" pitchFamily="18" charset="0"/>
                          </a:rPr>
                          <m:t>𝒕</m:t>
                        </m:r>
                      </m:e>
                      <m:sub>
                        <m:r>
                          <a:rPr lang="en-US" altLang="ja-JP" sz="2400" b="1" i="1">
                            <a:solidFill>
                              <a:srgbClr val="FF0000"/>
                            </a:solidFill>
                            <a:latin typeface="Cambria Math" panose="02040503050406030204" pitchFamily="18" charset="0"/>
                          </a:rPr>
                          <m:t>𝒄</m:t>
                        </m:r>
                      </m:sub>
                    </m:sSub>
                  </m:oMath>
                </a14:m>
                <a:r>
                  <a:rPr lang="en-US" altLang="ja-JP"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(1.2)</a:t>
                </a:r>
                <a:r>
                  <a:rPr lang="ja-JP" altLang="en-US"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式 </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とすると、</a:t>
                </a:r>
                <a:r>
                  <a:rPr lang="en-US" altLang="ja-JP" sz="2400" i="1" dirty="0">
                    <a:latin typeface="Times New Roman" panose="02020603050405020304" pitchFamily="18" charset="0"/>
                    <a:ea typeface="ＭＳ ゴシック" panose="020B0609070205080204" pitchFamily="49" charset="-128"/>
                    <a:cs typeface="Times New Roman" panose="02020603050405020304" pitchFamily="18" charset="0"/>
                  </a:rPr>
                  <a:t>V</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 / </a:t>
                </a:r>
                <a:r>
                  <a:rPr lang="en-US" altLang="ja-JP" sz="2400" i="1" dirty="0">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 = </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一定 となる</a:t>
                </a:r>
                <a:b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b="1" i="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絶対温度 </a:t>
                </a:r>
                <a: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[K]</a:t>
                </a: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=&gt;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重要な結論</a:t>
                </a:r>
                <a: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–273.15</a:t>
                </a:r>
                <a:r>
                  <a:rPr lang="en-US" altLang="ja-JP" sz="2400" b="1" baseline="30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o</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C</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より低い温度は存在しない</a:t>
                </a:r>
                <a:b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br>
                <a:endPar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1200"/>
                  </a:spcAft>
                  <a:buNone/>
                </a:pP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後に確認される</a:t>
                </a:r>
                <a: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sz="2400" b="1"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b="1" dirty="0">
                    <a:latin typeface="Times New Roman" panose="02020603050405020304" pitchFamily="18" charset="0"/>
                    <a:ea typeface="ＭＳ ゴシック" panose="020B0609070205080204" pitchFamily="49" charset="-128"/>
                    <a:cs typeface="Times New Roman" panose="02020603050405020304" pitchFamily="18" charset="0"/>
                  </a:rPr>
                  <a:t>　絶対温度を使うと、</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エントロピーが </a:t>
                </a:r>
                <a:r>
                  <a:rPr lang="en-US" altLang="ja-JP" sz="24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S</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Q</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 </a:t>
                </a:r>
                <a:r>
                  <a:rPr lang="en-US" altLang="ja-JP" sz="24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と単純になる</a:t>
                </a:r>
                <a:b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注</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エントロピーを表現するには、温度に関する単調増加関数 </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f</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を用いて </a:t>
                </a:r>
                <a:b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S</a:t>
                </a: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Q</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 / </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f</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であればよい。</a:t>
                </a:r>
                <a:b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　　　　   場合によっては</a:t>
                </a:r>
                <a:r>
                  <a:rPr lang="ja-JP" altLang="en-US" sz="1800" b="1" i="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S = Q /</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 (exp</a:t>
                </a:r>
                <a:r>
                  <a:rPr lang="en-US" altLang="ja-JP" sz="1800" b="1" i="1" dirty="0">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rPr>
                  <a:t> – 1) </a:t>
                </a:r>
                <a:r>
                  <a:rPr lang="ja-JP" altLang="en-US" sz="1800" b="1" dirty="0">
                    <a:latin typeface="Times New Roman" panose="02020603050405020304" pitchFamily="18" charset="0"/>
                    <a:ea typeface="ＭＳ ゴシック" panose="020B0609070205080204" pitchFamily="49" charset="-128"/>
                    <a:cs typeface="Times New Roman" panose="02020603050405020304" pitchFamily="18" charset="0"/>
                  </a:rPr>
                  <a:t>になっていたかもしれない</a:t>
                </a:r>
                <a:endParaRPr lang="en-US" altLang="ja-JP" sz="1800" b="1"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1200"/>
                  </a:spcAft>
                  <a:buNone/>
                </a:pPr>
                <a:endPar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1200"/>
                  </a:spcAft>
                  <a:buNone/>
                </a:pP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余談： なぜ物理的な根拠がない歴史的な温度目盛が、</a:t>
                </a:r>
                <a:b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絶対温度と簡単な比例関係で対応し、エントロピーが簡単になったのか</a:t>
                </a:r>
                <a:endPar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spcBef>
                    <a:spcPts val="0"/>
                  </a:spcBef>
                  <a:spcAft>
                    <a:spcPts val="1200"/>
                  </a:spcAft>
                  <a:buNone/>
                </a:pP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・物質の温度による変化は絶対温度 </a:t>
                </a:r>
                <a:r>
                  <a:rPr lang="en-US" altLang="ja-JP" sz="1800" i="1" dirty="0">
                    <a:latin typeface="Times New Roman" panose="02020603050405020304" pitchFamily="18" charset="0"/>
                    <a:ea typeface="ＭＳ ゴシック" panose="020B0609070205080204" pitchFamily="49" charset="-128"/>
                    <a:cs typeface="Times New Roman" panose="02020603050405020304" pitchFamily="18" charset="0"/>
                  </a:rPr>
                  <a:t>T</a:t>
                </a:r>
                <a:r>
                  <a:rPr lang="ja-JP" altLang="en-US" sz="1800" dirty="0">
                    <a:latin typeface="Times New Roman" panose="02020603050405020304" pitchFamily="18" charset="0"/>
                    <a:ea typeface="ＭＳ ゴシック" panose="020B0609070205080204" pitchFamily="49" charset="-128"/>
                    <a:cs typeface="Times New Roman" panose="02020603050405020304" pitchFamily="18" charset="0"/>
                  </a:rPr>
                  <a:t> と線形関係にあるものが多い</a:t>
                </a:r>
                <a:endParaRPr kumimoji="1"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0114" y="714929"/>
                <a:ext cx="8860536" cy="6221506"/>
              </a:xfrm>
              <a:blipFill>
                <a:blip r:embed="rId2"/>
                <a:stretch>
                  <a:fillRect l="-1445" t="-1273"/>
                </a:stretch>
              </a:blipFill>
            </p:spPr>
            <p:txBody>
              <a:bodyPr/>
              <a:lstStyle/>
              <a:p>
                <a:r>
                  <a:rPr lang="ja-JP" altLang="en-US">
                    <a:noFill/>
                  </a:rPr>
                  <a:t> </a:t>
                </a:r>
              </a:p>
            </p:txBody>
          </p:sp>
        </mc:Fallback>
      </mc:AlternateContent>
      <p:sp>
        <p:nvSpPr>
          <p:cNvPr id="10" name="テキスト ボックス 9"/>
          <p:cNvSpPr txBox="1"/>
          <p:nvPr/>
        </p:nvSpPr>
        <p:spPr>
          <a:xfrm>
            <a:off x="0" y="-359"/>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98064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34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§1.1</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温度と熱</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88214" y="636494"/>
                <a:ext cx="8860536" cy="6221506"/>
              </a:xfrm>
            </p:spPr>
            <p:txBody>
              <a:bodyPr>
                <a:noAutofit/>
              </a:bodyPr>
              <a:lstStyle/>
              <a:p>
                <a:pPr marL="0" indent="0">
                  <a:lnSpc>
                    <a:spcPct val="120000"/>
                  </a:lnSpc>
                  <a:buNone/>
                </a:pP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経験的に知られていた</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温度が高い物体 </a:t>
                </a:r>
                <a: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a:t>
                </a: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と低い物体 </a:t>
                </a:r>
                <a: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B</a:t>
                </a: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を接触させると</a:t>
                </a:r>
                <a:b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前者は冷えて、後者は温まる</a:t>
                </a:r>
                <a:br>
                  <a:rPr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endParaRPr lang="en-US" altLang="ja-JP" sz="2400" b="1"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buNone/>
                </a:pPr>
                <a:endParaRPr kumimoji="1" lang="en-US" altLang="ja-JP" sz="2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buNone/>
                </a:pPr>
                <a:endParaRPr kumimoji="1" lang="en-US" altLang="ja-JP" sz="2400" b="1" baseline="30000"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buNone/>
                </a:pP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 </a:t>
                </a:r>
                <a:r>
                  <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a:t>
                </a: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から</a:t>
                </a:r>
                <a:r>
                  <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B</a:t>
                </a: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へ </a:t>
                </a:r>
                <a:r>
                  <a:rPr kumimoji="1"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「熱が移動した」</a:t>
                </a:r>
                <a:r>
                  <a:rPr kumimoji="1" lang="ja-JP" altLang="en-US"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という</a:t>
                </a:r>
                <a:endPar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buNone/>
                </a:pPr>
                <a:endParaRPr kumimoji="1"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a:lnSpc>
                    <a:spcPct val="120000"/>
                  </a:lnSpc>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熱量 </a:t>
                </a:r>
                <a14:m>
                  <m:oMath xmlns:m="http://schemas.openxmlformats.org/officeDocument/2006/math">
                    <m:r>
                      <a:rPr lang="en-US" altLang="ja-JP" sz="2400" i="1" dirty="0" smtClean="0">
                        <a:latin typeface="Cambria Math" panose="02040503050406030204" pitchFamily="18" charset="0"/>
                        <a:sym typeface="Wingdings" panose="05000000000000000000" pitchFamily="2" charset="2"/>
                      </a:rPr>
                      <m:t>𝑄</m:t>
                    </m:r>
                  </m:oMath>
                </a14:m>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熱を数量的に表したもの</a:t>
                </a:r>
                <a:endPar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lnSpc>
                    <a:spcPct val="120000"/>
                  </a:lnSpc>
                  <a:buNone/>
                </a:pP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歴史的な単位</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カロリー </a:t>
                </a:r>
                <a:r>
                  <a:rPr kumimoji="1"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2000"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cal</a:t>
                </a:r>
                <a:r>
                  <a:rPr kumimoji="1"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1 g</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の水の温度を</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1 K</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上げるのに必要な熱量</a:t>
                </a:r>
                <a:b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現在は ジュール </a:t>
                </a:r>
                <a:r>
                  <a:rPr kumimoji="1"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[J]</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を使う</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ことが推奨されている </a:t>
                </a:r>
                <a:endPar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lnSpc>
                    <a:spcPct val="120000"/>
                  </a:lnSpc>
                  <a:buNone/>
                </a:pP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力学的仕事 </a:t>
                </a:r>
                <a14:m>
                  <m:oMath xmlns:m="http://schemas.openxmlformats.org/officeDocument/2006/math">
                    <m:r>
                      <a:rPr kumimoji="1" lang="en-US" altLang="ja-JP" sz="2000" i="1" dirty="0" smtClean="0">
                        <a:latin typeface="Cambria Math" panose="02040503050406030204" pitchFamily="18" charset="0"/>
                      </a:rPr>
                      <m:t>𝑊</m:t>
                    </m:r>
                  </m:oMath>
                </a14:m>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で発生する熱量 </a:t>
                </a:r>
                <a14:m>
                  <m:oMath xmlns:m="http://schemas.openxmlformats.org/officeDocument/2006/math">
                    <m:r>
                      <a:rPr kumimoji="1" lang="en-US" altLang="ja-JP" sz="2000" i="1" dirty="0" smtClean="0">
                        <a:latin typeface="Cambria Math" panose="02040503050406030204" pitchFamily="18" charset="0"/>
                      </a:rPr>
                      <m:t>𝑄</m:t>
                    </m:r>
                    <m:r>
                      <a:rPr lang="ja-JP" altLang="en-US" sz="2000" i="1" dirty="0">
                        <a:latin typeface="Cambria Math" panose="02040503050406030204" pitchFamily="18" charset="0"/>
                      </a:rPr>
                      <m:t> </m:t>
                    </m:r>
                  </m:oMath>
                </a14:m>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は比例する</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lang="en-US" altLang="ja-JP" sz="2000" i="1" dirty="0" smtClean="0">
                        <a:latin typeface="Cambria Math" panose="02040503050406030204" pitchFamily="18" charset="0"/>
                      </a:rPr>
                      <m:t>𝑊</m:t>
                    </m:r>
                    <m:r>
                      <a:rPr lang="en-US" altLang="ja-JP" sz="2000" i="1" dirty="0" smtClean="0">
                        <a:latin typeface="Cambria Math" panose="02040503050406030204" pitchFamily="18" charset="0"/>
                      </a:rPr>
                      <m:t> = </m:t>
                    </m:r>
                    <m:r>
                      <a:rPr lang="en-US" altLang="ja-JP" sz="2000" i="1" dirty="0" smtClean="0">
                        <a:latin typeface="Cambria Math" panose="02040503050406030204" pitchFamily="18" charset="0"/>
                      </a:rPr>
                      <m:t>𝐽</m:t>
                    </m:r>
                    <m:r>
                      <a:rPr lang="en-US" altLang="ja-JP" sz="2000" i="1" dirty="0" smtClean="0">
                        <a:latin typeface="Cambria Math" panose="02040503050406030204" pitchFamily="18" charset="0"/>
                      </a:rPr>
                      <m:t> </m:t>
                    </m:r>
                    <m:r>
                      <a:rPr lang="en-US" altLang="ja-JP" sz="2000" i="1" dirty="0" smtClean="0">
                        <a:latin typeface="Cambria Math" panose="02040503050406030204" pitchFamily="18" charset="0"/>
                      </a:rPr>
                      <m:t>𝑄</m:t>
                    </m:r>
                  </m:oMath>
                </a14:m>
                <a: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(1.3)</a:t>
                </a:r>
                <a:br>
                  <a:rPr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熱の仕事当量</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lang="ja-JP" altLang="en-US" sz="2000" i="1" dirty="0">
                        <a:latin typeface="Cambria Math" panose="02040503050406030204" pitchFamily="18" charset="0"/>
                      </a:rPr>
                      <m:t> </m:t>
                    </m:r>
                    <m:r>
                      <a:rPr lang="en-US" altLang="ja-JP" sz="2000" i="1" dirty="0" smtClean="0">
                        <a:latin typeface="Cambria Math" panose="02040503050406030204" pitchFamily="18" charset="0"/>
                      </a:rPr>
                      <m:t>𝐽</m:t>
                    </m:r>
                    <m:r>
                      <a:rPr lang="en-US" altLang="ja-JP" sz="2000" i="1" dirty="0" smtClean="0">
                        <a:latin typeface="Cambria Math" panose="02040503050406030204" pitchFamily="18" charset="0"/>
                      </a:rPr>
                      <m:t> = 4.19 </m:t>
                    </m:r>
                    <m:r>
                      <m:rPr>
                        <m:sty m:val="p"/>
                      </m:rPr>
                      <a:rPr lang="en-US" altLang="ja-JP" sz="2000" i="0" dirty="0" smtClean="0">
                        <a:latin typeface="Cambria Math" panose="02040503050406030204" pitchFamily="18" charset="0"/>
                      </a:rPr>
                      <m:t>J</m:t>
                    </m:r>
                    <m:r>
                      <a:rPr lang="en-US" altLang="ja-JP" sz="2000" i="0" dirty="0" smtClean="0">
                        <a:latin typeface="Cambria Math" panose="02040503050406030204" pitchFamily="18" charset="0"/>
                      </a:rPr>
                      <m:t>/</m:t>
                    </m:r>
                    <m:r>
                      <m:rPr>
                        <m:sty m:val="p"/>
                      </m:rPr>
                      <a:rPr lang="en-US" altLang="ja-JP" sz="2000" i="0" dirty="0" err="1" smtClean="0">
                        <a:latin typeface="Cambria Math" panose="02040503050406030204" pitchFamily="18" charset="0"/>
                      </a:rPr>
                      <m:t>cal</m:t>
                    </m:r>
                  </m:oMath>
                </a14:m>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(1.4)</a:t>
                </a:r>
                <a:endParaRPr kumimoji="1"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88214" y="636494"/>
                <a:ext cx="8860536" cy="6221506"/>
              </a:xfrm>
              <a:blipFill>
                <a:blip r:embed="rId2"/>
                <a:stretch>
                  <a:fillRect l="-1101" t="-588" r="-206"/>
                </a:stretch>
              </a:blipFill>
            </p:spPr>
            <p:txBody>
              <a:bodyPr/>
              <a:lstStyle/>
              <a:p>
                <a:r>
                  <a:rPr lang="ja-JP" altLang="en-US">
                    <a:noFill/>
                  </a:rPr>
                  <a:t> </a:t>
                </a:r>
              </a:p>
            </p:txBody>
          </p:sp>
        </mc:Fallback>
      </mc:AlternateContent>
      <p:sp>
        <p:nvSpPr>
          <p:cNvPr id="10" name="テキスト ボックス 9"/>
          <p:cNvSpPr txBox="1"/>
          <p:nvPr/>
        </p:nvSpPr>
        <p:spPr>
          <a:xfrm>
            <a:off x="0" y="-359"/>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pSp>
        <p:nvGrpSpPr>
          <p:cNvPr id="5" name="グループ化 4"/>
          <p:cNvGrpSpPr/>
          <p:nvPr/>
        </p:nvGrpSpPr>
        <p:grpSpPr>
          <a:xfrm>
            <a:off x="1952592" y="1998602"/>
            <a:ext cx="3670968" cy="1385870"/>
            <a:chOff x="5757531" y="3000893"/>
            <a:chExt cx="3670968" cy="1385870"/>
          </a:xfrm>
        </p:grpSpPr>
        <p:sp>
          <p:nvSpPr>
            <p:cNvPr id="13" name="正方形/長方形 12"/>
            <p:cNvSpPr/>
            <p:nvPr/>
          </p:nvSpPr>
          <p:spPr>
            <a:xfrm>
              <a:off x="5757531" y="3326507"/>
              <a:ext cx="570236" cy="684283"/>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i="1" dirty="0"/>
                <a:t>T</a:t>
              </a:r>
              <a:r>
                <a:rPr lang="en-US" altLang="ja-JP" baseline="-25000" dirty="0"/>
                <a:t>A</a:t>
              </a:r>
              <a:endParaRPr lang="ja-JP" altLang="en-US" baseline="-25000" dirty="0"/>
            </a:p>
          </p:txBody>
        </p:sp>
        <p:sp>
          <p:nvSpPr>
            <p:cNvPr id="14" name="正方形/長方形 13"/>
            <p:cNvSpPr/>
            <p:nvPr/>
          </p:nvSpPr>
          <p:spPr>
            <a:xfrm>
              <a:off x="6327767" y="3326507"/>
              <a:ext cx="570236" cy="6842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i="1" dirty="0"/>
                <a:t>T</a:t>
              </a:r>
              <a:r>
                <a:rPr lang="en-US" altLang="ja-JP" baseline="-25000" dirty="0"/>
                <a:t>B</a:t>
              </a:r>
              <a:endParaRPr lang="ja-JP" altLang="en-US" baseline="-25000" dirty="0"/>
            </a:p>
          </p:txBody>
        </p:sp>
        <p:sp>
          <p:nvSpPr>
            <p:cNvPr id="15" name="右矢印 14"/>
            <p:cNvSpPr/>
            <p:nvPr/>
          </p:nvSpPr>
          <p:spPr>
            <a:xfrm>
              <a:off x="7128675" y="3465898"/>
              <a:ext cx="494204" cy="2724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16" name="正方形/長方形 15"/>
            <p:cNvSpPr/>
            <p:nvPr/>
          </p:nvSpPr>
          <p:spPr>
            <a:xfrm>
              <a:off x="7986902" y="3310965"/>
              <a:ext cx="570236" cy="684283"/>
            </a:xfrm>
            <a:prstGeom prst="rect">
              <a:avLst/>
            </a:prstGeom>
            <a:solidFill>
              <a:schemeClr val="accent4"/>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i="1" dirty="0"/>
                <a:t>T’</a:t>
              </a:r>
              <a:r>
                <a:rPr lang="en-US" altLang="ja-JP" baseline="-25000" dirty="0"/>
                <a:t>A</a:t>
              </a:r>
              <a:endParaRPr lang="ja-JP" altLang="en-US" baseline="-25000" dirty="0"/>
            </a:p>
          </p:txBody>
        </p:sp>
        <p:sp>
          <p:nvSpPr>
            <p:cNvPr id="17" name="正方形/長方形 16"/>
            <p:cNvSpPr/>
            <p:nvPr/>
          </p:nvSpPr>
          <p:spPr>
            <a:xfrm>
              <a:off x="8557138" y="3310965"/>
              <a:ext cx="570236" cy="68428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i="1" dirty="0"/>
                <a:t>T’</a:t>
              </a:r>
              <a:r>
                <a:rPr lang="en-US" altLang="ja-JP" baseline="-25000" dirty="0"/>
                <a:t>B</a:t>
              </a:r>
              <a:endParaRPr lang="ja-JP" altLang="en-US" baseline="-25000"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5827138" y="4020628"/>
                  <a:ext cx="1146403"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1" i="1" dirty="0" smtClean="0">
                            <a:solidFill>
                              <a:srgbClr val="0000FF"/>
                            </a:solidFill>
                            <a:latin typeface="Cambria Math" panose="02040503050406030204" pitchFamily="18" charset="0"/>
                          </a:rPr>
                          <m:t>𝑻</m:t>
                        </m:r>
                        <m:r>
                          <a:rPr lang="en-US" altLang="ja-JP" b="1" i="1" baseline="-25000" dirty="0" smtClean="0">
                            <a:solidFill>
                              <a:srgbClr val="0000FF"/>
                            </a:solidFill>
                            <a:latin typeface="Cambria Math" panose="02040503050406030204" pitchFamily="18" charset="0"/>
                          </a:rPr>
                          <m:t>𝑨</m:t>
                        </m:r>
                        <m:r>
                          <a:rPr lang="en-US" altLang="ja-JP" b="1" i="1" dirty="0" smtClean="0">
                            <a:solidFill>
                              <a:srgbClr val="0000FF"/>
                            </a:solidFill>
                            <a:latin typeface="Cambria Math" panose="02040503050406030204" pitchFamily="18" charset="0"/>
                          </a:rPr>
                          <m:t> </m:t>
                        </m:r>
                        <m:r>
                          <a:rPr lang="en-US" altLang="ja-JP" b="1" i="1" dirty="0">
                            <a:solidFill>
                              <a:srgbClr val="0000FF"/>
                            </a:solidFill>
                            <a:latin typeface="Cambria Math" panose="02040503050406030204" pitchFamily="18" charset="0"/>
                          </a:rPr>
                          <m:t>&gt; </m:t>
                        </m:r>
                        <m:sSub>
                          <m:sSubPr>
                            <m:ctrlPr>
                              <a:rPr lang="en-US" altLang="ja-JP" b="1" i="1" dirty="0" smtClean="0">
                                <a:solidFill>
                                  <a:srgbClr val="0000FF"/>
                                </a:solidFill>
                                <a:latin typeface="Cambria Math" panose="02040503050406030204" pitchFamily="18" charset="0"/>
                              </a:rPr>
                            </m:ctrlPr>
                          </m:sSubPr>
                          <m:e>
                            <m:r>
                              <a:rPr lang="en-US" altLang="ja-JP" b="1" i="1" dirty="0" smtClean="0">
                                <a:solidFill>
                                  <a:srgbClr val="0000FF"/>
                                </a:solidFill>
                                <a:latin typeface="Cambria Math" panose="02040503050406030204" pitchFamily="18" charset="0"/>
                              </a:rPr>
                              <m:t>𝑻</m:t>
                            </m:r>
                          </m:e>
                          <m:sub>
                            <m:r>
                              <a:rPr lang="en-US" altLang="ja-JP" b="1" i="1" dirty="0" smtClean="0">
                                <a:solidFill>
                                  <a:srgbClr val="0000FF"/>
                                </a:solidFill>
                                <a:latin typeface="Cambria Math" panose="02040503050406030204" pitchFamily="18" charset="0"/>
                              </a:rPr>
                              <m:t>𝑩</m:t>
                            </m:r>
                          </m:sub>
                        </m:sSub>
                      </m:oMath>
                    </m:oMathPara>
                  </a14:m>
                  <a:endParaRPr lang="ja-JP" altLang="en-US" b="1" baseline="-25000" dirty="0">
                    <a:solidFill>
                      <a:srgbClr val="0000FF"/>
                    </a:solidFill>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5827138" y="4020628"/>
                  <a:ext cx="1146403" cy="362984"/>
                </a:xfrm>
                <a:prstGeom prst="rect">
                  <a:avLst/>
                </a:prstGeom>
                <a:blipFill>
                  <a:blip r:embed="rId5"/>
                  <a:stretch>
                    <a:fillRect b="-33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7922959" y="4016316"/>
                  <a:ext cx="1505540"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b="1" i="1" dirty="0" smtClean="0">
                            <a:solidFill>
                              <a:srgbClr val="0000FF"/>
                            </a:solidFill>
                            <a:latin typeface="Cambria Math" panose="02040503050406030204" pitchFamily="18" charset="0"/>
                          </a:rPr>
                          <m:t>𝑻</m:t>
                        </m:r>
                        <m:r>
                          <a:rPr lang="en-US" altLang="ja-JP" b="1" i="1" dirty="0" smtClean="0">
                            <a:solidFill>
                              <a:srgbClr val="0000FF"/>
                            </a:solidFill>
                            <a:latin typeface="Cambria Math" panose="02040503050406030204" pitchFamily="18" charset="0"/>
                          </a:rPr>
                          <m:t>’</m:t>
                        </m:r>
                        <m:r>
                          <a:rPr lang="en-US" altLang="ja-JP" b="1" i="1" baseline="-25000" dirty="0">
                            <a:solidFill>
                              <a:srgbClr val="0000FF"/>
                            </a:solidFill>
                            <a:latin typeface="Cambria Math" panose="02040503050406030204" pitchFamily="18" charset="0"/>
                          </a:rPr>
                          <m:t>𝑨</m:t>
                        </m:r>
                        <m:r>
                          <a:rPr lang="en-US" altLang="ja-JP" b="1" i="1" dirty="0" smtClean="0">
                            <a:solidFill>
                              <a:srgbClr val="0000FF"/>
                            </a:solidFill>
                            <a:latin typeface="Cambria Math" panose="02040503050406030204" pitchFamily="18" charset="0"/>
                            <a:ea typeface="Cambria Math" panose="02040503050406030204" pitchFamily="18" charset="0"/>
                          </a:rPr>
                          <m:t>↑</m:t>
                        </m:r>
                        <m:r>
                          <a:rPr lang="ja-JP" altLang="en-US" b="1" i="1" dirty="0">
                            <a:solidFill>
                              <a:srgbClr val="0000FF"/>
                            </a:solidFill>
                            <a:latin typeface="Cambria Math" panose="02040503050406030204" pitchFamily="18" charset="0"/>
                            <a:ea typeface="Cambria Math" panose="02040503050406030204" pitchFamily="18" charset="0"/>
                          </a:rPr>
                          <m:t>，</m:t>
                        </m:r>
                        <m:r>
                          <a:rPr lang="en-US" altLang="ja-JP" b="1" i="1" dirty="0" smtClean="0">
                            <a:solidFill>
                              <a:srgbClr val="0000FF"/>
                            </a:solidFill>
                            <a:latin typeface="Cambria Math" panose="02040503050406030204" pitchFamily="18" charset="0"/>
                          </a:rPr>
                          <m:t> </m:t>
                        </m:r>
                        <m:r>
                          <a:rPr lang="en-US" altLang="ja-JP" b="1" i="1" dirty="0">
                            <a:solidFill>
                              <a:srgbClr val="0000FF"/>
                            </a:solidFill>
                            <a:latin typeface="Cambria Math" panose="02040503050406030204" pitchFamily="18" charset="0"/>
                          </a:rPr>
                          <m:t>𝑻</m:t>
                        </m:r>
                        <m:r>
                          <a:rPr lang="en-US" altLang="ja-JP" b="1" i="1" baseline="-25000" dirty="0">
                            <a:solidFill>
                              <a:srgbClr val="0000FF"/>
                            </a:solidFill>
                            <a:latin typeface="Cambria Math" panose="02040503050406030204" pitchFamily="18" charset="0"/>
                          </a:rPr>
                          <m:t>𝑩</m:t>
                        </m:r>
                        <m:r>
                          <a:rPr lang="en-US" altLang="ja-JP" b="1" i="1" dirty="0">
                            <a:solidFill>
                              <a:srgbClr val="0000FF"/>
                            </a:solidFill>
                            <a:latin typeface="Cambria Math" panose="02040503050406030204" pitchFamily="18" charset="0"/>
                          </a:rPr>
                          <m:t>’</m:t>
                        </m:r>
                        <m:r>
                          <a:rPr lang="en-US" altLang="ja-JP" b="1" i="1" dirty="0">
                            <a:solidFill>
                              <a:srgbClr val="0000FF"/>
                            </a:solidFill>
                            <a:latin typeface="Cambria Math" panose="02040503050406030204" pitchFamily="18" charset="0"/>
                            <a:ea typeface="Cambria Math" panose="02040503050406030204" pitchFamily="18" charset="0"/>
                          </a:rPr>
                          <m:t>↓</m:t>
                        </m:r>
                      </m:oMath>
                    </m:oMathPara>
                  </a14:m>
                  <a:endParaRPr lang="ja-JP" altLang="en-US" b="1" baseline="-25000" dirty="0">
                    <a:solidFill>
                      <a:srgbClr val="0000FF"/>
                    </a:solidFill>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7922959" y="4016316"/>
                  <a:ext cx="1505540" cy="362984"/>
                </a:xfrm>
                <a:prstGeom prst="rect">
                  <a:avLst/>
                </a:prstGeom>
                <a:blipFill>
                  <a:blip r:embed="rId6"/>
                  <a:stretch>
                    <a:fillRect b="-1695"/>
                  </a:stretch>
                </a:blipFill>
              </p:spPr>
              <p:txBody>
                <a:bodyPr/>
                <a:lstStyle/>
                <a:p>
                  <a:r>
                    <a:rPr lang="ja-JP" altLang="en-US">
                      <a:noFill/>
                    </a:rPr>
                    <a:t> </a:t>
                  </a:r>
                </a:p>
              </p:txBody>
            </p:sp>
          </mc:Fallback>
        </mc:AlternateContent>
        <p:sp>
          <p:nvSpPr>
            <p:cNvPr id="24" name="テキスト ボックス 23"/>
            <p:cNvSpPr txBox="1"/>
            <p:nvPr/>
          </p:nvSpPr>
          <p:spPr>
            <a:xfrm>
              <a:off x="5910833" y="3000893"/>
              <a:ext cx="333746" cy="369332"/>
            </a:xfrm>
            <a:prstGeom prst="rect">
              <a:avLst/>
            </a:prstGeom>
            <a:noFill/>
          </p:spPr>
          <p:txBody>
            <a:bodyPr wrap="none" rtlCol="0">
              <a:spAutoFit/>
            </a:bodyPr>
            <a:lstStyle/>
            <a:p>
              <a:r>
                <a:rPr lang="en-US" altLang="ja-JP" dirty="0"/>
                <a:t>A</a:t>
              </a:r>
              <a:endParaRPr lang="ja-JP" altLang="en-US" dirty="0"/>
            </a:p>
          </p:txBody>
        </p:sp>
        <p:sp>
          <p:nvSpPr>
            <p:cNvPr id="25" name="テキスト ボックス 24"/>
            <p:cNvSpPr txBox="1"/>
            <p:nvPr/>
          </p:nvSpPr>
          <p:spPr>
            <a:xfrm>
              <a:off x="6481069" y="3000893"/>
              <a:ext cx="341760" cy="369332"/>
            </a:xfrm>
            <a:prstGeom prst="rect">
              <a:avLst/>
            </a:prstGeom>
            <a:noFill/>
          </p:spPr>
          <p:txBody>
            <a:bodyPr wrap="none" rtlCol="0">
              <a:spAutoFit/>
            </a:bodyPr>
            <a:lstStyle/>
            <a:p>
              <a:r>
                <a:rPr lang="en-US" altLang="ja-JP" dirty="0"/>
                <a:t>B</a:t>
              </a:r>
              <a:endParaRPr lang="ja-JP" altLang="en-US" dirty="0"/>
            </a:p>
          </p:txBody>
        </p:sp>
        <p:sp>
          <p:nvSpPr>
            <p:cNvPr id="26" name="テキスト ボックス 25"/>
            <p:cNvSpPr txBox="1"/>
            <p:nvPr/>
          </p:nvSpPr>
          <p:spPr>
            <a:xfrm>
              <a:off x="6883711" y="3740432"/>
              <a:ext cx="1146468" cy="646331"/>
            </a:xfrm>
            <a:prstGeom prst="rect">
              <a:avLst/>
            </a:prstGeom>
            <a:noFill/>
          </p:spPr>
          <p:txBody>
            <a:bodyPr wrap="none" rtlCol="0">
              <a:spAutoFit/>
            </a:bodyPr>
            <a:lstStyle/>
            <a:p>
              <a:r>
                <a:rPr lang="en-US" altLang="ja-JP" dirty="0">
                  <a:solidFill>
                    <a:srgbClr val="FF0000"/>
                  </a:solidFill>
                </a:rPr>
                <a:t>A</a:t>
              </a:r>
              <a:r>
                <a:rPr lang="ja-JP" altLang="en-US" dirty="0">
                  <a:solidFill>
                    <a:srgbClr val="FF0000"/>
                  </a:solidFill>
                </a:rPr>
                <a:t>から</a:t>
              </a:r>
              <a:r>
                <a:rPr lang="en-US" altLang="ja-JP" dirty="0">
                  <a:solidFill>
                    <a:srgbClr val="FF0000"/>
                  </a:solidFill>
                </a:rPr>
                <a:t>B</a:t>
              </a:r>
              <a:r>
                <a:rPr lang="ja-JP" altLang="en-US" dirty="0">
                  <a:solidFill>
                    <a:srgbClr val="FF0000"/>
                  </a:solidFill>
                </a:rPr>
                <a:t>へ</a:t>
              </a:r>
              <a:br>
                <a:rPr lang="en-US" altLang="ja-JP" dirty="0">
                  <a:solidFill>
                    <a:srgbClr val="FF0000"/>
                  </a:solidFill>
                </a:rPr>
              </a:br>
              <a:r>
                <a:rPr lang="ja-JP" altLang="en-US" dirty="0">
                  <a:solidFill>
                    <a:srgbClr val="FF0000"/>
                  </a:solidFill>
                </a:rPr>
                <a:t>熱が移動</a:t>
              </a:r>
            </a:p>
          </p:txBody>
        </p:sp>
      </p:grpSp>
    </p:spTree>
    <p:extLst>
      <p:ext uri="{BB962C8B-B14F-4D97-AF65-F5344CB8AC3E}">
        <p14:creationId xmlns:p14="http://schemas.microsoft.com/office/powerpoint/2010/main" val="302217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rPr>
              <a:t>エネルギー保存則</a:t>
            </a:r>
          </a:p>
        </p:txBody>
      </p:sp>
      <mc:AlternateContent xmlns:mc="http://schemas.openxmlformats.org/markup-compatibility/2006" xmlns:a14="http://schemas.microsoft.com/office/drawing/2010/main">
        <mc:Choice Requires="a14">
          <p:sp>
            <p:nvSpPr>
              <p:cNvPr id="4" name="正方形/長方形 3"/>
              <p:cNvSpPr/>
              <p:nvPr/>
            </p:nvSpPr>
            <p:spPr>
              <a:xfrm>
                <a:off x="117462" y="698169"/>
                <a:ext cx="8937638" cy="4905382"/>
              </a:xfrm>
              <a:prstGeom prst="rect">
                <a:avLst/>
              </a:prstGeom>
            </p:spPr>
            <p:txBody>
              <a:bodyPr wrap="square">
                <a:spAutoFit/>
              </a:bodyPr>
              <a:lstStyle/>
              <a:p>
                <a:pPr marL="182563" marR="0" lvl="0" indent="-1825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985838" algn="l"/>
                    <a:tab pos="1347788" algn="l"/>
                    <a:tab pos="1703388" algn="l"/>
                    <a:tab pos="7893050" algn="l"/>
                  </a:tabLst>
                  <a:defRPr/>
                </a:pPr>
                <a:r>
                  <a:rPr kumimoji="0"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力学的エネルギーの保存 </a:t>
                </a:r>
                <a:r>
                  <a:rPr kumimoji="0"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Newton</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の運動方程式</a:t>
                </a:r>
                <a:r>
                  <a:rPr kumimoji="0"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t>)</a:t>
                </a:r>
                <a:br>
                  <a:rPr kumimoji="0"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br>
                <a14:m>
                  <m:oMath xmlns:m="http://schemas.openxmlformats.org/officeDocument/2006/math">
                    <m:r>
                      <a:rPr kumimoji="0" lang="en-US" altLang="ja-JP"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a:cs typeface="+mn-cs"/>
                      </a:rPr>
                      <m:t>𝐹</m:t>
                    </m:r>
                    <m:r>
                      <a:rPr kumimoji="0" lang="en-US" altLang="ja-JP"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a:cs typeface="+mn-cs"/>
                      </a:rPr>
                      <m:t>=</m:t>
                    </m:r>
                    <m:r>
                      <a:rPr kumimoji="0" lang="en-US" altLang="ja-JP"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a:cs typeface="+mn-cs"/>
                      </a:rPr>
                      <m:t>𝑚</m:t>
                    </m:r>
                    <m:f>
                      <m:fPr>
                        <m:ctrlP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𝑑𝑣</m:t>
                        </m:r>
                      </m:num>
                      <m:den>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oMath>
                </a14:m>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から、</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nary>
                      <m:naryPr>
                        <m:limLoc m:val="undOvr"/>
                        <m:subHide m:val="on"/>
                        <m:supHide m:val="on"/>
                        <m:ctrlP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sup/>
                      <m:e>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𝐹𝑑𝑥</m:t>
                        </m:r>
                      </m:e>
                    </m:nary>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limLoc m:val="undOvr"/>
                        <m:subHide m:val="on"/>
                        <m:supHide m:val="on"/>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f>
                          <m:fPr>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𝑑𝑣</m:t>
                            </m:r>
                          </m:num>
                          <m:den>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𝑑𝑥</m:t>
                        </m:r>
                      </m:e>
                    </m:nary>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nary>
                      <m:naryPr>
                        <m:limLoc m:val="undOvr"/>
                        <m:subHide m:val="on"/>
                        <m:supHide m:val="on"/>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f>
                          <m:fPr>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𝑑𝑣</m:t>
                            </m:r>
                          </m:num>
                          <m:den>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f>
                          <m:fPr>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num>
                          <m:den>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𝑡</m:t>
                        </m:r>
                      </m:e>
                    </m:nary>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m:t>
                    </m:r>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nary>
                      <m:naryPr>
                        <m:limLoc m:val="undOvr"/>
                        <m:subHide m:val="on"/>
                        <m:supHide m:val="on"/>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sup/>
                      <m:e>
                        <m:f>
                          <m:fPr>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𝑑𝑣</m:t>
                            </m:r>
                          </m:num>
                          <m:den>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e>
                    </m:nary>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f>
                      <m:fPr>
                        <m:ctrlP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num>
                      <m:den>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den>
                    </m:f>
                    <m:r>
                      <a:rPr kumimoji="0" lang="en-US" altLang="ja-JP" sz="16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sSup>
                      <m:sSupPr>
                        <m:ctrlP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e>
                      <m:sup>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p>
                    </m:sSup>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ja-JP"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m:t>
                    </m:r>
                  </m:oMath>
                </a14:m>
                <a:br>
                  <a:rPr kumimoji="0"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𝐹</m:t>
                    </m:r>
                  </m:oMath>
                </a14:m>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が粒子に与えている力の場合</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b="0" i="0" u="none" strike="noStrike" kern="1200" cap="none" spc="0" normalizeH="0" baseline="0" noProof="0" dirty="0">
                    <a:ln>
                      <a:noFill/>
                    </a:ln>
                    <a:solidFill>
                      <a:srgbClr val="FF0000"/>
                    </a:solidFill>
                    <a:effectLst/>
                    <a:uLnTx/>
                    <a:uFillTx/>
                    <a:latin typeface="Times New Roman"/>
                    <a:ea typeface="ＭＳ Ｐゴシック"/>
                    <a:cs typeface="+mn-cs"/>
                  </a:rPr>
                  <a:t>仕事は運動エネルギーに等しく変換される</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𝐹</m:t>
                    </m:r>
                  </m:oMath>
                </a14:m>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をポテンシャルが作る力 </a:t>
                </a:r>
                <a14:m>
                  <m:oMath xmlns:m="http://schemas.openxmlformats.org/officeDocument/2006/math">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𝐹</m:t>
                    </m:r>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altLang="ja-JP"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𝑈</m:t>
                        </m:r>
                      </m:num>
                      <m:den>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𝑑𝑡</m:t>
                        </m:r>
                      </m:den>
                    </m:f>
                  </m:oMath>
                </a14:m>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の場合</a:t>
                </a:r>
                <a:br>
                  <a:rPr kumimoji="0" lang="en-US" altLang="ja-JP"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br>
                <a:r>
                  <a:rPr kumimoji="0" lang="ja-JP" altLang="en-US"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a:cs typeface="+mn-cs"/>
                  </a:rPr>
                  <a:t>　　</a:t>
                </a:r>
                <a14:m>
                  <m:oMath xmlns:m="http://schemas.openxmlformats.org/officeDocument/2006/math">
                    <m:f>
                      <m:fPr>
                        <m:ctrlP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𝟏</m:t>
                        </m:r>
                      </m:num>
                      <m:den>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den>
                    </m:f>
                    <m:r>
                      <a:rPr kumimoji="0" lang="en-US" altLang="ja-JP" b="1" i="1" u="none" strike="noStrike" kern="1200" cap="none" spc="0" normalizeH="0" baseline="0" noProof="0">
                        <a:ln>
                          <a:noFill/>
                        </a:ln>
                        <a:solidFill>
                          <a:srgbClr val="FF0000"/>
                        </a:solidFill>
                        <a:effectLst/>
                        <a:uLnTx/>
                        <a:uFillTx/>
                        <a:latin typeface="Cambria Math" panose="02040503050406030204" pitchFamily="18" charset="0"/>
                        <a:cs typeface="+mn-cs"/>
                      </a:rPr>
                      <m:t>𝒎</m:t>
                    </m:r>
                    <m:sSup>
                      <m:sSupPr>
                        <m:ctrlP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𝒗</m:t>
                        </m:r>
                      </m:e>
                      <m:sup>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sup>
                    </m:sSup>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𝑼</m:t>
                    </m:r>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0" lang="en-US" altLang="ja-JP"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𝑬</m:t>
                    </m:r>
                  </m:oMath>
                </a14:m>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積分定数</a:t>
                </a:r>
                <a14:m>
                  <m:oMath xmlns:m="http://schemas.openxmlformats.org/officeDocument/2006/math">
                    <m:r>
                      <a:rPr kumimoji="0" lang="en-US" altLang="ja-JP" b="0" i="1" u="none" strike="noStrike" kern="1200" cap="none" spc="0" normalizeH="0" baseline="0" noProof="0">
                        <a:ln>
                          <a:noFill/>
                        </a:ln>
                        <a:solidFill>
                          <a:srgbClr val="000000"/>
                        </a:solidFill>
                        <a:effectLst/>
                        <a:uLnTx/>
                        <a:uFillTx/>
                        <a:latin typeface="Cambria Math" panose="02040503050406030204" pitchFamily="18" charset="0"/>
                        <a:cs typeface="+mn-cs"/>
                      </a:rPr>
                      <m:t>𝐶</m:t>
                    </m:r>
                  </m:oMath>
                </a14:m>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を全エネルギー </a:t>
                </a:r>
                <a:r>
                  <a:rPr kumimoji="0" lang="en-US" altLang="ja-JP" b="0" i="1" u="none" strike="noStrike" kern="1200" cap="none" spc="0" normalizeH="0" baseline="0" noProof="0" dirty="0">
                    <a:ln>
                      <a:noFill/>
                    </a:ln>
                    <a:solidFill>
                      <a:srgbClr val="000000"/>
                    </a:solidFill>
                    <a:effectLst/>
                    <a:uLnTx/>
                    <a:uFillTx/>
                    <a:latin typeface="Times New Roman"/>
                    <a:ea typeface="ＭＳ Ｐゴシック"/>
                    <a:cs typeface="+mn-cs"/>
                  </a:rPr>
                  <a:t>E</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に置き換え</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b="0" i="0" u="none" strike="noStrike" kern="1200" cap="none" spc="0" normalizeH="0" baseline="0" noProof="0" dirty="0">
                    <a:ln>
                      <a:noFill/>
                    </a:ln>
                    <a:solidFill>
                      <a:srgbClr val="FF0000"/>
                    </a:solidFill>
                    <a:effectLst/>
                    <a:uLnTx/>
                    <a:uFillTx/>
                    <a:latin typeface="Times New Roman"/>
                    <a:ea typeface="ＭＳ Ｐゴシック"/>
                    <a:cs typeface="+mn-cs"/>
                  </a:rPr>
                  <a:t>運動エネルギーとポテンシャルエネルギーの和は保存</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される</a:t>
                </a:r>
                <a:b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br>
                <a:endParaRPr kumimoji="0" lang="en-US" altLang="ja-JP" sz="12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182563" marR="0" lvl="0" indent="-182563"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985838" algn="l"/>
                    <a:tab pos="1347788" algn="l"/>
                    <a:tab pos="1703388" algn="l"/>
                    <a:tab pos="7893050" algn="l"/>
                  </a:tabLst>
                  <a:defRPr/>
                </a:pPr>
                <a:r>
                  <a:rPr kumimoji="0"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熱的エネルギーへの拡張</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蒸気機関の開発、産業革命へ</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カルノー、マイヤー、ジュールなどの実験</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機械的仕事は</a:t>
                </a:r>
                <a:r>
                  <a:rPr kumimoji="0"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比例定数</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を用いて熱量に</a:t>
                </a:r>
                <a:r>
                  <a:rPr kumimoji="0"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変換</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される</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熱の仕事等量</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単位を合わせると </a:t>
                </a:r>
                <a:r>
                  <a:rPr kumimoji="0" lang="ja-JP" altLang="en-US" b="0" i="0" u="none" strike="noStrike" kern="1200" cap="none" spc="0" normalizeH="0" baseline="0" noProof="0" dirty="0">
                    <a:ln>
                      <a:noFill/>
                    </a:ln>
                    <a:solidFill>
                      <a:srgbClr val="FF0000"/>
                    </a:solidFill>
                    <a:effectLst/>
                    <a:uLnTx/>
                    <a:uFillTx/>
                    <a:latin typeface="Times New Roman"/>
                    <a:ea typeface="ＭＳ Ｐゴシック"/>
                    <a:cs typeface="+mn-cs"/>
                  </a:rPr>
                  <a:t>力学エネルギーと熱量は保存する。</a:t>
                </a:r>
                <a:br>
                  <a:rPr kumimoji="0" lang="en-US" altLang="ja-JP"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0" lang="ja-JP" altLang="en-US" b="1" i="0" u="none" strike="noStrike" kern="1200" cap="none" spc="0" normalizeH="0" baseline="0" noProof="0" dirty="0">
                    <a:ln>
                      <a:noFill/>
                    </a:ln>
                    <a:solidFill>
                      <a:srgbClr val="FF0000"/>
                    </a:solidFill>
                    <a:effectLst/>
                    <a:uLnTx/>
                    <a:uFillTx/>
                    <a:latin typeface="Times New Roman"/>
                    <a:ea typeface="ＭＳ Ｐゴシック"/>
                    <a:cs typeface="+mn-cs"/>
                  </a:rPr>
                  <a:t>熱量はエネルギーの一形態である</a:t>
                </a:r>
                <a:endParaRPr kumimoji="0" lang="en-US" altLang="ja-JP"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endParaRPr kumimoji="0" lang="en-US" altLang="ja-JP" sz="12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tab pos="985838" algn="l"/>
                    <a:tab pos="1347788" algn="l"/>
                    <a:tab pos="1703388" algn="l"/>
                    <a:tab pos="7893050" algn="l"/>
                  </a:tabLst>
                  <a:defRPr/>
                </a:pPr>
                <a:endParaRPr kumimoji="0" lang="en-US" altLang="ja-JP" sz="1200"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17462" y="698169"/>
                <a:ext cx="8937638" cy="4905382"/>
              </a:xfrm>
              <a:prstGeom prst="rect">
                <a:avLst/>
              </a:prstGeom>
              <a:blipFill>
                <a:blip r:embed="rId3"/>
                <a:stretch>
                  <a:fillRect l="-614" t="-1741"/>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B8AE28B8-E935-4970-B7AA-5ECD61350078}"/>
              </a:ext>
            </a:extLst>
          </p:cNvPr>
          <p:cNvSpPr txBox="1"/>
          <p:nvPr/>
        </p:nvSpPr>
        <p:spPr>
          <a:xfrm>
            <a:off x="225832" y="5296260"/>
            <a:ext cx="8800706" cy="1231106"/>
          </a:xfrm>
          <a:prstGeom prst="rect">
            <a:avLst/>
          </a:prstGeom>
          <a:solidFill>
            <a:srgbClr val="0000FF"/>
          </a:solid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FFFF00"/>
                </a:solidFill>
                <a:effectLst/>
                <a:uLnTx/>
                <a:uFillTx/>
                <a:latin typeface="Times New Roman"/>
                <a:ea typeface="ＭＳ Ｐゴシック"/>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FF00"/>
                </a:solidFill>
                <a:effectLst/>
                <a:uLnTx/>
                <a:uFillTx/>
                <a:latin typeface="Times New Roman"/>
                <a:ea typeface="ＭＳ Ｐゴシック"/>
                <a:cs typeface="+mn-cs"/>
              </a:rPr>
              <a:t>熱力学では内部エネルギーの「中身」はわからないが、</a:t>
            </a:r>
            <a:br>
              <a:rPr kumimoji="0" lang="en-US" altLang="ja-JP" sz="1800" b="1" i="0" u="none" strike="noStrike" kern="1200" cap="none" spc="0" normalizeH="0" baseline="0" noProof="0" dirty="0">
                <a:ln>
                  <a:noFill/>
                </a:ln>
                <a:solidFill>
                  <a:srgbClr val="FFFF00"/>
                </a:solidFill>
                <a:effectLst/>
                <a:uLnTx/>
                <a:uFillTx/>
                <a:latin typeface="Times New Roman"/>
                <a:ea typeface="ＭＳ Ｐゴシック"/>
                <a:cs typeface="+mn-cs"/>
              </a:rPr>
            </a:br>
            <a:r>
              <a:rPr kumimoji="0" lang="ja-JP" altLang="en-US" sz="2800" b="1" i="0" u="none" strike="noStrike" kern="1200" cap="none" spc="0" normalizeH="0" baseline="0" noProof="0" dirty="0">
                <a:ln>
                  <a:noFill/>
                </a:ln>
                <a:solidFill>
                  <a:schemeClr val="bg1"/>
                </a:solidFill>
                <a:effectLst/>
                <a:uLnTx/>
                <a:uFillTx/>
                <a:latin typeface="Times New Roman"/>
                <a:ea typeface="ＭＳ Ｐゴシック"/>
                <a:cs typeface="+mn-cs"/>
              </a:rPr>
              <a:t>仕事と熱量を含めて 「保存されるように変わる量」 として</a:t>
            </a:r>
            <a:br>
              <a:rPr kumimoji="0" lang="en-US" altLang="ja-JP" sz="2800" b="1" i="0" u="none" strike="noStrike" kern="1200" cap="none" spc="0" normalizeH="0" baseline="0" noProof="0" dirty="0">
                <a:ln>
                  <a:noFill/>
                </a:ln>
                <a:solidFill>
                  <a:schemeClr val="bg1"/>
                </a:solidFill>
                <a:effectLst/>
                <a:uLnTx/>
                <a:uFillTx/>
                <a:latin typeface="Times New Roman"/>
                <a:ea typeface="ＭＳ Ｐゴシック"/>
                <a:cs typeface="+mn-cs"/>
              </a:rPr>
            </a:br>
            <a:r>
              <a:rPr kumimoji="0" lang="ja-JP" altLang="en-US" sz="2800" b="1" i="0" u="none" strike="noStrike" kern="1200" cap="none" spc="0" normalizeH="0" baseline="0" noProof="0" dirty="0">
                <a:ln>
                  <a:noFill/>
                </a:ln>
                <a:solidFill>
                  <a:srgbClr val="FFFF00"/>
                </a:solidFill>
                <a:effectLst/>
                <a:uLnTx/>
                <a:uFillTx/>
                <a:latin typeface="Times New Roman"/>
                <a:ea typeface="ＭＳ Ｐゴシック"/>
                <a:cs typeface="+mn-cs"/>
              </a:rPr>
              <a:t>「内部エネルギー」</a:t>
            </a:r>
            <a:r>
              <a:rPr kumimoji="0" lang="ja-JP" altLang="en-US" sz="2800" b="1" i="0" u="none" strike="noStrike" kern="1200" cap="none" spc="0" normalizeH="0" baseline="0" noProof="0" dirty="0">
                <a:ln>
                  <a:noFill/>
                </a:ln>
                <a:solidFill>
                  <a:schemeClr val="bg1"/>
                </a:solidFill>
                <a:effectLst/>
                <a:uLnTx/>
                <a:uFillTx/>
                <a:latin typeface="Times New Roman"/>
                <a:ea typeface="ＭＳ Ｐゴシック"/>
                <a:cs typeface="+mn-cs"/>
              </a:rPr>
              <a:t>を考える</a:t>
            </a:r>
            <a:r>
              <a:rPr kumimoji="0" lang="ja-JP" altLang="en-US" sz="2800" b="1" i="0" u="none" strike="noStrike" kern="1200" cap="none" spc="0" normalizeH="0" baseline="0" noProof="0" dirty="0">
                <a:ln>
                  <a:noFill/>
                </a:ln>
                <a:solidFill>
                  <a:srgbClr val="FFFF00"/>
                </a:solidFill>
                <a:effectLst/>
                <a:uLnTx/>
                <a:uFillTx/>
                <a:latin typeface="Times New Roman"/>
                <a:ea typeface="ＭＳ Ｐゴシック"/>
                <a:cs typeface="+mn-cs"/>
              </a:rPr>
              <a:t> </a:t>
            </a:r>
          </a:p>
        </p:txBody>
      </p:sp>
      <p:grpSp>
        <p:nvGrpSpPr>
          <p:cNvPr id="2" name="グループ化 1">
            <a:extLst>
              <a:ext uri="{FF2B5EF4-FFF2-40B4-BE49-F238E27FC236}">
                <a16:creationId xmlns:a16="http://schemas.microsoft.com/office/drawing/2014/main" id="{D815F2BA-44DB-7340-AA15-6DC7708C63F1}"/>
              </a:ext>
            </a:extLst>
          </p:cNvPr>
          <p:cNvGrpSpPr/>
          <p:nvPr/>
        </p:nvGrpSpPr>
        <p:grpSpPr>
          <a:xfrm>
            <a:off x="6620374" y="2870045"/>
            <a:ext cx="2552188" cy="2120820"/>
            <a:chOff x="5136087" y="2218728"/>
            <a:chExt cx="3440699" cy="2859156"/>
          </a:xfrm>
        </p:grpSpPr>
        <p:pic>
          <p:nvPicPr>
            <p:cNvPr id="5" name="Picture 2" descr="http://wakariyasui.sakura.ne.jp/p/therm/netu/sigoto-img/4313-10-1-2016.gif">
              <a:extLst>
                <a:ext uri="{FF2B5EF4-FFF2-40B4-BE49-F238E27FC236}">
                  <a16:creationId xmlns:a16="http://schemas.microsoft.com/office/drawing/2014/main" id="{16CA987F-D53A-DB20-7E25-1D3DDD37A7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087" y="2468956"/>
              <a:ext cx="2498227" cy="158424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94F89925-8DB4-3013-1708-0CC6D5F632CD}"/>
                </a:ext>
              </a:extLst>
            </p:cNvPr>
            <p:cNvSpPr/>
            <p:nvPr/>
          </p:nvSpPr>
          <p:spPr>
            <a:xfrm>
              <a:off x="5214779" y="4662958"/>
              <a:ext cx="3229067" cy="414926"/>
            </a:xfrm>
            <a:prstGeom prst="rect">
              <a:avLst/>
            </a:prstGeom>
          </p:spPr>
          <p:txBody>
            <a:bodyPr wrap="none">
              <a:spAutoFit/>
            </a:bodyPr>
            <a:lstStyle/>
            <a:p>
              <a:r>
                <a:rPr lang="ja-JP" altLang="en-US" sz="1400" dirty="0"/>
                <a:t>http://wakariyasui.sakura.ne.jp</a:t>
              </a:r>
            </a:p>
          </p:txBody>
        </p:sp>
        <p:sp>
          <p:nvSpPr>
            <p:cNvPr id="8" name="正方形/長方形 7">
              <a:extLst>
                <a:ext uri="{FF2B5EF4-FFF2-40B4-BE49-F238E27FC236}">
                  <a16:creationId xmlns:a16="http://schemas.microsoft.com/office/drawing/2014/main" id="{444FEB2D-C208-2473-60C5-B1DC0FF84A7E}"/>
                </a:ext>
              </a:extLst>
            </p:cNvPr>
            <p:cNvSpPr/>
            <p:nvPr/>
          </p:nvSpPr>
          <p:spPr>
            <a:xfrm>
              <a:off x="6988358" y="2218728"/>
              <a:ext cx="1196330" cy="311193"/>
            </a:xfrm>
            <a:prstGeom prst="rect">
              <a:avLst/>
            </a:prstGeom>
          </p:spPr>
          <p:txBody>
            <a:bodyPr wrap="square">
              <a:spAutoFit/>
            </a:bodyPr>
            <a:lstStyle/>
            <a:p>
              <a:r>
                <a:rPr lang="ja-JP" altLang="en-US" sz="900" b="1" dirty="0">
                  <a:latin typeface="Courier New" panose="02070309020205020404" pitchFamily="49" charset="0"/>
                </a:rPr>
                <a:t>おもりを落とす</a:t>
              </a:r>
            </a:p>
          </p:txBody>
        </p:sp>
        <p:sp>
          <p:nvSpPr>
            <p:cNvPr id="9" name="正方形/長方形 8">
              <a:extLst>
                <a:ext uri="{FF2B5EF4-FFF2-40B4-BE49-F238E27FC236}">
                  <a16:creationId xmlns:a16="http://schemas.microsoft.com/office/drawing/2014/main" id="{5E2F3349-36F4-B7EC-FCD5-CF0231CEF27B}"/>
                </a:ext>
              </a:extLst>
            </p:cNvPr>
            <p:cNvSpPr/>
            <p:nvPr/>
          </p:nvSpPr>
          <p:spPr>
            <a:xfrm>
              <a:off x="7219870" y="3817273"/>
              <a:ext cx="1356916" cy="331940"/>
            </a:xfrm>
            <a:prstGeom prst="rect">
              <a:avLst/>
            </a:prstGeom>
          </p:spPr>
          <p:txBody>
            <a:bodyPr wrap="square">
              <a:spAutoFit/>
            </a:bodyPr>
            <a:lstStyle/>
            <a:p>
              <a:endParaRPr lang="ja-JP" altLang="en-US" sz="1000" dirty="0">
                <a:latin typeface="Courier New" panose="02070309020205020404" pitchFamily="49" charset="0"/>
              </a:endParaRPr>
            </a:p>
          </p:txBody>
        </p:sp>
        <p:sp>
          <p:nvSpPr>
            <p:cNvPr id="10" name="正方形/長方形 9">
              <a:extLst>
                <a:ext uri="{FF2B5EF4-FFF2-40B4-BE49-F238E27FC236}">
                  <a16:creationId xmlns:a16="http://schemas.microsoft.com/office/drawing/2014/main" id="{86EE2A9F-D12C-1D2B-E84B-34875A0C5F0A}"/>
                </a:ext>
              </a:extLst>
            </p:cNvPr>
            <p:cNvSpPr/>
            <p:nvPr/>
          </p:nvSpPr>
          <p:spPr>
            <a:xfrm>
              <a:off x="5880736" y="4413385"/>
              <a:ext cx="1556827" cy="331940"/>
            </a:xfrm>
            <a:prstGeom prst="rect">
              <a:avLst/>
            </a:prstGeom>
          </p:spPr>
          <p:txBody>
            <a:bodyPr wrap="square">
              <a:spAutoFit/>
            </a:bodyPr>
            <a:lstStyle/>
            <a:p>
              <a:r>
                <a:rPr lang="ja-JP" altLang="en-US" sz="1000" b="1" dirty="0">
                  <a:latin typeface="Courier New" panose="02070309020205020404" pitchFamily="49" charset="0"/>
                </a:rPr>
                <a:t>水温が上昇する</a:t>
              </a:r>
            </a:p>
          </p:txBody>
        </p:sp>
        <p:sp>
          <p:nvSpPr>
            <p:cNvPr id="11" name="正方形/長方形 10">
              <a:extLst>
                <a:ext uri="{FF2B5EF4-FFF2-40B4-BE49-F238E27FC236}">
                  <a16:creationId xmlns:a16="http://schemas.microsoft.com/office/drawing/2014/main" id="{C015F127-C64C-EBE4-459B-5C3FD95B8C43}"/>
                </a:ext>
              </a:extLst>
            </p:cNvPr>
            <p:cNvSpPr/>
            <p:nvPr/>
          </p:nvSpPr>
          <p:spPr>
            <a:xfrm>
              <a:off x="6188556" y="3970415"/>
              <a:ext cx="1356916" cy="539403"/>
            </a:xfrm>
            <a:prstGeom prst="rect">
              <a:avLst/>
            </a:prstGeom>
          </p:spPr>
          <p:txBody>
            <a:bodyPr wrap="square">
              <a:spAutoFit/>
            </a:bodyPr>
            <a:lstStyle/>
            <a:p>
              <a:r>
                <a:rPr lang="ja-JP" altLang="en-US" sz="1000" b="1" dirty="0">
                  <a:latin typeface="Courier New" panose="02070309020205020404" pitchFamily="49" charset="0"/>
                </a:rPr>
                <a:t>羽根車が水をかき混ぜる</a:t>
              </a:r>
            </a:p>
          </p:txBody>
        </p:sp>
      </p:grpSp>
      <p:sp>
        <p:nvSpPr>
          <p:cNvPr id="12" name="矢印: 下 11">
            <a:extLst>
              <a:ext uri="{FF2B5EF4-FFF2-40B4-BE49-F238E27FC236}">
                <a16:creationId xmlns:a16="http://schemas.microsoft.com/office/drawing/2014/main" id="{B4692CFE-9C8E-20DD-0AD8-92B2998FFF4A}"/>
              </a:ext>
            </a:extLst>
          </p:cNvPr>
          <p:cNvSpPr/>
          <p:nvPr/>
        </p:nvSpPr>
        <p:spPr bwMode="auto">
          <a:xfrm>
            <a:off x="2308860" y="3931920"/>
            <a:ext cx="647700" cy="5029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42741574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711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教科書</a:t>
            </a:r>
            <a:endParaRPr lang="en-US" altLang="ja-JP" sz="3600" b="1" dirty="0">
              <a:solidFill>
                <a:srgbClr val="0000FF"/>
              </a:solidFill>
            </a:endParaRPr>
          </a:p>
        </p:txBody>
      </p:sp>
      <p:sp>
        <p:nvSpPr>
          <p:cNvPr id="4" name="テキスト ボックス 3"/>
          <p:cNvSpPr txBox="1"/>
          <p:nvPr/>
        </p:nvSpPr>
        <p:spPr>
          <a:xfrm>
            <a:off x="1335724" y="395185"/>
            <a:ext cx="3982551" cy="2123658"/>
          </a:xfrm>
          <a:prstGeom prst="rect">
            <a:avLst/>
          </a:prstGeom>
          <a:noFill/>
        </p:spPr>
        <p:txBody>
          <a:bodyPr wrap="square" rtlCol="0">
            <a:spAutoFit/>
          </a:bodyPr>
          <a:lstStyle/>
          <a:p>
            <a:pPr lvl="0" defTabSz="914400">
              <a:defRPr/>
            </a:pPr>
            <a:r>
              <a:rPr kumimoji="1" lang="zh-TW" altLang="en-US" sz="2400" dirty="0">
                <a:solidFill>
                  <a:srgbClr val="000000"/>
                </a:solidFill>
              </a:rPr>
              <a:t>阿部 龍蔵 著</a:t>
            </a:r>
          </a:p>
          <a:p>
            <a:pPr lvl="0" defTabSz="914400">
              <a:defRPr/>
            </a:pPr>
            <a:r>
              <a:rPr kumimoji="1" lang="zh-TW" altLang="en-US" sz="2400" dirty="0">
                <a:solidFill>
                  <a:srgbClr val="000000"/>
                </a:solidFill>
              </a:rPr>
              <a:t>熱統計力学</a:t>
            </a:r>
            <a:endParaRPr kumimoji="1" lang="en-US" altLang="zh-TW" sz="2400" dirty="0">
              <a:solidFill>
                <a:srgbClr val="000000"/>
              </a:solidFill>
            </a:endParaRPr>
          </a:p>
          <a:p>
            <a:pPr lvl="0" defTabSz="914400">
              <a:defRPr/>
            </a:pPr>
            <a:r>
              <a:rPr kumimoji="1" lang="zh-TW" altLang="en-US" sz="2400" dirty="0">
                <a:solidFill>
                  <a:srgbClr val="000000"/>
                </a:solidFill>
              </a:rPr>
              <a:t>裳華房 </a:t>
            </a:r>
            <a:r>
              <a:rPr kumimoji="1" lang="en-US" altLang="zh-TW" sz="2400" dirty="0">
                <a:solidFill>
                  <a:srgbClr val="000000"/>
                </a:solidFill>
              </a:rPr>
              <a:t>(1995/03)</a:t>
            </a:r>
            <a:br>
              <a:rPr kumimoji="1" lang="en-US" altLang="zh-TW" sz="2400" dirty="0">
                <a:solidFill>
                  <a:srgbClr val="000000"/>
                </a:solidFill>
              </a:rPr>
            </a:br>
            <a:r>
              <a:rPr kumimoji="1" lang="ja-JP" altLang="en-US" sz="2400" dirty="0">
                <a:solidFill>
                  <a:srgbClr val="000000"/>
                </a:solidFill>
              </a:rPr>
              <a:t>￥２，８００＋税</a:t>
            </a:r>
            <a:endParaRPr kumimoji="1" lang="en-US" altLang="zh-TW" dirty="0">
              <a:solidFill>
                <a:srgbClr val="000000"/>
              </a:solidFill>
            </a:endParaRPr>
          </a:p>
          <a:p>
            <a:pPr lvl="0" defTabSz="914400">
              <a:defRPr/>
            </a:pPr>
            <a:r>
              <a:rPr kumimoji="1" lang="ja-JP" altLang="en-US" dirty="0">
                <a:solidFill>
                  <a:srgbClr val="000000"/>
                </a:solidFill>
              </a:rPr>
              <a:t>　　　</a:t>
            </a:r>
            <a:r>
              <a:rPr kumimoji="1" lang="en-US" altLang="zh-TW" dirty="0">
                <a:solidFill>
                  <a:srgbClr val="000000"/>
                </a:solidFill>
              </a:rPr>
              <a:t>ISBN-10: 4785320605</a:t>
            </a:r>
          </a:p>
          <a:p>
            <a:pPr lvl="0" defTabSz="914400">
              <a:defRPr/>
            </a:pPr>
            <a:r>
              <a:rPr kumimoji="1" lang="ja-JP" altLang="en-US" dirty="0">
                <a:solidFill>
                  <a:srgbClr val="000000"/>
                </a:solidFill>
              </a:rPr>
              <a:t>　　　</a:t>
            </a:r>
            <a:r>
              <a:rPr kumimoji="1" lang="en-US" altLang="zh-TW" dirty="0">
                <a:solidFill>
                  <a:srgbClr val="000000"/>
                </a:solidFill>
              </a:rPr>
              <a:t>ISBN-13: 978-4785320607</a:t>
            </a:r>
          </a:p>
        </p:txBody>
      </p:sp>
      <p:pic>
        <p:nvPicPr>
          <p:cNvPr id="2" name="図 1"/>
          <p:cNvPicPr>
            <a:picLocks noChangeAspect="1"/>
          </p:cNvPicPr>
          <p:nvPr/>
        </p:nvPicPr>
        <p:blipFill rotWithShape="1">
          <a:blip r:embed="rId3"/>
          <a:srcRect r="7098" b="6027"/>
          <a:stretch/>
        </p:blipFill>
        <p:spPr>
          <a:xfrm>
            <a:off x="4717140" y="711200"/>
            <a:ext cx="4200032" cy="6002747"/>
          </a:xfrm>
          <a:prstGeom prst="rect">
            <a:avLst/>
          </a:prstGeom>
        </p:spPr>
      </p:pic>
      <p:sp>
        <p:nvSpPr>
          <p:cNvPr id="5" name="テキスト ボックス 4"/>
          <p:cNvSpPr txBox="1"/>
          <p:nvPr/>
        </p:nvSpPr>
        <p:spPr>
          <a:xfrm>
            <a:off x="175793" y="2631236"/>
            <a:ext cx="4686495" cy="3970318"/>
          </a:xfrm>
          <a:prstGeom prst="rect">
            <a:avLst/>
          </a:prstGeom>
          <a:noFill/>
        </p:spPr>
        <p:txBody>
          <a:bodyPr wrap="square" rtlCol="0">
            <a:spAutoFit/>
          </a:bodyPr>
          <a:lstStyle/>
          <a:p>
            <a:pPr marL="457200" lvl="0" indent="-457200" defTabSz="914400">
              <a:buAutoNum type="arabicPeriod"/>
              <a:defRPr/>
            </a:pPr>
            <a:r>
              <a:rPr kumimoji="1" lang="ja-JP" altLang="en-US" sz="2800" dirty="0">
                <a:solidFill>
                  <a:srgbClr val="000000"/>
                </a:solidFill>
              </a:rPr>
              <a:t>熱力学第一法則</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熱力学第二法則</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分子運動論</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熱平衡系の古典統計力学</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古典統計力学の応用</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正準集団と大正準集団</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熱平衡系の量子統計力学</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理想フェルミ気体</a:t>
            </a:r>
            <a:endParaRPr kumimoji="1" lang="en-US" altLang="ja-JP" sz="2800" dirty="0">
              <a:solidFill>
                <a:srgbClr val="000000"/>
              </a:solidFill>
            </a:endParaRPr>
          </a:p>
          <a:p>
            <a:pPr marL="457200" lvl="0" indent="-457200" defTabSz="914400">
              <a:buAutoNum type="arabicPeriod"/>
              <a:defRPr/>
            </a:pPr>
            <a:r>
              <a:rPr kumimoji="1" lang="ja-JP" altLang="en-US" sz="2800" dirty="0">
                <a:solidFill>
                  <a:srgbClr val="000000"/>
                </a:solidFill>
              </a:rPr>
              <a:t>理想ボース気体</a:t>
            </a:r>
            <a:endParaRPr kumimoji="1" lang="en-US" altLang="zh-TW" sz="2800" dirty="0">
              <a:solidFill>
                <a:srgbClr val="000000"/>
              </a:solidFill>
            </a:endParaRPr>
          </a:p>
        </p:txBody>
      </p:sp>
    </p:spTree>
    <p:extLst>
      <p:ext uri="{BB962C8B-B14F-4D97-AF65-F5344CB8AC3E}">
        <p14:creationId xmlns:p14="http://schemas.microsoft.com/office/powerpoint/2010/main" val="53849277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ja-JP" altLang="en-US" sz="3600" b="1" dirty="0">
                <a:solidFill>
                  <a:srgbClr val="0000FF"/>
                </a:solidFill>
              </a:rPr>
              <a:t>エネルギー保存則のさらなる拡張</a:t>
            </a:r>
          </a:p>
        </p:txBody>
      </p:sp>
      <mc:AlternateContent xmlns:mc="http://schemas.openxmlformats.org/markup-compatibility/2006" xmlns:a14="http://schemas.microsoft.com/office/drawing/2010/main">
        <mc:Choice Requires="a14">
          <p:sp>
            <p:nvSpPr>
              <p:cNvPr id="4" name="正方形/長方形 3"/>
              <p:cNvSpPr/>
              <p:nvPr/>
            </p:nvSpPr>
            <p:spPr>
              <a:xfrm>
                <a:off x="117462" y="787069"/>
                <a:ext cx="8937638" cy="5786199"/>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電気エネルギーへの拡張</a:t>
                </a:r>
                <a:b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ジュールなどの実験</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水に入れた電線に電流を流すと、</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電力は</a:t>
                </a: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比例定数</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を用いて熱量に</a:t>
                </a: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変換</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される</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電気エネルギーを加えたエネルギーの総和は保存する</a:t>
                </a:r>
                <a:endParaRPr kumimoji="0"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endPar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電磁気エネルギーへの拡張 </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(Maxwell</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の方程式</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電磁気エネルギーを加えたエネルギーの総和は保存する</a:t>
                </a:r>
                <a:br>
                  <a:rPr kumimoji="0"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br>
                <a:endParaRPr kumimoji="0"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光子エネルギーへの拡張</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(Einstein</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の光電効果の理論</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光子エネルギー </a:t>
                </a:r>
                <a14:m>
                  <m:oMath xmlns:m="http://schemas.openxmlformats.org/officeDocument/2006/math">
                    <m:r>
                      <a:rPr kumimoji="0"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a:cs typeface="+mn-cs"/>
                      </a:rPr>
                      <m:t>h</m:t>
                    </m:r>
                    <m:r>
                      <a:rPr kumimoji="0" lang="ja-JP" altLang="en-US" sz="2400" b="0" i="1"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a:cs typeface="+mn-cs"/>
                      </a:rPr>
                      <m:t>𝜈</m:t>
                    </m:r>
                  </m:oMath>
                </a14:m>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を加えたエネルギーの総和は保存する</a:t>
                </a:r>
                <a:br>
                  <a:rPr kumimoji="0"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br>
                <a:endPar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質量エネルギーへの拡張</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(Einstein</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の特殊相対性理論</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質量エネルギー </a:t>
                </a:r>
                <a:r>
                  <a:rPr kumimoji="0" lang="en-US" altLang="ja-JP" sz="2400" b="0" i="1" u="none" strike="noStrike" kern="1200" cap="none" spc="0" normalizeH="0" baseline="0" noProof="0" dirty="0">
                    <a:ln>
                      <a:noFill/>
                    </a:ln>
                    <a:solidFill>
                      <a:srgbClr val="FF0000"/>
                    </a:solidFill>
                    <a:effectLst/>
                    <a:uLnTx/>
                    <a:uFillTx/>
                    <a:latin typeface="Times New Roman"/>
                    <a:ea typeface="ＭＳ Ｐゴシック"/>
                    <a:cs typeface="+mn-cs"/>
                  </a:rPr>
                  <a:t>mc</a:t>
                </a:r>
                <a:r>
                  <a:rPr kumimoji="0" lang="en-US" altLang="ja-JP" sz="2400" b="0" i="0" u="none" strike="noStrike" kern="1200" cap="none" spc="0" normalizeH="0" baseline="30000" noProof="0" dirty="0">
                    <a:ln>
                      <a:noFill/>
                    </a:ln>
                    <a:solidFill>
                      <a:srgbClr val="FF0000"/>
                    </a:solidFill>
                    <a:effectLst/>
                    <a:uLnTx/>
                    <a:uFillTx/>
                    <a:latin typeface="Times New Roman"/>
                    <a:ea typeface="ＭＳ Ｐゴシック"/>
                    <a:cs typeface="+mn-cs"/>
                  </a:rPr>
                  <a:t>2</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を加えたエネルギーの総和は保存する</a:t>
                </a:r>
                <a:br>
                  <a:rPr kumimoji="0"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=&gt; </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核爆弾、原子力発電</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endPar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17462" y="787069"/>
                <a:ext cx="8937638" cy="5786199"/>
              </a:xfrm>
              <a:prstGeom prst="rect">
                <a:avLst/>
              </a:prstGeom>
              <a:blipFill>
                <a:blip r:embed="rId3"/>
                <a:stretch>
                  <a:fillRect l="-887" t="-115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7382801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ja-JP" altLang="en-US" sz="3600" b="1" dirty="0">
                <a:solidFill>
                  <a:srgbClr val="0000FF"/>
                </a:solidFill>
              </a:rPr>
              <a:t>現在の保存則の考え方</a:t>
            </a:r>
          </a:p>
        </p:txBody>
      </p:sp>
      <p:sp>
        <p:nvSpPr>
          <p:cNvPr id="4" name="正方形/長方形 3"/>
          <p:cNvSpPr/>
          <p:nvPr/>
        </p:nvSpPr>
        <p:spPr>
          <a:xfrm>
            <a:off x="117462" y="645270"/>
            <a:ext cx="8937638" cy="63786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ネーターの定理 </a:t>
            </a:r>
            <a: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(1915):</a:t>
            </a:r>
            <a:br>
              <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系に連続的な対称性がある場合はそれに対応する保存則が存在する</a:t>
            </a:r>
            <a:b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=&gt;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少しわかりやすく</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「全エネルギー関数</a:t>
            </a:r>
            <a:r>
              <a:rPr kumimoji="0" lang="ja-JP" altLang="en-US" sz="2000" b="0" i="0" u="none" strike="noStrike" kern="1200" cap="none" spc="0" normalizeH="0" baseline="30000" noProof="0" dirty="0">
                <a:ln>
                  <a:noFill/>
                </a:ln>
                <a:solidFill>
                  <a:srgbClr val="000000"/>
                </a:solidFill>
                <a:effectLst/>
                <a:uLnTx/>
                <a:uFillTx/>
                <a:latin typeface="Times New Roman"/>
                <a:ea typeface="ＭＳ Ｐゴシック"/>
                <a:cs typeface="+mn-cs"/>
              </a:rPr>
              <a:t>*</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」に微分可能な</a:t>
            </a:r>
            <a:r>
              <a:rPr kumimoji="0"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対称性</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がある場合は</a:t>
            </a:r>
            <a:b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それに対応する</a:t>
            </a:r>
            <a:r>
              <a:rPr kumimoji="0"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保存則</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が存在する</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Lst>
              <a:defRPr/>
            </a:pPr>
            <a:r>
              <a:rPr kumimoji="0"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正確にはラグランジアン </a:t>
            </a:r>
            <a:r>
              <a:rPr kumimoji="0" lang="en-US" altLang="ja-JP" sz="1600" b="0" i="1" u="none" strike="noStrike" kern="1200" cap="none" spc="0" normalizeH="0" baseline="0" noProof="0" dirty="0">
                <a:ln>
                  <a:noFill/>
                </a:ln>
                <a:solidFill>
                  <a:srgbClr val="FF0000"/>
                </a:solidFill>
                <a:effectLst/>
                <a:uLnTx/>
                <a:uFillTx/>
                <a:latin typeface="Times New Roman"/>
                <a:ea typeface="ＭＳ Ｐゴシック"/>
                <a:cs typeface="+mn-cs"/>
              </a:rPr>
              <a:t>L</a:t>
            </a:r>
            <a:r>
              <a:rPr kumimoji="0"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0" lang="en-US" altLang="ja-JP" sz="1600" b="0" i="1" u="none" strike="noStrike" kern="1200" cap="none" spc="0" normalizeH="0" baseline="0" noProof="0" dirty="0">
                <a:ln>
                  <a:noFill/>
                </a:ln>
                <a:solidFill>
                  <a:srgbClr val="FF0000"/>
                </a:solidFill>
                <a:effectLst/>
                <a:uLnTx/>
                <a:uFillTx/>
                <a:latin typeface="Times New Roman"/>
                <a:ea typeface="ＭＳ Ｐゴシック"/>
                <a:cs typeface="+mn-cs"/>
              </a:rPr>
              <a:t>t</a:t>
            </a:r>
            <a:r>
              <a:rPr kumimoji="0"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0" lang="en-US" altLang="ja-JP" sz="1600" b="0" i="1" u="none" strike="noStrike" kern="1200" cap="none" spc="0" normalizeH="0" baseline="0" noProof="0" dirty="0">
                <a:ln>
                  <a:noFill/>
                </a:ln>
                <a:solidFill>
                  <a:srgbClr val="FF0000"/>
                </a:solidFill>
                <a:effectLst/>
                <a:uLnTx/>
                <a:uFillTx/>
                <a:latin typeface="Times New Roman"/>
                <a:ea typeface="ＭＳ Ｐゴシック"/>
                <a:cs typeface="+mn-cs"/>
              </a:rPr>
              <a:t>p</a:t>
            </a:r>
            <a:r>
              <a:rPr kumimoji="0" lang="en-US" altLang="ja-JP" sz="1600" b="0" i="1"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0"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0" lang="en-US" altLang="ja-JP" sz="1600" b="0"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0" lang="en-US" altLang="ja-JP" sz="1600" b="0" i="1"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0"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 = </a:t>
            </a:r>
            <a:r>
              <a:rPr kumimoji="0" lang="ja-JP" altLang="en-US" sz="1600" b="0" i="1" u="none" strike="noStrike" kern="1200" cap="none" spc="0" normalizeH="0" baseline="0" noProof="0" dirty="0">
                <a:ln>
                  <a:noFill/>
                </a:ln>
                <a:solidFill>
                  <a:srgbClr val="FF0000"/>
                </a:solidFill>
                <a:effectLst/>
                <a:uLnTx/>
                <a:uFillTx/>
                <a:latin typeface="Times New Roman"/>
                <a:ea typeface="ＭＳ Ｐゴシック"/>
                <a:cs typeface="+mn-cs"/>
              </a:rPr>
              <a:t>運動エネルギー</a:t>
            </a:r>
            <a:r>
              <a:rPr kumimoji="0" lang="en-US" altLang="ja-JP" sz="1600" b="0" i="0" u="none" strike="noStrike" kern="1200" cap="none" spc="0" normalizeH="0" baseline="0" noProof="0" dirty="0">
                <a:ln>
                  <a:noFill/>
                </a:ln>
                <a:solidFill>
                  <a:srgbClr val="FF0000"/>
                </a:solidFill>
                <a:effectLst/>
                <a:uLnTx/>
                <a:uFillTx/>
                <a:latin typeface="Times New Roman"/>
                <a:ea typeface="ＭＳ Ｐゴシック"/>
                <a:cs typeface="+mn-cs"/>
              </a:rPr>
              <a:t> – </a:t>
            </a:r>
            <a:r>
              <a:rPr kumimoji="0" lang="ja-JP" altLang="en-US" sz="1600" b="0" i="1" u="none" strike="noStrike" kern="1200" cap="none" spc="0" normalizeH="0" baseline="0" noProof="0" dirty="0">
                <a:ln>
                  <a:noFill/>
                </a:ln>
                <a:solidFill>
                  <a:srgbClr val="FF0000"/>
                </a:solidFill>
                <a:effectLst/>
                <a:uLnTx/>
                <a:uFillTx/>
                <a:latin typeface="Times New Roman"/>
                <a:ea typeface="ＭＳ Ｐゴシック"/>
                <a:cs typeface="+mn-cs"/>
              </a:rPr>
              <a:t>ポテンシャルエネルギー</a:t>
            </a:r>
            <a:endParaRPr kumimoji="0"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Lst>
              <a:defRPr/>
            </a:pPr>
            <a:endParaRPr kumimoji="0"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時間に関する並進対称性</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エネルギー保存則</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空間に関する並進対称性</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運動量保存則</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回転に関する対称性　　　</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角運動量保存則</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波動関数の位相に関する対称性</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粒子数 </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ψ</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2000" b="0" i="0" u="none" strike="noStrike" kern="1200" cap="none" spc="0" normalizeH="0" baseline="30000" noProof="0" dirty="0">
                <a:ln>
                  <a:noFill/>
                </a:ln>
                <a:solidFill>
                  <a:srgbClr val="000000"/>
                </a:solidFill>
                <a:effectLst/>
                <a:uLnTx/>
                <a:uFillTx/>
                <a:latin typeface="Times New Roman"/>
                <a:ea typeface="ＭＳ Ｐゴシック"/>
                <a:cs typeface="+mn-cs"/>
              </a:rPr>
              <a:t>2</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保存則</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ゲージ対称性　　　　　　　　　</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電荷保存則</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4035425" algn="l"/>
                <a:tab pos="7893050" algn="l"/>
              </a:tabLst>
              <a:defRPr/>
            </a:pP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4035425" algn="l"/>
                <a:tab pos="7893050" algn="l"/>
              </a:tabLst>
              <a:defRPr/>
            </a:pPr>
            <a:r>
              <a:rPr kumimoji="0"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現代素粒子物理学 </a:t>
            </a:r>
            <a:r>
              <a:rPr kumimoji="0" lang="en-US" altLang="ja-JP" sz="2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 宇宙物理学 </a:t>
            </a:r>
            <a:r>
              <a:rPr kumimoji="0" lang="en-US" altLang="ja-JP" sz="2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 大統一理論</a:t>
            </a:r>
            <a:r>
              <a:rPr kumimoji="0" lang="en-US" altLang="ja-JP" sz="2800" b="0" i="0" u="none" strike="noStrike" kern="1200" cap="none" spc="0" normalizeH="0" baseline="0" noProof="0" dirty="0">
                <a:ln>
                  <a:noFill/>
                </a:ln>
                <a:solidFill>
                  <a:srgbClr val="0000FF"/>
                </a:solidFill>
                <a:effectLst/>
                <a:uLnTx/>
                <a:uFillTx/>
                <a:latin typeface="Times New Roman"/>
                <a:ea typeface="ＭＳ Ｐゴシック"/>
                <a:cs typeface="+mn-cs"/>
              </a:rPr>
              <a:t>)</a:t>
            </a:r>
          </a:p>
          <a:p>
            <a:pPr marL="457200" marR="0" lvl="0" indent="-457200" algn="l" defTabSz="457200" rtl="0" eaLnBrk="1" fontAlgn="auto" latinLnBrk="0" hangingPunct="1">
              <a:lnSpc>
                <a:spcPct val="100000"/>
              </a:lnSpc>
              <a:spcBef>
                <a:spcPts val="0"/>
              </a:spcBef>
              <a:spcAft>
                <a:spcPts val="300"/>
              </a:spcAft>
              <a:buClrTx/>
              <a:buSzTx/>
              <a:buFont typeface="+mj-lt"/>
              <a:buAutoNum type="arabicPeriod"/>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実験結果から要請される対称性をもつラグランジアンを作る</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mj-lt"/>
              <a:buAutoNum type="arabicPeriod"/>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ラグランジアンを</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Legendre</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変換してハミルトニアンを作る</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mj-lt"/>
              <a:buAutoNum type="arabicPeriod"/>
              <a:tabLst>
                <a:tab pos="985838" algn="l"/>
                <a:tab pos="1347788" algn="l"/>
                <a:tab pos="1703388" algn="l"/>
                <a:tab pos="4035425" algn="l"/>
                <a:tab pos="7893050"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ハミルトニアンから導出される結果が</a:t>
            </a:r>
            <a:b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他の実験結果を説明できるかどうかを検証する</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61550136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§1.4</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熱力学第一法則</a:t>
            </a:r>
          </a:p>
        </p:txBody>
      </p:sp>
      <p:sp>
        <p:nvSpPr>
          <p:cNvPr id="4" name="テキスト ボックス 3"/>
          <p:cNvSpPr txBox="1"/>
          <p:nvPr/>
        </p:nvSpPr>
        <p:spPr>
          <a:xfrm>
            <a:off x="781409" y="4315125"/>
            <a:ext cx="2069797" cy="307777"/>
          </a:xfrm>
          <a:prstGeom prst="rect">
            <a:avLst/>
          </a:prstGeom>
          <a:noFill/>
        </p:spPr>
        <p:txBody>
          <a:bodyPr wrap="none" rtlCol="0">
            <a:spAutoFit/>
          </a:bodyPr>
          <a:lstStyle/>
          <a:p>
            <a:r>
              <a:rPr lang="en-US" altLang="ja-JP" sz="1400" b="1" dirty="0">
                <a:latin typeface="Times New Roman" panose="02020603050405020304" pitchFamily="18" charset="0"/>
                <a:ea typeface="ＭＳ ゴシック" panose="020B0609070205080204" pitchFamily="49" charset="-128"/>
                <a:cs typeface="Times New Roman" panose="02020603050405020304" pitchFamily="18" charset="0"/>
              </a:rPr>
              <a:t>1-5</a:t>
            </a:r>
            <a:r>
              <a:rPr lang="ja-JP" altLang="en-US" sz="1400" b="1" dirty="0">
                <a:latin typeface="Times New Roman" panose="02020603050405020304" pitchFamily="18" charset="0"/>
                <a:ea typeface="ＭＳ ゴシック" panose="020B0609070205080204" pitchFamily="49" charset="-128"/>
                <a:cs typeface="Times New Roman" panose="02020603050405020304" pitchFamily="18" charset="0"/>
              </a:rPr>
              <a:t>図　熱力学第一法則</a:t>
            </a:r>
          </a:p>
        </p:txBody>
      </p:sp>
      <p:sp>
        <p:nvSpPr>
          <p:cNvPr id="5" name="正方形/長方形 4"/>
          <p:cNvSpPr/>
          <p:nvPr/>
        </p:nvSpPr>
        <p:spPr>
          <a:xfrm>
            <a:off x="4768923" y="1226884"/>
            <a:ext cx="628650" cy="37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4606602" y="880896"/>
                <a:ext cx="957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i="1" dirty="0" smtClean="0">
                          <a:latin typeface="Cambria Math" panose="02040503050406030204" pitchFamily="18" charset="0"/>
                        </a:rPr>
                        <m:t>𝑣</m:t>
                      </m:r>
                      <m:r>
                        <a:rPr lang="en-US" altLang="ja-JP" i="1" dirty="0" smtClean="0">
                          <a:latin typeface="Cambria Math" panose="02040503050406030204" pitchFamily="18" charset="0"/>
                        </a:rPr>
                        <m:t> =  0</m:t>
                      </m:r>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606602" y="880896"/>
                <a:ext cx="957634" cy="369332"/>
              </a:xfrm>
              <a:prstGeom prst="rect">
                <a:avLst/>
              </a:prstGeom>
              <a:blipFill>
                <a:blip r:embed="rId2"/>
                <a:stretch>
                  <a:fillRect/>
                </a:stretch>
              </a:blipFill>
            </p:spPr>
            <p:txBody>
              <a:bodyPr/>
              <a:lstStyle/>
              <a:p>
                <a:r>
                  <a:rPr lang="ja-JP" altLang="en-US">
                    <a:noFill/>
                  </a:rPr>
                  <a:t> </a:t>
                </a:r>
              </a:p>
            </p:txBody>
          </p:sp>
        </mc:Fallback>
      </mc:AlternateContent>
      <p:cxnSp>
        <p:nvCxnSpPr>
          <p:cNvPr id="8" name="直線コネクタ 7"/>
          <p:cNvCxnSpPr/>
          <p:nvPr/>
        </p:nvCxnSpPr>
        <p:spPr>
          <a:xfrm>
            <a:off x="4209634" y="1598014"/>
            <a:ext cx="33147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4209634" y="1315956"/>
            <a:ext cx="32385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テキスト ボックス 9"/>
              <p:cNvSpPr txBox="1"/>
              <p:nvPr/>
            </p:nvSpPr>
            <p:spPr>
              <a:xfrm>
                <a:off x="3725870" y="906284"/>
                <a:ext cx="874983" cy="369332"/>
              </a:xfrm>
              <a:prstGeom prst="rect">
                <a:avLst/>
              </a:prstGeom>
              <a:noFill/>
            </p:spPr>
            <p:txBody>
              <a:bodyPr wrap="none" rtlCol="0">
                <a:spAutoFit/>
              </a:bodyPr>
              <a:lstStyle/>
              <a:p>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仕事</a:t>
                </a:r>
                <a14:m>
                  <m:oMath xmlns:m="http://schemas.openxmlformats.org/officeDocument/2006/math">
                    <m:r>
                      <a:rPr lang="en-US" altLang="ja-JP" i="1" dirty="0" smtClean="0">
                        <a:latin typeface="Cambria Math" panose="02040503050406030204" pitchFamily="18" charset="0"/>
                      </a:rPr>
                      <m:t>𝑊</m:t>
                    </m:r>
                  </m:oMath>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725870" y="906284"/>
                <a:ext cx="874983" cy="369332"/>
              </a:xfrm>
              <a:prstGeom prst="rect">
                <a:avLst/>
              </a:prstGeom>
              <a:blipFill>
                <a:blip r:embed="rId3"/>
                <a:stretch>
                  <a:fillRect l="-5556" t="-13333" b="-23333"/>
                </a:stretch>
              </a:blipFill>
            </p:spPr>
            <p:txBody>
              <a:bodyPr/>
              <a:lstStyle/>
              <a:p>
                <a:r>
                  <a:rPr lang="ja-JP" altLang="en-US">
                    <a:noFill/>
                  </a:rPr>
                  <a:t> </a:t>
                </a:r>
              </a:p>
            </p:txBody>
          </p:sp>
        </mc:Fallback>
      </mc:AlternateContent>
      <p:sp>
        <p:nvSpPr>
          <p:cNvPr id="11" name="正方形/長方形 10"/>
          <p:cNvSpPr/>
          <p:nvPr/>
        </p:nvSpPr>
        <p:spPr>
          <a:xfrm>
            <a:off x="6435798" y="1215697"/>
            <a:ext cx="628650" cy="37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 name="右矢印 11"/>
          <p:cNvSpPr/>
          <p:nvPr/>
        </p:nvSpPr>
        <p:spPr>
          <a:xfrm>
            <a:off x="6750124" y="1315956"/>
            <a:ext cx="621811" cy="1905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テキスト ボックス 12"/>
              <p:cNvSpPr txBox="1"/>
              <p:nvPr/>
            </p:nvSpPr>
            <p:spPr>
              <a:xfrm>
                <a:off x="6381276" y="845465"/>
                <a:ext cx="957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i="1" dirty="0" smtClean="0">
                          <a:latin typeface="Cambria Math" panose="02040503050406030204" pitchFamily="18" charset="0"/>
                        </a:rPr>
                        <m:t>𝑣</m:t>
                      </m:r>
                      <m:r>
                        <a:rPr lang="en-US" altLang="ja-JP" i="1" dirty="0" smtClean="0">
                          <a:latin typeface="Cambria Math" panose="02040503050406030204" pitchFamily="18" charset="0"/>
                        </a:rPr>
                        <m:t> &gt;  0</m:t>
                      </m:r>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381276" y="845465"/>
                <a:ext cx="957634" cy="36933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608154" y="5559074"/>
                <a:ext cx="4786567" cy="492443"/>
              </a:xfrm>
              <a:prstGeom prst="rect">
                <a:avLst/>
              </a:prstGeom>
              <a:solidFill>
                <a:srgbClr val="0000FF"/>
              </a:solidFill>
            </p:spPr>
            <p:txBody>
              <a:bodyPr wrap="none" lIns="0" tIns="0" rIns="0" bIns="0" rtlCol="0">
                <a:spAutoFit/>
              </a:bodyPr>
              <a:lstStyle/>
              <a:p>
                <a:r>
                  <a:rPr lang="ja-JP" altLang="en-US" sz="3200" b="1" dirty="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lang="en-US" altLang="ja-JP" sz="3200" b="1" i="1" smtClean="0">
                            <a:solidFill>
                              <a:srgbClr val="FFFF00"/>
                            </a:solidFill>
                            <a:latin typeface="Cambria Math" panose="02040503050406030204" pitchFamily="18" charset="0"/>
                          </a:rPr>
                        </m:ctrlPr>
                      </m:sSubPr>
                      <m:e>
                        <m:r>
                          <a:rPr lang="en-US" altLang="ja-JP" sz="3200" b="1" i="1">
                            <a:solidFill>
                              <a:srgbClr val="FFFF00"/>
                            </a:solidFill>
                            <a:latin typeface="Cambria Math" panose="02040503050406030204" pitchFamily="18" charset="0"/>
                          </a:rPr>
                          <m:t>𝑼</m:t>
                        </m:r>
                      </m:e>
                      <m:sub>
                        <m:r>
                          <a:rPr lang="en-US" altLang="ja-JP" sz="3200" b="1" i="1">
                            <a:solidFill>
                              <a:srgbClr val="FFFF00"/>
                            </a:solidFill>
                            <a:latin typeface="Cambria Math" panose="02040503050406030204" pitchFamily="18" charset="0"/>
                          </a:rPr>
                          <m:t>𝑩</m:t>
                        </m:r>
                      </m:sub>
                    </m:sSub>
                    <m:r>
                      <a:rPr lang="en-US" altLang="ja-JP" sz="3200" b="1" i="1">
                        <a:solidFill>
                          <a:srgbClr val="FFFF00"/>
                        </a:solidFill>
                        <a:latin typeface="Cambria Math" panose="02040503050406030204" pitchFamily="18" charset="0"/>
                      </a:rPr>
                      <m:t>−</m:t>
                    </m:r>
                    <m:sSub>
                      <m:sSubPr>
                        <m:ctrlPr>
                          <a:rPr lang="en-US" altLang="ja-JP" sz="3200" b="1" i="1">
                            <a:solidFill>
                              <a:srgbClr val="FFFF00"/>
                            </a:solidFill>
                            <a:latin typeface="Cambria Math" panose="02040503050406030204" pitchFamily="18" charset="0"/>
                          </a:rPr>
                        </m:ctrlPr>
                      </m:sSubPr>
                      <m:e>
                        <m:r>
                          <a:rPr lang="en-US" altLang="ja-JP" sz="3200" b="1" i="1">
                            <a:solidFill>
                              <a:srgbClr val="FFFF00"/>
                            </a:solidFill>
                            <a:latin typeface="Cambria Math" panose="02040503050406030204" pitchFamily="18" charset="0"/>
                          </a:rPr>
                          <m:t>𝑼</m:t>
                        </m:r>
                      </m:e>
                      <m:sub>
                        <m:r>
                          <a:rPr lang="en-US" altLang="ja-JP" sz="3200" b="1" i="1">
                            <a:solidFill>
                              <a:srgbClr val="FFFF00"/>
                            </a:solidFill>
                            <a:latin typeface="Cambria Math" panose="02040503050406030204" pitchFamily="18" charset="0"/>
                          </a:rPr>
                          <m:t>𝑨</m:t>
                        </m:r>
                      </m:sub>
                    </m:sSub>
                    <m:r>
                      <a:rPr lang="en-US" altLang="ja-JP" sz="3200" b="1" i="1">
                        <a:solidFill>
                          <a:srgbClr val="FFFF00"/>
                        </a:solidFill>
                        <a:latin typeface="Cambria Math" panose="02040503050406030204" pitchFamily="18" charset="0"/>
                      </a:rPr>
                      <m:t>=</m:t>
                    </m:r>
                    <m:r>
                      <a:rPr lang="en-US" altLang="ja-JP" sz="3200" b="1" i="1">
                        <a:solidFill>
                          <a:srgbClr val="FFFF00"/>
                        </a:solidFill>
                        <a:latin typeface="Cambria Math" panose="02040503050406030204" pitchFamily="18" charset="0"/>
                      </a:rPr>
                      <m:t>𝑾</m:t>
                    </m:r>
                    <m:r>
                      <a:rPr lang="en-US" altLang="ja-JP" sz="3200" b="1" i="1">
                        <a:solidFill>
                          <a:srgbClr val="FFFF00"/>
                        </a:solidFill>
                        <a:latin typeface="Cambria Math" panose="02040503050406030204" pitchFamily="18" charset="0"/>
                      </a:rPr>
                      <m:t>+</m:t>
                    </m:r>
                    <m:r>
                      <a:rPr lang="en-US" altLang="ja-JP" sz="3200" b="1" i="1">
                        <a:solidFill>
                          <a:srgbClr val="FFFF00"/>
                        </a:solidFill>
                        <a:latin typeface="Cambria Math" panose="02040503050406030204" pitchFamily="18" charset="0"/>
                      </a:rPr>
                      <m:t>𝑸</m:t>
                    </m:r>
                  </m:oMath>
                </a14:m>
                <a:r>
                  <a:rPr lang="ja-JP" altLang="en-US" sz="3200" b="1" dirty="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200" b="1" dirty="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	(1.21)</a:t>
                </a:r>
                <a:r>
                  <a:rPr lang="ja-JP" altLang="en-US" sz="3200" b="1" dirty="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rPr>
                  <a:t> </a:t>
                </a:r>
                <a:endParaRPr lang="en-US" altLang="ja-JP" sz="3200" b="1" dirty="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608154" y="5559074"/>
                <a:ext cx="4786567" cy="492443"/>
              </a:xfrm>
              <a:prstGeom prst="rect">
                <a:avLst/>
              </a:prstGeom>
              <a:blipFill>
                <a:blip r:embed="rId5"/>
                <a:stretch>
                  <a:fillRect t="-27160" r="-2293" b="-46914"/>
                </a:stretch>
              </a:blipFill>
            </p:spPr>
            <p:txBody>
              <a:bodyPr/>
              <a:lstStyle/>
              <a:p>
                <a:r>
                  <a:rPr lang="ja-JP" altLang="en-US">
                    <a:noFill/>
                  </a:rPr>
                  <a:t> </a:t>
                </a:r>
              </a:p>
            </p:txBody>
          </p:sp>
        </mc:Fallback>
      </mc:AlternateContent>
      <p:sp>
        <p:nvSpPr>
          <p:cNvPr id="19" name="テキスト ボックス 18"/>
          <p:cNvSpPr txBox="1"/>
          <p:nvPr/>
        </p:nvSpPr>
        <p:spPr>
          <a:xfrm>
            <a:off x="536180" y="5979205"/>
            <a:ext cx="2133918" cy="338554"/>
          </a:xfrm>
          <a:prstGeom prst="rect">
            <a:avLst/>
          </a:prstGeom>
          <a:noFill/>
        </p:spPr>
        <p:txBody>
          <a:bodyPr wrap="none" rtlCol="0">
            <a:spAutoFit/>
          </a:bodyPr>
          <a:lstStyle/>
          <a:p>
            <a:r>
              <a:rPr lang="ja-JP" altLang="en-US" sz="1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物体に加わる向きを</a:t>
            </a:r>
            <a:r>
              <a:rPr lang="en-US" altLang="ja-JP" sz="1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ja-JP" altLang="en-US" sz="16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テキスト ボックス 19"/>
              <p:cNvSpPr txBox="1"/>
              <p:nvPr/>
            </p:nvSpPr>
            <p:spPr>
              <a:xfrm>
                <a:off x="50545" y="6275043"/>
                <a:ext cx="4786951" cy="523220"/>
              </a:xfrm>
              <a:prstGeom prst="rect">
                <a:avLst/>
              </a:prstGeom>
              <a:noFill/>
            </p:spPr>
            <p:txBody>
              <a:bodyPr wrap="none" rtlCol="0">
                <a:spAutoFit/>
              </a:bodyPr>
              <a:lstStyle/>
              <a:p>
                <a14:m>
                  <m:oMath xmlns:m="http://schemas.openxmlformats.org/officeDocument/2006/math">
                    <m:r>
                      <a:rPr lang="en-US" altLang="ja-JP" sz="1400" i="1" dirty="0" smtClean="0">
                        <a:latin typeface="Cambria Math" panose="02040503050406030204" pitchFamily="18" charset="0"/>
                      </a:rPr>
                      <m:t>𝑊</m:t>
                    </m:r>
                    <m:r>
                      <a:rPr lang="en-US" altLang="ja-JP" sz="1400" i="1" dirty="0" smtClean="0">
                        <a:latin typeface="Cambria Math" panose="02040503050406030204" pitchFamily="18" charset="0"/>
                      </a:rPr>
                      <m:t>&gt;0 </m:t>
                    </m:r>
                  </m:oMath>
                </a14:m>
                <a:r>
                  <a:rPr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400" dirty="0">
                    <a:latin typeface="Times New Roman" panose="02020603050405020304" pitchFamily="18" charset="0"/>
                    <a:ea typeface="ＭＳ ゴシック" panose="020B0609070205080204" pitchFamily="49" charset="-128"/>
                    <a:cs typeface="Times New Roman" panose="02020603050405020304" pitchFamily="18" charset="0"/>
                  </a:rPr>
                  <a:t>物体に仕事を加える　</a:t>
                </a:r>
                <a14:m>
                  <m:oMath xmlns:m="http://schemas.openxmlformats.org/officeDocument/2006/math">
                    <m:r>
                      <a:rPr lang="en-US" altLang="ja-JP" sz="1400" i="1" dirty="0" smtClean="0">
                        <a:latin typeface="Cambria Math" panose="02040503050406030204" pitchFamily="18" charset="0"/>
                      </a:rPr>
                      <m:t>𝑊</m:t>
                    </m:r>
                    <m:r>
                      <a:rPr lang="en-US" altLang="ja-JP" sz="1400" i="1" dirty="0" smtClean="0">
                        <a:latin typeface="Cambria Math" panose="02040503050406030204" pitchFamily="18" charset="0"/>
                      </a:rPr>
                      <m:t>&lt;0 </m:t>
                    </m:r>
                  </m:oMath>
                </a14:m>
                <a:r>
                  <a:rPr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400" dirty="0">
                    <a:latin typeface="Times New Roman" panose="02020603050405020304" pitchFamily="18" charset="0"/>
                    <a:ea typeface="ＭＳ ゴシック" panose="020B0609070205080204" pitchFamily="49" charset="-128"/>
                    <a:cs typeface="Times New Roman" panose="02020603050405020304" pitchFamily="18" charset="0"/>
                  </a:rPr>
                  <a:t>物体が仕事をする</a:t>
                </a:r>
                <a:endParaRPr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endParaRPr>
              </a:p>
              <a:p>
                <a14:m>
                  <m:oMath xmlns:m="http://schemas.openxmlformats.org/officeDocument/2006/math">
                    <m:r>
                      <a:rPr lang="en-US" altLang="ja-JP" sz="1400" b="0" i="1" dirty="0" smtClean="0">
                        <a:latin typeface="Cambria Math" panose="02040503050406030204" pitchFamily="18" charset="0"/>
                      </a:rPr>
                      <m:t>𝑄</m:t>
                    </m:r>
                    <m:r>
                      <a:rPr lang="en-US" altLang="ja-JP" sz="1400" i="1" dirty="0">
                        <a:latin typeface="Cambria Math" panose="02040503050406030204" pitchFamily="18" charset="0"/>
                      </a:rPr>
                      <m:t>&gt;0 </m:t>
                    </m:r>
                  </m:oMath>
                </a14:m>
                <a:r>
                  <a:rPr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400" dirty="0">
                    <a:latin typeface="Times New Roman" panose="02020603050405020304" pitchFamily="18" charset="0"/>
                    <a:ea typeface="ＭＳ ゴシック" panose="020B0609070205080204" pitchFamily="49" charset="-128"/>
                    <a:cs typeface="Times New Roman" panose="02020603050405020304" pitchFamily="18" charset="0"/>
                  </a:rPr>
                  <a:t>物体に熱を加える　 　</a:t>
                </a:r>
                <a14:m>
                  <m:oMath xmlns:m="http://schemas.openxmlformats.org/officeDocument/2006/math">
                    <m:r>
                      <a:rPr lang="en-US" altLang="ja-JP" sz="1400" b="0" i="1" dirty="0" smtClean="0">
                        <a:latin typeface="Cambria Math" panose="02040503050406030204" pitchFamily="18" charset="0"/>
                      </a:rPr>
                      <m:t>𝑄</m:t>
                    </m:r>
                    <m:r>
                      <a:rPr lang="en-US" altLang="ja-JP" sz="1400" i="1" dirty="0">
                        <a:latin typeface="Cambria Math" panose="02040503050406030204" pitchFamily="18" charset="0"/>
                      </a:rPr>
                      <m:t>&lt;0 </m:t>
                    </m:r>
                  </m:oMath>
                </a14:m>
                <a:r>
                  <a:rPr lang="en-US" altLang="ja-JP" sz="1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400" dirty="0">
                    <a:latin typeface="Times New Roman" panose="02020603050405020304" pitchFamily="18" charset="0"/>
                    <a:ea typeface="ＭＳ ゴシック" panose="020B0609070205080204" pitchFamily="49" charset="-128"/>
                    <a:cs typeface="Times New Roman" panose="02020603050405020304" pitchFamily="18" charset="0"/>
                  </a:rPr>
                  <a:t>物体が熱を放出する</a:t>
                </a: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0545" y="6275043"/>
                <a:ext cx="4786951" cy="523220"/>
              </a:xfrm>
              <a:prstGeom prst="rect">
                <a:avLst/>
              </a:prstGeom>
              <a:blipFill>
                <a:blip r:embed="rId6"/>
                <a:stretch>
                  <a:fillRect t="-2326" r="-509" b="-12791"/>
                </a:stretch>
              </a:blipFill>
            </p:spPr>
            <p:txBody>
              <a:bodyPr/>
              <a:lstStyle/>
              <a:p>
                <a:r>
                  <a:rPr lang="ja-JP" altLang="en-US">
                    <a:noFill/>
                  </a:rPr>
                  <a:t> </a:t>
                </a:r>
              </a:p>
            </p:txBody>
          </p:sp>
        </mc:Fallback>
      </mc:AlternateContent>
      <p:grpSp>
        <p:nvGrpSpPr>
          <p:cNvPr id="14" name="グループ化 13"/>
          <p:cNvGrpSpPr/>
          <p:nvPr/>
        </p:nvGrpSpPr>
        <p:grpSpPr>
          <a:xfrm>
            <a:off x="313167" y="4521323"/>
            <a:ext cx="2958042" cy="1386294"/>
            <a:chOff x="817766" y="3925787"/>
            <a:chExt cx="2958042" cy="1386294"/>
          </a:xfrm>
        </p:grpSpPr>
        <mc:AlternateContent xmlns:mc="http://schemas.openxmlformats.org/markup-compatibility/2006" xmlns:a14="http://schemas.microsoft.com/office/drawing/2010/main">
          <mc:Choice Requires="a14">
            <p:sp>
              <p:nvSpPr>
                <p:cNvPr id="16" name="テキスト ボックス 15"/>
                <p:cNvSpPr txBox="1"/>
                <p:nvPr/>
              </p:nvSpPr>
              <p:spPr>
                <a:xfrm>
                  <a:off x="1183693" y="3925787"/>
                  <a:ext cx="3142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𝑈</m:t>
                            </m:r>
                          </m:e>
                          <m:sub>
                            <m:r>
                              <a:rPr lang="en-US" altLang="ja-JP" i="1">
                                <a:latin typeface="Cambria Math" panose="02040503050406030204" pitchFamily="18" charset="0"/>
                              </a:rPr>
                              <m:t>𝐴</m:t>
                            </m:r>
                          </m:sub>
                        </m:sSub>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183693" y="3925787"/>
                  <a:ext cx="314253" cy="276999"/>
                </a:xfrm>
                <a:prstGeom prst="rect">
                  <a:avLst/>
                </a:prstGeom>
                <a:blipFill>
                  <a:blip r:embed="rId7"/>
                  <a:stretch>
                    <a:fillRect l="-17647" r="-7843"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445654" y="3925787"/>
                  <a:ext cx="330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𝑈</m:t>
                            </m:r>
                          </m:e>
                          <m:sub>
                            <m:r>
                              <a:rPr lang="en-US" altLang="ja-JP" i="1">
                                <a:latin typeface="Cambria Math" panose="02040503050406030204" pitchFamily="18" charset="0"/>
                              </a:rPr>
                              <m:t>𝐵</m:t>
                            </m:r>
                          </m:sub>
                        </m:sSub>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445654" y="3925787"/>
                  <a:ext cx="330154" cy="276999"/>
                </a:xfrm>
                <a:prstGeom prst="rect">
                  <a:avLst/>
                </a:prstGeom>
                <a:blipFill>
                  <a:blip r:embed="rId8"/>
                  <a:stretch>
                    <a:fillRect l="-14545" r="-5455" b="-17778"/>
                  </a:stretch>
                </a:blipFill>
              </p:spPr>
              <p:txBody>
                <a:bodyPr/>
                <a:lstStyle/>
                <a:p>
                  <a:r>
                    <a:rPr lang="ja-JP" altLang="en-US">
                      <a:noFill/>
                    </a:rPr>
                    <a:t> </a:t>
                  </a:r>
                </a:p>
              </p:txBody>
            </p:sp>
          </mc:Fallback>
        </mc:AlternateContent>
        <p:sp>
          <p:nvSpPr>
            <p:cNvPr id="7" name="正方形/長方形 6"/>
            <p:cNvSpPr/>
            <p:nvPr/>
          </p:nvSpPr>
          <p:spPr>
            <a:xfrm>
              <a:off x="817766" y="4215486"/>
              <a:ext cx="793769" cy="977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rPr>
                <a:t>A</a:t>
              </a:r>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1" name="正方形/長方形 20"/>
            <p:cNvSpPr/>
            <p:nvPr/>
          </p:nvSpPr>
          <p:spPr>
            <a:xfrm>
              <a:off x="3304124" y="4215486"/>
              <a:ext cx="459314" cy="9779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rPr>
                <a:t>B</a:t>
              </a:r>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5" name="右矢印 14"/>
            <p:cNvSpPr/>
            <p:nvPr/>
          </p:nvSpPr>
          <p:spPr>
            <a:xfrm>
              <a:off x="1632161" y="4361553"/>
              <a:ext cx="1692584" cy="187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23" name="直線矢印コネクタ 22"/>
            <p:cNvCxnSpPr>
              <a:cxnSpLocks/>
            </p:cNvCxnSpPr>
            <p:nvPr/>
          </p:nvCxnSpPr>
          <p:spPr>
            <a:xfrm flipV="1">
              <a:off x="2227653" y="4510737"/>
              <a:ext cx="0" cy="215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1571649" y="4665750"/>
                  <a:ext cx="1787221" cy="646331"/>
                </a:xfrm>
                <a:prstGeom prst="rect">
                  <a:avLst/>
                </a:prstGeom>
                <a:noFill/>
              </p:spPr>
              <p:txBody>
                <a:bodyPr wrap="none" rtlCol="0">
                  <a:spAutoFit/>
                </a:bodyPr>
                <a:lstStyle/>
                <a:p>
                  <a:r>
                    <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rPr>
                    <a:t>仕事</a:t>
                  </a:r>
                  <a14:m>
                    <m:oMath xmlns:m="http://schemas.openxmlformats.org/officeDocument/2006/math">
                      <m:r>
                        <a:rPr kumimoji="1" lang="en-US" altLang="ja-JP" i="1" dirty="0" smtClean="0">
                          <a:latin typeface="Cambria Math" panose="02040503050406030204" pitchFamily="18" charset="0"/>
                        </a:rPr>
                        <m:t>𝑊</m:t>
                      </m:r>
                      <m:r>
                        <a:rPr kumimoji="1" lang="en-US" altLang="ja-JP" b="0" i="1" dirty="0" smtClean="0">
                          <a:latin typeface="Cambria Math" panose="02040503050406030204" pitchFamily="18" charset="0"/>
                        </a:rPr>
                        <m:t>=−</m:t>
                      </m:r>
                      <m:r>
                        <a:rPr kumimoji="1" lang="en-US" altLang="ja-JP" b="0" i="1" dirty="0" smtClean="0">
                          <a:latin typeface="Cambria Math" panose="02040503050406030204" pitchFamily="18" charset="0"/>
                        </a:rPr>
                        <m:t>𝑃</m:t>
                      </m:r>
                      <m:r>
                        <a:rPr kumimoji="1" lang="en-US" altLang="ja-JP" b="0" i="1" dirty="0" smtClean="0">
                          <a:latin typeface="Cambria Math" panose="02040503050406030204" pitchFamily="18" charset="0"/>
                          <a:ea typeface="Cambria Math" panose="02040503050406030204" pitchFamily="18" charset="0"/>
                        </a:rPr>
                        <m:t>∆</m:t>
                      </m:r>
                      <m:r>
                        <a:rPr kumimoji="1" lang="en-US" altLang="ja-JP" b="0" i="1" dirty="0" smtClean="0">
                          <a:latin typeface="Cambria Math" panose="02040503050406030204" pitchFamily="18" charset="0"/>
                          <a:ea typeface="Cambria Math" panose="02040503050406030204" pitchFamily="18" charset="0"/>
                        </a:rPr>
                        <m:t>𝑉</m:t>
                      </m:r>
                    </m:oMath>
                  </a14:m>
                  <a:endPar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endParaRPr>
                </a:p>
                <a:p>
                  <a:r>
                    <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rPr>
                    <a:t>熱量</a:t>
                  </a:r>
                  <a14:m>
                    <m:oMath xmlns:m="http://schemas.openxmlformats.org/officeDocument/2006/math">
                      <m:r>
                        <a:rPr kumimoji="1" lang="en-US" altLang="ja-JP" i="1" dirty="0" smtClean="0">
                          <a:latin typeface="Cambria Math" panose="02040503050406030204" pitchFamily="18" charset="0"/>
                        </a:rPr>
                        <m:t>𝑄</m:t>
                      </m:r>
                    </m:oMath>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571649" y="4665750"/>
                  <a:ext cx="1787221" cy="646331"/>
                </a:xfrm>
                <a:prstGeom prst="rect">
                  <a:avLst/>
                </a:prstGeom>
                <a:blipFill>
                  <a:blip r:embed="rId9"/>
                  <a:stretch>
                    <a:fillRect l="-2730" t="-6604" b="-1226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 name="テキスト ボックス 2"/>
              <p:cNvSpPr txBox="1"/>
              <p:nvPr/>
            </p:nvSpPr>
            <p:spPr>
              <a:xfrm>
                <a:off x="3352450" y="4526381"/>
                <a:ext cx="5320346" cy="1015663"/>
              </a:xfrm>
              <a:prstGeom prst="rect">
                <a:avLst/>
              </a:prstGeom>
              <a:noFill/>
            </p:spPr>
            <p:txBody>
              <a:bodyPr wrap="square" rtlCol="0">
                <a:spAutoFit/>
              </a:bodyPr>
              <a:lstStyle/>
              <a:p>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静止している状態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の物体に</a:t>
                </a:r>
                <a:b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仕事</a:t>
                </a:r>
                <a14:m>
                  <m:oMath xmlns:m="http://schemas.openxmlformats.org/officeDocument/2006/math">
                    <m:r>
                      <a:rPr kumimoji="1" lang="en-US" altLang="ja-JP" sz="2000" i="1" dirty="0">
                        <a:latin typeface="Cambria Math" panose="02040503050406030204" pitchFamily="18" charset="0"/>
                      </a:rPr>
                      <m:t>𝑊</m:t>
                    </m:r>
                  </m:oMath>
                </a14:m>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と熱</a:t>
                </a:r>
                <a14:m>
                  <m:oMath xmlns:m="http://schemas.openxmlformats.org/officeDocument/2006/math">
                    <m:r>
                      <a:rPr kumimoji="1" lang="en-US" altLang="ja-JP" sz="2000" i="1" dirty="0">
                        <a:latin typeface="Cambria Math" panose="02040503050406030204" pitchFamily="18" charset="0"/>
                      </a:rPr>
                      <m:t>𝑄</m:t>
                    </m:r>
                  </m:oMath>
                </a14:m>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を同時に加える </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=&gt;</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状態</a:t>
                </a:r>
                <a:r>
                  <a:rPr kumimoji="1"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B</a:t>
                </a:r>
              </a:p>
              <a:p>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内部エネルギーは</a:t>
                </a:r>
                <a14:m>
                  <m:oMath xmlns:m="http://schemas.openxmlformats.org/officeDocument/2006/math">
                    <m:r>
                      <a:rPr kumimoji="1" lang="en-US" altLang="ja-JP" sz="2000" b="1" i="1" dirty="0" smtClean="0">
                        <a:solidFill>
                          <a:srgbClr val="FF0000"/>
                        </a:solidFill>
                        <a:latin typeface="Cambria Math" panose="02040503050406030204" pitchFamily="18" charset="0"/>
                      </a:rPr>
                      <m:t>𝑾</m:t>
                    </m:r>
                    <m:r>
                      <a:rPr kumimoji="1" lang="en-US" altLang="ja-JP" sz="2000" b="1" i="1" dirty="0" smtClean="0">
                        <a:solidFill>
                          <a:srgbClr val="FF0000"/>
                        </a:solidFill>
                        <a:latin typeface="Cambria Math" panose="02040503050406030204" pitchFamily="18" charset="0"/>
                      </a:rPr>
                      <m:t>+</m:t>
                    </m:r>
                    <m:r>
                      <a:rPr kumimoji="1" lang="en-US" altLang="ja-JP" sz="2000" b="1" i="1" dirty="0" smtClean="0">
                        <a:solidFill>
                          <a:srgbClr val="FF0000"/>
                        </a:solidFill>
                        <a:latin typeface="Cambria Math" panose="02040503050406030204" pitchFamily="18" charset="0"/>
                      </a:rPr>
                      <m:t>𝑸</m:t>
                    </m:r>
                  </m:oMath>
                </a14:m>
                <a:r>
                  <a:rPr kumimoji="1" lang="ja-JP" altLang="en-US" sz="2000" b="1"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だけ</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増加</a:t>
                </a:r>
                <a:r>
                  <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する。</a:t>
                </a: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52450" y="4526381"/>
                <a:ext cx="5320346" cy="1015663"/>
              </a:xfrm>
              <a:prstGeom prst="rect">
                <a:avLst/>
              </a:prstGeom>
              <a:blipFill>
                <a:blip r:embed="rId10"/>
                <a:stretch>
                  <a:fillRect l="-1260" t="-4819" b="-9036"/>
                </a:stretch>
              </a:blipFill>
            </p:spPr>
            <p:txBody>
              <a:bodyPr/>
              <a:lstStyle/>
              <a:p>
                <a:r>
                  <a:rPr lang="ja-JP" altLang="en-US">
                    <a:noFill/>
                  </a:rPr>
                  <a:t> </a:t>
                </a:r>
              </a:p>
            </p:txBody>
          </p:sp>
        </mc:Fallback>
      </mc:AlternateContent>
      <p:sp>
        <p:nvSpPr>
          <p:cNvPr id="22" name="テキスト ボックス 21"/>
          <p:cNvSpPr txBox="1"/>
          <p:nvPr/>
        </p:nvSpPr>
        <p:spPr>
          <a:xfrm>
            <a:off x="48636" y="823756"/>
            <a:ext cx="2249334" cy="707886"/>
          </a:xfrm>
          <a:prstGeom prst="rect">
            <a:avLst/>
          </a:prstGeom>
          <a:noFill/>
        </p:spPr>
        <p:txBody>
          <a:bodyPr wrap="none" rtlCol="0">
            <a:spAutoFit/>
          </a:bodyPr>
          <a:lstStyle/>
          <a:p>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エネルギー保存則</a:t>
            </a:r>
          </a:p>
          <a:p>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力学の場合</a:t>
            </a:r>
            <a:r>
              <a:rPr kumimoji="1"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7" name="テキスト ボックス 26"/>
          <p:cNvSpPr txBox="1"/>
          <p:nvPr/>
        </p:nvSpPr>
        <p:spPr>
          <a:xfrm>
            <a:off x="16764" y="3970817"/>
            <a:ext cx="3281668" cy="400110"/>
          </a:xfrm>
          <a:prstGeom prst="rect">
            <a:avLst/>
          </a:prstGeom>
          <a:noFill/>
        </p:spPr>
        <p:txBody>
          <a:bodyPr wrap="none" rtlCol="0">
            <a:spAutoFit/>
          </a:bodyPr>
          <a:lstStyle/>
          <a:p>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熱力学的エネルギー保存則</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12</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テキスト ボックス 28"/>
              <p:cNvSpPr txBox="1"/>
              <p:nvPr/>
            </p:nvSpPr>
            <p:spPr>
              <a:xfrm>
                <a:off x="2090085" y="1096942"/>
                <a:ext cx="1277529"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panose="02040503050406030204" pitchFamily="18" charset="0"/>
                        </a:rPr>
                        <m:t>𝑾</m:t>
                      </m:r>
                      <m:r>
                        <a:rPr kumimoji="1" lang="en-US" altLang="ja-JP" b="1" i="1" smtClean="0">
                          <a:latin typeface="Cambria Math" panose="02040503050406030204" pitchFamily="18" charset="0"/>
                        </a:rPr>
                        <m:t>= </m:t>
                      </m:r>
                      <m:f>
                        <m:fPr>
                          <m:ctrlPr>
                            <a:rPr kumimoji="1" lang="en-US" altLang="ja-JP" b="1" i="1">
                              <a:latin typeface="Cambria Math" panose="02040503050406030204" pitchFamily="18" charset="0"/>
                            </a:rPr>
                          </m:ctrlPr>
                        </m:fPr>
                        <m:num>
                          <m:r>
                            <a:rPr kumimoji="1" lang="en-US" altLang="ja-JP" b="1" i="1" smtClean="0">
                              <a:latin typeface="Cambria Math" panose="02040503050406030204" pitchFamily="18" charset="0"/>
                            </a:rPr>
                            <m:t>𝟏</m:t>
                          </m:r>
                        </m:num>
                        <m:den>
                          <m:r>
                            <a:rPr kumimoji="1" lang="en-US" altLang="ja-JP" b="1" i="1">
                              <a:latin typeface="Cambria Math" panose="02040503050406030204" pitchFamily="18" charset="0"/>
                            </a:rPr>
                            <m:t>𝟐</m:t>
                          </m:r>
                        </m:den>
                      </m:f>
                      <m:r>
                        <a:rPr kumimoji="1" lang="en-US" altLang="ja-JP" b="1" i="1" smtClean="0">
                          <a:latin typeface="Cambria Math" panose="02040503050406030204" pitchFamily="18" charset="0"/>
                        </a:rPr>
                        <m:t>𝒎</m:t>
                      </m:r>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𝒗</m:t>
                          </m:r>
                        </m:e>
                        <m:sup>
                          <m:r>
                            <a:rPr kumimoji="1" lang="en-US" altLang="ja-JP" b="1" i="1" smtClean="0">
                              <a:latin typeface="Cambria Math" panose="02040503050406030204" pitchFamily="18" charset="0"/>
                            </a:rPr>
                            <m:t>𝟐</m:t>
                          </m:r>
                        </m:sup>
                      </m:sSup>
                    </m:oMath>
                  </m:oMathPara>
                </a14:m>
                <a:endParaRPr kumimoji="1" lang="ja-JP" altLang="en-US" b="1"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090085" y="1096942"/>
                <a:ext cx="1277529" cy="518604"/>
              </a:xfrm>
              <a:prstGeom prst="rect">
                <a:avLst/>
              </a:prstGeom>
              <a:blipFill>
                <a:blip r:embed="rId11"/>
                <a:stretch>
                  <a:fillRect/>
                </a:stretch>
              </a:blipFill>
            </p:spPr>
            <p:txBody>
              <a:bodyPr/>
              <a:lstStyle/>
              <a:p>
                <a:r>
                  <a:rPr lang="ja-JP" altLang="en-US">
                    <a:noFill/>
                  </a:rPr>
                  <a:t> </a:t>
                </a:r>
              </a:p>
            </p:txBody>
          </p:sp>
        </mc:Fallback>
      </mc:AlternateContent>
      <p:sp>
        <p:nvSpPr>
          <p:cNvPr id="32" name="テキスト ボックス 31"/>
          <p:cNvSpPr txBox="1"/>
          <p:nvPr/>
        </p:nvSpPr>
        <p:spPr>
          <a:xfrm>
            <a:off x="71613" y="1778787"/>
            <a:ext cx="7803931" cy="1631216"/>
          </a:xfrm>
          <a:prstGeom prst="rect">
            <a:avLst/>
          </a:prstGeom>
          <a:noFill/>
        </p:spPr>
        <p:txBody>
          <a:bodyPr wrap="none" rtlCol="0">
            <a:spAutoFit/>
          </a:bodyPr>
          <a:lstStyle/>
          <a:p>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物質</a:t>
            </a:r>
            <a:r>
              <a:rPr kumimoji="1"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熱力学・統計力学では </a:t>
            </a:r>
            <a:r>
              <a:rPr kumimoji="1" lang="ja-JP" altLang="en-US" sz="2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として考える</a:t>
            </a:r>
            <a:endParaRPr kumimoji="1"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a:p>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系には </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熱量 </a:t>
            </a:r>
            <a:r>
              <a:rPr kumimoji="1" lang="en-US" altLang="ja-JP" sz="20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Q</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を与えたり、</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仕事 </a:t>
            </a:r>
            <a:r>
              <a:rPr kumimoji="1" lang="en-US" altLang="ja-JP" sz="20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W</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をすることができる</a:t>
            </a:r>
            <a:endParaRPr kumimoji="1" lang="en-US" altLang="ja-JP" sz="2000" b="1" dirty="0">
              <a:latin typeface="Times New Roman" panose="02020603050405020304" pitchFamily="18" charset="0"/>
              <a:ea typeface="ＭＳ ゴシック" panose="020B0609070205080204" pitchFamily="49" charset="-128"/>
              <a:cs typeface="Times New Roman" panose="02020603050405020304" pitchFamily="18" charset="0"/>
            </a:endParaRPr>
          </a:p>
          <a:p>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内部エネルギー </a:t>
            </a:r>
            <a:r>
              <a:rPr kumimoji="1" lang="en-US" altLang="ja-JP" sz="20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U</a:t>
            </a:r>
            <a:r>
              <a:rPr kumimoji="1"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br>
              <a:rPr kumimoji="1"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系を構成している 原子、分子、電子がもつエネルギーの総和</a:t>
            </a:r>
            <a:endParaRPr kumimoji="1" lang="en-US" altLang="ja-JP" sz="2000" b="1" dirty="0">
              <a:latin typeface="Times New Roman" panose="02020603050405020304" pitchFamily="18" charset="0"/>
              <a:ea typeface="ＭＳ ゴシック" panose="020B0609070205080204" pitchFamily="49" charset="-128"/>
              <a:cs typeface="Times New Roman" panose="02020603050405020304" pitchFamily="18" charset="0"/>
            </a:endParaRPr>
          </a:p>
          <a:p>
            <a:r>
              <a:rPr kumimoji="1"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b="1" i="1" dirty="0">
                <a:latin typeface="Times New Roman" panose="02020603050405020304" pitchFamily="18" charset="0"/>
                <a:ea typeface="ＭＳ ゴシック" panose="020B0609070205080204" pitchFamily="49" charset="-128"/>
                <a:cs typeface="Times New Roman" panose="02020603050405020304" pitchFamily="18" charset="0"/>
              </a:rPr>
              <a:t>W,</a:t>
            </a:r>
            <a:r>
              <a:rPr kumimoji="1" lang="ja-JP" altLang="en-US" sz="2000" b="1" i="1" dirty="0">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b="1" i="1" dirty="0">
                <a:latin typeface="Times New Roman" panose="02020603050405020304" pitchFamily="18" charset="0"/>
                <a:ea typeface="ＭＳ ゴシック" panose="020B0609070205080204" pitchFamily="49" charset="-128"/>
                <a:cs typeface="Times New Roman" panose="02020603050405020304" pitchFamily="18" charset="0"/>
              </a:rPr>
              <a:t>Q</a:t>
            </a:r>
            <a:r>
              <a:rPr kumimoji="1" lang="ja-JP" altLang="en-US" sz="2000" b="1" dirty="0">
                <a:latin typeface="Times New Roman" panose="02020603050405020304" pitchFamily="18" charset="0"/>
                <a:ea typeface="ＭＳ ゴシック" panose="020B0609070205080204" pitchFamily="49" charset="-128"/>
                <a:cs typeface="Times New Roman" panose="02020603050405020304" pitchFamily="18" charset="0"/>
              </a:rPr>
              <a:t> を与えられることにより、その分が 物質中に蓄えられる</a:t>
            </a:r>
            <a:endParaRPr kumimoji="1" lang="ja-JP" altLang="en-US" sz="2000" b="1"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6337954F-16AB-3E7A-1510-597F3AC90ECF}"/>
              </a:ext>
            </a:extLst>
          </p:cNvPr>
          <p:cNvSpPr txBox="1"/>
          <p:nvPr/>
        </p:nvSpPr>
        <p:spPr>
          <a:xfrm>
            <a:off x="883494" y="3398156"/>
            <a:ext cx="7300386" cy="338554"/>
          </a:xfrm>
          <a:prstGeom prst="rect">
            <a:avLst/>
          </a:prstGeom>
          <a:solidFill>
            <a:srgbClr val="0000FF"/>
          </a:solid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FFFF00"/>
                </a:solidFill>
                <a:effectLst/>
                <a:uLnTx/>
                <a:uFillTx/>
                <a:latin typeface="Times New Roman"/>
                <a:ea typeface="ＭＳ Ｐゴシック"/>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Times New Roman"/>
                <a:ea typeface="ＭＳ Ｐゴシック"/>
                <a:cs typeface="+mn-cs"/>
              </a:rPr>
              <a:t>仕事と熱量を含めて「保存されるように変わる量」として</a:t>
            </a:r>
            <a:r>
              <a:rPr kumimoji="0" lang="ja-JP" altLang="en-US" sz="1600" b="1" i="0" u="none" strike="noStrike" kern="1200" cap="none" spc="0" normalizeH="0" baseline="0" noProof="0" dirty="0">
                <a:ln>
                  <a:noFill/>
                </a:ln>
                <a:solidFill>
                  <a:srgbClr val="FFFF00"/>
                </a:solidFill>
                <a:effectLst/>
                <a:uLnTx/>
                <a:uFillTx/>
                <a:latin typeface="Times New Roman"/>
                <a:ea typeface="ＭＳ Ｐゴシック"/>
                <a:cs typeface="+mn-cs"/>
              </a:rPr>
              <a:t>「内部エネルギー」</a:t>
            </a:r>
            <a:r>
              <a:rPr kumimoji="0" lang="ja-JP" altLang="en-US" sz="1600" b="1" i="0" u="none" strike="noStrike" kern="1200" cap="none" spc="0" normalizeH="0" baseline="0" noProof="0" dirty="0">
                <a:ln>
                  <a:noFill/>
                </a:ln>
                <a:solidFill>
                  <a:schemeClr val="bg1"/>
                </a:solidFill>
                <a:effectLst/>
                <a:uLnTx/>
                <a:uFillTx/>
                <a:latin typeface="Times New Roman"/>
                <a:ea typeface="ＭＳ Ｐゴシック"/>
                <a:cs typeface="+mn-cs"/>
              </a:rPr>
              <a:t>を考える</a:t>
            </a:r>
            <a:r>
              <a:rPr kumimoji="0" lang="ja-JP" altLang="en-US" sz="1600" b="1" i="0" u="none" strike="noStrike" kern="1200" cap="none" spc="0" normalizeH="0" baseline="0" noProof="0" dirty="0">
                <a:ln>
                  <a:noFill/>
                </a:ln>
                <a:solidFill>
                  <a:srgbClr val="FFFF00"/>
                </a:solidFill>
                <a:effectLst/>
                <a:uLnTx/>
                <a:uFillTx/>
                <a:latin typeface="Times New Roman"/>
                <a:ea typeface="ＭＳ Ｐゴシック"/>
                <a:cs typeface="+mn-cs"/>
              </a:rPr>
              <a:t> </a:t>
            </a: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8C3C9D40-E014-7851-B12E-7669DD908A57}"/>
                  </a:ext>
                </a:extLst>
              </p:cNvPr>
              <p:cNvSpPr txBox="1"/>
              <p:nvPr/>
            </p:nvSpPr>
            <p:spPr>
              <a:xfrm>
                <a:off x="4892098" y="6305820"/>
                <a:ext cx="2166042" cy="492443"/>
              </a:xfrm>
              <a:prstGeom prst="rect">
                <a:avLst/>
              </a:prstGeom>
              <a:solidFill>
                <a:srgbClr val="0000FF"/>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3200" b="1" i="1" smtClean="0">
                          <a:solidFill>
                            <a:srgbClr val="FFFF00"/>
                          </a:solidFill>
                          <a:latin typeface="Cambria Math" panose="02040503050406030204" pitchFamily="18" charset="0"/>
                        </a:rPr>
                        <m:t>𝑾</m:t>
                      </m:r>
                      <m:r>
                        <a:rPr lang="en-US" altLang="ja-JP" sz="3200" b="1" i="1" smtClean="0">
                          <a:solidFill>
                            <a:srgbClr val="FFFF00"/>
                          </a:solidFill>
                          <a:latin typeface="Cambria Math" panose="02040503050406030204" pitchFamily="18" charset="0"/>
                        </a:rPr>
                        <m:t>=−</m:t>
                      </m:r>
                      <m:r>
                        <a:rPr lang="en-US" altLang="ja-JP" sz="3200" b="1" i="1" smtClean="0">
                          <a:solidFill>
                            <a:srgbClr val="FFFF00"/>
                          </a:solidFill>
                          <a:latin typeface="Cambria Math" panose="02040503050406030204" pitchFamily="18" charset="0"/>
                        </a:rPr>
                        <m:t>𝑷</m:t>
                      </m:r>
                      <m:r>
                        <a:rPr lang="en-US" altLang="ja-JP" sz="3200" b="1" i="1" smtClean="0">
                          <a:solidFill>
                            <a:srgbClr val="FFFF00"/>
                          </a:solidFill>
                          <a:latin typeface="Cambria Math" panose="02040503050406030204" pitchFamily="18" charset="0"/>
                          <a:sym typeface="Symbol" panose="05050102010706020507" pitchFamily="18" charset="2"/>
                        </a:rPr>
                        <m:t></m:t>
                      </m:r>
                      <m:r>
                        <a:rPr lang="en-US" altLang="ja-JP" sz="3200" b="1" i="1" smtClean="0">
                          <a:solidFill>
                            <a:srgbClr val="FFFF00"/>
                          </a:solidFill>
                          <a:latin typeface="Cambria Math" panose="02040503050406030204" pitchFamily="18" charset="0"/>
                        </a:rPr>
                        <m:t>𝑽</m:t>
                      </m:r>
                    </m:oMath>
                  </m:oMathPara>
                </a14:m>
                <a:endParaRPr lang="en-US" altLang="ja-JP" sz="3200" b="1" dirty="0">
                  <a:solidFill>
                    <a:srgbClr val="FFFF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6" name="テキスト ボックス 25">
                <a:extLst>
                  <a:ext uri="{FF2B5EF4-FFF2-40B4-BE49-F238E27FC236}">
                    <a16:creationId xmlns:a16="http://schemas.microsoft.com/office/drawing/2014/main" id="{8C3C9D40-E014-7851-B12E-7669DD908A57}"/>
                  </a:ext>
                </a:extLst>
              </p:cNvPr>
              <p:cNvSpPr txBox="1">
                <a:spLocks noRot="1" noChangeAspect="1" noMove="1" noResize="1" noEditPoints="1" noAdjustHandles="1" noChangeArrowheads="1" noChangeShapeType="1" noTextEdit="1"/>
              </p:cNvSpPr>
              <p:nvPr/>
            </p:nvSpPr>
            <p:spPr>
              <a:xfrm>
                <a:off x="4892098" y="6305820"/>
                <a:ext cx="2166042" cy="492443"/>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9286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39943" y="1621916"/>
            <a:ext cx="8864114" cy="5147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0000FF"/>
                </a:solidFill>
                <a:latin typeface="Times New Roman"/>
                <a:ea typeface="ＭＳ Ｐゴシック"/>
              </a:rPr>
              <a:t>状態変数</a:t>
            </a:r>
            <a:r>
              <a:rPr kumimoji="1" lang="ja-JP" altLang="en-US" sz="2000" b="1" dirty="0">
                <a:latin typeface="Times New Roman"/>
                <a:ea typeface="ＭＳ Ｐゴシック"/>
              </a:rPr>
              <a:t> </a:t>
            </a:r>
            <a:r>
              <a:rPr kumimoji="1" lang="en-US" altLang="ja-JP" sz="2000" dirty="0">
                <a:latin typeface="Times New Roman"/>
                <a:ea typeface="ＭＳ Ｐゴシック"/>
              </a:rPr>
              <a:t>(</a:t>
            </a:r>
            <a:r>
              <a:rPr kumimoji="1" lang="ja-JP" altLang="en-US" sz="2000" dirty="0">
                <a:latin typeface="Times New Roman"/>
                <a:ea typeface="ＭＳ Ｐゴシック"/>
              </a:rPr>
              <a:t>経験的に確認されている</a:t>
            </a:r>
            <a:r>
              <a:rPr kumimoji="1" lang="en-US" altLang="ja-JP" sz="2000" dirty="0">
                <a:latin typeface="Times New Roman"/>
                <a:ea typeface="ＭＳ Ｐゴシック"/>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Times New Roman"/>
                <a:ea typeface="ＭＳ Ｐゴシック"/>
              </a:rPr>
              <a:t>	</a:t>
            </a:r>
            <a:r>
              <a:rPr kumimoji="1" lang="ja-JP" altLang="en-US" sz="2000" dirty="0">
                <a:latin typeface="Times New Roman"/>
                <a:ea typeface="ＭＳ Ｐゴシック"/>
              </a:rPr>
              <a:t>　　　 </a:t>
            </a:r>
            <a:r>
              <a:rPr kumimoji="1" lang="en-US" altLang="ja-JP" sz="2000" dirty="0">
                <a:latin typeface="Times New Roman"/>
                <a:ea typeface="ＭＳ Ｐゴシック"/>
              </a:rPr>
              <a:t>(</a:t>
            </a:r>
            <a:r>
              <a:rPr kumimoji="1" lang="ja-JP" altLang="en-US" sz="2000" dirty="0">
                <a:latin typeface="Times New Roman"/>
                <a:ea typeface="ＭＳ Ｐゴシック"/>
              </a:rPr>
              <a:t>他に 電場</a:t>
            </a:r>
            <a:r>
              <a:rPr kumimoji="1" lang="en-US" altLang="ja-JP" sz="2000" i="1" dirty="0">
                <a:latin typeface="Times New Roman"/>
                <a:ea typeface="ＭＳ Ｐゴシック"/>
              </a:rPr>
              <a:t>E</a:t>
            </a:r>
            <a:r>
              <a:rPr kumimoji="1" lang="en-US" altLang="ja-JP" sz="2000" dirty="0">
                <a:latin typeface="Times New Roman"/>
                <a:ea typeface="ＭＳ Ｐゴシック"/>
              </a:rPr>
              <a:t>,</a:t>
            </a:r>
            <a:r>
              <a:rPr kumimoji="1" lang="ja-JP" altLang="en-US" sz="2000" dirty="0">
                <a:latin typeface="Times New Roman"/>
                <a:ea typeface="ＭＳ Ｐゴシック"/>
              </a:rPr>
              <a:t> 磁場 </a:t>
            </a:r>
            <a:r>
              <a:rPr kumimoji="1" lang="en-US" altLang="ja-JP" sz="2000" i="1" dirty="0">
                <a:latin typeface="Times New Roman"/>
                <a:ea typeface="ＭＳ Ｐゴシック"/>
              </a:rPr>
              <a:t>B</a:t>
            </a:r>
            <a:r>
              <a:rPr kumimoji="1" lang="ja-JP" altLang="en-US" sz="2000" dirty="0">
                <a:latin typeface="Times New Roman"/>
                <a:ea typeface="ＭＳ Ｐゴシック"/>
              </a:rPr>
              <a:t>などもあるが、この講義では扱わない</a:t>
            </a:r>
            <a:r>
              <a:rPr kumimoji="1" lang="en-US" altLang="ja-JP" sz="2000" dirty="0">
                <a:latin typeface="Times New Roman"/>
                <a:ea typeface="ＭＳ Ｐゴシック"/>
              </a:rPr>
              <a:t>)</a:t>
            </a:r>
            <a:br>
              <a:rPr kumimoji="1" lang="en-US" altLang="ja-JP" sz="2800" dirty="0">
                <a:solidFill>
                  <a:srgbClr val="000000"/>
                </a:solidFill>
                <a:latin typeface="Times New Roman"/>
                <a:ea typeface="ＭＳ Ｐゴシック"/>
              </a:rPr>
            </a:br>
            <a:r>
              <a:rPr kumimoji="1" lang="ja-JP" altLang="en-US" sz="2800" b="1" dirty="0">
                <a:solidFill>
                  <a:srgbClr val="FF0000"/>
                </a:solidFill>
                <a:latin typeface="Times New Roman"/>
                <a:ea typeface="ＭＳ Ｐゴシック"/>
              </a:rPr>
              <a:t>　</a:t>
            </a:r>
            <a:r>
              <a:rPr kumimoji="1" lang="en-US" altLang="ja-JP" sz="2800" b="1" i="1" dirty="0">
                <a:solidFill>
                  <a:srgbClr val="FF0000"/>
                </a:solidFill>
                <a:latin typeface="Times New Roman"/>
                <a:ea typeface="ＭＳ Ｐゴシック"/>
              </a:rPr>
              <a:t> </a:t>
            </a:r>
            <a:r>
              <a:rPr kumimoji="1" lang="en-US" altLang="ja-JP" sz="2800" b="1" i="1" dirty="0" err="1">
                <a:solidFill>
                  <a:srgbClr val="FF0000"/>
                </a:solidFill>
                <a:latin typeface="Times New Roman"/>
                <a:ea typeface="ＭＳ Ｐゴシック"/>
              </a:rPr>
              <a:t>n</a:t>
            </a:r>
            <a:r>
              <a:rPr kumimoji="1" lang="en-US" altLang="ja-JP" sz="2800" b="1" i="1" baseline="-25000" dirty="0" err="1">
                <a:solidFill>
                  <a:srgbClr val="FF0000"/>
                </a:solidFill>
                <a:latin typeface="Times New Roman"/>
                <a:ea typeface="ＭＳ Ｐゴシック"/>
              </a:rPr>
              <a:t>i</a:t>
            </a:r>
            <a:r>
              <a:rPr kumimoji="1" lang="en-US" altLang="ja-JP" sz="2800" b="1" i="1" baseline="-25000" dirty="0">
                <a:solidFill>
                  <a:srgbClr val="FF0000"/>
                </a:solidFill>
                <a:latin typeface="Times New Roman"/>
                <a:ea typeface="ＭＳ Ｐゴシック"/>
              </a:rPr>
              <a:t> </a:t>
            </a:r>
            <a:r>
              <a:rPr kumimoji="1" lang="en-US" altLang="ja-JP" sz="2800" b="1" i="1" dirty="0">
                <a:solidFill>
                  <a:srgbClr val="FF0000"/>
                </a:solidFill>
                <a:latin typeface="Times New Roman"/>
                <a:ea typeface="ＭＳ Ｐゴシック"/>
              </a:rPr>
              <a:t>,</a:t>
            </a:r>
            <a:r>
              <a:rPr kumimoji="1" lang="ja-JP" altLang="en-US" sz="2800" b="1" i="1" dirty="0">
                <a:solidFill>
                  <a:srgbClr val="FF0000"/>
                </a:solidFill>
                <a:latin typeface="Times New Roman"/>
                <a:ea typeface="ＭＳ Ｐゴシック"/>
              </a:rPr>
              <a:t>       </a:t>
            </a:r>
            <a:r>
              <a:rPr kumimoji="1" lang="en-US" altLang="ja-JP" sz="2800" b="1" i="1" dirty="0">
                <a:solidFill>
                  <a:srgbClr val="FF0000"/>
                </a:solidFill>
                <a:latin typeface="Times New Roman"/>
                <a:ea typeface="ＭＳ Ｐゴシック"/>
              </a:rPr>
              <a:t>T,     P,    V</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i="1" dirty="0">
                <a:solidFill>
                  <a:srgbClr val="000000"/>
                </a:solidFill>
                <a:latin typeface="Times New Roman"/>
                <a:ea typeface="ＭＳ Ｐゴシック"/>
              </a:rPr>
              <a:t>  </a:t>
            </a:r>
            <a:r>
              <a:rPr kumimoji="1" lang="ja-JP" altLang="en-US" dirty="0">
                <a:solidFill>
                  <a:srgbClr val="000000"/>
                </a:solidFill>
                <a:latin typeface="Times New Roman"/>
                <a:ea typeface="ＭＳ Ｐゴシック"/>
              </a:rPr>
              <a:t>  物質の量   温度    圧力   体積</a:t>
            </a:r>
            <a:endParaRPr kumimoji="1" lang="en-US" altLang="ja-JP" dirty="0">
              <a:solidFill>
                <a:srgbClr val="000000"/>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1" lang="en-US" altLang="ja-JP" sz="1050" dirty="0">
                <a:solidFill>
                  <a:srgbClr val="0000FF"/>
                </a:solidFill>
                <a:latin typeface="Times New Roman"/>
                <a:ea typeface="ＭＳ Ｐゴシック"/>
              </a:rPr>
            </a:br>
            <a:r>
              <a:rPr kumimoji="1" lang="ja-JP" altLang="en-US" sz="2400" dirty="0">
                <a:solidFill>
                  <a:srgbClr val="0000FF"/>
                </a:solidFill>
                <a:latin typeface="Times New Roman"/>
                <a:ea typeface="ＭＳ Ｐゴシック"/>
              </a:rPr>
              <a:t>　　　物質ごとに、</a:t>
            </a:r>
            <a:r>
              <a:rPr kumimoji="1" lang="en-US" altLang="ja-JP" sz="2400" i="1" dirty="0">
                <a:solidFill>
                  <a:srgbClr val="0000FF"/>
                </a:solidFill>
                <a:latin typeface="Times New Roman"/>
                <a:ea typeface="ＭＳ Ｐゴシック"/>
              </a:rPr>
              <a:t>g</a:t>
            </a:r>
            <a:r>
              <a:rPr kumimoji="1" lang="en-US" altLang="ja-JP" sz="2400" dirty="0">
                <a:solidFill>
                  <a:srgbClr val="0000FF"/>
                </a:solidFill>
                <a:latin typeface="Times New Roman"/>
                <a:ea typeface="ＭＳ Ｐゴシック"/>
              </a:rPr>
              <a:t>(</a:t>
            </a:r>
            <a:r>
              <a:rPr kumimoji="1" lang="en-US" altLang="ja-JP" sz="2400" i="1" dirty="0" err="1">
                <a:solidFill>
                  <a:srgbClr val="0000FF"/>
                </a:solidFill>
                <a:latin typeface="Times New Roman"/>
                <a:ea typeface="ＭＳ Ｐゴシック"/>
              </a:rPr>
              <a:t>n</a:t>
            </a:r>
            <a:r>
              <a:rPr kumimoji="1" lang="en-US" altLang="ja-JP" sz="2400" i="1" baseline="-25000" dirty="0" err="1">
                <a:solidFill>
                  <a:srgbClr val="0000FF"/>
                </a:solidFill>
                <a:latin typeface="Times New Roman"/>
                <a:ea typeface="ＭＳ Ｐゴシック"/>
              </a:rPr>
              <a:t>i</a:t>
            </a:r>
            <a:r>
              <a:rPr kumimoji="1" lang="en-US" altLang="ja-JP" sz="2400" dirty="0">
                <a:solidFill>
                  <a:srgbClr val="0000FF"/>
                </a:solidFill>
                <a:latin typeface="Times New Roman"/>
                <a:ea typeface="ＭＳ Ｐゴシック"/>
              </a:rPr>
              <a:t>, </a:t>
            </a:r>
            <a:r>
              <a:rPr kumimoji="1" lang="en-US" altLang="ja-JP" sz="2400" i="1" dirty="0">
                <a:solidFill>
                  <a:srgbClr val="0000FF"/>
                </a:solidFill>
                <a:latin typeface="Times New Roman"/>
                <a:ea typeface="ＭＳ Ｐゴシック"/>
              </a:rPr>
              <a:t>T</a:t>
            </a:r>
            <a:r>
              <a:rPr kumimoji="1" lang="en-US" altLang="ja-JP" sz="2400" dirty="0">
                <a:solidFill>
                  <a:srgbClr val="0000FF"/>
                </a:solidFill>
                <a:latin typeface="Times New Roman"/>
                <a:ea typeface="ＭＳ Ｐゴシック"/>
              </a:rPr>
              <a:t>, </a:t>
            </a:r>
            <a:r>
              <a:rPr kumimoji="1" lang="en-US" altLang="ja-JP" sz="2400" i="1" dirty="0">
                <a:solidFill>
                  <a:srgbClr val="0000FF"/>
                </a:solidFill>
                <a:latin typeface="Times New Roman"/>
                <a:ea typeface="ＭＳ Ｐゴシック"/>
              </a:rPr>
              <a:t>P</a:t>
            </a:r>
            <a:r>
              <a:rPr kumimoji="1" lang="en-US" altLang="ja-JP" sz="2400" dirty="0">
                <a:solidFill>
                  <a:srgbClr val="0000FF"/>
                </a:solidFill>
                <a:latin typeface="Times New Roman"/>
                <a:ea typeface="ＭＳ Ｐゴシック"/>
              </a:rPr>
              <a:t>, </a:t>
            </a:r>
            <a:r>
              <a:rPr kumimoji="1" lang="en-US" altLang="ja-JP" sz="2400" i="1" dirty="0">
                <a:solidFill>
                  <a:srgbClr val="0000FF"/>
                </a:solidFill>
                <a:latin typeface="Times New Roman"/>
                <a:ea typeface="ＭＳ Ｐゴシック"/>
              </a:rPr>
              <a:t>V</a:t>
            </a:r>
            <a:r>
              <a:rPr kumimoji="1" lang="en-US" altLang="ja-JP" sz="2400" dirty="0">
                <a:solidFill>
                  <a:srgbClr val="0000FF"/>
                </a:solidFill>
                <a:latin typeface="Times New Roman"/>
                <a:ea typeface="ＭＳ Ｐゴシック"/>
              </a:rPr>
              <a:t>) = 0</a:t>
            </a:r>
            <a:r>
              <a:rPr kumimoji="1" lang="ja-JP" altLang="en-US" sz="2400" dirty="0">
                <a:solidFill>
                  <a:srgbClr val="0000FF"/>
                </a:solidFill>
                <a:latin typeface="Times New Roman"/>
                <a:ea typeface="ＭＳ Ｐゴシック"/>
              </a:rPr>
              <a:t> の制約がある</a:t>
            </a:r>
            <a:r>
              <a:rPr kumimoji="1" lang="en-US" altLang="ja-JP" sz="2400" dirty="0">
                <a:solidFill>
                  <a:srgbClr val="0000FF"/>
                </a:solidFill>
                <a:latin typeface="Times New Roman"/>
                <a:ea typeface="ＭＳ Ｐゴシック"/>
              </a:rPr>
              <a:t>:</a:t>
            </a:r>
            <a:r>
              <a:rPr kumimoji="1" lang="ja-JP" altLang="en-US" sz="2400" dirty="0">
                <a:solidFill>
                  <a:srgbClr val="0000FF"/>
                </a:solidFill>
                <a:latin typeface="Times New Roman"/>
                <a:ea typeface="ＭＳ Ｐゴシック"/>
              </a:rPr>
              <a:t> </a:t>
            </a:r>
            <a:r>
              <a:rPr kumimoji="1" lang="ja-JP" altLang="en-US" sz="2400" dirty="0">
                <a:solidFill>
                  <a:srgbClr val="FF0000"/>
                </a:solidFill>
                <a:latin typeface="Times New Roman"/>
                <a:ea typeface="ＭＳ Ｐゴシック"/>
              </a:rPr>
              <a:t>状態方程式</a:t>
            </a:r>
            <a:endPar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defTabSz="914400">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状態方程式の例</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理想気体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sz="24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n, T, V</a:t>
            </a:r>
            <a:r>
              <a:rPr kumimoji="1" lang="en-US" altLang="ja-JP" sz="24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err="1">
                <a:ln>
                  <a:noFill/>
                </a:ln>
                <a:solidFill>
                  <a:srgbClr val="000000"/>
                </a:solidFill>
                <a:effectLst/>
                <a:uLnTx/>
                <a:uFillTx/>
                <a:latin typeface="Times New Roman"/>
                <a:ea typeface="ＭＳ Ｐゴシック"/>
                <a:cs typeface="+mn-cs"/>
              </a:rPr>
              <a:t>nRT</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 / V</a:t>
            </a:r>
            <a:b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n, T, V</a:t>
            </a: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u="none" strike="noStrike" kern="1200" cap="none" spc="0" normalizeH="0" baseline="0" noProof="0" dirty="0">
                <a:ln>
                  <a:noFill/>
                </a:ln>
                <a:solidFill>
                  <a:srgbClr val="000000"/>
                </a:solidFill>
                <a:effectLst/>
                <a:uLnTx/>
                <a:uFillTx/>
                <a:latin typeface="Times New Roman"/>
                <a:ea typeface="ＭＳ Ｐゴシック"/>
                <a:cs typeface="+mn-cs"/>
              </a:rPr>
              <a:t>が決まると、</a:t>
            </a:r>
            <a:r>
              <a:rPr kumimoji="1" lang="en-US" altLang="ja-JP" sz="2400" b="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2400" b="0" u="none" strike="noStrike" kern="1200" cap="none" spc="0" normalizeH="0" baseline="0" noProof="0" dirty="0">
                <a:ln>
                  <a:noFill/>
                </a:ln>
                <a:solidFill>
                  <a:srgbClr val="000000"/>
                </a:solidFill>
                <a:effectLst/>
                <a:uLnTx/>
                <a:uFillTx/>
                <a:latin typeface="Times New Roman"/>
                <a:ea typeface="ＭＳ Ｐゴシック"/>
                <a:cs typeface="+mn-cs"/>
              </a:rPr>
              <a:t>は一意的に決まる。</a:t>
            </a:r>
            <a:endParaRPr kumimoji="1" lang="en-US" altLang="ja-JP" sz="2400" b="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solidFill>
                <a:srgbClr val="0000FF"/>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solidFill>
                  <a:srgbClr val="0000FF"/>
                </a:solidFill>
                <a:latin typeface="Times New Roman"/>
                <a:ea typeface="ＭＳ Ｐゴシック"/>
              </a:rPr>
              <a:t>状態量</a:t>
            </a:r>
            <a:endParaRPr kumimoji="1" lang="en-US" altLang="ja-JP" sz="2800" b="1" dirty="0">
              <a:solidFill>
                <a:srgbClr val="0000FF"/>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rPr>
              <a:t>　・ 系の状態を表す物理量</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rPr>
              <a:t>　　状態変数が与えられたら一意的に決まる</a:t>
            </a:r>
            <a:r>
              <a:rPr kumimoji="1" lang="ja-JP" altLang="en-US" b="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rPr>
              <a: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rPr>
              <a:t>履歴 </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rPr>
              <a: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rPr>
              <a:t>過去の変化過程</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rPr>
              <a: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rPr>
              <a:t> に依存しない</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rPr>
              <a:t>)</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rPr>
              <a:t>	</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rPr>
              <a:t>状態変数の一意的関数 </a:t>
            </a:r>
            <a:r>
              <a:rPr kumimoji="1" lang="en-US" altLang="ja-JP" sz="2000" b="0" i="1" u="none" strike="noStrike" kern="1200" cap="none" spc="0" normalizeH="0" baseline="0" noProof="0" dirty="0">
                <a:ln>
                  <a:noFill/>
                </a:ln>
                <a:solidFill>
                  <a:srgbClr val="FF0000"/>
                </a:solidFill>
                <a:effectLst/>
                <a:uLnTx/>
                <a:uFillTx/>
                <a:latin typeface="Times New Roman"/>
                <a:ea typeface="ＭＳ Ｐゴシック"/>
              </a:rPr>
              <a:t>f</a:t>
            </a:r>
            <a:r>
              <a:rPr kumimoji="1" lang="ja-JP" altLang="en-US" sz="2000" b="0" i="1" u="none" strike="noStrike" kern="1200" cap="none" spc="0" normalizeH="0" baseline="30000" noProof="0" dirty="0">
                <a:ln>
                  <a:noFill/>
                </a:ln>
                <a:solidFill>
                  <a:srgbClr val="FF0000"/>
                </a:solidFill>
                <a:effectLst/>
                <a:uLnTx/>
                <a:uFillTx/>
                <a:latin typeface="Times New Roman"/>
                <a:ea typeface="ＭＳ Ｐゴシック"/>
              </a:rPr>
              <a:t> </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rPr>
              <a:t>(</a:t>
            </a:r>
            <a:r>
              <a:rPr kumimoji="1" lang="en-US" altLang="ja-JP" sz="2000" b="0" i="1" u="none" strike="noStrike" kern="1200" cap="none" spc="0" normalizeH="0" baseline="0" noProof="0" dirty="0" err="1">
                <a:ln>
                  <a:noFill/>
                </a:ln>
                <a:solidFill>
                  <a:srgbClr val="FF0000"/>
                </a:solidFill>
                <a:effectLst/>
                <a:uLnTx/>
                <a:uFillTx/>
                <a:latin typeface="Times New Roman"/>
                <a:ea typeface="ＭＳ Ｐゴシック"/>
              </a:rPr>
              <a:t>n</a:t>
            </a:r>
            <a:r>
              <a:rPr kumimoji="1" lang="en-US" altLang="ja-JP" sz="2000" b="0" i="1" u="none" strike="noStrike" kern="1200" cap="none" spc="0" normalizeH="0" baseline="-25000" noProof="0" dirty="0" err="1">
                <a:ln>
                  <a:noFill/>
                </a:ln>
                <a:solidFill>
                  <a:srgbClr val="FF0000"/>
                </a:solidFill>
                <a:effectLst/>
                <a:uLnTx/>
                <a:uFillTx/>
                <a:latin typeface="Times New Roman"/>
                <a:ea typeface="ＭＳ Ｐゴシック"/>
              </a:rPr>
              <a:t>i</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rPr>
              <a:t>,</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000" b="0" i="1" u="none" strike="noStrike" kern="1200" cap="none" spc="0" normalizeH="0" baseline="0" noProof="0" dirty="0">
                <a:ln>
                  <a:noFill/>
                </a:ln>
                <a:solidFill>
                  <a:srgbClr val="FF0000"/>
                </a:solidFill>
                <a:effectLst/>
                <a:uLnTx/>
                <a:uFillTx/>
                <a:latin typeface="Times New Roman"/>
                <a:ea typeface="ＭＳ Ｐゴシック"/>
              </a:rPr>
              <a:t>T</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000" b="0" i="1" u="none" strike="noStrike" kern="1200" cap="none" spc="0" normalizeH="0" baseline="0" noProof="0" dirty="0">
                <a:ln>
                  <a:noFill/>
                </a:ln>
                <a:solidFill>
                  <a:srgbClr val="FF0000"/>
                </a:solidFill>
                <a:effectLst/>
                <a:uLnTx/>
                <a:uFillTx/>
                <a:latin typeface="Times New Roman"/>
                <a:ea typeface="ＭＳ Ｐゴシック"/>
              </a:rPr>
              <a:t>P</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000" b="0" i="1" u="none" strike="noStrike" kern="1200" cap="none" spc="0" normalizeH="0" baseline="0" noProof="0" dirty="0">
                <a:ln>
                  <a:noFill/>
                </a:ln>
                <a:solidFill>
                  <a:srgbClr val="FF0000"/>
                </a:solidFill>
                <a:effectLst/>
                <a:uLnTx/>
                <a:uFillTx/>
                <a:latin typeface="Times New Roman"/>
                <a:ea typeface="ＭＳ Ｐゴシック"/>
              </a:rPr>
              <a:t>V</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rPr>
              <a:t>)</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rPr>
              <a:t> で</a:t>
            </a:r>
            <a:r>
              <a:rPr kumimoji="1" lang="ja-JP" altLang="en-US" sz="2000" dirty="0">
                <a:solidFill>
                  <a:srgbClr val="FF0000"/>
                </a:solidFill>
                <a:latin typeface="Times New Roman"/>
                <a:ea typeface="ＭＳ Ｐゴシック"/>
              </a:rPr>
              <a:t>表される</a:t>
            </a:r>
            <a:endPar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4" name="タイトル 1">
            <a:extLst>
              <a:ext uri="{FF2B5EF4-FFF2-40B4-BE49-F238E27FC236}">
                <a16:creationId xmlns:a16="http://schemas.microsoft.com/office/drawing/2014/main" id="{B072F46F-74F6-41BD-976D-D38C46B97081}"/>
              </a:ext>
            </a:extLst>
          </p:cNvPr>
          <p:cNvSpPr>
            <a:spLocks noGrp="1"/>
          </p:cNvSpPr>
          <p:nvPr>
            <p:ph type="title"/>
          </p:nvPr>
        </p:nvSpPr>
        <p:spPr>
          <a:xfrm>
            <a:off x="0" y="6869"/>
            <a:ext cx="9144000" cy="7234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fontAlgn="base">
              <a:spcAft>
                <a:spcPct val="0"/>
              </a:spcAft>
            </a:pP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600" b="1" kern="0" dirty="0">
                <a:solidFill>
                  <a:srgbClr val="0000FF"/>
                </a:solidFill>
                <a:latin typeface="Times New Roman"/>
                <a:ea typeface="ＭＳ Ｐゴシック"/>
              </a:rPr>
              <a:t>§1.2</a:t>
            </a:r>
            <a:r>
              <a:rPr lang="ja-JP" altLang="en-US" sz="3600" b="1" kern="0" dirty="0">
                <a:solidFill>
                  <a:srgbClr val="0000FF"/>
                </a:solidFill>
                <a:latin typeface="Times New Roman"/>
                <a:ea typeface="ＭＳ Ｐゴシック"/>
              </a:rPr>
              <a:t>　</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状態量と状態方程式</a:t>
            </a:r>
          </a:p>
        </p:txBody>
      </p:sp>
      <p:sp>
        <p:nvSpPr>
          <p:cNvPr id="5" name="テキスト ボックス 4">
            <a:extLst>
              <a:ext uri="{FF2B5EF4-FFF2-40B4-BE49-F238E27FC236}">
                <a16:creationId xmlns:a16="http://schemas.microsoft.com/office/drawing/2014/main" id="{9BB7BC86-EA89-4AFC-A74F-1EE2E582B8F4}"/>
              </a:ext>
            </a:extLst>
          </p:cNvPr>
          <p:cNvSpPr txBox="1"/>
          <p:nvPr/>
        </p:nvSpPr>
        <p:spPr>
          <a:xfrm>
            <a:off x="0" y="-359"/>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5</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 name="テキスト ボックス 1">
            <a:extLst>
              <a:ext uri="{FF2B5EF4-FFF2-40B4-BE49-F238E27FC236}">
                <a16:creationId xmlns:a16="http://schemas.microsoft.com/office/drawing/2014/main" id="{05A9DBA8-ACA0-CB03-23F6-A134A2605717}"/>
              </a:ext>
            </a:extLst>
          </p:cNvPr>
          <p:cNvSpPr txBox="1"/>
          <p:nvPr/>
        </p:nvSpPr>
        <p:spPr>
          <a:xfrm>
            <a:off x="208800" y="804776"/>
            <a:ext cx="83192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rPr>
              <a:t>物理的に同じ平衡状態を一意的に決定するために</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rPr>
            </a:b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rPr>
              <a:t>必要な変数の組は何か？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endParaRPr>
          </a:p>
        </p:txBody>
      </p:sp>
      <p:sp>
        <p:nvSpPr>
          <p:cNvPr id="6" name="テキスト ボックス 5">
            <a:extLst>
              <a:ext uri="{FF2B5EF4-FFF2-40B4-BE49-F238E27FC236}">
                <a16:creationId xmlns:a16="http://schemas.microsoft.com/office/drawing/2014/main" id="{658D09A8-F81B-900A-50EF-15062D4F1159}"/>
              </a:ext>
            </a:extLst>
          </p:cNvPr>
          <p:cNvSpPr txBox="1"/>
          <p:nvPr/>
        </p:nvSpPr>
        <p:spPr>
          <a:xfrm>
            <a:off x="406400" y="3147110"/>
            <a:ext cx="8058148" cy="400110"/>
          </a:xfrm>
          <a:prstGeom prst="rect">
            <a:avLst/>
          </a:prstGeom>
          <a:solidFill>
            <a:srgbClr val="0000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Times New Roman"/>
                <a:ea typeface="ＭＳ Ｐゴシック"/>
                <a:cs typeface="+mn-cs"/>
              </a:rPr>
              <a:t>経験的に、これら </a:t>
            </a:r>
            <a:r>
              <a:rPr kumimoji="1" lang="en-US" altLang="ja-JP" sz="2000" b="1" i="0" u="none" strike="noStrike" kern="1200" cap="none" spc="0" normalizeH="0" baseline="0" noProof="0" dirty="0">
                <a:ln>
                  <a:noFill/>
                </a:ln>
                <a:solidFill>
                  <a:schemeClr val="bg1"/>
                </a:solidFill>
                <a:effectLst/>
                <a:uLnTx/>
                <a:uFillTx/>
                <a:latin typeface="Times New Roman"/>
                <a:ea typeface="ＭＳ Ｐゴシック"/>
                <a:cs typeface="+mn-cs"/>
              </a:rPr>
              <a:t>4</a:t>
            </a:r>
            <a:r>
              <a:rPr kumimoji="1" lang="ja-JP" altLang="en-US" sz="2000" b="1" i="0" u="none" strike="noStrike" kern="1200" cap="none" spc="0" normalizeH="0" baseline="0" noProof="0" dirty="0">
                <a:ln>
                  <a:noFill/>
                </a:ln>
                <a:solidFill>
                  <a:schemeClr val="bg1"/>
                </a:solidFill>
                <a:effectLst/>
                <a:uLnTx/>
                <a:uFillTx/>
                <a:latin typeface="Times New Roman"/>
                <a:ea typeface="ＭＳ Ｐゴシック"/>
                <a:cs typeface="+mn-cs"/>
              </a:rPr>
              <a:t>種の状態変数のうち</a:t>
            </a:r>
            <a:r>
              <a:rPr kumimoji="1" lang="ja-JP" altLang="en-US" sz="2000" b="1" i="0" u="none" strike="noStrike" kern="1200" cap="none" spc="0" normalizeH="0" baseline="0" noProof="0" dirty="0">
                <a:ln>
                  <a:noFill/>
                </a:ln>
                <a:solidFill>
                  <a:srgbClr val="FFFF00"/>
                </a:solidFill>
                <a:effectLst/>
                <a:uLnTx/>
                <a:uFillTx/>
                <a:latin typeface="Times New Roman"/>
                <a:ea typeface="ＭＳ Ｐゴシック"/>
                <a:cs typeface="+mn-cs"/>
              </a:rPr>
              <a:t>自由に変えられるのは </a:t>
            </a:r>
            <a:r>
              <a:rPr kumimoji="1" lang="en-US" altLang="ja-JP" sz="2000" b="1" i="0" u="none" strike="noStrike" kern="1200" cap="none" spc="0" normalizeH="0" baseline="0" noProof="0" dirty="0">
                <a:ln>
                  <a:noFill/>
                </a:ln>
                <a:solidFill>
                  <a:srgbClr val="FFFF00"/>
                </a:solidFill>
                <a:effectLst/>
                <a:uLnTx/>
                <a:uFillTx/>
                <a:latin typeface="Times New Roman"/>
                <a:ea typeface="ＭＳ Ｐゴシック"/>
                <a:cs typeface="+mn-cs"/>
              </a:rPr>
              <a:t>3</a:t>
            </a:r>
            <a:r>
              <a:rPr kumimoji="1" lang="ja-JP" altLang="en-US" sz="2000" b="1" i="0" u="none" strike="noStrike" kern="1200" cap="none" spc="0" normalizeH="0" baseline="0" noProof="0" dirty="0">
                <a:ln>
                  <a:noFill/>
                </a:ln>
                <a:solidFill>
                  <a:srgbClr val="FFFF00"/>
                </a:solidFill>
                <a:effectLst/>
                <a:uLnTx/>
                <a:uFillTx/>
                <a:latin typeface="Times New Roman"/>
                <a:ea typeface="ＭＳ Ｐゴシック"/>
                <a:cs typeface="+mn-cs"/>
              </a:rPr>
              <a:t>種 だけ</a:t>
            </a:r>
            <a:endParaRPr kumimoji="1" lang="en-US" altLang="ja-JP" sz="2000" b="1" i="0" u="none" strike="noStrike" kern="1200" cap="none" spc="0" normalizeH="0" baseline="0" noProof="0" dirty="0">
              <a:ln>
                <a:noFill/>
              </a:ln>
              <a:solidFill>
                <a:srgbClr val="FFFF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79981487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95392" y="768357"/>
            <a:ext cx="8864114" cy="1675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示量変数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示量性量</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同じ状態の物体２つを合体させたときに２倍になる量 </a:t>
            </a:r>
            <a:endPar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V</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mn-cs"/>
              </a:rPr>
              <a:t>S</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400" b="1" i="1" u="none" strike="noStrike" kern="1200" cap="none" spc="0" normalizeH="0" baseline="0" noProof="0" dirty="0" err="1">
                <a:ln>
                  <a:noFill/>
                </a:ln>
                <a:solidFill>
                  <a:srgbClr val="FF0000"/>
                </a:solidFill>
                <a:effectLst/>
                <a:uLnTx/>
                <a:uFillTx/>
                <a:latin typeface="Times New Roman"/>
                <a:ea typeface="ＭＳ Ｐゴシック"/>
                <a:cs typeface="+mn-cs"/>
              </a:rPr>
              <a:t>n</a:t>
            </a:r>
            <a:r>
              <a:rPr kumimoji="1" lang="en-US" altLang="ja-JP" sz="2400" b="1" i="1" u="none" strike="noStrike" kern="1200" cap="none" spc="0" normalizeH="0" baseline="-25000" noProof="0" dirty="0" err="1">
                <a:ln>
                  <a:noFill/>
                </a:ln>
                <a:solidFill>
                  <a:srgbClr val="FF0000"/>
                </a:solidFill>
                <a:effectLst/>
                <a:uLnTx/>
                <a:uFillTx/>
                <a:latin typeface="Times New Roman"/>
                <a:ea typeface="ＭＳ Ｐゴシック"/>
                <a:cs typeface="+mn-cs"/>
              </a:rPr>
              <a:t>i</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U, H, F, G</a:t>
            </a:r>
            <a:r>
              <a:rPr kumimoji="1" lang="en-US" altLang="ja-JP" sz="24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など</a:t>
            </a:r>
            <a:endPar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示強変数 </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示強性量</a:t>
            </a:r>
            <a:r>
              <a:rPr kumimoji="1"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同じ状態の物体２つを合体させたときに変わらない量</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など</a:t>
            </a:r>
            <a:endPar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4" name="タイトル 1">
            <a:extLst>
              <a:ext uri="{FF2B5EF4-FFF2-40B4-BE49-F238E27FC236}">
                <a16:creationId xmlns:a16="http://schemas.microsoft.com/office/drawing/2014/main" id="{B072F46F-74F6-41BD-976D-D38C46B97081}"/>
              </a:ext>
            </a:extLst>
          </p:cNvPr>
          <p:cNvSpPr>
            <a:spLocks noGrp="1"/>
          </p:cNvSpPr>
          <p:nvPr>
            <p:ph type="title"/>
          </p:nvPr>
        </p:nvSpPr>
        <p:spPr>
          <a:xfrm>
            <a:off x="0" y="6869"/>
            <a:ext cx="9144000" cy="7234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fontAlgn="base">
              <a:spcAft>
                <a:spcPct val="0"/>
              </a:spcAft>
            </a:pPr>
            <a:r>
              <a:rPr lang="ja-JP" altLang="en-US" sz="3600" b="1" dirty="0">
                <a:solidFill>
                  <a:srgbClr val="0000FF"/>
                </a:solidFill>
                <a:latin typeface="Times New Roman"/>
                <a:ea typeface="ＭＳ Ｐゴシック"/>
                <a:cs typeface="Times New Roman" panose="02020603050405020304" pitchFamily="18" charset="0"/>
              </a:rPr>
              <a:t>示量変数と示強変数</a:t>
            </a:r>
            <a:endPar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BB7BC86-EA89-4AFC-A74F-1EE2E582B8F4}"/>
              </a:ext>
            </a:extLst>
          </p:cNvPr>
          <p:cNvSpPr txBox="1"/>
          <p:nvPr/>
        </p:nvSpPr>
        <p:spPr>
          <a:xfrm>
            <a:off x="0" y="-359"/>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5</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aphicFrame>
        <p:nvGraphicFramePr>
          <p:cNvPr id="2" name="表 2">
            <a:extLst>
              <a:ext uri="{FF2B5EF4-FFF2-40B4-BE49-F238E27FC236}">
                <a16:creationId xmlns:a16="http://schemas.microsoft.com/office/drawing/2014/main" id="{79F4DF81-3AF1-485A-AE9E-E99DAC64ECB2}"/>
              </a:ext>
            </a:extLst>
          </p:cNvPr>
          <p:cNvGraphicFramePr>
            <a:graphicFrameLocks noGrp="1"/>
          </p:cNvGraphicFramePr>
          <p:nvPr>
            <p:extLst>
              <p:ext uri="{D42A27DB-BD31-4B8C-83A1-F6EECF244321}">
                <p14:modId xmlns:p14="http://schemas.microsoft.com/office/powerpoint/2010/main" val="2484375508"/>
              </p:ext>
            </p:extLst>
          </p:nvPr>
        </p:nvGraphicFramePr>
        <p:xfrm>
          <a:off x="1009650" y="3298170"/>
          <a:ext cx="7124700" cy="2895600"/>
        </p:xfrm>
        <a:graphic>
          <a:graphicData uri="http://schemas.openxmlformats.org/drawingml/2006/table">
            <a:tbl>
              <a:tblPr firstRow="1" bandRow="1">
                <a:tableStyleId>{5C22544A-7EE6-4342-B048-85BDC9FD1C3A}</a:tableStyleId>
              </a:tblPr>
              <a:tblGrid>
                <a:gridCol w="2374900">
                  <a:extLst>
                    <a:ext uri="{9D8B030D-6E8A-4147-A177-3AD203B41FA5}">
                      <a16:colId xmlns:a16="http://schemas.microsoft.com/office/drawing/2014/main" val="2488551162"/>
                    </a:ext>
                  </a:extLst>
                </a:gridCol>
                <a:gridCol w="2374900">
                  <a:extLst>
                    <a:ext uri="{9D8B030D-6E8A-4147-A177-3AD203B41FA5}">
                      <a16:colId xmlns:a16="http://schemas.microsoft.com/office/drawing/2014/main" val="3111533240"/>
                    </a:ext>
                  </a:extLst>
                </a:gridCol>
                <a:gridCol w="2374900">
                  <a:extLst>
                    <a:ext uri="{9D8B030D-6E8A-4147-A177-3AD203B41FA5}">
                      <a16:colId xmlns:a16="http://schemas.microsoft.com/office/drawing/2014/main" val="1820403098"/>
                    </a:ext>
                  </a:extLst>
                </a:gridCol>
              </a:tblGrid>
              <a:tr h="370840">
                <a:tc>
                  <a:txBody>
                    <a:bodyPr/>
                    <a:lstStyle/>
                    <a:p>
                      <a:r>
                        <a:rPr kumimoji="1" lang="ja-JP" altLang="en-US" sz="3200" dirty="0"/>
                        <a:t>示量変数</a:t>
                      </a:r>
                    </a:p>
                  </a:txBody>
                  <a:tcPr/>
                </a:tc>
                <a:tc>
                  <a:txBody>
                    <a:bodyPr/>
                    <a:lstStyle/>
                    <a:p>
                      <a:r>
                        <a:rPr kumimoji="1" lang="ja-JP" altLang="en-US" sz="3200" dirty="0"/>
                        <a:t>示強変数</a:t>
                      </a:r>
                    </a:p>
                  </a:txBody>
                  <a:tcPr/>
                </a:tc>
                <a:tc>
                  <a:txBody>
                    <a:bodyPr/>
                    <a:lstStyle/>
                    <a:p>
                      <a:r>
                        <a:rPr kumimoji="1" lang="ja-JP" altLang="en-US" sz="3200" dirty="0"/>
                        <a:t>エネルギー</a:t>
                      </a:r>
                    </a:p>
                  </a:txBody>
                  <a:tcPr/>
                </a:tc>
                <a:extLst>
                  <a:ext uri="{0D108BD9-81ED-4DB2-BD59-A6C34878D82A}">
                    <a16:rowId xmlns:a16="http://schemas.microsoft.com/office/drawing/2014/main" val="428860297"/>
                  </a:ext>
                </a:extLst>
              </a:tr>
              <a:tr h="370840">
                <a:tc>
                  <a:txBody>
                    <a:bodyPr/>
                    <a:lstStyle/>
                    <a:p>
                      <a:r>
                        <a:rPr kumimoji="1" lang="en-US" altLang="ja-JP" sz="3200" i="1" dirty="0"/>
                        <a:t>V</a:t>
                      </a:r>
                      <a:endParaRPr kumimoji="1" lang="ja-JP" altLang="en-US" sz="3200" i="1" dirty="0"/>
                    </a:p>
                  </a:txBody>
                  <a:tcPr/>
                </a:tc>
                <a:tc>
                  <a:txBody>
                    <a:bodyPr/>
                    <a:lstStyle/>
                    <a:p>
                      <a:r>
                        <a:rPr kumimoji="1" lang="en-US" altLang="ja-JP" sz="3200" i="1" dirty="0"/>
                        <a:t>P</a:t>
                      </a:r>
                      <a:endParaRPr kumimoji="1" lang="ja-JP" altLang="en-US" sz="3200" i="1" dirty="0"/>
                    </a:p>
                  </a:txBody>
                  <a:tcPr/>
                </a:tc>
                <a:tc>
                  <a:txBody>
                    <a:bodyPr/>
                    <a:lstStyle/>
                    <a:p>
                      <a:r>
                        <a:rPr kumimoji="1" lang="en-US" altLang="ja-JP" sz="3200" i="1" dirty="0"/>
                        <a:t>PV</a:t>
                      </a:r>
                      <a:endParaRPr kumimoji="1" lang="ja-JP" altLang="en-US" sz="3200" i="1" dirty="0"/>
                    </a:p>
                  </a:txBody>
                  <a:tcPr/>
                </a:tc>
                <a:extLst>
                  <a:ext uri="{0D108BD9-81ED-4DB2-BD59-A6C34878D82A}">
                    <a16:rowId xmlns:a16="http://schemas.microsoft.com/office/drawing/2014/main" val="1983436184"/>
                  </a:ext>
                </a:extLst>
              </a:tr>
              <a:tr h="370840">
                <a:tc>
                  <a:txBody>
                    <a:bodyPr/>
                    <a:lstStyle/>
                    <a:p>
                      <a:r>
                        <a:rPr kumimoji="1" lang="en-US" altLang="ja-JP" sz="3200" i="1" dirty="0"/>
                        <a:t>S</a:t>
                      </a:r>
                      <a:endParaRPr kumimoji="1" lang="ja-JP" altLang="en-US" sz="3200" i="1" dirty="0"/>
                    </a:p>
                  </a:txBody>
                  <a:tcPr/>
                </a:tc>
                <a:tc>
                  <a:txBody>
                    <a:bodyPr/>
                    <a:lstStyle/>
                    <a:p>
                      <a:r>
                        <a:rPr kumimoji="1" lang="en-US" altLang="ja-JP" sz="3200" i="1" dirty="0"/>
                        <a:t>T</a:t>
                      </a:r>
                      <a:endParaRPr kumimoji="1" lang="ja-JP" altLang="en-US" sz="3200" i="1" dirty="0"/>
                    </a:p>
                  </a:txBody>
                  <a:tcPr/>
                </a:tc>
                <a:tc>
                  <a:txBody>
                    <a:bodyPr/>
                    <a:lstStyle/>
                    <a:p>
                      <a:r>
                        <a:rPr kumimoji="1" lang="en-US" altLang="ja-JP" sz="3200" i="1" dirty="0"/>
                        <a:t>ST</a:t>
                      </a:r>
                      <a:r>
                        <a:rPr kumimoji="1" lang="en-US" altLang="ja-JP" sz="3200" dirty="0"/>
                        <a:t> (= </a:t>
                      </a:r>
                      <a:r>
                        <a:rPr kumimoji="1" lang="en-US" altLang="ja-JP" sz="3200" i="1" dirty="0"/>
                        <a:t>Q</a:t>
                      </a:r>
                      <a:r>
                        <a:rPr kumimoji="1" lang="en-US" altLang="ja-JP" sz="3200" dirty="0"/>
                        <a:t>)</a:t>
                      </a:r>
                      <a:endParaRPr kumimoji="1" lang="ja-JP" altLang="en-US" sz="3200" dirty="0"/>
                    </a:p>
                  </a:txBody>
                  <a:tcPr/>
                </a:tc>
                <a:extLst>
                  <a:ext uri="{0D108BD9-81ED-4DB2-BD59-A6C34878D82A}">
                    <a16:rowId xmlns:a16="http://schemas.microsoft.com/office/drawing/2014/main" val="3377337235"/>
                  </a:ext>
                </a:extLst>
              </a:tr>
              <a:tr h="370840">
                <a:tc>
                  <a:txBody>
                    <a:bodyPr/>
                    <a:lstStyle/>
                    <a:p>
                      <a:r>
                        <a:rPr kumimoji="1" lang="en-US" altLang="ja-JP" sz="3200" b="0" i="1" u="none" strike="noStrike" kern="1200" cap="none" spc="0" normalizeH="0" baseline="0" noProof="0" dirty="0" err="1">
                          <a:ln>
                            <a:noFill/>
                          </a:ln>
                          <a:solidFill>
                            <a:srgbClr val="000000"/>
                          </a:solidFill>
                          <a:effectLst/>
                          <a:uLnTx/>
                          <a:uFillTx/>
                          <a:latin typeface="+mn-lt"/>
                          <a:ea typeface="+mn-ea"/>
                          <a:cs typeface="+mn-cs"/>
                        </a:rPr>
                        <a:t>n</a:t>
                      </a:r>
                      <a:r>
                        <a:rPr kumimoji="1" lang="en-US" altLang="ja-JP" sz="3200" b="0" i="1" u="none" strike="noStrike" kern="1200" cap="none" spc="0" normalizeH="0" baseline="-25000" noProof="0" dirty="0" err="1">
                          <a:ln>
                            <a:noFill/>
                          </a:ln>
                          <a:solidFill>
                            <a:srgbClr val="000000"/>
                          </a:solidFill>
                          <a:effectLst/>
                          <a:uLnTx/>
                          <a:uFillTx/>
                          <a:latin typeface="+mn-lt"/>
                          <a:ea typeface="+mn-ea"/>
                          <a:cs typeface="+mn-cs"/>
                        </a:rPr>
                        <a:t>i</a:t>
                      </a:r>
                      <a:endParaRPr kumimoji="1" lang="ja-JP" altLang="en-US" sz="3200" dirty="0"/>
                    </a:p>
                  </a:txBody>
                  <a:tcPr/>
                </a:tc>
                <a:tc>
                  <a:txBody>
                    <a:bodyPr/>
                    <a:lstStyle/>
                    <a:p>
                      <a:r>
                        <a:rPr kumimoji="1" lang="en-US" altLang="ja-JP" sz="3200" b="0" i="1" u="none" strike="noStrike" kern="1200" cap="none" spc="0" normalizeH="0" baseline="0" noProof="0" dirty="0">
                          <a:ln>
                            <a:noFill/>
                          </a:ln>
                          <a:solidFill>
                            <a:srgbClr val="000000"/>
                          </a:solidFill>
                          <a:effectLst/>
                          <a:uLnTx/>
                          <a:uFillTx/>
                          <a:latin typeface="+mn-lt"/>
                          <a:ea typeface="+mn-ea"/>
                          <a:cs typeface="+mn-cs"/>
                          <a:sym typeface="Symbol" panose="05050102010706020507" pitchFamily="18" charset="2"/>
                        </a:rPr>
                        <a:t></a:t>
                      </a:r>
                      <a:r>
                        <a:rPr kumimoji="1" lang="en-US" altLang="ja-JP" sz="3200" b="0" i="1" u="none" strike="noStrike" kern="1200" cap="none" spc="0" normalizeH="0" baseline="-25000" noProof="0" dirty="0" err="1">
                          <a:ln>
                            <a:noFill/>
                          </a:ln>
                          <a:solidFill>
                            <a:srgbClr val="000000"/>
                          </a:solidFill>
                          <a:effectLst/>
                          <a:uLnTx/>
                          <a:uFillTx/>
                          <a:latin typeface="+mn-lt"/>
                          <a:ea typeface="+mn-ea"/>
                          <a:cs typeface="+mn-cs"/>
                        </a:rPr>
                        <a:t>i</a:t>
                      </a:r>
                      <a:endParaRPr kumimoji="1" lang="ja-JP" altLang="en-US" sz="3200" dirty="0"/>
                    </a:p>
                  </a:txBody>
                  <a:tcPr/>
                </a:tc>
                <a:tc>
                  <a:txBody>
                    <a:bodyPr/>
                    <a:lstStyle/>
                    <a:p>
                      <a:r>
                        <a:rPr kumimoji="1" lang="en-US" altLang="ja-JP" sz="3200" b="0" i="1" u="none" strike="noStrike" kern="1200" cap="none" spc="0" normalizeH="0" baseline="0" noProof="0" dirty="0" err="1">
                          <a:ln>
                            <a:noFill/>
                          </a:ln>
                          <a:solidFill>
                            <a:srgbClr val="000000"/>
                          </a:solidFill>
                          <a:effectLst/>
                          <a:uLnTx/>
                          <a:uFillTx/>
                          <a:latin typeface="+mn-lt"/>
                          <a:ea typeface="+mn-ea"/>
                          <a:cs typeface="+mn-cs"/>
                          <a:sym typeface="Symbol" panose="05050102010706020507" pitchFamily="18" charset="2"/>
                        </a:rPr>
                        <a:t>n</a:t>
                      </a:r>
                      <a:r>
                        <a:rPr kumimoji="1" lang="en-US" altLang="ja-JP" sz="3200" b="0" i="1" u="none" strike="noStrike" kern="1200" cap="none" spc="0" normalizeH="0" baseline="-25000" noProof="0" dirty="0" err="1">
                          <a:ln>
                            <a:noFill/>
                          </a:ln>
                          <a:solidFill>
                            <a:srgbClr val="000000"/>
                          </a:solidFill>
                          <a:effectLst/>
                          <a:uLnTx/>
                          <a:uFillTx/>
                          <a:latin typeface="+mn-lt"/>
                          <a:ea typeface="+mn-ea"/>
                          <a:cs typeface="+mn-cs"/>
                        </a:rPr>
                        <a:t>i</a:t>
                      </a:r>
                      <a:r>
                        <a:rPr kumimoji="1" lang="en-US" altLang="ja-JP" sz="3200" b="0" i="1" u="none" strike="noStrike" kern="1200" cap="none" spc="0" normalizeH="0" baseline="0" noProof="0" dirty="0" err="1">
                          <a:ln>
                            <a:noFill/>
                          </a:ln>
                          <a:solidFill>
                            <a:srgbClr val="000000"/>
                          </a:solidFill>
                          <a:effectLst/>
                          <a:uLnTx/>
                          <a:uFillTx/>
                          <a:latin typeface="+mn-lt"/>
                          <a:ea typeface="+mn-ea"/>
                          <a:cs typeface="+mn-cs"/>
                          <a:sym typeface="Symbol" panose="05050102010706020507" pitchFamily="18" charset="2"/>
                        </a:rPr>
                        <a:t></a:t>
                      </a:r>
                      <a:r>
                        <a:rPr kumimoji="1" lang="en-US" altLang="ja-JP" sz="3200" b="0" i="1" u="none" strike="noStrike" kern="1200" cap="none" spc="0" normalizeH="0" baseline="-25000" noProof="0" dirty="0" err="1">
                          <a:ln>
                            <a:noFill/>
                          </a:ln>
                          <a:solidFill>
                            <a:srgbClr val="000000"/>
                          </a:solidFill>
                          <a:effectLst/>
                          <a:uLnTx/>
                          <a:uFillTx/>
                          <a:latin typeface="+mn-lt"/>
                          <a:ea typeface="+mn-ea"/>
                          <a:cs typeface="+mn-cs"/>
                        </a:rPr>
                        <a:t>i</a:t>
                      </a:r>
                      <a:endParaRPr kumimoji="1" lang="ja-JP" altLang="en-US" sz="3200" dirty="0"/>
                    </a:p>
                  </a:txBody>
                  <a:tcPr/>
                </a:tc>
                <a:extLst>
                  <a:ext uri="{0D108BD9-81ED-4DB2-BD59-A6C34878D82A}">
                    <a16:rowId xmlns:a16="http://schemas.microsoft.com/office/drawing/2014/main" val="3306061476"/>
                  </a:ext>
                </a:extLst>
              </a:tr>
              <a:tr h="370840">
                <a:tc>
                  <a:txBody>
                    <a:bodyPr/>
                    <a:lstStyle/>
                    <a:p>
                      <a:r>
                        <a:rPr kumimoji="1" lang="en-US" altLang="ja-JP" sz="3200" i="1" dirty="0"/>
                        <a:t>C</a:t>
                      </a:r>
                      <a:r>
                        <a:rPr kumimoji="1" lang="en-US" altLang="ja-JP" sz="3200" dirty="0"/>
                        <a:t> = </a:t>
                      </a:r>
                      <a:r>
                        <a:rPr kumimoji="1" lang="en-US" altLang="ja-JP" sz="3200" i="1" dirty="0" err="1"/>
                        <a:t>dQ</a:t>
                      </a:r>
                      <a:r>
                        <a:rPr kumimoji="1" lang="en-US" altLang="ja-JP" sz="3200" dirty="0"/>
                        <a:t>/</a:t>
                      </a:r>
                      <a:r>
                        <a:rPr kumimoji="1" lang="en-US" altLang="ja-JP" sz="3200" i="1" dirty="0"/>
                        <a:t>dT</a:t>
                      </a:r>
                      <a:endParaRPr kumimoji="1" lang="ja-JP" altLang="en-US" sz="3200" i="1" dirty="0"/>
                    </a:p>
                  </a:txBody>
                  <a:tcPr/>
                </a:tc>
                <a:tc>
                  <a:txBody>
                    <a:bodyPr/>
                    <a:lstStyle/>
                    <a:p>
                      <a:endParaRPr kumimoji="1" lang="ja-JP" altLang="en-US" sz="3200" dirty="0"/>
                    </a:p>
                  </a:txBody>
                  <a:tcPr/>
                </a:tc>
                <a:tc>
                  <a:txBody>
                    <a:bodyPr/>
                    <a:lstStyle/>
                    <a:p>
                      <a:endParaRPr kumimoji="1" lang="ja-JP" altLang="en-US" sz="3200" dirty="0"/>
                    </a:p>
                  </a:txBody>
                  <a:tcPr/>
                </a:tc>
                <a:extLst>
                  <a:ext uri="{0D108BD9-81ED-4DB2-BD59-A6C34878D82A}">
                    <a16:rowId xmlns:a16="http://schemas.microsoft.com/office/drawing/2014/main" val="1590771435"/>
                  </a:ext>
                </a:extLst>
              </a:tr>
            </a:tbl>
          </a:graphicData>
        </a:graphic>
      </p:graphicFrame>
      <p:sp>
        <p:nvSpPr>
          <p:cNvPr id="6" name="テキスト ボックス 5">
            <a:extLst>
              <a:ext uri="{FF2B5EF4-FFF2-40B4-BE49-F238E27FC236}">
                <a16:creationId xmlns:a16="http://schemas.microsoft.com/office/drawing/2014/main" id="{A6C2A77A-43A9-4C9D-B9DC-3EB8EBF20252}"/>
              </a:ext>
            </a:extLst>
          </p:cNvPr>
          <p:cNvSpPr txBox="1"/>
          <p:nvPr/>
        </p:nvSpPr>
        <p:spPr>
          <a:xfrm>
            <a:off x="187772" y="2719077"/>
            <a:ext cx="8864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示量変数と示強変数は対の関係があるものがある </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共役な</a:t>
            </a:r>
            <a:r>
              <a:rPr kumimoji="1" lang="ja-JP" altLang="en-US" sz="2400" dirty="0">
                <a:solidFill>
                  <a:srgbClr val="FF0000"/>
                </a:solidFill>
                <a:latin typeface="Times New Roman"/>
                <a:ea typeface="ＭＳ Ｐゴシック"/>
              </a:rPr>
              <a:t>物理量</a:t>
            </a: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rPr>
              <a:t>)</a:t>
            </a:r>
            <a:endParaRPr kumimoji="0" lang="en-US" altLang="ja-JP" b="0"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72418361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70177" y="867709"/>
            <a:ext cx="8782050"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状態変数</a:t>
            </a:r>
            <a:r>
              <a:rPr kumimoji="1" lang="en-US" altLang="ja-JP" sz="2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1" u="none" strike="noStrike" kern="1200" cap="none" spc="0" normalizeH="0" baseline="0" noProof="0" dirty="0" err="1">
                <a:ln>
                  <a:noFill/>
                </a:ln>
                <a:solidFill>
                  <a:srgbClr val="000000"/>
                </a:solidFill>
                <a:effectLst/>
                <a:uLnTx/>
                <a:uFillTx/>
                <a:latin typeface="Times New Roman"/>
                <a:ea typeface="ＭＳ Ｐゴシック"/>
                <a:cs typeface="+mn-cs"/>
              </a:rPr>
              <a:t>n</a:t>
            </a:r>
            <a:r>
              <a:rPr kumimoji="1" lang="en-US" altLang="ja-JP" sz="2800" b="0" i="1"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2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en-US" altLang="ja-JP" sz="2800" b="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自由に変えられるのは </a:t>
            </a:r>
            <a:r>
              <a:rPr kumimoji="1" lang="en-US" altLang="ja-JP" sz="2000" b="0" i="0" u="none" strike="noStrike" kern="1200" cap="none" spc="0" normalizeH="0" baseline="0" noProof="0" dirty="0">
                <a:ln>
                  <a:noFill/>
                </a:ln>
                <a:solidFill>
                  <a:srgbClr val="FF0000"/>
                </a:solidFill>
                <a:effectLst/>
                <a:uLnTx/>
                <a:uFillTx/>
                <a:latin typeface="Times New Roman"/>
                <a:ea typeface="ＭＳ Ｐゴシック"/>
                <a:cs typeface="+mn-cs"/>
              </a:rPr>
              <a:t>3</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種 だけ</a:t>
            </a:r>
            <a:br>
              <a:rPr kumimoji="1" lang="en-US" altLang="ja-JP" sz="1050" dirty="0">
                <a:solidFill>
                  <a:srgbClr val="0000FF"/>
                </a:solidFill>
                <a:latin typeface="Times New Roman"/>
                <a:ea typeface="ＭＳ Ｐゴシック"/>
              </a:rPr>
            </a:br>
            <a:r>
              <a:rPr kumimoji="1" lang="en-US" altLang="ja-JP" sz="1050" dirty="0">
                <a:solidFill>
                  <a:srgbClr val="0000FF"/>
                </a:solidFill>
                <a:latin typeface="Times New Roman"/>
                <a:ea typeface="ＭＳ Ｐゴシック"/>
              </a:rPr>
              <a:t> </a:t>
            </a:r>
            <a:r>
              <a:rPr kumimoji="1" lang="ja-JP" altLang="en-US" sz="2400" dirty="0">
                <a:solidFill>
                  <a:srgbClr val="0000FF"/>
                </a:solidFill>
                <a:latin typeface="Times New Roman"/>
                <a:ea typeface="ＭＳ Ｐゴシック"/>
              </a:rPr>
              <a:t>　物質ごとに、</a:t>
            </a:r>
            <a:r>
              <a:rPr kumimoji="1" lang="en-US" altLang="ja-JP" sz="2400" i="1" dirty="0">
                <a:solidFill>
                  <a:srgbClr val="0000FF"/>
                </a:solidFill>
                <a:latin typeface="Times New Roman"/>
                <a:ea typeface="ＭＳ Ｐゴシック"/>
              </a:rPr>
              <a:t>g</a:t>
            </a:r>
            <a:r>
              <a:rPr kumimoji="1" lang="en-US" altLang="ja-JP" sz="2400" dirty="0">
                <a:solidFill>
                  <a:srgbClr val="0000FF"/>
                </a:solidFill>
                <a:latin typeface="Times New Roman"/>
                <a:ea typeface="ＭＳ Ｐゴシック"/>
              </a:rPr>
              <a:t>(</a:t>
            </a:r>
            <a:r>
              <a:rPr kumimoji="1" lang="en-US" altLang="ja-JP" sz="2400" i="1" dirty="0" err="1">
                <a:solidFill>
                  <a:srgbClr val="0000FF"/>
                </a:solidFill>
                <a:latin typeface="Times New Roman"/>
                <a:ea typeface="ＭＳ Ｐゴシック"/>
              </a:rPr>
              <a:t>n</a:t>
            </a:r>
            <a:r>
              <a:rPr kumimoji="1" lang="en-US" altLang="ja-JP" sz="2400" i="1" baseline="-25000" dirty="0" err="1">
                <a:solidFill>
                  <a:srgbClr val="0000FF"/>
                </a:solidFill>
                <a:latin typeface="Times New Roman"/>
                <a:ea typeface="ＭＳ Ｐゴシック"/>
              </a:rPr>
              <a:t>i</a:t>
            </a:r>
            <a:r>
              <a:rPr kumimoji="1" lang="en-US" altLang="ja-JP" sz="2400" dirty="0">
                <a:solidFill>
                  <a:srgbClr val="0000FF"/>
                </a:solidFill>
                <a:latin typeface="Times New Roman"/>
                <a:ea typeface="ＭＳ Ｐゴシック"/>
              </a:rPr>
              <a:t>, </a:t>
            </a:r>
            <a:r>
              <a:rPr kumimoji="1" lang="en-US" altLang="ja-JP" sz="2400" i="1" dirty="0">
                <a:solidFill>
                  <a:srgbClr val="0000FF"/>
                </a:solidFill>
                <a:latin typeface="Times New Roman"/>
                <a:ea typeface="ＭＳ Ｐゴシック"/>
              </a:rPr>
              <a:t>T</a:t>
            </a:r>
            <a:r>
              <a:rPr kumimoji="1" lang="en-US" altLang="ja-JP" sz="2400" dirty="0">
                <a:solidFill>
                  <a:srgbClr val="0000FF"/>
                </a:solidFill>
                <a:latin typeface="Times New Roman"/>
                <a:ea typeface="ＭＳ Ｐゴシック"/>
              </a:rPr>
              <a:t>, </a:t>
            </a:r>
            <a:r>
              <a:rPr kumimoji="1" lang="en-US" altLang="ja-JP" sz="2400" i="1" dirty="0">
                <a:solidFill>
                  <a:srgbClr val="0000FF"/>
                </a:solidFill>
                <a:latin typeface="Times New Roman"/>
                <a:ea typeface="ＭＳ Ｐゴシック"/>
              </a:rPr>
              <a:t>P</a:t>
            </a:r>
            <a:r>
              <a:rPr kumimoji="1" lang="en-US" altLang="ja-JP" sz="2400" dirty="0">
                <a:solidFill>
                  <a:srgbClr val="0000FF"/>
                </a:solidFill>
                <a:latin typeface="Times New Roman"/>
                <a:ea typeface="ＭＳ Ｐゴシック"/>
              </a:rPr>
              <a:t>, </a:t>
            </a:r>
            <a:r>
              <a:rPr kumimoji="1" lang="en-US" altLang="ja-JP" sz="2400" i="1" dirty="0">
                <a:solidFill>
                  <a:srgbClr val="0000FF"/>
                </a:solidFill>
                <a:latin typeface="Times New Roman"/>
                <a:ea typeface="ＭＳ Ｐゴシック"/>
              </a:rPr>
              <a:t>V</a:t>
            </a:r>
            <a:r>
              <a:rPr kumimoji="1" lang="en-US" altLang="ja-JP" sz="2400" dirty="0">
                <a:solidFill>
                  <a:srgbClr val="0000FF"/>
                </a:solidFill>
                <a:latin typeface="Times New Roman"/>
                <a:ea typeface="ＭＳ Ｐゴシック"/>
              </a:rPr>
              <a:t>) = 0</a:t>
            </a:r>
            <a:r>
              <a:rPr kumimoji="1" lang="ja-JP" altLang="en-US" sz="2400" dirty="0">
                <a:solidFill>
                  <a:srgbClr val="0000FF"/>
                </a:solidFill>
                <a:latin typeface="Times New Roman"/>
                <a:ea typeface="ＭＳ Ｐゴシック"/>
              </a:rPr>
              <a:t> の制約がある</a:t>
            </a:r>
            <a:r>
              <a:rPr kumimoji="1" lang="en-US" altLang="ja-JP" sz="2400" dirty="0">
                <a:solidFill>
                  <a:srgbClr val="0000FF"/>
                </a:solidFill>
                <a:latin typeface="Times New Roman"/>
                <a:ea typeface="ＭＳ Ｐゴシック"/>
              </a:rPr>
              <a:t>:</a:t>
            </a:r>
            <a:r>
              <a:rPr kumimoji="1" lang="ja-JP" altLang="en-US" sz="2400" dirty="0">
                <a:solidFill>
                  <a:srgbClr val="0000FF"/>
                </a:solidFill>
                <a:latin typeface="Times New Roman"/>
                <a:ea typeface="ＭＳ Ｐゴシック"/>
              </a:rPr>
              <a:t> </a:t>
            </a:r>
            <a:r>
              <a:rPr kumimoji="1" lang="ja-JP" altLang="en-US" sz="2400" dirty="0">
                <a:solidFill>
                  <a:srgbClr val="FF0000"/>
                </a:solidFill>
                <a:latin typeface="Times New Roman"/>
                <a:ea typeface="ＭＳ Ｐゴシック"/>
              </a:rPr>
              <a:t>状態方程式</a:t>
            </a:r>
            <a:endParaRPr kumimoji="1" lang="en-US" altLang="ja-JP" sz="2400" dirty="0">
              <a:solidFill>
                <a:srgbClr val="000000"/>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defTabSz="914400">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ボイルの法則        ・ シャルルの法則</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PV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一定</a:t>
            </a:r>
            <a:r>
              <a:rPr kumimoji="1" lang="en-US" altLang="ja-JP" sz="2400" dirty="0">
                <a:solidFill>
                  <a:srgbClr val="000000"/>
                </a:solidFill>
                <a:latin typeface="Times New Roman"/>
                <a:ea typeface="ＭＳ Ｐゴシック"/>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ja-JP" altLang="en-US" sz="24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一定</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noProof="0" dirty="0">
                <a:solidFill>
                  <a:srgbClr val="0000FF"/>
                </a:solidFill>
                <a:latin typeface="Times New Roman"/>
                <a:ea typeface="ＭＳ Ｐゴシック"/>
              </a:rPr>
              <a:t>理想気体の状態方程式</a:t>
            </a:r>
            <a:endParaRPr kumimoji="1" lang="en-US" altLang="ja-JP" sz="2400" b="1" noProof="0" dirty="0">
              <a:solidFill>
                <a:srgbClr val="0000FF"/>
              </a:solidFill>
              <a:latin typeface="Times New Roman"/>
              <a:ea typeface="ＭＳ Ｐゴシック"/>
            </a:endParaRPr>
          </a:p>
          <a:p>
            <a:pPr defTabSz="914400">
              <a:defRPr/>
            </a:pPr>
            <a:r>
              <a:rPr kumimoji="1" lang="ja-JP" altLang="en-US" sz="2400" b="1" dirty="0">
                <a:solidFill>
                  <a:srgbClr val="FF0000"/>
                </a:solidFill>
              </a:rPr>
              <a:t>　　</a:t>
            </a:r>
            <a:r>
              <a:rPr kumimoji="1" lang="en-US" altLang="ja-JP" sz="2400" b="1" i="1" dirty="0">
                <a:solidFill>
                  <a:srgbClr val="FF0000"/>
                </a:solidFill>
              </a:rPr>
              <a:t>PV</a:t>
            </a:r>
            <a:r>
              <a:rPr kumimoji="1" lang="en-US" altLang="ja-JP" sz="2400" b="1" dirty="0">
                <a:solidFill>
                  <a:srgbClr val="FF0000"/>
                </a:solidFill>
              </a:rPr>
              <a:t> = </a:t>
            </a:r>
            <a:r>
              <a:rPr kumimoji="1" lang="en-US" altLang="ja-JP" sz="2400" b="1" i="1" dirty="0" err="1">
                <a:solidFill>
                  <a:srgbClr val="FF0000"/>
                </a:solidFill>
              </a:rPr>
              <a:t>nRT</a:t>
            </a:r>
            <a:r>
              <a:rPr kumimoji="1" lang="en-US" altLang="ja-JP" sz="2400" b="1" dirty="0">
                <a:solidFill>
                  <a:srgbClr val="FF0000"/>
                </a:solidFill>
              </a:rPr>
              <a:t>							(1.12)</a:t>
            </a:r>
          </a:p>
          <a:p>
            <a:pPr defTabSz="914400">
              <a:defRPr/>
            </a:pP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rPr>
              <a:t>　　　</a:t>
            </a:r>
            <a:r>
              <a:rPr kumimoji="1" lang="ja-JP" altLang="en-US" sz="2400" dirty="0">
                <a:solidFill>
                  <a:srgbClr val="FF0000"/>
                </a:solidFill>
              </a:rPr>
              <a:t>気体定数</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1" u="none" strike="noStrike" kern="1200" cap="none" spc="0" normalizeH="0" baseline="0" noProof="0" dirty="0">
                <a:ln>
                  <a:noFill/>
                </a:ln>
                <a:solidFill>
                  <a:srgbClr val="FF0000"/>
                </a:solidFill>
                <a:effectLst/>
                <a:uLnTx/>
                <a:uFillTx/>
                <a:latin typeface="Times New Roman"/>
                <a:ea typeface="ＭＳ Ｐゴシック"/>
              </a:rPr>
              <a:t>R</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8.31</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J/(</a:t>
            </a:r>
            <a:r>
              <a:rPr kumimoji="1" lang="en-US" altLang="ja-JP" sz="2400" i="0" u="none" strike="noStrike" kern="1200" cap="none" spc="0" normalizeH="0" baseline="0" noProof="0" dirty="0" err="1">
                <a:ln>
                  <a:noFill/>
                </a:ln>
                <a:solidFill>
                  <a:srgbClr val="FF0000"/>
                </a:solidFill>
                <a:effectLst/>
                <a:uLnTx/>
                <a:uFillTx/>
                <a:latin typeface="Times New Roman"/>
                <a:ea typeface="ＭＳ Ｐゴシック"/>
              </a:rPr>
              <a:t>mol</a:t>
            </a:r>
            <a:r>
              <a:rPr kumimoji="1" lang="en-US" altLang="ja-JP" sz="2400" dirty="0">
                <a:solidFill>
                  <a:srgbClr val="FF0000"/>
                </a:solidFill>
                <a:sym typeface="Symbol" panose="05050102010706020507" pitchFamily="18" charset="2"/>
              </a:rPr>
              <a:t></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K)</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1.98</a:t>
            </a:r>
            <a:r>
              <a:rPr kumimoji="1" lang="ja-JP" altLang="en-US"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i="0" u="none" strike="noStrike" kern="1200" cap="none" spc="0" normalizeH="0" baseline="0" noProof="0" dirty="0" err="1">
                <a:ln>
                  <a:noFill/>
                </a:ln>
                <a:solidFill>
                  <a:srgbClr val="FF0000"/>
                </a:solidFill>
                <a:effectLst/>
                <a:uLnTx/>
                <a:uFillTx/>
                <a:latin typeface="Times New Roman"/>
                <a:ea typeface="ＭＳ Ｐゴシック"/>
              </a:rPr>
              <a:t>cal</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a:t>
            </a:r>
            <a:r>
              <a:rPr kumimoji="1" lang="en-US" altLang="ja-JP" sz="2400" i="0" u="none" strike="noStrike" kern="1200" cap="none" spc="0" normalizeH="0" baseline="0" noProof="0" dirty="0" err="1">
                <a:ln>
                  <a:noFill/>
                </a:ln>
                <a:solidFill>
                  <a:srgbClr val="FF0000"/>
                </a:solidFill>
                <a:effectLst/>
                <a:uLnTx/>
                <a:uFillTx/>
                <a:latin typeface="Times New Roman"/>
                <a:ea typeface="ＭＳ Ｐゴシック"/>
              </a:rPr>
              <a:t>mol</a:t>
            </a:r>
            <a:r>
              <a:rPr kumimoji="1" lang="en-US" altLang="ja-JP" sz="2400" i="0" u="none" strike="noStrike" kern="1200" cap="none" spc="0" normalizeH="0" baseline="0" noProof="0" dirty="0" err="1">
                <a:ln>
                  <a:noFill/>
                </a:ln>
                <a:solidFill>
                  <a:srgbClr val="FF0000"/>
                </a:solidFill>
                <a:effectLst/>
                <a:uLnTx/>
                <a:uFillTx/>
                <a:latin typeface="Times New Roman"/>
                <a:ea typeface="ＭＳ Ｐゴシック"/>
                <a:sym typeface="Symbol" panose="05050102010706020507" pitchFamily="18" charset="2"/>
              </a:rPr>
              <a:t></a:t>
            </a:r>
            <a:r>
              <a:rPr kumimoji="1" lang="en-US" altLang="ja-JP" sz="2400" i="0" u="none" strike="noStrike" kern="1200" cap="none" spc="0" normalizeH="0" baseline="0" noProof="0" dirty="0" err="1">
                <a:ln>
                  <a:noFill/>
                </a:ln>
                <a:solidFill>
                  <a:srgbClr val="FF0000"/>
                </a:solidFill>
                <a:effectLst/>
                <a:uLnTx/>
                <a:uFillTx/>
                <a:latin typeface="Times New Roman"/>
                <a:ea typeface="ＭＳ Ｐゴシック"/>
              </a:rPr>
              <a:t>K</a:t>
            </a:r>
            <a:r>
              <a:rPr kumimoji="1" lang="en-US" altLang="ja-JP" sz="2400"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2400" dirty="0">
                <a:solidFill>
                  <a:srgbClr val="FF0000"/>
                </a:solidFill>
                <a:latin typeface="Times New Roman"/>
                <a:ea typeface="ＭＳ Ｐゴシック"/>
              </a:rPr>
              <a:t>(1.13)</a:t>
            </a:r>
          </a:p>
          <a:p>
            <a:pPr defTabSz="914400">
              <a:defRPr/>
            </a:pPr>
            <a:endParaRPr kumimoji="1" lang="en-US" altLang="ja-JP" sz="2400" i="0" u="none" strike="noStrike" kern="1200" cap="none" spc="0" normalizeH="0" baseline="0" noProof="0" dirty="0">
              <a:ln>
                <a:noFill/>
              </a:ln>
              <a:solidFill>
                <a:srgbClr val="FF0000"/>
              </a:solidFill>
              <a:effectLst/>
              <a:uLnTx/>
              <a:uFillTx/>
              <a:latin typeface="Times New Roman"/>
              <a:ea typeface="ＭＳ Ｐゴシック"/>
            </a:endParaRPr>
          </a:p>
          <a:p>
            <a:pPr lvl="0" defTabSz="914400">
              <a:defRPr/>
            </a:pPr>
            <a:r>
              <a:rPr kumimoji="1" lang="ja-JP" altLang="en-US" sz="2400" b="1" dirty="0">
                <a:solidFill>
                  <a:srgbClr val="0000FF"/>
                </a:solidFill>
              </a:rPr>
              <a:t>理想気体の特徴</a:t>
            </a:r>
            <a:endParaRPr kumimoji="1" lang="en-US" altLang="ja-JP" sz="2400" b="1" dirty="0">
              <a:solidFill>
                <a:srgbClr val="0000FF"/>
              </a:solidFill>
            </a:endParaRPr>
          </a:p>
          <a:p>
            <a:pPr defTabSz="914400">
              <a:defRPr/>
            </a:pPr>
            <a:r>
              <a:rPr kumimoji="1" lang="ja-JP" altLang="en-US" sz="2400" i="0" u="none" strike="noStrike" kern="1200" cap="none" spc="0" normalizeH="0" baseline="0" noProof="0" dirty="0">
                <a:ln>
                  <a:noFill/>
                </a:ln>
                <a:effectLst/>
                <a:uLnTx/>
                <a:uFillTx/>
                <a:latin typeface="Times New Roman"/>
                <a:ea typeface="ＭＳ Ｐゴシック"/>
              </a:rPr>
              <a:t>・ 圧力を高くすると体積はいくらでも </a:t>
            </a:r>
            <a:r>
              <a:rPr kumimoji="1" lang="en-US" altLang="ja-JP" sz="2400" i="0" u="none" strike="noStrike" kern="1200" cap="none" spc="0" normalizeH="0" baseline="0" noProof="0" dirty="0">
                <a:ln>
                  <a:noFill/>
                </a:ln>
                <a:effectLst/>
                <a:uLnTx/>
                <a:uFillTx/>
                <a:latin typeface="Times New Roman"/>
                <a:ea typeface="ＭＳ Ｐゴシック"/>
              </a:rPr>
              <a:t>0</a:t>
            </a:r>
            <a:r>
              <a:rPr kumimoji="1" lang="ja-JP" altLang="en-US" sz="2400" i="0" u="none" strike="noStrike" kern="1200" cap="none" spc="0" normalizeH="0" baseline="0" noProof="0" dirty="0">
                <a:ln>
                  <a:noFill/>
                </a:ln>
                <a:effectLst/>
                <a:uLnTx/>
                <a:uFillTx/>
                <a:latin typeface="Times New Roman"/>
                <a:ea typeface="ＭＳ Ｐゴシック"/>
              </a:rPr>
              <a:t> に近づく</a:t>
            </a:r>
            <a:endParaRPr kumimoji="1" lang="en-US" altLang="ja-JP" sz="2400" i="0" u="none" strike="noStrike" kern="1200" cap="none" spc="0" normalizeH="0" baseline="0" noProof="0" dirty="0">
              <a:ln>
                <a:noFill/>
              </a:ln>
              <a:effectLst/>
              <a:uLnTx/>
              <a:uFillTx/>
              <a:latin typeface="Times New Roman"/>
              <a:ea typeface="ＭＳ Ｐゴシック"/>
            </a:endParaRPr>
          </a:p>
          <a:p>
            <a:pPr defTabSz="914400">
              <a:defRPr/>
            </a:pPr>
            <a:r>
              <a:rPr kumimoji="1" lang="ja-JP" altLang="en-US" sz="2400" dirty="0">
                <a:latin typeface="Times New Roman"/>
                <a:ea typeface="ＭＳ Ｐゴシック"/>
              </a:rPr>
              <a:t>・ 原子・分子間に相互作用がない</a:t>
            </a:r>
            <a:br>
              <a:rPr kumimoji="1" lang="en-US" altLang="ja-JP" sz="2400" dirty="0">
                <a:latin typeface="Times New Roman"/>
                <a:ea typeface="ＭＳ Ｐゴシック"/>
              </a:rPr>
            </a:br>
            <a:r>
              <a:rPr kumimoji="1" lang="ja-JP" altLang="en-US" sz="2400" dirty="0">
                <a:latin typeface="Times New Roman"/>
                <a:ea typeface="ＭＳ Ｐゴシック"/>
              </a:rPr>
              <a:t>　　　</a:t>
            </a:r>
            <a:r>
              <a:rPr kumimoji="1" lang="en-US" altLang="ja-JP" sz="2400" dirty="0">
                <a:latin typeface="Times New Roman"/>
                <a:ea typeface="ＭＳ Ｐゴシック"/>
              </a:rPr>
              <a:t>=&gt;</a:t>
            </a:r>
            <a:r>
              <a:rPr kumimoji="1" lang="ja-JP" altLang="en-US" sz="2400" dirty="0">
                <a:latin typeface="Times New Roman"/>
                <a:ea typeface="ＭＳ Ｐゴシック"/>
              </a:rPr>
              <a:t> 内部エネルギー </a:t>
            </a:r>
            <a:r>
              <a:rPr kumimoji="1" lang="en-US" altLang="ja-JP" sz="2400" i="1" dirty="0">
                <a:latin typeface="Times New Roman"/>
                <a:ea typeface="ＭＳ Ｐゴシック"/>
              </a:rPr>
              <a:t>U</a:t>
            </a:r>
            <a:r>
              <a:rPr kumimoji="1" lang="ja-JP" altLang="en-US" sz="2400" dirty="0">
                <a:latin typeface="Times New Roman"/>
                <a:ea typeface="ＭＳ Ｐゴシック"/>
              </a:rPr>
              <a:t> は </a:t>
            </a:r>
            <a:r>
              <a:rPr kumimoji="1" lang="en-US" altLang="ja-JP" sz="2400" i="1" dirty="0">
                <a:latin typeface="Times New Roman"/>
                <a:ea typeface="ＭＳ Ｐゴシック"/>
              </a:rPr>
              <a:t>T</a:t>
            </a:r>
            <a:r>
              <a:rPr kumimoji="1" lang="ja-JP" altLang="en-US" sz="2400" dirty="0">
                <a:latin typeface="Times New Roman"/>
                <a:ea typeface="ＭＳ Ｐゴシック"/>
              </a:rPr>
              <a:t> のみの関数になる </a:t>
            </a:r>
            <a:br>
              <a:rPr kumimoji="1" lang="en-US" altLang="ja-JP" sz="2400" dirty="0">
                <a:latin typeface="Times New Roman"/>
                <a:ea typeface="ＭＳ Ｐゴシック"/>
              </a:rPr>
            </a:br>
            <a:r>
              <a:rPr kumimoji="1" lang="ja-JP" altLang="en-US" sz="2400" dirty="0">
                <a:latin typeface="Times New Roman"/>
                <a:ea typeface="ＭＳ Ｐゴシック"/>
              </a:rPr>
              <a:t>　　　　　　　　　　　　　　　　　　　</a:t>
            </a:r>
            <a:r>
              <a:rPr kumimoji="1" lang="en-US" altLang="ja-JP" sz="2400" dirty="0">
                <a:latin typeface="Times New Roman"/>
                <a:ea typeface="ＭＳ Ｐゴシック"/>
              </a:rPr>
              <a:t>(</a:t>
            </a:r>
            <a:r>
              <a:rPr kumimoji="1" lang="en-US" altLang="ja-JP" sz="2400" i="1" dirty="0">
                <a:latin typeface="Times New Roman"/>
                <a:ea typeface="ＭＳ Ｐゴシック"/>
              </a:rPr>
              <a:t>P</a:t>
            </a:r>
            <a:r>
              <a:rPr kumimoji="1" lang="en-US" altLang="ja-JP" sz="2400" dirty="0">
                <a:latin typeface="Times New Roman"/>
                <a:ea typeface="ＭＳ Ｐゴシック"/>
              </a:rPr>
              <a:t>,</a:t>
            </a:r>
            <a:r>
              <a:rPr kumimoji="1" lang="ja-JP" altLang="en-US" sz="2400" dirty="0">
                <a:latin typeface="Times New Roman"/>
                <a:ea typeface="ＭＳ Ｐゴシック"/>
              </a:rPr>
              <a:t> </a:t>
            </a:r>
            <a:r>
              <a:rPr kumimoji="1" lang="en-US" altLang="ja-JP" sz="2400" i="1" dirty="0">
                <a:latin typeface="Times New Roman"/>
                <a:ea typeface="ＭＳ Ｐゴシック"/>
              </a:rPr>
              <a:t>V</a:t>
            </a:r>
            <a:r>
              <a:rPr kumimoji="1" lang="ja-JP" altLang="en-US" sz="2400" i="1" dirty="0">
                <a:latin typeface="Times New Roman"/>
                <a:ea typeface="ＭＳ Ｐゴシック"/>
              </a:rPr>
              <a:t> </a:t>
            </a:r>
            <a:r>
              <a:rPr kumimoji="1" lang="ja-JP" altLang="en-US" sz="2400" dirty="0">
                <a:latin typeface="Times New Roman"/>
                <a:ea typeface="ＭＳ Ｐゴシック"/>
              </a:rPr>
              <a:t>に依存しない</a:t>
            </a:r>
            <a:r>
              <a:rPr kumimoji="1" lang="en-US" altLang="ja-JP" sz="2400" dirty="0">
                <a:latin typeface="Times New Roman"/>
                <a:ea typeface="ＭＳ Ｐゴシック"/>
              </a:rPr>
              <a:t>)</a:t>
            </a:r>
            <a:endParaRPr kumimoji="1" lang="en-US" altLang="ja-JP" sz="2400" i="0" u="none" strike="noStrike" kern="1200" cap="none" spc="0" normalizeH="0" baseline="0" noProof="0" dirty="0">
              <a:ln>
                <a:noFill/>
              </a:ln>
              <a:effectLst/>
              <a:uLnTx/>
              <a:uFillTx/>
              <a:latin typeface="Times New Roman"/>
              <a:ea typeface="ＭＳ Ｐゴシック"/>
            </a:endParaRPr>
          </a:p>
        </p:txBody>
      </p:sp>
      <p:sp>
        <p:nvSpPr>
          <p:cNvPr id="6" name="Rectangle 2"/>
          <p:cNvSpPr txBox="1">
            <a:spLocks noChangeArrowheads="1"/>
          </p:cNvSpPr>
          <p:nvPr/>
        </p:nvSpPr>
        <p:spPr bwMode="auto">
          <a:xfrm>
            <a:off x="0" y="0"/>
            <a:ext cx="9144000" cy="7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0" cap="none" spc="0" normalizeH="0" baseline="0" noProof="0" dirty="0">
                <a:ln>
                  <a:noFill/>
                </a:ln>
                <a:solidFill>
                  <a:srgbClr val="0000FF"/>
                </a:solidFill>
                <a:effectLst/>
                <a:uLnTx/>
                <a:uFillTx/>
                <a:latin typeface="Times New Roman"/>
                <a:ea typeface="ＭＳ Ｐゴシック"/>
                <a:cs typeface="+mj-cs"/>
              </a:rPr>
              <a:t>§1.2</a:t>
            </a:r>
            <a:r>
              <a:rPr lang="ja-JP" altLang="en-US" sz="3600" b="1" kern="0" dirty="0">
                <a:solidFill>
                  <a:srgbClr val="0000FF"/>
                </a:solidFill>
                <a:latin typeface="Times New Roman"/>
                <a:ea typeface="ＭＳ Ｐゴシック"/>
              </a:rPr>
              <a:t>　</a:t>
            </a:r>
            <a:r>
              <a:rPr kumimoji="1" lang="ja-JP" altLang="en-US" sz="3600" b="1" i="0" u="none" strike="noStrike" kern="0" cap="none" spc="0" normalizeH="0" baseline="0" noProof="0" dirty="0">
                <a:ln>
                  <a:noFill/>
                </a:ln>
                <a:solidFill>
                  <a:srgbClr val="0000FF"/>
                </a:solidFill>
                <a:effectLst/>
                <a:uLnTx/>
                <a:uFillTx/>
                <a:latin typeface="Times New Roman"/>
                <a:ea typeface="ＭＳ Ｐゴシック"/>
                <a:cs typeface="+mj-cs"/>
              </a:rPr>
              <a:t>理想気体の</a:t>
            </a:r>
            <a:r>
              <a:rPr kumimoji="1" lang="ja-JP" altLang="en-US" sz="3600" b="1" i="0" u="none" strike="noStrike" kern="0" cap="none" spc="0" normalizeH="0" baseline="0" noProof="0" dirty="0">
                <a:ln>
                  <a:noFill/>
                </a:ln>
                <a:solidFill>
                  <a:srgbClr val="FF0000"/>
                </a:solidFill>
                <a:effectLst/>
                <a:uLnTx/>
                <a:uFillTx/>
                <a:latin typeface="Times New Roman"/>
                <a:ea typeface="ＭＳ Ｐゴシック"/>
                <a:cs typeface="+mj-cs"/>
              </a:rPr>
              <a:t>状態方程式</a:t>
            </a:r>
            <a:endParaRPr kumimoji="1" lang="en-US" altLang="ja-JP" sz="3600" b="1" i="0" u="none" strike="noStrike" kern="0" cap="none" spc="0" normalizeH="0" baseline="0" noProof="0" dirty="0">
              <a:ln>
                <a:noFill/>
              </a:ln>
              <a:solidFill>
                <a:srgbClr val="FF0000"/>
              </a:solidFill>
              <a:effectLst/>
              <a:uLnTx/>
              <a:uFillTx/>
              <a:latin typeface="Times New Roman"/>
              <a:ea typeface="ＭＳ Ｐゴシック"/>
              <a:cs typeface="+mj-cs"/>
            </a:endParaRPr>
          </a:p>
        </p:txBody>
      </p:sp>
      <p:sp>
        <p:nvSpPr>
          <p:cNvPr id="7" name="テキスト ボックス 6"/>
          <p:cNvSpPr txBox="1"/>
          <p:nvPr/>
        </p:nvSpPr>
        <p:spPr>
          <a:xfrm>
            <a:off x="0" y="-359"/>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7</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38708555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12344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200" b="1" dirty="0">
                <a:solidFill>
                  <a:srgbClr val="0000FF"/>
                </a:solidFill>
              </a:rPr>
              <a:t>§1.2</a:t>
            </a:r>
            <a:r>
              <a:rPr lang="ja-JP" altLang="en-US" sz="3200" b="1" dirty="0">
                <a:solidFill>
                  <a:srgbClr val="0000FF"/>
                </a:solidFill>
              </a:rPr>
              <a:t>　実在気体の状態方程式</a:t>
            </a:r>
            <a:r>
              <a:rPr lang="en-US" altLang="ja-JP" sz="3200" b="1" dirty="0">
                <a:solidFill>
                  <a:srgbClr val="0000FF"/>
                </a:solidFill>
              </a:rPr>
              <a:t>:</a:t>
            </a:r>
            <a:br>
              <a:rPr lang="en-US" altLang="ja-JP" sz="3200" b="1" dirty="0">
                <a:solidFill>
                  <a:srgbClr val="0000FF"/>
                </a:solidFill>
              </a:rPr>
            </a:br>
            <a:r>
              <a:rPr lang="en-US" altLang="ja-JP" sz="3200" b="1" dirty="0">
                <a:solidFill>
                  <a:srgbClr val="0000FF"/>
                </a:solidFill>
              </a:rPr>
              <a:t>Van</a:t>
            </a:r>
            <a:r>
              <a:rPr lang="ja-JP" altLang="en-US" sz="3200" b="1" dirty="0">
                <a:solidFill>
                  <a:srgbClr val="0000FF"/>
                </a:solidFill>
              </a:rPr>
              <a:t> </a:t>
            </a:r>
            <a:r>
              <a:rPr lang="en-US" altLang="ja-JP" sz="3200" b="1" dirty="0">
                <a:solidFill>
                  <a:srgbClr val="0000FF"/>
                </a:solidFill>
              </a:rPr>
              <a:t>der</a:t>
            </a:r>
            <a:r>
              <a:rPr lang="ja-JP" altLang="en-US" sz="3200" b="1" dirty="0">
                <a:solidFill>
                  <a:srgbClr val="0000FF"/>
                </a:solidFill>
              </a:rPr>
              <a:t> </a:t>
            </a:r>
            <a:r>
              <a:rPr lang="en-US" altLang="ja-JP" sz="3200" b="1" dirty="0">
                <a:solidFill>
                  <a:srgbClr val="0000FF"/>
                </a:solidFill>
              </a:rPr>
              <a:t>Waals</a:t>
            </a:r>
            <a:r>
              <a:rPr lang="ja-JP" altLang="en-US" sz="3200" b="1" dirty="0">
                <a:solidFill>
                  <a:srgbClr val="0000FF"/>
                </a:solidFill>
              </a:rPr>
              <a:t>の状態方程式</a:t>
            </a:r>
            <a:endParaRPr lang="en-US" altLang="ja-JP" sz="3200" b="1" dirty="0">
              <a:solidFill>
                <a:srgbClr val="0000FF"/>
              </a:solidFill>
            </a:endParaRPr>
          </a:p>
        </p:txBody>
      </p:sp>
      <p:sp>
        <p:nvSpPr>
          <p:cNvPr id="2" name="テキスト ボックス 1"/>
          <p:cNvSpPr txBox="1"/>
          <p:nvPr/>
        </p:nvSpPr>
        <p:spPr>
          <a:xfrm>
            <a:off x="9144" y="-18288"/>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7</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7" name="テキスト ボックス 6"/>
          <p:cNvSpPr txBox="1"/>
          <p:nvPr/>
        </p:nvSpPr>
        <p:spPr>
          <a:xfrm>
            <a:off x="251079" y="1310304"/>
            <a:ext cx="860145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rgbClr val="FF0000"/>
                </a:solidFill>
                <a:latin typeface="Times New Roman"/>
                <a:ea typeface="ＭＳ Ｐゴシック"/>
              </a:rPr>
              <a:t>理想気体の問題</a:t>
            </a:r>
            <a:endParaRPr kumimoji="1" lang="en-US" altLang="ja-JP" sz="2400" dirty="0">
              <a:solidFill>
                <a:srgbClr val="FF0000"/>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solidFill>
                  <a:srgbClr val="000000"/>
                </a:solidFill>
                <a:latin typeface="Times New Roman"/>
                <a:ea typeface="ＭＳ Ｐゴシック"/>
              </a:rPr>
              <a:t>・ 原子・分子には有限の大きさがある</a:t>
            </a:r>
            <a:r>
              <a:rPr kumimoji="1" lang="en-US" altLang="ja-JP" sz="2400" dirty="0">
                <a:solidFill>
                  <a:srgbClr val="000000"/>
                </a:solidFill>
                <a:latin typeface="Times New Roman"/>
                <a:ea typeface="ＭＳ Ｐゴシック"/>
              </a:rPr>
              <a:t>:</a:t>
            </a:r>
            <a:r>
              <a:rPr kumimoji="1" lang="ja-JP" altLang="en-US" sz="2400" dirty="0">
                <a:solidFill>
                  <a:srgbClr val="000000"/>
                </a:solidFill>
                <a:latin typeface="Times New Roman"/>
                <a:ea typeface="ＭＳ Ｐゴシック"/>
              </a:rPr>
              <a:t> </a:t>
            </a:r>
            <a:r>
              <a:rPr kumimoji="1" lang="en-US" altLang="ja-JP" sz="2400" i="1" dirty="0">
                <a:solidFill>
                  <a:srgbClr val="000000"/>
                </a:solidFill>
                <a:latin typeface="Times New Roman"/>
                <a:ea typeface="ＭＳ Ｐゴシック"/>
              </a:rPr>
              <a:t>V</a:t>
            </a:r>
            <a:r>
              <a:rPr kumimoji="1" lang="ja-JP" altLang="en-US" sz="2400" dirty="0">
                <a:solidFill>
                  <a:srgbClr val="000000"/>
                </a:solidFill>
                <a:latin typeface="Times New Roman"/>
                <a:ea typeface="ＭＳ Ｐゴシック"/>
              </a:rPr>
              <a:t> </a:t>
            </a:r>
            <a:r>
              <a:rPr kumimoji="1" lang="en-US" altLang="ja-JP" sz="2400" dirty="0">
                <a:solidFill>
                  <a:srgbClr val="000000"/>
                </a:solidFill>
                <a:latin typeface="Times New Roman"/>
                <a:ea typeface="ＭＳ Ｐゴシック"/>
              </a:rPr>
              <a:t>=</a:t>
            </a:r>
            <a:r>
              <a:rPr kumimoji="1" lang="ja-JP" altLang="en-US" sz="2400" dirty="0">
                <a:solidFill>
                  <a:srgbClr val="000000"/>
                </a:solidFill>
                <a:latin typeface="Times New Roman"/>
                <a:ea typeface="ＭＳ Ｐゴシック"/>
              </a:rPr>
              <a:t> </a:t>
            </a:r>
            <a:r>
              <a:rPr kumimoji="1" lang="en-US" altLang="ja-JP" sz="2400" dirty="0">
                <a:solidFill>
                  <a:srgbClr val="000000"/>
                </a:solidFill>
                <a:latin typeface="Times New Roman"/>
                <a:ea typeface="ＭＳ Ｐゴシック"/>
              </a:rPr>
              <a:t>0</a:t>
            </a:r>
            <a:r>
              <a:rPr kumimoji="1" lang="ja-JP" altLang="en-US" sz="2400" dirty="0">
                <a:solidFill>
                  <a:srgbClr val="000000"/>
                </a:solidFill>
                <a:latin typeface="Times New Roman"/>
                <a:ea typeface="ＭＳ Ｐゴシック"/>
              </a:rPr>
              <a:t>になることはない</a:t>
            </a:r>
            <a:endParaRPr kumimoji="1" lang="en-US" altLang="ja-JP" sz="2400" dirty="0">
              <a:solidFill>
                <a:srgbClr val="000000"/>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原子・分子間には引力があるので物質は安定に存在している</a:t>
            </a: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solidFill>
                <a:srgbClr val="000000"/>
              </a:solidFill>
              <a:latin typeface="Times New Roman"/>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dirty="0">
                <a:solidFill>
                  <a:srgbClr val="FF0000"/>
                </a:solidFill>
              </a:rPr>
              <a:t>Van</a:t>
            </a:r>
            <a:r>
              <a:rPr kumimoji="1" lang="ja-JP" altLang="en-US" sz="2400" b="1" dirty="0">
                <a:solidFill>
                  <a:srgbClr val="FF0000"/>
                </a:solidFill>
              </a:rPr>
              <a:t> </a:t>
            </a:r>
            <a:r>
              <a:rPr kumimoji="1" lang="en-US" altLang="ja-JP" sz="2400" b="1" dirty="0">
                <a:solidFill>
                  <a:srgbClr val="FF0000"/>
                </a:solidFill>
              </a:rPr>
              <a:t>der</a:t>
            </a:r>
            <a:r>
              <a:rPr kumimoji="1" lang="ja-JP" altLang="en-US" sz="2400" b="1" dirty="0">
                <a:solidFill>
                  <a:srgbClr val="FF0000"/>
                </a:solidFill>
              </a:rPr>
              <a:t> </a:t>
            </a:r>
            <a:r>
              <a:rPr kumimoji="1" lang="en-US" altLang="ja-JP" sz="2400" b="1" dirty="0">
                <a:solidFill>
                  <a:srgbClr val="FF0000"/>
                </a:solidFill>
              </a:rPr>
              <a:t>Waals</a:t>
            </a:r>
            <a:r>
              <a:rPr kumimoji="1" lang="ja-JP" altLang="en-US" sz="2400" b="1" dirty="0">
                <a:solidFill>
                  <a:srgbClr val="FF0000"/>
                </a:solidFill>
              </a:rPr>
              <a:t>の状態方程式</a:t>
            </a:r>
            <a:r>
              <a:rPr kumimoji="1" lang="en-US" altLang="ja-JP" sz="2400" b="1" dirty="0">
                <a:solidFill>
                  <a:srgbClr val="FF0000"/>
                </a:solidFill>
              </a:rPr>
              <a:t>:</a:t>
            </a:r>
          </a:p>
          <a:p>
            <a:pPr defTabSz="914400">
              <a:defRPr/>
            </a:pPr>
            <a:endPar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5" name="正方形/長方形 14"/>
          <p:cNvSpPr/>
          <p:nvPr/>
        </p:nvSpPr>
        <p:spPr>
          <a:xfrm>
            <a:off x="1458751" y="3981623"/>
            <a:ext cx="7409023" cy="830997"/>
          </a:xfrm>
          <a:prstGeom prst="rect">
            <a:avLst/>
          </a:prstGeom>
        </p:spPr>
        <p:txBody>
          <a:bodyPr wrap="square">
            <a:spAutoFit/>
          </a:bodyPr>
          <a:lstStyle/>
          <a:p>
            <a:r>
              <a:rPr lang="en-US" altLang="ja-JP" sz="2400" b="1" dirty="0">
                <a:solidFill>
                  <a:srgbClr val="FF0000"/>
                </a:solidFill>
              </a:rPr>
              <a:t>van der Waals</a:t>
            </a:r>
            <a:r>
              <a:rPr lang="ja-JP" altLang="en-US" sz="2400" b="1" dirty="0">
                <a:solidFill>
                  <a:srgbClr val="FF0000"/>
                </a:solidFill>
              </a:rPr>
              <a:t>定数</a:t>
            </a:r>
            <a:r>
              <a:rPr lang="en-US" altLang="ja-JP" sz="2400" b="1" dirty="0">
                <a:solidFill>
                  <a:srgbClr val="FF0000"/>
                </a:solidFill>
              </a:rPr>
              <a:t>:</a:t>
            </a:r>
            <a:r>
              <a:rPr lang="ja-JP" altLang="en-US" sz="2400" b="1" dirty="0">
                <a:solidFill>
                  <a:srgbClr val="FF0000"/>
                </a:solidFill>
              </a:rPr>
              <a:t> </a:t>
            </a:r>
            <a:r>
              <a:rPr lang="ja-JP" altLang="en-US" sz="2400" b="1" dirty="0"/>
              <a:t>　</a:t>
            </a:r>
            <a:r>
              <a:rPr lang="en-US" altLang="ja-JP" sz="2400" b="1" i="1" dirty="0"/>
              <a:t>b</a:t>
            </a:r>
            <a:r>
              <a:rPr lang="en-US" altLang="ja-JP" sz="2400" dirty="0"/>
              <a:t>:</a:t>
            </a:r>
            <a:r>
              <a:rPr lang="ja-JP" altLang="en-US" sz="2400" dirty="0"/>
              <a:t> 排除体積効果</a:t>
            </a:r>
            <a:endParaRPr lang="en-US" altLang="ja-JP" sz="2400" dirty="0"/>
          </a:p>
          <a:p>
            <a:r>
              <a:rPr lang="ja-JP" altLang="en-US" sz="2400" dirty="0"/>
              <a:t>　　　　　　　　　　　　   　</a:t>
            </a:r>
            <a:r>
              <a:rPr lang="en-US" altLang="ja-JP" sz="2400" b="1" i="1" dirty="0"/>
              <a:t>a</a:t>
            </a:r>
            <a:r>
              <a:rPr lang="en-US" altLang="ja-JP" sz="2400" dirty="0"/>
              <a:t>:</a:t>
            </a:r>
            <a:r>
              <a:rPr lang="ja-JP" altLang="en-US" sz="2400" dirty="0"/>
              <a:t> 分子間引力 </a:t>
            </a:r>
            <a:r>
              <a:rPr lang="en-US" altLang="ja-JP" sz="2400" dirty="0"/>
              <a:t>(–</a:t>
            </a:r>
            <a:r>
              <a:rPr lang="en-US" altLang="ja-JP" sz="2400" i="1" dirty="0"/>
              <a:t>a</a:t>
            </a:r>
            <a:r>
              <a:rPr lang="ja-JP" altLang="en-US" sz="2400" i="1" dirty="0"/>
              <a:t> </a:t>
            </a:r>
            <a:r>
              <a:rPr lang="en-US" altLang="ja-JP" sz="2400" dirty="0"/>
              <a:t>/</a:t>
            </a:r>
            <a:r>
              <a:rPr lang="ja-JP" altLang="en-US" sz="2400" dirty="0"/>
              <a:t> </a:t>
            </a:r>
            <a:r>
              <a:rPr lang="en-US" altLang="ja-JP" sz="2400" i="1" dirty="0"/>
              <a:t>V </a:t>
            </a:r>
            <a:r>
              <a:rPr lang="en-US" altLang="ja-JP" sz="2400" baseline="30000" dirty="0"/>
              <a:t>2</a:t>
            </a:r>
            <a:r>
              <a:rPr lang="en-US" altLang="ja-JP" sz="2400" dirty="0"/>
              <a:t>)</a:t>
            </a:r>
            <a:r>
              <a:rPr lang="ja-JP" altLang="en-US" sz="2400" dirty="0"/>
              <a:t> の効果</a:t>
            </a:r>
            <a:endParaRPr lang="en-US" altLang="ja-JP" sz="24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766556" y="3176480"/>
                <a:ext cx="6068969" cy="736997"/>
              </a:xfrm>
              <a:prstGeom prst="rect">
                <a:avLst/>
              </a:prstGeom>
              <a:noFill/>
            </p:spPr>
            <p:txBody>
              <a:bodyPr wrap="none" lIns="0" tIns="0" rIns="0" bIns="0" rtlCol="0">
                <a:spAutoFit/>
              </a:bodyPr>
              <a:lstStyle/>
              <a:p>
                <a14:m>
                  <m:oMath xmlns:m="http://schemas.openxmlformats.org/officeDocument/2006/math">
                    <m:d>
                      <m:dPr>
                        <m:ctrlPr>
                          <a:rPr kumimoji="1" lang="en-US" altLang="ja-JP" sz="3200" b="1" i="1" smtClean="0">
                            <a:latin typeface="Cambria Math" panose="02040503050406030204" pitchFamily="18" charset="0"/>
                          </a:rPr>
                        </m:ctrlPr>
                      </m:dPr>
                      <m:e>
                        <m:r>
                          <a:rPr kumimoji="1" lang="en-US" altLang="ja-JP" sz="3200" b="1" i="1">
                            <a:latin typeface="Cambria Math" panose="02040503050406030204" pitchFamily="18" charset="0"/>
                          </a:rPr>
                          <m:t>𝑷</m:t>
                        </m:r>
                        <m:r>
                          <a:rPr kumimoji="1" lang="en-US" altLang="ja-JP" sz="3200" b="1" i="1" smtClean="0">
                            <a:latin typeface="Cambria Math" panose="02040503050406030204" pitchFamily="18" charset="0"/>
                          </a:rPr>
                          <m:t>+</m:t>
                        </m:r>
                        <m:f>
                          <m:fPr>
                            <m:ctrlPr>
                              <a:rPr kumimoji="1" lang="en-US" altLang="ja-JP" sz="3200" b="1" i="1">
                                <a:latin typeface="Cambria Math" panose="02040503050406030204" pitchFamily="18" charset="0"/>
                              </a:rPr>
                            </m:ctrlPr>
                          </m:fPr>
                          <m:num>
                            <m:r>
                              <a:rPr kumimoji="1" lang="en-US" altLang="ja-JP" sz="3200" b="1" i="1">
                                <a:latin typeface="Cambria Math" panose="02040503050406030204" pitchFamily="18" charset="0"/>
                              </a:rPr>
                              <m:t>𝒂</m:t>
                            </m:r>
                          </m:num>
                          <m:den>
                            <m:sSup>
                              <m:sSupPr>
                                <m:ctrlPr>
                                  <a:rPr kumimoji="1" lang="en-US" altLang="ja-JP" sz="3200" b="1" i="1">
                                    <a:latin typeface="Cambria Math" panose="02040503050406030204" pitchFamily="18" charset="0"/>
                                  </a:rPr>
                                </m:ctrlPr>
                              </m:sSupPr>
                              <m:e>
                                <m:r>
                                  <a:rPr kumimoji="1" lang="en-US" altLang="ja-JP" sz="3200" b="1" i="1">
                                    <a:latin typeface="Cambria Math" panose="02040503050406030204" pitchFamily="18" charset="0"/>
                                  </a:rPr>
                                  <m:t>𝑽</m:t>
                                </m:r>
                              </m:e>
                              <m:sup>
                                <m:r>
                                  <a:rPr kumimoji="1" lang="en-US" altLang="ja-JP" sz="3200" b="1" i="1">
                                    <a:latin typeface="Cambria Math" panose="02040503050406030204" pitchFamily="18" charset="0"/>
                                  </a:rPr>
                                  <m:t>𝟐</m:t>
                                </m:r>
                              </m:sup>
                            </m:sSup>
                          </m:den>
                        </m:f>
                      </m:e>
                    </m:d>
                    <m:d>
                      <m:dPr>
                        <m:ctrlPr>
                          <a:rPr kumimoji="1" lang="en-US" altLang="ja-JP" sz="3200" b="1" i="1">
                            <a:latin typeface="Cambria Math" panose="02040503050406030204" pitchFamily="18" charset="0"/>
                          </a:rPr>
                        </m:ctrlPr>
                      </m:dPr>
                      <m:e>
                        <m:r>
                          <a:rPr kumimoji="1" lang="en-US" altLang="ja-JP" sz="3200" b="1" i="1" smtClean="0">
                            <a:latin typeface="Cambria Math" panose="02040503050406030204" pitchFamily="18" charset="0"/>
                          </a:rPr>
                          <m:t>𝑽</m:t>
                        </m:r>
                        <m:r>
                          <a:rPr kumimoji="1" lang="en-US" altLang="ja-JP" sz="3200" b="1" i="1" smtClean="0">
                            <a:latin typeface="Cambria Math" panose="02040503050406030204" pitchFamily="18" charset="0"/>
                          </a:rPr>
                          <m:t>−</m:t>
                        </m:r>
                        <m:r>
                          <a:rPr kumimoji="1" lang="en-US" altLang="ja-JP" sz="3200" b="1" i="1" smtClean="0">
                            <a:latin typeface="Cambria Math" panose="02040503050406030204" pitchFamily="18" charset="0"/>
                          </a:rPr>
                          <m:t>𝒏𝒃</m:t>
                        </m:r>
                      </m:e>
                    </m:d>
                    <m:r>
                      <a:rPr kumimoji="1" lang="en-US" altLang="ja-JP" sz="3200" b="1" i="1" smtClean="0">
                        <a:latin typeface="Cambria Math" panose="02040503050406030204" pitchFamily="18" charset="0"/>
                      </a:rPr>
                      <m:t>=</m:t>
                    </m:r>
                    <m:r>
                      <a:rPr kumimoji="1" lang="en-US" altLang="ja-JP" sz="3200" b="1" i="1" smtClean="0">
                        <a:latin typeface="Cambria Math" panose="02040503050406030204" pitchFamily="18" charset="0"/>
                      </a:rPr>
                      <m:t>𝒏𝑹𝑻</m:t>
                    </m:r>
                  </m:oMath>
                </a14:m>
                <a:r>
                  <a:rPr kumimoji="1" lang="en-US" altLang="ja-JP" sz="3200" b="1" dirty="0"/>
                  <a:t>		(1.14)</a:t>
                </a:r>
                <a:endParaRPr kumimoji="1" lang="ja-JP" altLang="en-US" sz="3200" b="1"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766556" y="3176480"/>
                <a:ext cx="6068969" cy="736997"/>
              </a:xfrm>
              <a:prstGeom prst="rect">
                <a:avLst/>
              </a:prstGeom>
              <a:blipFill>
                <a:blip r:embed="rId3"/>
                <a:stretch>
                  <a:fillRect t="-826" r="-3317" b="-15702"/>
                </a:stretch>
              </a:blipFill>
            </p:spPr>
            <p:txBody>
              <a:bodyPr/>
              <a:lstStyle/>
              <a:p>
                <a:r>
                  <a:rPr lang="ja-JP" altLang="en-US">
                    <a:noFill/>
                  </a:rPr>
                  <a:t> </a:t>
                </a:r>
              </a:p>
            </p:txBody>
          </p:sp>
        </mc:Fallback>
      </mc:AlternateContent>
      <p:sp>
        <p:nvSpPr>
          <p:cNvPr id="17" name="正方形/長方形 16"/>
          <p:cNvSpPr/>
          <p:nvPr/>
        </p:nvSpPr>
        <p:spPr>
          <a:xfrm>
            <a:off x="527299" y="5022170"/>
            <a:ext cx="7409023" cy="461665"/>
          </a:xfrm>
          <a:prstGeom prst="rect">
            <a:avLst/>
          </a:prstGeom>
        </p:spPr>
        <p:txBody>
          <a:bodyPr wrap="square">
            <a:spAutoFit/>
          </a:bodyPr>
          <a:lstStyle/>
          <a:p>
            <a:r>
              <a:rPr lang="en-US" altLang="ja-JP" sz="2400" i="1" dirty="0"/>
              <a:t>※</a:t>
            </a:r>
            <a:r>
              <a:rPr lang="ja-JP" altLang="en-US" sz="2400" i="1" dirty="0"/>
              <a:t> </a:t>
            </a:r>
            <a:r>
              <a:rPr lang="en-US" altLang="ja-JP" sz="2400" i="1" dirty="0"/>
              <a:t>a = b = 0</a:t>
            </a:r>
            <a:r>
              <a:rPr lang="ja-JP" altLang="en-US" sz="2400" i="1" dirty="0"/>
              <a:t> の場合は理想気体の状態方程式に一致</a:t>
            </a:r>
            <a:endParaRPr lang="en-US" altLang="ja-JP" sz="2400" i="1" dirty="0"/>
          </a:p>
        </p:txBody>
      </p:sp>
    </p:spTree>
    <p:extLst>
      <p:ext uri="{BB962C8B-B14F-4D97-AF65-F5344CB8AC3E}">
        <p14:creationId xmlns:p14="http://schemas.microsoft.com/office/powerpoint/2010/main" val="71221074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その他の状態方程式</a:t>
            </a:r>
            <a:endParaRPr lang="en-US" altLang="ja-JP" sz="3600" b="1" dirty="0">
              <a:solidFill>
                <a:srgbClr val="0000FF"/>
              </a:solidFill>
            </a:endParaRPr>
          </a:p>
        </p:txBody>
      </p:sp>
      <p:sp>
        <p:nvSpPr>
          <p:cNvPr id="8" name="テキスト ボックス 7">
            <a:extLst>
              <a:ext uri="{FF2B5EF4-FFF2-40B4-BE49-F238E27FC236}">
                <a16:creationId xmlns:a16="http://schemas.microsoft.com/office/drawing/2014/main" id="{8BB7EFF0-BB54-42D1-BD4F-99789387E58B}"/>
              </a:ext>
            </a:extLst>
          </p:cNvPr>
          <p:cNvSpPr txBox="1"/>
          <p:nvPr/>
        </p:nvSpPr>
        <p:spPr>
          <a:xfrm>
            <a:off x="112904" y="947057"/>
            <a:ext cx="4801314"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Times New Roman"/>
                <a:ea typeface="游明朝"/>
                <a:cs typeface="+mn-cs"/>
              </a:rPr>
              <a:t>http://sekigin.jp/science/chem/chem_03_4_2.html</a:t>
            </a:r>
          </a:p>
        </p:txBody>
      </p:sp>
      <p:pic>
        <p:nvPicPr>
          <p:cNvPr id="9" name="図 8">
            <a:extLst>
              <a:ext uri="{FF2B5EF4-FFF2-40B4-BE49-F238E27FC236}">
                <a16:creationId xmlns:a16="http://schemas.microsoft.com/office/drawing/2014/main" id="{C16E9811-49D0-402A-95A6-C0BFC5ABC24E}"/>
              </a:ext>
            </a:extLst>
          </p:cNvPr>
          <p:cNvPicPr>
            <a:picLocks noChangeAspect="1"/>
          </p:cNvPicPr>
          <p:nvPr/>
        </p:nvPicPr>
        <p:blipFill rotWithShape="1">
          <a:blip r:embed="rId3"/>
          <a:srcRect t="15417" b="13809"/>
          <a:stretch/>
        </p:blipFill>
        <p:spPr>
          <a:xfrm>
            <a:off x="618310" y="1407829"/>
            <a:ext cx="7907379" cy="4853669"/>
          </a:xfrm>
          <a:prstGeom prst="rect">
            <a:avLst/>
          </a:prstGeom>
        </p:spPr>
      </p:pic>
    </p:spTree>
    <p:extLst>
      <p:ext uri="{BB962C8B-B14F-4D97-AF65-F5344CB8AC3E}">
        <p14:creationId xmlns:p14="http://schemas.microsoft.com/office/powerpoint/2010/main" val="320817730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§1.2</a:t>
            </a:r>
            <a:r>
              <a:rPr lang="ja-JP" altLang="en-US" sz="3600" b="1" dirty="0">
                <a:solidFill>
                  <a:srgbClr val="0000FF"/>
                </a:solidFill>
              </a:rPr>
              <a:t>　等温線 </a:t>
            </a:r>
            <a:r>
              <a:rPr lang="en-US" altLang="ja-JP" sz="3600" b="1" dirty="0">
                <a:solidFill>
                  <a:srgbClr val="0000FF"/>
                </a:solidFill>
              </a:rPr>
              <a:t>(</a:t>
            </a:r>
            <a:r>
              <a:rPr lang="en-US" altLang="ja-JP" sz="3600" b="1" i="1" dirty="0">
                <a:solidFill>
                  <a:srgbClr val="0000FF"/>
                </a:solidFill>
              </a:rPr>
              <a:t>P</a:t>
            </a:r>
            <a:r>
              <a:rPr lang="en-US" altLang="ja-JP" sz="3600" b="1" dirty="0">
                <a:solidFill>
                  <a:srgbClr val="0000FF"/>
                </a:solidFill>
              </a:rPr>
              <a:t>-</a:t>
            </a:r>
            <a:r>
              <a:rPr lang="en-US" altLang="ja-JP" sz="3600" b="1" i="1" dirty="0">
                <a:solidFill>
                  <a:srgbClr val="0000FF"/>
                </a:solidFill>
              </a:rPr>
              <a:t>V</a:t>
            </a:r>
            <a:r>
              <a:rPr lang="ja-JP" altLang="en-US" sz="3600" b="1" i="1" dirty="0">
                <a:solidFill>
                  <a:srgbClr val="0000FF"/>
                </a:solidFill>
              </a:rPr>
              <a:t> </a:t>
            </a:r>
            <a:r>
              <a:rPr lang="ja-JP" altLang="en-US" sz="3600" b="1" dirty="0">
                <a:solidFill>
                  <a:srgbClr val="0000FF"/>
                </a:solidFill>
              </a:rPr>
              <a:t>図</a:t>
            </a:r>
            <a:r>
              <a:rPr lang="en-US" altLang="ja-JP" sz="3600" b="1" dirty="0">
                <a:solidFill>
                  <a:srgbClr val="0000FF"/>
                </a:solidFill>
              </a:rPr>
              <a:t>)</a:t>
            </a:r>
          </a:p>
        </p:txBody>
      </p:sp>
      <p:sp>
        <p:nvSpPr>
          <p:cNvPr id="2" name="テキスト ボックス 1"/>
          <p:cNvSpPr txBox="1"/>
          <p:nvPr/>
        </p:nvSpPr>
        <p:spPr>
          <a:xfrm>
            <a:off x="9144" y="-18288"/>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8</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4572000" y="1722371"/>
                <a:ext cx="2396876"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rPr>
                        <m:t>𝑷</m:t>
                      </m:r>
                      <m:r>
                        <a:rPr kumimoji="1" lang="en-US" altLang="ja-JP" sz="2400" b="1" i="1" smtClean="0">
                          <a:latin typeface="Cambria Math" panose="02040503050406030204" pitchFamily="18" charset="0"/>
                        </a:rPr>
                        <m:t>=</m:t>
                      </m:r>
                      <m:f>
                        <m:fPr>
                          <m:ctrlPr>
                            <a:rPr kumimoji="1" lang="en-US" altLang="ja-JP" sz="2400" b="1" i="1" smtClean="0">
                              <a:latin typeface="Cambria Math" panose="02040503050406030204" pitchFamily="18" charset="0"/>
                            </a:rPr>
                          </m:ctrlPr>
                        </m:fPr>
                        <m:num>
                          <m:r>
                            <a:rPr kumimoji="1" lang="en-US" altLang="ja-JP" sz="2400" b="1" i="1" smtClean="0">
                              <a:latin typeface="Cambria Math" panose="02040503050406030204" pitchFamily="18" charset="0"/>
                            </a:rPr>
                            <m:t>𝑹𝑻</m:t>
                          </m:r>
                        </m:num>
                        <m:den>
                          <m:r>
                            <a:rPr kumimoji="1" lang="en-US" altLang="ja-JP" sz="2400" b="1" i="1" smtClean="0">
                              <a:latin typeface="Cambria Math" panose="02040503050406030204" pitchFamily="18" charset="0"/>
                            </a:rPr>
                            <m:t>𝑽</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𝒃</m:t>
                          </m:r>
                        </m:den>
                      </m:f>
                      <m:r>
                        <a:rPr kumimoji="1" lang="en-US" altLang="ja-JP" sz="2400" b="1" i="1" smtClean="0">
                          <a:latin typeface="Cambria Math" panose="02040503050406030204" pitchFamily="18" charset="0"/>
                        </a:rPr>
                        <m:t>−</m:t>
                      </m:r>
                      <m:f>
                        <m:fPr>
                          <m:ctrlPr>
                            <a:rPr kumimoji="1" lang="en-US" altLang="ja-JP" sz="2400" b="1" i="1">
                              <a:latin typeface="Cambria Math" panose="02040503050406030204" pitchFamily="18" charset="0"/>
                            </a:rPr>
                          </m:ctrlPr>
                        </m:fPr>
                        <m:num>
                          <m:r>
                            <a:rPr kumimoji="1" lang="en-US" altLang="ja-JP" sz="2400" b="1" i="1" smtClean="0">
                              <a:latin typeface="Cambria Math" panose="02040503050406030204" pitchFamily="18" charset="0"/>
                            </a:rPr>
                            <m:t>𝒂</m:t>
                          </m:r>
                        </m:num>
                        <m:den>
                          <m:sSup>
                            <m:sSupPr>
                              <m:ctrlPr>
                                <a:rPr kumimoji="1" lang="en-US" altLang="ja-JP" sz="2400" b="1" i="1" smtClean="0">
                                  <a:latin typeface="Cambria Math" panose="02040503050406030204" pitchFamily="18" charset="0"/>
                                </a:rPr>
                              </m:ctrlPr>
                            </m:sSupPr>
                            <m:e>
                              <m:r>
                                <a:rPr kumimoji="1" lang="en-US" altLang="ja-JP" sz="2400" b="1" i="1" smtClean="0">
                                  <a:latin typeface="Cambria Math" panose="02040503050406030204" pitchFamily="18" charset="0"/>
                                </a:rPr>
                                <m:t>𝑽</m:t>
                              </m:r>
                            </m:e>
                            <m:sup>
                              <m:r>
                                <a:rPr kumimoji="1" lang="en-US" altLang="ja-JP" sz="2400" b="1" i="1" smtClean="0">
                                  <a:latin typeface="Cambria Math" panose="02040503050406030204" pitchFamily="18" charset="0"/>
                                </a:rPr>
                                <m:t>𝟐</m:t>
                              </m:r>
                            </m:sup>
                          </m:sSup>
                        </m:den>
                      </m:f>
                    </m:oMath>
                  </m:oMathPara>
                </a14:m>
                <a:endParaRPr kumimoji="1" lang="ja-JP" altLang="en-US" sz="2400"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72000" y="1722371"/>
                <a:ext cx="2396876" cy="691471"/>
              </a:xfrm>
              <a:prstGeom prst="rect">
                <a:avLst/>
              </a:prstGeom>
              <a:blipFill>
                <a:blip r:embed="rId4"/>
                <a:stretch>
                  <a:fillRect/>
                </a:stretch>
              </a:blipFill>
            </p:spPr>
            <p:txBody>
              <a:bodyPr/>
              <a:lstStyle/>
              <a:p>
                <a:r>
                  <a:rPr lang="ja-JP" altLang="en-US">
                    <a:noFill/>
                  </a:rPr>
                  <a:t> </a:t>
                </a:r>
              </a:p>
            </p:txBody>
          </p:sp>
        </mc:Fallback>
      </mc:AlternateContent>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3047" y="2593963"/>
            <a:ext cx="3708028" cy="3312842"/>
          </a:xfrm>
          <a:prstGeom prst="rect">
            <a:avLst/>
          </a:prstGeom>
        </p:spPr>
      </p:pic>
      <p:sp>
        <p:nvSpPr>
          <p:cNvPr id="22" name="テキスト ボックス 21"/>
          <p:cNvSpPr txBox="1"/>
          <p:nvPr/>
        </p:nvSpPr>
        <p:spPr>
          <a:xfrm>
            <a:off x="261899" y="1237981"/>
            <a:ext cx="3584636" cy="461665"/>
          </a:xfrm>
          <a:prstGeom prst="rect">
            <a:avLst/>
          </a:prstGeom>
          <a:noFill/>
        </p:spPr>
        <p:txBody>
          <a:bodyPr wrap="none" rtlCol="0">
            <a:spAutoFit/>
          </a:bodyPr>
          <a:lstStyle/>
          <a:p>
            <a:r>
              <a:rPr lang="en-US" altLang="ja-JP" sz="2400" b="1" dirty="0">
                <a:solidFill>
                  <a:srgbClr val="FF0000"/>
                </a:solidFill>
              </a:rPr>
              <a:t>1-1</a:t>
            </a:r>
            <a:r>
              <a:rPr lang="ja-JP" altLang="en-US" sz="2400" b="1" dirty="0">
                <a:solidFill>
                  <a:srgbClr val="FF0000"/>
                </a:solidFill>
              </a:rPr>
              <a:t>図　理想気体の等温線</a:t>
            </a:r>
          </a:p>
        </p:txBody>
      </p:sp>
      <p:grpSp>
        <p:nvGrpSpPr>
          <p:cNvPr id="3" name="グループ化 2"/>
          <p:cNvGrpSpPr/>
          <p:nvPr/>
        </p:nvGrpSpPr>
        <p:grpSpPr>
          <a:xfrm>
            <a:off x="654426" y="2300226"/>
            <a:ext cx="3686066" cy="3760649"/>
            <a:chOff x="639866" y="2167197"/>
            <a:chExt cx="2383490" cy="2431717"/>
          </a:xfrm>
        </p:grpSpPr>
        <mc:AlternateContent xmlns:mc="http://schemas.openxmlformats.org/markup-compatibility/2006" xmlns:a14="http://schemas.microsoft.com/office/drawing/2010/main">
          <mc:Choice Requires="a14">
            <p:graphicFrame>
              <p:nvGraphicFramePr>
                <p:cNvPr id="21" name="オブジェクト 20"/>
                <p:cNvGraphicFramePr>
                  <a:graphicFrameLocks noChangeAspect="1"/>
                </p:cNvGraphicFramePr>
                <p:nvPr>
                  <p:extLst>
                    <p:ext uri="{D42A27DB-BD31-4B8C-83A1-F6EECF244321}">
                      <p14:modId xmlns:p14="http://schemas.microsoft.com/office/powerpoint/2010/main" val="1838637175"/>
                    </p:ext>
                  </p:extLst>
                </p:nvPr>
              </p:nvGraphicFramePr>
              <p:xfrm>
                <a:off x="639866" y="2167197"/>
                <a:ext cx="2383490" cy="2383490"/>
              </p:xfrm>
              <a:graphic>
                <a:graphicData uri="http://schemas.openxmlformats.org/presentationml/2006/ole">
                  <mc:AlternateContent>
                    <mc:Choice xmlns:v="urn:schemas-microsoft-com:vml" Requires="v">
                      <p:oleObj name="ｸﾞﾗﾌ" r:id="rId6" imgW="1152000" imgH="1152000" progId="Origin50.Graph">
                        <p:embed/>
                      </p:oleObj>
                    </mc:Choice>
                    <mc:Fallback>
                      <p:oleObj name="ｸﾞﾗﾌ" r:id="rId6" imgW="1152000" imgH="1152000" progId="Origin50.Graph">
                        <p:embed/>
                        <p:pic>
                          <p:nvPicPr>
                            <p:cNvPr id="21" name="オブジェクト 20"/>
                            <p:cNvPicPr/>
                            <p:nvPr/>
                          </p:nvPicPr>
                          <p:blipFill>
                            <a:blip r:embed="rId7"/>
                            <a:stretch>
                              <a:fillRect/>
                            </a:stretch>
                          </p:blipFill>
                          <p:spPr>
                            <a:xfrm>
                              <a:off x="639866" y="2167197"/>
                              <a:ext cx="2383490" cy="2383490"/>
                            </a:xfrm>
                            <a:prstGeom prst="rect">
                              <a:avLst/>
                            </a:prstGeom>
                          </p:spPr>
                        </p:pic>
                      </p:oleObj>
                    </mc:Fallback>
                  </mc:AlternateContent>
                </a:graphicData>
              </a:graphic>
            </p:graphicFrame>
          </mc:Choice>
          <mc:Fallback xmlns="">
            <p:graphicFrame>
              <p:nvGraphicFramePr>
                <p:cNvPr id="21" name="オブジェクト 20"/>
                <p:cNvGraphicFramePr>
                  <a:graphicFrameLocks noChangeAspect="1"/>
                </p:cNvGraphicFramePr>
                <p:nvPr>
                  <p:extLst>
                    <p:ext uri="{D42A27DB-BD31-4B8C-83A1-F6EECF244321}">
                      <p14:modId xmlns:p14="http://schemas.microsoft.com/office/powerpoint/2010/main" val="1838637175"/>
                    </p:ext>
                  </p:extLst>
                </p:nvPr>
              </p:nvGraphicFramePr>
              <p:xfrm>
                <a:off x="639866" y="2167197"/>
                <a:ext cx="2383490" cy="2383490"/>
              </p:xfrm>
              <a:graphic>
                <a:graphicData uri="http://schemas.openxmlformats.org/presentationml/2006/ole">
                  <mc:AlternateContent>
                    <mc:Choice xmlns:v="urn:schemas-microsoft-com:vml" Requires="v">
                      <p:oleObj spid="_x0000_s20490" name="ｸﾞﾗﾌ" r:id="rId8" imgW="1152000" imgH="1152000" progId="Origin50.Graph">
                        <p:embed/>
                      </p:oleObj>
                    </mc:Choice>
                    <mc:Fallback>
                      <p:oleObj name="ｸﾞﾗﾌ" r:id="rId8" imgW="1152000" imgH="1152000" progId="Origin50.Graph">
                        <p:embed/>
                        <p:pic>
                          <p:nvPicPr>
                            <p:cNvPr id="21" name="オブジェクト 20"/>
                            <p:cNvPicPr/>
                            <p:nvPr/>
                          </p:nvPicPr>
                          <p:blipFill>
                            <a:blip r:embed="rId9"/>
                            <a:stretch>
                              <a:fillRect/>
                            </a:stretch>
                          </p:blipFill>
                          <p:spPr>
                            <a:xfrm>
                              <a:off x="639866" y="2167197"/>
                              <a:ext cx="2383490" cy="238349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644942" y="2341608"/>
                  <a:ext cx="2060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644942" y="2341608"/>
                  <a:ext cx="206017" cy="276999"/>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2556170" y="4286602"/>
                  <a:ext cx="2044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𝑉</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556170" y="4286602"/>
                  <a:ext cx="204479" cy="276999"/>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720456" y="4321915"/>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720456" y="4321915"/>
                  <a:ext cx="181140" cy="276999"/>
                </a:xfrm>
                <a:prstGeom prst="rect">
                  <a:avLst/>
                </a:prstGeom>
                <a:blipFill>
                  <a:blip r:embed="rId12"/>
                  <a:stretch>
                    <a:fillRect l="-2174" r="-2174"/>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40" name="テキスト ボックス 39"/>
              <p:cNvSpPr txBox="1"/>
              <p:nvPr/>
            </p:nvSpPr>
            <p:spPr>
              <a:xfrm>
                <a:off x="662276" y="1722371"/>
                <a:ext cx="1069295" cy="6901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rPr>
                        <m:t>𝑷</m:t>
                      </m:r>
                      <m:r>
                        <a:rPr kumimoji="1" lang="en-US" altLang="ja-JP" sz="2400" b="1" i="1" smtClean="0">
                          <a:latin typeface="Cambria Math" panose="02040503050406030204" pitchFamily="18" charset="0"/>
                        </a:rPr>
                        <m:t>=</m:t>
                      </m:r>
                      <m:f>
                        <m:fPr>
                          <m:ctrlPr>
                            <a:rPr kumimoji="1" lang="en-US" altLang="ja-JP" sz="2400" b="1" i="1" smtClean="0">
                              <a:latin typeface="Cambria Math" panose="02040503050406030204" pitchFamily="18" charset="0"/>
                            </a:rPr>
                          </m:ctrlPr>
                        </m:fPr>
                        <m:num>
                          <m:r>
                            <a:rPr kumimoji="1" lang="en-US" altLang="ja-JP" sz="2400" b="1" i="1" smtClean="0">
                              <a:latin typeface="Cambria Math" panose="02040503050406030204" pitchFamily="18" charset="0"/>
                            </a:rPr>
                            <m:t>𝑹𝑻</m:t>
                          </m:r>
                        </m:num>
                        <m:den>
                          <m:r>
                            <a:rPr kumimoji="1" lang="en-US" altLang="ja-JP" sz="2400" b="1" i="1" smtClean="0">
                              <a:latin typeface="Cambria Math" panose="02040503050406030204" pitchFamily="18" charset="0"/>
                            </a:rPr>
                            <m:t>𝑽</m:t>
                          </m:r>
                        </m:den>
                      </m:f>
                    </m:oMath>
                  </m:oMathPara>
                </a14:m>
                <a:endParaRPr kumimoji="1" lang="ja-JP" altLang="en-US" sz="2400" b="1"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662276" y="1722371"/>
                <a:ext cx="1069295" cy="690125"/>
              </a:xfrm>
              <a:prstGeom prst="rect">
                <a:avLst/>
              </a:prstGeom>
              <a:blipFill>
                <a:blip r:embed="rId13"/>
                <a:stretch>
                  <a:fillRect/>
                </a:stretch>
              </a:blipFill>
            </p:spPr>
            <p:txBody>
              <a:bodyPr/>
              <a:lstStyle/>
              <a:p>
                <a:r>
                  <a:rPr lang="ja-JP" altLang="en-US">
                    <a:noFill/>
                  </a:rPr>
                  <a:t> </a:t>
                </a:r>
              </a:p>
            </p:txBody>
          </p:sp>
        </mc:Fallback>
      </mc:AlternateContent>
      <p:sp>
        <p:nvSpPr>
          <p:cNvPr id="41" name="テキスト ボックス 40"/>
          <p:cNvSpPr txBox="1"/>
          <p:nvPr/>
        </p:nvSpPr>
        <p:spPr>
          <a:xfrm>
            <a:off x="4103416" y="1237981"/>
            <a:ext cx="4961295" cy="461665"/>
          </a:xfrm>
          <a:prstGeom prst="rect">
            <a:avLst/>
          </a:prstGeom>
          <a:noFill/>
        </p:spPr>
        <p:txBody>
          <a:bodyPr wrap="none" rtlCol="0">
            <a:spAutoFit/>
          </a:bodyPr>
          <a:lstStyle/>
          <a:p>
            <a:r>
              <a:rPr lang="en-US" altLang="ja-JP" sz="2400" b="1" dirty="0">
                <a:solidFill>
                  <a:srgbClr val="FF0000"/>
                </a:solidFill>
              </a:rPr>
              <a:t>1-2</a:t>
            </a:r>
            <a:r>
              <a:rPr lang="ja-JP" altLang="en-US" sz="2400" b="1" dirty="0">
                <a:solidFill>
                  <a:srgbClr val="FF0000"/>
                </a:solidFill>
              </a:rPr>
              <a:t>図　</a:t>
            </a:r>
            <a:r>
              <a:rPr lang="en-US" altLang="ja-JP" sz="2400" b="1" dirty="0">
                <a:solidFill>
                  <a:srgbClr val="FF0000"/>
                </a:solidFill>
              </a:rPr>
              <a:t>Van der Waals</a:t>
            </a:r>
            <a:r>
              <a:rPr lang="ja-JP" altLang="en-US" sz="2400" b="1" dirty="0">
                <a:solidFill>
                  <a:srgbClr val="FF0000"/>
                </a:solidFill>
              </a:rPr>
              <a:t>気体の等温線</a:t>
            </a:r>
          </a:p>
        </p:txBody>
      </p:sp>
    </p:spTree>
    <p:extLst>
      <p:ext uri="{BB962C8B-B14F-4D97-AF65-F5344CB8AC3E}">
        <p14:creationId xmlns:p14="http://schemas.microsoft.com/office/powerpoint/2010/main" val="57006020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§1.2</a:t>
            </a:r>
            <a:r>
              <a:rPr lang="ja-JP" altLang="en-US" sz="3600" b="1" dirty="0">
                <a:solidFill>
                  <a:srgbClr val="0000FF"/>
                </a:solidFill>
              </a:rPr>
              <a:t>　</a:t>
            </a:r>
            <a:r>
              <a:rPr lang="en-US" altLang="ja-JP" sz="3600" b="1" dirty="0">
                <a:solidFill>
                  <a:srgbClr val="0000FF"/>
                </a:solidFill>
              </a:rPr>
              <a:t>Van der Waals</a:t>
            </a:r>
            <a:r>
              <a:rPr lang="ja-JP" altLang="en-US" sz="3600" b="1" dirty="0">
                <a:solidFill>
                  <a:srgbClr val="0000FF"/>
                </a:solidFill>
              </a:rPr>
              <a:t>式の解釈</a:t>
            </a:r>
            <a:endParaRPr lang="en-US" altLang="ja-JP" sz="3600" b="1" dirty="0">
              <a:solidFill>
                <a:srgbClr val="0000FF"/>
              </a:solidFill>
            </a:endParaRPr>
          </a:p>
        </p:txBody>
      </p:sp>
      <p:sp>
        <p:nvSpPr>
          <p:cNvPr id="2" name="テキスト ボックス 1"/>
          <p:cNvSpPr txBox="1"/>
          <p:nvPr/>
        </p:nvSpPr>
        <p:spPr>
          <a:xfrm>
            <a:off x="9144" y="-18288"/>
            <a:ext cx="518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8</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pSp>
        <p:nvGrpSpPr>
          <p:cNvPr id="4" name="グループ化 3"/>
          <p:cNvGrpSpPr/>
          <p:nvPr/>
        </p:nvGrpSpPr>
        <p:grpSpPr>
          <a:xfrm>
            <a:off x="462681" y="1146142"/>
            <a:ext cx="4109319" cy="3671365"/>
            <a:chOff x="2778497" y="2341608"/>
            <a:chExt cx="2755588" cy="2461909"/>
          </a:xfrm>
        </p:grpSpPr>
        <p:grpSp>
          <p:nvGrpSpPr>
            <p:cNvPr id="12" name="グループ化 11"/>
            <p:cNvGrpSpPr/>
            <p:nvPr/>
          </p:nvGrpSpPr>
          <p:grpSpPr>
            <a:xfrm>
              <a:off x="2778497" y="2341608"/>
              <a:ext cx="2755588" cy="2461909"/>
              <a:chOff x="3804062" y="2746092"/>
              <a:chExt cx="2006221" cy="1792406"/>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062" y="2746092"/>
                <a:ext cx="2006221" cy="1792406"/>
              </a:xfrm>
              <a:prstGeom prst="rect">
                <a:avLst/>
              </a:prstGeom>
            </p:spPr>
          </p:pic>
          <mc:AlternateContent xmlns:mc="http://schemas.openxmlformats.org/markup-compatibility/2006" xmlns:a14="http://schemas.microsoft.com/office/drawing/2010/main">
            <mc:Choice Requires="a14">
              <p:sp>
                <p:nvSpPr>
                  <p:cNvPr id="14" name="テキスト ボックス 13"/>
                  <p:cNvSpPr txBox="1"/>
                  <p:nvPr/>
                </p:nvSpPr>
                <p:spPr>
                  <a:xfrm>
                    <a:off x="4123712" y="4090454"/>
                    <a:ext cx="270995" cy="220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dirty="0" smtClean="0">
                              <a:latin typeface="Cambria Math" panose="02040503050406030204" pitchFamily="18" charset="0"/>
                            </a:rPr>
                            <m:t>𝑆</m:t>
                          </m:r>
                          <m:r>
                            <a:rPr lang="en-US" altLang="ja-JP" sz="1400" i="1" baseline="-25000" dirty="0">
                              <a:latin typeface="Cambria Math" panose="02040503050406030204" pitchFamily="18" charset="0"/>
                            </a:rPr>
                            <m:t>1</m:t>
                          </m:r>
                        </m:oMath>
                      </m:oMathPara>
                    </a14:m>
                    <a:endParaRPr lang="ja-JP" altLang="en-US" sz="1400" baseline="-250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123712" y="4090454"/>
                    <a:ext cx="270995" cy="22048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4722630" y="4090412"/>
                    <a:ext cx="270995" cy="2204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1400" i="1" dirty="0" smtClean="0">
                              <a:latin typeface="Cambria Math" panose="02040503050406030204" pitchFamily="18" charset="0"/>
                            </a:rPr>
                            <m:t>𝑆</m:t>
                          </m:r>
                          <m:r>
                            <a:rPr lang="en-US" altLang="ja-JP" sz="1400" i="1" baseline="-25000" dirty="0">
                              <a:latin typeface="Cambria Math" panose="02040503050406030204" pitchFamily="18" charset="0"/>
                            </a:rPr>
                            <m:t>2</m:t>
                          </m:r>
                        </m:oMath>
                      </m:oMathPara>
                    </a14:m>
                    <a:endParaRPr lang="ja-JP" altLang="en-US" sz="1400" baseline="-25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4722630" y="4090412"/>
                    <a:ext cx="270995" cy="220484"/>
                  </a:xfrm>
                  <a:prstGeom prst="rect">
                    <a:avLst/>
                  </a:prstGeom>
                  <a:blipFill>
                    <a:blip r:embed="rId6"/>
                    <a:stretch>
                      <a:fillRect/>
                    </a:stretch>
                  </a:blipFill>
                </p:spPr>
                <p:txBody>
                  <a:bodyPr/>
                  <a:lstStyle/>
                  <a:p>
                    <a:r>
                      <a:rPr lang="ja-JP" altLang="en-US">
                        <a:noFill/>
                      </a:rPr>
                      <a:t> </a:t>
                    </a:r>
                  </a:p>
                </p:txBody>
              </p:sp>
            </mc:Fallback>
          </mc:AlternateContent>
          <p:cxnSp>
            <p:nvCxnSpPr>
              <p:cNvPr id="19" name="直線矢印コネクタ 18"/>
              <p:cNvCxnSpPr/>
              <p:nvPr/>
            </p:nvCxnSpPr>
            <p:spPr>
              <a:xfrm flipV="1">
                <a:off x="4256689" y="3923723"/>
                <a:ext cx="145102" cy="21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4708814" y="3862072"/>
                <a:ext cx="76032" cy="252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4201788" y="2788527"/>
              <a:ext cx="918595" cy="240825"/>
            </a:xfrm>
            <a:prstGeom prst="rect">
              <a:avLst/>
            </a:prstGeom>
            <a:noFill/>
          </p:spPr>
          <p:txBody>
            <a:bodyPr wrap="none" rtlCol="0">
              <a:spAutoFit/>
            </a:bodyPr>
            <a:lstStyle/>
            <a:p>
              <a:r>
                <a:rPr lang="en-US" altLang="ja-JP" sz="1400" i="1" dirty="0"/>
                <a:t>T</a:t>
              </a:r>
              <a:r>
                <a:rPr lang="en-US" altLang="ja-JP" sz="1400" baseline="-25000" dirty="0"/>
                <a:t>c</a:t>
              </a:r>
              <a:r>
                <a:rPr lang="en-US" altLang="ja-JP" sz="1400" dirty="0"/>
                <a:t>: </a:t>
              </a:r>
              <a:r>
                <a:rPr lang="ja-JP" altLang="en-US" sz="1400" dirty="0"/>
                <a:t>臨界温度</a:t>
              </a:r>
            </a:p>
          </p:txBody>
        </p:sp>
        <p:sp>
          <p:nvSpPr>
            <p:cNvPr id="33" name="テキスト ボックス 32"/>
            <p:cNvSpPr txBox="1"/>
            <p:nvPr/>
          </p:nvSpPr>
          <p:spPr>
            <a:xfrm>
              <a:off x="3211660" y="3051971"/>
              <a:ext cx="385319" cy="216742"/>
            </a:xfrm>
            <a:prstGeom prst="rect">
              <a:avLst/>
            </a:prstGeom>
            <a:noFill/>
          </p:spPr>
          <p:txBody>
            <a:bodyPr wrap="none" rtlCol="0">
              <a:spAutoFit/>
            </a:bodyPr>
            <a:lstStyle/>
            <a:p>
              <a:r>
                <a:rPr lang="ja-JP" altLang="en-US" sz="1200" dirty="0">
                  <a:solidFill>
                    <a:srgbClr val="0070C0"/>
                  </a:solidFill>
                </a:rPr>
                <a:t>液体</a:t>
              </a:r>
            </a:p>
          </p:txBody>
        </p:sp>
        <p:cxnSp>
          <p:nvCxnSpPr>
            <p:cNvPr id="34" name="直線コネクタ 33"/>
            <p:cNvCxnSpPr/>
            <p:nvPr/>
          </p:nvCxnSpPr>
          <p:spPr>
            <a:xfrm>
              <a:off x="3400190" y="3932148"/>
              <a:ext cx="80228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3203776" y="2434214"/>
              <a:ext cx="201230" cy="1490595"/>
            </a:xfrm>
            <a:custGeom>
              <a:avLst/>
              <a:gdLst>
                <a:gd name="connsiteX0" fmla="*/ 0 w 257175"/>
                <a:gd name="connsiteY0" fmla="*/ 0 h 1905000"/>
                <a:gd name="connsiteX1" fmla="*/ 47625 w 257175"/>
                <a:gd name="connsiteY1" fmla="*/ 923925 h 1905000"/>
                <a:gd name="connsiteX2" fmla="*/ 257175 w 257175"/>
                <a:gd name="connsiteY2" fmla="*/ 1905000 h 1905000"/>
              </a:gdLst>
              <a:ahLst/>
              <a:cxnLst>
                <a:cxn ang="0">
                  <a:pos x="connsiteX0" y="connsiteY0"/>
                </a:cxn>
                <a:cxn ang="0">
                  <a:pos x="connsiteX1" y="connsiteY1"/>
                </a:cxn>
                <a:cxn ang="0">
                  <a:pos x="connsiteX2" y="connsiteY2"/>
                </a:cxn>
              </a:cxnLst>
              <a:rect l="l" t="t" r="r" b="b"/>
              <a:pathLst>
                <a:path w="257175" h="1905000">
                  <a:moveTo>
                    <a:pt x="0" y="0"/>
                  </a:moveTo>
                  <a:cubicBezTo>
                    <a:pt x="2381" y="303212"/>
                    <a:pt x="4763" y="606425"/>
                    <a:pt x="47625" y="923925"/>
                  </a:cubicBezTo>
                  <a:cubicBezTo>
                    <a:pt x="90487" y="1241425"/>
                    <a:pt x="173831" y="1573212"/>
                    <a:pt x="257175" y="1905000"/>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フリーフォーム 35"/>
            <p:cNvSpPr/>
            <p:nvPr/>
          </p:nvSpPr>
          <p:spPr>
            <a:xfrm>
              <a:off x="4187568" y="3932263"/>
              <a:ext cx="894357" cy="402461"/>
            </a:xfrm>
            <a:custGeom>
              <a:avLst/>
              <a:gdLst>
                <a:gd name="connsiteX0" fmla="*/ 0 w 1143000"/>
                <a:gd name="connsiteY0" fmla="*/ 0 h 514350"/>
                <a:gd name="connsiteX1" fmla="*/ 228600 w 1143000"/>
                <a:gd name="connsiteY1" fmla="*/ 171450 h 514350"/>
                <a:gd name="connsiteX2" fmla="*/ 742950 w 1143000"/>
                <a:gd name="connsiteY2" fmla="*/ 409575 h 514350"/>
                <a:gd name="connsiteX3" fmla="*/ 1143000 w 1143000"/>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1143000" h="514350">
                  <a:moveTo>
                    <a:pt x="0" y="0"/>
                  </a:moveTo>
                  <a:cubicBezTo>
                    <a:pt x="52387" y="51594"/>
                    <a:pt x="104775" y="103188"/>
                    <a:pt x="228600" y="171450"/>
                  </a:cubicBezTo>
                  <a:cubicBezTo>
                    <a:pt x="352425" y="239712"/>
                    <a:pt x="590550" y="352425"/>
                    <a:pt x="742950" y="409575"/>
                  </a:cubicBezTo>
                  <a:cubicBezTo>
                    <a:pt x="895350" y="466725"/>
                    <a:pt x="1019175" y="490537"/>
                    <a:pt x="1143000" y="51435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テキスト ボックス 36"/>
            <p:cNvSpPr txBox="1"/>
            <p:nvPr/>
          </p:nvSpPr>
          <p:spPr>
            <a:xfrm>
              <a:off x="4496312" y="4249201"/>
              <a:ext cx="385319" cy="216742"/>
            </a:xfrm>
            <a:prstGeom prst="rect">
              <a:avLst/>
            </a:prstGeom>
            <a:noFill/>
          </p:spPr>
          <p:txBody>
            <a:bodyPr wrap="none" rtlCol="0">
              <a:spAutoFit/>
            </a:bodyPr>
            <a:lstStyle/>
            <a:p>
              <a:r>
                <a:rPr lang="ja-JP" altLang="en-US" sz="1200" dirty="0">
                  <a:solidFill>
                    <a:srgbClr val="FF0000"/>
                  </a:solidFill>
                </a:rPr>
                <a:t>気体</a:t>
              </a:r>
            </a:p>
          </p:txBody>
        </p:sp>
      </p:grpSp>
      <p:grpSp>
        <p:nvGrpSpPr>
          <p:cNvPr id="6" name="グループ化 5"/>
          <p:cNvGrpSpPr/>
          <p:nvPr/>
        </p:nvGrpSpPr>
        <p:grpSpPr>
          <a:xfrm>
            <a:off x="4706793" y="959306"/>
            <a:ext cx="4088748" cy="3814500"/>
            <a:chOff x="5716732" y="1932126"/>
            <a:chExt cx="2856423" cy="2664832"/>
          </a:xfrm>
        </p:grpSpPr>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6732" y="1932126"/>
              <a:ext cx="2856423" cy="2664832"/>
            </a:xfrm>
            <a:prstGeom prst="rect">
              <a:avLst/>
            </a:prstGeom>
          </p:spPr>
        </p:pic>
        <p:sp>
          <p:nvSpPr>
            <p:cNvPr id="38" name="テキスト ボックス 37"/>
            <p:cNvSpPr txBox="1"/>
            <p:nvPr/>
          </p:nvSpPr>
          <p:spPr>
            <a:xfrm>
              <a:off x="6361896" y="3717813"/>
              <a:ext cx="944272" cy="215015"/>
            </a:xfrm>
            <a:prstGeom prst="rect">
              <a:avLst/>
            </a:prstGeom>
            <a:noFill/>
          </p:spPr>
          <p:txBody>
            <a:bodyPr wrap="none" rtlCol="0">
              <a:spAutoFit/>
            </a:bodyPr>
            <a:lstStyle/>
            <a:p>
              <a:r>
                <a:rPr lang="ja-JP" altLang="en-US" sz="1400" b="1" dirty="0">
                  <a:solidFill>
                    <a:srgbClr val="FF0000"/>
                  </a:solidFill>
                </a:rPr>
                <a:t>気・液共存領域</a:t>
              </a:r>
            </a:p>
          </p:txBody>
        </p:sp>
        <p:sp>
          <p:nvSpPr>
            <p:cNvPr id="39" name="テキスト ボックス 38"/>
            <p:cNvSpPr txBox="1"/>
            <p:nvPr/>
          </p:nvSpPr>
          <p:spPr>
            <a:xfrm>
              <a:off x="6899748" y="2828904"/>
              <a:ext cx="505284" cy="215015"/>
            </a:xfrm>
            <a:prstGeom prst="rect">
              <a:avLst/>
            </a:prstGeom>
            <a:noFill/>
          </p:spPr>
          <p:txBody>
            <a:bodyPr wrap="none" rtlCol="0">
              <a:spAutoFit/>
            </a:bodyPr>
            <a:lstStyle/>
            <a:p>
              <a:r>
                <a:rPr lang="ja-JP" altLang="en-US" sz="1400" b="1" dirty="0">
                  <a:solidFill>
                    <a:srgbClr val="FF0000"/>
                  </a:solidFill>
                </a:rPr>
                <a:t>臨界点</a:t>
              </a:r>
            </a:p>
          </p:txBody>
        </p:sp>
      </p:grpSp>
      <p:sp>
        <p:nvSpPr>
          <p:cNvPr id="41" name="テキスト ボックス 40"/>
          <p:cNvSpPr txBox="1"/>
          <p:nvPr/>
        </p:nvSpPr>
        <p:spPr>
          <a:xfrm>
            <a:off x="59666" y="774640"/>
            <a:ext cx="4166077" cy="400110"/>
          </a:xfrm>
          <a:prstGeom prst="rect">
            <a:avLst/>
          </a:prstGeom>
          <a:noFill/>
        </p:spPr>
        <p:txBody>
          <a:bodyPr wrap="none" rtlCol="0">
            <a:spAutoFit/>
          </a:bodyPr>
          <a:lstStyle/>
          <a:p>
            <a:r>
              <a:rPr lang="en-US" altLang="ja-JP" sz="2000" b="1" dirty="0">
                <a:solidFill>
                  <a:srgbClr val="FF0000"/>
                </a:solidFill>
              </a:rPr>
              <a:t>1-2</a:t>
            </a:r>
            <a:r>
              <a:rPr lang="ja-JP" altLang="en-US" sz="2000" b="1" dirty="0">
                <a:solidFill>
                  <a:srgbClr val="FF0000"/>
                </a:solidFill>
              </a:rPr>
              <a:t>図　</a:t>
            </a:r>
            <a:r>
              <a:rPr lang="en-US" altLang="ja-JP" sz="2000" b="1" dirty="0" err="1">
                <a:solidFill>
                  <a:srgbClr val="FF0000"/>
                </a:solidFill>
              </a:rPr>
              <a:t>Vam</a:t>
            </a:r>
            <a:r>
              <a:rPr lang="en-US" altLang="ja-JP" sz="2000" b="1" dirty="0">
                <a:solidFill>
                  <a:srgbClr val="FF0000"/>
                </a:solidFill>
              </a:rPr>
              <a:t> der Waals</a:t>
            </a:r>
            <a:r>
              <a:rPr lang="ja-JP" altLang="en-US" sz="2000" b="1" dirty="0">
                <a:solidFill>
                  <a:srgbClr val="FF0000"/>
                </a:solidFill>
              </a:rPr>
              <a:t>気体の等温線</a:t>
            </a:r>
          </a:p>
        </p:txBody>
      </p:sp>
      <p:sp>
        <p:nvSpPr>
          <p:cNvPr id="43" name="テキスト ボックス 42"/>
          <p:cNvSpPr txBox="1"/>
          <p:nvPr/>
        </p:nvSpPr>
        <p:spPr>
          <a:xfrm>
            <a:off x="4842259" y="773165"/>
            <a:ext cx="1729961" cy="400110"/>
          </a:xfrm>
          <a:prstGeom prst="rect">
            <a:avLst/>
          </a:prstGeom>
          <a:noFill/>
        </p:spPr>
        <p:txBody>
          <a:bodyPr wrap="none" rtlCol="0">
            <a:spAutoFit/>
          </a:bodyPr>
          <a:lstStyle/>
          <a:p>
            <a:r>
              <a:rPr lang="en-US" altLang="ja-JP" sz="2000" b="1" dirty="0">
                <a:solidFill>
                  <a:srgbClr val="FF0000"/>
                </a:solidFill>
              </a:rPr>
              <a:t>1-3</a:t>
            </a:r>
            <a:r>
              <a:rPr lang="ja-JP" altLang="en-US" sz="2000" b="1" dirty="0">
                <a:solidFill>
                  <a:srgbClr val="FF0000"/>
                </a:solidFill>
              </a:rPr>
              <a:t>図　臨界点</a:t>
            </a:r>
          </a:p>
        </p:txBody>
      </p:sp>
      <mc:AlternateContent xmlns:mc="http://schemas.openxmlformats.org/markup-compatibility/2006" xmlns:a14="http://schemas.microsoft.com/office/drawing/2010/main">
        <mc:Choice Requires="a14">
          <p:sp>
            <p:nvSpPr>
              <p:cNvPr id="30" name="テキスト ボックス 29"/>
              <p:cNvSpPr txBox="1"/>
              <p:nvPr/>
            </p:nvSpPr>
            <p:spPr>
              <a:xfrm>
                <a:off x="7610601" y="914910"/>
                <a:ext cx="1334020" cy="830997"/>
              </a:xfrm>
              <a:prstGeom prst="rect">
                <a:avLst/>
              </a:prstGeom>
              <a:noFill/>
            </p:spPr>
            <p:txBody>
              <a:bodyPr wrap="none" rtlCol="0">
                <a:spAutoFit/>
              </a:bodyPr>
              <a:lstStyle/>
              <a:p>
                <a14:m>
                  <m:oMath xmlns:m="http://schemas.openxmlformats.org/officeDocument/2006/math">
                    <m:r>
                      <a:rPr lang="en-US" altLang="ja-JP" sz="1600" b="1" i="1" dirty="0" smtClean="0">
                        <a:solidFill>
                          <a:srgbClr val="FF0000"/>
                        </a:solidFill>
                        <a:latin typeface="Cambria Math" panose="02040503050406030204" pitchFamily="18" charset="0"/>
                      </a:rPr>
                      <m:t>𝑻</m:t>
                    </m:r>
                    <m:r>
                      <a:rPr lang="en-US" altLang="ja-JP" sz="1600" b="1" i="1" baseline="-25000" dirty="0">
                        <a:solidFill>
                          <a:srgbClr val="FF0000"/>
                        </a:solidFill>
                        <a:latin typeface="Cambria Math" panose="02040503050406030204" pitchFamily="18" charset="0"/>
                      </a:rPr>
                      <m:t>𝒄</m:t>
                    </m:r>
                  </m:oMath>
                </a14:m>
                <a:r>
                  <a:rPr lang="en-US" altLang="ja-JP" sz="1600" b="1" dirty="0">
                    <a:solidFill>
                      <a:srgbClr val="FF0000"/>
                    </a:solidFill>
                  </a:rPr>
                  <a:t>: </a:t>
                </a:r>
                <a:r>
                  <a:rPr lang="ja-JP" altLang="en-US" sz="1600" b="1" dirty="0">
                    <a:solidFill>
                      <a:srgbClr val="FF0000"/>
                    </a:solidFill>
                  </a:rPr>
                  <a:t>臨界温度</a:t>
                </a:r>
                <a:endParaRPr lang="en-US" altLang="ja-JP" sz="1600" b="1" dirty="0">
                  <a:solidFill>
                    <a:srgbClr val="FF0000"/>
                  </a:solidFill>
                </a:endParaRPr>
              </a:p>
              <a:p>
                <a14:m>
                  <m:oMath xmlns:m="http://schemas.openxmlformats.org/officeDocument/2006/math">
                    <m:r>
                      <a:rPr lang="en-US" altLang="ja-JP" sz="1600" b="1" i="1" dirty="0" smtClean="0">
                        <a:solidFill>
                          <a:srgbClr val="FF0000"/>
                        </a:solidFill>
                        <a:latin typeface="Cambria Math" panose="02040503050406030204" pitchFamily="18" charset="0"/>
                      </a:rPr>
                      <m:t>𝑽</m:t>
                    </m:r>
                    <m:r>
                      <a:rPr lang="en-US" altLang="ja-JP" sz="1600" b="1" i="1" baseline="-25000" dirty="0" err="1">
                        <a:solidFill>
                          <a:srgbClr val="FF0000"/>
                        </a:solidFill>
                        <a:latin typeface="Cambria Math" panose="02040503050406030204" pitchFamily="18" charset="0"/>
                      </a:rPr>
                      <m:t>𝒄</m:t>
                    </m:r>
                  </m:oMath>
                </a14:m>
                <a:r>
                  <a:rPr lang="en-US" altLang="ja-JP" sz="1600" b="1" dirty="0">
                    <a:solidFill>
                      <a:srgbClr val="FF0000"/>
                    </a:solidFill>
                  </a:rPr>
                  <a:t>: </a:t>
                </a:r>
                <a:r>
                  <a:rPr lang="ja-JP" altLang="en-US" sz="1600" b="1" dirty="0">
                    <a:solidFill>
                      <a:srgbClr val="FF0000"/>
                    </a:solidFill>
                  </a:rPr>
                  <a:t>臨界体積</a:t>
                </a:r>
                <a:endParaRPr lang="en-US" altLang="ja-JP" sz="1600" b="1" dirty="0">
                  <a:solidFill>
                    <a:srgbClr val="FF0000"/>
                  </a:solidFill>
                </a:endParaRPr>
              </a:p>
              <a:p>
                <a14:m>
                  <m:oMath xmlns:m="http://schemas.openxmlformats.org/officeDocument/2006/math">
                    <m:r>
                      <a:rPr lang="en-US" altLang="ja-JP" sz="1600" b="1" i="1" dirty="0">
                        <a:solidFill>
                          <a:srgbClr val="FF0000"/>
                        </a:solidFill>
                        <a:latin typeface="Cambria Math" panose="02040503050406030204" pitchFamily="18" charset="0"/>
                      </a:rPr>
                      <m:t>𝑷</m:t>
                    </m:r>
                    <m:r>
                      <a:rPr lang="en-US" altLang="ja-JP" sz="1600" b="1" i="1" baseline="-25000" dirty="0">
                        <a:solidFill>
                          <a:srgbClr val="FF0000"/>
                        </a:solidFill>
                        <a:latin typeface="Cambria Math" panose="02040503050406030204" pitchFamily="18" charset="0"/>
                      </a:rPr>
                      <m:t>𝒄</m:t>
                    </m:r>
                  </m:oMath>
                </a14:m>
                <a:r>
                  <a:rPr lang="en-US" altLang="ja-JP" sz="1600" b="1" dirty="0">
                    <a:solidFill>
                      <a:srgbClr val="FF0000"/>
                    </a:solidFill>
                  </a:rPr>
                  <a:t>: </a:t>
                </a:r>
                <a:r>
                  <a:rPr lang="ja-JP" altLang="en-US" sz="1600" b="1" dirty="0">
                    <a:solidFill>
                      <a:srgbClr val="FF0000"/>
                    </a:solidFill>
                  </a:rPr>
                  <a:t>臨界圧力</a:t>
                </a:r>
                <a:endParaRPr lang="en-US" altLang="ja-JP" sz="1600" b="1" dirty="0">
                  <a:solidFill>
                    <a:srgbClr val="FF000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7610601" y="914910"/>
                <a:ext cx="1334020" cy="830997"/>
              </a:xfrm>
              <a:prstGeom prst="rect">
                <a:avLst/>
              </a:prstGeom>
              <a:blipFill>
                <a:blip r:embed="rId8"/>
                <a:stretch>
                  <a:fillRect t="-2941" r="-3196" b="-95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213360" y="4814427"/>
                <a:ext cx="8930640" cy="2215991"/>
              </a:xfrm>
              <a:prstGeom prst="rect">
                <a:avLst/>
              </a:prstGeom>
              <a:noFill/>
            </p:spPr>
            <p:txBody>
              <a:bodyPr wrap="square" rtlCol="0">
                <a:spAutoFit/>
              </a:bodyPr>
              <a:lstStyle/>
              <a:p>
                <a:r>
                  <a:rPr lang="ja-JP" altLang="en-US" dirty="0">
                    <a:solidFill>
                      <a:schemeClr val="tx1"/>
                    </a:solidFill>
                  </a:rPr>
                  <a:t>・ 圧力が </a:t>
                </a:r>
                <a:r>
                  <a:rPr lang="en-US" altLang="ja-JP" dirty="0">
                    <a:solidFill>
                      <a:schemeClr val="tx1"/>
                    </a:solidFill>
                  </a:rPr>
                  <a:t>A</a:t>
                </a:r>
                <a:r>
                  <a:rPr lang="ja-JP" altLang="en-US" dirty="0">
                    <a:solidFill>
                      <a:schemeClr val="tx1"/>
                    </a:solidFill>
                  </a:rPr>
                  <a:t> </a:t>
                </a:r>
                <a:r>
                  <a:rPr lang="en-US" altLang="ja-JP" dirty="0">
                    <a:solidFill>
                      <a:schemeClr val="tx1"/>
                    </a:solidFill>
                  </a:rPr>
                  <a:t>~</a:t>
                </a:r>
                <a:r>
                  <a:rPr lang="ja-JP" altLang="en-US" dirty="0">
                    <a:solidFill>
                      <a:schemeClr val="tx1"/>
                    </a:solidFill>
                  </a:rPr>
                  <a:t> </a:t>
                </a:r>
                <a:r>
                  <a:rPr lang="en-US" altLang="ja-JP" dirty="0">
                    <a:solidFill>
                      <a:schemeClr val="tx1"/>
                    </a:solidFill>
                  </a:rPr>
                  <a:t>B</a:t>
                </a:r>
                <a:r>
                  <a:rPr lang="ja-JP" altLang="en-US" dirty="0">
                    <a:solidFill>
                      <a:schemeClr val="tx1"/>
                    </a:solidFill>
                  </a:rPr>
                  <a:t>の領域では </a:t>
                </a:r>
                <a:r>
                  <a:rPr lang="ja-JP" altLang="en-US" b="1" dirty="0">
                    <a:solidFill>
                      <a:srgbClr val="0000FF"/>
                    </a:solidFill>
                  </a:rPr>
                  <a:t>同じ </a:t>
                </a:r>
                <a:r>
                  <a:rPr lang="en-US" altLang="ja-JP" b="1" i="1" dirty="0">
                    <a:solidFill>
                      <a:srgbClr val="0000FF"/>
                    </a:solidFill>
                  </a:rPr>
                  <a:t>P</a:t>
                </a:r>
                <a:r>
                  <a:rPr lang="ja-JP" altLang="en-US" b="1" dirty="0">
                    <a:solidFill>
                      <a:srgbClr val="0000FF"/>
                    </a:solidFill>
                  </a:rPr>
                  <a:t> に対して異なる </a:t>
                </a:r>
                <a:r>
                  <a:rPr lang="en-US" altLang="ja-JP" b="1" i="1" dirty="0">
                    <a:solidFill>
                      <a:srgbClr val="0000FF"/>
                    </a:solidFill>
                  </a:rPr>
                  <a:t>V</a:t>
                </a:r>
                <a:r>
                  <a:rPr lang="ja-JP" altLang="en-US" b="1" i="1" dirty="0">
                    <a:solidFill>
                      <a:srgbClr val="0000FF"/>
                    </a:solidFill>
                  </a:rPr>
                  <a:t> </a:t>
                </a:r>
                <a:r>
                  <a:rPr lang="ja-JP" altLang="en-US" b="1" dirty="0">
                    <a:solidFill>
                      <a:srgbClr val="0000FF"/>
                    </a:solidFill>
                  </a:rPr>
                  <a:t>が存在</a:t>
                </a:r>
                <a:br>
                  <a:rPr lang="en-US" altLang="ja-JP" dirty="0">
                    <a:solidFill>
                      <a:schemeClr val="tx1"/>
                    </a:solidFill>
                  </a:rPr>
                </a:br>
                <a:r>
                  <a:rPr lang="ja-JP" altLang="en-US" dirty="0">
                    <a:solidFill>
                      <a:schemeClr val="tx1"/>
                    </a:solidFill>
                  </a:rPr>
                  <a:t>　　</a:t>
                </a:r>
                <a:r>
                  <a:rPr lang="en-US" altLang="ja-JP" dirty="0">
                    <a:solidFill>
                      <a:schemeClr val="tx1"/>
                    </a:solidFill>
                  </a:rPr>
                  <a:t>Van</a:t>
                </a:r>
                <a:r>
                  <a:rPr lang="ja-JP" altLang="en-US" dirty="0">
                    <a:solidFill>
                      <a:schemeClr val="tx1"/>
                    </a:solidFill>
                  </a:rPr>
                  <a:t> </a:t>
                </a:r>
                <a:r>
                  <a:rPr lang="en-US" altLang="ja-JP" dirty="0">
                    <a:solidFill>
                      <a:schemeClr val="tx1"/>
                    </a:solidFill>
                  </a:rPr>
                  <a:t>der</a:t>
                </a:r>
                <a:r>
                  <a:rPr lang="ja-JP" altLang="en-US" dirty="0">
                    <a:solidFill>
                      <a:schemeClr val="tx1"/>
                    </a:solidFill>
                  </a:rPr>
                  <a:t> </a:t>
                </a:r>
                <a:r>
                  <a:rPr lang="en-US" altLang="ja-JP" dirty="0">
                    <a:solidFill>
                      <a:schemeClr val="tx1"/>
                    </a:solidFill>
                  </a:rPr>
                  <a:t>Waals</a:t>
                </a:r>
                <a:r>
                  <a:rPr lang="ja-JP" altLang="en-US" dirty="0">
                    <a:solidFill>
                      <a:schemeClr val="tx1"/>
                    </a:solidFill>
                  </a:rPr>
                  <a:t>方程式は</a:t>
                </a:r>
                <a:r>
                  <a:rPr lang="ja-JP" altLang="en-US" dirty="0">
                    <a:solidFill>
                      <a:srgbClr val="FF0000"/>
                    </a:solidFill>
                  </a:rPr>
                  <a:t>不安定な解</a:t>
                </a:r>
                <a:r>
                  <a:rPr lang="ja-JP" altLang="en-US" dirty="0"/>
                  <a:t>。</a:t>
                </a:r>
                <a:r>
                  <a:rPr lang="ja-JP" altLang="en-US" dirty="0">
                    <a:solidFill>
                      <a:srgbClr val="FF0000"/>
                    </a:solidFill>
                  </a:rPr>
                  <a:t>実際の物質では 相分離 が起こる</a:t>
                </a:r>
                <a:endParaRPr lang="en-US" altLang="ja-JP" dirty="0">
                  <a:solidFill>
                    <a:srgbClr val="FF0000"/>
                  </a:solidFill>
                </a:endParaRPr>
              </a:p>
              <a:p>
                <a:r>
                  <a:rPr lang="ja-JP" altLang="en-US" dirty="0">
                    <a:solidFill>
                      <a:schemeClr val="tx1"/>
                    </a:solidFill>
                  </a:rPr>
                  <a:t>・ 自由エネルギーの考察から</a:t>
                </a:r>
                <a:r>
                  <a:rPr lang="en-US" altLang="ja-JP" dirty="0">
                    <a:solidFill>
                      <a:schemeClr val="tx1"/>
                    </a:solidFill>
                  </a:rPr>
                  <a:t>:</a:t>
                </a:r>
                <a:r>
                  <a:rPr lang="ja-JP" altLang="en-US" dirty="0">
                    <a:solidFill>
                      <a:schemeClr val="tx1"/>
                    </a:solidFill>
                  </a:rPr>
                  <a:t> </a:t>
                </a:r>
                <a:r>
                  <a:rPr lang="en-US" altLang="ja-JP" b="1" dirty="0">
                    <a:solidFill>
                      <a:srgbClr val="FF0000"/>
                    </a:solidFill>
                  </a:rPr>
                  <a:t>Maxwell</a:t>
                </a:r>
                <a:r>
                  <a:rPr lang="ja-JP" altLang="en-US" b="1" dirty="0">
                    <a:solidFill>
                      <a:srgbClr val="FF0000"/>
                    </a:solidFill>
                  </a:rPr>
                  <a:t>の規則</a:t>
                </a:r>
                <a:endParaRPr lang="en-US" altLang="ja-JP" b="1" dirty="0">
                  <a:solidFill>
                    <a:srgbClr val="FF0000"/>
                  </a:solidFill>
                </a:endParaRPr>
              </a:p>
              <a:p>
                <a:r>
                  <a:rPr lang="en-US" altLang="ja-JP" sz="1200" i="1" dirty="0"/>
                  <a:t>	</a:t>
                </a:r>
                <a:r>
                  <a:rPr lang="ja-JP" altLang="en-US" sz="1200" i="1" dirty="0"/>
                  <a:t>　　　　　　　詳細は </a:t>
                </a:r>
                <a:r>
                  <a:rPr lang="ja-JP" altLang="en-US" sz="1200" i="1" dirty="0">
                    <a:hlinkClick r:id="rId9">
                      <a:extLst>
                        <a:ext uri="{A12FA001-AC4F-418D-AE19-62706E023703}">
                          <ahyp:hlinkClr xmlns:ahyp="http://schemas.microsoft.com/office/drawing/2018/hyperlinkcolor" val="tx"/>
                        </a:ext>
                      </a:extLst>
                    </a:hlinkClick>
                  </a:rPr>
                  <a:t>http://www.fnorio.com/0105van_der_Waals%27_equation_of_state1/van_der_Waals%27_equation_of_state1.htm</a:t>
                </a:r>
                <a:endParaRPr lang="en-US" altLang="ja-JP" sz="1200" i="1" dirty="0"/>
              </a:p>
              <a:p>
                <a:r>
                  <a:rPr lang="ja-JP" altLang="en-US" dirty="0"/>
                  <a:t>　　・ </a:t>
                </a:r>
                <a:r>
                  <a:rPr lang="en-US" altLang="ja-JP" dirty="0"/>
                  <a:t>C</a:t>
                </a:r>
                <a:r>
                  <a:rPr lang="ja-JP" altLang="en-US" dirty="0"/>
                  <a:t> </a:t>
                </a:r>
                <a:r>
                  <a:rPr lang="en-US" altLang="ja-JP" dirty="0"/>
                  <a:t>~</a:t>
                </a:r>
                <a:r>
                  <a:rPr lang="ja-JP" altLang="en-US" dirty="0"/>
                  <a:t> </a:t>
                </a:r>
                <a:r>
                  <a:rPr lang="en-US" altLang="ja-JP" dirty="0"/>
                  <a:t>D</a:t>
                </a:r>
                <a:r>
                  <a:rPr lang="ja-JP" altLang="en-US" dirty="0"/>
                  <a:t>の領域では 液相 </a:t>
                </a:r>
                <a:r>
                  <a:rPr lang="en-US" altLang="ja-JP" dirty="0"/>
                  <a:t>C</a:t>
                </a:r>
                <a:r>
                  <a:rPr lang="ja-JP" altLang="en-US" dirty="0"/>
                  <a:t> と 気相 </a:t>
                </a:r>
                <a:r>
                  <a:rPr lang="en-US" altLang="ja-JP" dirty="0"/>
                  <a:t>D</a:t>
                </a:r>
                <a:r>
                  <a:rPr lang="ja-JP" altLang="en-US" dirty="0"/>
                  <a:t> に分相する</a:t>
                </a:r>
                <a:br>
                  <a:rPr lang="en-US" altLang="ja-JP" dirty="0"/>
                </a:br>
                <a:r>
                  <a:rPr lang="ja-JP" altLang="en-US" dirty="0"/>
                  <a:t>　　・ 実際の物質では </a:t>
                </a:r>
                <a:r>
                  <a:rPr lang="en-US" altLang="ja-JP" dirty="0"/>
                  <a:t>C</a:t>
                </a:r>
                <a:r>
                  <a:rPr lang="ja-JP" altLang="en-US" dirty="0"/>
                  <a:t> </a:t>
                </a:r>
                <a:r>
                  <a:rPr lang="en-US" altLang="ja-JP" dirty="0"/>
                  <a:t>~</a:t>
                </a:r>
                <a:r>
                  <a:rPr lang="ja-JP" altLang="en-US" dirty="0"/>
                  <a:t> </a:t>
                </a:r>
                <a:r>
                  <a:rPr lang="en-US" altLang="ja-JP" dirty="0"/>
                  <a:t>D</a:t>
                </a:r>
                <a:r>
                  <a:rPr lang="ja-JP" altLang="en-US" dirty="0"/>
                  <a:t>の領域では 圧力は </a:t>
                </a:r>
                <a:r>
                  <a:rPr lang="en-US" altLang="ja-JP" i="1" dirty="0"/>
                  <a:t>P</a:t>
                </a:r>
                <a:r>
                  <a:rPr lang="en-US" altLang="ja-JP" baseline="-25000" dirty="0"/>
                  <a:t>t</a:t>
                </a:r>
                <a:r>
                  <a:rPr lang="ja-JP" altLang="en-US" dirty="0"/>
                  <a:t> で一定になる</a:t>
                </a:r>
                <a:endParaRPr lang="en-US" altLang="ja-JP" dirty="0"/>
              </a:p>
              <a:p>
                <a:r>
                  <a:rPr lang="ja-JP" altLang="en-US" dirty="0"/>
                  <a:t>　　・ </a:t>
                </a:r>
                <a:r>
                  <a:rPr lang="en-US" altLang="ja-JP" i="1" dirty="0"/>
                  <a:t>P</a:t>
                </a:r>
                <a:r>
                  <a:rPr lang="en-US" altLang="ja-JP" baseline="-25000" dirty="0"/>
                  <a:t>t</a:t>
                </a:r>
                <a:r>
                  <a:rPr lang="ja-JP" altLang="en-US" dirty="0"/>
                  <a:t> は 図</a:t>
                </a:r>
                <a14:m>
                  <m:oMath xmlns:m="http://schemas.openxmlformats.org/officeDocument/2006/math">
                    <m:r>
                      <a:rPr lang="ja-JP" altLang="en-US" i="1" dirty="0" smtClean="0">
                        <a:latin typeface="Cambria Math" panose="02040503050406030204" pitchFamily="18" charset="0"/>
                      </a:rPr>
                      <m:t>の面積が</m:t>
                    </m:r>
                    <m:r>
                      <a:rPr lang="ja-JP" altLang="en-US" i="1" dirty="0" smtClean="0">
                        <a:latin typeface="Cambria Math" panose="02040503050406030204" pitchFamily="18" charset="0"/>
                      </a:rPr>
                      <m:t> </m:t>
                    </m:r>
                    <m:r>
                      <a:rPr lang="en-US" altLang="ja-JP" i="1" dirty="0" smtClean="0">
                        <a:latin typeface="Cambria Math" panose="02040503050406030204" pitchFamily="18" charset="0"/>
                      </a:rPr>
                      <m:t>𝑆</m:t>
                    </m:r>
                    <m:r>
                      <a:rPr lang="en-US" altLang="ja-JP" i="1" baseline="-25000" dirty="0" smtClean="0">
                        <a:latin typeface="Cambria Math" panose="02040503050406030204" pitchFamily="18" charset="0"/>
                      </a:rPr>
                      <m:t>1</m:t>
                    </m:r>
                    <m:r>
                      <a:rPr lang="en-US" altLang="ja-JP" i="1" dirty="0" smtClean="0">
                        <a:latin typeface="Cambria Math" panose="02040503050406030204" pitchFamily="18" charset="0"/>
                      </a:rPr>
                      <m:t> = </m:t>
                    </m:r>
                    <m:r>
                      <a:rPr lang="en-US" altLang="ja-JP" i="1" dirty="0" smtClean="0">
                        <a:latin typeface="Cambria Math" panose="02040503050406030204" pitchFamily="18" charset="0"/>
                      </a:rPr>
                      <m:t>𝑆</m:t>
                    </m:r>
                    <m:r>
                      <a:rPr lang="en-US" altLang="ja-JP" i="1" baseline="-25000" dirty="0" smtClean="0">
                        <a:latin typeface="Cambria Math" panose="02040503050406030204" pitchFamily="18" charset="0"/>
                      </a:rPr>
                      <m:t>2</m:t>
                    </m:r>
                    <m:r>
                      <a:rPr lang="en-US" altLang="ja-JP" i="1" dirty="0" smtClean="0">
                        <a:latin typeface="Cambria Math" panose="02040503050406030204" pitchFamily="18" charset="0"/>
                      </a:rPr>
                      <m:t> </m:t>
                    </m:r>
                  </m:oMath>
                </a14:m>
                <a:r>
                  <a:rPr lang="ja-JP" altLang="en-US" dirty="0"/>
                  <a:t>の条件から決まる</a:t>
                </a:r>
                <a:endParaRPr lang="en-US" altLang="ja-JP" dirty="0"/>
              </a:p>
              <a:p>
                <a:r>
                  <a:rPr lang="ja-JP" altLang="en-US" dirty="0"/>
                  <a:t>　　</a:t>
                </a:r>
                <a:endParaRPr lang="en-US" altLang="ja-JP" dirty="0">
                  <a:solidFill>
                    <a:srgbClr val="FF0000"/>
                  </a:solidFill>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213360" y="4814427"/>
                <a:ext cx="8930640" cy="2215991"/>
              </a:xfrm>
              <a:prstGeom prst="rect">
                <a:avLst/>
              </a:prstGeom>
              <a:blipFill>
                <a:blip r:embed="rId10"/>
                <a:stretch>
                  <a:fillRect l="-546" t="-22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441312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ja-JP" altLang="en-US" sz="3600" b="1" dirty="0">
                <a:solidFill>
                  <a:srgbClr val="0000FF"/>
                </a:solidFill>
              </a:rPr>
              <a:t>講義予定　</a:t>
            </a:r>
            <a:r>
              <a:rPr lang="en-US" altLang="ja-JP" sz="3600" b="1" dirty="0">
                <a:solidFill>
                  <a:srgbClr val="0000FF"/>
                </a:solidFill>
              </a:rPr>
              <a:t>MAT.C203</a:t>
            </a:r>
            <a:r>
              <a:rPr lang="ja-JP" altLang="en-US" sz="3600" b="1" dirty="0">
                <a:solidFill>
                  <a:srgbClr val="0000FF"/>
                </a:solidFill>
              </a:rPr>
              <a:t> 火・金 </a:t>
            </a:r>
            <a:r>
              <a:rPr lang="en-US" altLang="ja-JP" sz="3600" b="1" dirty="0">
                <a:solidFill>
                  <a:srgbClr val="0000FF"/>
                </a:solidFill>
              </a:rPr>
              <a:t>15:25~17:05</a:t>
            </a:r>
            <a:endParaRPr lang="ja-JP" altLang="en-US" sz="3600" b="1" dirty="0">
              <a:solidFill>
                <a:srgbClr val="0000FF"/>
              </a:solidFill>
            </a:endParaRPr>
          </a:p>
        </p:txBody>
      </p:sp>
      <p:sp>
        <p:nvSpPr>
          <p:cNvPr id="4" name="正方形/長方形 3"/>
          <p:cNvSpPr/>
          <p:nvPr/>
        </p:nvSpPr>
        <p:spPr>
          <a:xfrm>
            <a:off x="206362" y="644829"/>
            <a:ext cx="8830235" cy="61093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Lst>
              <a:defRPr/>
            </a:pP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授業　</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10</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 </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11</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27</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10</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31</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火</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　金曜の授業を行う　　</a:t>
            </a:r>
            <a:endPar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Lst>
              <a:defRPr/>
            </a:pP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10</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27</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金</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28</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土</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30</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日</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月</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　工大祭</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準備・片付け含む</a:t>
            </a:r>
            <a:r>
              <a:rPr kumimoji="0" lang="en-US" altLang="ja-JP" sz="11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のため授業休み　　</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11</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月</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22</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日</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水</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 11</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月</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28</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日</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火</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 </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 </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12</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月</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45</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日</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月</a:t>
            </a:r>
            <a:r>
              <a:rPr kumimoji="0" lang="en-US" altLang="ja-JP" sz="1100" b="0" i="0" u="none" strike="noStrike" kern="1200" cap="none" spc="0" normalizeH="0" baseline="0" noProof="0" dirty="0">
                <a:ln>
                  <a:noFill/>
                </a:ln>
                <a:solidFill>
                  <a:srgbClr val="333333"/>
                </a:solidFill>
                <a:effectLst/>
                <a:uLnTx/>
                <a:uFillTx/>
                <a:latin typeface="Noto Sans JP"/>
                <a:ea typeface="ＭＳ Ｐゴシック"/>
                <a:cs typeface="+mn-cs"/>
              </a:rPr>
              <a:t>)</a:t>
            </a:r>
            <a:r>
              <a:rPr kumimoji="0" lang="ja-JP" altLang="en-US" sz="1100" b="0" i="0" u="none" strike="noStrike" kern="1200" cap="none" spc="0" normalizeH="0" baseline="0" noProof="0" dirty="0">
                <a:ln>
                  <a:noFill/>
                </a:ln>
                <a:solidFill>
                  <a:srgbClr val="333333"/>
                </a:solidFill>
                <a:effectLst/>
                <a:uLnTx/>
                <a:uFillTx/>
                <a:latin typeface="Noto Sans JP"/>
                <a:ea typeface="ＭＳ Ｐゴシック"/>
                <a:cs typeface="+mn-cs"/>
              </a:rPr>
              <a:t>　</a:t>
            </a:r>
            <a:r>
              <a:rPr kumimoji="0" lang="ja-JP" altLang="en-US" sz="1100" b="0" i="0" u="none" strike="noStrike" kern="1200" cap="none" spc="0" normalizeH="0" baseline="0" noProof="0" dirty="0">
                <a:ln>
                  <a:noFill/>
                </a:ln>
                <a:solidFill>
                  <a:srgbClr val="000000"/>
                </a:solidFill>
                <a:effectLst/>
                <a:uLnTx/>
                <a:uFillTx/>
                <a:latin typeface="Times New Roman"/>
                <a:ea typeface="ＭＳ Ｐゴシック"/>
                <a:cs typeface="+mn-cs"/>
              </a:rPr>
              <a:t>期末試験・補講</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01</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10/3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熱力学の復習</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02</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10/6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気体分子運動論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Maxwell</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分布</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03</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10/10 	 Maxwell</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分布、古典統計力学の基礎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I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位相空間</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04</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10/13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古典統計力学の基礎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II</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微視的状態の数、エルゴード仮説、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Boltzmann</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分布</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05</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10/17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正準理論、量子統計力学における等確率の原理</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06</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10/20	(Zoom</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予定</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大正準理論、量子統計力学の基礎</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07</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10/24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量子統計力学の基礎、古典統計力学の応用と問題</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授業休み　</a:t>
            </a:r>
            <a:r>
              <a:rPr kumimoji="0"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10/27</a:t>
            </a:r>
            <a:r>
              <a:rPr kumimoji="0"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 </a:t>
            </a:r>
            <a:r>
              <a:rPr kumimoji="0"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r>
              <a:rPr kumimoji="0"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工大祭準備</a:t>
            </a:r>
            <a:r>
              <a:rPr kumimoji="0"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08</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10/31(</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金曜授業</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統計分布の復習</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伊澤</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授業休み　</a:t>
            </a:r>
            <a:r>
              <a:rPr kumimoji="0"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11/3</a:t>
            </a:r>
            <a:r>
              <a:rPr kumimoji="0"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 </a:t>
            </a:r>
            <a:r>
              <a:rPr kumimoji="0"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r>
              <a:rPr kumimoji="0"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文化の日</a:t>
            </a:r>
            <a:r>
              <a:rPr kumimoji="0"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09</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11/7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固体の比熱</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伊澤</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11/10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理想</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Bose</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気体、光子と熱輻射</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伊澤</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11/14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理想</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Fermi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期待、金属中の電子</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伊澤</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12</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11/17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半導体中の電子、</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Fermi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準位、ドーピング</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伊澤</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13</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11/21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相転移</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伊澤</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14</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11/24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復習（統計力学全般）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神谷</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 pos="7981950" algn="l"/>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15</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回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12/1	</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試験</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78538857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Van der Waals</a:t>
            </a:r>
            <a:r>
              <a:rPr lang="ja-JP" altLang="en-US" sz="3600" b="1" dirty="0">
                <a:solidFill>
                  <a:srgbClr val="0000FF"/>
                </a:solidFill>
              </a:rPr>
              <a:t>気体の等温線の計算例</a:t>
            </a:r>
            <a:endParaRPr lang="en-US" altLang="ja-JP" sz="3600" b="1" dirty="0">
              <a:solidFill>
                <a:srgbClr val="0000FF"/>
              </a:solidFill>
            </a:endParaRPr>
          </a:p>
        </p:txBody>
      </p:sp>
      <p:sp>
        <p:nvSpPr>
          <p:cNvPr id="26" name="正方形/長方形 25"/>
          <p:cNvSpPr/>
          <p:nvPr/>
        </p:nvSpPr>
        <p:spPr>
          <a:xfrm>
            <a:off x="159532" y="795521"/>
            <a:ext cx="4572000" cy="369332"/>
          </a:xfrm>
          <a:prstGeom prst="rect">
            <a:avLst/>
          </a:prstGeom>
        </p:spPr>
        <p:txBody>
          <a:bodyPr>
            <a:spAutoFit/>
          </a:bodyPr>
          <a:lstStyle/>
          <a:p>
            <a:r>
              <a:rPr lang="ja-JP" altLang="en-US" b="1" dirty="0"/>
              <a:t>臨界定数</a:t>
            </a:r>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1583673984"/>
              </p:ext>
            </p:extLst>
          </p:nvPr>
        </p:nvGraphicFramePr>
        <p:xfrm>
          <a:off x="5001297" y="2541136"/>
          <a:ext cx="4009498" cy="4088503"/>
        </p:xfrm>
        <a:graphic>
          <a:graphicData uri="http://schemas.openxmlformats.org/presentationml/2006/ole">
            <mc:AlternateContent xmlns:mc="http://schemas.openxmlformats.org/markup-compatibility/2006">
              <mc:Choice xmlns:v="urn:schemas-microsoft-com:vml" Requires="v">
                <p:oleObj name="ワークシート" r:id="rId3" imgW="3867279" imgH="3943451" progId="Excel.Sheet.12">
                  <p:embed/>
                </p:oleObj>
              </mc:Choice>
              <mc:Fallback>
                <p:oleObj name="ワークシート" r:id="rId3" imgW="3867279" imgH="3943451" progId="Excel.Sheet.12">
                  <p:embed/>
                  <p:pic>
                    <p:nvPicPr>
                      <p:cNvPr id="10" name="オブジェクト 9"/>
                      <p:cNvPicPr/>
                      <p:nvPr/>
                    </p:nvPicPr>
                    <p:blipFill>
                      <a:blip r:embed="rId4"/>
                      <a:stretch>
                        <a:fillRect/>
                      </a:stretch>
                    </p:blipFill>
                    <p:spPr>
                      <a:xfrm>
                        <a:off x="5001297" y="2541136"/>
                        <a:ext cx="4009498" cy="4088503"/>
                      </a:xfrm>
                      <a:prstGeom prst="rect">
                        <a:avLst/>
                      </a:prstGeom>
                    </p:spPr>
                  </p:pic>
                </p:oleObj>
              </mc:Fallback>
            </mc:AlternateContent>
          </a:graphicData>
        </a:graphic>
      </p:graphicFrame>
      <p:sp>
        <p:nvSpPr>
          <p:cNvPr id="31" name="正方形/長方形 30"/>
          <p:cNvSpPr/>
          <p:nvPr/>
        </p:nvSpPr>
        <p:spPr>
          <a:xfrm>
            <a:off x="159532" y="1816141"/>
            <a:ext cx="4965327" cy="369332"/>
          </a:xfrm>
          <a:prstGeom prst="rect">
            <a:avLst/>
          </a:prstGeom>
        </p:spPr>
        <p:txBody>
          <a:bodyPr wrap="square">
            <a:spAutoFit/>
          </a:bodyPr>
          <a:lstStyle/>
          <a:p>
            <a:r>
              <a:rPr lang="ja-JP" altLang="en-US" b="1" dirty="0"/>
              <a:t>臨界定数から </a:t>
            </a:r>
            <a:r>
              <a:rPr lang="en-US" altLang="ja-JP" b="1" dirty="0"/>
              <a:t>van der Waals</a:t>
            </a:r>
            <a:r>
              <a:rPr lang="ja-JP" altLang="en-US" b="1" dirty="0"/>
              <a:t>定数を逆算できる</a:t>
            </a:r>
          </a:p>
        </p:txBody>
      </p:sp>
      <p:graphicFrame>
        <p:nvGraphicFramePr>
          <p:cNvPr id="40" name="オブジェクト 39"/>
          <p:cNvGraphicFramePr>
            <a:graphicFrameLocks noChangeAspect="1"/>
          </p:cNvGraphicFramePr>
          <p:nvPr>
            <p:extLst>
              <p:ext uri="{D42A27DB-BD31-4B8C-83A1-F6EECF244321}">
                <p14:modId xmlns:p14="http://schemas.microsoft.com/office/powerpoint/2010/main" val="3327300921"/>
              </p:ext>
            </p:extLst>
          </p:nvPr>
        </p:nvGraphicFramePr>
        <p:xfrm>
          <a:off x="159532" y="3850821"/>
          <a:ext cx="4718064" cy="2226129"/>
        </p:xfrm>
        <a:graphic>
          <a:graphicData uri="http://schemas.openxmlformats.org/presentationml/2006/ole">
            <mc:AlternateContent xmlns:mc="http://schemas.openxmlformats.org/markup-compatibility/2006">
              <mc:Choice xmlns:v="urn:schemas-microsoft-com:vml" Requires="v">
                <p:oleObj name="ワークシート" r:id="rId5" imgW="4057521" imgH="1914408" progId="Excel.Sheet.12">
                  <p:embed/>
                </p:oleObj>
              </mc:Choice>
              <mc:Fallback>
                <p:oleObj name="ワークシート" r:id="rId5" imgW="4057521" imgH="1914408" progId="Excel.Sheet.12">
                  <p:embed/>
                  <p:pic>
                    <p:nvPicPr>
                      <p:cNvPr id="11" name="オブジェクト 10"/>
                      <p:cNvPicPr/>
                      <p:nvPr/>
                    </p:nvPicPr>
                    <p:blipFill>
                      <a:blip r:embed="rId6"/>
                      <a:stretch>
                        <a:fillRect/>
                      </a:stretch>
                    </p:blipFill>
                    <p:spPr>
                      <a:xfrm>
                        <a:off x="159532" y="3850821"/>
                        <a:ext cx="4718064" cy="2226129"/>
                      </a:xfrm>
                      <a:prstGeom prst="rect">
                        <a:avLst/>
                      </a:prstGeom>
                    </p:spPr>
                  </p:pic>
                </p:oleObj>
              </mc:Fallback>
            </mc:AlternateContent>
          </a:graphicData>
        </a:graphic>
      </p:graphicFrame>
      <p:sp>
        <p:nvSpPr>
          <p:cNvPr id="42" name="テキスト ボックス 41"/>
          <p:cNvSpPr txBox="1"/>
          <p:nvPr/>
        </p:nvSpPr>
        <p:spPr>
          <a:xfrm>
            <a:off x="5683018" y="1966067"/>
            <a:ext cx="2265364" cy="461665"/>
          </a:xfrm>
          <a:prstGeom prst="rect">
            <a:avLst/>
          </a:prstGeom>
          <a:noFill/>
        </p:spPr>
        <p:txBody>
          <a:bodyPr wrap="none" rtlCol="0">
            <a:spAutoFit/>
          </a:bodyPr>
          <a:lstStyle/>
          <a:p>
            <a:r>
              <a:rPr lang="en-US" altLang="ja-JP" sz="2400" b="1" dirty="0">
                <a:solidFill>
                  <a:srgbClr val="FF0000"/>
                </a:solidFill>
              </a:rPr>
              <a:t>CO</a:t>
            </a:r>
            <a:r>
              <a:rPr lang="en-US" altLang="ja-JP" sz="2400" b="1" baseline="-25000" dirty="0">
                <a:solidFill>
                  <a:srgbClr val="FF0000"/>
                </a:solidFill>
              </a:rPr>
              <a:t>2</a:t>
            </a:r>
            <a:r>
              <a:rPr lang="ja-JP" altLang="en-US" sz="2400" b="1" dirty="0" err="1">
                <a:solidFill>
                  <a:srgbClr val="FF0000"/>
                </a:solidFill>
              </a:rPr>
              <a:t>での</a:t>
            </a:r>
            <a:r>
              <a:rPr lang="ja-JP" altLang="en-US" sz="2400" b="1" dirty="0">
                <a:solidFill>
                  <a:srgbClr val="FF0000"/>
                </a:solidFill>
              </a:rPr>
              <a:t>計算例</a:t>
            </a:r>
          </a:p>
        </p:txBody>
      </p:sp>
      <mc:AlternateContent xmlns:mc="http://schemas.openxmlformats.org/markup-compatibility/2006" xmlns:a14="http://schemas.microsoft.com/office/drawing/2010/main">
        <mc:Choice Requires="a14">
          <p:sp>
            <p:nvSpPr>
              <p:cNvPr id="44" name="テキスト ボックス 43"/>
              <p:cNvSpPr txBox="1"/>
              <p:nvPr/>
            </p:nvSpPr>
            <p:spPr>
              <a:xfrm>
                <a:off x="591527" y="1144069"/>
                <a:ext cx="4000454" cy="533479"/>
              </a:xfrm>
              <a:prstGeom prst="rect">
                <a:avLst/>
              </a:prstGeom>
              <a:noFill/>
            </p:spPr>
            <p:txBody>
              <a:bodyPr wrap="none" lIns="0" tIns="0" rIns="0" bIns="0"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𝑻</m:t>
                        </m:r>
                      </m:e>
                      <m:sub>
                        <m:r>
                          <a:rPr kumimoji="1" lang="en-US" altLang="ja-JP" sz="2400" b="1" i="1" smtClean="0">
                            <a:latin typeface="Cambria Math" panose="02040503050406030204" pitchFamily="18" charset="0"/>
                          </a:rPr>
                          <m:t>𝒄</m:t>
                        </m:r>
                      </m:sub>
                    </m:sSub>
                    <m:r>
                      <a:rPr kumimoji="1" lang="en-US" altLang="ja-JP" sz="2400" b="1" i="1" smtClean="0">
                        <a:latin typeface="Cambria Math" panose="02040503050406030204" pitchFamily="18" charset="0"/>
                      </a:rPr>
                      <m:t>=</m:t>
                    </m:r>
                    <m:f>
                      <m:fPr>
                        <m:ctrlPr>
                          <a:rPr kumimoji="1" lang="en-US" altLang="ja-JP" sz="2400" b="1" i="1">
                            <a:latin typeface="Cambria Math" panose="02040503050406030204" pitchFamily="18" charset="0"/>
                          </a:rPr>
                        </m:ctrlPr>
                      </m:fPr>
                      <m:num>
                        <m:r>
                          <a:rPr kumimoji="1" lang="en-US" altLang="ja-JP" sz="2400" b="1" i="1" smtClean="0">
                            <a:latin typeface="Cambria Math" panose="02040503050406030204" pitchFamily="18" charset="0"/>
                          </a:rPr>
                          <m:t>𝟖</m:t>
                        </m:r>
                        <m:r>
                          <a:rPr kumimoji="1" lang="en-US" altLang="ja-JP" sz="2400" b="1" i="1">
                            <a:latin typeface="Cambria Math" panose="02040503050406030204" pitchFamily="18" charset="0"/>
                          </a:rPr>
                          <m:t>𝒂</m:t>
                        </m:r>
                      </m:num>
                      <m:den>
                        <m:r>
                          <a:rPr kumimoji="1" lang="en-US" altLang="ja-JP" sz="2400" b="1" i="1">
                            <a:latin typeface="Cambria Math" panose="02040503050406030204" pitchFamily="18" charset="0"/>
                          </a:rPr>
                          <m:t>𝟐𝟕</m:t>
                        </m:r>
                        <m:r>
                          <a:rPr kumimoji="1" lang="en-US" altLang="ja-JP" sz="2400" b="1" i="1">
                            <a:latin typeface="Cambria Math" panose="02040503050406030204" pitchFamily="18" charset="0"/>
                          </a:rPr>
                          <m:t>𝒃𝑹</m:t>
                        </m:r>
                      </m:den>
                    </m:f>
                    <m:r>
                      <a:rPr kumimoji="1" lang="en-US" altLang="ja-JP" sz="2400" b="1" i="1" smtClean="0">
                        <a:latin typeface="Cambria Math" panose="02040503050406030204" pitchFamily="18" charset="0"/>
                      </a:rPr>
                      <m:t>,</m:t>
                    </m:r>
                    <m:sSub>
                      <m:sSubPr>
                        <m:ctrlPr>
                          <a:rPr kumimoji="1" lang="en-US" altLang="ja-JP" sz="2400" b="1" i="1">
                            <a:latin typeface="Cambria Math" panose="02040503050406030204" pitchFamily="18" charset="0"/>
                          </a:rPr>
                        </m:ctrlPr>
                      </m:sSubPr>
                      <m:e>
                        <m:r>
                          <a:rPr kumimoji="1" lang="en-US" altLang="ja-JP" sz="2400" b="1" i="1" smtClean="0">
                            <a:latin typeface="Cambria Math" panose="02040503050406030204" pitchFamily="18" charset="0"/>
                          </a:rPr>
                          <m:t>𝑷</m:t>
                        </m:r>
                      </m:e>
                      <m:sub>
                        <m:r>
                          <a:rPr kumimoji="1" lang="en-US" altLang="ja-JP" sz="2400" b="1" i="1">
                            <a:latin typeface="Cambria Math" panose="02040503050406030204" pitchFamily="18" charset="0"/>
                          </a:rPr>
                          <m:t>𝒄</m:t>
                        </m:r>
                      </m:sub>
                    </m:sSub>
                    <m:r>
                      <a:rPr kumimoji="1" lang="en-US" altLang="ja-JP" sz="2400" b="1" i="1">
                        <a:latin typeface="Cambria Math" panose="02040503050406030204" pitchFamily="18" charset="0"/>
                      </a:rPr>
                      <m:t>=</m:t>
                    </m:r>
                    <m:f>
                      <m:fPr>
                        <m:ctrlPr>
                          <a:rPr kumimoji="1" lang="en-US" altLang="ja-JP" sz="2400" b="1" i="1">
                            <a:latin typeface="Cambria Math" panose="02040503050406030204" pitchFamily="18" charset="0"/>
                          </a:rPr>
                        </m:ctrlPr>
                      </m:fPr>
                      <m:num>
                        <m:r>
                          <a:rPr kumimoji="1" lang="en-US" altLang="ja-JP" sz="2400" b="1" i="1">
                            <a:latin typeface="Cambria Math" panose="02040503050406030204" pitchFamily="18" charset="0"/>
                          </a:rPr>
                          <m:t>𝒂</m:t>
                        </m:r>
                      </m:num>
                      <m:den>
                        <m:r>
                          <a:rPr kumimoji="1" lang="en-US" altLang="ja-JP" sz="2400" b="1" i="1">
                            <a:latin typeface="Cambria Math" panose="02040503050406030204" pitchFamily="18" charset="0"/>
                          </a:rPr>
                          <m:t>𝟐𝟕</m:t>
                        </m:r>
                        <m:sSup>
                          <m:sSupPr>
                            <m:ctrlPr>
                              <a:rPr kumimoji="1" lang="en-US" altLang="ja-JP" sz="2400" b="1" i="1" smtClean="0">
                                <a:latin typeface="Cambria Math" panose="02040503050406030204" pitchFamily="18" charset="0"/>
                              </a:rPr>
                            </m:ctrlPr>
                          </m:sSupPr>
                          <m:e>
                            <m:r>
                              <a:rPr kumimoji="1" lang="en-US" altLang="ja-JP" sz="2400" b="1" i="1" smtClean="0">
                                <a:latin typeface="Cambria Math" panose="02040503050406030204" pitchFamily="18" charset="0"/>
                              </a:rPr>
                              <m:t>𝒃</m:t>
                            </m:r>
                          </m:e>
                          <m:sup>
                            <m:r>
                              <a:rPr kumimoji="1" lang="en-US" altLang="ja-JP" sz="2400" b="1" i="1" smtClean="0">
                                <a:latin typeface="Cambria Math" panose="02040503050406030204" pitchFamily="18" charset="0"/>
                              </a:rPr>
                              <m:t>𝟐</m:t>
                            </m:r>
                          </m:sup>
                        </m:sSup>
                      </m:den>
                    </m:f>
                    <m:r>
                      <a:rPr kumimoji="1" lang="en-US" altLang="ja-JP" sz="2400" b="1" i="1">
                        <a:latin typeface="Cambria Math" panose="02040503050406030204" pitchFamily="18" charset="0"/>
                      </a:rPr>
                      <m:t>,</m:t>
                    </m:r>
                  </m:oMath>
                </a14:m>
                <a:r>
                  <a:rPr kumimoji="1" lang="en-US" altLang="ja-JP" sz="2400" b="1" dirty="0"/>
                  <a:t> </a:t>
                </a:r>
                <a14:m>
                  <m:oMath xmlns:m="http://schemas.openxmlformats.org/officeDocument/2006/math">
                    <m:sSub>
                      <m:sSubPr>
                        <m:ctrlPr>
                          <a:rPr kumimoji="1" lang="en-US" altLang="ja-JP" sz="2400" b="1" i="1">
                            <a:latin typeface="Cambria Math" panose="02040503050406030204" pitchFamily="18" charset="0"/>
                          </a:rPr>
                        </m:ctrlPr>
                      </m:sSubPr>
                      <m:e>
                        <m:r>
                          <a:rPr kumimoji="1" lang="en-US" altLang="ja-JP" sz="2400" b="1" i="1" smtClean="0">
                            <a:latin typeface="Cambria Math" panose="02040503050406030204" pitchFamily="18" charset="0"/>
                          </a:rPr>
                          <m:t>𝑽</m:t>
                        </m:r>
                      </m:e>
                      <m:sub>
                        <m:r>
                          <a:rPr kumimoji="1" lang="en-US" altLang="ja-JP" sz="2400" b="1" i="1">
                            <a:latin typeface="Cambria Math" panose="02040503050406030204" pitchFamily="18" charset="0"/>
                          </a:rPr>
                          <m:t>𝒄</m:t>
                        </m:r>
                      </m:sub>
                    </m:sSub>
                    <m:r>
                      <a:rPr kumimoji="1" lang="en-US" altLang="ja-JP" sz="2400" b="1" i="1">
                        <a:latin typeface="Cambria Math" panose="02040503050406030204" pitchFamily="18" charset="0"/>
                      </a:rPr>
                      <m:t>=</m:t>
                    </m:r>
                    <m:r>
                      <a:rPr kumimoji="1" lang="en-US" altLang="ja-JP" sz="2400" b="1" i="1" smtClean="0">
                        <a:latin typeface="Cambria Math" panose="02040503050406030204" pitchFamily="18" charset="0"/>
                      </a:rPr>
                      <m:t>𝟑</m:t>
                    </m:r>
                    <m:r>
                      <a:rPr kumimoji="1" lang="en-US" altLang="ja-JP" sz="2400" b="1" i="1" smtClean="0">
                        <a:latin typeface="Cambria Math" panose="02040503050406030204" pitchFamily="18" charset="0"/>
                      </a:rPr>
                      <m:t>𝒃</m:t>
                    </m:r>
                  </m:oMath>
                </a14:m>
                <a:endParaRPr kumimoji="1" lang="ja-JP" altLang="en-US" sz="2400" b="1"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91527" y="1144069"/>
                <a:ext cx="4000454" cy="53347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609801" y="2251260"/>
                <a:ext cx="3982180" cy="578941"/>
              </a:xfrm>
              <a:prstGeom prst="rect">
                <a:avLst/>
              </a:prstGeom>
              <a:noFill/>
            </p:spPr>
            <p:txBody>
              <a:bodyPr wrap="none" lIns="0" tIns="0" rIns="0" bIns="0" rtlCol="0">
                <a:spAutoFit/>
              </a:bodyPr>
              <a:lstStyle/>
              <a:p>
                <a14:m>
                  <m:oMath xmlns:m="http://schemas.openxmlformats.org/officeDocument/2006/math">
                    <m:r>
                      <a:rPr kumimoji="1" lang="en-US" altLang="ja-JP" sz="2400" b="1" i="1" smtClean="0">
                        <a:latin typeface="Cambria Math" panose="02040503050406030204" pitchFamily="18" charset="0"/>
                      </a:rPr>
                      <m:t>𝒂</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𝟑</m:t>
                    </m:r>
                    <m:sSub>
                      <m:sSubPr>
                        <m:ctrlPr>
                          <a:rPr kumimoji="1" lang="en-US" altLang="ja-JP" sz="2400" b="1" i="1">
                            <a:latin typeface="Cambria Math" panose="02040503050406030204" pitchFamily="18" charset="0"/>
                          </a:rPr>
                        </m:ctrlPr>
                      </m:sSubPr>
                      <m:e>
                        <m:r>
                          <a:rPr kumimoji="1" lang="en-US" altLang="ja-JP" sz="2400" b="1" i="1" smtClean="0">
                            <a:latin typeface="Cambria Math" panose="02040503050406030204" pitchFamily="18" charset="0"/>
                          </a:rPr>
                          <m:t>𝑷</m:t>
                        </m:r>
                      </m:e>
                      <m:sub>
                        <m:r>
                          <a:rPr kumimoji="1" lang="en-US" altLang="ja-JP" sz="2400" b="1" i="1">
                            <a:latin typeface="Cambria Math" panose="02040503050406030204" pitchFamily="18" charset="0"/>
                          </a:rPr>
                          <m:t>𝒄</m:t>
                        </m:r>
                      </m:sub>
                    </m:sSub>
                    <m:sSup>
                      <m:sSupPr>
                        <m:ctrlPr>
                          <a:rPr kumimoji="1" lang="en-US" altLang="ja-JP" sz="2400" b="1" i="1" smtClean="0">
                            <a:latin typeface="Cambria Math" panose="02040503050406030204" pitchFamily="18" charset="0"/>
                          </a:rPr>
                        </m:ctrlPr>
                      </m:sSupPr>
                      <m:e>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𝑽</m:t>
                            </m:r>
                          </m:e>
                          <m:sub>
                            <m:r>
                              <a:rPr kumimoji="1" lang="en-US" altLang="ja-JP" sz="2400" b="1" i="1" smtClean="0">
                                <a:latin typeface="Cambria Math" panose="02040503050406030204" pitchFamily="18" charset="0"/>
                              </a:rPr>
                              <m:t>𝒄</m:t>
                            </m:r>
                          </m:sub>
                        </m:sSub>
                      </m:e>
                      <m:sup>
                        <m:r>
                          <a:rPr kumimoji="1" lang="en-US" altLang="ja-JP" sz="2400" b="1" i="1" smtClean="0">
                            <a:latin typeface="Cambria Math" panose="02040503050406030204" pitchFamily="18" charset="0"/>
                          </a:rPr>
                          <m:t>𝟐</m:t>
                        </m:r>
                      </m:sup>
                    </m:sSup>
                    <m:r>
                      <a:rPr kumimoji="1" lang="en-US" altLang="ja-JP" sz="2400" b="1" i="1" smtClean="0">
                        <a:latin typeface="Cambria Math" panose="02040503050406030204" pitchFamily="18" charset="0"/>
                      </a:rPr>
                      <m:t>, </m:t>
                    </m:r>
                    <m:r>
                      <a:rPr kumimoji="1" lang="en-US" altLang="ja-JP" sz="2400" b="1" i="1" smtClean="0">
                        <a:latin typeface="Cambria Math" panose="02040503050406030204" pitchFamily="18" charset="0"/>
                      </a:rPr>
                      <m:t>𝒃</m:t>
                    </m:r>
                    <m:r>
                      <a:rPr kumimoji="1" lang="en-US" altLang="ja-JP" sz="2400" b="1" i="1">
                        <a:latin typeface="Cambria Math" panose="02040503050406030204" pitchFamily="18" charset="0"/>
                      </a:rPr>
                      <m:t>=</m:t>
                    </m:r>
                    <m:f>
                      <m:fPr>
                        <m:ctrlPr>
                          <a:rPr kumimoji="1" lang="en-US" altLang="ja-JP" sz="2400" b="1" i="1">
                            <a:latin typeface="Cambria Math" panose="02040503050406030204" pitchFamily="18" charset="0"/>
                          </a:rPr>
                        </m:ctrlPr>
                      </m:fPr>
                      <m:num>
                        <m:sSub>
                          <m:sSubPr>
                            <m:ctrlPr>
                              <a:rPr kumimoji="1" lang="en-US" altLang="ja-JP" sz="2400" b="1" i="1" smtClean="0">
                                <a:latin typeface="Cambria Math" panose="02040503050406030204" pitchFamily="18" charset="0"/>
                              </a:rPr>
                            </m:ctrlPr>
                          </m:sSubPr>
                          <m:e>
                            <m:r>
                              <a:rPr kumimoji="1" lang="en-US" altLang="ja-JP" sz="2400" b="1" i="1" smtClean="0">
                                <a:latin typeface="Cambria Math" panose="02040503050406030204" pitchFamily="18" charset="0"/>
                              </a:rPr>
                              <m:t>𝑽</m:t>
                            </m:r>
                          </m:e>
                          <m:sub>
                            <m:r>
                              <a:rPr kumimoji="1" lang="en-US" altLang="ja-JP" sz="2400" b="1" i="1" smtClean="0">
                                <a:latin typeface="Cambria Math" panose="02040503050406030204" pitchFamily="18" charset="0"/>
                              </a:rPr>
                              <m:t>𝒄</m:t>
                            </m:r>
                          </m:sub>
                        </m:sSub>
                      </m:num>
                      <m:den>
                        <m:r>
                          <a:rPr kumimoji="1" lang="en-US" altLang="ja-JP" sz="2400" b="1" i="1" smtClean="0">
                            <a:latin typeface="Cambria Math" panose="02040503050406030204" pitchFamily="18" charset="0"/>
                          </a:rPr>
                          <m:t>𝟑</m:t>
                        </m:r>
                      </m:den>
                    </m:f>
                    <m:r>
                      <a:rPr kumimoji="1" lang="en-US" altLang="ja-JP" sz="2400" b="1" i="1">
                        <a:latin typeface="Cambria Math" panose="02040503050406030204" pitchFamily="18" charset="0"/>
                      </a:rPr>
                      <m:t>,</m:t>
                    </m:r>
                  </m:oMath>
                </a14:m>
                <a:r>
                  <a:rPr kumimoji="1" lang="en-US" altLang="ja-JP" sz="2400" b="1" dirty="0"/>
                  <a:t> </a:t>
                </a:r>
                <a14:m>
                  <m:oMath xmlns:m="http://schemas.openxmlformats.org/officeDocument/2006/math">
                    <m:r>
                      <a:rPr kumimoji="1" lang="en-US" altLang="ja-JP" sz="2400" b="1" i="1" smtClean="0">
                        <a:latin typeface="Cambria Math" panose="02040503050406030204" pitchFamily="18" charset="0"/>
                      </a:rPr>
                      <m:t>𝑹</m:t>
                    </m:r>
                    <m:r>
                      <a:rPr kumimoji="1" lang="en-US" altLang="ja-JP" sz="2400" b="1" i="1" smtClean="0">
                        <a:latin typeface="Cambria Math" panose="02040503050406030204" pitchFamily="18" charset="0"/>
                      </a:rPr>
                      <m:t>=</m:t>
                    </m:r>
                    <m:f>
                      <m:fPr>
                        <m:ctrlPr>
                          <a:rPr kumimoji="1" lang="en-US" altLang="ja-JP" sz="2400" b="1" i="1">
                            <a:latin typeface="Cambria Math" panose="02040503050406030204" pitchFamily="18" charset="0"/>
                          </a:rPr>
                        </m:ctrlPr>
                      </m:fPr>
                      <m:num>
                        <m:r>
                          <a:rPr kumimoji="1" lang="en-US" altLang="ja-JP" sz="2400" b="1" i="1" smtClean="0">
                            <a:latin typeface="Cambria Math" panose="02040503050406030204" pitchFamily="18" charset="0"/>
                          </a:rPr>
                          <m:t>𝟖</m:t>
                        </m:r>
                        <m:sSub>
                          <m:sSubPr>
                            <m:ctrlPr>
                              <a:rPr kumimoji="1" lang="en-US" altLang="ja-JP" sz="2400" b="1" i="1">
                                <a:latin typeface="Cambria Math" panose="02040503050406030204" pitchFamily="18" charset="0"/>
                              </a:rPr>
                            </m:ctrlPr>
                          </m:sSubPr>
                          <m:e>
                            <m:r>
                              <a:rPr kumimoji="1" lang="en-US" altLang="ja-JP" sz="2400" b="1" i="1" smtClean="0">
                                <a:latin typeface="Cambria Math" panose="02040503050406030204" pitchFamily="18" charset="0"/>
                              </a:rPr>
                              <m:t>𝑷</m:t>
                            </m:r>
                          </m:e>
                          <m:sub>
                            <m:r>
                              <a:rPr kumimoji="1" lang="en-US" altLang="ja-JP" sz="2400" b="1" i="1">
                                <a:latin typeface="Cambria Math" panose="02040503050406030204" pitchFamily="18" charset="0"/>
                              </a:rPr>
                              <m:t>𝒄</m:t>
                            </m:r>
                          </m:sub>
                        </m:sSub>
                        <m:sSub>
                          <m:sSubPr>
                            <m:ctrlPr>
                              <a:rPr kumimoji="1" lang="en-US" altLang="ja-JP" sz="2400" b="1" i="1">
                                <a:latin typeface="Cambria Math" panose="02040503050406030204" pitchFamily="18" charset="0"/>
                              </a:rPr>
                            </m:ctrlPr>
                          </m:sSubPr>
                          <m:e>
                            <m:r>
                              <a:rPr kumimoji="1" lang="en-US" altLang="ja-JP" sz="2400" b="1" i="1">
                                <a:latin typeface="Cambria Math" panose="02040503050406030204" pitchFamily="18" charset="0"/>
                              </a:rPr>
                              <m:t>𝑽</m:t>
                            </m:r>
                          </m:e>
                          <m:sub>
                            <m:r>
                              <a:rPr kumimoji="1" lang="en-US" altLang="ja-JP" sz="2400" b="1" i="1">
                                <a:latin typeface="Cambria Math" panose="02040503050406030204" pitchFamily="18" charset="0"/>
                              </a:rPr>
                              <m:t>𝒄</m:t>
                            </m:r>
                          </m:sub>
                        </m:sSub>
                      </m:num>
                      <m:den>
                        <m:r>
                          <a:rPr kumimoji="1" lang="en-US" altLang="ja-JP" sz="2400" b="1" i="1">
                            <a:latin typeface="Cambria Math" panose="02040503050406030204" pitchFamily="18" charset="0"/>
                          </a:rPr>
                          <m:t>𝟑</m:t>
                        </m:r>
                        <m:sSub>
                          <m:sSubPr>
                            <m:ctrlPr>
                              <a:rPr kumimoji="1" lang="en-US" altLang="ja-JP" sz="2400" b="1" i="1">
                                <a:latin typeface="Cambria Math" panose="02040503050406030204" pitchFamily="18" charset="0"/>
                              </a:rPr>
                            </m:ctrlPr>
                          </m:sSubPr>
                          <m:e>
                            <m:r>
                              <a:rPr kumimoji="1" lang="en-US" altLang="ja-JP" sz="2400" b="1" i="1" smtClean="0">
                                <a:latin typeface="Cambria Math" panose="02040503050406030204" pitchFamily="18" charset="0"/>
                              </a:rPr>
                              <m:t>𝑻</m:t>
                            </m:r>
                          </m:e>
                          <m:sub>
                            <m:r>
                              <a:rPr kumimoji="1" lang="en-US" altLang="ja-JP" sz="2400" b="1" i="1">
                                <a:latin typeface="Cambria Math" panose="02040503050406030204" pitchFamily="18" charset="0"/>
                              </a:rPr>
                              <m:t>𝒄</m:t>
                            </m:r>
                          </m:sub>
                        </m:sSub>
                      </m:den>
                    </m:f>
                  </m:oMath>
                </a14:m>
                <a:endParaRPr kumimoji="1" lang="ja-JP" altLang="en-US" sz="2400" b="1"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609801" y="2251260"/>
                <a:ext cx="3982180" cy="578941"/>
              </a:xfrm>
              <a:prstGeom prst="rect">
                <a:avLst/>
              </a:prstGeom>
              <a:blipFill>
                <a:blip r:embed="rId9"/>
                <a:stretch>
                  <a:fillRect/>
                </a:stretch>
              </a:blipFill>
            </p:spPr>
            <p:txBody>
              <a:bodyPr/>
              <a:lstStyle/>
              <a:p>
                <a:r>
                  <a:rPr lang="ja-JP" altLang="en-US">
                    <a:noFill/>
                  </a:rPr>
                  <a:t> </a:t>
                </a:r>
              </a:p>
            </p:txBody>
          </p:sp>
        </mc:Fallback>
      </mc:AlternateContent>
      <p:pic>
        <p:nvPicPr>
          <p:cNvPr id="46" name="図 45"/>
          <p:cNvPicPr>
            <a:picLocks noChangeAspect="1"/>
          </p:cNvPicPr>
          <p:nvPr/>
        </p:nvPicPr>
        <p:blipFill>
          <a:blip r:embed="rId10"/>
          <a:stretch>
            <a:fillRect/>
          </a:stretch>
        </p:blipFill>
        <p:spPr>
          <a:xfrm>
            <a:off x="-1315943" y="3374719"/>
            <a:ext cx="1114425" cy="457200"/>
          </a:xfrm>
          <a:prstGeom prst="rect">
            <a:avLst/>
          </a:prstGeom>
        </p:spPr>
      </p:pic>
      <p:pic>
        <p:nvPicPr>
          <p:cNvPr id="47" name="図 46"/>
          <p:cNvPicPr>
            <a:picLocks noChangeAspect="1"/>
          </p:cNvPicPr>
          <p:nvPr/>
        </p:nvPicPr>
        <p:blipFill>
          <a:blip r:embed="rId11"/>
          <a:stretch>
            <a:fillRect/>
          </a:stretch>
        </p:blipFill>
        <p:spPr>
          <a:xfrm>
            <a:off x="-2360935" y="4016585"/>
            <a:ext cx="2209800" cy="485775"/>
          </a:xfrm>
          <a:prstGeom prst="rect">
            <a:avLst/>
          </a:prstGeom>
        </p:spPr>
      </p:pic>
      <p:pic>
        <p:nvPicPr>
          <p:cNvPr id="48" name="図 47"/>
          <p:cNvPicPr>
            <a:picLocks noChangeAspect="1"/>
          </p:cNvPicPr>
          <p:nvPr/>
        </p:nvPicPr>
        <p:blipFill>
          <a:blip r:embed="rId12"/>
          <a:stretch>
            <a:fillRect/>
          </a:stretch>
        </p:blipFill>
        <p:spPr>
          <a:xfrm>
            <a:off x="-1592577" y="4730422"/>
            <a:ext cx="1504950" cy="457200"/>
          </a:xfrm>
          <a:prstGeom prst="rect">
            <a:avLst/>
          </a:prstGeom>
        </p:spPr>
      </p:pic>
      <p:pic>
        <p:nvPicPr>
          <p:cNvPr id="49" name="図 48"/>
          <p:cNvPicPr>
            <a:picLocks noChangeAspect="1"/>
          </p:cNvPicPr>
          <p:nvPr/>
        </p:nvPicPr>
        <p:blipFill>
          <a:blip r:embed="rId13"/>
          <a:stretch>
            <a:fillRect/>
          </a:stretch>
        </p:blipFill>
        <p:spPr>
          <a:xfrm>
            <a:off x="-2833408" y="2196899"/>
            <a:ext cx="2631890" cy="437030"/>
          </a:xfrm>
          <a:prstGeom prst="rect">
            <a:avLst/>
          </a:prstGeom>
        </p:spPr>
      </p:pic>
      <p:pic>
        <p:nvPicPr>
          <p:cNvPr id="50" name="図 49"/>
          <p:cNvPicPr>
            <a:picLocks noChangeAspect="1"/>
          </p:cNvPicPr>
          <p:nvPr/>
        </p:nvPicPr>
        <p:blipFill>
          <a:blip r:embed="rId14"/>
          <a:stretch>
            <a:fillRect/>
          </a:stretch>
        </p:blipFill>
        <p:spPr>
          <a:xfrm>
            <a:off x="-2833408" y="2799822"/>
            <a:ext cx="2651315" cy="466165"/>
          </a:xfrm>
          <a:prstGeom prst="rect">
            <a:avLst/>
          </a:prstGeom>
        </p:spPr>
      </p:pic>
      <p:pic>
        <p:nvPicPr>
          <p:cNvPr id="51" name="図 50"/>
          <p:cNvPicPr>
            <a:picLocks noChangeAspect="1"/>
          </p:cNvPicPr>
          <p:nvPr/>
        </p:nvPicPr>
        <p:blipFill>
          <a:blip r:embed="rId15"/>
          <a:stretch>
            <a:fillRect/>
          </a:stretch>
        </p:blipFill>
        <p:spPr>
          <a:xfrm>
            <a:off x="-2969773" y="1221064"/>
            <a:ext cx="2754392" cy="861804"/>
          </a:xfrm>
          <a:prstGeom prst="rect">
            <a:avLst/>
          </a:prstGeom>
        </p:spPr>
      </p:pic>
      <p:sp>
        <p:nvSpPr>
          <p:cNvPr id="16" name="正方形/長方形 15"/>
          <p:cNvSpPr/>
          <p:nvPr/>
        </p:nvSpPr>
        <p:spPr>
          <a:xfrm rot="16200000">
            <a:off x="4664930" y="3956553"/>
            <a:ext cx="1481717" cy="523220"/>
          </a:xfrm>
          <a:prstGeom prst="rect">
            <a:avLst/>
          </a:prstGeom>
        </p:spPr>
        <p:txBody>
          <a:bodyPr wrap="square">
            <a:spAutoFit/>
          </a:bodyPr>
          <a:lstStyle/>
          <a:p>
            <a:r>
              <a:rPr lang="en-US" altLang="ja-JP" sz="2800" b="1" i="1" dirty="0"/>
              <a:t>P </a:t>
            </a:r>
            <a:r>
              <a:rPr lang="en-US" altLang="ja-JP" sz="2800" b="1" dirty="0"/>
              <a:t>/ Pa</a:t>
            </a:r>
            <a:endParaRPr lang="ja-JP" altLang="en-US" sz="2800" b="1" dirty="0"/>
          </a:p>
        </p:txBody>
      </p:sp>
      <p:sp>
        <p:nvSpPr>
          <p:cNvPr id="17" name="正方形/長方形 16"/>
          <p:cNvSpPr/>
          <p:nvPr/>
        </p:nvSpPr>
        <p:spPr>
          <a:xfrm>
            <a:off x="6608030" y="6176060"/>
            <a:ext cx="1481717" cy="523220"/>
          </a:xfrm>
          <a:prstGeom prst="rect">
            <a:avLst/>
          </a:prstGeom>
        </p:spPr>
        <p:txBody>
          <a:bodyPr wrap="square">
            <a:spAutoFit/>
          </a:bodyPr>
          <a:lstStyle/>
          <a:p>
            <a:r>
              <a:rPr lang="en-US" altLang="ja-JP" sz="2800" b="1" i="1" dirty="0"/>
              <a:t>V </a:t>
            </a:r>
            <a:r>
              <a:rPr lang="en-US" altLang="ja-JP" sz="2800" b="1" dirty="0"/>
              <a:t>/ m</a:t>
            </a:r>
            <a:r>
              <a:rPr lang="en-US" altLang="ja-JP" sz="2800" b="1" baseline="30000" dirty="0"/>
              <a:t>3</a:t>
            </a:r>
            <a:endParaRPr lang="ja-JP" altLang="en-US" sz="2800" b="1" baseline="30000" dirty="0"/>
          </a:p>
        </p:txBody>
      </p:sp>
      <p:sp>
        <p:nvSpPr>
          <p:cNvPr id="2" name="正方形/長方形 1"/>
          <p:cNvSpPr/>
          <p:nvPr/>
        </p:nvSpPr>
        <p:spPr bwMode="auto">
          <a:xfrm>
            <a:off x="7800976" y="6391275"/>
            <a:ext cx="838200" cy="2383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65379240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熱力学的平衡の三条件</a:t>
            </a:r>
          </a:p>
        </p:txBody>
      </p:sp>
      <p:sp>
        <p:nvSpPr>
          <p:cNvPr id="30" name="テキスト ボックス 29"/>
          <p:cNvSpPr txBox="1"/>
          <p:nvPr/>
        </p:nvSpPr>
        <p:spPr>
          <a:xfrm>
            <a:off x="127819" y="875204"/>
            <a:ext cx="9016181"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a:t>
            </a:r>
            <a:r>
              <a:rPr kumimoji="0" lang="ja-JP"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つの</a:t>
            </a:r>
            <a:r>
              <a:rPr kumimoji="0"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系間で以下の平衡が成立していること</a:t>
            </a:r>
            <a:endParaRPr kumimoji="0"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１．</a:t>
            </a:r>
            <a:r>
              <a:rPr kumimoji="0"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熱的平衡     </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温度が同じ</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２．</a:t>
            </a:r>
            <a:r>
              <a:rPr kumimoji="0"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力学的平衡 </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圧力が同じ</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0"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３．</a:t>
            </a:r>
            <a:r>
              <a:rPr kumimoji="0"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化学的平衡 </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化学ポテンシャルが同じ</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endParaRPr kumimoji="0"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 name="矢印: 下 2">
            <a:extLst>
              <a:ext uri="{FF2B5EF4-FFF2-40B4-BE49-F238E27FC236}">
                <a16:creationId xmlns:a16="http://schemas.microsoft.com/office/drawing/2014/main" id="{CBD3E93E-C60B-4A71-BB73-A0B780455A90}"/>
              </a:ext>
            </a:extLst>
          </p:cNvPr>
          <p:cNvSpPr/>
          <p:nvPr/>
        </p:nvSpPr>
        <p:spPr bwMode="auto">
          <a:xfrm>
            <a:off x="2667000" y="3261360"/>
            <a:ext cx="3429000" cy="8305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 name="テキスト ボックス 4">
            <a:extLst>
              <a:ext uri="{FF2B5EF4-FFF2-40B4-BE49-F238E27FC236}">
                <a16:creationId xmlns:a16="http://schemas.microsoft.com/office/drawing/2014/main" id="{FBB6BF52-1EB0-4660-91FA-A867EDBFC9C4}"/>
              </a:ext>
            </a:extLst>
          </p:cNvPr>
          <p:cNvSpPr txBox="1"/>
          <p:nvPr/>
        </p:nvSpPr>
        <p:spPr>
          <a:xfrm>
            <a:off x="211639" y="4197168"/>
            <a:ext cx="9016181"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平衡状態のままだと、異なる状態の議論ができない</a:t>
            </a:r>
            <a:endParaRPr kumimoji="0"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t>　＝＞ </a:t>
            </a:r>
            <a:endParaRPr lang="en-US" altLang="ja-JP"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t>状態を変えるが、</a:t>
            </a:r>
            <a:br>
              <a:rPr lang="en-US" altLang="ja-JP"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t>「平衡条件を満たしている」仮想的な変化過程を考える</a:t>
            </a:r>
            <a:endParaRPr lang="en-US" altLang="ja-JP"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4000" dirty="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4000" dirty="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4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準静的</a:t>
            </a:r>
            <a:r>
              <a:rPr kumimoji="0" lang="ja-JP"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過程</a:t>
            </a:r>
            <a:endParaRPr kumimoji="0" lang="en-US" altLang="ja-JP" sz="4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45890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§1.4</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準静的過程</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14</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0" name="コンテンツ プレースホルダー 2"/>
          <p:cNvSpPr txBox="1">
            <a:spLocks/>
          </p:cNvSpPr>
          <p:nvPr/>
        </p:nvSpPr>
        <p:spPr>
          <a:xfrm>
            <a:off x="159628" y="629129"/>
            <a:ext cx="8984372" cy="10853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準静的過程</a:t>
            </a:r>
            <a:r>
              <a:rPr lang="en-US" altLang="ja-JP"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系が熱力学的平衡の状態を保ったまま、</a:t>
            </a:r>
            <a:b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ある状態から別の状態へとゆっくり変化する過程</a:t>
            </a:r>
            <a:b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必要な条件</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外圧 ＝ 内圧、外温 ＝ 内温</a:t>
            </a:r>
            <a:b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b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熱のやり取りは あってもよい </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Symbol" panose="05050102010706020507" pitchFamily="18" charset="2"/>
              </a:rPr>
              <a:t></a:t>
            </a:r>
            <a:r>
              <a:rPr kumimoji="1" lang="en-US" altLang="ja-JP" sz="2000" b="1" i="1"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Symbol" panose="05050102010706020507" pitchFamily="18" charset="2"/>
              </a:rPr>
              <a:t>S</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Symbol" panose="05050102010706020507" pitchFamily="18" charset="2"/>
              </a:rPr>
              <a:t> </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Symbol" panose="05050102010706020507" pitchFamily="18" charset="2"/>
              </a:rPr>
              <a:t>=</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Symbol" panose="05050102010706020507" pitchFamily="18" charset="2"/>
              </a:rPr>
              <a:t> </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Symbol" panose="05050102010706020507" pitchFamily="18" charset="2"/>
              </a:rPr>
              <a:t>0</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b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b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（「準静的」かつ「エネルギー散逸がない」過程は可逆過程）</a:t>
            </a:r>
            <a:endPar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33" name="グループ化 32"/>
          <p:cNvGrpSpPr/>
          <p:nvPr/>
        </p:nvGrpSpPr>
        <p:grpSpPr>
          <a:xfrm>
            <a:off x="748642" y="4586895"/>
            <a:ext cx="3943034" cy="1243871"/>
            <a:chOff x="2292998" y="3563384"/>
            <a:chExt cx="3943034" cy="1243871"/>
          </a:xfrm>
        </p:grpSpPr>
        <p:grpSp>
          <p:nvGrpSpPr>
            <p:cNvPr id="34" name="グループ化 33"/>
            <p:cNvGrpSpPr/>
            <p:nvPr/>
          </p:nvGrpSpPr>
          <p:grpSpPr>
            <a:xfrm>
              <a:off x="3321468" y="3563384"/>
              <a:ext cx="2914564" cy="1243871"/>
              <a:chOff x="1795175" y="3563384"/>
              <a:chExt cx="2914564" cy="1243871"/>
            </a:xfrm>
          </p:grpSpPr>
          <p:grpSp>
            <p:nvGrpSpPr>
              <p:cNvPr id="40" name="グループ化 39"/>
              <p:cNvGrpSpPr/>
              <p:nvPr/>
            </p:nvGrpSpPr>
            <p:grpSpPr>
              <a:xfrm>
                <a:off x="2817324" y="3922066"/>
                <a:ext cx="314554" cy="885189"/>
                <a:chOff x="6328620" y="4264718"/>
                <a:chExt cx="314554" cy="885189"/>
              </a:xfrm>
            </p:grpSpPr>
            <p:sp>
              <p:nvSpPr>
                <p:cNvPr id="56"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7"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41" name="グループ化 40"/>
              <p:cNvGrpSpPr/>
              <p:nvPr/>
            </p:nvGrpSpPr>
            <p:grpSpPr>
              <a:xfrm>
                <a:off x="2895962" y="3922066"/>
                <a:ext cx="314554" cy="885189"/>
                <a:chOff x="6328620" y="4264718"/>
                <a:chExt cx="314554" cy="885189"/>
              </a:xfrm>
            </p:grpSpPr>
            <p:sp>
              <p:nvSpPr>
                <p:cNvPr id="54"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5"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42" name="グループ化 41"/>
              <p:cNvGrpSpPr/>
              <p:nvPr/>
            </p:nvGrpSpPr>
            <p:grpSpPr>
              <a:xfrm>
                <a:off x="3252521" y="3921296"/>
                <a:ext cx="314554" cy="885189"/>
                <a:chOff x="6328620" y="4264718"/>
                <a:chExt cx="314554" cy="885189"/>
              </a:xfrm>
            </p:grpSpPr>
            <p:sp>
              <p:nvSpPr>
                <p:cNvPr id="52"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3"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43" name="グループ化 42"/>
              <p:cNvGrpSpPr/>
              <p:nvPr/>
            </p:nvGrpSpPr>
            <p:grpSpPr>
              <a:xfrm>
                <a:off x="3331159" y="3921296"/>
                <a:ext cx="314554" cy="885189"/>
                <a:chOff x="6328620" y="4264718"/>
                <a:chExt cx="314554" cy="885189"/>
              </a:xfrm>
            </p:grpSpPr>
            <p:sp>
              <p:nvSpPr>
                <p:cNvPr id="50"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1"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cxnSp>
            <p:nvCxnSpPr>
              <p:cNvPr id="44" name="直線矢印コネクタ 43"/>
              <p:cNvCxnSpPr/>
              <p:nvPr/>
            </p:nvCxnSpPr>
            <p:spPr>
              <a:xfrm>
                <a:off x="3053239" y="3851492"/>
                <a:ext cx="35655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テキスト ボックス 44"/>
                  <p:cNvSpPr txBox="1"/>
                  <p:nvPr/>
                </p:nvSpPr>
                <p:spPr>
                  <a:xfrm>
                    <a:off x="3144403" y="3563384"/>
                    <a:ext cx="2702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𝑑𝑙</m:t>
                          </m:r>
                        </m:oMath>
                      </m:oMathPara>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3144403" y="3563384"/>
                    <a:ext cx="270202" cy="276999"/>
                  </a:xfrm>
                  <a:prstGeom prst="rect">
                    <a:avLst/>
                  </a:prstGeom>
                  <a:blipFill>
                    <a:blip r:embed="rId2"/>
                    <a:stretch>
                      <a:fillRect l="-20455" r="-20455" b="-8696"/>
                    </a:stretch>
                  </a:blipFill>
                </p:spPr>
                <p:txBody>
                  <a:bodyPr/>
                  <a:lstStyle/>
                  <a:p>
                    <a:r>
                      <a:rPr lang="ja-JP" altLang="en-US">
                        <a:noFill/>
                      </a:rPr>
                      <a:t> </a:t>
                    </a:r>
                  </a:p>
                </p:txBody>
              </p:sp>
            </mc:Fallback>
          </mc:AlternateContent>
          <p:cxnSp>
            <p:nvCxnSpPr>
              <p:cNvPr id="46" name="直線矢印コネクタ 45"/>
              <p:cNvCxnSpPr/>
              <p:nvPr/>
            </p:nvCxnSpPr>
            <p:spPr>
              <a:xfrm>
                <a:off x="2509114" y="4363506"/>
                <a:ext cx="5441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50" idx="1"/>
              </p:cNvCxnSpPr>
              <p:nvPr/>
            </p:nvCxnSpPr>
            <p:spPr>
              <a:xfrm flipH="1">
                <a:off x="3645713" y="4363506"/>
                <a:ext cx="34107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テキスト ボックス 47"/>
                  <p:cNvSpPr txBox="1"/>
                  <p:nvPr/>
                </p:nvSpPr>
                <p:spPr>
                  <a:xfrm>
                    <a:off x="1795175" y="4167258"/>
                    <a:ext cx="710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𝑒</m:t>
                              </m:r>
                            </m:sub>
                          </m:sSub>
                        </m:oMath>
                      </m:oMathPara>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795175" y="4167258"/>
                    <a:ext cx="710964" cy="276999"/>
                  </a:xfrm>
                  <a:prstGeom prst="rect">
                    <a:avLst/>
                  </a:prstGeom>
                  <a:blipFill>
                    <a:blip r:embed="rId3"/>
                    <a:stretch>
                      <a:fillRect l="-7759" r="-862"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3986784" y="4167258"/>
                    <a:ext cx="722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外圧</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𝑒</m:t>
                              </m:r>
                            </m:sub>
                          </m:sSub>
                        </m:oMath>
                      </m:oMathPara>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3986784" y="4167258"/>
                    <a:ext cx="722955" cy="276999"/>
                  </a:xfrm>
                  <a:prstGeom prst="rect">
                    <a:avLst/>
                  </a:prstGeom>
                  <a:blipFill>
                    <a:blip r:embed="rId4"/>
                    <a:stretch>
                      <a:fillRect l="-10084" t="-8889" r="-840" b="-24444"/>
                    </a:stretch>
                  </a:blipFill>
                </p:spPr>
                <p:txBody>
                  <a:bodyPr/>
                  <a:lstStyle/>
                  <a:p>
                    <a:r>
                      <a:rPr lang="ja-JP" altLang="en-US">
                        <a:noFill/>
                      </a:rPr>
                      <a:t> </a:t>
                    </a:r>
                  </a:p>
                </p:txBody>
              </p:sp>
            </mc:Fallback>
          </mc:AlternateContent>
        </p:grpSp>
        <p:grpSp>
          <p:nvGrpSpPr>
            <p:cNvPr id="35" name="グループ化 34"/>
            <p:cNvGrpSpPr/>
            <p:nvPr/>
          </p:nvGrpSpPr>
          <p:grpSpPr>
            <a:xfrm>
              <a:off x="2292998" y="3920527"/>
              <a:ext cx="3420173" cy="885190"/>
              <a:chOff x="2292998" y="3920527"/>
              <a:chExt cx="3420173" cy="885190"/>
            </a:xfrm>
          </p:grpSpPr>
          <p:cxnSp>
            <p:nvCxnSpPr>
              <p:cNvPr id="36" name="直線コネクタ 35"/>
              <p:cNvCxnSpPr>
                <a:stCxn id="39" idx="2"/>
              </p:cNvCxnSpPr>
              <p:nvPr/>
            </p:nvCxnSpPr>
            <p:spPr>
              <a:xfrm>
                <a:off x="2450275" y="3921296"/>
                <a:ext cx="3262896" cy="7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8" idx="2"/>
              </p:cNvCxnSpPr>
              <p:nvPr/>
            </p:nvCxnSpPr>
            <p:spPr>
              <a:xfrm>
                <a:off x="2450275" y="4804947"/>
                <a:ext cx="3197059" cy="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楕円 26"/>
              <p:cNvSpPr/>
              <p:nvPr/>
            </p:nvSpPr>
            <p:spPr>
              <a:xfrm>
                <a:off x="2450275" y="3920527"/>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9" name="楕円 27"/>
              <p:cNvSpPr/>
              <p:nvPr/>
            </p:nvSpPr>
            <p:spPr>
              <a:xfrm>
                <a:off x="2292998" y="3920527"/>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grpSp>
        <p:nvGrpSpPr>
          <p:cNvPr id="58" name="グループ化 57"/>
          <p:cNvGrpSpPr/>
          <p:nvPr/>
        </p:nvGrpSpPr>
        <p:grpSpPr>
          <a:xfrm>
            <a:off x="2179584" y="5894273"/>
            <a:ext cx="2512092" cy="885189"/>
            <a:chOff x="2197647" y="3921296"/>
            <a:chExt cx="2512092" cy="885189"/>
          </a:xfrm>
        </p:grpSpPr>
        <p:grpSp>
          <p:nvGrpSpPr>
            <p:cNvPr id="59" name="グループ化 58"/>
            <p:cNvGrpSpPr/>
            <p:nvPr/>
          </p:nvGrpSpPr>
          <p:grpSpPr>
            <a:xfrm>
              <a:off x="3252521" y="3921296"/>
              <a:ext cx="314554" cy="885189"/>
              <a:chOff x="6328620" y="4264718"/>
              <a:chExt cx="314554" cy="885189"/>
            </a:xfrm>
          </p:grpSpPr>
          <p:sp>
            <p:nvSpPr>
              <p:cNvPr id="67"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8"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60" name="グループ化 59"/>
            <p:cNvGrpSpPr/>
            <p:nvPr/>
          </p:nvGrpSpPr>
          <p:grpSpPr>
            <a:xfrm>
              <a:off x="3331159" y="3921296"/>
              <a:ext cx="314554" cy="885189"/>
              <a:chOff x="6328620" y="4264718"/>
              <a:chExt cx="314554" cy="885189"/>
            </a:xfrm>
          </p:grpSpPr>
          <p:sp>
            <p:nvSpPr>
              <p:cNvPr id="65"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6"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cxnSp>
          <p:nvCxnSpPr>
            <p:cNvPr id="61" name="直線矢印コネクタ 60"/>
            <p:cNvCxnSpPr/>
            <p:nvPr/>
          </p:nvCxnSpPr>
          <p:spPr>
            <a:xfrm>
              <a:off x="2896821" y="4363506"/>
              <a:ext cx="5441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65" idx="1"/>
            </p:cNvCxnSpPr>
            <p:nvPr/>
          </p:nvCxnSpPr>
          <p:spPr>
            <a:xfrm flipH="1">
              <a:off x="3645713" y="4363506"/>
              <a:ext cx="34107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テキスト ボックス 62"/>
                <p:cNvSpPr txBox="1"/>
                <p:nvPr/>
              </p:nvSpPr>
              <p:spPr>
                <a:xfrm>
                  <a:off x="2197647" y="4167258"/>
                  <a:ext cx="7109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𝑃</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𝑒</m:t>
                            </m:r>
                          </m:sub>
                        </m:sSub>
                      </m:oMath>
                    </m:oMathPara>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2197647" y="4167258"/>
                  <a:ext cx="710964" cy="276999"/>
                </a:xfrm>
                <a:prstGeom prst="rect">
                  <a:avLst/>
                </a:prstGeom>
                <a:blipFill>
                  <a:blip r:embed="rId5"/>
                  <a:stretch>
                    <a:fillRect l="-7759" r="-862" b="-130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p:cNvSpPr txBox="1"/>
                <p:nvPr/>
              </p:nvSpPr>
              <p:spPr>
                <a:xfrm>
                  <a:off x="3986784" y="4167258"/>
                  <a:ext cx="722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外圧</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𝑃</m:t>
                            </m:r>
                          </m:e>
                          <m:sub>
                            <m:r>
                              <a:rPr kumimoji="1" lang="en-US" altLang="ja-JP" i="1">
                                <a:latin typeface="Cambria Math" panose="02040503050406030204" pitchFamily="18" charset="0"/>
                              </a:rPr>
                              <m:t>𝑒</m:t>
                            </m:r>
                          </m:sub>
                        </m:sSub>
                      </m:oMath>
                    </m:oMathPara>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3986784" y="4167258"/>
                  <a:ext cx="722955" cy="276999"/>
                </a:xfrm>
                <a:prstGeom prst="rect">
                  <a:avLst/>
                </a:prstGeom>
                <a:blipFill>
                  <a:blip r:embed="rId6"/>
                  <a:stretch>
                    <a:fillRect l="-10084" t="-8696" r="-840" b="-23913"/>
                  </a:stretch>
                </a:blipFill>
              </p:spPr>
              <p:txBody>
                <a:bodyPr/>
                <a:lstStyle/>
                <a:p>
                  <a:r>
                    <a:rPr lang="ja-JP" altLang="en-US">
                      <a:noFill/>
                    </a:rPr>
                    <a:t> </a:t>
                  </a:r>
                </a:p>
              </p:txBody>
            </p:sp>
          </mc:Fallback>
        </mc:AlternateContent>
      </p:grpSp>
      <p:grpSp>
        <p:nvGrpSpPr>
          <p:cNvPr id="69" name="グループ化 68"/>
          <p:cNvGrpSpPr/>
          <p:nvPr/>
        </p:nvGrpSpPr>
        <p:grpSpPr>
          <a:xfrm>
            <a:off x="746526" y="5893504"/>
            <a:ext cx="3422289" cy="885190"/>
            <a:chOff x="2290882" y="3920527"/>
            <a:chExt cx="3422289" cy="885190"/>
          </a:xfrm>
        </p:grpSpPr>
        <p:cxnSp>
          <p:nvCxnSpPr>
            <p:cNvPr id="70" name="直線コネクタ 69"/>
            <p:cNvCxnSpPr>
              <a:stCxn id="72" idx="0"/>
            </p:cNvCxnSpPr>
            <p:nvPr/>
          </p:nvCxnSpPr>
          <p:spPr>
            <a:xfrm>
              <a:off x="2450274" y="3920527"/>
              <a:ext cx="3262897" cy="15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73" idx="0"/>
            </p:cNvCxnSpPr>
            <p:nvPr/>
          </p:nvCxnSpPr>
          <p:spPr>
            <a:xfrm>
              <a:off x="2448159" y="4805716"/>
              <a:ext cx="3206490"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2" name="楕円 26"/>
            <p:cNvSpPr/>
            <p:nvPr/>
          </p:nvSpPr>
          <p:spPr>
            <a:xfrm>
              <a:off x="2450274" y="3920527"/>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73" name="楕円 27"/>
            <p:cNvSpPr/>
            <p:nvPr/>
          </p:nvSpPr>
          <p:spPr>
            <a:xfrm>
              <a:off x="2290882" y="3920527"/>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74" name="テキスト ボックス 73"/>
          <p:cNvSpPr txBox="1"/>
          <p:nvPr/>
        </p:nvSpPr>
        <p:spPr>
          <a:xfrm>
            <a:off x="181139" y="4332755"/>
            <a:ext cx="2262158" cy="307777"/>
          </a:xfrm>
          <a:prstGeom prst="rect">
            <a:avLst/>
          </a:prstGeom>
          <a:noFill/>
        </p:spPr>
        <p:txBody>
          <a:bodyPr wrap="none" rtlCol="0">
            <a:spAutoFit/>
          </a:bodyPr>
          <a:lstStyle/>
          <a:p>
            <a:r>
              <a:rPr lang="en-US" altLang="ja-JP" sz="1400" b="1" dirty="0">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1400" b="1" dirty="0">
                <a:latin typeface="Times New Roman" panose="02020603050405020304" pitchFamily="18" charset="0"/>
                <a:ea typeface="ＭＳ ゴシック" panose="020B0609070205080204" pitchFamily="49" charset="-128"/>
                <a:cs typeface="Times New Roman" panose="02020603050405020304" pitchFamily="18" charset="0"/>
              </a:rPr>
              <a:t>図　気体に加わる仕事</a:t>
            </a:r>
          </a:p>
        </p:txBody>
      </p:sp>
      <mc:AlternateContent xmlns:mc="http://schemas.openxmlformats.org/markup-compatibility/2006" xmlns:a14="http://schemas.microsoft.com/office/drawing/2010/main">
        <mc:Choice Requires="a14">
          <p:sp>
            <p:nvSpPr>
              <p:cNvPr id="75" name="テキスト ボックス 74"/>
              <p:cNvSpPr txBox="1"/>
              <p:nvPr/>
            </p:nvSpPr>
            <p:spPr>
              <a:xfrm>
                <a:off x="2615466" y="4612530"/>
                <a:ext cx="1840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𝑆</m:t>
                      </m:r>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2615466" y="4612530"/>
                <a:ext cx="184025" cy="276999"/>
              </a:xfrm>
              <a:prstGeom prst="rect">
                <a:avLst/>
              </a:prstGeom>
              <a:blipFill>
                <a:blip r:embed="rId7"/>
                <a:stretch>
                  <a:fillRect l="-26667" r="-30000" b="-8889"/>
                </a:stretch>
              </a:blipFill>
            </p:spPr>
            <p:txBody>
              <a:bodyPr/>
              <a:lstStyle/>
              <a:p>
                <a:r>
                  <a:rPr lang="ja-JP" altLang="en-US">
                    <a:noFill/>
                  </a:rPr>
                  <a:t> </a:t>
                </a:r>
              </a:p>
            </p:txBody>
          </p:sp>
        </mc:Fallback>
      </mc:AlternateContent>
      <p:cxnSp>
        <p:nvCxnSpPr>
          <p:cNvPr id="76" name="直線矢印コネクタ 75"/>
          <p:cNvCxnSpPr/>
          <p:nvPr/>
        </p:nvCxnSpPr>
        <p:spPr>
          <a:xfrm>
            <a:off x="2797194" y="4824212"/>
            <a:ext cx="173052" cy="480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1738304" y="4566362"/>
            <a:ext cx="877163" cy="369332"/>
          </a:xfrm>
          <a:prstGeom prst="rect">
            <a:avLst/>
          </a:prstGeom>
          <a:noFill/>
        </p:spPr>
        <p:txBody>
          <a:bodyPr wrap="none" rtlCol="0">
            <a:spAutoFit/>
          </a:bodyPr>
          <a:lstStyle/>
          <a:p>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断面積</a:t>
            </a:r>
          </a:p>
        </p:txBody>
      </p:sp>
      <mc:AlternateContent xmlns:mc="http://schemas.openxmlformats.org/markup-compatibility/2006" xmlns:a14="http://schemas.microsoft.com/office/drawing/2010/main">
        <mc:Choice Requires="a14">
          <p:sp>
            <p:nvSpPr>
              <p:cNvPr id="78" name="テキスト ボックス 77"/>
              <p:cNvSpPr txBox="1"/>
              <p:nvPr/>
            </p:nvSpPr>
            <p:spPr>
              <a:xfrm>
                <a:off x="4852771" y="5667117"/>
                <a:ext cx="4171463" cy="369332"/>
              </a:xfrm>
              <a:prstGeom prst="rect">
                <a:avLst/>
              </a:prstGeom>
              <a:noFill/>
            </p:spPr>
            <p:txBody>
              <a:bodyPr wrap="none" lIns="0" tIns="0" rIns="0" bIns="0" rtlCol="0">
                <a:spAutoFit/>
              </a:bodyPr>
              <a:lstStyle/>
              <a:p>
                <a14:m>
                  <m:oMath xmlns:m="http://schemas.openxmlformats.org/officeDocument/2006/math">
                    <m:r>
                      <a:rPr lang="ja-JP" altLang="en-US" sz="2400" b="1" i="1" smtClean="0">
                        <a:solidFill>
                          <a:srgbClr val="FF0000"/>
                        </a:solidFill>
                        <a:latin typeface="Cambria Math" panose="02040503050406030204" pitchFamily="18" charset="0"/>
                      </a:rPr>
                      <m:t>𝜹</m:t>
                    </m:r>
                    <m:r>
                      <a:rPr lang="en-US" altLang="ja-JP" sz="2400" b="1" i="1">
                        <a:solidFill>
                          <a:srgbClr val="FF0000"/>
                        </a:solidFill>
                        <a:latin typeface="Cambria Math" panose="02040503050406030204" pitchFamily="18" charset="0"/>
                      </a:rPr>
                      <m:t>𝑾</m:t>
                    </m:r>
                    <m:r>
                      <a:rPr lang="en-US" altLang="ja-JP" sz="2400" b="1" i="1">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𝑷</m:t>
                    </m:r>
                    <m:r>
                      <a:rPr lang="en-US" altLang="ja-JP" sz="2400" b="1" i="1" baseline="-25000" smtClean="0">
                        <a:solidFill>
                          <a:srgbClr val="FF0000"/>
                        </a:solidFill>
                        <a:latin typeface="Cambria Math" panose="02040503050406030204" pitchFamily="18" charset="0"/>
                      </a:rPr>
                      <m:t>𝒆</m:t>
                    </m:r>
                    <m:r>
                      <a:rPr lang="en-US" altLang="ja-JP" sz="2400" b="1" i="1">
                        <a:solidFill>
                          <a:srgbClr val="FF0000"/>
                        </a:solidFill>
                        <a:latin typeface="Cambria Math" panose="02040503050406030204" pitchFamily="18" charset="0"/>
                      </a:rPr>
                      <m:t>𝑺𝒅𝒍</m:t>
                    </m:r>
                    <m:r>
                      <a:rPr lang="en-US" altLang="ja-JP" sz="2400" b="1" i="1">
                        <a:solidFill>
                          <a:srgbClr val="FF0000"/>
                        </a:solidFill>
                        <a:latin typeface="Cambria Math" panose="02040503050406030204" pitchFamily="18" charset="0"/>
                      </a:rPr>
                      <m:t>=−</m:t>
                    </m:r>
                    <m:r>
                      <a:rPr lang="en-US" altLang="ja-JP" sz="2400" b="1" i="1" smtClean="0">
                        <a:solidFill>
                          <a:srgbClr val="FF0000"/>
                        </a:solidFill>
                        <a:latin typeface="Cambria Math" panose="02040503050406030204" pitchFamily="18" charset="0"/>
                      </a:rPr>
                      <m:t>𝑷</m:t>
                    </m:r>
                    <m:r>
                      <a:rPr lang="en-US" altLang="ja-JP" sz="2400" b="1" i="1" baseline="-25000">
                        <a:solidFill>
                          <a:srgbClr val="FF0000"/>
                        </a:solidFill>
                        <a:latin typeface="Cambria Math" panose="02040503050406030204" pitchFamily="18" charset="0"/>
                      </a:rPr>
                      <m:t>𝒆</m:t>
                    </m:r>
                    <m:r>
                      <a:rPr lang="en-US" altLang="ja-JP" sz="2400" b="1" i="1">
                        <a:solidFill>
                          <a:srgbClr val="FF0000"/>
                        </a:solidFill>
                        <a:latin typeface="Cambria Math" panose="02040503050406030204" pitchFamily="18" charset="0"/>
                      </a:rPr>
                      <m:t>𝒅𝑽</m:t>
                    </m:r>
                  </m:oMath>
                </a14:m>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(1.23)</a:t>
                </a:r>
                <a:endPar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4852771" y="5667117"/>
                <a:ext cx="4171463" cy="369332"/>
              </a:xfrm>
              <a:prstGeom prst="rect">
                <a:avLst/>
              </a:prstGeom>
              <a:blipFill>
                <a:blip r:embed="rId8"/>
                <a:stretch>
                  <a:fillRect l="-2632" t="-26667" r="-3801" b="-50000"/>
                </a:stretch>
              </a:blipFill>
            </p:spPr>
            <p:txBody>
              <a:bodyPr/>
              <a:lstStyle/>
              <a:p>
                <a:r>
                  <a:rPr lang="ja-JP" altLang="en-US">
                    <a:noFill/>
                  </a:rPr>
                  <a:t> </a:t>
                </a:r>
              </a:p>
            </p:txBody>
          </p:sp>
        </mc:Fallback>
      </mc:AlternateContent>
      <p:sp>
        <p:nvSpPr>
          <p:cNvPr id="82" name="正方形/長方形 81"/>
          <p:cNvSpPr/>
          <p:nvPr/>
        </p:nvSpPr>
        <p:spPr>
          <a:xfrm>
            <a:off x="4628592" y="5109410"/>
            <a:ext cx="3416320" cy="523220"/>
          </a:xfrm>
          <a:prstGeom prst="rect">
            <a:avLst/>
          </a:prstGeom>
        </p:spPr>
        <p:txBody>
          <a:bodyPr wrap="none">
            <a:spAutoFit/>
          </a:bodyPr>
          <a:lstStyle/>
          <a:p>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微小変化に伴う仕事</a:t>
            </a:r>
          </a:p>
        </p:txBody>
      </p:sp>
      <p:grpSp>
        <p:nvGrpSpPr>
          <p:cNvPr id="86" name="グループ化 85"/>
          <p:cNvGrpSpPr/>
          <p:nvPr/>
        </p:nvGrpSpPr>
        <p:grpSpPr>
          <a:xfrm>
            <a:off x="355414" y="2725986"/>
            <a:ext cx="2355302" cy="1267633"/>
            <a:chOff x="960482" y="3925787"/>
            <a:chExt cx="2355302" cy="1267633"/>
          </a:xfrm>
        </p:grpSpPr>
        <mc:AlternateContent xmlns:mc="http://schemas.openxmlformats.org/markup-compatibility/2006" xmlns:a14="http://schemas.microsoft.com/office/drawing/2010/main">
          <mc:Choice Requires="a14">
            <p:sp>
              <p:nvSpPr>
                <p:cNvPr id="87" name="テキスト ボックス 86"/>
                <p:cNvSpPr txBox="1"/>
                <p:nvPr/>
              </p:nvSpPr>
              <p:spPr>
                <a:xfrm>
                  <a:off x="1183693" y="3925787"/>
                  <a:ext cx="3142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𝑈</m:t>
                            </m:r>
                          </m:e>
                          <m:sub>
                            <m:r>
                              <a:rPr lang="en-US" altLang="ja-JP" i="1">
                                <a:latin typeface="Cambria Math" panose="02040503050406030204" pitchFamily="18" charset="0"/>
                              </a:rPr>
                              <m:t>𝐴</m:t>
                            </m:r>
                          </m:sub>
                        </m:sSub>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87" name="テキスト ボックス 86"/>
                <p:cNvSpPr txBox="1">
                  <a:spLocks noRot="1" noChangeAspect="1" noMove="1" noResize="1" noEditPoints="1" noAdjustHandles="1" noChangeArrowheads="1" noChangeShapeType="1" noTextEdit="1"/>
                </p:cNvSpPr>
                <p:nvPr/>
              </p:nvSpPr>
              <p:spPr>
                <a:xfrm>
                  <a:off x="1183693" y="3925787"/>
                  <a:ext cx="314253" cy="276999"/>
                </a:xfrm>
                <a:prstGeom prst="rect">
                  <a:avLst/>
                </a:prstGeom>
                <a:blipFill>
                  <a:blip r:embed="rId9"/>
                  <a:stretch>
                    <a:fillRect l="-17647" r="-7843"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8" name="テキスト ボックス 87"/>
                <p:cNvSpPr txBox="1"/>
                <p:nvPr/>
              </p:nvSpPr>
              <p:spPr>
                <a:xfrm>
                  <a:off x="2847512" y="3925787"/>
                  <a:ext cx="3301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𝑈</m:t>
                            </m:r>
                          </m:e>
                          <m:sub>
                            <m:r>
                              <a:rPr lang="en-US" altLang="ja-JP" i="1">
                                <a:latin typeface="Cambria Math" panose="02040503050406030204" pitchFamily="18" charset="0"/>
                              </a:rPr>
                              <m:t>𝐵</m:t>
                            </m:r>
                          </m:sub>
                        </m:sSub>
                      </m:oMath>
                    </m:oMathPara>
                  </a14:m>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88" name="テキスト ボックス 87"/>
                <p:cNvSpPr txBox="1">
                  <a:spLocks noRot="1" noChangeAspect="1" noMove="1" noResize="1" noEditPoints="1" noAdjustHandles="1" noChangeArrowheads="1" noChangeShapeType="1" noTextEdit="1"/>
                </p:cNvSpPr>
                <p:nvPr/>
              </p:nvSpPr>
              <p:spPr>
                <a:xfrm>
                  <a:off x="2847512" y="3925787"/>
                  <a:ext cx="330154" cy="276999"/>
                </a:xfrm>
                <a:prstGeom prst="rect">
                  <a:avLst/>
                </a:prstGeom>
                <a:blipFill>
                  <a:blip r:embed="rId10"/>
                  <a:stretch>
                    <a:fillRect l="-16667" r="-5556" b="-17391"/>
                  </a:stretch>
                </a:blipFill>
              </p:spPr>
              <p:txBody>
                <a:bodyPr/>
                <a:lstStyle/>
                <a:p>
                  <a:r>
                    <a:rPr lang="ja-JP" altLang="en-US">
                      <a:noFill/>
                    </a:rPr>
                    <a:t> </a:t>
                  </a:r>
                </a:p>
              </p:txBody>
            </p:sp>
          </mc:Fallback>
        </mc:AlternateContent>
        <p:sp>
          <p:nvSpPr>
            <p:cNvPr id="89" name="正方形/長方形 88"/>
            <p:cNvSpPr/>
            <p:nvPr/>
          </p:nvSpPr>
          <p:spPr>
            <a:xfrm>
              <a:off x="960482" y="4215486"/>
              <a:ext cx="651053" cy="977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rPr>
                <a:t>外系</a:t>
              </a:r>
              <a:r>
                <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rPr>
                <a:t>A</a:t>
              </a:r>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90" name="正方形/長方形 89"/>
            <p:cNvSpPr/>
            <p:nvPr/>
          </p:nvSpPr>
          <p:spPr>
            <a:xfrm>
              <a:off x="2664731" y="4215486"/>
              <a:ext cx="651053" cy="9779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rPr>
                <a:t>物体</a:t>
              </a:r>
              <a:r>
                <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rPr>
                <a:t>B</a:t>
              </a:r>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91" name="右矢印 90"/>
            <p:cNvSpPr/>
            <p:nvPr/>
          </p:nvSpPr>
          <p:spPr>
            <a:xfrm>
              <a:off x="1836324" y="4323821"/>
              <a:ext cx="543132" cy="187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3" name="テキスト ボックス 92"/>
                <p:cNvSpPr txBox="1"/>
                <p:nvPr/>
              </p:nvSpPr>
              <p:spPr>
                <a:xfrm>
                  <a:off x="1670398" y="4510840"/>
                  <a:ext cx="874983" cy="646331"/>
                </a:xfrm>
                <a:prstGeom prst="rect">
                  <a:avLst/>
                </a:prstGeom>
                <a:noFill/>
              </p:spPr>
              <p:txBody>
                <a:bodyPr wrap="none" rtlCol="0">
                  <a:spAutoFit/>
                </a:bodyPr>
                <a:lstStyle/>
                <a:p>
                  <a:r>
                    <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rPr>
                    <a:t>仕事</a:t>
                  </a:r>
                  <a14:m>
                    <m:oMath xmlns:m="http://schemas.openxmlformats.org/officeDocument/2006/math">
                      <m:r>
                        <a:rPr kumimoji="1" lang="en-US" altLang="ja-JP" i="1" dirty="0" smtClean="0">
                          <a:latin typeface="Cambria Math" panose="02040503050406030204" pitchFamily="18" charset="0"/>
                        </a:rPr>
                        <m:t>𝑊</m:t>
                      </m:r>
                    </m:oMath>
                  </a14:m>
                  <a:endParaRPr kumimoji="1" lang="en-US" altLang="ja-JP" dirty="0">
                    <a:latin typeface="Times New Roman" panose="02020603050405020304" pitchFamily="18" charset="0"/>
                    <a:ea typeface="ＭＳ ゴシック" panose="020B0609070205080204" pitchFamily="49" charset="-128"/>
                    <a:cs typeface="Times New Roman" panose="02020603050405020304" pitchFamily="18" charset="0"/>
                  </a:endParaRPr>
                </a:p>
                <a:p>
                  <a:r>
                    <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rPr>
                    <a:t>熱量</a:t>
                  </a:r>
                  <a14:m>
                    <m:oMath xmlns:m="http://schemas.openxmlformats.org/officeDocument/2006/math">
                      <m:r>
                        <a:rPr kumimoji="1" lang="en-US" altLang="ja-JP" i="1" dirty="0" smtClean="0">
                          <a:latin typeface="Cambria Math" panose="02040503050406030204" pitchFamily="18" charset="0"/>
                        </a:rPr>
                        <m:t>𝑄</m:t>
                      </m:r>
                    </m:oMath>
                  </a14:m>
                  <a:endParaRPr kumimoji="1"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93" name="テキスト ボックス 92"/>
                <p:cNvSpPr txBox="1">
                  <a:spLocks noRot="1" noChangeAspect="1" noMove="1" noResize="1" noEditPoints="1" noAdjustHandles="1" noChangeArrowheads="1" noChangeShapeType="1" noTextEdit="1"/>
                </p:cNvSpPr>
                <p:nvPr/>
              </p:nvSpPr>
              <p:spPr>
                <a:xfrm>
                  <a:off x="1670398" y="4510840"/>
                  <a:ext cx="874983" cy="646331"/>
                </a:xfrm>
                <a:prstGeom prst="rect">
                  <a:avLst/>
                </a:prstGeom>
                <a:blipFill>
                  <a:blip r:embed="rId11"/>
                  <a:stretch>
                    <a:fillRect l="-6294" t="-3774" b="-15094"/>
                  </a:stretch>
                </a:blipFill>
              </p:spPr>
              <p:txBody>
                <a:bodyPr/>
                <a:lstStyle/>
                <a:p>
                  <a:r>
                    <a:rPr lang="ja-JP" altLang="en-US">
                      <a:noFill/>
                    </a:rPr>
                    <a:t> </a:t>
                  </a:r>
                </a:p>
              </p:txBody>
            </p:sp>
          </mc:Fallback>
        </mc:AlternateContent>
      </p:grpSp>
      <p:sp>
        <p:nvSpPr>
          <p:cNvPr id="94" name="コンテンツ プレースホルダー 2"/>
          <p:cNvSpPr txBox="1">
            <a:spLocks/>
          </p:cNvSpPr>
          <p:nvPr/>
        </p:nvSpPr>
        <p:spPr>
          <a:xfrm>
            <a:off x="2928599" y="2700399"/>
            <a:ext cx="6215401" cy="151812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=&gt;</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B</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の変化が非常に小さい場合 </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微小変化</a:t>
            </a:r>
            <a:r>
              <a:rPr lang="en-US" altLang="ja-JP"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10000"/>
              </a:lnSpc>
              <a:spcBef>
                <a:spcPts val="0"/>
              </a:spcBef>
              <a:buFont typeface="Arial" panose="020B0604020202020204" pitchFamily="34" charset="0"/>
              <a:buNone/>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・内部エネルギー変化</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微分量 </a:t>
            </a:r>
            <a:r>
              <a:rPr lang="en-US" altLang="ja-JP" sz="2400"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d</a:t>
            </a:r>
            <a:r>
              <a:rPr lang="en-US" altLang="ja-JP" sz="2400" i="1" dirty="0" err="1">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U</a:t>
            </a:r>
            <a:r>
              <a:rPr lang="ja-JP" altLang="en-US"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U</a:t>
            </a:r>
            <a:r>
              <a:rPr lang="en-US" altLang="ja-JP" sz="2400" baseline="-25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B</a:t>
            </a:r>
            <a:r>
              <a:rPr lang="ja-JP" altLang="en-US"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i="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U</a:t>
            </a:r>
            <a:r>
              <a:rPr lang="en-US" altLang="ja-JP" sz="2400" baseline="-25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a:t>
            </a:r>
          </a:p>
          <a:p>
            <a:pPr marL="0" indent="0">
              <a:lnSpc>
                <a:spcPct val="110000"/>
              </a:lnSpc>
              <a:spcBef>
                <a:spcPts val="0"/>
              </a:spcBef>
              <a:buNone/>
            </a:pP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400" i="1" dirty="0">
                <a:latin typeface="Times New Roman" panose="02020603050405020304" pitchFamily="18" charset="0"/>
                <a:ea typeface="ＭＳ ゴシック" panose="020B0609070205080204" pitchFamily="49" charset="-128"/>
                <a:cs typeface="Times New Roman" panose="02020603050405020304" pitchFamily="18" charset="0"/>
              </a:rPr>
              <a:t>W</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i="1" dirty="0">
                <a:latin typeface="Times New Roman" panose="02020603050405020304" pitchFamily="18" charset="0"/>
                <a:ea typeface="ＭＳ ゴシック" panose="020B0609070205080204" pitchFamily="49" charset="-128"/>
                <a:cs typeface="Times New Roman" panose="02020603050405020304" pitchFamily="18" charset="0"/>
              </a:rPr>
              <a:t>Q</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は状態量ではないので</a:t>
            </a:r>
            <a:b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微分 </a:t>
            </a:r>
            <a:r>
              <a:rPr lang="en-US" altLang="ja-JP" sz="2400" dirty="0" err="1">
                <a:latin typeface="Times New Roman" panose="02020603050405020304" pitchFamily="18" charset="0"/>
                <a:ea typeface="ＭＳ ゴシック" panose="020B0609070205080204" pitchFamily="49" charset="-128"/>
                <a:cs typeface="Times New Roman" panose="02020603050405020304" pitchFamily="18" charset="0"/>
              </a:rPr>
              <a:t>d</a:t>
            </a:r>
            <a:r>
              <a:rPr lang="en-US" altLang="ja-JP" sz="2400" i="1" dirty="0" err="1">
                <a:latin typeface="Times New Roman" panose="02020603050405020304" pitchFamily="18" charset="0"/>
                <a:ea typeface="ＭＳ ゴシック" panose="020B0609070205080204" pitchFamily="49" charset="-128"/>
                <a:cs typeface="Times New Roman" panose="02020603050405020304" pitchFamily="18" charset="0"/>
              </a:rPr>
              <a:t>W</a:t>
            </a:r>
            <a:r>
              <a:rPr lang="en-US" altLang="ja-JP" sz="24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400" dirty="0" err="1">
                <a:latin typeface="Times New Roman" panose="02020603050405020304" pitchFamily="18" charset="0"/>
                <a:ea typeface="ＭＳ ゴシック" panose="020B0609070205080204" pitchFamily="49" charset="-128"/>
                <a:cs typeface="Times New Roman" panose="02020603050405020304" pitchFamily="18" charset="0"/>
              </a:rPr>
              <a:t>d</a:t>
            </a:r>
            <a:r>
              <a:rPr lang="en-US" altLang="ja-JP" sz="2400" i="1" dirty="0" err="1">
                <a:latin typeface="Times New Roman" panose="02020603050405020304" pitchFamily="18" charset="0"/>
                <a:ea typeface="ＭＳ ゴシック" panose="020B0609070205080204" pitchFamily="49" charset="-128"/>
                <a:cs typeface="Times New Roman" panose="02020603050405020304" pitchFamily="18" charset="0"/>
              </a:rPr>
              <a:t>Q</a:t>
            </a:r>
            <a:r>
              <a:rPr lang="ja-JP" altLang="en-US" sz="2400" dirty="0">
                <a:latin typeface="Times New Roman" panose="02020603050405020304" pitchFamily="18" charset="0"/>
                <a:ea typeface="ＭＳ ゴシック" panose="020B0609070205080204" pitchFamily="49" charset="-128"/>
                <a:cs typeface="Times New Roman" panose="02020603050405020304" pitchFamily="18" charset="0"/>
              </a:rPr>
              <a:t>では表せない</a:t>
            </a:r>
          </a:p>
        </p:txBody>
      </p:sp>
      <mc:AlternateContent xmlns:mc="http://schemas.openxmlformats.org/markup-compatibility/2006" xmlns:a14="http://schemas.microsoft.com/office/drawing/2010/main">
        <mc:Choice Requires="a14">
          <p:sp>
            <p:nvSpPr>
              <p:cNvPr id="96" name="テキスト ボックス 95"/>
              <p:cNvSpPr txBox="1"/>
              <p:nvPr/>
            </p:nvSpPr>
            <p:spPr>
              <a:xfrm>
                <a:off x="4624319" y="4119863"/>
                <a:ext cx="3638817" cy="430887"/>
              </a:xfrm>
              <a:prstGeom prst="rect">
                <a:avLst/>
              </a:prstGeom>
              <a:noFill/>
            </p:spPr>
            <p:txBody>
              <a:bodyPr wrap="none" lIns="0" tIns="0" rIns="0" bIns="0" rtlCol="0">
                <a:spAutoFit/>
              </a:bodyPr>
              <a:lstStyle/>
              <a:p>
                <a14:m>
                  <m:oMath xmlns:m="http://schemas.openxmlformats.org/officeDocument/2006/math">
                    <m:r>
                      <a:rPr lang="en-US" altLang="ja-JP" sz="2800" b="1" i="1" smtClean="0">
                        <a:solidFill>
                          <a:srgbClr val="FF0000"/>
                        </a:solidFill>
                        <a:latin typeface="Cambria Math" panose="02040503050406030204" pitchFamily="18" charset="0"/>
                      </a:rPr>
                      <m:t>𝒅𝑼</m:t>
                    </m:r>
                    <m:r>
                      <a:rPr lang="en-US" altLang="ja-JP" sz="2800" b="1" i="1">
                        <a:solidFill>
                          <a:srgbClr val="FF0000"/>
                        </a:solidFill>
                        <a:latin typeface="Cambria Math" panose="02040503050406030204" pitchFamily="18" charset="0"/>
                      </a:rPr>
                      <m:t>=</m:t>
                    </m:r>
                    <m:r>
                      <a:rPr lang="ja-JP" altLang="en-US" sz="2800" b="1" i="1" smtClean="0">
                        <a:solidFill>
                          <a:srgbClr val="FF0000"/>
                        </a:solidFill>
                        <a:latin typeface="Cambria Math" panose="02040503050406030204" pitchFamily="18" charset="0"/>
                      </a:rPr>
                      <m:t>𝜹</m:t>
                    </m:r>
                    <m:r>
                      <a:rPr lang="en-US" altLang="ja-JP" sz="2800" b="1" i="1">
                        <a:solidFill>
                          <a:srgbClr val="FF0000"/>
                        </a:solidFill>
                        <a:latin typeface="Cambria Math" panose="02040503050406030204" pitchFamily="18" charset="0"/>
                      </a:rPr>
                      <m:t>𝑾</m:t>
                    </m:r>
                    <m:r>
                      <a:rPr lang="en-US" altLang="ja-JP" sz="2800" b="1" i="1">
                        <a:solidFill>
                          <a:srgbClr val="FF0000"/>
                        </a:solidFill>
                        <a:latin typeface="Cambria Math" panose="02040503050406030204" pitchFamily="18" charset="0"/>
                      </a:rPr>
                      <m:t>+</m:t>
                    </m:r>
                    <m:r>
                      <a:rPr lang="ja-JP" altLang="en-US" sz="2800" b="1" i="1">
                        <a:solidFill>
                          <a:srgbClr val="FF0000"/>
                        </a:solidFill>
                        <a:latin typeface="Cambria Math" panose="02040503050406030204" pitchFamily="18" charset="0"/>
                      </a:rPr>
                      <m:t>𝜹</m:t>
                    </m:r>
                    <m:r>
                      <a:rPr lang="en-US" altLang="ja-JP" sz="2800" b="1" i="1">
                        <a:solidFill>
                          <a:srgbClr val="FF0000"/>
                        </a:solidFill>
                        <a:latin typeface="Cambria Math" panose="02040503050406030204" pitchFamily="18" charset="0"/>
                      </a:rPr>
                      <m:t>𝑸</m:t>
                    </m:r>
                  </m:oMath>
                </a14:m>
                <a:r>
                  <a:rPr lang="en-US" altLang="ja-JP" sz="28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(1.22)</a:t>
                </a:r>
              </a:p>
            </p:txBody>
          </p:sp>
        </mc:Choice>
        <mc:Fallback xmlns="">
          <p:sp>
            <p:nvSpPr>
              <p:cNvPr id="96" name="テキスト ボックス 95"/>
              <p:cNvSpPr txBox="1">
                <a:spLocks noRot="1" noChangeAspect="1" noMove="1" noResize="1" noEditPoints="1" noAdjustHandles="1" noChangeArrowheads="1" noChangeShapeType="1" noTextEdit="1"/>
              </p:cNvSpPr>
              <p:nvPr/>
            </p:nvSpPr>
            <p:spPr>
              <a:xfrm>
                <a:off x="4624319" y="4119863"/>
                <a:ext cx="3638817" cy="430887"/>
              </a:xfrm>
              <a:prstGeom prst="rect">
                <a:avLst/>
              </a:prstGeom>
              <a:blipFill>
                <a:blip r:embed="rId12"/>
                <a:stretch>
                  <a:fillRect t="-25352" r="-4690" b="-4788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4945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3.7037E-6 L -0.21476 3.7037E-6 " pathEditMode="relative" rAng="0" ptsTypes="AA">
                                      <p:cBhvr>
                                        <p:cTn id="6" dur="8000" fill="hold"/>
                                        <p:tgtEl>
                                          <p:spTgt spid="58"/>
                                        </p:tgtEl>
                                        <p:attrNameLst>
                                          <p:attrName>ppt_x</p:attrName>
                                          <p:attrName>ppt_y</p:attrName>
                                        </p:attrNameLst>
                                      </p:cBhvr>
                                      <p:rCtr x="-10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§2.1</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可逆過程と不可逆過程</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29</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80" name="コンテンツ プレースホルダー 2"/>
          <p:cNvSpPr txBox="1">
            <a:spLocks/>
          </p:cNvSpPr>
          <p:nvPr/>
        </p:nvSpPr>
        <p:spPr>
          <a:xfrm>
            <a:off x="250666" y="876745"/>
            <a:ext cx="3886200" cy="10273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可逆変化</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時間の流れを逆にしても</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実現可能な現象</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81" name="コンテンツ プレースホルダー 3"/>
          <p:cNvSpPr txBox="1">
            <a:spLocks/>
          </p:cNvSpPr>
          <p:nvPr/>
        </p:nvSpPr>
        <p:spPr>
          <a:xfrm>
            <a:off x="4647000" y="906047"/>
            <a:ext cx="3886200" cy="10273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不可逆過程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不可逆変化</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時間の流れを逆にしたら</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実現不可能な現象</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83" name="角丸四角形 82"/>
          <p:cNvSpPr/>
          <p:nvPr/>
        </p:nvSpPr>
        <p:spPr>
          <a:xfrm>
            <a:off x="698501" y="2215430"/>
            <a:ext cx="1060704" cy="551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単振動</a:t>
            </a:r>
          </a:p>
        </p:txBody>
      </p:sp>
      <p:sp>
        <p:nvSpPr>
          <p:cNvPr id="84" name="角丸四角形 83"/>
          <p:cNvSpPr/>
          <p:nvPr/>
        </p:nvSpPr>
        <p:spPr>
          <a:xfrm>
            <a:off x="1440461" y="2816248"/>
            <a:ext cx="1208227" cy="551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準静的な水の蒸発</a:t>
            </a:r>
          </a:p>
        </p:txBody>
      </p:sp>
      <p:sp>
        <p:nvSpPr>
          <p:cNvPr id="85" name="角丸四角形 84"/>
          <p:cNvSpPr/>
          <p:nvPr/>
        </p:nvSpPr>
        <p:spPr>
          <a:xfrm>
            <a:off x="6572250" y="2228074"/>
            <a:ext cx="1734921" cy="88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水中のインクの拡散</a:t>
            </a:r>
          </a:p>
        </p:txBody>
      </p:sp>
      <p:sp>
        <p:nvSpPr>
          <p:cNvPr id="86" name="角丸四角形 85"/>
          <p:cNvSpPr/>
          <p:nvPr/>
        </p:nvSpPr>
        <p:spPr>
          <a:xfrm>
            <a:off x="4676090" y="2209000"/>
            <a:ext cx="1734921" cy="90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ジュール熱が発生する電流回路</a:t>
            </a:r>
          </a:p>
        </p:txBody>
      </p:sp>
      <p:sp>
        <p:nvSpPr>
          <p:cNvPr id="87" name="角丸四角形 86"/>
          <p:cNvSpPr/>
          <p:nvPr/>
        </p:nvSpPr>
        <p:spPr>
          <a:xfrm>
            <a:off x="1821930" y="2215430"/>
            <a:ext cx="1909300" cy="551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摩擦が働かない落体の運動</a:t>
            </a:r>
          </a:p>
        </p:txBody>
      </p:sp>
      <p:sp>
        <p:nvSpPr>
          <p:cNvPr id="91" name="角丸四角形 90"/>
          <p:cNvSpPr/>
          <p:nvPr/>
        </p:nvSpPr>
        <p:spPr>
          <a:xfrm>
            <a:off x="236676" y="3825243"/>
            <a:ext cx="1284469" cy="551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熱伝導</a:t>
            </a:r>
          </a:p>
        </p:txBody>
      </p:sp>
      <p:sp>
        <p:nvSpPr>
          <p:cNvPr id="92" name="角丸四角形 91"/>
          <p:cNvSpPr/>
          <p:nvPr/>
        </p:nvSpPr>
        <p:spPr>
          <a:xfrm>
            <a:off x="4005562" y="3859545"/>
            <a:ext cx="1734921" cy="551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摩擦熱</a:t>
            </a:r>
          </a:p>
        </p:txBody>
      </p:sp>
      <p:sp>
        <p:nvSpPr>
          <p:cNvPr id="93" name="テキスト ボックス 92"/>
          <p:cNvSpPr txBox="1"/>
          <p:nvPr/>
        </p:nvSpPr>
        <p:spPr>
          <a:xfrm>
            <a:off x="4530886" y="4706828"/>
            <a:ext cx="1723549"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力学的</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エネルギー</a:t>
            </a:r>
          </a:p>
        </p:txBody>
      </p:sp>
      <p:sp>
        <p:nvSpPr>
          <p:cNvPr id="98" name="正方形/長方形 97"/>
          <p:cNvSpPr/>
          <p:nvPr/>
        </p:nvSpPr>
        <p:spPr>
          <a:xfrm>
            <a:off x="5196365" y="4296201"/>
            <a:ext cx="184731"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99" name="右矢印 98"/>
          <p:cNvSpPr/>
          <p:nvPr/>
        </p:nvSpPr>
        <p:spPr>
          <a:xfrm rot="10800000">
            <a:off x="6281497" y="5109025"/>
            <a:ext cx="490118" cy="175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0" name="禁止 99"/>
          <p:cNvSpPr/>
          <p:nvPr/>
        </p:nvSpPr>
        <p:spPr>
          <a:xfrm>
            <a:off x="6428050" y="5083421"/>
            <a:ext cx="226771" cy="226771"/>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1" name="テキスト ボックス 100"/>
          <p:cNvSpPr txBox="1"/>
          <p:nvPr/>
        </p:nvSpPr>
        <p:spPr>
          <a:xfrm>
            <a:off x="4790590" y="5673253"/>
            <a:ext cx="351891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熱力学第一法則には反しない</a:t>
            </a:r>
          </a:p>
        </p:txBody>
      </p:sp>
      <p:cxnSp>
        <p:nvCxnSpPr>
          <p:cNvPr id="102" name="直線矢印コネクタ 101"/>
          <p:cNvCxnSpPr>
            <a:stCxn id="101" idx="0"/>
            <a:endCxn id="100" idx="5"/>
          </p:cNvCxnSpPr>
          <p:nvPr/>
        </p:nvCxnSpPr>
        <p:spPr>
          <a:xfrm flipV="1">
            <a:off x="6550046" y="5276982"/>
            <a:ext cx="71565" cy="39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5879365" y="3435697"/>
            <a:ext cx="2712972" cy="1239271"/>
            <a:chOff x="5879365" y="3435697"/>
            <a:chExt cx="2712972" cy="1239271"/>
          </a:xfrm>
        </p:grpSpPr>
        <p:sp>
          <p:nvSpPr>
            <p:cNvPr id="104" name="テキスト ボックス 103"/>
            <p:cNvSpPr txBox="1"/>
            <p:nvPr/>
          </p:nvSpPr>
          <p:spPr>
            <a:xfrm>
              <a:off x="6590100" y="4367191"/>
              <a:ext cx="12907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Fig.2-2 </a:t>
              </a:r>
              <a:r>
                <a:rPr kumimoji="0"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摩擦熱</a:t>
              </a:r>
            </a:p>
          </p:txBody>
        </p:sp>
        <p:sp>
          <p:nvSpPr>
            <p:cNvPr id="105" name="正方形/長方形 104"/>
            <p:cNvSpPr/>
            <p:nvPr/>
          </p:nvSpPr>
          <p:spPr>
            <a:xfrm>
              <a:off x="6264774" y="3861640"/>
              <a:ext cx="325326" cy="294724"/>
            </a:xfrm>
            <a:prstGeom prst="rect">
              <a:avLst/>
            </a:prstGeom>
            <a:solidFill>
              <a:srgbClr val="FFC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6" name="正方形/長方形 105"/>
            <p:cNvSpPr/>
            <p:nvPr/>
          </p:nvSpPr>
          <p:spPr>
            <a:xfrm>
              <a:off x="7760591" y="3878021"/>
              <a:ext cx="325326" cy="294724"/>
            </a:xfrm>
            <a:prstGeom prst="rect">
              <a:avLst/>
            </a:prstGeom>
            <a:solidFill>
              <a:srgbClr val="FFC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07" name="正方形/長方形 106"/>
            <p:cNvSpPr/>
            <p:nvPr/>
          </p:nvSpPr>
          <p:spPr>
            <a:xfrm>
              <a:off x="5879365" y="4156364"/>
              <a:ext cx="2712972" cy="2108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cxnSp>
          <p:nvCxnSpPr>
            <p:cNvPr id="108" name="直線コネクタ 107"/>
            <p:cNvCxnSpPr/>
            <p:nvPr/>
          </p:nvCxnSpPr>
          <p:spPr>
            <a:xfrm>
              <a:off x="5879365" y="4156364"/>
              <a:ext cx="2712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6411011" y="3721627"/>
              <a:ext cx="450959" cy="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6230576" y="3435697"/>
              <a:ext cx="646331"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初速度</a:t>
              </a:r>
            </a:p>
          </p:txBody>
        </p:sp>
        <p:sp>
          <p:nvSpPr>
            <p:cNvPr id="111" name="正方形/長方形 110"/>
            <p:cNvSpPr/>
            <p:nvPr/>
          </p:nvSpPr>
          <p:spPr>
            <a:xfrm>
              <a:off x="7677032" y="3615494"/>
              <a:ext cx="49244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静止</a:t>
              </a:r>
            </a:p>
          </p:txBody>
        </p:sp>
        <p:sp>
          <p:nvSpPr>
            <p:cNvPr id="112" name="正方形/長方形 111"/>
            <p:cNvSpPr/>
            <p:nvPr/>
          </p:nvSpPr>
          <p:spPr>
            <a:xfrm>
              <a:off x="6876997" y="3636075"/>
              <a:ext cx="646331"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摩擦熱</a:t>
              </a:r>
            </a:p>
          </p:txBody>
        </p:sp>
        <p:sp>
          <p:nvSpPr>
            <p:cNvPr id="113" name="Freeform 10"/>
            <p:cNvSpPr>
              <a:spLocks/>
            </p:cNvSpPr>
            <p:nvPr/>
          </p:nvSpPr>
          <p:spPr bwMode="auto">
            <a:xfrm rot="16200000">
              <a:off x="6770288" y="3988283"/>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14" name="Freeform 10"/>
            <p:cNvSpPr>
              <a:spLocks/>
            </p:cNvSpPr>
            <p:nvPr/>
          </p:nvSpPr>
          <p:spPr bwMode="auto">
            <a:xfrm rot="16200000">
              <a:off x="6914840" y="3988283"/>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15" name="Freeform 10"/>
            <p:cNvSpPr>
              <a:spLocks/>
            </p:cNvSpPr>
            <p:nvPr/>
          </p:nvSpPr>
          <p:spPr bwMode="auto">
            <a:xfrm rot="16200000">
              <a:off x="7059392" y="3988283"/>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16" name="Freeform 10"/>
            <p:cNvSpPr>
              <a:spLocks/>
            </p:cNvSpPr>
            <p:nvPr/>
          </p:nvSpPr>
          <p:spPr bwMode="auto">
            <a:xfrm rot="16200000">
              <a:off x="7203944" y="3988283"/>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17" name="Freeform 10"/>
            <p:cNvSpPr>
              <a:spLocks/>
            </p:cNvSpPr>
            <p:nvPr/>
          </p:nvSpPr>
          <p:spPr bwMode="auto">
            <a:xfrm rot="16200000">
              <a:off x="7348497" y="3988283"/>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grpSp>
        <p:nvGrpSpPr>
          <p:cNvPr id="118" name="グループ化 117"/>
          <p:cNvGrpSpPr/>
          <p:nvPr/>
        </p:nvGrpSpPr>
        <p:grpSpPr>
          <a:xfrm>
            <a:off x="583510" y="4100942"/>
            <a:ext cx="2849562" cy="1831875"/>
            <a:chOff x="1019175" y="4725988"/>
            <a:chExt cx="2849562" cy="1831875"/>
          </a:xfrm>
        </p:grpSpPr>
        <p:sp>
          <p:nvSpPr>
            <p:cNvPr id="119" name="テキスト ボックス 118"/>
            <p:cNvSpPr txBox="1"/>
            <p:nvPr/>
          </p:nvSpPr>
          <p:spPr>
            <a:xfrm>
              <a:off x="1818170" y="6250086"/>
              <a:ext cx="12907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Fig.2-1 </a:t>
              </a:r>
              <a:r>
                <a:rPr kumimoji="0"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熱伝導</a:t>
              </a:r>
            </a:p>
          </p:txBody>
        </p:sp>
        <p:sp>
          <p:nvSpPr>
            <p:cNvPr id="120" name="Freeform 14"/>
            <p:cNvSpPr>
              <a:spLocks/>
            </p:cNvSpPr>
            <p:nvPr/>
          </p:nvSpPr>
          <p:spPr bwMode="auto">
            <a:xfrm>
              <a:off x="1019175" y="5653088"/>
              <a:ext cx="2849562" cy="439738"/>
            </a:xfrm>
            <a:custGeom>
              <a:avLst/>
              <a:gdLst>
                <a:gd name="T0" fmla="*/ 1795 w 1795"/>
                <a:gd name="T1" fmla="*/ 0 h 277"/>
                <a:gd name="T2" fmla="*/ 1795 w 1795"/>
                <a:gd name="T3" fmla="*/ 0 h 277"/>
                <a:gd name="T4" fmla="*/ 1734 w 1795"/>
                <a:gd name="T5" fmla="*/ 0 h 277"/>
                <a:gd name="T6" fmla="*/ 1734 w 1795"/>
                <a:gd name="T7" fmla="*/ 0 h 277"/>
                <a:gd name="T8" fmla="*/ 1727 w 1795"/>
                <a:gd name="T9" fmla="*/ 0 h 277"/>
                <a:gd name="T10" fmla="*/ 1722 w 1795"/>
                <a:gd name="T11" fmla="*/ 3 h 277"/>
                <a:gd name="T12" fmla="*/ 1718 w 1795"/>
                <a:gd name="T13" fmla="*/ 7 h 277"/>
                <a:gd name="T14" fmla="*/ 1714 w 1795"/>
                <a:gd name="T15" fmla="*/ 11 h 277"/>
                <a:gd name="T16" fmla="*/ 1708 w 1795"/>
                <a:gd name="T17" fmla="*/ 26 h 277"/>
                <a:gd name="T18" fmla="*/ 1701 w 1795"/>
                <a:gd name="T19" fmla="*/ 44 h 277"/>
                <a:gd name="T20" fmla="*/ 1698 w 1795"/>
                <a:gd name="T21" fmla="*/ 64 h 277"/>
                <a:gd name="T22" fmla="*/ 1695 w 1795"/>
                <a:gd name="T23" fmla="*/ 87 h 277"/>
                <a:gd name="T24" fmla="*/ 1690 w 1795"/>
                <a:gd name="T25" fmla="*/ 138 h 277"/>
                <a:gd name="T26" fmla="*/ 1685 w 1795"/>
                <a:gd name="T27" fmla="*/ 190 h 277"/>
                <a:gd name="T28" fmla="*/ 1682 w 1795"/>
                <a:gd name="T29" fmla="*/ 212 h 277"/>
                <a:gd name="T30" fmla="*/ 1679 w 1795"/>
                <a:gd name="T31" fmla="*/ 233 h 277"/>
                <a:gd name="T32" fmla="*/ 1674 w 1795"/>
                <a:gd name="T33" fmla="*/ 251 h 277"/>
                <a:gd name="T34" fmla="*/ 1666 w 1795"/>
                <a:gd name="T35" fmla="*/ 266 h 277"/>
                <a:gd name="T36" fmla="*/ 1663 w 1795"/>
                <a:gd name="T37" fmla="*/ 270 h 277"/>
                <a:gd name="T38" fmla="*/ 1658 w 1795"/>
                <a:gd name="T39" fmla="*/ 274 h 277"/>
                <a:gd name="T40" fmla="*/ 1653 w 1795"/>
                <a:gd name="T41" fmla="*/ 277 h 277"/>
                <a:gd name="T42" fmla="*/ 1647 w 1795"/>
                <a:gd name="T43" fmla="*/ 277 h 277"/>
                <a:gd name="T44" fmla="*/ 1647 w 1795"/>
                <a:gd name="T45" fmla="*/ 277 h 277"/>
                <a:gd name="T46" fmla="*/ 898 w 1795"/>
                <a:gd name="T47" fmla="*/ 277 h 277"/>
                <a:gd name="T48" fmla="*/ 898 w 1795"/>
                <a:gd name="T49" fmla="*/ 277 h 277"/>
                <a:gd name="T50" fmla="*/ 148 w 1795"/>
                <a:gd name="T51" fmla="*/ 277 h 277"/>
                <a:gd name="T52" fmla="*/ 148 w 1795"/>
                <a:gd name="T53" fmla="*/ 277 h 277"/>
                <a:gd name="T54" fmla="*/ 142 w 1795"/>
                <a:gd name="T55" fmla="*/ 277 h 277"/>
                <a:gd name="T56" fmla="*/ 137 w 1795"/>
                <a:gd name="T57" fmla="*/ 274 h 277"/>
                <a:gd name="T58" fmla="*/ 132 w 1795"/>
                <a:gd name="T59" fmla="*/ 270 h 277"/>
                <a:gd name="T60" fmla="*/ 129 w 1795"/>
                <a:gd name="T61" fmla="*/ 266 h 277"/>
                <a:gd name="T62" fmla="*/ 121 w 1795"/>
                <a:gd name="T63" fmla="*/ 251 h 277"/>
                <a:gd name="T64" fmla="*/ 116 w 1795"/>
                <a:gd name="T65" fmla="*/ 233 h 277"/>
                <a:gd name="T66" fmla="*/ 113 w 1795"/>
                <a:gd name="T67" fmla="*/ 212 h 277"/>
                <a:gd name="T68" fmla="*/ 110 w 1795"/>
                <a:gd name="T69" fmla="*/ 190 h 277"/>
                <a:gd name="T70" fmla="*/ 105 w 1795"/>
                <a:gd name="T71" fmla="*/ 138 h 277"/>
                <a:gd name="T72" fmla="*/ 100 w 1795"/>
                <a:gd name="T73" fmla="*/ 87 h 277"/>
                <a:gd name="T74" fmla="*/ 97 w 1795"/>
                <a:gd name="T75" fmla="*/ 64 h 277"/>
                <a:gd name="T76" fmla="*/ 94 w 1795"/>
                <a:gd name="T77" fmla="*/ 44 h 277"/>
                <a:gd name="T78" fmla="*/ 89 w 1795"/>
                <a:gd name="T79" fmla="*/ 26 h 277"/>
                <a:gd name="T80" fmla="*/ 81 w 1795"/>
                <a:gd name="T81" fmla="*/ 11 h 277"/>
                <a:gd name="T82" fmla="*/ 77 w 1795"/>
                <a:gd name="T83" fmla="*/ 7 h 277"/>
                <a:gd name="T84" fmla="*/ 73 w 1795"/>
                <a:gd name="T85" fmla="*/ 3 h 277"/>
                <a:gd name="T86" fmla="*/ 68 w 1795"/>
                <a:gd name="T87" fmla="*/ 0 h 277"/>
                <a:gd name="T88" fmla="*/ 61 w 1795"/>
                <a:gd name="T89" fmla="*/ 0 h 277"/>
                <a:gd name="T90" fmla="*/ 61 w 1795"/>
                <a:gd name="T91" fmla="*/ 0 h 277"/>
                <a:gd name="T92" fmla="*/ 0 w 1795"/>
                <a:gd name="T93"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5" h="277">
                  <a:moveTo>
                    <a:pt x="1795" y="0"/>
                  </a:moveTo>
                  <a:lnTo>
                    <a:pt x="1795" y="0"/>
                  </a:lnTo>
                  <a:lnTo>
                    <a:pt x="1734" y="0"/>
                  </a:lnTo>
                  <a:lnTo>
                    <a:pt x="1734" y="0"/>
                  </a:lnTo>
                  <a:lnTo>
                    <a:pt x="1727" y="0"/>
                  </a:lnTo>
                  <a:lnTo>
                    <a:pt x="1722" y="3"/>
                  </a:lnTo>
                  <a:lnTo>
                    <a:pt x="1718" y="7"/>
                  </a:lnTo>
                  <a:lnTo>
                    <a:pt x="1714" y="11"/>
                  </a:lnTo>
                  <a:lnTo>
                    <a:pt x="1708" y="26"/>
                  </a:lnTo>
                  <a:lnTo>
                    <a:pt x="1701" y="44"/>
                  </a:lnTo>
                  <a:lnTo>
                    <a:pt x="1698" y="64"/>
                  </a:lnTo>
                  <a:lnTo>
                    <a:pt x="1695" y="87"/>
                  </a:lnTo>
                  <a:lnTo>
                    <a:pt x="1690" y="138"/>
                  </a:lnTo>
                  <a:lnTo>
                    <a:pt x="1685" y="190"/>
                  </a:lnTo>
                  <a:lnTo>
                    <a:pt x="1682" y="212"/>
                  </a:lnTo>
                  <a:lnTo>
                    <a:pt x="1679" y="233"/>
                  </a:lnTo>
                  <a:lnTo>
                    <a:pt x="1674" y="251"/>
                  </a:lnTo>
                  <a:lnTo>
                    <a:pt x="1666" y="266"/>
                  </a:lnTo>
                  <a:lnTo>
                    <a:pt x="1663" y="270"/>
                  </a:lnTo>
                  <a:lnTo>
                    <a:pt x="1658" y="274"/>
                  </a:lnTo>
                  <a:lnTo>
                    <a:pt x="1653" y="277"/>
                  </a:lnTo>
                  <a:lnTo>
                    <a:pt x="1647" y="277"/>
                  </a:lnTo>
                  <a:lnTo>
                    <a:pt x="1647" y="277"/>
                  </a:lnTo>
                  <a:lnTo>
                    <a:pt x="898" y="277"/>
                  </a:lnTo>
                  <a:lnTo>
                    <a:pt x="898" y="277"/>
                  </a:lnTo>
                  <a:lnTo>
                    <a:pt x="148" y="277"/>
                  </a:lnTo>
                  <a:lnTo>
                    <a:pt x="148" y="277"/>
                  </a:lnTo>
                  <a:lnTo>
                    <a:pt x="142" y="277"/>
                  </a:lnTo>
                  <a:lnTo>
                    <a:pt x="137" y="274"/>
                  </a:lnTo>
                  <a:lnTo>
                    <a:pt x="132" y="270"/>
                  </a:lnTo>
                  <a:lnTo>
                    <a:pt x="129" y="266"/>
                  </a:lnTo>
                  <a:lnTo>
                    <a:pt x="121" y="251"/>
                  </a:lnTo>
                  <a:lnTo>
                    <a:pt x="116" y="233"/>
                  </a:lnTo>
                  <a:lnTo>
                    <a:pt x="113" y="212"/>
                  </a:lnTo>
                  <a:lnTo>
                    <a:pt x="110" y="190"/>
                  </a:lnTo>
                  <a:lnTo>
                    <a:pt x="105" y="138"/>
                  </a:lnTo>
                  <a:lnTo>
                    <a:pt x="100" y="87"/>
                  </a:lnTo>
                  <a:lnTo>
                    <a:pt x="97" y="64"/>
                  </a:lnTo>
                  <a:lnTo>
                    <a:pt x="94" y="44"/>
                  </a:lnTo>
                  <a:lnTo>
                    <a:pt x="89" y="26"/>
                  </a:lnTo>
                  <a:lnTo>
                    <a:pt x="81" y="11"/>
                  </a:lnTo>
                  <a:lnTo>
                    <a:pt x="77" y="7"/>
                  </a:lnTo>
                  <a:lnTo>
                    <a:pt x="73" y="3"/>
                  </a:lnTo>
                  <a:lnTo>
                    <a:pt x="68" y="0"/>
                  </a:lnTo>
                  <a:lnTo>
                    <a:pt x="61" y="0"/>
                  </a:lnTo>
                  <a:lnTo>
                    <a:pt x="61"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1" name="Line 15"/>
            <p:cNvSpPr>
              <a:spLocks noChangeShapeType="1"/>
            </p:cNvSpPr>
            <p:nvPr/>
          </p:nvSpPr>
          <p:spPr bwMode="auto">
            <a:xfrm>
              <a:off x="1177925" y="5788025"/>
              <a:ext cx="7461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2" name="Freeform 16"/>
            <p:cNvSpPr>
              <a:spLocks/>
            </p:cNvSpPr>
            <p:nvPr/>
          </p:nvSpPr>
          <p:spPr bwMode="auto">
            <a:xfrm>
              <a:off x="1998663" y="5178425"/>
              <a:ext cx="893762" cy="914400"/>
            </a:xfrm>
            <a:custGeom>
              <a:avLst/>
              <a:gdLst>
                <a:gd name="T0" fmla="*/ 466 w 563"/>
                <a:gd name="T1" fmla="*/ 0 h 576"/>
                <a:gd name="T2" fmla="*/ 444 w 563"/>
                <a:gd name="T3" fmla="*/ 10 h 576"/>
                <a:gd name="T4" fmla="*/ 433 w 563"/>
                <a:gd name="T5" fmla="*/ 21 h 576"/>
                <a:gd name="T6" fmla="*/ 428 w 563"/>
                <a:gd name="T7" fmla="*/ 34 h 576"/>
                <a:gd name="T8" fmla="*/ 429 w 563"/>
                <a:gd name="T9" fmla="*/ 50 h 576"/>
                <a:gd name="T10" fmla="*/ 444 w 563"/>
                <a:gd name="T11" fmla="*/ 82 h 576"/>
                <a:gd name="T12" fmla="*/ 463 w 563"/>
                <a:gd name="T13" fmla="*/ 117 h 576"/>
                <a:gd name="T14" fmla="*/ 489 w 563"/>
                <a:gd name="T15" fmla="*/ 177 h 576"/>
                <a:gd name="T16" fmla="*/ 526 w 563"/>
                <a:gd name="T17" fmla="*/ 265 h 576"/>
                <a:gd name="T18" fmla="*/ 545 w 563"/>
                <a:gd name="T19" fmla="*/ 328 h 576"/>
                <a:gd name="T20" fmla="*/ 553 w 563"/>
                <a:gd name="T21" fmla="*/ 359 h 576"/>
                <a:gd name="T22" fmla="*/ 561 w 563"/>
                <a:gd name="T23" fmla="*/ 420 h 576"/>
                <a:gd name="T24" fmla="*/ 561 w 563"/>
                <a:gd name="T25" fmla="*/ 466 h 576"/>
                <a:gd name="T26" fmla="*/ 557 w 563"/>
                <a:gd name="T27" fmla="*/ 495 h 576"/>
                <a:gd name="T28" fmla="*/ 547 w 563"/>
                <a:gd name="T29" fmla="*/ 521 h 576"/>
                <a:gd name="T30" fmla="*/ 531 w 563"/>
                <a:gd name="T31" fmla="*/ 542 h 576"/>
                <a:gd name="T32" fmla="*/ 508 w 563"/>
                <a:gd name="T33" fmla="*/ 558 h 576"/>
                <a:gd name="T34" fmla="*/ 494 w 563"/>
                <a:gd name="T35" fmla="*/ 563 h 576"/>
                <a:gd name="T36" fmla="*/ 462 w 563"/>
                <a:gd name="T37" fmla="*/ 569 h 576"/>
                <a:gd name="T38" fmla="*/ 349 w 563"/>
                <a:gd name="T39" fmla="*/ 576 h 576"/>
                <a:gd name="T40" fmla="*/ 212 w 563"/>
                <a:gd name="T41" fmla="*/ 576 h 576"/>
                <a:gd name="T42" fmla="*/ 99 w 563"/>
                <a:gd name="T43" fmla="*/ 569 h 576"/>
                <a:gd name="T44" fmla="*/ 67 w 563"/>
                <a:gd name="T45" fmla="*/ 563 h 576"/>
                <a:gd name="T46" fmla="*/ 53 w 563"/>
                <a:gd name="T47" fmla="*/ 558 h 576"/>
                <a:gd name="T48" fmla="*/ 30 w 563"/>
                <a:gd name="T49" fmla="*/ 542 h 576"/>
                <a:gd name="T50" fmla="*/ 14 w 563"/>
                <a:gd name="T51" fmla="*/ 521 h 576"/>
                <a:gd name="T52" fmla="*/ 4 w 563"/>
                <a:gd name="T53" fmla="*/ 495 h 576"/>
                <a:gd name="T54" fmla="*/ 0 w 563"/>
                <a:gd name="T55" fmla="*/ 466 h 576"/>
                <a:gd name="T56" fmla="*/ 0 w 563"/>
                <a:gd name="T57" fmla="*/ 420 h 576"/>
                <a:gd name="T58" fmla="*/ 9 w 563"/>
                <a:gd name="T59" fmla="*/ 359 h 576"/>
                <a:gd name="T60" fmla="*/ 16 w 563"/>
                <a:gd name="T61" fmla="*/ 328 h 576"/>
                <a:gd name="T62" fmla="*/ 35 w 563"/>
                <a:gd name="T63" fmla="*/ 265 h 576"/>
                <a:gd name="T64" fmla="*/ 72 w 563"/>
                <a:gd name="T65" fmla="*/ 177 h 576"/>
                <a:gd name="T66" fmla="*/ 98 w 563"/>
                <a:gd name="T67" fmla="*/ 117 h 576"/>
                <a:gd name="T68" fmla="*/ 117 w 563"/>
                <a:gd name="T69" fmla="*/ 82 h 576"/>
                <a:gd name="T70" fmla="*/ 132 w 563"/>
                <a:gd name="T71" fmla="*/ 50 h 576"/>
                <a:gd name="T72" fmla="*/ 133 w 563"/>
                <a:gd name="T73" fmla="*/ 34 h 576"/>
                <a:gd name="T74" fmla="*/ 128 w 563"/>
                <a:gd name="T75" fmla="*/ 21 h 576"/>
                <a:gd name="T76" fmla="*/ 117 w 563"/>
                <a:gd name="T77" fmla="*/ 10 h 576"/>
                <a:gd name="T78" fmla="*/ 95 w 563"/>
                <a:gd name="T7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3" h="576">
                  <a:moveTo>
                    <a:pt x="466" y="0"/>
                  </a:moveTo>
                  <a:lnTo>
                    <a:pt x="466" y="0"/>
                  </a:lnTo>
                  <a:lnTo>
                    <a:pt x="455" y="5"/>
                  </a:lnTo>
                  <a:lnTo>
                    <a:pt x="444" y="10"/>
                  </a:lnTo>
                  <a:lnTo>
                    <a:pt x="437" y="14"/>
                  </a:lnTo>
                  <a:lnTo>
                    <a:pt x="433" y="21"/>
                  </a:lnTo>
                  <a:lnTo>
                    <a:pt x="429" y="27"/>
                  </a:lnTo>
                  <a:lnTo>
                    <a:pt x="428" y="34"/>
                  </a:lnTo>
                  <a:lnTo>
                    <a:pt x="428" y="42"/>
                  </a:lnTo>
                  <a:lnTo>
                    <a:pt x="429" y="50"/>
                  </a:lnTo>
                  <a:lnTo>
                    <a:pt x="436" y="66"/>
                  </a:lnTo>
                  <a:lnTo>
                    <a:pt x="444" y="82"/>
                  </a:lnTo>
                  <a:lnTo>
                    <a:pt x="454" y="100"/>
                  </a:lnTo>
                  <a:lnTo>
                    <a:pt x="463" y="117"/>
                  </a:lnTo>
                  <a:lnTo>
                    <a:pt x="463" y="117"/>
                  </a:lnTo>
                  <a:lnTo>
                    <a:pt x="489" y="177"/>
                  </a:lnTo>
                  <a:lnTo>
                    <a:pt x="515" y="236"/>
                  </a:lnTo>
                  <a:lnTo>
                    <a:pt x="526" y="265"/>
                  </a:lnTo>
                  <a:lnTo>
                    <a:pt x="537" y="296"/>
                  </a:lnTo>
                  <a:lnTo>
                    <a:pt x="545" y="328"/>
                  </a:lnTo>
                  <a:lnTo>
                    <a:pt x="553" y="359"/>
                  </a:lnTo>
                  <a:lnTo>
                    <a:pt x="553" y="359"/>
                  </a:lnTo>
                  <a:lnTo>
                    <a:pt x="558" y="388"/>
                  </a:lnTo>
                  <a:lnTo>
                    <a:pt x="561" y="420"/>
                  </a:lnTo>
                  <a:lnTo>
                    <a:pt x="563" y="450"/>
                  </a:lnTo>
                  <a:lnTo>
                    <a:pt x="561" y="466"/>
                  </a:lnTo>
                  <a:lnTo>
                    <a:pt x="560" y="481"/>
                  </a:lnTo>
                  <a:lnTo>
                    <a:pt x="557" y="495"/>
                  </a:lnTo>
                  <a:lnTo>
                    <a:pt x="552" y="508"/>
                  </a:lnTo>
                  <a:lnTo>
                    <a:pt x="547" y="521"/>
                  </a:lnTo>
                  <a:lnTo>
                    <a:pt x="539" y="532"/>
                  </a:lnTo>
                  <a:lnTo>
                    <a:pt x="531" y="542"/>
                  </a:lnTo>
                  <a:lnTo>
                    <a:pt x="520" y="550"/>
                  </a:lnTo>
                  <a:lnTo>
                    <a:pt x="508" y="558"/>
                  </a:lnTo>
                  <a:lnTo>
                    <a:pt x="494" y="563"/>
                  </a:lnTo>
                  <a:lnTo>
                    <a:pt x="494" y="563"/>
                  </a:lnTo>
                  <a:lnTo>
                    <a:pt x="481" y="566"/>
                  </a:lnTo>
                  <a:lnTo>
                    <a:pt x="462" y="569"/>
                  </a:lnTo>
                  <a:lnTo>
                    <a:pt x="412" y="573"/>
                  </a:lnTo>
                  <a:lnTo>
                    <a:pt x="349" y="576"/>
                  </a:lnTo>
                  <a:lnTo>
                    <a:pt x="281" y="576"/>
                  </a:lnTo>
                  <a:lnTo>
                    <a:pt x="212" y="576"/>
                  </a:lnTo>
                  <a:lnTo>
                    <a:pt x="149" y="573"/>
                  </a:lnTo>
                  <a:lnTo>
                    <a:pt x="99" y="569"/>
                  </a:lnTo>
                  <a:lnTo>
                    <a:pt x="80" y="566"/>
                  </a:lnTo>
                  <a:lnTo>
                    <a:pt x="67" y="563"/>
                  </a:lnTo>
                  <a:lnTo>
                    <a:pt x="67" y="563"/>
                  </a:lnTo>
                  <a:lnTo>
                    <a:pt x="53" y="558"/>
                  </a:lnTo>
                  <a:lnTo>
                    <a:pt x="41" y="550"/>
                  </a:lnTo>
                  <a:lnTo>
                    <a:pt x="30" y="542"/>
                  </a:lnTo>
                  <a:lnTo>
                    <a:pt x="22" y="532"/>
                  </a:lnTo>
                  <a:lnTo>
                    <a:pt x="14" y="521"/>
                  </a:lnTo>
                  <a:lnTo>
                    <a:pt x="9" y="508"/>
                  </a:lnTo>
                  <a:lnTo>
                    <a:pt x="4" y="495"/>
                  </a:lnTo>
                  <a:lnTo>
                    <a:pt x="1" y="481"/>
                  </a:lnTo>
                  <a:lnTo>
                    <a:pt x="0" y="466"/>
                  </a:lnTo>
                  <a:lnTo>
                    <a:pt x="0" y="450"/>
                  </a:lnTo>
                  <a:lnTo>
                    <a:pt x="0" y="420"/>
                  </a:lnTo>
                  <a:lnTo>
                    <a:pt x="3" y="388"/>
                  </a:lnTo>
                  <a:lnTo>
                    <a:pt x="9" y="359"/>
                  </a:lnTo>
                  <a:lnTo>
                    <a:pt x="9" y="359"/>
                  </a:lnTo>
                  <a:lnTo>
                    <a:pt x="16" y="328"/>
                  </a:lnTo>
                  <a:lnTo>
                    <a:pt x="25" y="296"/>
                  </a:lnTo>
                  <a:lnTo>
                    <a:pt x="35" y="265"/>
                  </a:lnTo>
                  <a:lnTo>
                    <a:pt x="46" y="236"/>
                  </a:lnTo>
                  <a:lnTo>
                    <a:pt x="72" y="177"/>
                  </a:lnTo>
                  <a:lnTo>
                    <a:pt x="98" y="117"/>
                  </a:lnTo>
                  <a:lnTo>
                    <a:pt x="98" y="117"/>
                  </a:lnTo>
                  <a:lnTo>
                    <a:pt x="107" y="100"/>
                  </a:lnTo>
                  <a:lnTo>
                    <a:pt x="117" y="82"/>
                  </a:lnTo>
                  <a:lnTo>
                    <a:pt x="125" y="66"/>
                  </a:lnTo>
                  <a:lnTo>
                    <a:pt x="132" y="50"/>
                  </a:lnTo>
                  <a:lnTo>
                    <a:pt x="133" y="42"/>
                  </a:lnTo>
                  <a:lnTo>
                    <a:pt x="133" y="34"/>
                  </a:lnTo>
                  <a:lnTo>
                    <a:pt x="132" y="27"/>
                  </a:lnTo>
                  <a:lnTo>
                    <a:pt x="128" y="21"/>
                  </a:lnTo>
                  <a:lnTo>
                    <a:pt x="124" y="14"/>
                  </a:lnTo>
                  <a:lnTo>
                    <a:pt x="117" y="10"/>
                  </a:lnTo>
                  <a:lnTo>
                    <a:pt x="107" y="5"/>
                  </a:lnTo>
                  <a:lnTo>
                    <a:pt x="9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3" name="Freeform 17"/>
            <p:cNvSpPr>
              <a:spLocks/>
            </p:cNvSpPr>
            <p:nvPr/>
          </p:nvSpPr>
          <p:spPr bwMode="auto">
            <a:xfrm>
              <a:off x="2163763" y="5140325"/>
              <a:ext cx="560387" cy="88900"/>
            </a:xfrm>
            <a:custGeom>
              <a:avLst/>
              <a:gdLst>
                <a:gd name="T0" fmla="*/ 0 w 353"/>
                <a:gd name="T1" fmla="*/ 22 h 56"/>
                <a:gd name="T2" fmla="*/ 0 w 353"/>
                <a:gd name="T3" fmla="*/ 22 h 56"/>
                <a:gd name="T4" fmla="*/ 18 w 353"/>
                <a:gd name="T5" fmla="*/ 32 h 56"/>
                <a:gd name="T6" fmla="*/ 37 w 353"/>
                <a:gd name="T7" fmla="*/ 40 h 56"/>
                <a:gd name="T8" fmla="*/ 55 w 353"/>
                <a:gd name="T9" fmla="*/ 46 h 56"/>
                <a:gd name="T10" fmla="*/ 74 w 353"/>
                <a:gd name="T11" fmla="*/ 51 h 56"/>
                <a:gd name="T12" fmla="*/ 94 w 353"/>
                <a:gd name="T13" fmla="*/ 54 h 56"/>
                <a:gd name="T14" fmla="*/ 115 w 353"/>
                <a:gd name="T15" fmla="*/ 54 h 56"/>
                <a:gd name="T16" fmla="*/ 134 w 353"/>
                <a:gd name="T17" fmla="*/ 53 h 56"/>
                <a:gd name="T18" fmla="*/ 155 w 353"/>
                <a:gd name="T19" fmla="*/ 50 h 56"/>
                <a:gd name="T20" fmla="*/ 155 w 353"/>
                <a:gd name="T21" fmla="*/ 50 h 56"/>
                <a:gd name="T22" fmla="*/ 148 w 353"/>
                <a:gd name="T23" fmla="*/ 0 h 56"/>
                <a:gd name="T24" fmla="*/ 148 w 353"/>
                <a:gd name="T25" fmla="*/ 0 h 56"/>
                <a:gd name="T26" fmla="*/ 205 w 353"/>
                <a:gd name="T27" fmla="*/ 0 h 56"/>
                <a:gd name="T28" fmla="*/ 205 w 353"/>
                <a:gd name="T29" fmla="*/ 0 h 56"/>
                <a:gd name="T30" fmla="*/ 198 w 353"/>
                <a:gd name="T31" fmla="*/ 50 h 56"/>
                <a:gd name="T32" fmla="*/ 198 w 353"/>
                <a:gd name="T33" fmla="*/ 50 h 56"/>
                <a:gd name="T34" fmla="*/ 219 w 353"/>
                <a:gd name="T35" fmla="*/ 54 h 56"/>
                <a:gd name="T36" fmla="*/ 240 w 353"/>
                <a:gd name="T37" fmla="*/ 56 h 56"/>
                <a:gd name="T38" fmla="*/ 259 w 353"/>
                <a:gd name="T39" fmla="*/ 54 h 56"/>
                <a:gd name="T40" fmla="*/ 279 w 353"/>
                <a:gd name="T41" fmla="*/ 51 h 56"/>
                <a:gd name="T42" fmla="*/ 298 w 353"/>
                <a:gd name="T43" fmla="*/ 48 h 56"/>
                <a:gd name="T44" fmla="*/ 316 w 353"/>
                <a:gd name="T45" fmla="*/ 40 h 56"/>
                <a:gd name="T46" fmla="*/ 335 w 353"/>
                <a:gd name="T47" fmla="*/ 32 h 56"/>
                <a:gd name="T48" fmla="*/ 353 w 353"/>
                <a:gd name="T4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 h="56">
                  <a:moveTo>
                    <a:pt x="0" y="22"/>
                  </a:moveTo>
                  <a:lnTo>
                    <a:pt x="0" y="22"/>
                  </a:lnTo>
                  <a:lnTo>
                    <a:pt x="18" y="32"/>
                  </a:lnTo>
                  <a:lnTo>
                    <a:pt x="37" y="40"/>
                  </a:lnTo>
                  <a:lnTo>
                    <a:pt x="55" y="46"/>
                  </a:lnTo>
                  <a:lnTo>
                    <a:pt x="74" y="51"/>
                  </a:lnTo>
                  <a:lnTo>
                    <a:pt x="94" y="54"/>
                  </a:lnTo>
                  <a:lnTo>
                    <a:pt x="115" y="54"/>
                  </a:lnTo>
                  <a:lnTo>
                    <a:pt x="134" y="53"/>
                  </a:lnTo>
                  <a:lnTo>
                    <a:pt x="155" y="50"/>
                  </a:lnTo>
                  <a:lnTo>
                    <a:pt x="155" y="50"/>
                  </a:lnTo>
                  <a:lnTo>
                    <a:pt x="148" y="0"/>
                  </a:lnTo>
                  <a:lnTo>
                    <a:pt x="148" y="0"/>
                  </a:lnTo>
                  <a:lnTo>
                    <a:pt x="205" y="0"/>
                  </a:lnTo>
                  <a:lnTo>
                    <a:pt x="205" y="0"/>
                  </a:lnTo>
                  <a:lnTo>
                    <a:pt x="198" y="50"/>
                  </a:lnTo>
                  <a:lnTo>
                    <a:pt x="198" y="50"/>
                  </a:lnTo>
                  <a:lnTo>
                    <a:pt x="219" y="54"/>
                  </a:lnTo>
                  <a:lnTo>
                    <a:pt x="240" y="56"/>
                  </a:lnTo>
                  <a:lnTo>
                    <a:pt x="259" y="54"/>
                  </a:lnTo>
                  <a:lnTo>
                    <a:pt x="279" y="51"/>
                  </a:lnTo>
                  <a:lnTo>
                    <a:pt x="298" y="48"/>
                  </a:lnTo>
                  <a:lnTo>
                    <a:pt x="316" y="40"/>
                  </a:lnTo>
                  <a:lnTo>
                    <a:pt x="335" y="32"/>
                  </a:lnTo>
                  <a:lnTo>
                    <a:pt x="353" y="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4" name="Freeform 18"/>
            <p:cNvSpPr>
              <a:spLocks/>
            </p:cNvSpPr>
            <p:nvPr/>
          </p:nvSpPr>
          <p:spPr bwMode="auto">
            <a:xfrm>
              <a:off x="2100263" y="4725988"/>
              <a:ext cx="690562" cy="600075"/>
            </a:xfrm>
            <a:custGeom>
              <a:avLst/>
              <a:gdLst>
                <a:gd name="T0" fmla="*/ 386 w 435"/>
                <a:gd name="T1" fmla="*/ 378 h 378"/>
                <a:gd name="T2" fmla="*/ 386 w 435"/>
                <a:gd name="T3" fmla="*/ 378 h 378"/>
                <a:gd name="T4" fmla="*/ 409 w 435"/>
                <a:gd name="T5" fmla="*/ 306 h 378"/>
                <a:gd name="T6" fmla="*/ 417 w 435"/>
                <a:gd name="T7" fmla="*/ 270 h 378"/>
                <a:gd name="T8" fmla="*/ 425 w 435"/>
                <a:gd name="T9" fmla="*/ 237 h 378"/>
                <a:gd name="T10" fmla="*/ 431 w 435"/>
                <a:gd name="T11" fmla="*/ 205 h 378"/>
                <a:gd name="T12" fmla="*/ 435 w 435"/>
                <a:gd name="T13" fmla="*/ 174 h 378"/>
                <a:gd name="T14" fmla="*/ 435 w 435"/>
                <a:gd name="T15" fmla="*/ 143 h 378"/>
                <a:gd name="T16" fmla="*/ 433 w 435"/>
                <a:gd name="T17" fmla="*/ 131 h 378"/>
                <a:gd name="T18" fmla="*/ 430 w 435"/>
                <a:gd name="T19" fmla="*/ 116 h 378"/>
                <a:gd name="T20" fmla="*/ 427 w 435"/>
                <a:gd name="T21" fmla="*/ 103 h 378"/>
                <a:gd name="T22" fmla="*/ 423 w 435"/>
                <a:gd name="T23" fmla="*/ 90 h 378"/>
                <a:gd name="T24" fmla="*/ 417 w 435"/>
                <a:gd name="T25" fmla="*/ 79 h 378"/>
                <a:gd name="T26" fmla="*/ 410 w 435"/>
                <a:gd name="T27" fmla="*/ 68 h 378"/>
                <a:gd name="T28" fmla="*/ 402 w 435"/>
                <a:gd name="T29" fmla="*/ 58 h 378"/>
                <a:gd name="T30" fmla="*/ 394 w 435"/>
                <a:gd name="T31" fmla="*/ 48 h 378"/>
                <a:gd name="T32" fmla="*/ 383 w 435"/>
                <a:gd name="T33" fmla="*/ 40 h 378"/>
                <a:gd name="T34" fmla="*/ 372 w 435"/>
                <a:gd name="T35" fmla="*/ 32 h 378"/>
                <a:gd name="T36" fmla="*/ 357 w 435"/>
                <a:gd name="T37" fmla="*/ 24 h 378"/>
                <a:gd name="T38" fmla="*/ 343 w 435"/>
                <a:gd name="T39" fmla="*/ 18 h 378"/>
                <a:gd name="T40" fmla="*/ 327 w 435"/>
                <a:gd name="T41" fmla="*/ 13 h 378"/>
                <a:gd name="T42" fmla="*/ 307 w 435"/>
                <a:gd name="T43" fmla="*/ 8 h 378"/>
                <a:gd name="T44" fmla="*/ 288 w 435"/>
                <a:gd name="T45" fmla="*/ 5 h 378"/>
                <a:gd name="T46" fmla="*/ 266 w 435"/>
                <a:gd name="T47" fmla="*/ 2 h 378"/>
                <a:gd name="T48" fmla="*/ 241 w 435"/>
                <a:gd name="T49" fmla="*/ 0 h 378"/>
                <a:gd name="T50" fmla="*/ 216 w 435"/>
                <a:gd name="T51" fmla="*/ 0 h 378"/>
                <a:gd name="T52" fmla="*/ 216 w 435"/>
                <a:gd name="T53" fmla="*/ 0 h 378"/>
                <a:gd name="T54" fmla="*/ 192 w 435"/>
                <a:gd name="T55" fmla="*/ 0 h 378"/>
                <a:gd name="T56" fmla="*/ 167 w 435"/>
                <a:gd name="T57" fmla="*/ 2 h 378"/>
                <a:gd name="T58" fmla="*/ 145 w 435"/>
                <a:gd name="T59" fmla="*/ 5 h 378"/>
                <a:gd name="T60" fmla="*/ 126 w 435"/>
                <a:gd name="T61" fmla="*/ 8 h 378"/>
                <a:gd name="T62" fmla="*/ 108 w 435"/>
                <a:gd name="T63" fmla="*/ 13 h 378"/>
                <a:gd name="T64" fmla="*/ 90 w 435"/>
                <a:gd name="T65" fmla="*/ 18 h 378"/>
                <a:gd name="T66" fmla="*/ 76 w 435"/>
                <a:gd name="T67" fmla="*/ 24 h 378"/>
                <a:gd name="T68" fmla="*/ 63 w 435"/>
                <a:gd name="T69" fmla="*/ 32 h 378"/>
                <a:gd name="T70" fmla="*/ 50 w 435"/>
                <a:gd name="T71" fmla="*/ 40 h 378"/>
                <a:gd name="T72" fmla="*/ 40 w 435"/>
                <a:gd name="T73" fmla="*/ 48 h 378"/>
                <a:gd name="T74" fmla="*/ 31 w 435"/>
                <a:gd name="T75" fmla="*/ 58 h 378"/>
                <a:gd name="T76" fmla="*/ 23 w 435"/>
                <a:gd name="T77" fmla="*/ 68 h 378"/>
                <a:gd name="T78" fmla="*/ 16 w 435"/>
                <a:gd name="T79" fmla="*/ 79 h 378"/>
                <a:gd name="T80" fmla="*/ 11 w 435"/>
                <a:gd name="T81" fmla="*/ 90 h 378"/>
                <a:gd name="T82" fmla="*/ 6 w 435"/>
                <a:gd name="T83" fmla="*/ 103 h 378"/>
                <a:gd name="T84" fmla="*/ 3 w 435"/>
                <a:gd name="T85" fmla="*/ 116 h 378"/>
                <a:gd name="T86" fmla="*/ 0 w 435"/>
                <a:gd name="T87" fmla="*/ 131 h 378"/>
                <a:gd name="T88" fmla="*/ 0 w 435"/>
                <a:gd name="T89" fmla="*/ 143 h 378"/>
                <a:gd name="T90" fmla="*/ 0 w 435"/>
                <a:gd name="T91" fmla="*/ 174 h 378"/>
                <a:gd name="T92" fmla="*/ 2 w 435"/>
                <a:gd name="T93" fmla="*/ 205 h 378"/>
                <a:gd name="T94" fmla="*/ 8 w 435"/>
                <a:gd name="T95" fmla="*/ 237 h 378"/>
                <a:gd name="T96" fmla="*/ 16 w 435"/>
                <a:gd name="T97" fmla="*/ 270 h 378"/>
                <a:gd name="T98" fmla="*/ 24 w 435"/>
                <a:gd name="T99" fmla="*/ 306 h 378"/>
                <a:gd name="T100" fmla="*/ 47 w 435"/>
                <a:gd name="T101"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378">
                  <a:moveTo>
                    <a:pt x="386" y="378"/>
                  </a:moveTo>
                  <a:lnTo>
                    <a:pt x="386" y="378"/>
                  </a:lnTo>
                  <a:lnTo>
                    <a:pt x="409" y="306"/>
                  </a:lnTo>
                  <a:lnTo>
                    <a:pt x="417" y="270"/>
                  </a:lnTo>
                  <a:lnTo>
                    <a:pt x="425" y="237"/>
                  </a:lnTo>
                  <a:lnTo>
                    <a:pt x="431" y="205"/>
                  </a:lnTo>
                  <a:lnTo>
                    <a:pt x="435" y="174"/>
                  </a:lnTo>
                  <a:lnTo>
                    <a:pt x="435" y="143"/>
                  </a:lnTo>
                  <a:lnTo>
                    <a:pt x="433" y="131"/>
                  </a:lnTo>
                  <a:lnTo>
                    <a:pt x="430" y="116"/>
                  </a:lnTo>
                  <a:lnTo>
                    <a:pt x="427" y="103"/>
                  </a:lnTo>
                  <a:lnTo>
                    <a:pt x="423" y="90"/>
                  </a:lnTo>
                  <a:lnTo>
                    <a:pt x="417" y="79"/>
                  </a:lnTo>
                  <a:lnTo>
                    <a:pt x="410" y="68"/>
                  </a:lnTo>
                  <a:lnTo>
                    <a:pt x="402" y="58"/>
                  </a:lnTo>
                  <a:lnTo>
                    <a:pt x="394" y="48"/>
                  </a:lnTo>
                  <a:lnTo>
                    <a:pt x="383" y="40"/>
                  </a:lnTo>
                  <a:lnTo>
                    <a:pt x="372" y="32"/>
                  </a:lnTo>
                  <a:lnTo>
                    <a:pt x="357" y="24"/>
                  </a:lnTo>
                  <a:lnTo>
                    <a:pt x="343" y="18"/>
                  </a:lnTo>
                  <a:lnTo>
                    <a:pt x="327" y="13"/>
                  </a:lnTo>
                  <a:lnTo>
                    <a:pt x="307" y="8"/>
                  </a:lnTo>
                  <a:lnTo>
                    <a:pt x="288" y="5"/>
                  </a:lnTo>
                  <a:lnTo>
                    <a:pt x="266" y="2"/>
                  </a:lnTo>
                  <a:lnTo>
                    <a:pt x="241" y="0"/>
                  </a:lnTo>
                  <a:lnTo>
                    <a:pt x="216" y="0"/>
                  </a:lnTo>
                  <a:lnTo>
                    <a:pt x="216" y="0"/>
                  </a:lnTo>
                  <a:lnTo>
                    <a:pt x="192" y="0"/>
                  </a:lnTo>
                  <a:lnTo>
                    <a:pt x="167" y="2"/>
                  </a:lnTo>
                  <a:lnTo>
                    <a:pt x="145" y="5"/>
                  </a:lnTo>
                  <a:lnTo>
                    <a:pt x="126" y="8"/>
                  </a:lnTo>
                  <a:lnTo>
                    <a:pt x="108" y="13"/>
                  </a:lnTo>
                  <a:lnTo>
                    <a:pt x="90" y="18"/>
                  </a:lnTo>
                  <a:lnTo>
                    <a:pt x="76" y="24"/>
                  </a:lnTo>
                  <a:lnTo>
                    <a:pt x="63" y="32"/>
                  </a:lnTo>
                  <a:lnTo>
                    <a:pt x="50" y="40"/>
                  </a:lnTo>
                  <a:lnTo>
                    <a:pt x="40" y="48"/>
                  </a:lnTo>
                  <a:lnTo>
                    <a:pt x="31" y="58"/>
                  </a:lnTo>
                  <a:lnTo>
                    <a:pt x="23" y="68"/>
                  </a:lnTo>
                  <a:lnTo>
                    <a:pt x="16" y="79"/>
                  </a:lnTo>
                  <a:lnTo>
                    <a:pt x="11" y="90"/>
                  </a:lnTo>
                  <a:lnTo>
                    <a:pt x="6" y="103"/>
                  </a:lnTo>
                  <a:lnTo>
                    <a:pt x="3" y="116"/>
                  </a:lnTo>
                  <a:lnTo>
                    <a:pt x="0" y="131"/>
                  </a:lnTo>
                  <a:lnTo>
                    <a:pt x="0" y="143"/>
                  </a:lnTo>
                  <a:lnTo>
                    <a:pt x="0" y="174"/>
                  </a:lnTo>
                  <a:lnTo>
                    <a:pt x="2" y="205"/>
                  </a:lnTo>
                  <a:lnTo>
                    <a:pt x="8" y="237"/>
                  </a:lnTo>
                  <a:lnTo>
                    <a:pt x="16" y="270"/>
                  </a:lnTo>
                  <a:lnTo>
                    <a:pt x="24" y="306"/>
                  </a:lnTo>
                  <a:lnTo>
                    <a:pt x="47" y="3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5" name="Freeform 19"/>
            <p:cNvSpPr>
              <a:spLocks/>
            </p:cNvSpPr>
            <p:nvPr/>
          </p:nvSpPr>
          <p:spPr bwMode="auto">
            <a:xfrm>
              <a:off x="1693863" y="5299075"/>
              <a:ext cx="360362" cy="606425"/>
            </a:xfrm>
            <a:custGeom>
              <a:avLst/>
              <a:gdLst>
                <a:gd name="T0" fmla="*/ 192 w 227"/>
                <a:gd name="T1" fmla="*/ 382 h 382"/>
                <a:gd name="T2" fmla="*/ 192 w 227"/>
                <a:gd name="T3" fmla="*/ 382 h 382"/>
                <a:gd name="T4" fmla="*/ 171 w 227"/>
                <a:gd name="T5" fmla="*/ 355 h 382"/>
                <a:gd name="T6" fmla="*/ 156 w 227"/>
                <a:gd name="T7" fmla="*/ 329 h 382"/>
                <a:gd name="T8" fmla="*/ 145 w 227"/>
                <a:gd name="T9" fmla="*/ 307 h 382"/>
                <a:gd name="T10" fmla="*/ 137 w 227"/>
                <a:gd name="T11" fmla="*/ 284 h 382"/>
                <a:gd name="T12" fmla="*/ 132 w 227"/>
                <a:gd name="T13" fmla="*/ 260 h 382"/>
                <a:gd name="T14" fmla="*/ 129 w 227"/>
                <a:gd name="T15" fmla="*/ 236 h 382"/>
                <a:gd name="T16" fmla="*/ 122 w 227"/>
                <a:gd name="T17" fmla="*/ 175 h 382"/>
                <a:gd name="T18" fmla="*/ 122 w 227"/>
                <a:gd name="T19" fmla="*/ 175 h 382"/>
                <a:gd name="T20" fmla="*/ 121 w 227"/>
                <a:gd name="T21" fmla="*/ 159 h 382"/>
                <a:gd name="T22" fmla="*/ 118 w 227"/>
                <a:gd name="T23" fmla="*/ 146 h 382"/>
                <a:gd name="T24" fmla="*/ 114 w 227"/>
                <a:gd name="T25" fmla="*/ 131 h 382"/>
                <a:gd name="T26" fmla="*/ 110 w 227"/>
                <a:gd name="T27" fmla="*/ 120 h 382"/>
                <a:gd name="T28" fmla="*/ 103 w 227"/>
                <a:gd name="T29" fmla="*/ 107 h 382"/>
                <a:gd name="T30" fmla="*/ 98 w 227"/>
                <a:gd name="T31" fmla="*/ 98 h 382"/>
                <a:gd name="T32" fmla="*/ 84 w 227"/>
                <a:gd name="T33" fmla="*/ 77 h 382"/>
                <a:gd name="T34" fmla="*/ 66 w 227"/>
                <a:gd name="T35" fmla="*/ 57 h 382"/>
                <a:gd name="T36" fmla="*/ 47 w 227"/>
                <a:gd name="T37" fmla="*/ 38 h 382"/>
                <a:gd name="T38" fmla="*/ 0 w 227"/>
                <a:gd name="T39" fmla="*/ 0 h 382"/>
                <a:gd name="T40" fmla="*/ 79 w 227"/>
                <a:gd name="T41" fmla="*/ 0 h 382"/>
                <a:gd name="T42" fmla="*/ 79 w 227"/>
                <a:gd name="T43" fmla="*/ 0 h 382"/>
                <a:gd name="T44" fmla="*/ 93 w 227"/>
                <a:gd name="T45" fmla="*/ 4 h 382"/>
                <a:gd name="T46" fmla="*/ 108 w 227"/>
                <a:gd name="T47" fmla="*/ 9 h 382"/>
                <a:gd name="T48" fmla="*/ 121 w 227"/>
                <a:gd name="T49" fmla="*/ 17 h 382"/>
                <a:gd name="T50" fmla="*/ 134 w 227"/>
                <a:gd name="T51" fmla="*/ 25 h 382"/>
                <a:gd name="T52" fmla="*/ 143 w 227"/>
                <a:gd name="T53" fmla="*/ 35 h 382"/>
                <a:gd name="T54" fmla="*/ 155 w 227"/>
                <a:gd name="T55" fmla="*/ 46 h 382"/>
                <a:gd name="T56" fmla="*/ 164 w 227"/>
                <a:gd name="T57" fmla="*/ 57 h 382"/>
                <a:gd name="T58" fmla="*/ 172 w 227"/>
                <a:gd name="T59" fmla="*/ 70 h 382"/>
                <a:gd name="T60" fmla="*/ 188 w 227"/>
                <a:gd name="T61" fmla="*/ 96 h 382"/>
                <a:gd name="T62" fmla="*/ 203 w 227"/>
                <a:gd name="T63" fmla="*/ 127 h 382"/>
                <a:gd name="T64" fmla="*/ 216 w 227"/>
                <a:gd name="T65" fmla="*/ 157 h 382"/>
                <a:gd name="T66" fmla="*/ 227 w 227"/>
                <a:gd name="T67" fmla="*/ 18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382">
                  <a:moveTo>
                    <a:pt x="192" y="382"/>
                  </a:moveTo>
                  <a:lnTo>
                    <a:pt x="192" y="382"/>
                  </a:lnTo>
                  <a:lnTo>
                    <a:pt x="171" y="355"/>
                  </a:lnTo>
                  <a:lnTo>
                    <a:pt x="156" y="329"/>
                  </a:lnTo>
                  <a:lnTo>
                    <a:pt x="145" y="307"/>
                  </a:lnTo>
                  <a:lnTo>
                    <a:pt x="137" y="284"/>
                  </a:lnTo>
                  <a:lnTo>
                    <a:pt x="132" y="260"/>
                  </a:lnTo>
                  <a:lnTo>
                    <a:pt x="129" y="236"/>
                  </a:lnTo>
                  <a:lnTo>
                    <a:pt x="122" y="175"/>
                  </a:lnTo>
                  <a:lnTo>
                    <a:pt x="122" y="175"/>
                  </a:lnTo>
                  <a:lnTo>
                    <a:pt x="121" y="159"/>
                  </a:lnTo>
                  <a:lnTo>
                    <a:pt x="118" y="146"/>
                  </a:lnTo>
                  <a:lnTo>
                    <a:pt x="114" y="131"/>
                  </a:lnTo>
                  <a:lnTo>
                    <a:pt x="110" y="120"/>
                  </a:lnTo>
                  <a:lnTo>
                    <a:pt x="103" y="107"/>
                  </a:lnTo>
                  <a:lnTo>
                    <a:pt x="98" y="98"/>
                  </a:lnTo>
                  <a:lnTo>
                    <a:pt x="84" y="77"/>
                  </a:lnTo>
                  <a:lnTo>
                    <a:pt x="66" y="57"/>
                  </a:lnTo>
                  <a:lnTo>
                    <a:pt x="47" y="38"/>
                  </a:lnTo>
                  <a:lnTo>
                    <a:pt x="0" y="0"/>
                  </a:lnTo>
                  <a:lnTo>
                    <a:pt x="79" y="0"/>
                  </a:lnTo>
                  <a:lnTo>
                    <a:pt x="79" y="0"/>
                  </a:lnTo>
                  <a:lnTo>
                    <a:pt x="93" y="4"/>
                  </a:lnTo>
                  <a:lnTo>
                    <a:pt x="108" y="9"/>
                  </a:lnTo>
                  <a:lnTo>
                    <a:pt x="121" y="17"/>
                  </a:lnTo>
                  <a:lnTo>
                    <a:pt x="134" y="25"/>
                  </a:lnTo>
                  <a:lnTo>
                    <a:pt x="143" y="35"/>
                  </a:lnTo>
                  <a:lnTo>
                    <a:pt x="155" y="46"/>
                  </a:lnTo>
                  <a:lnTo>
                    <a:pt x="164" y="57"/>
                  </a:lnTo>
                  <a:lnTo>
                    <a:pt x="172" y="70"/>
                  </a:lnTo>
                  <a:lnTo>
                    <a:pt x="188" y="96"/>
                  </a:lnTo>
                  <a:lnTo>
                    <a:pt x="203" y="127"/>
                  </a:lnTo>
                  <a:lnTo>
                    <a:pt x="216" y="157"/>
                  </a:lnTo>
                  <a:lnTo>
                    <a:pt x="227" y="18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6" name="Line 20"/>
            <p:cNvSpPr>
              <a:spLocks noChangeShapeType="1"/>
            </p:cNvSpPr>
            <p:nvPr/>
          </p:nvSpPr>
          <p:spPr bwMode="auto">
            <a:xfrm>
              <a:off x="2097088" y="5489575"/>
              <a:ext cx="693737"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7" name="Line 21"/>
            <p:cNvSpPr>
              <a:spLocks noChangeShapeType="1"/>
            </p:cNvSpPr>
            <p:nvPr/>
          </p:nvSpPr>
          <p:spPr bwMode="auto">
            <a:xfrm>
              <a:off x="2884488" y="5795963"/>
              <a:ext cx="822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28" name="正方形/長方形 127"/>
            <p:cNvSpPr/>
            <p:nvPr/>
          </p:nvSpPr>
          <p:spPr>
            <a:xfrm>
              <a:off x="2193766" y="5556250"/>
              <a:ext cx="49244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高温</a:t>
              </a:r>
            </a:p>
          </p:txBody>
        </p:sp>
        <p:sp>
          <p:nvSpPr>
            <p:cNvPr id="129" name="正方形/長方形 128"/>
            <p:cNvSpPr/>
            <p:nvPr/>
          </p:nvSpPr>
          <p:spPr>
            <a:xfrm>
              <a:off x="1136737" y="5772793"/>
              <a:ext cx="49244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低温</a:t>
              </a:r>
            </a:p>
          </p:txBody>
        </p:sp>
        <p:sp>
          <p:nvSpPr>
            <p:cNvPr id="130" name="Freeform 10"/>
            <p:cNvSpPr>
              <a:spLocks/>
            </p:cNvSpPr>
            <p:nvPr/>
          </p:nvSpPr>
          <p:spPr bwMode="auto">
            <a:xfrm rot="871328">
              <a:off x="2804314" y="5914547"/>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1" name="Freeform 10"/>
            <p:cNvSpPr>
              <a:spLocks/>
            </p:cNvSpPr>
            <p:nvPr/>
          </p:nvSpPr>
          <p:spPr bwMode="auto">
            <a:xfrm rot="9538646">
              <a:off x="1827680" y="5964312"/>
              <a:ext cx="266246" cy="45719"/>
            </a:xfrm>
            <a:custGeom>
              <a:avLst/>
              <a:gdLst>
                <a:gd name="T0" fmla="*/ 26 w 2643"/>
                <a:gd name="T1" fmla="*/ 210 h 555"/>
                <a:gd name="T2" fmla="*/ 80 w 2643"/>
                <a:gd name="T3" fmla="*/ 88 h 555"/>
                <a:gd name="T4" fmla="*/ 133 w 2643"/>
                <a:gd name="T5" fmla="*/ 14 h 555"/>
                <a:gd name="T6" fmla="*/ 187 w 2643"/>
                <a:gd name="T7" fmla="*/ 6 h 555"/>
                <a:gd name="T8" fmla="*/ 240 w 2643"/>
                <a:gd name="T9" fmla="*/ 66 h 555"/>
                <a:gd name="T10" fmla="*/ 293 w 2643"/>
                <a:gd name="T11" fmla="*/ 180 h 555"/>
                <a:gd name="T12" fmla="*/ 347 w 2643"/>
                <a:gd name="T13" fmla="*/ 318 h 555"/>
                <a:gd name="T14" fmla="*/ 400 w 2643"/>
                <a:gd name="T15" fmla="*/ 446 h 555"/>
                <a:gd name="T16" fmla="*/ 454 w 2643"/>
                <a:gd name="T17" fmla="*/ 531 h 555"/>
                <a:gd name="T18" fmla="*/ 507 w 2643"/>
                <a:gd name="T19" fmla="*/ 555 h 555"/>
                <a:gd name="T20" fmla="*/ 561 w 2643"/>
                <a:gd name="T21" fmla="*/ 509 h 555"/>
                <a:gd name="T22" fmla="*/ 614 w 2643"/>
                <a:gd name="T23" fmla="*/ 405 h 555"/>
                <a:gd name="T24" fmla="*/ 668 w 2643"/>
                <a:gd name="T25" fmla="*/ 270 h 555"/>
                <a:gd name="T26" fmla="*/ 721 w 2643"/>
                <a:gd name="T27" fmla="*/ 137 h 555"/>
                <a:gd name="T28" fmla="*/ 774 w 2643"/>
                <a:gd name="T29" fmla="*/ 39 h 555"/>
                <a:gd name="T30" fmla="*/ 827 w 2643"/>
                <a:gd name="T31" fmla="*/ 0 h 555"/>
                <a:gd name="T32" fmla="*/ 881 w 2643"/>
                <a:gd name="T33" fmla="*/ 32 h 555"/>
                <a:gd name="T34" fmla="*/ 934 w 2643"/>
                <a:gd name="T35" fmla="*/ 124 h 555"/>
                <a:gd name="T36" fmla="*/ 987 w 2643"/>
                <a:gd name="T37" fmla="*/ 256 h 555"/>
                <a:gd name="T38" fmla="*/ 1041 w 2643"/>
                <a:gd name="T39" fmla="*/ 393 h 555"/>
                <a:gd name="T40" fmla="*/ 1094 w 2643"/>
                <a:gd name="T41" fmla="*/ 501 h 555"/>
                <a:gd name="T42" fmla="*/ 1148 w 2643"/>
                <a:gd name="T43" fmla="*/ 553 h 555"/>
                <a:gd name="T44" fmla="*/ 1201 w 2643"/>
                <a:gd name="T45" fmla="*/ 537 h 555"/>
                <a:gd name="T46" fmla="*/ 1255 w 2643"/>
                <a:gd name="T47" fmla="*/ 456 h 555"/>
                <a:gd name="T48" fmla="*/ 1308 w 2643"/>
                <a:gd name="T49" fmla="*/ 331 h 555"/>
                <a:gd name="T50" fmla="*/ 1362 w 2643"/>
                <a:gd name="T51" fmla="*/ 193 h 555"/>
                <a:gd name="T52" fmla="*/ 1415 w 2643"/>
                <a:gd name="T53" fmla="*/ 75 h 555"/>
                <a:gd name="T54" fmla="*/ 1469 w 2643"/>
                <a:gd name="T55" fmla="*/ 9 h 555"/>
                <a:gd name="T56" fmla="*/ 1521 w 2643"/>
                <a:gd name="T57" fmla="*/ 9 h 555"/>
                <a:gd name="T58" fmla="*/ 1574 w 2643"/>
                <a:gd name="T59" fmla="*/ 78 h 555"/>
                <a:gd name="T60" fmla="*/ 1628 w 2643"/>
                <a:gd name="T61" fmla="*/ 195 h 555"/>
                <a:gd name="T62" fmla="*/ 1681 w 2643"/>
                <a:gd name="T63" fmla="*/ 333 h 555"/>
                <a:gd name="T64" fmla="*/ 1735 w 2643"/>
                <a:gd name="T65" fmla="*/ 459 h 555"/>
                <a:gd name="T66" fmla="*/ 1788 w 2643"/>
                <a:gd name="T67" fmla="*/ 538 h 555"/>
                <a:gd name="T68" fmla="*/ 1842 w 2643"/>
                <a:gd name="T69" fmla="*/ 553 h 555"/>
                <a:gd name="T70" fmla="*/ 1895 w 2643"/>
                <a:gd name="T71" fmla="*/ 499 h 555"/>
                <a:gd name="T72" fmla="*/ 1949 w 2643"/>
                <a:gd name="T73" fmla="*/ 390 h 555"/>
                <a:gd name="T74" fmla="*/ 2002 w 2643"/>
                <a:gd name="T75" fmla="*/ 254 h 555"/>
                <a:gd name="T76" fmla="*/ 2056 w 2643"/>
                <a:gd name="T77" fmla="*/ 123 h 555"/>
                <a:gd name="T78" fmla="*/ 2109 w 2643"/>
                <a:gd name="T79" fmla="*/ 31 h 555"/>
                <a:gd name="T80" fmla="*/ 2163 w 2643"/>
                <a:gd name="T81" fmla="*/ 0 h 555"/>
                <a:gd name="T82" fmla="*/ 2216 w 2643"/>
                <a:gd name="T83" fmla="*/ 40 h 555"/>
                <a:gd name="T84" fmla="*/ 2268 w 2643"/>
                <a:gd name="T85" fmla="*/ 139 h 555"/>
                <a:gd name="T86" fmla="*/ 2322 w 2643"/>
                <a:gd name="T87" fmla="*/ 272 h 555"/>
                <a:gd name="T88" fmla="*/ 2375 w 2643"/>
                <a:gd name="T89" fmla="*/ 407 h 555"/>
                <a:gd name="T90" fmla="*/ 2429 w 2643"/>
                <a:gd name="T91" fmla="*/ 510 h 555"/>
                <a:gd name="T92" fmla="*/ 2482 w 2643"/>
                <a:gd name="T93" fmla="*/ 555 h 555"/>
                <a:gd name="T94" fmla="*/ 2536 w 2643"/>
                <a:gd name="T95" fmla="*/ 531 h 555"/>
                <a:gd name="T96" fmla="*/ 2589 w 2643"/>
                <a:gd name="T97" fmla="*/ 444 h 555"/>
                <a:gd name="T98" fmla="*/ 2643 w 2643"/>
                <a:gd name="T99" fmla="*/ 315 h 555"/>
                <a:gd name="connsiteX0" fmla="*/ 0 w 10075"/>
                <a:gd name="connsiteY0" fmla="*/ 5027 h 10000"/>
                <a:gd name="connsiteX1" fmla="*/ 98 w 10075"/>
                <a:gd name="connsiteY1" fmla="*/ 3784 h 10000"/>
                <a:gd name="connsiteX2" fmla="*/ 201 w 10075"/>
                <a:gd name="connsiteY2" fmla="*/ 2595 h 10000"/>
                <a:gd name="connsiteX3" fmla="*/ 303 w 10075"/>
                <a:gd name="connsiteY3" fmla="*/ 1586 h 10000"/>
                <a:gd name="connsiteX4" fmla="*/ 405 w 10075"/>
                <a:gd name="connsiteY4" fmla="*/ 793 h 10000"/>
                <a:gd name="connsiteX5" fmla="*/ 503 w 10075"/>
                <a:gd name="connsiteY5" fmla="*/ 252 h 10000"/>
                <a:gd name="connsiteX6" fmla="*/ 605 w 10075"/>
                <a:gd name="connsiteY6" fmla="*/ 18 h 10000"/>
                <a:gd name="connsiteX7" fmla="*/ 708 w 10075"/>
                <a:gd name="connsiteY7" fmla="*/ 108 h 10000"/>
                <a:gd name="connsiteX8" fmla="*/ 810 w 10075"/>
                <a:gd name="connsiteY8" fmla="*/ 523 h 10000"/>
                <a:gd name="connsiteX9" fmla="*/ 908 w 10075"/>
                <a:gd name="connsiteY9" fmla="*/ 1189 h 10000"/>
                <a:gd name="connsiteX10" fmla="*/ 1010 w 10075"/>
                <a:gd name="connsiteY10" fmla="*/ 2108 h 10000"/>
                <a:gd name="connsiteX11" fmla="*/ 1109 w 10075"/>
                <a:gd name="connsiteY11" fmla="*/ 3243 h 10000"/>
                <a:gd name="connsiteX12" fmla="*/ 1215 w 10075"/>
                <a:gd name="connsiteY12" fmla="*/ 4450 h 10000"/>
                <a:gd name="connsiteX13" fmla="*/ 1313 w 10075"/>
                <a:gd name="connsiteY13" fmla="*/ 5730 h 10000"/>
                <a:gd name="connsiteX14" fmla="*/ 1415 w 10075"/>
                <a:gd name="connsiteY14" fmla="*/ 6937 h 10000"/>
                <a:gd name="connsiteX15" fmla="*/ 1513 w 10075"/>
                <a:gd name="connsiteY15" fmla="*/ 8036 h 10000"/>
                <a:gd name="connsiteX16" fmla="*/ 1616 w 10075"/>
                <a:gd name="connsiteY16" fmla="*/ 8937 h 10000"/>
                <a:gd name="connsiteX17" fmla="*/ 1718 w 10075"/>
                <a:gd name="connsiteY17" fmla="*/ 9568 h 10000"/>
                <a:gd name="connsiteX18" fmla="*/ 1816 w 10075"/>
                <a:gd name="connsiteY18" fmla="*/ 9946 h 10000"/>
                <a:gd name="connsiteX19" fmla="*/ 1918 w 10075"/>
                <a:gd name="connsiteY19" fmla="*/ 10000 h 10000"/>
                <a:gd name="connsiteX20" fmla="*/ 2020 w 10075"/>
                <a:gd name="connsiteY20" fmla="*/ 9730 h 10000"/>
                <a:gd name="connsiteX21" fmla="*/ 2123 w 10075"/>
                <a:gd name="connsiteY21" fmla="*/ 9171 h 10000"/>
                <a:gd name="connsiteX22" fmla="*/ 2221 w 10075"/>
                <a:gd name="connsiteY22" fmla="*/ 8342 h 10000"/>
                <a:gd name="connsiteX23" fmla="*/ 2323 w 10075"/>
                <a:gd name="connsiteY23" fmla="*/ 7297 h 10000"/>
                <a:gd name="connsiteX24" fmla="*/ 2421 w 10075"/>
                <a:gd name="connsiteY24" fmla="*/ 6108 h 10000"/>
                <a:gd name="connsiteX25" fmla="*/ 2527 w 10075"/>
                <a:gd name="connsiteY25" fmla="*/ 4865 h 10000"/>
                <a:gd name="connsiteX26" fmla="*/ 2626 w 10075"/>
                <a:gd name="connsiteY26" fmla="*/ 3604 h 10000"/>
                <a:gd name="connsiteX27" fmla="*/ 2728 w 10075"/>
                <a:gd name="connsiteY27" fmla="*/ 2468 h 10000"/>
                <a:gd name="connsiteX28" fmla="*/ 2826 w 10075"/>
                <a:gd name="connsiteY28" fmla="*/ 1459 h 10000"/>
                <a:gd name="connsiteX29" fmla="*/ 2928 w 10075"/>
                <a:gd name="connsiteY29" fmla="*/ 703 h 10000"/>
                <a:gd name="connsiteX30" fmla="*/ 3031 w 10075"/>
                <a:gd name="connsiteY30" fmla="*/ 216 h 10000"/>
                <a:gd name="connsiteX31" fmla="*/ 3129 w 10075"/>
                <a:gd name="connsiteY31" fmla="*/ 0 h 10000"/>
                <a:gd name="connsiteX32" fmla="*/ 3231 w 10075"/>
                <a:gd name="connsiteY32" fmla="*/ 144 h 10000"/>
                <a:gd name="connsiteX33" fmla="*/ 3333 w 10075"/>
                <a:gd name="connsiteY33" fmla="*/ 577 h 10000"/>
                <a:gd name="connsiteX34" fmla="*/ 3435 w 10075"/>
                <a:gd name="connsiteY34" fmla="*/ 1297 h 10000"/>
                <a:gd name="connsiteX35" fmla="*/ 3534 w 10075"/>
                <a:gd name="connsiteY35" fmla="*/ 2234 h 10000"/>
                <a:gd name="connsiteX36" fmla="*/ 3636 w 10075"/>
                <a:gd name="connsiteY36" fmla="*/ 3369 h 10000"/>
                <a:gd name="connsiteX37" fmla="*/ 3734 w 10075"/>
                <a:gd name="connsiteY37" fmla="*/ 4613 h 10000"/>
                <a:gd name="connsiteX38" fmla="*/ 3840 w 10075"/>
                <a:gd name="connsiteY38" fmla="*/ 5874 h 10000"/>
                <a:gd name="connsiteX39" fmla="*/ 3939 w 10075"/>
                <a:gd name="connsiteY39" fmla="*/ 7081 h 10000"/>
                <a:gd name="connsiteX40" fmla="*/ 4041 w 10075"/>
                <a:gd name="connsiteY40" fmla="*/ 8144 h 10000"/>
                <a:gd name="connsiteX41" fmla="*/ 4139 w 10075"/>
                <a:gd name="connsiteY41" fmla="*/ 9027 h 10000"/>
                <a:gd name="connsiteX42" fmla="*/ 4245 w 10075"/>
                <a:gd name="connsiteY42" fmla="*/ 9640 h 10000"/>
                <a:gd name="connsiteX43" fmla="*/ 4344 w 10075"/>
                <a:gd name="connsiteY43" fmla="*/ 9964 h 10000"/>
                <a:gd name="connsiteX44" fmla="*/ 4442 w 10075"/>
                <a:gd name="connsiteY44" fmla="*/ 9982 h 10000"/>
                <a:gd name="connsiteX45" fmla="*/ 4544 w 10075"/>
                <a:gd name="connsiteY45" fmla="*/ 9676 h 10000"/>
                <a:gd name="connsiteX46" fmla="*/ 4646 w 10075"/>
                <a:gd name="connsiteY46" fmla="*/ 9081 h 10000"/>
                <a:gd name="connsiteX47" fmla="*/ 4748 w 10075"/>
                <a:gd name="connsiteY47" fmla="*/ 8216 h 10000"/>
                <a:gd name="connsiteX48" fmla="*/ 4847 w 10075"/>
                <a:gd name="connsiteY48" fmla="*/ 7171 h 10000"/>
                <a:gd name="connsiteX49" fmla="*/ 4949 w 10075"/>
                <a:gd name="connsiteY49" fmla="*/ 5964 h 10000"/>
                <a:gd name="connsiteX50" fmla="*/ 5047 w 10075"/>
                <a:gd name="connsiteY50" fmla="*/ 4721 h 10000"/>
                <a:gd name="connsiteX51" fmla="*/ 5153 w 10075"/>
                <a:gd name="connsiteY51" fmla="*/ 3477 h 10000"/>
                <a:gd name="connsiteX52" fmla="*/ 5252 w 10075"/>
                <a:gd name="connsiteY52" fmla="*/ 2342 h 10000"/>
                <a:gd name="connsiteX53" fmla="*/ 5354 w 10075"/>
                <a:gd name="connsiteY53" fmla="*/ 1351 h 10000"/>
                <a:gd name="connsiteX54" fmla="*/ 5452 w 10075"/>
                <a:gd name="connsiteY54" fmla="*/ 613 h 10000"/>
                <a:gd name="connsiteX55" fmla="*/ 5558 w 10075"/>
                <a:gd name="connsiteY55" fmla="*/ 162 h 10000"/>
                <a:gd name="connsiteX56" fmla="*/ 5656 w 10075"/>
                <a:gd name="connsiteY56" fmla="*/ 0 h 10000"/>
                <a:gd name="connsiteX57" fmla="*/ 5755 w 10075"/>
                <a:gd name="connsiteY57" fmla="*/ 162 h 10000"/>
                <a:gd name="connsiteX58" fmla="*/ 5857 w 10075"/>
                <a:gd name="connsiteY58" fmla="*/ 649 h 10000"/>
                <a:gd name="connsiteX59" fmla="*/ 5955 w 10075"/>
                <a:gd name="connsiteY59" fmla="*/ 1405 h 10000"/>
                <a:gd name="connsiteX60" fmla="*/ 6061 w 10075"/>
                <a:gd name="connsiteY60" fmla="*/ 2378 h 10000"/>
                <a:gd name="connsiteX61" fmla="*/ 6160 w 10075"/>
                <a:gd name="connsiteY61" fmla="*/ 3514 h 10000"/>
                <a:gd name="connsiteX62" fmla="*/ 6262 w 10075"/>
                <a:gd name="connsiteY62" fmla="*/ 4757 h 10000"/>
                <a:gd name="connsiteX63" fmla="*/ 6360 w 10075"/>
                <a:gd name="connsiteY63" fmla="*/ 6000 h 10000"/>
                <a:gd name="connsiteX64" fmla="*/ 6466 w 10075"/>
                <a:gd name="connsiteY64" fmla="*/ 7189 h 10000"/>
                <a:gd name="connsiteX65" fmla="*/ 6565 w 10075"/>
                <a:gd name="connsiteY65" fmla="*/ 8270 h 10000"/>
                <a:gd name="connsiteX66" fmla="*/ 6667 w 10075"/>
                <a:gd name="connsiteY66" fmla="*/ 9099 h 10000"/>
                <a:gd name="connsiteX67" fmla="*/ 6765 w 10075"/>
                <a:gd name="connsiteY67" fmla="*/ 9694 h 10000"/>
                <a:gd name="connsiteX68" fmla="*/ 6871 w 10075"/>
                <a:gd name="connsiteY68" fmla="*/ 9982 h 10000"/>
                <a:gd name="connsiteX69" fmla="*/ 6969 w 10075"/>
                <a:gd name="connsiteY69" fmla="*/ 9964 h 10000"/>
                <a:gd name="connsiteX70" fmla="*/ 7072 w 10075"/>
                <a:gd name="connsiteY70" fmla="*/ 9640 h 10000"/>
                <a:gd name="connsiteX71" fmla="*/ 7170 w 10075"/>
                <a:gd name="connsiteY71" fmla="*/ 8991 h 10000"/>
                <a:gd name="connsiteX72" fmla="*/ 7268 w 10075"/>
                <a:gd name="connsiteY72" fmla="*/ 8126 h 10000"/>
                <a:gd name="connsiteX73" fmla="*/ 7374 w 10075"/>
                <a:gd name="connsiteY73" fmla="*/ 7027 h 10000"/>
                <a:gd name="connsiteX74" fmla="*/ 7473 w 10075"/>
                <a:gd name="connsiteY74" fmla="*/ 5820 h 10000"/>
                <a:gd name="connsiteX75" fmla="*/ 7575 w 10075"/>
                <a:gd name="connsiteY75" fmla="*/ 4577 h 10000"/>
                <a:gd name="connsiteX76" fmla="*/ 7673 w 10075"/>
                <a:gd name="connsiteY76" fmla="*/ 3351 h 10000"/>
                <a:gd name="connsiteX77" fmla="*/ 7779 w 10075"/>
                <a:gd name="connsiteY77" fmla="*/ 2216 h 10000"/>
                <a:gd name="connsiteX78" fmla="*/ 7877 w 10075"/>
                <a:gd name="connsiteY78" fmla="*/ 1261 h 10000"/>
                <a:gd name="connsiteX79" fmla="*/ 7980 w 10075"/>
                <a:gd name="connsiteY79" fmla="*/ 559 h 10000"/>
                <a:gd name="connsiteX80" fmla="*/ 8078 w 10075"/>
                <a:gd name="connsiteY80" fmla="*/ 126 h 10000"/>
                <a:gd name="connsiteX81" fmla="*/ 8184 w 10075"/>
                <a:gd name="connsiteY81" fmla="*/ 0 h 10000"/>
                <a:gd name="connsiteX82" fmla="*/ 8282 w 10075"/>
                <a:gd name="connsiteY82" fmla="*/ 216 h 10000"/>
                <a:gd name="connsiteX83" fmla="*/ 8384 w 10075"/>
                <a:gd name="connsiteY83" fmla="*/ 721 h 10000"/>
                <a:gd name="connsiteX84" fmla="*/ 8483 w 10075"/>
                <a:gd name="connsiteY84" fmla="*/ 1495 h 10000"/>
                <a:gd name="connsiteX85" fmla="*/ 8581 w 10075"/>
                <a:gd name="connsiteY85" fmla="*/ 2505 h 10000"/>
                <a:gd name="connsiteX86" fmla="*/ 8687 w 10075"/>
                <a:gd name="connsiteY86" fmla="*/ 3658 h 10000"/>
                <a:gd name="connsiteX87" fmla="*/ 8785 w 10075"/>
                <a:gd name="connsiteY87" fmla="*/ 4901 h 10000"/>
                <a:gd name="connsiteX88" fmla="*/ 8888 w 10075"/>
                <a:gd name="connsiteY88" fmla="*/ 6144 h 10000"/>
                <a:gd name="connsiteX89" fmla="*/ 8986 w 10075"/>
                <a:gd name="connsiteY89" fmla="*/ 7333 h 10000"/>
                <a:gd name="connsiteX90" fmla="*/ 9092 w 10075"/>
                <a:gd name="connsiteY90" fmla="*/ 8360 h 10000"/>
                <a:gd name="connsiteX91" fmla="*/ 9190 w 10075"/>
                <a:gd name="connsiteY91" fmla="*/ 9189 h 10000"/>
                <a:gd name="connsiteX92" fmla="*/ 9292 w 10075"/>
                <a:gd name="connsiteY92" fmla="*/ 9730 h 10000"/>
                <a:gd name="connsiteX93" fmla="*/ 9391 w 10075"/>
                <a:gd name="connsiteY93" fmla="*/ 10000 h 10000"/>
                <a:gd name="connsiteX94" fmla="*/ 9497 w 10075"/>
                <a:gd name="connsiteY94" fmla="*/ 9946 h 10000"/>
                <a:gd name="connsiteX95" fmla="*/ 9595 w 10075"/>
                <a:gd name="connsiteY95" fmla="*/ 9568 h 10000"/>
                <a:gd name="connsiteX96" fmla="*/ 9697 w 10075"/>
                <a:gd name="connsiteY96" fmla="*/ 8901 h 10000"/>
                <a:gd name="connsiteX97" fmla="*/ 9796 w 10075"/>
                <a:gd name="connsiteY97" fmla="*/ 8000 h 10000"/>
                <a:gd name="connsiteX98" fmla="*/ 9902 w 10075"/>
                <a:gd name="connsiteY98" fmla="*/ 6883 h 10000"/>
                <a:gd name="connsiteX99" fmla="*/ 10000 w 10075"/>
                <a:gd name="connsiteY99" fmla="*/ 5676 h 10000"/>
                <a:gd name="connsiteX100" fmla="*/ 10075 w 10075"/>
                <a:gd name="connsiteY100" fmla="*/ 5727 h 10000"/>
                <a:gd name="connsiteX0" fmla="*/ 0 w 12449"/>
                <a:gd name="connsiteY0" fmla="*/ 5027 h 10000"/>
                <a:gd name="connsiteX1" fmla="*/ 98 w 12449"/>
                <a:gd name="connsiteY1" fmla="*/ 3784 h 10000"/>
                <a:gd name="connsiteX2" fmla="*/ 201 w 12449"/>
                <a:gd name="connsiteY2" fmla="*/ 2595 h 10000"/>
                <a:gd name="connsiteX3" fmla="*/ 303 w 12449"/>
                <a:gd name="connsiteY3" fmla="*/ 1586 h 10000"/>
                <a:gd name="connsiteX4" fmla="*/ 405 w 12449"/>
                <a:gd name="connsiteY4" fmla="*/ 793 h 10000"/>
                <a:gd name="connsiteX5" fmla="*/ 503 w 12449"/>
                <a:gd name="connsiteY5" fmla="*/ 252 h 10000"/>
                <a:gd name="connsiteX6" fmla="*/ 605 w 12449"/>
                <a:gd name="connsiteY6" fmla="*/ 18 h 10000"/>
                <a:gd name="connsiteX7" fmla="*/ 708 w 12449"/>
                <a:gd name="connsiteY7" fmla="*/ 108 h 10000"/>
                <a:gd name="connsiteX8" fmla="*/ 810 w 12449"/>
                <a:gd name="connsiteY8" fmla="*/ 523 h 10000"/>
                <a:gd name="connsiteX9" fmla="*/ 908 w 12449"/>
                <a:gd name="connsiteY9" fmla="*/ 1189 h 10000"/>
                <a:gd name="connsiteX10" fmla="*/ 1010 w 12449"/>
                <a:gd name="connsiteY10" fmla="*/ 2108 h 10000"/>
                <a:gd name="connsiteX11" fmla="*/ 1109 w 12449"/>
                <a:gd name="connsiteY11" fmla="*/ 3243 h 10000"/>
                <a:gd name="connsiteX12" fmla="*/ 1215 w 12449"/>
                <a:gd name="connsiteY12" fmla="*/ 4450 h 10000"/>
                <a:gd name="connsiteX13" fmla="*/ 1313 w 12449"/>
                <a:gd name="connsiteY13" fmla="*/ 5730 h 10000"/>
                <a:gd name="connsiteX14" fmla="*/ 1415 w 12449"/>
                <a:gd name="connsiteY14" fmla="*/ 6937 h 10000"/>
                <a:gd name="connsiteX15" fmla="*/ 1513 w 12449"/>
                <a:gd name="connsiteY15" fmla="*/ 8036 h 10000"/>
                <a:gd name="connsiteX16" fmla="*/ 1616 w 12449"/>
                <a:gd name="connsiteY16" fmla="*/ 8937 h 10000"/>
                <a:gd name="connsiteX17" fmla="*/ 1718 w 12449"/>
                <a:gd name="connsiteY17" fmla="*/ 9568 h 10000"/>
                <a:gd name="connsiteX18" fmla="*/ 1816 w 12449"/>
                <a:gd name="connsiteY18" fmla="*/ 9946 h 10000"/>
                <a:gd name="connsiteX19" fmla="*/ 1918 w 12449"/>
                <a:gd name="connsiteY19" fmla="*/ 10000 h 10000"/>
                <a:gd name="connsiteX20" fmla="*/ 2020 w 12449"/>
                <a:gd name="connsiteY20" fmla="*/ 9730 h 10000"/>
                <a:gd name="connsiteX21" fmla="*/ 2123 w 12449"/>
                <a:gd name="connsiteY21" fmla="*/ 9171 h 10000"/>
                <a:gd name="connsiteX22" fmla="*/ 2221 w 12449"/>
                <a:gd name="connsiteY22" fmla="*/ 8342 h 10000"/>
                <a:gd name="connsiteX23" fmla="*/ 2323 w 12449"/>
                <a:gd name="connsiteY23" fmla="*/ 7297 h 10000"/>
                <a:gd name="connsiteX24" fmla="*/ 2421 w 12449"/>
                <a:gd name="connsiteY24" fmla="*/ 6108 h 10000"/>
                <a:gd name="connsiteX25" fmla="*/ 2527 w 12449"/>
                <a:gd name="connsiteY25" fmla="*/ 4865 h 10000"/>
                <a:gd name="connsiteX26" fmla="*/ 2626 w 12449"/>
                <a:gd name="connsiteY26" fmla="*/ 3604 h 10000"/>
                <a:gd name="connsiteX27" fmla="*/ 2728 w 12449"/>
                <a:gd name="connsiteY27" fmla="*/ 2468 h 10000"/>
                <a:gd name="connsiteX28" fmla="*/ 2826 w 12449"/>
                <a:gd name="connsiteY28" fmla="*/ 1459 h 10000"/>
                <a:gd name="connsiteX29" fmla="*/ 2928 w 12449"/>
                <a:gd name="connsiteY29" fmla="*/ 703 h 10000"/>
                <a:gd name="connsiteX30" fmla="*/ 3031 w 12449"/>
                <a:gd name="connsiteY30" fmla="*/ 216 h 10000"/>
                <a:gd name="connsiteX31" fmla="*/ 3129 w 12449"/>
                <a:gd name="connsiteY31" fmla="*/ 0 h 10000"/>
                <a:gd name="connsiteX32" fmla="*/ 3231 w 12449"/>
                <a:gd name="connsiteY32" fmla="*/ 144 h 10000"/>
                <a:gd name="connsiteX33" fmla="*/ 3333 w 12449"/>
                <a:gd name="connsiteY33" fmla="*/ 577 h 10000"/>
                <a:gd name="connsiteX34" fmla="*/ 3435 w 12449"/>
                <a:gd name="connsiteY34" fmla="*/ 1297 h 10000"/>
                <a:gd name="connsiteX35" fmla="*/ 3534 w 12449"/>
                <a:gd name="connsiteY35" fmla="*/ 2234 h 10000"/>
                <a:gd name="connsiteX36" fmla="*/ 3636 w 12449"/>
                <a:gd name="connsiteY36" fmla="*/ 3369 h 10000"/>
                <a:gd name="connsiteX37" fmla="*/ 3734 w 12449"/>
                <a:gd name="connsiteY37" fmla="*/ 4613 h 10000"/>
                <a:gd name="connsiteX38" fmla="*/ 3840 w 12449"/>
                <a:gd name="connsiteY38" fmla="*/ 5874 h 10000"/>
                <a:gd name="connsiteX39" fmla="*/ 3939 w 12449"/>
                <a:gd name="connsiteY39" fmla="*/ 7081 h 10000"/>
                <a:gd name="connsiteX40" fmla="*/ 4041 w 12449"/>
                <a:gd name="connsiteY40" fmla="*/ 8144 h 10000"/>
                <a:gd name="connsiteX41" fmla="*/ 4139 w 12449"/>
                <a:gd name="connsiteY41" fmla="*/ 9027 h 10000"/>
                <a:gd name="connsiteX42" fmla="*/ 4245 w 12449"/>
                <a:gd name="connsiteY42" fmla="*/ 9640 h 10000"/>
                <a:gd name="connsiteX43" fmla="*/ 4344 w 12449"/>
                <a:gd name="connsiteY43" fmla="*/ 9964 h 10000"/>
                <a:gd name="connsiteX44" fmla="*/ 4442 w 12449"/>
                <a:gd name="connsiteY44" fmla="*/ 9982 h 10000"/>
                <a:gd name="connsiteX45" fmla="*/ 4544 w 12449"/>
                <a:gd name="connsiteY45" fmla="*/ 9676 h 10000"/>
                <a:gd name="connsiteX46" fmla="*/ 4646 w 12449"/>
                <a:gd name="connsiteY46" fmla="*/ 9081 h 10000"/>
                <a:gd name="connsiteX47" fmla="*/ 4748 w 12449"/>
                <a:gd name="connsiteY47" fmla="*/ 8216 h 10000"/>
                <a:gd name="connsiteX48" fmla="*/ 4847 w 12449"/>
                <a:gd name="connsiteY48" fmla="*/ 7171 h 10000"/>
                <a:gd name="connsiteX49" fmla="*/ 4949 w 12449"/>
                <a:gd name="connsiteY49" fmla="*/ 5964 h 10000"/>
                <a:gd name="connsiteX50" fmla="*/ 5047 w 12449"/>
                <a:gd name="connsiteY50" fmla="*/ 4721 h 10000"/>
                <a:gd name="connsiteX51" fmla="*/ 5153 w 12449"/>
                <a:gd name="connsiteY51" fmla="*/ 3477 h 10000"/>
                <a:gd name="connsiteX52" fmla="*/ 5252 w 12449"/>
                <a:gd name="connsiteY52" fmla="*/ 2342 h 10000"/>
                <a:gd name="connsiteX53" fmla="*/ 5354 w 12449"/>
                <a:gd name="connsiteY53" fmla="*/ 1351 h 10000"/>
                <a:gd name="connsiteX54" fmla="*/ 5452 w 12449"/>
                <a:gd name="connsiteY54" fmla="*/ 613 h 10000"/>
                <a:gd name="connsiteX55" fmla="*/ 5558 w 12449"/>
                <a:gd name="connsiteY55" fmla="*/ 162 h 10000"/>
                <a:gd name="connsiteX56" fmla="*/ 5656 w 12449"/>
                <a:gd name="connsiteY56" fmla="*/ 0 h 10000"/>
                <a:gd name="connsiteX57" fmla="*/ 5755 w 12449"/>
                <a:gd name="connsiteY57" fmla="*/ 162 h 10000"/>
                <a:gd name="connsiteX58" fmla="*/ 5857 w 12449"/>
                <a:gd name="connsiteY58" fmla="*/ 649 h 10000"/>
                <a:gd name="connsiteX59" fmla="*/ 5955 w 12449"/>
                <a:gd name="connsiteY59" fmla="*/ 1405 h 10000"/>
                <a:gd name="connsiteX60" fmla="*/ 6061 w 12449"/>
                <a:gd name="connsiteY60" fmla="*/ 2378 h 10000"/>
                <a:gd name="connsiteX61" fmla="*/ 6160 w 12449"/>
                <a:gd name="connsiteY61" fmla="*/ 3514 h 10000"/>
                <a:gd name="connsiteX62" fmla="*/ 6262 w 12449"/>
                <a:gd name="connsiteY62" fmla="*/ 4757 h 10000"/>
                <a:gd name="connsiteX63" fmla="*/ 6360 w 12449"/>
                <a:gd name="connsiteY63" fmla="*/ 6000 h 10000"/>
                <a:gd name="connsiteX64" fmla="*/ 6466 w 12449"/>
                <a:gd name="connsiteY64" fmla="*/ 7189 h 10000"/>
                <a:gd name="connsiteX65" fmla="*/ 6565 w 12449"/>
                <a:gd name="connsiteY65" fmla="*/ 8270 h 10000"/>
                <a:gd name="connsiteX66" fmla="*/ 6667 w 12449"/>
                <a:gd name="connsiteY66" fmla="*/ 9099 h 10000"/>
                <a:gd name="connsiteX67" fmla="*/ 6765 w 12449"/>
                <a:gd name="connsiteY67" fmla="*/ 9694 h 10000"/>
                <a:gd name="connsiteX68" fmla="*/ 6871 w 12449"/>
                <a:gd name="connsiteY68" fmla="*/ 9982 h 10000"/>
                <a:gd name="connsiteX69" fmla="*/ 6969 w 12449"/>
                <a:gd name="connsiteY69" fmla="*/ 9964 h 10000"/>
                <a:gd name="connsiteX70" fmla="*/ 7072 w 12449"/>
                <a:gd name="connsiteY70" fmla="*/ 9640 h 10000"/>
                <a:gd name="connsiteX71" fmla="*/ 7170 w 12449"/>
                <a:gd name="connsiteY71" fmla="*/ 8991 h 10000"/>
                <a:gd name="connsiteX72" fmla="*/ 7268 w 12449"/>
                <a:gd name="connsiteY72" fmla="*/ 8126 h 10000"/>
                <a:gd name="connsiteX73" fmla="*/ 7374 w 12449"/>
                <a:gd name="connsiteY73" fmla="*/ 7027 h 10000"/>
                <a:gd name="connsiteX74" fmla="*/ 7473 w 12449"/>
                <a:gd name="connsiteY74" fmla="*/ 5820 h 10000"/>
                <a:gd name="connsiteX75" fmla="*/ 7575 w 12449"/>
                <a:gd name="connsiteY75" fmla="*/ 4577 h 10000"/>
                <a:gd name="connsiteX76" fmla="*/ 7673 w 12449"/>
                <a:gd name="connsiteY76" fmla="*/ 3351 h 10000"/>
                <a:gd name="connsiteX77" fmla="*/ 7779 w 12449"/>
                <a:gd name="connsiteY77" fmla="*/ 2216 h 10000"/>
                <a:gd name="connsiteX78" fmla="*/ 7877 w 12449"/>
                <a:gd name="connsiteY78" fmla="*/ 1261 h 10000"/>
                <a:gd name="connsiteX79" fmla="*/ 7980 w 12449"/>
                <a:gd name="connsiteY79" fmla="*/ 559 h 10000"/>
                <a:gd name="connsiteX80" fmla="*/ 8078 w 12449"/>
                <a:gd name="connsiteY80" fmla="*/ 126 h 10000"/>
                <a:gd name="connsiteX81" fmla="*/ 8184 w 12449"/>
                <a:gd name="connsiteY81" fmla="*/ 0 h 10000"/>
                <a:gd name="connsiteX82" fmla="*/ 8282 w 12449"/>
                <a:gd name="connsiteY82" fmla="*/ 216 h 10000"/>
                <a:gd name="connsiteX83" fmla="*/ 8384 w 12449"/>
                <a:gd name="connsiteY83" fmla="*/ 721 h 10000"/>
                <a:gd name="connsiteX84" fmla="*/ 8483 w 12449"/>
                <a:gd name="connsiteY84" fmla="*/ 1495 h 10000"/>
                <a:gd name="connsiteX85" fmla="*/ 8581 w 12449"/>
                <a:gd name="connsiteY85" fmla="*/ 2505 h 10000"/>
                <a:gd name="connsiteX86" fmla="*/ 8687 w 12449"/>
                <a:gd name="connsiteY86" fmla="*/ 3658 h 10000"/>
                <a:gd name="connsiteX87" fmla="*/ 8785 w 12449"/>
                <a:gd name="connsiteY87" fmla="*/ 4901 h 10000"/>
                <a:gd name="connsiteX88" fmla="*/ 8888 w 12449"/>
                <a:gd name="connsiteY88" fmla="*/ 6144 h 10000"/>
                <a:gd name="connsiteX89" fmla="*/ 8986 w 12449"/>
                <a:gd name="connsiteY89" fmla="*/ 7333 h 10000"/>
                <a:gd name="connsiteX90" fmla="*/ 9092 w 12449"/>
                <a:gd name="connsiteY90" fmla="*/ 8360 h 10000"/>
                <a:gd name="connsiteX91" fmla="*/ 9190 w 12449"/>
                <a:gd name="connsiteY91" fmla="*/ 9189 h 10000"/>
                <a:gd name="connsiteX92" fmla="*/ 9292 w 12449"/>
                <a:gd name="connsiteY92" fmla="*/ 9730 h 10000"/>
                <a:gd name="connsiteX93" fmla="*/ 9391 w 12449"/>
                <a:gd name="connsiteY93" fmla="*/ 10000 h 10000"/>
                <a:gd name="connsiteX94" fmla="*/ 9497 w 12449"/>
                <a:gd name="connsiteY94" fmla="*/ 9946 h 10000"/>
                <a:gd name="connsiteX95" fmla="*/ 9595 w 12449"/>
                <a:gd name="connsiteY95" fmla="*/ 9568 h 10000"/>
                <a:gd name="connsiteX96" fmla="*/ 9697 w 12449"/>
                <a:gd name="connsiteY96" fmla="*/ 8901 h 10000"/>
                <a:gd name="connsiteX97" fmla="*/ 9796 w 12449"/>
                <a:gd name="connsiteY97" fmla="*/ 8000 h 10000"/>
                <a:gd name="connsiteX98" fmla="*/ 9902 w 12449"/>
                <a:gd name="connsiteY98" fmla="*/ 6883 h 10000"/>
                <a:gd name="connsiteX99" fmla="*/ 10000 w 12449"/>
                <a:gd name="connsiteY99" fmla="*/ 5676 h 10000"/>
                <a:gd name="connsiteX100" fmla="*/ 12449 w 12449"/>
                <a:gd name="connsiteY100" fmla="*/ 5611 h 10000"/>
                <a:gd name="connsiteX0" fmla="*/ 0 w 10939"/>
                <a:gd name="connsiteY0" fmla="*/ 5027 h 10000"/>
                <a:gd name="connsiteX1" fmla="*/ 98 w 10939"/>
                <a:gd name="connsiteY1" fmla="*/ 3784 h 10000"/>
                <a:gd name="connsiteX2" fmla="*/ 201 w 10939"/>
                <a:gd name="connsiteY2" fmla="*/ 2595 h 10000"/>
                <a:gd name="connsiteX3" fmla="*/ 303 w 10939"/>
                <a:gd name="connsiteY3" fmla="*/ 1586 h 10000"/>
                <a:gd name="connsiteX4" fmla="*/ 405 w 10939"/>
                <a:gd name="connsiteY4" fmla="*/ 793 h 10000"/>
                <a:gd name="connsiteX5" fmla="*/ 503 w 10939"/>
                <a:gd name="connsiteY5" fmla="*/ 252 h 10000"/>
                <a:gd name="connsiteX6" fmla="*/ 605 w 10939"/>
                <a:gd name="connsiteY6" fmla="*/ 18 h 10000"/>
                <a:gd name="connsiteX7" fmla="*/ 708 w 10939"/>
                <a:gd name="connsiteY7" fmla="*/ 108 h 10000"/>
                <a:gd name="connsiteX8" fmla="*/ 810 w 10939"/>
                <a:gd name="connsiteY8" fmla="*/ 523 h 10000"/>
                <a:gd name="connsiteX9" fmla="*/ 908 w 10939"/>
                <a:gd name="connsiteY9" fmla="*/ 1189 h 10000"/>
                <a:gd name="connsiteX10" fmla="*/ 1010 w 10939"/>
                <a:gd name="connsiteY10" fmla="*/ 2108 h 10000"/>
                <a:gd name="connsiteX11" fmla="*/ 1109 w 10939"/>
                <a:gd name="connsiteY11" fmla="*/ 3243 h 10000"/>
                <a:gd name="connsiteX12" fmla="*/ 1215 w 10939"/>
                <a:gd name="connsiteY12" fmla="*/ 4450 h 10000"/>
                <a:gd name="connsiteX13" fmla="*/ 1313 w 10939"/>
                <a:gd name="connsiteY13" fmla="*/ 5730 h 10000"/>
                <a:gd name="connsiteX14" fmla="*/ 1415 w 10939"/>
                <a:gd name="connsiteY14" fmla="*/ 6937 h 10000"/>
                <a:gd name="connsiteX15" fmla="*/ 1513 w 10939"/>
                <a:gd name="connsiteY15" fmla="*/ 8036 h 10000"/>
                <a:gd name="connsiteX16" fmla="*/ 1616 w 10939"/>
                <a:gd name="connsiteY16" fmla="*/ 8937 h 10000"/>
                <a:gd name="connsiteX17" fmla="*/ 1718 w 10939"/>
                <a:gd name="connsiteY17" fmla="*/ 9568 h 10000"/>
                <a:gd name="connsiteX18" fmla="*/ 1816 w 10939"/>
                <a:gd name="connsiteY18" fmla="*/ 9946 h 10000"/>
                <a:gd name="connsiteX19" fmla="*/ 1918 w 10939"/>
                <a:gd name="connsiteY19" fmla="*/ 10000 h 10000"/>
                <a:gd name="connsiteX20" fmla="*/ 2020 w 10939"/>
                <a:gd name="connsiteY20" fmla="*/ 9730 h 10000"/>
                <a:gd name="connsiteX21" fmla="*/ 2123 w 10939"/>
                <a:gd name="connsiteY21" fmla="*/ 9171 h 10000"/>
                <a:gd name="connsiteX22" fmla="*/ 2221 w 10939"/>
                <a:gd name="connsiteY22" fmla="*/ 8342 h 10000"/>
                <a:gd name="connsiteX23" fmla="*/ 2323 w 10939"/>
                <a:gd name="connsiteY23" fmla="*/ 7297 h 10000"/>
                <a:gd name="connsiteX24" fmla="*/ 2421 w 10939"/>
                <a:gd name="connsiteY24" fmla="*/ 6108 h 10000"/>
                <a:gd name="connsiteX25" fmla="*/ 2527 w 10939"/>
                <a:gd name="connsiteY25" fmla="*/ 4865 h 10000"/>
                <a:gd name="connsiteX26" fmla="*/ 2626 w 10939"/>
                <a:gd name="connsiteY26" fmla="*/ 3604 h 10000"/>
                <a:gd name="connsiteX27" fmla="*/ 2728 w 10939"/>
                <a:gd name="connsiteY27" fmla="*/ 2468 h 10000"/>
                <a:gd name="connsiteX28" fmla="*/ 2826 w 10939"/>
                <a:gd name="connsiteY28" fmla="*/ 1459 h 10000"/>
                <a:gd name="connsiteX29" fmla="*/ 2928 w 10939"/>
                <a:gd name="connsiteY29" fmla="*/ 703 h 10000"/>
                <a:gd name="connsiteX30" fmla="*/ 3031 w 10939"/>
                <a:gd name="connsiteY30" fmla="*/ 216 h 10000"/>
                <a:gd name="connsiteX31" fmla="*/ 3129 w 10939"/>
                <a:gd name="connsiteY31" fmla="*/ 0 h 10000"/>
                <a:gd name="connsiteX32" fmla="*/ 3231 w 10939"/>
                <a:gd name="connsiteY32" fmla="*/ 144 h 10000"/>
                <a:gd name="connsiteX33" fmla="*/ 3333 w 10939"/>
                <a:gd name="connsiteY33" fmla="*/ 577 h 10000"/>
                <a:gd name="connsiteX34" fmla="*/ 3435 w 10939"/>
                <a:gd name="connsiteY34" fmla="*/ 1297 h 10000"/>
                <a:gd name="connsiteX35" fmla="*/ 3534 w 10939"/>
                <a:gd name="connsiteY35" fmla="*/ 2234 h 10000"/>
                <a:gd name="connsiteX36" fmla="*/ 3636 w 10939"/>
                <a:gd name="connsiteY36" fmla="*/ 3369 h 10000"/>
                <a:gd name="connsiteX37" fmla="*/ 3734 w 10939"/>
                <a:gd name="connsiteY37" fmla="*/ 4613 h 10000"/>
                <a:gd name="connsiteX38" fmla="*/ 3840 w 10939"/>
                <a:gd name="connsiteY38" fmla="*/ 5874 h 10000"/>
                <a:gd name="connsiteX39" fmla="*/ 3939 w 10939"/>
                <a:gd name="connsiteY39" fmla="*/ 7081 h 10000"/>
                <a:gd name="connsiteX40" fmla="*/ 4041 w 10939"/>
                <a:gd name="connsiteY40" fmla="*/ 8144 h 10000"/>
                <a:gd name="connsiteX41" fmla="*/ 4139 w 10939"/>
                <a:gd name="connsiteY41" fmla="*/ 9027 h 10000"/>
                <a:gd name="connsiteX42" fmla="*/ 4245 w 10939"/>
                <a:gd name="connsiteY42" fmla="*/ 9640 h 10000"/>
                <a:gd name="connsiteX43" fmla="*/ 4344 w 10939"/>
                <a:gd name="connsiteY43" fmla="*/ 9964 h 10000"/>
                <a:gd name="connsiteX44" fmla="*/ 4442 w 10939"/>
                <a:gd name="connsiteY44" fmla="*/ 9982 h 10000"/>
                <a:gd name="connsiteX45" fmla="*/ 4544 w 10939"/>
                <a:gd name="connsiteY45" fmla="*/ 9676 h 10000"/>
                <a:gd name="connsiteX46" fmla="*/ 4646 w 10939"/>
                <a:gd name="connsiteY46" fmla="*/ 9081 h 10000"/>
                <a:gd name="connsiteX47" fmla="*/ 4748 w 10939"/>
                <a:gd name="connsiteY47" fmla="*/ 8216 h 10000"/>
                <a:gd name="connsiteX48" fmla="*/ 4847 w 10939"/>
                <a:gd name="connsiteY48" fmla="*/ 7171 h 10000"/>
                <a:gd name="connsiteX49" fmla="*/ 4949 w 10939"/>
                <a:gd name="connsiteY49" fmla="*/ 5964 h 10000"/>
                <a:gd name="connsiteX50" fmla="*/ 5047 w 10939"/>
                <a:gd name="connsiteY50" fmla="*/ 4721 h 10000"/>
                <a:gd name="connsiteX51" fmla="*/ 5153 w 10939"/>
                <a:gd name="connsiteY51" fmla="*/ 3477 h 10000"/>
                <a:gd name="connsiteX52" fmla="*/ 5252 w 10939"/>
                <a:gd name="connsiteY52" fmla="*/ 2342 h 10000"/>
                <a:gd name="connsiteX53" fmla="*/ 5354 w 10939"/>
                <a:gd name="connsiteY53" fmla="*/ 1351 h 10000"/>
                <a:gd name="connsiteX54" fmla="*/ 5452 w 10939"/>
                <a:gd name="connsiteY54" fmla="*/ 613 h 10000"/>
                <a:gd name="connsiteX55" fmla="*/ 5558 w 10939"/>
                <a:gd name="connsiteY55" fmla="*/ 162 h 10000"/>
                <a:gd name="connsiteX56" fmla="*/ 5656 w 10939"/>
                <a:gd name="connsiteY56" fmla="*/ 0 h 10000"/>
                <a:gd name="connsiteX57" fmla="*/ 5755 w 10939"/>
                <a:gd name="connsiteY57" fmla="*/ 162 h 10000"/>
                <a:gd name="connsiteX58" fmla="*/ 5857 w 10939"/>
                <a:gd name="connsiteY58" fmla="*/ 649 h 10000"/>
                <a:gd name="connsiteX59" fmla="*/ 5955 w 10939"/>
                <a:gd name="connsiteY59" fmla="*/ 1405 h 10000"/>
                <a:gd name="connsiteX60" fmla="*/ 6061 w 10939"/>
                <a:gd name="connsiteY60" fmla="*/ 2378 h 10000"/>
                <a:gd name="connsiteX61" fmla="*/ 6160 w 10939"/>
                <a:gd name="connsiteY61" fmla="*/ 3514 h 10000"/>
                <a:gd name="connsiteX62" fmla="*/ 6262 w 10939"/>
                <a:gd name="connsiteY62" fmla="*/ 4757 h 10000"/>
                <a:gd name="connsiteX63" fmla="*/ 6360 w 10939"/>
                <a:gd name="connsiteY63" fmla="*/ 6000 h 10000"/>
                <a:gd name="connsiteX64" fmla="*/ 6466 w 10939"/>
                <a:gd name="connsiteY64" fmla="*/ 7189 h 10000"/>
                <a:gd name="connsiteX65" fmla="*/ 6565 w 10939"/>
                <a:gd name="connsiteY65" fmla="*/ 8270 h 10000"/>
                <a:gd name="connsiteX66" fmla="*/ 6667 w 10939"/>
                <a:gd name="connsiteY66" fmla="*/ 9099 h 10000"/>
                <a:gd name="connsiteX67" fmla="*/ 6765 w 10939"/>
                <a:gd name="connsiteY67" fmla="*/ 9694 h 10000"/>
                <a:gd name="connsiteX68" fmla="*/ 6871 w 10939"/>
                <a:gd name="connsiteY68" fmla="*/ 9982 h 10000"/>
                <a:gd name="connsiteX69" fmla="*/ 6969 w 10939"/>
                <a:gd name="connsiteY69" fmla="*/ 9964 h 10000"/>
                <a:gd name="connsiteX70" fmla="*/ 7072 w 10939"/>
                <a:gd name="connsiteY70" fmla="*/ 9640 h 10000"/>
                <a:gd name="connsiteX71" fmla="*/ 7170 w 10939"/>
                <a:gd name="connsiteY71" fmla="*/ 8991 h 10000"/>
                <a:gd name="connsiteX72" fmla="*/ 7268 w 10939"/>
                <a:gd name="connsiteY72" fmla="*/ 8126 h 10000"/>
                <a:gd name="connsiteX73" fmla="*/ 7374 w 10939"/>
                <a:gd name="connsiteY73" fmla="*/ 7027 h 10000"/>
                <a:gd name="connsiteX74" fmla="*/ 7473 w 10939"/>
                <a:gd name="connsiteY74" fmla="*/ 5820 h 10000"/>
                <a:gd name="connsiteX75" fmla="*/ 7575 w 10939"/>
                <a:gd name="connsiteY75" fmla="*/ 4577 h 10000"/>
                <a:gd name="connsiteX76" fmla="*/ 7673 w 10939"/>
                <a:gd name="connsiteY76" fmla="*/ 3351 h 10000"/>
                <a:gd name="connsiteX77" fmla="*/ 7779 w 10939"/>
                <a:gd name="connsiteY77" fmla="*/ 2216 h 10000"/>
                <a:gd name="connsiteX78" fmla="*/ 7877 w 10939"/>
                <a:gd name="connsiteY78" fmla="*/ 1261 h 10000"/>
                <a:gd name="connsiteX79" fmla="*/ 7980 w 10939"/>
                <a:gd name="connsiteY79" fmla="*/ 559 h 10000"/>
                <a:gd name="connsiteX80" fmla="*/ 8078 w 10939"/>
                <a:gd name="connsiteY80" fmla="*/ 126 h 10000"/>
                <a:gd name="connsiteX81" fmla="*/ 8184 w 10939"/>
                <a:gd name="connsiteY81" fmla="*/ 0 h 10000"/>
                <a:gd name="connsiteX82" fmla="*/ 8282 w 10939"/>
                <a:gd name="connsiteY82" fmla="*/ 216 h 10000"/>
                <a:gd name="connsiteX83" fmla="*/ 8384 w 10939"/>
                <a:gd name="connsiteY83" fmla="*/ 721 h 10000"/>
                <a:gd name="connsiteX84" fmla="*/ 8483 w 10939"/>
                <a:gd name="connsiteY84" fmla="*/ 1495 h 10000"/>
                <a:gd name="connsiteX85" fmla="*/ 8581 w 10939"/>
                <a:gd name="connsiteY85" fmla="*/ 2505 h 10000"/>
                <a:gd name="connsiteX86" fmla="*/ 8687 w 10939"/>
                <a:gd name="connsiteY86" fmla="*/ 3658 h 10000"/>
                <a:gd name="connsiteX87" fmla="*/ 8785 w 10939"/>
                <a:gd name="connsiteY87" fmla="*/ 4901 h 10000"/>
                <a:gd name="connsiteX88" fmla="*/ 8888 w 10939"/>
                <a:gd name="connsiteY88" fmla="*/ 6144 h 10000"/>
                <a:gd name="connsiteX89" fmla="*/ 8986 w 10939"/>
                <a:gd name="connsiteY89" fmla="*/ 7333 h 10000"/>
                <a:gd name="connsiteX90" fmla="*/ 9092 w 10939"/>
                <a:gd name="connsiteY90" fmla="*/ 8360 h 10000"/>
                <a:gd name="connsiteX91" fmla="*/ 9190 w 10939"/>
                <a:gd name="connsiteY91" fmla="*/ 9189 h 10000"/>
                <a:gd name="connsiteX92" fmla="*/ 9292 w 10939"/>
                <a:gd name="connsiteY92" fmla="*/ 9730 h 10000"/>
                <a:gd name="connsiteX93" fmla="*/ 9391 w 10939"/>
                <a:gd name="connsiteY93" fmla="*/ 10000 h 10000"/>
                <a:gd name="connsiteX94" fmla="*/ 9497 w 10939"/>
                <a:gd name="connsiteY94" fmla="*/ 9946 h 10000"/>
                <a:gd name="connsiteX95" fmla="*/ 9595 w 10939"/>
                <a:gd name="connsiteY95" fmla="*/ 9568 h 10000"/>
                <a:gd name="connsiteX96" fmla="*/ 9697 w 10939"/>
                <a:gd name="connsiteY96" fmla="*/ 8901 h 10000"/>
                <a:gd name="connsiteX97" fmla="*/ 9796 w 10939"/>
                <a:gd name="connsiteY97" fmla="*/ 8000 h 10000"/>
                <a:gd name="connsiteX98" fmla="*/ 9902 w 10939"/>
                <a:gd name="connsiteY98" fmla="*/ 6883 h 10000"/>
                <a:gd name="connsiteX99" fmla="*/ 10000 w 10939"/>
                <a:gd name="connsiteY99" fmla="*/ 5676 h 10000"/>
                <a:gd name="connsiteX100" fmla="*/ 10939 w 10939"/>
                <a:gd name="connsiteY100" fmla="*/ 5553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0993"/>
                <a:gd name="connsiteY0" fmla="*/ 5027 h 10000"/>
                <a:gd name="connsiteX1" fmla="*/ 98 w 10993"/>
                <a:gd name="connsiteY1" fmla="*/ 3784 h 10000"/>
                <a:gd name="connsiteX2" fmla="*/ 201 w 10993"/>
                <a:gd name="connsiteY2" fmla="*/ 2595 h 10000"/>
                <a:gd name="connsiteX3" fmla="*/ 303 w 10993"/>
                <a:gd name="connsiteY3" fmla="*/ 1586 h 10000"/>
                <a:gd name="connsiteX4" fmla="*/ 405 w 10993"/>
                <a:gd name="connsiteY4" fmla="*/ 793 h 10000"/>
                <a:gd name="connsiteX5" fmla="*/ 503 w 10993"/>
                <a:gd name="connsiteY5" fmla="*/ 252 h 10000"/>
                <a:gd name="connsiteX6" fmla="*/ 605 w 10993"/>
                <a:gd name="connsiteY6" fmla="*/ 18 h 10000"/>
                <a:gd name="connsiteX7" fmla="*/ 708 w 10993"/>
                <a:gd name="connsiteY7" fmla="*/ 108 h 10000"/>
                <a:gd name="connsiteX8" fmla="*/ 810 w 10993"/>
                <a:gd name="connsiteY8" fmla="*/ 523 h 10000"/>
                <a:gd name="connsiteX9" fmla="*/ 908 w 10993"/>
                <a:gd name="connsiteY9" fmla="*/ 1189 h 10000"/>
                <a:gd name="connsiteX10" fmla="*/ 1010 w 10993"/>
                <a:gd name="connsiteY10" fmla="*/ 2108 h 10000"/>
                <a:gd name="connsiteX11" fmla="*/ 1109 w 10993"/>
                <a:gd name="connsiteY11" fmla="*/ 3243 h 10000"/>
                <a:gd name="connsiteX12" fmla="*/ 1215 w 10993"/>
                <a:gd name="connsiteY12" fmla="*/ 4450 h 10000"/>
                <a:gd name="connsiteX13" fmla="*/ 1313 w 10993"/>
                <a:gd name="connsiteY13" fmla="*/ 5730 h 10000"/>
                <a:gd name="connsiteX14" fmla="*/ 1415 w 10993"/>
                <a:gd name="connsiteY14" fmla="*/ 6937 h 10000"/>
                <a:gd name="connsiteX15" fmla="*/ 1513 w 10993"/>
                <a:gd name="connsiteY15" fmla="*/ 8036 h 10000"/>
                <a:gd name="connsiteX16" fmla="*/ 1616 w 10993"/>
                <a:gd name="connsiteY16" fmla="*/ 8937 h 10000"/>
                <a:gd name="connsiteX17" fmla="*/ 1718 w 10993"/>
                <a:gd name="connsiteY17" fmla="*/ 9568 h 10000"/>
                <a:gd name="connsiteX18" fmla="*/ 1816 w 10993"/>
                <a:gd name="connsiteY18" fmla="*/ 9946 h 10000"/>
                <a:gd name="connsiteX19" fmla="*/ 1918 w 10993"/>
                <a:gd name="connsiteY19" fmla="*/ 10000 h 10000"/>
                <a:gd name="connsiteX20" fmla="*/ 2020 w 10993"/>
                <a:gd name="connsiteY20" fmla="*/ 9730 h 10000"/>
                <a:gd name="connsiteX21" fmla="*/ 2123 w 10993"/>
                <a:gd name="connsiteY21" fmla="*/ 9171 h 10000"/>
                <a:gd name="connsiteX22" fmla="*/ 2221 w 10993"/>
                <a:gd name="connsiteY22" fmla="*/ 8342 h 10000"/>
                <a:gd name="connsiteX23" fmla="*/ 2323 w 10993"/>
                <a:gd name="connsiteY23" fmla="*/ 7297 h 10000"/>
                <a:gd name="connsiteX24" fmla="*/ 2421 w 10993"/>
                <a:gd name="connsiteY24" fmla="*/ 6108 h 10000"/>
                <a:gd name="connsiteX25" fmla="*/ 2527 w 10993"/>
                <a:gd name="connsiteY25" fmla="*/ 4865 h 10000"/>
                <a:gd name="connsiteX26" fmla="*/ 2626 w 10993"/>
                <a:gd name="connsiteY26" fmla="*/ 3604 h 10000"/>
                <a:gd name="connsiteX27" fmla="*/ 2728 w 10993"/>
                <a:gd name="connsiteY27" fmla="*/ 2468 h 10000"/>
                <a:gd name="connsiteX28" fmla="*/ 2826 w 10993"/>
                <a:gd name="connsiteY28" fmla="*/ 1459 h 10000"/>
                <a:gd name="connsiteX29" fmla="*/ 2928 w 10993"/>
                <a:gd name="connsiteY29" fmla="*/ 703 h 10000"/>
                <a:gd name="connsiteX30" fmla="*/ 3031 w 10993"/>
                <a:gd name="connsiteY30" fmla="*/ 216 h 10000"/>
                <a:gd name="connsiteX31" fmla="*/ 3129 w 10993"/>
                <a:gd name="connsiteY31" fmla="*/ 0 h 10000"/>
                <a:gd name="connsiteX32" fmla="*/ 3231 w 10993"/>
                <a:gd name="connsiteY32" fmla="*/ 144 h 10000"/>
                <a:gd name="connsiteX33" fmla="*/ 3333 w 10993"/>
                <a:gd name="connsiteY33" fmla="*/ 577 h 10000"/>
                <a:gd name="connsiteX34" fmla="*/ 3435 w 10993"/>
                <a:gd name="connsiteY34" fmla="*/ 1297 h 10000"/>
                <a:gd name="connsiteX35" fmla="*/ 3534 w 10993"/>
                <a:gd name="connsiteY35" fmla="*/ 2234 h 10000"/>
                <a:gd name="connsiteX36" fmla="*/ 3636 w 10993"/>
                <a:gd name="connsiteY36" fmla="*/ 3369 h 10000"/>
                <a:gd name="connsiteX37" fmla="*/ 3734 w 10993"/>
                <a:gd name="connsiteY37" fmla="*/ 4613 h 10000"/>
                <a:gd name="connsiteX38" fmla="*/ 3840 w 10993"/>
                <a:gd name="connsiteY38" fmla="*/ 5874 h 10000"/>
                <a:gd name="connsiteX39" fmla="*/ 3939 w 10993"/>
                <a:gd name="connsiteY39" fmla="*/ 7081 h 10000"/>
                <a:gd name="connsiteX40" fmla="*/ 4041 w 10993"/>
                <a:gd name="connsiteY40" fmla="*/ 8144 h 10000"/>
                <a:gd name="connsiteX41" fmla="*/ 4139 w 10993"/>
                <a:gd name="connsiteY41" fmla="*/ 9027 h 10000"/>
                <a:gd name="connsiteX42" fmla="*/ 4245 w 10993"/>
                <a:gd name="connsiteY42" fmla="*/ 9640 h 10000"/>
                <a:gd name="connsiteX43" fmla="*/ 4344 w 10993"/>
                <a:gd name="connsiteY43" fmla="*/ 9964 h 10000"/>
                <a:gd name="connsiteX44" fmla="*/ 4442 w 10993"/>
                <a:gd name="connsiteY44" fmla="*/ 9982 h 10000"/>
                <a:gd name="connsiteX45" fmla="*/ 4544 w 10993"/>
                <a:gd name="connsiteY45" fmla="*/ 9676 h 10000"/>
                <a:gd name="connsiteX46" fmla="*/ 4646 w 10993"/>
                <a:gd name="connsiteY46" fmla="*/ 9081 h 10000"/>
                <a:gd name="connsiteX47" fmla="*/ 4748 w 10993"/>
                <a:gd name="connsiteY47" fmla="*/ 8216 h 10000"/>
                <a:gd name="connsiteX48" fmla="*/ 4847 w 10993"/>
                <a:gd name="connsiteY48" fmla="*/ 7171 h 10000"/>
                <a:gd name="connsiteX49" fmla="*/ 4949 w 10993"/>
                <a:gd name="connsiteY49" fmla="*/ 5964 h 10000"/>
                <a:gd name="connsiteX50" fmla="*/ 5047 w 10993"/>
                <a:gd name="connsiteY50" fmla="*/ 4721 h 10000"/>
                <a:gd name="connsiteX51" fmla="*/ 5153 w 10993"/>
                <a:gd name="connsiteY51" fmla="*/ 3477 h 10000"/>
                <a:gd name="connsiteX52" fmla="*/ 5252 w 10993"/>
                <a:gd name="connsiteY52" fmla="*/ 2342 h 10000"/>
                <a:gd name="connsiteX53" fmla="*/ 5354 w 10993"/>
                <a:gd name="connsiteY53" fmla="*/ 1351 h 10000"/>
                <a:gd name="connsiteX54" fmla="*/ 5452 w 10993"/>
                <a:gd name="connsiteY54" fmla="*/ 613 h 10000"/>
                <a:gd name="connsiteX55" fmla="*/ 5558 w 10993"/>
                <a:gd name="connsiteY55" fmla="*/ 162 h 10000"/>
                <a:gd name="connsiteX56" fmla="*/ 5656 w 10993"/>
                <a:gd name="connsiteY56" fmla="*/ 0 h 10000"/>
                <a:gd name="connsiteX57" fmla="*/ 5755 w 10993"/>
                <a:gd name="connsiteY57" fmla="*/ 162 h 10000"/>
                <a:gd name="connsiteX58" fmla="*/ 5857 w 10993"/>
                <a:gd name="connsiteY58" fmla="*/ 649 h 10000"/>
                <a:gd name="connsiteX59" fmla="*/ 5955 w 10993"/>
                <a:gd name="connsiteY59" fmla="*/ 1405 h 10000"/>
                <a:gd name="connsiteX60" fmla="*/ 6061 w 10993"/>
                <a:gd name="connsiteY60" fmla="*/ 2378 h 10000"/>
                <a:gd name="connsiteX61" fmla="*/ 6160 w 10993"/>
                <a:gd name="connsiteY61" fmla="*/ 3514 h 10000"/>
                <a:gd name="connsiteX62" fmla="*/ 6262 w 10993"/>
                <a:gd name="connsiteY62" fmla="*/ 4757 h 10000"/>
                <a:gd name="connsiteX63" fmla="*/ 6360 w 10993"/>
                <a:gd name="connsiteY63" fmla="*/ 6000 h 10000"/>
                <a:gd name="connsiteX64" fmla="*/ 6466 w 10993"/>
                <a:gd name="connsiteY64" fmla="*/ 7189 h 10000"/>
                <a:gd name="connsiteX65" fmla="*/ 6565 w 10993"/>
                <a:gd name="connsiteY65" fmla="*/ 8270 h 10000"/>
                <a:gd name="connsiteX66" fmla="*/ 6667 w 10993"/>
                <a:gd name="connsiteY66" fmla="*/ 9099 h 10000"/>
                <a:gd name="connsiteX67" fmla="*/ 6765 w 10993"/>
                <a:gd name="connsiteY67" fmla="*/ 9694 h 10000"/>
                <a:gd name="connsiteX68" fmla="*/ 6871 w 10993"/>
                <a:gd name="connsiteY68" fmla="*/ 9982 h 10000"/>
                <a:gd name="connsiteX69" fmla="*/ 6969 w 10993"/>
                <a:gd name="connsiteY69" fmla="*/ 9964 h 10000"/>
                <a:gd name="connsiteX70" fmla="*/ 7072 w 10993"/>
                <a:gd name="connsiteY70" fmla="*/ 9640 h 10000"/>
                <a:gd name="connsiteX71" fmla="*/ 7170 w 10993"/>
                <a:gd name="connsiteY71" fmla="*/ 8991 h 10000"/>
                <a:gd name="connsiteX72" fmla="*/ 7268 w 10993"/>
                <a:gd name="connsiteY72" fmla="*/ 8126 h 10000"/>
                <a:gd name="connsiteX73" fmla="*/ 7374 w 10993"/>
                <a:gd name="connsiteY73" fmla="*/ 7027 h 10000"/>
                <a:gd name="connsiteX74" fmla="*/ 7473 w 10993"/>
                <a:gd name="connsiteY74" fmla="*/ 5820 h 10000"/>
                <a:gd name="connsiteX75" fmla="*/ 7575 w 10993"/>
                <a:gd name="connsiteY75" fmla="*/ 4577 h 10000"/>
                <a:gd name="connsiteX76" fmla="*/ 7673 w 10993"/>
                <a:gd name="connsiteY76" fmla="*/ 3351 h 10000"/>
                <a:gd name="connsiteX77" fmla="*/ 7779 w 10993"/>
                <a:gd name="connsiteY77" fmla="*/ 2216 h 10000"/>
                <a:gd name="connsiteX78" fmla="*/ 7877 w 10993"/>
                <a:gd name="connsiteY78" fmla="*/ 1261 h 10000"/>
                <a:gd name="connsiteX79" fmla="*/ 7980 w 10993"/>
                <a:gd name="connsiteY79" fmla="*/ 559 h 10000"/>
                <a:gd name="connsiteX80" fmla="*/ 8078 w 10993"/>
                <a:gd name="connsiteY80" fmla="*/ 126 h 10000"/>
                <a:gd name="connsiteX81" fmla="*/ 8184 w 10993"/>
                <a:gd name="connsiteY81" fmla="*/ 0 h 10000"/>
                <a:gd name="connsiteX82" fmla="*/ 8282 w 10993"/>
                <a:gd name="connsiteY82" fmla="*/ 216 h 10000"/>
                <a:gd name="connsiteX83" fmla="*/ 8384 w 10993"/>
                <a:gd name="connsiteY83" fmla="*/ 721 h 10000"/>
                <a:gd name="connsiteX84" fmla="*/ 8483 w 10993"/>
                <a:gd name="connsiteY84" fmla="*/ 1495 h 10000"/>
                <a:gd name="connsiteX85" fmla="*/ 8581 w 10993"/>
                <a:gd name="connsiteY85" fmla="*/ 2505 h 10000"/>
                <a:gd name="connsiteX86" fmla="*/ 8687 w 10993"/>
                <a:gd name="connsiteY86" fmla="*/ 3658 h 10000"/>
                <a:gd name="connsiteX87" fmla="*/ 8785 w 10993"/>
                <a:gd name="connsiteY87" fmla="*/ 4901 h 10000"/>
                <a:gd name="connsiteX88" fmla="*/ 8888 w 10993"/>
                <a:gd name="connsiteY88" fmla="*/ 6144 h 10000"/>
                <a:gd name="connsiteX89" fmla="*/ 8986 w 10993"/>
                <a:gd name="connsiteY89" fmla="*/ 7333 h 10000"/>
                <a:gd name="connsiteX90" fmla="*/ 9092 w 10993"/>
                <a:gd name="connsiteY90" fmla="*/ 8360 h 10000"/>
                <a:gd name="connsiteX91" fmla="*/ 9190 w 10993"/>
                <a:gd name="connsiteY91" fmla="*/ 9189 h 10000"/>
                <a:gd name="connsiteX92" fmla="*/ 9292 w 10993"/>
                <a:gd name="connsiteY92" fmla="*/ 9730 h 10000"/>
                <a:gd name="connsiteX93" fmla="*/ 9391 w 10993"/>
                <a:gd name="connsiteY93" fmla="*/ 10000 h 10000"/>
                <a:gd name="connsiteX94" fmla="*/ 9497 w 10993"/>
                <a:gd name="connsiteY94" fmla="*/ 9946 h 10000"/>
                <a:gd name="connsiteX95" fmla="*/ 9595 w 10993"/>
                <a:gd name="connsiteY95" fmla="*/ 9568 h 10000"/>
                <a:gd name="connsiteX96" fmla="*/ 9697 w 10993"/>
                <a:gd name="connsiteY96" fmla="*/ 8901 h 10000"/>
                <a:gd name="connsiteX97" fmla="*/ 9796 w 10993"/>
                <a:gd name="connsiteY97" fmla="*/ 8000 h 10000"/>
                <a:gd name="connsiteX98" fmla="*/ 9902 w 10993"/>
                <a:gd name="connsiteY98" fmla="*/ 6883 h 10000"/>
                <a:gd name="connsiteX99" fmla="*/ 10000 w 10993"/>
                <a:gd name="connsiteY99" fmla="*/ 5676 h 10000"/>
                <a:gd name="connsiteX100" fmla="*/ 10993 w 10993"/>
                <a:gd name="connsiteY100" fmla="*/ 5669 h 10000"/>
                <a:gd name="connsiteX0" fmla="*/ 0 w 11020"/>
                <a:gd name="connsiteY0" fmla="*/ 5027 h 10000"/>
                <a:gd name="connsiteX1" fmla="*/ 98 w 11020"/>
                <a:gd name="connsiteY1" fmla="*/ 3784 h 10000"/>
                <a:gd name="connsiteX2" fmla="*/ 201 w 11020"/>
                <a:gd name="connsiteY2" fmla="*/ 2595 h 10000"/>
                <a:gd name="connsiteX3" fmla="*/ 303 w 11020"/>
                <a:gd name="connsiteY3" fmla="*/ 1586 h 10000"/>
                <a:gd name="connsiteX4" fmla="*/ 405 w 11020"/>
                <a:gd name="connsiteY4" fmla="*/ 793 h 10000"/>
                <a:gd name="connsiteX5" fmla="*/ 503 w 11020"/>
                <a:gd name="connsiteY5" fmla="*/ 252 h 10000"/>
                <a:gd name="connsiteX6" fmla="*/ 605 w 11020"/>
                <a:gd name="connsiteY6" fmla="*/ 18 h 10000"/>
                <a:gd name="connsiteX7" fmla="*/ 708 w 11020"/>
                <a:gd name="connsiteY7" fmla="*/ 108 h 10000"/>
                <a:gd name="connsiteX8" fmla="*/ 810 w 11020"/>
                <a:gd name="connsiteY8" fmla="*/ 523 h 10000"/>
                <a:gd name="connsiteX9" fmla="*/ 908 w 11020"/>
                <a:gd name="connsiteY9" fmla="*/ 1189 h 10000"/>
                <a:gd name="connsiteX10" fmla="*/ 1010 w 11020"/>
                <a:gd name="connsiteY10" fmla="*/ 2108 h 10000"/>
                <a:gd name="connsiteX11" fmla="*/ 1109 w 11020"/>
                <a:gd name="connsiteY11" fmla="*/ 3243 h 10000"/>
                <a:gd name="connsiteX12" fmla="*/ 1215 w 11020"/>
                <a:gd name="connsiteY12" fmla="*/ 4450 h 10000"/>
                <a:gd name="connsiteX13" fmla="*/ 1313 w 11020"/>
                <a:gd name="connsiteY13" fmla="*/ 5730 h 10000"/>
                <a:gd name="connsiteX14" fmla="*/ 1415 w 11020"/>
                <a:gd name="connsiteY14" fmla="*/ 6937 h 10000"/>
                <a:gd name="connsiteX15" fmla="*/ 1513 w 11020"/>
                <a:gd name="connsiteY15" fmla="*/ 8036 h 10000"/>
                <a:gd name="connsiteX16" fmla="*/ 1616 w 11020"/>
                <a:gd name="connsiteY16" fmla="*/ 8937 h 10000"/>
                <a:gd name="connsiteX17" fmla="*/ 1718 w 11020"/>
                <a:gd name="connsiteY17" fmla="*/ 9568 h 10000"/>
                <a:gd name="connsiteX18" fmla="*/ 1816 w 11020"/>
                <a:gd name="connsiteY18" fmla="*/ 9946 h 10000"/>
                <a:gd name="connsiteX19" fmla="*/ 1918 w 11020"/>
                <a:gd name="connsiteY19" fmla="*/ 10000 h 10000"/>
                <a:gd name="connsiteX20" fmla="*/ 2020 w 11020"/>
                <a:gd name="connsiteY20" fmla="*/ 9730 h 10000"/>
                <a:gd name="connsiteX21" fmla="*/ 2123 w 11020"/>
                <a:gd name="connsiteY21" fmla="*/ 9171 h 10000"/>
                <a:gd name="connsiteX22" fmla="*/ 2221 w 11020"/>
                <a:gd name="connsiteY22" fmla="*/ 8342 h 10000"/>
                <a:gd name="connsiteX23" fmla="*/ 2323 w 11020"/>
                <a:gd name="connsiteY23" fmla="*/ 7297 h 10000"/>
                <a:gd name="connsiteX24" fmla="*/ 2421 w 11020"/>
                <a:gd name="connsiteY24" fmla="*/ 6108 h 10000"/>
                <a:gd name="connsiteX25" fmla="*/ 2527 w 11020"/>
                <a:gd name="connsiteY25" fmla="*/ 4865 h 10000"/>
                <a:gd name="connsiteX26" fmla="*/ 2626 w 11020"/>
                <a:gd name="connsiteY26" fmla="*/ 3604 h 10000"/>
                <a:gd name="connsiteX27" fmla="*/ 2728 w 11020"/>
                <a:gd name="connsiteY27" fmla="*/ 2468 h 10000"/>
                <a:gd name="connsiteX28" fmla="*/ 2826 w 11020"/>
                <a:gd name="connsiteY28" fmla="*/ 1459 h 10000"/>
                <a:gd name="connsiteX29" fmla="*/ 2928 w 11020"/>
                <a:gd name="connsiteY29" fmla="*/ 703 h 10000"/>
                <a:gd name="connsiteX30" fmla="*/ 3031 w 11020"/>
                <a:gd name="connsiteY30" fmla="*/ 216 h 10000"/>
                <a:gd name="connsiteX31" fmla="*/ 3129 w 11020"/>
                <a:gd name="connsiteY31" fmla="*/ 0 h 10000"/>
                <a:gd name="connsiteX32" fmla="*/ 3231 w 11020"/>
                <a:gd name="connsiteY32" fmla="*/ 144 h 10000"/>
                <a:gd name="connsiteX33" fmla="*/ 3333 w 11020"/>
                <a:gd name="connsiteY33" fmla="*/ 577 h 10000"/>
                <a:gd name="connsiteX34" fmla="*/ 3435 w 11020"/>
                <a:gd name="connsiteY34" fmla="*/ 1297 h 10000"/>
                <a:gd name="connsiteX35" fmla="*/ 3534 w 11020"/>
                <a:gd name="connsiteY35" fmla="*/ 2234 h 10000"/>
                <a:gd name="connsiteX36" fmla="*/ 3636 w 11020"/>
                <a:gd name="connsiteY36" fmla="*/ 3369 h 10000"/>
                <a:gd name="connsiteX37" fmla="*/ 3734 w 11020"/>
                <a:gd name="connsiteY37" fmla="*/ 4613 h 10000"/>
                <a:gd name="connsiteX38" fmla="*/ 3840 w 11020"/>
                <a:gd name="connsiteY38" fmla="*/ 5874 h 10000"/>
                <a:gd name="connsiteX39" fmla="*/ 3939 w 11020"/>
                <a:gd name="connsiteY39" fmla="*/ 7081 h 10000"/>
                <a:gd name="connsiteX40" fmla="*/ 4041 w 11020"/>
                <a:gd name="connsiteY40" fmla="*/ 8144 h 10000"/>
                <a:gd name="connsiteX41" fmla="*/ 4139 w 11020"/>
                <a:gd name="connsiteY41" fmla="*/ 9027 h 10000"/>
                <a:gd name="connsiteX42" fmla="*/ 4245 w 11020"/>
                <a:gd name="connsiteY42" fmla="*/ 9640 h 10000"/>
                <a:gd name="connsiteX43" fmla="*/ 4344 w 11020"/>
                <a:gd name="connsiteY43" fmla="*/ 9964 h 10000"/>
                <a:gd name="connsiteX44" fmla="*/ 4442 w 11020"/>
                <a:gd name="connsiteY44" fmla="*/ 9982 h 10000"/>
                <a:gd name="connsiteX45" fmla="*/ 4544 w 11020"/>
                <a:gd name="connsiteY45" fmla="*/ 9676 h 10000"/>
                <a:gd name="connsiteX46" fmla="*/ 4646 w 11020"/>
                <a:gd name="connsiteY46" fmla="*/ 9081 h 10000"/>
                <a:gd name="connsiteX47" fmla="*/ 4748 w 11020"/>
                <a:gd name="connsiteY47" fmla="*/ 8216 h 10000"/>
                <a:gd name="connsiteX48" fmla="*/ 4847 w 11020"/>
                <a:gd name="connsiteY48" fmla="*/ 7171 h 10000"/>
                <a:gd name="connsiteX49" fmla="*/ 4949 w 11020"/>
                <a:gd name="connsiteY49" fmla="*/ 5964 h 10000"/>
                <a:gd name="connsiteX50" fmla="*/ 5047 w 11020"/>
                <a:gd name="connsiteY50" fmla="*/ 4721 h 10000"/>
                <a:gd name="connsiteX51" fmla="*/ 5153 w 11020"/>
                <a:gd name="connsiteY51" fmla="*/ 3477 h 10000"/>
                <a:gd name="connsiteX52" fmla="*/ 5252 w 11020"/>
                <a:gd name="connsiteY52" fmla="*/ 2342 h 10000"/>
                <a:gd name="connsiteX53" fmla="*/ 5354 w 11020"/>
                <a:gd name="connsiteY53" fmla="*/ 1351 h 10000"/>
                <a:gd name="connsiteX54" fmla="*/ 5452 w 11020"/>
                <a:gd name="connsiteY54" fmla="*/ 613 h 10000"/>
                <a:gd name="connsiteX55" fmla="*/ 5558 w 11020"/>
                <a:gd name="connsiteY55" fmla="*/ 162 h 10000"/>
                <a:gd name="connsiteX56" fmla="*/ 5656 w 11020"/>
                <a:gd name="connsiteY56" fmla="*/ 0 h 10000"/>
                <a:gd name="connsiteX57" fmla="*/ 5755 w 11020"/>
                <a:gd name="connsiteY57" fmla="*/ 162 h 10000"/>
                <a:gd name="connsiteX58" fmla="*/ 5857 w 11020"/>
                <a:gd name="connsiteY58" fmla="*/ 649 h 10000"/>
                <a:gd name="connsiteX59" fmla="*/ 5955 w 11020"/>
                <a:gd name="connsiteY59" fmla="*/ 1405 h 10000"/>
                <a:gd name="connsiteX60" fmla="*/ 6061 w 11020"/>
                <a:gd name="connsiteY60" fmla="*/ 2378 h 10000"/>
                <a:gd name="connsiteX61" fmla="*/ 6160 w 11020"/>
                <a:gd name="connsiteY61" fmla="*/ 3514 h 10000"/>
                <a:gd name="connsiteX62" fmla="*/ 6262 w 11020"/>
                <a:gd name="connsiteY62" fmla="*/ 4757 h 10000"/>
                <a:gd name="connsiteX63" fmla="*/ 6360 w 11020"/>
                <a:gd name="connsiteY63" fmla="*/ 6000 h 10000"/>
                <a:gd name="connsiteX64" fmla="*/ 6466 w 11020"/>
                <a:gd name="connsiteY64" fmla="*/ 7189 h 10000"/>
                <a:gd name="connsiteX65" fmla="*/ 6565 w 11020"/>
                <a:gd name="connsiteY65" fmla="*/ 8270 h 10000"/>
                <a:gd name="connsiteX66" fmla="*/ 6667 w 11020"/>
                <a:gd name="connsiteY66" fmla="*/ 9099 h 10000"/>
                <a:gd name="connsiteX67" fmla="*/ 6765 w 11020"/>
                <a:gd name="connsiteY67" fmla="*/ 9694 h 10000"/>
                <a:gd name="connsiteX68" fmla="*/ 6871 w 11020"/>
                <a:gd name="connsiteY68" fmla="*/ 9982 h 10000"/>
                <a:gd name="connsiteX69" fmla="*/ 6969 w 11020"/>
                <a:gd name="connsiteY69" fmla="*/ 9964 h 10000"/>
                <a:gd name="connsiteX70" fmla="*/ 7072 w 11020"/>
                <a:gd name="connsiteY70" fmla="*/ 9640 h 10000"/>
                <a:gd name="connsiteX71" fmla="*/ 7170 w 11020"/>
                <a:gd name="connsiteY71" fmla="*/ 8991 h 10000"/>
                <a:gd name="connsiteX72" fmla="*/ 7268 w 11020"/>
                <a:gd name="connsiteY72" fmla="*/ 8126 h 10000"/>
                <a:gd name="connsiteX73" fmla="*/ 7374 w 11020"/>
                <a:gd name="connsiteY73" fmla="*/ 7027 h 10000"/>
                <a:gd name="connsiteX74" fmla="*/ 7473 w 11020"/>
                <a:gd name="connsiteY74" fmla="*/ 5820 h 10000"/>
                <a:gd name="connsiteX75" fmla="*/ 7575 w 11020"/>
                <a:gd name="connsiteY75" fmla="*/ 4577 h 10000"/>
                <a:gd name="connsiteX76" fmla="*/ 7673 w 11020"/>
                <a:gd name="connsiteY76" fmla="*/ 3351 h 10000"/>
                <a:gd name="connsiteX77" fmla="*/ 7779 w 11020"/>
                <a:gd name="connsiteY77" fmla="*/ 2216 h 10000"/>
                <a:gd name="connsiteX78" fmla="*/ 7877 w 11020"/>
                <a:gd name="connsiteY78" fmla="*/ 1261 h 10000"/>
                <a:gd name="connsiteX79" fmla="*/ 7980 w 11020"/>
                <a:gd name="connsiteY79" fmla="*/ 559 h 10000"/>
                <a:gd name="connsiteX80" fmla="*/ 8078 w 11020"/>
                <a:gd name="connsiteY80" fmla="*/ 126 h 10000"/>
                <a:gd name="connsiteX81" fmla="*/ 8184 w 11020"/>
                <a:gd name="connsiteY81" fmla="*/ 0 h 10000"/>
                <a:gd name="connsiteX82" fmla="*/ 8282 w 11020"/>
                <a:gd name="connsiteY82" fmla="*/ 216 h 10000"/>
                <a:gd name="connsiteX83" fmla="*/ 8384 w 11020"/>
                <a:gd name="connsiteY83" fmla="*/ 721 h 10000"/>
                <a:gd name="connsiteX84" fmla="*/ 8483 w 11020"/>
                <a:gd name="connsiteY84" fmla="*/ 1495 h 10000"/>
                <a:gd name="connsiteX85" fmla="*/ 8581 w 11020"/>
                <a:gd name="connsiteY85" fmla="*/ 2505 h 10000"/>
                <a:gd name="connsiteX86" fmla="*/ 8687 w 11020"/>
                <a:gd name="connsiteY86" fmla="*/ 3658 h 10000"/>
                <a:gd name="connsiteX87" fmla="*/ 8785 w 11020"/>
                <a:gd name="connsiteY87" fmla="*/ 4901 h 10000"/>
                <a:gd name="connsiteX88" fmla="*/ 8888 w 11020"/>
                <a:gd name="connsiteY88" fmla="*/ 6144 h 10000"/>
                <a:gd name="connsiteX89" fmla="*/ 8986 w 11020"/>
                <a:gd name="connsiteY89" fmla="*/ 7333 h 10000"/>
                <a:gd name="connsiteX90" fmla="*/ 9092 w 11020"/>
                <a:gd name="connsiteY90" fmla="*/ 8360 h 10000"/>
                <a:gd name="connsiteX91" fmla="*/ 9190 w 11020"/>
                <a:gd name="connsiteY91" fmla="*/ 9189 h 10000"/>
                <a:gd name="connsiteX92" fmla="*/ 9292 w 11020"/>
                <a:gd name="connsiteY92" fmla="*/ 9730 h 10000"/>
                <a:gd name="connsiteX93" fmla="*/ 9391 w 11020"/>
                <a:gd name="connsiteY93" fmla="*/ 10000 h 10000"/>
                <a:gd name="connsiteX94" fmla="*/ 9497 w 11020"/>
                <a:gd name="connsiteY94" fmla="*/ 9946 h 10000"/>
                <a:gd name="connsiteX95" fmla="*/ 9595 w 11020"/>
                <a:gd name="connsiteY95" fmla="*/ 9568 h 10000"/>
                <a:gd name="connsiteX96" fmla="*/ 9697 w 11020"/>
                <a:gd name="connsiteY96" fmla="*/ 8901 h 10000"/>
                <a:gd name="connsiteX97" fmla="*/ 9796 w 11020"/>
                <a:gd name="connsiteY97" fmla="*/ 8000 h 10000"/>
                <a:gd name="connsiteX98" fmla="*/ 9902 w 11020"/>
                <a:gd name="connsiteY98" fmla="*/ 6883 h 10000"/>
                <a:gd name="connsiteX99" fmla="*/ 10000 w 11020"/>
                <a:gd name="connsiteY99" fmla="*/ 5676 h 10000"/>
                <a:gd name="connsiteX100" fmla="*/ 11020 w 11020"/>
                <a:gd name="connsiteY100" fmla="*/ 5669 h 10000"/>
                <a:gd name="connsiteX0" fmla="*/ 0 w 12339"/>
                <a:gd name="connsiteY0" fmla="*/ 5027 h 10000"/>
                <a:gd name="connsiteX1" fmla="*/ 98 w 12339"/>
                <a:gd name="connsiteY1" fmla="*/ 3784 h 10000"/>
                <a:gd name="connsiteX2" fmla="*/ 201 w 12339"/>
                <a:gd name="connsiteY2" fmla="*/ 2595 h 10000"/>
                <a:gd name="connsiteX3" fmla="*/ 303 w 12339"/>
                <a:gd name="connsiteY3" fmla="*/ 1586 h 10000"/>
                <a:gd name="connsiteX4" fmla="*/ 405 w 12339"/>
                <a:gd name="connsiteY4" fmla="*/ 793 h 10000"/>
                <a:gd name="connsiteX5" fmla="*/ 503 w 12339"/>
                <a:gd name="connsiteY5" fmla="*/ 252 h 10000"/>
                <a:gd name="connsiteX6" fmla="*/ 605 w 12339"/>
                <a:gd name="connsiteY6" fmla="*/ 18 h 10000"/>
                <a:gd name="connsiteX7" fmla="*/ 708 w 12339"/>
                <a:gd name="connsiteY7" fmla="*/ 108 h 10000"/>
                <a:gd name="connsiteX8" fmla="*/ 810 w 12339"/>
                <a:gd name="connsiteY8" fmla="*/ 523 h 10000"/>
                <a:gd name="connsiteX9" fmla="*/ 908 w 12339"/>
                <a:gd name="connsiteY9" fmla="*/ 1189 h 10000"/>
                <a:gd name="connsiteX10" fmla="*/ 1010 w 12339"/>
                <a:gd name="connsiteY10" fmla="*/ 2108 h 10000"/>
                <a:gd name="connsiteX11" fmla="*/ 1109 w 12339"/>
                <a:gd name="connsiteY11" fmla="*/ 3243 h 10000"/>
                <a:gd name="connsiteX12" fmla="*/ 1215 w 12339"/>
                <a:gd name="connsiteY12" fmla="*/ 4450 h 10000"/>
                <a:gd name="connsiteX13" fmla="*/ 1313 w 12339"/>
                <a:gd name="connsiteY13" fmla="*/ 5730 h 10000"/>
                <a:gd name="connsiteX14" fmla="*/ 1415 w 12339"/>
                <a:gd name="connsiteY14" fmla="*/ 6937 h 10000"/>
                <a:gd name="connsiteX15" fmla="*/ 1513 w 12339"/>
                <a:gd name="connsiteY15" fmla="*/ 8036 h 10000"/>
                <a:gd name="connsiteX16" fmla="*/ 1616 w 12339"/>
                <a:gd name="connsiteY16" fmla="*/ 8937 h 10000"/>
                <a:gd name="connsiteX17" fmla="*/ 1718 w 12339"/>
                <a:gd name="connsiteY17" fmla="*/ 9568 h 10000"/>
                <a:gd name="connsiteX18" fmla="*/ 1816 w 12339"/>
                <a:gd name="connsiteY18" fmla="*/ 9946 h 10000"/>
                <a:gd name="connsiteX19" fmla="*/ 1918 w 12339"/>
                <a:gd name="connsiteY19" fmla="*/ 10000 h 10000"/>
                <a:gd name="connsiteX20" fmla="*/ 2020 w 12339"/>
                <a:gd name="connsiteY20" fmla="*/ 9730 h 10000"/>
                <a:gd name="connsiteX21" fmla="*/ 2123 w 12339"/>
                <a:gd name="connsiteY21" fmla="*/ 9171 h 10000"/>
                <a:gd name="connsiteX22" fmla="*/ 2221 w 12339"/>
                <a:gd name="connsiteY22" fmla="*/ 8342 h 10000"/>
                <a:gd name="connsiteX23" fmla="*/ 2323 w 12339"/>
                <a:gd name="connsiteY23" fmla="*/ 7297 h 10000"/>
                <a:gd name="connsiteX24" fmla="*/ 2421 w 12339"/>
                <a:gd name="connsiteY24" fmla="*/ 6108 h 10000"/>
                <a:gd name="connsiteX25" fmla="*/ 2527 w 12339"/>
                <a:gd name="connsiteY25" fmla="*/ 4865 h 10000"/>
                <a:gd name="connsiteX26" fmla="*/ 2626 w 12339"/>
                <a:gd name="connsiteY26" fmla="*/ 3604 h 10000"/>
                <a:gd name="connsiteX27" fmla="*/ 2728 w 12339"/>
                <a:gd name="connsiteY27" fmla="*/ 2468 h 10000"/>
                <a:gd name="connsiteX28" fmla="*/ 2826 w 12339"/>
                <a:gd name="connsiteY28" fmla="*/ 1459 h 10000"/>
                <a:gd name="connsiteX29" fmla="*/ 2928 w 12339"/>
                <a:gd name="connsiteY29" fmla="*/ 703 h 10000"/>
                <a:gd name="connsiteX30" fmla="*/ 3031 w 12339"/>
                <a:gd name="connsiteY30" fmla="*/ 216 h 10000"/>
                <a:gd name="connsiteX31" fmla="*/ 3129 w 12339"/>
                <a:gd name="connsiteY31" fmla="*/ 0 h 10000"/>
                <a:gd name="connsiteX32" fmla="*/ 3231 w 12339"/>
                <a:gd name="connsiteY32" fmla="*/ 144 h 10000"/>
                <a:gd name="connsiteX33" fmla="*/ 3333 w 12339"/>
                <a:gd name="connsiteY33" fmla="*/ 577 h 10000"/>
                <a:gd name="connsiteX34" fmla="*/ 3435 w 12339"/>
                <a:gd name="connsiteY34" fmla="*/ 1297 h 10000"/>
                <a:gd name="connsiteX35" fmla="*/ 3534 w 12339"/>
                <a:gd name="connsiteY35" fmla="*/ 2234 h 10000"/>
                <a:gd name="connsiteX36" fmla="*/ 3636 w 12339"/>
                <a:gd name="connsiteY36" fmla="*/ 3369 h 10000"/>
                <a:gd name="connsiteX37" fmla="*/ 3734 w 12339"/>
                <a:gd name="connsiteY37" fmla="*/ 4613 h 10000"/>
                <a:gd name="connsiteX38" fmla="*/ 3840 w 12339"/>
                <a:gd name="connsiteY38" fmla="*/ 5874 h 10000"/>
                <a:gd name="connsiteX39" fmla="*/ 3939 w 12339"/>
                <a:gd name="connsiteY39" fmla="*/ 7081 h 10000"/>
                <a:gd name="connsiteX40" fmla="*/ 4041 w 12339"/>
                <a:gd name="connsiteY40" fmla="*/ 8144 h 10000"/>
                <a:gd name="connsiteX41" fmla="*/ 4139 w 12339"/>
                <a:gd name="connsiteY41" fmla="*/ 9027 h 10000"/>
                <a:gd name="connsiteX42" fmla="*/ 4245 w 12339"/>
                <a:gd name="connsiteY42" fmla="*/ 9640 h 10000"/>
                <a:gd name="connsiteX43" fmla="*/ 4344 w 12339"/>
                <a:gd name="connsiteY43" fmla="*/ 9964 h 10000"/>
                <a:gd name="connsiteX44" fmla="*/ 4442 w 12339"/>
                <a:gd name="connsiteY44" fmla="*/ 9982 h 10000"/>
                <a:gd name="connsiteX45" fmla="*/ 4544 w 12339"/>
                <a:gd name="connsiteY45" fmla="*/ 9676 h 10000"/>
                <a:gd name="connsiteX46" fmla="*/ 4646 w 12339"/>
                <a:gd name="connsiteY46" fmla="*/ 9081 h 10000"/>
                <a:gd name="connsiteX47" fmla="*/ 4748 w 12339"/>
                <a:gd name="connsiteY47" fmla="*/ 8216 h 10000"/>
                <a:gd name="connsiteX48" fmla="*/ 4847 w 12339"/>
                <a:gd name="connsiteY48" fmla="*/ 7171 h 10000"/>
                <a:gd name="connsiteX49" fmla="*/ 4949 w 12339"/>
                <a:gd name="connsiteY49" fmla="*/ 5964 h 10000"/>
                <a:gd name="connsiteX50" fmla="*/ 5047 w 12339"/>
                <a:gd name="connsiteY50" fmla="*/ 4721 h 10000"/>
                <a:gd name="connsiteX51" fmla="*/ 5153 w 12339"/>
                <a:gd name="connsiteY51" fmla="*/ 3477 h 10000"/>
                <a:gd name="connsiteX52" fmla="*/ 5252 w 12339"/>
                <a:gd name="connsiteY52" fmla="*/ 2342 h 10000"/>
                <a:gd name="connsiteX53" fmla="*/ 5354 w 12339"/>
                <a:gd name="connsiteY53" fmla="*/ 1351 h 10000"/>
                <a:gd name="connsiteX54" fmla="*/ 5452 w 12339"/>
                <a:gd name="connsiteY54" fmla="*/ 613 h 10000"/>
                <a:gd name="connsiteX55" fmla="*/ 5558 w 12339"/>
                <a:gd name="connsiteY55" fmla="*/ 162 h 10000"/>
                <a:gd name="connsiteX56" fmla="*/ 5656 w 12339"/>
                <a:gd name="connsiteY56" fmla="*/ 0 h 10000"/>
                <a:gd name="connsiteX57" fmla="*/ 5755 w 12339"/>
                <a:gd name="connsiteY57" fmla="*/ 162 h 10000"/>
                <a:gd name="connsiteX58" fmla="*/ 5857 w 12339"/>
                <a:gd name="connsiteY58" fmla="*/ 649 h 10000"/>
                <a:gd name="connsiteX59" fmla="*/ 5955 w 12339"/>
                <a:gd name="connsiteY59" fmla="*/ 1405 h 10000"/>
                <a:gd name="connsiteX60" fmla="*/ 6061 w 12339"/>
                <a:gd name="connsiteY60" fmla="*/ 2378 h 10000"/>
                <a:gd name="connsiteX61" fmla="*/ 6160 w 12339"/>
                <a:gd name="connsiteY61" fmla="*/ 3514 h 10000"/>
                <a:gd name="connsiteX62" fmla="*/ 6262 w 12339"/>
                <a:gd name="connsiteY62" fmla="*/ 4757 h 10000"/>
                <a:gd name="connsiteX63" fmla="*/ 6360 w 12339"/>
                <a:gd name="connsiteY63" fmla="*/ 6000 h 10000"/>
                <a:gd name="connsiteX64" fmla="*/ 6466 w 12339"/>
                <a:gd name="connsiteY64" fmla="*/ 7189 h 10000"/>
                <a:gd name="connsiteX65" fmla="*/ 6565 w 12339"/>
                <a:gd name="connsiteY65" fmla="*/ 8270 h 10000"/>
                <a:gd name="connsiteX66" fmla="*/ 6667 w 12339"/>
                <a:gd name="connsiteY66" fmla="*/ 9099 h 10000"/>
                <a:gd name="connsiteX67" fmla="*/ 6765 w 12339"/>
                <a:gd name="connsiteY67" fmla="*/ 9694 h 10000"/>
                <a:gd name="connsiteX68" fmla="*/ 6871 w 12339"/>
                <a:gd name="connsiteY68" fmla="*/ 9982 h 10000"/>
                <a:gd name="connsiteX69" fmla="*/ 6969 w 12339"/>
                <a:gd name="connsiteY69" fmla="*/ 9964 h 10000"/>
                <a:gd name="connsiteX70" fmla="*/ 7072 w 12339"/>
                <a:gd name="connsiteY70" fmla="*/ 9640 h 10000"/>
                <a:gd name="connsiteX71" fmla="*/ 7170 w 12339"/>
                <a:gd name="connsiteY71" fmla="*/ 8991 h 10000"/>
                <a:gd name="connsiteX72" fmla="*/ 7268 w 12339"/>
                <a:gd name="connsiteY72" fmla="*/ 8126 h 10000"/>
                <a:gd name="connsiteX73" fmla="*/ 7374 w 12339"/>
                <a:gd name="connsiteY73" fmla="*/ 7027 h 10000"/>
                <a:gd name="connsiteX74" fmla="*/ 7473 w 12339"/>
                <a:gd name="connsiteY74" fmla="*/ 5820 h 10000"/>
                <a:gd name="connsiteX75" fmla="*/ 7575 w 12339"/>
                <a:gd name="connsiteY75" fmla="*/ 4577 h 10000"/>
                <a:gd name="connsiteX76" fmla="*/ 7673 w 12339"/>
                <a:gd name="connsiteY76" fmla="*/ 3351 h 10000"/>
                <a:gd name="connsiteX77" fmla="*/ 7779 w 12339"/>
                <a:gd name="connsiteY77" fmla="*/ 2216 h 10000"/>
                <a:gd name="connsiteX78" fmla="*/ 7877 w 12339"/>
                <a:gd name="connsiteY78" fmla="*/ 1261 h 10000"/>
                <a:gd name="connsiteX79" fmla="*/ 7980 w 12339"/>
                <a:gd name="connsiteY79" fmla="*/ 559 h 10000"/>
                <a:gd name="connsiteX80" fmla="*/ 8078 w 12339"/>
                <a:gd name="connsiteY80" fmla="*/ 126 h 10000"/>
                <a:gd name="connsiteX81" fmla="*/ 8184 w 12339"/>
                <a:gd name="connsiteY81" fmla="*/ 0 h 10000"/>
                <a:gd name="connsiteX82" fmla="*/ 8282 w 12339"/>
                <a:gd name="connsiteY82" fmla="*/ 216 h 10000"/>
                <a:gd name="connsiteX83" fmla="*/ 8384 w 12339"/>
                <a:gd name="connsiteY83" fmla="*/ 721 h 10000"/>
                <a:gd name="connsiteX84" fmla="*/ 8483 w 12339"/>
                <a:gd name="connsiteY84" fmla="*/ 1495 h 10000"/>
                <a:gd name="connsiteX85" fmla="*/ 8581 w 12339"/>
                <a:gd name="connsiteY85" fmla="*/ 2505 h 10000"/>
                <a:gd name="connsiteX86" fmla="*/ 8687 w 12339"/>
                <a:gd name="connsiteY86" fmla="*/ 3658 h 10000"/>
                <a:gd name="connsiteX87" fmla="*/ 8785 w 12339"/>
                <a:gd name="connsiteY87" fmla="*/ 4901 h 10000"/>
                <a:gd name="connsiteX88" fmla="*/ 8888 w 12339"/>
                <a:gd name="connsiteY88" fmla="*/ 6144 h 10000"/>
                <a:gd name="connsiteX89" fmla="*/ 8986 w 12339"/>
                <a:gd name="connsiteY89" fmla="*/ 7333 h 10000"/>
                <a:gd name="connsiteX90" fmla="*/ 9092 w 12339"/>
                <a:gd name="connsiteY90" fmla="*/ 8360 h 10000"/>
                <a:gd name="connsiteX91" fmla="*/ 9190 w 12339"/>
                <a:gd name="connsiteY91" fmla="*/ 9189 h 10000"/>
                <a:gd name="connsiteX92" fmla="*/ 9292 w 12339"/>
                <a:gd name="connsiteY92" fmla="*/ 9730 h 10000"/>
                <a:gd name="connsiteX93" fmla="*/ 9391 w 12339"/>
                <a:gd name="connsiteY93" fmla="*/ 10000 h 10000"/>
                <a:gd name="connsiteX94" fmla="*/ 9497 w 12339"/>
                <a:gd name="connsiteY94" fmla="*/ 9946 h 10000"/>
                <a:gd name="connsiteX95" fmla="*/ 9595 w 12339"/>
                <a:gd name="connsiteY95" fmla="*/ 9568 h 10000"/>
                <a:gd name="connsiteX96" fmla="*/ 9697 w 12339"/>
                <a:gd name="connsiteY96" fmla="*/ 8901 h 10000"/>
                <a:gd name="connsiteX97" fmla="*/ 9796 w 12339"/>
                <a:gd name="connsiteY97" fmla="*/ 8000 h 10000"/>
                <a:gd name="connsiteX98" fmla="*/ 9902 w 12339"/>
                <a:gd name="connsiteY98" fmla="*/ 6883 h 10000"/>
                <a:gd name="connsiteX99" fmla="*/ 10000 w 12339"/>
                <a:gd name="connsiteY99" fmla="*/ 5676 h 10000"/>
                <a:gd name="connsiteX100" fmla="*/ 12339 w 12339"/>
                <a:gd name="connsiteY100" fmla="*/ 5669 h 10000"/>
                <a:gd name="connsiteX0" fmla="*/ 0 w 15750"/>
                <a:gd name="connsiteY0" fmla="*/ 5027 h 10000"/>
                <a:gd name="connsiteX1" fmla="*/ 98 w 15750"/>
                <a:gd name="connsiteY1" fmla="*/ 3784 h 10000"/>
                <a:gd name="connsiteX2" fmla="*/ 201 w 15750"/>
                <a:gd name="connsiteY2" fmla="*/ 2595 h 10000"/>
                <a:gd name="connsiteX3" fmla="*/ 303 w 15750"/>
                <a:gd name="connsiteY3" fmla="*/ 1586 h 10000"/>
                <a:gd name="connsiteX4" fmla="*/ 405 w 15750"/>
                <a:gd name="connsiteY4" fmla="*/ 793 h 10000"/>
                <a:gd name="connsiteX5" fmla="*/ 503 w 15750"/>
                <a:gd name="connsiteY5" fmla="*/ 252 h 10000"/>
                <a:gd name="connsiteX6" fmla="*/ 605 w 15750"/>
                <a:gd name="connsiteY6" fmla="*/ 18 h 10000"/>
                <a:gd name="connsiteX7" fmla="*/ 708 w 15750"/>
                <a:gd name="connsiteY7" fmla="*/ 108 h 10000"/>
                <a:gd name="connsiteX8" fmla="*/ 810 w 15750"/>
                <a:gd name="connsiteY8" fmla="*/ 523 h 10000"/>
                <a:gd name="connsiteX9" fmla="*/ 908 w 15750"/>
                <a:gd name="connsiteY9" fmla="*/ 1189 h 10000"/>
                <a:gd name="connsiteX10" fmla="*/ 1010 w 15750"/>
                <a:gd name="connsiteY10" fmla="*/ 2108 h 10000"/>
                <a:gd name="connsiteX11" fmla="*/ 1109 w 15750"/>
                <a:gd name="connsiteY11" fmla="*/ 3243 h 10000"/>
                <a:gd name="connsiteX12" fmla="*/ 1215 w 15750"/>
                <a:gd name="connsiteY12" fmla="*/ 4450 h 10000"/>
                <a:gd name="connsiteX13" fmla="*/ 1313 w 15750"/>
                <a:gd name="connsiteY13" fmla="*/ 5730 h 10000"/>
                <a:gd name="connsiteX14" fmla="*/ 1415 w 15750"/>
                <a:gd name="connsiteY14" fmla="*/ 6937 h 10000"/>
                <a:gd name="connsiteX15" fmla="*/ 1513 w 15750"/>
                <a:gd name="connsiteY15" fmla="*/ 8036 h 10000"/>
                <a:gd name="connsiteX16" fmla="*/ 1616 w 15750"/>
                <a:gd name="connsiteY16" fmla="*/ 8937 h 10000"/>
                <a:gd name="connsiteX17" fmla="*/ 1718 w 15750"/>
                <a:gd name="connsiteY17" fmla="*/ 9568 h 10000"/>
                <a:gd name="connsiteX18" fmla="*/ 1816 w 15750"/>
                <a:gd name="connsiteY18" fmla="*/ 9946 h 10000"/>
                <a:gd name="connsiteX19" fmla="*/ 1918 w 15750"/>
                <a:gd name="connsiteY19" fmla="*/ 10000 h 10000"/>
                <a:gd name="connsiteX20" fmla="*/ 2020 w 15750"/>
                <a:gd name="connsiteY20" fmla="*/ 9730 h 10000"/>
                <a:gd name="connsiteX21" fmla="*/ 2123 w 15750"/>
                <a:gd name="connsiteY21" fmla="*/ 9171 h 10000"/>
                <a:gd name="connsiteX22" fmla="*/ 2221 w 15750"/>
                <a:gd name="connsiteY22" fmla="*/ 8342 h 10000"/>
                <a:gd name="connsiteX23" fmla="*/ 2323 w 15750"/>
                <a:gd name="connsiteY23" fmla="*/ 7297 h 10000"/>
                <a:gd name="connsiteX24" fmla="*/ 2421 w 15750"/>
                <a:gd name="connsiteY24" fmla="*/ 6108 h 10000"/>
                <a:gd name="connsiteX25" fmla="*/ 2527 w 15750"/>
                <a:gd name="connsiteY25" fmla="*/ 4865 h 10000"/>
                <a:gd name="connsiteX26" fmla="*/ 2626 w 15750"/>
                <a:gd name="connsiteY26" fmla="*/ 3604 h 10000"/>
                <a:gd name="connsiteX27" fmla="*/ 2728 w 15750"/>
                <a:gd name="connsiteY27" fmla="*/ 2468 h 10000"/>
                <a:gd name="connsiteX28" fmla="*/ 2826 w 15750"/>
                <a:gd name="connsiteY28" fmla="*/ 1459 h 10000"/>
                <a:gd name="connsiteX29" fmla="*/ 2928 w 15750"/>
                <a:gd name="connsiteY29" fmla="*/ 703 h 10000"/>
                <a:gd name="connsiteX30" fmla="*/ 3031 w 15750"/>
                <a:gd name="connsiteY30" fmla="*/ 216 h 10000"/>
                <a:gd name="connsiteX31" fmla="*/ 3129 w 15750"/>
                <a:gd name="connsiteY31" fmla="*/ 0 h 10000"/>
                <a:gd name="connsiteX32" fmla="*/ 3231 w 15750"/>
                <a:gd name="connsiteY32" fmla="*/ 144 h 10000"/>
                <a:gd name="connsiteX33" fmla="*/ 3333 w 15750"/>
                <a:gd name="connsiteY33" fmla="*/ 577 h 10000"/>
                <a:gd name="connsiteX34" fmla="*/ 3435 w 15750"/>
                <a:gd name="connsiteY34" fmla="*/ 1297 h 10000"/>
                <a:gd name="connsiteX35" fmla="*/ 3534 w 15750"/>
                <a:gd name="connsiteY35" fmla="*/ 2234 h 10000"/>
                <a:gd name="connsiteX36" fmla="*/ 3636 w 15750"/>
                <a:gd name="connsiteY36" fmla="*/ 3369 h 10000"/>
                <a:gd name="connsiteX37" fmla="*/ 3734 w 15750"/>
                <a:gd name="connsiteY37" fmla="*/ 4613 h 10000"/>
                <a:gd name="connsiteX38" fmla="*/ 3840 w 15750"/>
                <a:gd name="connsiteY38" fmla="*/ 5874 h 10000"/>
                <a:gd name="connsiteX39" fmla="*/ 3939 w 15750"/>
                <a:gd name="connsiteY39" fmla="*/ 7081 h 10000"/>
                <a:gd name="connsiteX40" fmla="*/ 4041 w 15750"/>
                <a:gd name="connsiteY40" fmla="*/ 8144 h 10000"/>
                <a:gd name="connsiteX41" fmla="*/ 4139 w 15750"/>
                <a:gd name="connsiteY41" fmla="*/ 9027 h 10000"/>
                <a:gd name="connsiteX42" fmla="*/ 4245 w 15750"/>
                <a:gd name="connsiteY42" fmla="*/ 9640 h 10000"/>
                <a:gd name="connsiteX43" fmla="*/ 4344 w 15750"/>
                <a:gd name="connsiteY43" fmla="*/ 9964 h 10000"/>
                <a:gd name="connsiteX44" fmla="*/ 4442 w 15750"/>
                <a:gd name="connsiteY44" fmla="*/ 9982 h 10000"/>
                <a:gd name="connsiteX45" fmla="*/ 4544 w 15750"/>
                <a:gd name="connsiteY45" fmla="*/ 9676 h 10000"/>
                <a:gd name="connsiteX46" fmla="*/ 4646 w 15750"/>
                <a:gd name="connsiteY46" fmla="*/ 9081 h 10000"/>
                <a:gd name="connsiteX47" fmla="*/ 4748 w 15750"/>
                <a:gd name="connsiteY47" fmla="*/ 8216 h 10000"/>
                <a:gd name="connsiteX48" fmla="*/ 4847 w 15750"/>
                <a:gd name="connsiteY48" fmla="*/ 7171 h 10000"/>
                <a:gd name="connsiteX49" fmla="*/ 4949 w 15750"/>
                <a:gd name="connsiteY49" fmla="*/ 5964 h 10000"/>
                <a:gd name="connsiteX50" fmla="*/ 5047 w 15750"/>
                <a:gd name="connsiteY50" fmla="*/ 4721 h 10000"/>
                <a:gd name="connsiteX51" fmla="*/ 5153 w 15750"/>
                <a:gd name="connsiteY51" fmla="*/ 3477 h 10000"/>
                <a:gd name="connsiteX52" fmla="*/ 5252 w 15750"/>
                <a:gd name="connsiteY52" fmla="*/ 2342 h 10000"/>
                <a:gd name="connsiteX53" fmla="*/ 5354 w 15750"/>
                <a:gd name="connsiteY53" fmla="*/ 1351 h 10000"/>
                <a:gd name="connsiteX54" fmla="*/ 5452 w 15750"/>
                <a:gd name="connsiteY54" fmla="*/ 613 h 10000"/>
                <a:gd name="connsiteX55" fmla="*/ 5558 w 15750"/>
                <a:gd name="connsiteY55" fmla="*/ 162 h 10000"/>
                <a:gd name="connsiteX56" fmla="*/ 5656 w 15750"/>
                <a:gd name="connsiteY56" fmla="*/ 0 h 10000"/>
                <a:gd name="connsiteX57" fmla="*/ 5755 w 15750"/>
                <a:gd name="connsiteY57" fmla="*/ 162 h 10000"/>
                <a:gd name="connsiteX58" fmla="*/ 5857 w 15750"/>
                <a:gd name="connsiteY58" fmla="*/ 649 h 10000"/>
                <a:gd name="connsiteX59" fmla="*/ 5955 w 15750"/>
                <a:gd name="connsiteY59" fmla="*/ 1405 h 10000"/>
                <a:gd name="connsiteX60" fmla="*/ 6061 w 15750"/>
                <a:gd name="connsiteY60" fmla="*/ 2378 h 10000"/>
                <a:gd name="connsiteX61" fmla="*/ 6160 w 15750"/>
                <a:gd name="connsiteY61" fmla="*/ 3514 h 10000"/>
                <a:gd name="connsiteX62" fmla="*/ 6262 w 15750"/>
                <a:gd name="connsiteY62" fmla="*/ 4757 h 10000"/>
                <a:gd name="connsiteX63" fmla="*/ 6360 w 15750"/>
                <a:gd name="connsiteY63" fmla="*/ 6000 h 10000"/>
                <a:gd name="connsiteX64" fmla="*/ 6466 w 15750"/>
                <a:gd name="connsiteY64" fmla="*/ 7189 h 10000"/>
                <a:gd name="connsiteX65" fmla="*/ 6565 w 15750"/>
                <a:gd name="connsiteY65" fmla="*/ 8270 h 10000"/>
                <a:gd name="connsiteX66" fmla="*/ 6667 w 15750"/>
                <a:gd name="connsiteY66" fmla="*/ 9099 h 10000"/>
                <a:gd name="connsiteX67" fmla="*/ 6765 w 15750"/>
                <a:gd name="connsiteY67" fmla="*/ 9694 h 10000"/>
                <a:gd name="connsiteX68" fmla="*/ 6871 w 15750"/>
                <a:gd name="connsiteY68" fmla="*/ 9982 h 10000"/>
                <a:gd name="connsiteX69" fmla="*/ 6969 w 15750"/>
                <a:gd name="connsiteY69" fmla="*/ 9964 h 10000"/>
                <a:gd name="connsiteX70" fmla="*/ 7072 w 15750"/>
                <a:gd name="connsiteY70" fmla="*/ 9640 h 10000"/>
                <a:gd name="connsiteX71" fmla="*/ 7170 w 15750"/>
                <a:gd name="connsiteY71" fmla="*/ 8991 h 10000"/>
                <a:gd name="connsiteX72" fmla="*/ 7268 w 15750"/>
                <a:gd name="connsiteY72" fmla="*/ 8126 h 10000"/>
                <a:gd name="connsiteX73" fmla="*/ 7374 w 15750"/>
                <a:gd name="connsiteY73" fmla="*/ 7027 h 10000"/>
                <a:gd name="connsiteX74" fmla="*/ 7473 w 15750"/>
                <a:gd name="connsiteY74" fmla="*/ 5820 h 10000"/>
                <a:gd name="connsiteX75" fmla="*/ 7575 w 15750"/>
                <a:gd name="connsiteY75" fmla="*/ 4577 h 10000"/>
                <a:gd name="connsiteX76" fmla="*/ 7673 w 15750"/>
                <a:gd name="connsiteY76" fmla="*/ 3351 h 10000"/>
                <a:gd name="connsiteX77" fmla="*/ 7779 w 15750"/>
                <a:gd name="connsiteY77" fmla="*/ 2216 h 10000"/>
                <a:gd name="connsiteX78" fmla="*/ 7877 w 15750"/>
                <a:gd name="connsiteY78" fmla="*/ 1261 h 10000"/>
                <a:gd name="connsiteX79" fmla="*/ 7980 w 15750"/>
                <a:gd name="connsiteY79" fmla="*/ 559 h 10000"/>
                <a:gd name="connsiteX80" fmla="*/ 8078 w 15750"/>
                <a:gd name="connsiteY80" fmla="*/ 126 h 10000"/>
                <a:gd name="connsiteX81" fmla="*/ 8184 w 15750"/>
                <a:gd name="connsiteY81" fmla="*/ 0 h 10000"/>
                <a:gd name="connsiteX82" fmla="*/ 8282 w 15750"/>
                <a:gd name="connsiteY82" fmla="*/ 216 h 10000"/>
                <a:gd name="connsiteX83" fmla="*/ 8384 w 15750"/>
                <a:gd name="connsiteY83" fmla="*/ 721 h 10000"/>
                <a:gd name="connsiteX84" fmla="*/ 8483 w 15750"/>
                <a:gd name="connsiteY84" fmla="*/ 1495 h 10000"/>
                <a:gd name="connsiteX85" fmla="*/ 8581 w 15750"/>
                <a:gd name="connsiteY85" fmla="*/ 2505 h 10000"/>
                <a:gd name="connsiteX86" fmla="*/ 8687 w 15750"/>
                <a:gd name="connsiteY86" fmla="*/ 3658 h 10000"/>
                <a:gd name="connsiteX87" fmla="*/ 8785 w 15750"/>
                <a:gd name="connsiteY87" fmla="*/ 4901 h 10000"/>
                <a:gd name="connsiteX88" fmla="*/ 8888 w 15750"/>
                <a:gd name="connsiteY88" fmla="*/ 6144 h 10000"/>
                <a:gd name="connsiteX89" fmla="*/ 8986 w 15750"/>
                <a:gd name="connsiteY89" fmla="*/ 7333 h 10000"/>
                <a:gd name="connsiteX90" fmla="*/ 9092 w 15750"/>
                <a:gd name="connsiteY90" fmla="*/ 8360 h 10000"/>
                <a:gd name="connsiteX91" fmla="*/ 9190 w 15750"/>
                <a:gd name="connsiteY91" fmla="*/ 9189 h 10000"/>
                <a:gd name="connsiteX92" fmla="*/ 9292 w 15750"/>
                <a:gd name="connsiteY92" fmla="*/ 9730 h 10000"/>
                <a:gd name="connsiteX93" fmla="*/ 9391 w 15750"/>
                <a:gd name="connsiteY93" fmla="*/ 10000 h 10000"/>
                <a:gd name="connsiteX94" fmla="*/ 9497 w 15750"/>
                <a:gd name="connsiteY94" fmla="*/ 9946 h 10000"/>
                <a:gd name="connsiteX95" fmla="*/ 9595 w 15750"/>
                <a:gd name="connsiteY95" fmla="*/ 9568 h 10000"/>
                <a:gd name="connsiteX96" fmla="*/ 9697 w 15750"/>
                <a:gd name="connsiteY96" fmla="*/ 8901 h 10000"/>
                <a:gd name="connsiteX97" fmla="*/ 9796 w 15750"/>
                <a:gd name="connsiteY97" fmla="*/ 8000 h 10000"/>
                <a:gd name="connsiteX98" fmla="*/ 9902 w 15750"/>
                <a:gd name="connsiteY98" fmla="*/ 6883 h 10000"/>
                <a:gd name="connsiteX99" fmla="*/ 10000 w 15750"/>
                <a:gd name="connsiteY99" fmla="*/ 5676 h 10000"/>
                <a:gd name="connsiteX100" fmla="*/ 15750 w 15750"/>
                <a:gd name="connsiteY100" fmla="*/ 4016 h 10000"/>
                <a:gd name="connsiteX0" fmla="*/ 0 w 13914"/>
                <a:gd name="connsiteY0" fmla="*/ 5027 h 10000"/>
                <a:gd name="connsiteX1" fmla="*/ 98 w 13914"/>
                <a:gd name="connsiteY1" fmla="*/ 3784 h 10000"/>
                <a:gd name="connsiteX2" fmla="*/ 201 w 13914"/>
                <a:gd name="connsiteY2" fmla="*/ 2595 h 10000"/>
                <a:gd name="connsiteX3" fmla="*/ 303 w 13914"/>
                <a:gd name="connsiteY3" fmla="*/ 1586 h 10000"/>
                <a:gd name="connsiteX4" fmla="*/ 405 w 13914"/>
                <a:gd name="connsiteY4" fmla="*/ 793 h 10000"/>
                <a:gd name="connsiteX5" fmla="*/ 503 w 13914"/>
                <a:gd name="connsiteY5" fmla="*/ 252 h 10000"/>
                <a:gd name="connsiteX6" fmla="*/ 605 w 13914"/>
                <a:gd name="connsiteY6" fmla="*/ 18 h 10000"/>
                <a:gd name="connsiteX7" fmla="*/ 708 w 13914"/>
                <a:gd name="connsiteY7" fmla="*/ 108 h 10000"/>
                <a:gd name="connsiteX8" fmla="*/ 810 w 13914"/>
                <a:gd name="connsiteY8" fmla="*/ 523 h 10000"/>
                <a:gd name="connsiteX9" fmla="*/ 908 w 13914"/>
                <a:gd name="connsiteY9" fmla="*/ 1189 h 10000"/>
                <a:gd name="connsiteX10" fmla="*/ 1010 w 13914"/>
                <a:gd name="connsiteY10" fmla="*/ 2108 h 10000"/>
                <a:gd name="connsiteX11" fmla="*/ 1109 w 13914"/>
                <a:gd name="connsiteY11" fmla="*/ 3243 h 10000"/>
                <a:gd name="connsiteX12" fmla="*/ 1215 w 13914"/>
                <a:gd name="connsiteY12" fmla="*/ 4450 h 10000"/>
                <a:gd name="connsiteX13" fmla="*/ 1313 w 13914"/>
                <a:gd name="connsiteY13" fmla="*/ 5730 h 10000"/>
                <a:gd name="connsiteX14" fmla="*/ 1415 w 13914"/>
                <a:gd name="connsiteY14" fmla="*/ 6937 h 10000"/>
                <a:gd name="connsiteX15" fmla="*/ 1513 w 13914"/>
                <a:gd name="connsiteY15" fmla="*/ 8036 h 10000"/>
                <a:gd name="connsiteX16" fmla="*/ 1616 w 13914"/>
                <a:gd name="connsiteY16" fmla="*/ 8937 h 10000"/>
                <a:gd name="connsiteX17" fmla="*/ 1718 w 13914"/>
                <a:gd name="connsiteY17" fmla="*/ 9568 h 10000"/>
                <a:gd name="connsiteX18" fmla="*/ 1816 w 13914"/>
                <a:gd name="connsiteY18" fmla="*/ 9946 h 10000"/>
                <a:gd name="connsiteX19" fmla="*/ 1918 w 13914"/>
                <a:gd name="connsiteY19" fmla="*/ 10000 h 10000"/>
                <a:gd name="connsiteX20" fmla="*/ 2020 w 13914"/>
                <a:gd name="connsiteY20" fmla="*/ 9730 h 10000"/>
                <a:gd name="connsiteX21" fmla="*/ 2123 w 13914"/>
                <a:gd name="connsiteY21" fmla="*/ 9171 h 10000"/>
                <a:gd name="connsiteX22" fmla="*/ 2221 w 13914"/>
                <a:gd name="connsiteY22" fmla="*/ 8342 h 10000"/>
                <a:gd name="connsiteX23" fmla="*/ 2323 w 13914"/>
                <a:gd name="connsiteY23" fmla="*/ 7297 h 10000"/>
                <a:gd name="connsiteX24" fmla="*/ 2421 w 13914"/>
                <a:gd name="connsiteY24" fmla="*/ 6108 h 10000"/>
                <a:gd name="connsiteX25" fmla="*/ 2527 w 13914"/>
                <a:gd name="connsiteY25" fmla="*/ 4865 h 10000"/>
                <a:gd name="connsiteX26" fmla="*/ 2626 w 13914"/>
                <a:gd name="connsiteY26" fmla="*/ 3604 h 10000"/>
                <a:gd name="connsiteX27" fmla="*/ 2728 w 13914"/>
                <a:gd name="connsiteY27" fmla="*/ 2468 h 10000"/>
                <a:gd name="connsiteX28" fmla="*/ 2826 w 13914"/>
                <a:gd name="connsiteY28" fmla="*/ 1459 h 10000"/>
                <a:gd name="connsiteX29" fmla="*/ 2928 w 13914"/>
                <a:gd name="connsiteY29" fmla="*/ 703 h 10000"/>
                <a:gd name="connsiteX30" fmla="*/ 3031 w 13914"/>
                <a:gd name="connsiteY30" fmla="*/ 216 h 10000"/>
                <a:gd name="connsiteX31" fmla="*/ 3129 w 13914"/>
                <a:gd name="connsiteY31" fmla="*/ 0 h 10000"/>
                <a:gd name="connsiteX32" fmla="*/ 3231 w 13914"/>
                <a:gd name="connsiteY32" fmla="*/ 144 h 10000"/>
                <a:gd name="connsiteX33" fmla="*/ 3333 w 13914"/>
                <a:gd name="connsiteY33" fmla="*/ 577 h 10000"/>
                <a:gd name="connsiteX34" fmla="*/ 3435 w 13914"/>
                <a:gd name="connsiteY34" fmla="*/ 1297 h 10000"/>
                <a:gd name="connsiteX35" fmla="*/ 3534 w 13914"/>
                <a:gd name="connsiteY35" fmla="*/ 2234 h 10000"/>
                <a:gd name="connsiteX36" fmla="*/ 3636 w 13914"/>
                <a:gd name="connsiteY36" fmla="*/ 3369 h 10000"/>
                <a:gd name="connsiteX37" fmla="*/ 3734 w 13914"/>
                <a:gd name="connsiteY37" fmla="*/ 4613 h 10000"/>
                <a:gd name="connsiteX38" fmla="*/ 3840 w 13914"/>
                <a:gd name="connsiteY38" fmla="*/ 5874 h 10000"/>
                <a:gd name="connsiteX39" fmla="*/ 3939 w 13914"/>
                <a:gd name="connsiteY39" fmla="*/ 7081 h 10000"/>
                <a:gd name="connsiteX40" fmla="*/ 4041 w 13914"/>
                <a:gd name="connsiteY40" fmla="*/ 8144 h 10000"/>
                <a:gd name="connsiteX41" fmla="*/ 4139 w 13914"/>
                <a:gd name="connsiteY41" fmla="*/ 9027 h 10000"/>
                <a:gd name="connsiteX42" fmla="*/ 4245 w 13914"/>
                <a:gd name="connsiteY42" fmla="*/ 9640 h 10000"/>
                <a:gd name="connsiteX43" fmla="*/ 4344 w 13914"/>
                <a:gd name="connsiteY43" fmla="*/ 9964 h 10000"/>
                <a:gd name="connsiteX44" fmla="*/ 4442 w 13914"/>
                <a:gd name="connsiteY44" fmla="*/ 9982 h 10000"/>
                <a:gd name="connsiteX45" fmla="*/ 4544 w 13914"/>
                <a:gd name="connsiteY45" fmla="*/ 9676 h 10000"/>
                <a:gd name="connsiteX46" fmla="*/ 4646 w 13914"/>
                <a:gd name="connsiteY46" fmla="*/ 9081 h 10000"/>
                <a:gd name="connsiteX47" fmla="*/ 4748 w 13914"/>
                <a:gd name="connsiteY47" fmla="*/ 8216 h 10000"/>
                <a:gd name="connsiteX48" fmla="*/ 4847 w 13914"/>
                <a:gd name="connsiteY48" fmla="*/ 7171 h 10000"/>
                <a:gd name="connsiteX49" fmla="*/ 4949 w 13914"/>
                <a:gd name="connsiteY49" fmla="*/ 5964 h 10000"/>
                <a:gd name="connsiteX50" fmla="*/ 5047 w 13914"/>
                <a:gd name="connsiteY50" fmla="*/ 4721 h 10000"/>
                <a:gd name="connsiteX51" fmla="*/ 5153 w 13914"/>
                <a:gd name="connsiteY51" fmla="*/ 3477 h 10000"/>
                <a:gd name="connsiteX52" fmla="*/ 5252 w 13914"/>
                <a:gd name="connsiteY52" fmla="*/ 2342 h 10000"/>
                <a:gd name="connsiteX53" fmla="*/ 5354 w 13914"/>
                <a:gd name="connsiteY53" fmla="*/ 1351 h 10000"/>
                <a:gd name="connsiteX54" fmla="*/ 5452 w 13914"/>
                <a:gd name="connsiteY54" fmla="*/ 613 h 10000"/>
                <a:gd name="connsiteX55" fmla="*/ 5558 w 13914"/>
                <a:gd name="connsiteY55" fmla="*/ 162 h 10000"/>
                <a:gd name="connsiteX56" fmla="*/ 5656 w 13914"/>
                <a:gd name="connsiteY56" fmla="*/ 0 h 10000"/>
                <a:gd name="connsiteX57" fmla="*/ 5755 w 13914"/>
                <a:gd name="connsiteY57" fmla="*/ 162 h 10000"/>
                <a:gd name="connsiteX58" fmla="*/ 5857 w 13914"/>
                <a:gd name="connsiteY58" fmla="*/ 649 h 10000"/>
                <a:gd name="connsiteX59" fmla="*/ 5955 w 13914"/>
                <a:gd name="connsiteY59" fmla="*/ 1405 h 10000"/>
                <a:gd name="connsiteX60" fmla="*/ 6061 w 13914"/>
                <a:gd name="connsiteY60" fmla="*/ 2378 h 10000"/>
                <a:gd name="connsiteX61" fmla="*/ 6160 w 13914"/>
                <a:gd name="connsiteY61" fmla="*/ 3514 h 10000"/>
                <a:gd name="connsiteX62" fmla="*/ 6262 w 13914"/>
                <a:gd name="connsiteY62" fmla="*/ 4757 h 10000"/>
                <a:gd name="connsiteX63" fmla="*/ 6360 w 13914"/>
                <a:gd name="connsiteY63" fmla="*/ 6000 h 10000"/>
                <a:gd name="connsiteX64" fmla="*/ 6466 w 13914"/>
                <a:gd name="connsiteY64" fmla="*/ 7189 h 10000"/>
                <a:gd name="connsiteX65" fmla="*/ 6565 w 13914"/>
                <a:gd name="connsiteY65" fmla="*/ 8270 h 10000"/>
                <a:gd name="connsiteX66" fmla="*/ 6667 w 13914"/>
                <a:gd name="connsiteY66" fmla="*/ 9099 h 10000"/>
                <a:gd name="connsiteX67" fmla="*/ 6765 w 13914"/>
                <a:gd name="connsiteY67" fmla="*/ 9694 h 10000"/>
                <a:gd name="connsiteX68" fmla="*/ 6871 w 13914"/>
                <a:gd name="connsiteY68" fmla="*/ 9982 h 10000"/>
                <a:gd name="connsiteX69" fmla="*/ 6969 w 13914"/>
                <a:gd name="connsiteY69" fmla="*/ 9964 h 10000"/>
                <a:gd name="connsiteX70" fmla="*/ 7072 w 13914"/>
                <a:gd name="connsiteY70" fmla="*/ 9640 h 10000"/>
                <a:gd name="connsiteX71" fmla="*/ 7170 w 13914"/>
                <a:gd name="connsiteY71" fmla="*/ 8991 h 10000"/>
                <a:gd name="connsiteX72" fmla="*/ 7268 w 13914"/>
                <a:gd name="connsiteY72" fmla="*/ 8126 h 10000"/>
                <a:gd name="connsiteX73" fmla="*/ 7374 w 13914"/>
                <a:gd name="connsiteY73" fmla="*/ 7027 h 10000"/>
                <a:gd name="connsiteX74" fmla="*/ 7473 w 13914"/>
                <a:gd name="connsiteY74" fmla="*/ 5820 h 10000"/>
                <a:gd name="connsiteX75" fmla="*/ 7575 w 13914"/>
                <a:gd name="connsiteY75" fmla="*/ 4577 h 10000"/>
                <a:gd name="connsiteX76" fmla="*/ 7673 w 13914"/>
                <a:gd name="connsiteY76" fmla="*/ 3351 h 10000"/>
                <a:gd name="connsiteX77" fmla="*/ 7779 w 13914"/>
                <a:gd name="connsiteY77" fmla="*/ 2216 h 10000"/>
                <a:gd name="connsiteX78" fmla="*/ 7877 w 13914"/>
                <a:gd name="connsiteY78" fmla="*/ 1261 h 10000"/>
                <a:gd name="connsiteX79" fmla="*/ 7980 w 13914"/>
                <a:gd name="connsiteY79" fmla="*/ 559 h 10000"/>
                <a:gd name="connsiteX80" fmla="*/ 8078 w 13914"/>
                <a:gd name="connsiteY80" fmla="*/ 126 h 10000"/>
                <a:gd name="connsiteX81" fmla="*/ 8184 w 13914"/>
                <a:gd name="connsiteY81" fmla="*/ 0 h 10000"/>
                <a:gd name="connsiteX82" fmla="*/ 8282 w 13914"/>
                <a:gd name="connsiteY82" fmla="*/ 216 h 10000"/>
                <a:gd name="connsiteX83" fmla="*/ 8384 w 13914"/>
                <a:gd name="connsiteY83" fmla="*/ 721 h 10000"/>
                <a:gd name="connsiteX84" fmla="*/ 8483 w 13914"/>
                <a:gd name="connsiteY84" fmla="*/ 1495 h 10000"/>
                <a:gd name="connsiteX85" fmla="*/ 8581 w 13914"/>
                <a:gd name="connsiteY85" fmla="*/ 2505 h 10000"/>
                <a:gd name="connsiteX86" fmla="*/ 8687 w 13914"/>
                <a:gd name="connsiteY86" fmla="*/ 3658 h 10000"/>
                <a:gd name="connsiteX87" fmla="*/ 8785 w 13914"/>
                <a:gd name="connsiteY87" fmla="*/ 4901 h 10000"/>
                <a:gd name="connsiteX88" fmla="*/ 8888 w 13914"/>
                <a:gd name="connsiteY88" fmla="*/ 6144 h 10000"/>
                <a:gd name="connsiteX89" fmla="*/ 8986 w 13914"/>
                <a:gd name="connsiteY89" fmla="*/ 7333 h 10000"/>
                <a:gd name="connsiteX90" fmla="*/ 9092 w 13914"/>
                <a:gd name="connsiteY90" fmla="*/ 8360 h 10000"/>
                <a:gd name="connsiteX91" fmla="*/ 9190 w 13914"/>
                <a:gd name="connsiteY91" fmla="*/ 9189 h 10000"/>
                <a:gd name="connsiteX92" fmla="*/ 9292 w 13914"/>
                <a:gd name="connsiteY92" fmla="*/ 9730 h 10000"/>
                <a:gd name="connsiteX93" fmla="*/ 9391 w 13914"/>
                <a:gd name="connsiteY93" fmla="*/ 10000 h 10000"/>
                <a:gd name="connsiteX94" fmla="*/ 9497 w 13914"/>
                <a:gd name="connsiteY94" fmla="*/ 9946 h 10000"/>
                <a:gd name="connsiteX95" fmla="*/ 9595 w 13914"/>
                <a:gd name="connsiteY95" fmla="*/ 9568 h 10000"/>
                <a:gd name="connsiteX96" fmla="*/ 9697 w 13914"/>
                <a:gd name="connsiteY96" fmla="*/ 8901 h 10000"/>
                <a:gd name="connsiteX97" fmla="*/ 9796 w 13914"/>
                <a:gd name="connsiteY97" fmla="*/ 8000 h 10000"/>
                <a:gd name="connsiteX98" fmla="*/ 9902 w 13914"/>
                <a:gd name="connsiteY98" fmla="*/ 6883 h 10000"/>
                <a:gd name="connsiteX99" fmla="*/ 10000 w 13914"/>
                <a:gd name="connsiteY99" fmla="*/ 5676 h 10000"/>
                <a:gd name="connsiteX100" fmla="*/ 13914 w 13914"/>
                <a:gd name="connsiteY100" fmla="*/ 56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914" h="10000">
                  <a:moveTo>
                    <a:pt x="0" y="5027"/>
                  </a:moveTo>
                  <a:cubicBezTo>
                    <a:pt x="33" y="4613"/>
                    <a:pt x="65" y="4198"/>
                    <a:pt x="98" y="3784"/>
                  </a:cubicBezTo>
                  <a:cubicBezTo>
                    <a:pt x="132" y="3388"/>
                    <a:pt x="167" y="2991"/>
                    <a:pt x="201" y="2595"/>
                  </a:cubicBezTo>
                  <a:lnTo>
                    <a:pt x="303" y="1586"/>
                  </a:lnTo>
                  <a:lnTo>
                    <a:pt x="405" y="793"/>
                  </a:lnTo>
                  <a:cubicBezTo>
                    <a:pt x="438" y="613"/>
                    <a:pt x="470" y="432"/>
                    <a:pt x="503" y="252"/>
                  </a:cubicBezTo>
                  <a:lnTo>
                    <a:pt x="605" y="18"/>
                  </a:lnTo>
                  <a:lnTo>
                    <a:pt x="708" y="108"/>
                  </a:lnTo>
                  <a:lnTo>
                    <a:pt x="810" y="523"/>
                  </a:lnTo>
                  <a:cubicBezTo>
                    <a:pt x="843" y="745"/>
                    <a:pt x="875" y="967"/>
                    <a:pt x="908" y="1189"/>
                  </a:cubicBezTo>
                  <a:lnTo>
                    <a:pt x="1010" y="2108"/>
                  </a:lnTo>
                  <a:cubicBezTo>
                    <a:pt x="1043" y="2486"/>
                    <a:pt x="1076" y="2865"/>
                    <a:pt x="1109" y="3243"/>
                  </a:cubicBezTo>
                  <a:cubicBezTo>
                    <a:pt x="1144" y="3645"/>
                    <a:pt x="1180" y="4048"/>
                    <a:pt x="1215" y="4450"/>
                  </a:cubicBezTo>
                  <a:cubicBezTo>
                    <a:pt x="1248" y="4877"/>
                    <a:pt x="1280" y="5303"/>
                    <a:pt x="1313" y="5730"/>
                  </a:cubicBezTo>
                  <a:lnTo>
                    <a:pt x="1415" y="6937"/>
                  </a:lnTo>
                  <a:cubicBezTo>
                    <a:pt x="1448" y="7303"/>
                    <a:pt x="1480" y="7670"/>
                    <a:pt x="1513" y="8036"/>
                  </a:cubicBezTo>
                  <a:cubicBezTo>
                    <a:pt x="1547" y="8336"/>
                    <a:pt x="1582" y="8637"/>
                    <a:pt x="1616" y="8937"/>
                  </a:cubicBezTo>
                  <a:lnTo>
                    <a:pt x="1718" y="9568"/>
                  </a:lnTo>
                  <a:cubicBezTo>
                    <a:pt x="1751" y="9694"/>
                    <a:pt x="1783" y="9820"/>
                    <a:pt x="1816" y="9946"/>
                  </a:cubicBezTo>
                  <a:lnTo>
                    <a:pt x="1918" y="10000"/>
                  </a:lnTo>
                  <a:lnTo>
                    <a:pt x="2020" y="9730"/>
                  </a:lnTo>
                  <a:cubicBezTo>
                    <a:pt x="2054" y="9544"/>
                    <a:pt x="2089" y="9357"/>
                    <a:pt x="2123" y="9171"/>
                  </a:cubicBezTo>
                  <a:cubicBezTo>
                    <a:pt x="2156" y="8895"/>
                    <a:pt x="2188" y="8618"/>
                    <a:pt x="2221" y="8342"/>
                  </a:cubicBezTo>
                  <a:lnTo>
                    <a:pt x="2323" y="7297"/>
                  </a:lnTo>
                  <a:cubicBezTo>
                    <a:pt x="2356" y="6901"/>
                    <a:pt x="2388" y="6504"/>
                    <a:pt x="2421" y="6108"/>
                  </a:cubicBezTo>
                  <a:cubicBezTo>
                    <a:pt x="2456" y="5694"/>
                    <a:pt x="2492" y="5279"/>
                    <a:pt x="2527" y="4865"/>
                  </a:cubicBezTo>
                  <a:cubicBezTo>
                    <a:pt x="2560" y="4445"/>
                    <a:pt x="2593" y="4024"/>
                    <a:pt x="2626" y="3604"/>
                  </a:cubicBezTo>
                  <a:lnTo>
                    <a:pt x="2728" y="2468"/>
                  </a:lnTo>
                  <a:cubicBezTo>
                    <a:pt x="2761" y="2132"/>
                    <a:pt x="2793" y="1795"/>
                    <a:pt x="2826" y="1459"/>
                  </a:cubicBezTo>
                  <a:lnTo>
                    <a:pt x="2928" y="703"/>
                  </a:lnTo>
                  <a:cubicBezTo>
                    <a:pt x="2962" y="541"/>
                    <a:pt x="2997" y="378"/>
                    <a:pt x="3031" y="216"/>
                  </a:cubicBezTo>
                  <a:cubicBezTo>
                    <a:pt x="3064" y="144"/>
                    <a:pt x="3096" y="72"/>
                    <a:pt x="3129" y="0"/>
                  </a:cubicBezTo>
                  <a:lnTo>
                    <a:pt x="3231" y="144"/>
                  </a:lnTo>
                  <a:lnTo>
                    <a:pt x="3333" y="577"/>
                  </a:lnTo>
                  <a:lnTo>
                    <a:pt x="3435" y="1297"/>
                  </a:lnTo>
                  <a:cubicBezTo>
                    <a:pt x="3468" y="1609"/>
                    <a:pt x="3501" y="1922"/>
                    <a:pt x="3534" y="2234"/>
                  </a:cubicBezTo>
                  <a:lnTo>
                    <a:pt x="3636" y="3369"/>
                  </a:lnTo>
                  <a:cubicBezTo>
                    <a:pt x="3669" y="3784"/>
                    <a:pt x="3701" y="4198"/>
                    <a:pt x="3734" y="4613"/>
                  </a:cubicBezTo>
                  <a:cubicBezTo>
                    <a:pt x="3769" y="5033"/>
                    <a:pt x="3805" y="5454"/>
                    <a:pt x="3840" y="5874"/>
                  </a:cubicBezTo>
                  <a:cubicBezTo>
                    <a:pt x="3873" y="6276"/>
                    <a:pt x="3906" y="6679"/>
                    <a:pt x="3939" y="7081"/>
                  </a:cubicBezTo>
                  <a:lnTo>
                    <a:pt x="4041" y="8144"/>
                  </a:lnTo>
                  <a:cubicBezTo>
                    <a:pt x="4074" y="8438"/>
                    <a:pt x="4106" y="8733"/>
                    <a:pt x="4139" y="9027"/>
                  </a:cubicBezTo>
                  <a:cubicBezTo>
                    <a:pt x="4174" y="9231"/>
                    <a:pt x="4210" y="9436"/>
                    <a:pt x="4245" y="9640"/>
                  </a:cubicBezTo>
                  <a:lnTo>
                    <a:pt x="4344" y="9964"/>
                  </a:lnTo>
                  <a:lnTo>
                    <a:pt x="4442" y="9982"/>
                  </a:lnTo>
                  <a:lnTo>
                    <a:pt x="4544" y="9676"/>
                  </a:lnTo>
                  <a:lnTo>
                    <a:pt x="4646" y="9081"/>
                  </a:lnTo>
                  <a:lnTo>
                    <a:pt x="4748" y="8216"/>
                  </a:lnTo>
                  <a:cubicBezTo>
                    <a:pt x="4781" y="7868"/>
                    <a:pt x="4814" y="7519"/>
                    <a:pt x="4847" y="7171"/>
                  </a:cubicBezTo>
                  <a:lnTo>
                    <a:pt x="4949" y="5964"/>
                  </a:lnTo>
                  <a:cubicBezTo>
                    <a:pt x="4982" y="5550"/>
                    <a:pt x="5014" y="5135"/>
                    <a:pt x="5047" y="4721"/>
                  </a:cubicBezTo>
                  <a:cubicBezTo>
                    <a:pt x="5082" y="4306"/>
                    <a:pt x="5118" y="3892"/>
                    <a:pt x="5153" y="3477"/>
                  </a:cubicBezTo>
                  <a:cubicBezTo>
                    <a:pt x="5186" y="3099"/>
                    <a:pt x="5219" y="2720"/>
                    <a:pt x="5252" y="2342"/>
                  </a:cubicBezTo>
                  <a:lnTo>
                    <a:pt x="5354" y="1351"/>
                  </a:lnTo>
                  <a:cubicBezTo>
                    <a:pt x="5387" y="1105"/>
                    <a:pt x="5419" y="859"/>
                    <a:pt x="5452" y="613"/>
                  </a:cubicBezTo>
                  <a:cubicBezTo>
                    <a:pt x="5487" y="463"/>
                    <a:pt x="5523" y="312"/>
                    <a:pt x="5558" y="162"/>
                  </a:cubicBezTo>
                  <a:cubicBezTo>
                    <a:pt x="5591" y="108"/>
                    <a:pt x="5623" y="54"/>
                    <a:pt x="5656" y="0"/>
                  </a:cubicBezTo>
                  <a:lnTo>
                    <a:pt x="5755" y="162"/>
                  </a:lnTo>
                  <a:lnTo>
                    <a:pt x="5857" y="649"/>
                  </a:lnTo>
                  <a:cubicBezTo>
                    <a:pt x="5890" y="901"/>
                    <a:pt x="5922" y="1153"/>
                    <a:pt x="5955" y="1405"/>
                  </a:cubicBezTo>
                  <a:cubicBezTo>
                    <a:pt x="5990" y="1729"/>
                    <a:pt x="6026" y="2054"/>
                    <a:pt x="6061" y="2378"/>
                  </a:cubicBezTo>
                  <a:cubicBezTo>
                    <a:pt x="6094" y="2757"/>
                    <a:pt x="6127" y="3135"/>
                    <a:pt x="6160" y="3514"/>
                  </a:cubicBezTo>
                  <a:lnTo>
                    <a:pt x="6262" y="4757"/>
                  </a:lnTo>
                  <a:cubicBezTo>
                    <a:pt x="6295" y="5171"/>
                    <a:pt x="6327" y="5586"/>
                    <a:pt x="6360" y="6000"/>
                  </a:cubicBezTo>
                  <a:cubicBezTo>
                    <a:pt x="6395" y="6396"/>
                    <a:pt x="6431" y="6793"/>
                    <a:pt x="6466" y="7189"/>
                  </a:cubicBezTo>
                  <a:cubicBezTo>
                    <a:pt x="6499" y="7549"/>
                    <a:pt x="6532" y="7910"/>
                    <a:pt x="6565" y="8270"/>
                  </a:cubicBezTo>
                  <a:lnTo>
                    <a:pt x="6667" y="9099"/>
                  </a:lnTo>
                  <a:cubicBezTo>
                    <a:pt x="6700" y="9297"/>
                    <a:pt x="6732" y="9496"/>
                    <a:pt x="6765" y="9694"/>
                  </a:cubicBezTo>
                  <a:cubicBezTo>
                    <a:pt x="6800" y="9790"/>
                    <a:pt x="6836" y="9886"/>
                    <a:pt x="6871" y="9982"/>
                  </a:cubicBezTo>
                  <a:lnTo>
                    <a:pt x="6969" y="9964"/>
                  </a:lnTo>
                  <a:cubicBezTo>
                    <a:pt x="7003" y="9856"/>
                    <a:pt x="7038" y="9748"/>
                    <a:pt x="7072" y="9640"/>
                  </a:cubicBezTo>
                  <a:cubicBezTo>
                    <a:pt x="7105" y="9424"/>
                    <a:pt x="7137" y="9207"/>
                    <a:pt x="7170" y="8991"/>
                  </a:cubicBezTo>
                  <a:cubicBezTo>
                    <a:pt x="7203" y="8703"/>
                    <a:pt x="7235" y="8414"/>
                    <a:pt x="7268" y="8126"/>
                  </a:cubicBezTo>
                  <a:cubicBezTo>
                    <a:pt x="7303" y="7760"/>
                    <a:pt x="7339" y="7393"/>
                    <a:pt x="7374" y="7027"/>
                  </a:cubicBezTo>
                  <a:cubicBezTo>
                    <a:pt x="7407" y="6625"/>
                    <a:pt x="7440" y="6222"/>
                    <a:pt x="7473" y="5820"/>
                  </a:cubicBezTo>
                  <a:lnTo>
                    <a:pt x="7575" y="4577"/>
                  </a:lnTo>
                  <a:cubicBezTo>
                    <a:pt x="7608" y="4168"/>
                    <a:pt x="7640" y="3760"/>
                    <a:pt x="7673" y="3351"/>
                  </a:cubicBezTo>
                  <a:cubicBezTo>
                    <a:pt x="7708" y="2973"/>
                    <a:pt x="7744" y="2594"/>
                    <a:pt x="7779" y="2216"/>
                  </a:cubicBezTo>
                  <a:cubicBezTo>
                    <a:pt x="7812" y="1898"/>
                    <a:pt x="7844" y="1579"/>
                    <a:pt x="7877" y="1261"/>
                  </a:cubicBezTo>
                  <a:cubicBezTo>
                    <a:pt x="7911" y="1027"/>
                    <a:pt x="7946" y="793"/>
                    <a:pt x="7980" y="559"/>
                  </a:cubicBezTo>
                  <a:cubicBezTo>
                    <a:pt x="8013" y="415"/>
                    <a:pt x="8045" y="270"/>
                    <a:pt x="8078" y="126"/>
                  </a:cubicBezTo>
                  <a:cubicBezTo>
                    <a:pt x="8113" y="84"/>
                    <a:pt x="8149" y="42"/>
                    <a:pt x="8184" y="0"/>
                  </a:cubicBezTo>
                  <a:cubicBezTo>
                    <a:pt x="8217" y="72"/>
                    <a:pt x="8249" y="144"/>
                    <a:pt x="8282" y="216"/>
                  </a:cubicBezTo>
                  <a:lnTo>
                    <a:pt x="8384" y="721"/>
                  </a:lnTo>
                  <a:lnTo>
                    <a:pt x="8483" y="1495"/>
                  </a:lnTo>
                  <a:cubicBezTo>
                    <a:pt x="8516" y="1832"/>
                    <a:pt x="8548" y="2168"/>
                    <a:pt x="8581" y="2505"/>
                  </a:cubicBezTo>
                  <a:cubicBezTo>
                    <a:pt x="8616" y="2889"/>
                    <a:pt x="8652" y="3274"/>
                    <a:pt x="8687" y="3658"/>
                  </a:cubicBezTo>
                  <a:cubicBezTo>
                    <a:pt x="8720" y="4072"/>
                    <a:pt x="8752" y="4487"/>
                    <a:pt x="8785" y="4901"/>
                  </a:cubicBezTo>
                  <a:cubicBezTo>
                    <a:pt x="8819" y="5315"/>
                    <a:pt x="8854" y="5730"/>
                    <a:pt x="8888" y="6144"/>
                  </a:cubicBezTo>
                  <a:cubicBezTo>
                    <a:pt x="8921" y="6540"/>
                    <a:pt x="8953" y="6937"/>
                    <a:pt x="8986" y="7333"/>
                  </a:cubicBezTo>
                  <a:cubicBezTo>
                    <a:pt x="9021" y="7675"/>
                    <a:pt x="9057" y="8018"/>
                    <a:pt x="9092" y="8360"/>
                  </a:cubicBezTo>
                  <a:cubicBezTo>
                    <a:pt x="9125" y="8636"/>
                    <a:pt x="9157" y="8913"/>
                    <a:pt x="9190" y="9189"/>
                  </a:cubicBezTo>
                  <a:lnTo>
                    <a:pt x="9292" y="9730"/>
                  </a:lnTo>
                  <a:lnTo>
                    <a:pt x="9391" y="10000"/>
                  </a:lnTo>
                  <a:lnTo>
                    <a:pt x="9497" y="9946"/>
                  </a:lnTo>
                  <a:cubicBezTo>
                    <a:pt x="9530" y="9820"/>
                    <a:pt x="9562" y="9694"/>
                    <a:pt x="9595" y="9568"/>
                  </a:cubicBezTo>
                  <a:lnTo>
                    <a:pt x="9697" y="8901"/>
                  </a:lnTo>
                  <a:cubicBezTo>
                    <a:pt x="9730" y="8601"/>
                    <a:pt x="9763" y="8300"/>
                    <a:pt x="9796" y="8000"/>
                  </a:cubicBezTo>
                  <a:cubicBezTo>
                    <a:pt x="9831" y="7628"/>
                    <a:pt x="9867" y="7255"/>
                    <a:pt x="9902" y="6883"/>
                  </a:cubicBezTo>
                  <a:cubicBezTo>
                    <a:pt x="9935" y="6481"/>
                    <a:pt x="9967" y="6078"/>
                    <a:pt x="10000" y="5676"/>
                  </a:cubicBezTo>
                  <a:cubicBezTo>
                    <a:pt x="10029" y="5483"/>
                    <a:pt x="13899" y="5659"/>
                    <a:pt x="13914" y="5669"/>
                  </a:cubicBezTo>
                </a:path>
              </a:pathLst>
            </a:custGeom>
            <a:noFill/>
            <a:ln w="1588">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2" name="正方形/長方形 131"/>
            <p:cNvSpPr/>
            <p:nvPr/>
          </p:nvSpPr>
          <p:spPr>
            <a:xfrm>
              <a:off x="1622124" y="5782600"/>
              <a:ext cx="33855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a:t>
              </a:r>
            </a:p>
          </p:txBody>
        </p:sp>
        <p:sp>
          <p:nvSpPr>
            <p:cNvPr id="133" name="正方形/長方形 132"/>
            <p:cNvSpPr/>
            <p:nvPr/>
          </p:nvSpPr>
          <p:spPr>
            <a:xfrm>
              <a:off x="2967915" y="5767000"/>
              <a:ext cx="33855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a:t>
              </a:r>
            </a:p>
          </p:txBody>
        </p:sp>
      </p:grpSp>
      <p:sp>
        <p:nvSpPr>
          <p:cNvPr id="3" name="正方形/長方形 2"/>
          <p:cNvSpPr/>
          <p:nvPr/>
        </p:nvSpPr>
        <p:spPr>
          <a:xfrm>
            <a:off x="203834" y="876745"/>
            <a:ext cx="3933032" cy="269745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 name="正方形/長方形 4"/>
          <p:cNvSpPr/>
          <p:nvPr/>
        </p:nvSpPr>
        <p:spPr>
          <a:xfrm>
            <a:off x="6846473" y="4858732"/>
            <a:ext cx="2031325"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熱エネルギー</a:t>
            </a:r>
          </a:p>
        </p:txBody>
      </p:sp>
      <p:sp>
        <p:nvSpPr>
          <p:cNvPr id="60" name="正方形/長方形 59"/>
          <p:cNvSpPr/>
          <p:nvPr/>
        </p:nvSpPr>
        <p:spPr>
          <a:xfrm>
            <a:off x="4942073" y="6172292"/>
            <a:ext cx="3251211" cy="461665"/>
          </a:xfrm>
          <a:prstGeom prst="rect">
            <a:avLst/>
          </a:prstGeom>
          <a:ln w="19050">
            <a:solidFill>
              <a:srgbClr val="0000FF"/>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摩擦 </a:t>
            </a:r>
            <a:r>
              <a:rPr kumimoji="0"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エネルギー散逸</a:t>
            </a:r>
            <a:r>
              <a:rPr kumimoji="0"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1" name="右矢印 60"/>
          <p:cNvSpPr/>
          <p:nvPr/>
        </p:nvSpPr>
        <p:spPr>
          <a:xfrm>
            <a:off x="6285459" y="4871224"/>
            <a:ext cx="490118" cy="175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62" name="正方形/長方形 61"/>
          <p:cNvSpPr/>
          <p:nvPr/>
        </p:nvSpPr>
        <p:spPr>
          <a:xfrm>
            <a:off x="100885" y="6172292"/>
            <a:ext cx="4185761" cy="461665"/>
          </a:xfrm>
          <a:prstGeom prst="rect">
            <a:avLst/>
          </a:prstGeom>
          <a:ln w="19050">
            <a:solidFill>
              <a:srgbClr val="0000FF"/>
            </a:solidFill>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高温から低温への熱量の移動</a:t>
            </a:r>
          </a:p>
        </p:txBody>
      </p:sp>
    </p:spTree>
    <p:extLst>
      <p:ext uri="{BB962C8B-B14F-4D97-AF65-F5344CB8AC3E}">
        <p14:creationId xmlns:p14="http://schemas.microsoft.com/office/powerpoint/2010/main" val="136394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§2.1</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可逆過程と不可逆過程</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31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56" name="テキスト ボックス 55"/>
              <p:cNvSpPr txBox="1"/>
              <p:nvPr/>
            </p:nvSpPr>
            <p:spPr>
              <a:xfrm>
                <a:off x="199625" y="1581319"/>
                <a:ext cx="24611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2-3</a:t>
                </a: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図　</a:t>
                </a:r>
                <a14:m>
                  <m:oMath xmlns:m="http://schemas.openxmlformats.org/officeDocument/2006/math">
                    <m:r>
                      <a:rPr kumimoji="0" lang="en-US" altLang="ja-JP"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𝑽</m:t>
                    </m:r>
                    <m:r>
                      <a:rPr kumimoji="0" lang="en-US" altLang="ja-JP"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ja-JP" sz="1600" b="1"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𝒑</m:t>
                    </m:r>
                  </m:oMath>
                </a14:m>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面上での</a:t>
                </a:r>
                <a:b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１つの経路</a:t>
                </a: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199625" y="1581319"/>
                <a:ext cx="2461113" cy="584775"/>
              </a:xfrm>
              <a:prstGeom prst="rect">
                <a:avLst/>
              </a:prstGeom>
              <a:blipFill>
                <a:blip r:embed="rId2"/>
                <a:stretch>
                  <a:fillRect l="-1489" t="-3125" b="-12500"/>
                </a:stretch>
              </a:blipFill>
            </p:spPr>
            <p:txBody>
              <a:bodyPr/>
              <a:lstStyle/>
              <a:p>
                <a:r>
                  <a:rPr lang="ja-JP" altLang="en-US">
                    <a:noFill/>
                  </a:rPr>
                  <a:t> </a:t>
                </a:r>
              </a:p>
            </p:txBody>
          </p:sp>
        </mc:Fallback>
      </mc:AlternateContent>
      <p:sp>
        <p:nvSpPr>
          <p:cNvPr id="57" name="角丸四角形 56"/>
          <p:cNvSpPr/>
          <p:nvPr/>
        </p:nvSpPr>
        <p:spPr>
          <a:xfrm>
            <a:off x="3019175" y="1715905"/>
            <a:ext cx="1363690" cy="12313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系の外部</a:t>
            </a:r>
          </a:p>
        </p:txBody>
      </p:sp>
      <p:sp>
        <p:nvSpPr>
          <p:cNvPr id="58" name="角丸四角形 57"/>
          <p:cNvSpPr/>
          <p:nvPr/>
        </p:nvSpPr>
        <p:spPr>
          <a:xfrm>
            <a:off x="3200897" y="2125444"/>
            <a:ext cx="1029824" cy="614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系</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角丸四角形 58"/>
          <p:cNvSpPr/>
          <p:nvPr/>
        </p:nvSpPr>
        <p:spPr>
          <a:xfrm>
            <a:off x="4898356" y="1715905"/>
            <a:ext cx="1363690" cy="1231369"/>
          </a:xfrm>
          <a:prstGeom prst="round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系の外部</a:t>
            </a:r>
          </a:p>
        </p:txBody>
      </p:sp>
      <p:sp>
        <p:nvSpPr>
          <p:cNvPr id="60" name="角丸四角形 59"/>
          <p:cNvSpPr/>
          <p:nvPr/>
        </p:nvSpPr>
        <p:spPr>
          <a:xfrm>
            <a:off x="5103288" y="2188119"/>
            <a:ext cx="1029824" cy="6145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系</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角丸四角形 60"/>
          <p:cNvSpPr/>
          <p:nvPr/>
        </p:nvSpPr>
        <p:spPr>
          <a:xfrm>
            <a:off x="6822252" y="1715905"/>
            <a:ext cx="1363690" cy="12313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系の外部</a:t>
            </a:r>
          </a:p>
        </p:txBody>
      </p:sp>
      <p:sp>
        <p:nvSpPr>
          <p:cNvPr id="62" name="角丸四角形 61"/>
          <p:cNvSpPr/>
          <p:nvPr/>
        </p:nvSpPr>
        <p:spPr>
          <a:xfrm>
            <a:off x="7003974" y="2125444"/>
            <a:ext cx="1029824" cy="614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系</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p:cNvSpPr txBox="1"/>
          <p:nvPr/>
        </p:nvSpPr>
        <p:spPr>
          <a:xfrm>
            <a:off x="3534985" y="1336849"/>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4" name="テキスト ボックス 63"/>
          <p:cNvSpPr txBox="1"/>
          <p:nvPr/>
        </p:nvSpPr>
        <p:spPr>
          <a:xfrm>
            <a:off x="5422351" y="1333314"/>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65" name="テキスト ボックス 64"/>
          <p:cNvSpPr txBox="1"/>
          <p:nvPr/>
        </p:nvSpPr>
        <p:spPr>
          <a:xfrm>
            <a:off x="5133825" y="4326769"/>
            <a:ext cx="192877" cy="23612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角丸四角形 65"/>
          <p:cNvSpPr/>
          <p:nvPr/>
        </p:nvSpPr>
        <p:spPr>
          <a:xfrm>
            <a:off x="3049712" y="4420414"/>
            <a:ext cx="1363690" cy="12313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系の外部</a:t>
            </a:r>
          </a:p>
        </p:txBody>
      </p:sp>
      <p:sp>
        <p:nvSpPr>
          <p:cNvPr id="67" name="角丸四角形 66"/>
          <p:cNvSpPr/>
          <p:nvPr/>
        </p:nvSpPr>
        <p:spPr>
          <a:xfrm>
            <a:off x="3231434" y="4829954"/>
            <a:ext cx="1029824" cy="614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系</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角丸四角形 67"/>
          <p:cNvSpPr/>
          <p:nvPr/>
        </p:nvSpPr>
        <p:spPr>
          <a:xfrm>
            <a:off x="4928893" y="4420414"/>
            <a:ext cx="1363690" cy="1231369"/>
          </a:xfrm>
          <a:prstGeom prst="round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系の外部</a:t>
            </a:r>
          </a:p>
        </p:txBody>
      </p:sp>
      <p:sp>
        <p:nvSpPr>
          <p:cNvPr id="69" name="角丸四角形 68"/>
          <p:cNvSpPr/>
          <p:nvPr/>
        </p:nvSpPr>
        <p:spPr>
          <a:xfrm>
            <a:off x="5110615" y="4829954"/>
            <a:ext cx="1029824" cy="6145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体系</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角丸四角形 69"/>
          <p:cNvSpPr/>
          <p:nvPr/>
        </p:nvSpPr>
        <p:spPr>
          <a:xfrm>
            <a:off x="6852789" y="4420414"/>
            <a:ext cx="1363690" cy="1231369"/>
          </a:xfrm>
          <a:prstGeom prst="roundRect">
            <a:avLst/>
          </a:prstGeom>
          <a:solidFill>
            <a:srgbClr val="92D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系の外部</a:t>
            </a:r>
          </a:p>
        </p:txBody>
      </p:sp>
      <p:sp>
        <p:nvSpPr>
          <p:cNvPr id="71" name="角丸四角形 70"/>
          <p:cNvSpPr/>
          <p:nvPr/>
        </p:nvSpPr>
        <p:spPr>
          <a:xfrm>
            <a:off x="7034511" y="4829954"/>
            <a:ext cx="1029824" cy="614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体系</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状態</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2" name="正方形/長方形 71"/>
          <p:cNvSpPr/>
          <p:nvPr/>
        </p:nvSpPr>
        <p:spPr>
          <a:xfrm>
            <a:off x="2913726" y="3196556"/>
            <a:ext cx="5808000"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と</a:t>
            </a: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で、系の外部の状態が同じであれば</a:t>
            </a:r>
            <a:b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b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可逆過程</a:t>
            </a:r>
            <a:endParaRPr kumimoji="0"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74" name="右矢印 73"/>
          <p:cNvSpPr/>
          <p:nvPr/>
        </p:nvSpPr>
        <p:spPr>
          <a:xfrm>
            <a:off x="4499194" y="2208074"/>
            <a:ext cx="327548" cy="2324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右矢印 74"/>
          <p:cNvSpPr/>
          <p:nvPr/>
        </p:nvSpPr>
        <p:spPr>
          <a:xfrm>
            <a:off x="6378375" y="2200229"/>
            <a:ext cx="327548" cy="2324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右矢印 75"/>
          <p:cNvSpPr/>
          <p:nvPr/>
        </p:nvSpPr>
        <p:spPr>
          <a:xfrm>
            <a:off x="4529731" y="4948823"/>
            <a:ext cx="327548" cy="2324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右矢印 76"/>
          <p:cNvSpPr/>
          <p:nvPr/>
        </p:nvSpPr>
        <p:spPr>
          <a:xfrm>
            <a:off x="6408912" y="4940979"/>
            <a:ext cx="327548" cy="2324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78" name="テキスト ボックス 77"/>
              <p:cNvSpPr txBox="1"/>
              <p:nvPr/>
            </p:nvSpPr>
            <p:spPr>
              <a:xfrm>
                <a:off x="4361100" y="5328617"/>
                <a:ext cx="59343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cs typeface="+mn-cs"/>
                        </a:rPr>
                        <m:t>𝑸</m:t>
                      </m:r>
                    </m:oMath>
                    <m:oMath xmlns:m="http://schemas.openxmlformats.org/officeDocument/2006/math">
                      <m:r>
                        <m:rPr>
                          <m:nor/>
                        </m:rP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m:t> </m:t>
                      </m:r>
                      <m:r>
                        <m:rPr>
                          <m:nor/>
                        </m:rPr>
                        <a:rPr kumimoji="1" lang="en-US" altLang="ja-JP"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m:t>+</m:t>
                      </m:r>
                      <m:r>
                        <m:rPr>
                          <m:nor/>
                        </m:rPr>
                        <a:rPr kumimoji="1" lang="en-US" altLang="ja-JP"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m:t>V</m:t>
                      </m:r>
                    </m:oMath>
                  </m:oMathPara>
                </a14:m>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4361100" y="5328617"/>
                <a:ext cx="593431" cy="64633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6298534" y="5309176"/>
                <a:ext cx="61106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𝑸</m:t>
                      </m:r>
                    </m:oMath>
                  </m:oMathPara>
                </a14:m>
                <a:endPar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𝑽</m:t>
                      </m:r>
                      <m: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cs typeface="+mn-cs"/>
                        </a:rPr>
                        <m:t> </m:t>
                      </m:r>
                    </m:oMath>
                  </m:oMathPara>
                </a14:m>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6298534" y="5309176"/>
                <a:ext cx="611065" cy="646331"/>
              </a:xfrm>
              <a:prstGeom prst="rect">
                <a:avLst/>
              </a:prstGeom>
              <a:blipFill>
                <a:blip r:embed="rId4"/>
                <a:stretch>
                  <a:fillRect/>
                </a:stretch>
              </a:blipFill>
            </p:spPr>
            <p:txBody>
              <a:bodyPr/>
              <a:lstStyle/>
              <a:p>
                <a:r>
                  <a:rPr lang="ja-JP" altLang="en-US">
                    <a:noFill/>
                  </a:rPr>
                  <a:t> </a:t>
                </a:r>
              </a:p>
            </p:txBody>
          </p:sp>
        </mc:Fallback>
      </mc:AlternateContent>
      <p:grpSp>
        <p:nvGrpSpPr>
          <p:cNvPr id="82" name="グループ化 81"/>
          <p:cNvGrpSpPr/>
          <p:nvPr/>
        </p:nvGrpSpPr>
        <p:grpSpPr>
          <a:xfrm>
            <a:off x="56652" y="2039686"/>
            <a:ext cx="2349687" cy="2223650"/>
            <a:chOff x="292481" y="4454896"/>
            <a:chExt cx="1920300" cy="1817295"/>
          </a:xfrm>
        </p:grpSpPr>
        <mc:AlternateContent xmlns:mc="http://schemas.openxmlformats.org/markup-compatibility/2006" xmlns:a14="http://schemas.microsoft.com/office/drawing/2010/main">
          <mc:Choice Requires="a14">
            <p:sp>
              <p:nvSpPr>
                <p:cNvPr id="96" name="テキスト ボックス 95"/>
                <p:cNvSpPr txBox="1"/>
                <p:nvPr/>
              </p:nvSpPr>
              <p:spPr>
                <a:xfrm>
                  <a:off x="292481" y="4454896"/>
                  <a:ext cx="3658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𝑝</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92481" y="4454896"/>
                  <a:ext cx="365806" cy="369332"/>
                </a:xfrm>
                <a:prstGeom prst="rect">
                  <a:avLst/>
                </a:prstGeom>
                <a:blipFill>
                  <a:blip r:embed="rId6"/>
                  <a:stretch>
                    <a:fillRect b="-6557"/>
                  </a:stretch>
                </a:blipFill>
              </p:spPr>
              <p:txBody>
                <a:bodyPr/>
                <a:lstStyle/>
                <a:p>
                  <a:r>
                    <a:rPr lang="ja-JP" altLang="en-US">
                      <a:noFill/>
                    </a:rPr>
                    <a:t> </a:t>
                  </a:r>
                </a:p>
              </p:txBody>
            </p:sp>
          </mc:Fallback>
        </mc:AlternateContent>
        <p:grpSp>
          <p:nvGrpSpPr>
            <p:cNvPr id="134" name="グループ化 133"/>
            <p:cNvGrpSpPr/>
            <p:nvPr/>
          </p:nvGrpSpPr>
          <p:grpSpPr>
            <a:xfrm>
              <a:off x="345929" y="4597400"/>
              <a:ext cx="1866852" cy="1674791"/>
              <a:chOff x="345929" y="4597400"/>
              <a:chExt cx="1866852" cy="1674791"/>
            </a:xfrm>
          </p:grpSpPr>
          <p:grpSp>
            <p:nvGrpSpPr>
              <p:cNvPr id="135" name="Group 4"/>
              <p:cNvGrpSpPr>
                <a:grpSpLocks noChangeAspect="1"/>
              </p:cNvGrpSpPr>
              <p:nvPr/>
            </p:nvGrpSpPr>
            <p:grpSpPr bwMode="auto">
              <a:xfrm>
                <a:off x="577850" y="4597400"/>
                <a:ext cx="1585913" cy="1331913"/>
                <a:chOff x="364" y="2896"/>
                <a:chExt cx="999" cy="839"/>
              </a:xfrm>
            </p:grpSpPr>
            <p:sp>
              <p:nvSpPr>
                <p:cNvPr id="140" name="AutoShape 3"/>
                <p:cNvSpPr>
                  <a:spLocks noChangeAspect="1" noChangeArrowheads="1" noTextEdit="1"/>
                </p:cNvSpPr>
                <p:nvPr/>
              </p:nvSpPr>
              <p:spPr bwMode="auto">
                <a:xfrm>
                  <a:off x="364" y="2896"/>
                  <a:ext cx="999"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1" name="Line 5"/>
                <p:cNvSpPr>
                  <a:spLocks noChangeShapeType="1"/>
                </p:cNvSpPr>
                <p:nvPr/>
              </p:nvSpPr>
              <p:spPr bwMode="auto">
                <a:xfrm flipV="1">
                  <a:off x="388" y="2966"/>
                  <a:ext cx="0" cy="74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2" name="Freeform 6"/>
                <p:cNvSpPr>
                  <a:spLocks/>
                </p:cNvSpPr>
                <p:nvPr/>
              </p:nvSpPr>
              <p:spPr bwMode="auto">
                <a:xfrm>
                  <a:off x="364" y="2896"/>
                  <a:ext cx="48" cy="86"/>
                </a:xfrm>
                <a:custGeom>
                  <a:avLst/>
                  <a:gdLst>
                    <a:gd name="T0" fmla="*/ 48 w 48"/>
                    <a:gd name="T1" fmla="*/ 86 h 86"/>
                    <a:gd name="T2" fmla="*/ 24 w 48"/>
                    <a:gd name="T3" fmla="*/ 0 h 86"/>
                    <a:gd name="T4" fmla="*/ 0 w 48"/>
                    <a:gd name="T5" fmla="*/ 86 h 86"/>
                    <a:gd name="T6" fmla="*/ 48 w 48"/>
                    <a:gd name="T7" fmla="*/ 86 h 86"/>
                  </a:gdLst>
                  <a:ahLst/>
                  <a:cxnLst>
                    <a:cxn ang="0">
                      <a:pos x="T0" y="T1"/>
                    </a:cxn>
                    <a:cxn ang="0">
                      <a:pos x="T2" y="T3"/>
                    </a:cxn>
                    <a:cxn ang="0">
                      <a:pos x="T4" y="T5"/>
                    </a:cxn>
                    <a:cxn ang="0">
                      <a:pos x="T6" y="T7"/>
                    </a:cxn>
                  </a:cxnLst>
                  <a:rect l="0" t="0" r="r" b="b"/>
                  <a:pathLst>
                    <a:path w="48" h="86">
                      <a:moveTo>
                        <a:pt x="48" y="86"/>
                      </a:moveTo>
                      <a:lnTo>
                        <a:pt x="24" y="0"/>
                      </a:lnTo>
                      <a:lnTo>
                        <a:pt x="0" y="86"/>
                      </a:lnTo>
                      <a:lnTo>
                        <a:pt x="48"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3" name="Line 7"/>
                <p:cNvSpPr>
                  <a:spLocks noChangeShapeType="1"/>
                </p:cNvSpPr>
                <p:nvPr/>
              </p:nvSpPr>
              <p:spPr bwMode="auto">
                <a:xfrm>
                  <a:off x="388" y="3711"/>
                  <a:ext cx="90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4" name="Freeform 8"/>
                <p:cNvSpPr>
                  <a:spLocks/>
                </p:cNvSpPr>
                <p:nvPr/>
              </p:nvSpPr>
              <p:spPr bwMode="auto">
                <a:xfrm>
                  <a:off x="1277" y="3687"/>
                  <a:ext cx="86" cy="48"/>
                </a:xfrm>
                <a:custGeom>
                  <a:avLst/>
                  <a:gdLst>
                    <a:gd name="T0" fmla="*/ 0 w 86"/>
                    <a:gd name="T1" fmla="*/ 48 h 48"/>
                    <a:gd name="T2" fmla="*/ 86 w 86"/>
                    <a:gd name="T3" fmla="*/ 24 h 48"/>
                    <a:gd name="T4" fmla="*/ 0 w 86"/>
                    <a:gd name="T5" fmla="*/ 0 h 48"/>
                    <a:gd name="T6" fmla="*/ 0 w 86"/>
                    <a:gd name="T7" fmla="*/ 48 h 48"/>
                  </a:gdLst>
                  <a:ahLst/>
                  <a:cxnLst>
                    <a:cxn ang="0">
                      <a:pos x="T0" y="T1"/>
                    </a:cxn>
                    <a:cxn ang="0">
                      <a:pos x="T2" y="T3"/>
                    </a:cxn>
                    <a:cxn ang="0">
                      <a:pos x="T4" y="T5"/>
                    </a:cxn>
                    <a:cxn ang="0">
                      <a:pos x="T6" y="T7"/>
                    </a:cxn>
                  </a:cxnLst>
                  <a:rect l="0" t="0" r="r" b="b"/>
                  <a:pathLst>
                    <a:path w="86" h="48">
                      <a:moveTo>
                        <a:pt x="0" y="48"/>
                      </a:moveTo>
                      <a:lnTo>
                        <a:pt x="86" y="24"/>
                      </a:lnTo>
                      <a:lnTo>
                        <a:pt x="0" y="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5" name="Freeform 9"/>
                <p:cNvSpPr>
                  <a:spLocks/>
                </p:cNvSpPr>
                <p:nvPr/>
              </p:nvSpPr>
              <p:spPr bwMode="auto">
                <a:xfrm>
                  <a:off x="731" y="3102"/>
                  <a:ext cx="594" cy="395"/>
                </a:xfrm>
                <a:custGeom>
                  <a:avLst/>
                  <a:gdLst>
                    <a:gd name="T0" fmla="*/ 0 w 594"/>
                    <a:gd name="T1" fmla="*/ 395 h 395"/>
                    <a:gd name="T2" fmla="*/ 0 w 594"/>
                    <a:gd name="T3" fmla="*/ 395 h 395"/>
                    <a:gd name="T4" fmla="*/ 34 w 594"/>
                    <a:gd name="T5" fmla="*/ 391 h 395"/>
                    <a:gd name="T6" fmla="*/ 72 w 594"/>
                    <a:gd name="T7" fmla="*/ 383 h 395"/>
                    <a:gd name="T8" fmla="*/ 120 w 594"/>
                    <a:gd name="T9" fmla="*/ 371 h 395"/>
                    <a:gd name="T10" fmla="*/ 120 w 594"/>
                    <a:gd name="T11" fmla="*/ 371 h 395"/>
                    <a:gd name="T12" fmla="*/ 177 w 594"/>
                    <a:gd name="T13" fmla="*/ 353 h 395"/>
                    <a:gd name="T14" fmla="*/ 209 w 594"/>
                    <a:gd name="T15" fmla="*/ 341 h 395"/>
                    <a:gd name="T16" fmla="*/ 241 w 594"/>
                    <a:gd name="T17" fmla="*/ 327 h 395"/>
                    <a:gd name="T18" fmla="*/ 275 w 594"/>
                    <a:gd name="T19" fmla="*/ 313 h 395"/>
                    <a:gd name="T20" fmla="*/ 309 w 594"/>
                    <a:gd name="T21" fmla="*/ 295 h 395"/>
                    <a:gd name="T22" fmla="*/ 343 w 594"/>
                    <a:gd name="T23" fmla="*/ 275 h 395"/>
                    <a:gd name="T24" fmla="*/ 377 w 594"/>
                    <a:gd name="T25" fmla="*/ 253 h 395"/>
                    <a:gd name="T26" fmla="*/ 377 w 594"/>
                    <a:gd name="T27" fmla="*/ 253 h 395"/>
                    <a:gd name="T28" fmla="*/ 409 w 594"/>
                    <a:gd name="T29" fmla="*/ 229 h 395"/>
                    <a:gd name="T30" fmla="*/ 439 w 594"/>
                    <a:gd name="T31" fmla="*/ 206 h 395"/>
                    <a:gd name="T32" fmla="*/ 465 w 594"/>
                    <a:gd name="T33" fmla="*/ 182 h 395"/>
                    <a:gd name="T34" fmla="*/ 486 w 594"/>
                    <a:gd name="T35" fmla="*/ 160 h 395"/>
                    <a:gd name="T36" fmla="*/ 508 w 594"/>
                    <a:gd name="T37" fmla="*/ 138 h 395"/>
                    <a:gd name="T38" fmla="*/ 524 w 594"/>
                    <a:gd name="T39" fmla="*/ 118 h 395"/>
                    <a:gd name="T40" fmla="*/ 554 w 594"/>
                    <a:gd name="T41" fmla="*/ 80 h 395"/>
                    <a:gd name="T42" fmla="*/ 554 w 594"/>
                    <a:gd name="T43" fmla="*/ 80 h 395"/>
                    <a:gd name="T44" fmla="*/ 574 w 594"/>
                    <a:gd name="T45" fmla="*/ 48 h 395"/>
                    <a:gd name="T46" fmla="*/ 586 w 594"/>
                    <a:gd name="T47" fmla="*/ 22 h 395"/>
                    <a:gd name="T48" fmla="*/ 594 w 594"/>
                    <a:gd name="T4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4" h="395">
                      <a:moveTo>
                        <a:pt x="0" y="395"/>
                      </a:moveTo>
                      <a:lnTo>
                        <a:pt x="0" y="395"/>
                      </a:lnTo>
                      <a:lnTo>
                        <a:pt x="34" y="391"/>
                      </a:lnTo>
                      <a:lnTo>
                        <a:pt x="72" y="383"/>
                      </a:lnTo>
                      <a:lnTo>
                        <a:pt x="120" y="371"/>
                      </a:lnTo>
                      <a:lnTo>
                        <a:pt x="120" y="371"/>
                      </a:lnTo>
                      <a:lnTo>
                        <a:pt x="177" y="353"/>
                      </a:lnTo>
                      <a:lnTo>
                        <a:pt x="209" y="341"/>
                      </a:lnTo>
                      <a:lnTo>
                        <a:pt x="241" y="327"/>
                      </a:lnTo>
                      <a:lnTo>
                        <a:pt x="275" y="313"/>
                      </a:lnTo>
                      <a:lnTo>
                        <a:pt x="309" y="295"/>
                      </a:lnTo>
                      <a:lnTo>
                        <a:pt x="343" y="275"/>
                      </a:lnTo>
                      <a:lnTo>
                        <a:pt x="377" y="253"/>
                      </a:lnTo>
                      <a:lnTo>
                        <a:pt x="377" y="253"/>
                      </a:lnTo>
                      <a:lnTo>
                        <a:pt x="409" y="229"/>
                      </a:lnTo>
                      <a:lnTo>
                        <a:pt x="439" y="206"/>
                      </a:lnTo>
                      <a:lnTo>
                        <a:pt x="465" y="182"/>
                      </a:lnTo>
                      <a:lnTo>
                        <a:pt x="486" y="160"/>
                      </a:lnTo>
                      <a:lnTo>
                        <a:pt x="508" y="138"/>
                      </a:lnTo>
                      <a:lnTo>
                        <a:pt x="524" y="118"/>
                      </a:lnTo>
                      <a:lnTo>
                        <a:pt x="554" y="80"/>
                      </a:lnTo>
                      <a:lnTo>
                        <a:pt x="554" y="80"/>
                      </a:lnTo>
                      <a:lnTo>
                        <a:pt x="574" y="48"/>
                      </a:lnTo>
                      <a:lnTo>
                        <a:pt x="586" y="22"/>
                      </a:lnTo>
                      <a:lnTo>
                        <a:pt x="59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6" name="Freeform 10"/>
                <p:cNvSpPr>
                  <a:spLocks/>
                </p:cNvSpPr>
                <p:nvPr/>
              </p:nvSpPr>
              <p:spPr bwMode="auto">
                <a:xfrm>
                  <a:off x="731" y="3393"/>
                  <a:ext cx="317" cy="104"/>
                </a:xfrm>
                <a:custGeom>
                  <a:avLst/>
                  <a:gdLst>
                    <a:gd name="T0" fmla="*/ 0 w 317"/>
                    <a:gd name="T1" fmla="*/ 104 h 104"/>
                    <a:gd name="T2" fmla="*/ 0 w 317"/>
                    <a:gd name="T3" fmla="*/ 104 h 104"/>
                    <a:gd name="T4" fmla="*/ 34 w 317"/>
                    <a:gd name="T5" fmla="*/ 100 h 104"/>
                    <a:gd name="T6" fmla="*/ 72 w 317"/>
                    <a:gd name="T7" fmla="*/ 92 h 104"/>
                    <a:gd name="T8" fmla="*/ 120 w 317"/>
                    <a:gd name="T9" fmla="*/ 80 h 104"/>
                    <a:gd name="T10" fmla="*/ 120 w 317"/>
                    <a:gd name="T11" fmla="*/ 80 h 104"/>
                    <a:gd name="T12" fmla="*/ 165 w 317"/>
                    <a:gd name="T13" fmla="*/ 66 h 104"/>
                    <a:gd name="T14" fmla="*/ 213 w 317"/>
                    <a:gd name="T15" fmla="*/ 48 h 104"/>
                    <a:gd name="T16" fmla="*/ 263 w 317"/>
                    <a:gd name="T17" fmla="*/ 26 h 104"/>
                    <a:gd name="T18" fmla="*/ 317 w 317"/>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104">
                      <a:moveTo>
                        <a:pt x="0" y="104"/>
                      </a:moveTo>
                      <a:lnTo>
                        <a:pt x="0" y="104"/>
                      </a:lnTo>
                      <a:lnTo>
                        <a:pt x="34" y="100"/>
                      </a:lnTo>
                      <a:lnTo>
                        <a:pt x="72" y="92"/>
                      </a:lnTo>
                      <a:lnTo>
                        <a:pt x="120" y="80"/>
                      </a:lnTo>
                      <a:lnTo>
                        <a:pt x="120" y="80"/>
                      </a:lnTo>
                      <a:lnTo>
                        <a:pt x="165" y="66"/>
                      </a:lnTo>
                      <a:lnTo>
                        <a:pt x="213" y="48"/>
                      </a:lnTo>
                      <a:lnTo>
                        <a:pt x="263" y="26"/>
                      </a:lnTo>
                      <a:lnTo>
                        <a:pt x="31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7" name="Freeform 11"/>
                <p:cNvSpPr>
                  <a:spLocks/>
                </p:cNvSpPr>
                <p:nvPr/>
              </p:nvSpPr>
              <p:spPr bwMode="auto">
                <a:xfrm>
                  <a:off x="1022" y="3355"/>
                  <a:ext cx="86" cy="66"/>
                </a:xfrm>
                <a:custGeom>
                  <a:avLst/>
                  <a:gdLst>
                    <a:gd name="T0" fmla="*/ 24 w 86"/>
                    <a:gd name="T1" fmla="*/ 66 h 66"/>
                    <a:gd name="T2" fmla="*/ 86 w 86"/>
                    <a:gd name="T3" fmla="*/ 0 h 66"/>
                    <a:gd name="T4" fmla="*/ 0 w 86"/>
                    <a:gd name="T5" fmla="*/ 26 h 66"/>
                    <a:gd name="T6" fmla="*/ 24 w 86"/>
                    <a:gd name="T7" fmla="*/ 66 h 66"/>
                  </a:gdLst>
                  <a:ahLst/>
                  <a:cxnLst>
                    <a:cxn ang="0">
                      <a:pos x="T0" y="T1"/>
                    </a:cxn>
                    <a:cxn ang="0">
                      <a:pos x="T2" y="T3"/>
                    </a:cxn>
                    <a:cxn ang="0">
                      <a:pos x="T4" y="T5"/>
                    </a:cxn>
                    <a:cxn ang="0">
                      <a:pos x="T6" y="T7"/>
                    </a:cxn>
                  </a:cxnLst>
                  <a:rect l="0" t="0" r="r" b="b"/>
                  <a:pathLst>
                    <a:path w="86" h="66">
                      <a:moveTo>
                        <a:pt x="24" y="66"/>
                      </a:moveTo>
                      <a:lnTo>
                        <a:pt x="86" y="0"/>
                      </a:lnTo>
                      <a:lnTo>
                        <a:pt x="0" y="26"/>
                      </a:lnTo>
                      <a:lnTo>
                        <a:pt x="24"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8" name="Freeform 12"/>
                <p:cNvSpPr>
                  <a:spLocks/>
                </p:cNvSpPr>
                <p:nvPr/>
              </p:nvSpPr>
              <p:spPr bwMode="auto">
                <a:xfrm>
                  <a:off x="1108" y="3102"/>
                  <a:ext cx="217" cy="253"/>
                </a:xfrm>
                <a:custGeom>
                  <a:avLst/>
                  <a:gdLst>
                    <a:gd name="T0" fmla="*/ 0 w 217"/>
                    <a:gd name="T1" fmla="*/ 253 h 253"/>
                    <a:gd name="T2" fmla="*/ 0 w 217"/>
                    <a:gd name="T3" fmla="*/ 253 h 253"/>
                    <a:gd name="T4" fmla="*/ 32 w 217"/>
                    <a:gd name="T5" fmla="*/ 229 h 253"/>
                    <a:gd name="T6" fmla="*/ 62 w 217"/>
                    <a:gd name="T7" fmla="*/ 206 h 253"/>
                    <a:gd name="T8" fmla="*/ 88 w 217"/>
                    <a:gd name="T9" fmla="*/ 182 h 253"/>
                    <a:gd name="T10" fmla="*/ 109 w 217"/>
                    <a:gd name="T11" fmla="*/ 160 h 253"/>
                    <a:gd name="T12" fmla="*/ 131 w 217"/>
                    <a:gd name="T13" fmla="*/ 138 h 253"/>
                    <a:gd name="T14" fmla="*/ 147 w 217"/>
                    <a:gd name="T15" fmla="*/ 118 h 253"/>
                    <a:gd name="T16" fmla="*/ 177 w 217"/>
                    <a:gd name="T17" fmla="*/ 80 h 253"/>
                    <a:gd name="T18" fmla="*/ 177 w 217"/>
                    <a:gd name="T19" fmla="*/ 80 h 253"/>
                    <a:gd name="T20" fmla="*/ 197 w 217"/>
                    <a:gd name="T21" fmla="*/ 48 h 253"/>
                    <a:gd name="T22" fmla="*/ 209 w 217"/>
                    <a:gd name="T23" fmla="*/ 22 h 253"/>
                    <a:gd name="T24" fmla="*/ 217 w 217"/>
                    <a:gd name="T25"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7" h="253">
                      <a:moveTo>
                        <a:pt x="0" y="253"/>
                      </a:moveTo>
                      <a:lnTo>
                        <a:pt x="0" y="253"/>
                      </a:lnTo>
                      <a:lnTo>
                        <a:pt x="32" y="229"/>
                      </a:lnTo>
                      <a:lnTo>
                        <a:pt x="62" y="206"/>
                      </a:lnTo>
                      <a:lnTo>
                        <a:pt x="88" y="182"/>
                      </a:lnTo>
                      <a:lnTo>
                        <a:pt x="109" y="160"/>
                      </a:lnTo>
                      <a:lnTo>
                        <a:pt x="131" y="138"/>
                      </a:lnTo>
                      <a:lnTo>
                        <a:pt x="147" y="118"/>
                      </a:lnTo>
                      <a:lnTo>
                        <a:pt x="177" y="80"/>
                      </a:lnTo>
                      <a:lnTo>
                        <a:pt x="177" y="80"/>
                      </a:lnTo>
                      <a:lnTo>
                        <a:pt x="197" y="48"/>
                      </a:lnTo>
                      <a:lnTo>
                        <a:pt x="209" y="22"/>
                      </a:lnTo>
                      <a:lnTo>
                        <a:pt x="217"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9" name="Freeform 13"/>
                <p:cNvSpPr>
                  <a:spLocks/>
                </p:cNvSpPr>
                <p:nvPr/>
              </p:nvSpPr>
              <p:spPr bwMode="auto">
                <a:xfrm>
                  <a:off x="1307" y="3084"/>
                  <a:ext cx="36" cy="36"/>
                </a:xfrm>
                <a:custGeom>
                  <a:avLst/>
                  <a:gdLst>
                    <a:gd name="T0" fmla="*/ 36 w 36"/>
                    <a:gd name="T1" fmla="*/ 18 h 36"/>
                    <a:gd name="T2" fmla="*/ 36 w 36"/>
                    <a:gd name="T3" fmla="*/ 18 h 36"/>
                    <a:gd name="T4" fmla="*/ 34 w 36"/>
                    <a:gd name="T5" fmla="*/ 24 h 36"/>
                    <a:gd name="T6" fmla="*/ 30 w 36"/>
                    <a:gd name="T7" fmla="*/ 30 h 36"/>
                    <a:gd name="T8" fmla="*/ 24 w 36"/>
                    <a:gd name="T9" fmla="*/ 34 h 36"/>
                    <a:gd name="T10" fmla="*/ 18 w 36"/>
                    <a:gd name="T11" fmla="*/ 36 h 36"/>
                    <a:gd name="T12" fmla="*/ 18 w 36"/>
                    <a:gd name="T13" fmla="*/ 36 h 36"/>
                    <a:gd name="T14" fmla="*/ 12 w 36"/>
                    <a:gd name="T15" fmla="*/ 34 h 36"/>
                    <a:gd name="T16" fmla="*/ 6 w 36"/>
                    <a:gd name="T17" fmla="*/ 30 h 36"/>
                    <a:gd name="T18" fmla="*/ 2 w 36"/>
                    <a:gd name="T19" fmla="*/ 24 h 36"/>
                    <a:gd name="T20" fmla="*/ 0 w 36"/>
                    <a:gd name="T21" fmla="*/ 18 h 36"/>
                    <a:gd name="T22" fmla="*/ 0 w 36"/>
                    <a:gd name="T23" fmla="*/ 18 h 36"/>
                    <a:gd name="T24" fmla="*/ 2 w 36"/>
                    <a:gd name="T25" fmla="*/ 12 h 36"/>
                    <a:gd name="T26" fmla="*/ 6 w 36"/>
                    <a:gd name="T27" fmla="*/ 6 h 36"/>
                    <a:gd name="T28" fmla="*/ 12 w 36"/>
                    <a:gd name="T29" fmla="*/ 2 h 36"/>
                    <a:gd name="T30" fmla="*/ 18 w 36"/>
                    <a:gd name="T31" fmla="*/ 0 h 36"/>
                    <a:gd name="T32" fmla="*/ 18 w 36"/>
                    <a:gd name="T33" fmla="*/ 0 h 36"/>
                    <a:gd name="T34" fmla="*/ 24 w 36"/>
                    <a:gd name="T35" fmla="*/ 2 h 36"/>
                    <a:gd name="T36" fmla="*/ 30 w 36"/>
                    <a:gd name="T37" fmla="*/ 6 h 36"/>
                    <a:gd name="T38" fmla="*/ 34 w 36"/>
                    <a:gd name="T39" fmla="*/ 12 h 36"/>
                    <a:gd name="T40" fmla="*/ 36 w 36"/>
                    <a:gd name="T41" fmla="*/ 18 h 36"/>
                    <a:gd name="T42" fmla="*/ 36 w 3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8"/>
                      </a:moveTo>
                      <a:lnTo>
                        <a:pt x="36" y="18"/>
                      </a:lnTo>
                      <a:lnTo>
                        <a:pt x="34" y="24"/>
                      </a:lnTo>
                      <a:lnTo>
                        <a:pt x="30" y="30"/>
                      </a:lnTo>
                      <a:lnTo>
                        <a:pt x="24" y="34"/>
                      </a:lnTo>
                      <a:lnTo>
                        <a:pt x="18" y="36"/>
                      </a:lnTo>
                      <a:lnTo>
                        <a:pt x="18" y="36"/>
                      </a:lnTo>
                      <a:lnTo>
                        <a:pt x="12" y="34"/>
                      </a:lnTo>
                      <a:lnTo>
                        <a:pt x="6" y="30"/>
                      </a:lnTo>
                      <a:lnTo>
                        <a:pt x="2" y="24"/>
                      </a:lnTo>
                      <a:lnTo>
                        <a:pt x="0" y="18"/>
                      </a:lnTo>
                      <a:lnTo>
                        <a:pt x="0" y="18"/>
                      </a:lnTo>
                      <a:lnTo>
                        <a:pt x="2" y="12"/>
                      </a:lnTo>
                      <a:lnTo>
                        <a:pt x="6" y="6"/>
                      </a:lnTo>
                      <a:lnTo>
                        <a:pt x="12" y="2"/>
                      </a:lnTo>
                      <a:lnTo>
                        <a:pt x="18" y="0"/>
                      </a:lnTo>
                      <a:lnTo>
                        <a:pt x="18" y="0"/>
                      </a:lnTo>
                      <a:lnTo>
                        <a:pt x="24" y="2"/>
                      </a:lnTo>
                      <a:lnTo>
                        <a:pt x="30" y="6"/>
                      </a:lnTo>
                      <a:lnTo>
                        <a:pt x="34" y="12"/>
                      </a:lnTo>
                      <a:lnTo>
                        <a:pt x="36" y="18"/>
                      </a:lnTo>
                      <a:lnTo>
                        <a:pt x="3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0" name="Freeform 14"/>
                <p:cNvSpPr>
                  <a:spLocks/>
                </p:cNvSpPr>
                <p:nvPr/>
              </p:nvSpPr>
              <p:spPr bwMode="auto">
                <a:xfrm>
                  <a:off x="713" y="3479"/>
                  <a:ext cx="36" cy="36"/>
                </a:xfrm>
                <a:custGeom>
                  <a:avLst/>
                  <a:gdLst>
                    <a:gd name="T0" fmla="*/ 36 w 36"/>
                    <a:gd name="T1" fmla="*/ 18 h 36"/>
                    <a:gd name="T2" fmla="*/ 36 w 36"/>
                    <a:gd name="T3" fmla="*/ 18 h 36"/>
                    <a:gd name="T4" fmla="*/ 34 w 36"/>
                    <a:gd name="T5" fmla="*/ 24 h 36"/>
                    <a:gd name="T6" fmla="*/ 30 w 36"/>
                    <a:gd name="T7" fmla="*/ 30 h 36"/>
                    <a:gd name="T8" fmla="*/ 24 w 36"/>
                    <a:gd name="T9" fmla="*/ 34 h 36"/>
                    <a:gd name="T10" fmla="*/ 18 w 36"/>
                    <a:gd name="T11" fmla="*/ 36 h 36"/>
                    <a:gd name="T12" fmla="*/ 18 w 36"/>
                    <a:gd name="T13" fmla="*/ 36 h 36"/>
                    <a:gd name="T14" fmla="*/ 12 w 36"/>
                    <a:gd name="T15" fmla="*/ 34 h 36"/>
                    <a:gd name="T16" fmla="*/ 6 w 36"/>
                    <a:gd name="T17" fmla="*/ 30 h 36"/>
                    <a:gd name="T18" fmla="*/ 2 w 36"/>
                    <a:gd name="T19" fmla="*/ 24 h 36"/>
                    <a:gd name="T20" fmla="*/ 0 w 36"/>
                    <a:gd name="T21" fmla="*/ 18 h 36"/>
                    <a:gd name="T22" fmla="*/ 0 w 36"/>
                    <a:gd name="T23" fmla="*/ 18 h 36"/>
                    <a:gd name="T24" fmla="*/ 2 w 36"/>
                    <a:gd name="T25" fmla="*/ 12 h 36"/>
                    <a:gd name="T26" fmla="*/ 6 w 36"/>
                    <a:gd name="T27" fmla="*/ 6 h 36"/>
                    <a:gd name="T28" fmla="*/ 12 w 36"/>
                    <a:gd name="T29" fmla="*/ 2 h 36"/>
                    <a:gd name="T30" fmla="*/ 18 w 36"/>
                    <a:gd name="T31" fmla="*/ 0 h 36"/>
                    <a:gd name="T32" fmla="*/ 18 w 36"/>
                    <a:gd name="T33" fmla="*/ 0 h 36"/>
                    <a:gd name="T34" fmla="*/ 24 w 36"/>
                    <a:gd name="T35" fmla="*/ 2 h 36"/>
                    <a:gd name="T36" fmla="*/ 30 w 36"/>
                    <a:gd name="T37" fmla="*/ 6 h 36"/>
                    <a:gd name="T38" fmla="*/ 34 w 36"/>
                    <a:gd name="T39" fmla="*/ 12 h 36"/>
                    <a:gd name="T40" fmla="*/ 36 w 36"/>
                    <a:gd name="T41" fmla="*/ 18 h 36"/>
                    <a:gd name="T42" fmla="*/ 36 w 3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8"/>
                      </a:moveTo>
                      <a:lnTo>
                        <a:pt x="36" y="18"/>
                      </a:lnTo>
                      <a:lnTo>
                        <a:pt x="34" y="24"/>
                      </a:lnTo>
                      <a:lnTo>
                        <a:pt x="30" y="30"/>
                      </a:lnTo>
                      <a:lnTo>
                        <a:pt x="24" y="34"/>
                      </a:lnTo>
                      <a:lnTo>
                        <a:pt x="18" y="36"/>
                      </a:lnTo>
                      <a:lnTo>
                        <a:pt x="18" y="36"/>
                      </a:lnTo>
                      <a:lnTo>
                        <a:pt x="12" y="34"/>
                      </a:lnTo>
                      <a:lnTo>
                        <a:pt x="6" y="30"/>
                      </a:lnTo>
                      <a:lnTo>
                        <a:pt x="2" y="24"/>
                      </a:lnTo>
                      <a:lnTo>
                        <a:pt x="0" y="18"/>
                      </a:lnTo>
                      <a:lnTo>
                        <a:pt x="0" y="18"/>
                      </a:lnTo>
                      <a:lnTo>
                        <a:pt x="2" y="12"/>
                      </a:lnTo>
                      <a:lnTo>
                        <a:pt x="6" y="6"/>
                      </a:lnTo>
                      <a:lnTo>
                        <a:pt x="12" y="2"/>
                      </a:lnTo>
                      <a:lnTo>
                        <a:pt x="18" y="0"/>
                      </a:lnTo>
                      <a:lnTo>
                        <a:pt x="18" y="0"/>
                      </a:lnTo>
                      <a:lnTo>
                        <a:pt x="24" y="2"/>
                      </a:lnTo>
                      <a:lnTo>
                        <a:pt x="30" y="6"/>
                      </a:lnTo>
                      <a:lnTo>
                        <a:pt x="34" y="12"/>
                      </a:lnTo>
                      <a:lnTo>
                        <a:pt x="36" y="18"/>
                      </a:lnTo>
                      <a:lnTo>
                        <a:pt x="3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mc:AlternateContent xmlns:mc="http://schemas.openxmlformats.org/markup-compatibility/2006" xmlns:a14="http://schemas.microsoft.com/office/drawing/2010/main">
            <mc:Choice Requires="a14">
              <p:sp>
                <p:nvSpPr>
                  <p:cNvPr id="136" name="テキスト ボックス 135"/>
                  <p:cNvSpPr txBox="1"/>
                  <p:nvPr/>
                </p:nvSpPr>
                <p:spPr>
                  <a:xfrm>
                    <a:off x="955788" y="5210731"/>
                    <a:ext cx="3658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955788" y="5210731"/>
                    <a:ext cx="365806"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7" name="テキスト ボックス 136"/>
                  <p:cNvSpPr txBox="1"/>
                  <p:nvPr/>
                </p:nvSpPr>
                <p:spPr>
                  <a:xfrm>
                    <a:off x="1823637" y="4622800"/>
                    <a:ext cx="3658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1823637" y="4622800"/>
                    <a:ext cx="365806"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8" name="テキスト ボックス 137"/>
                  <p:cNvSpPr txBox="1"/>
                  <p:nvPr/>
                </p:nvSpPr>
                <p:spPr>
                  <a:xfrm>
                    <a:off x="1823637" y="5902859"/>
                    <a:ext cx="3891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𝑉</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1823637" y="5902859"/>
                    <a:ext cx="389144" cy="369332"/>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9" name="テキスト ボックス 138"/>
                  <p:cNvSpPr txBox="1"/>
                  <p:nvPr/>
                </p:nvSpPr>
                <p:spPr>
                  <a:xfrm>
                    <a:off x="345929" y="5902859"/>
                    <a:ext cx="3658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0</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345929" y="5902859"/>
                    <a:ext cx="365806" cy="369332"/>
                  </a:xfrm>
                  <a:prstGeom prst="rect">
                    <a:avLst/>
                  </a:prstGeom>
                  <a:blipFill>
                    <a:blip r:embed="rId10"/>
                    <a:stretch>
                      <a:fillRect/>
                    </a:stretch>
                  </a:blipFill>
                </p:spPr>
                <p:txBody>
                  <a:bodyPr/>
                  <a:lstStyle/>
                  <a:p>
                    <a:r>
                      <a:rPr lang="ja-JP" altLang="en-US">
                        <a:noFill/>
                      </a:rPr>
                      <a:t> </a:t>
                    </a:r>
                  </a:p>
                </p:txBody>
              </p:sp>
            </mc:Fallback>
          </mc:AlternateContent>
        </p:grpSp>
      </p:grpSp>
      <p:sp>
        <p:nvSpPr>
          <p:cNvPr id="152" name="正方形/長方形 151"/>
          <p:cNvSpPr/>
          <p:nvPr/>
        </p:nvSpPr>
        <p:spPr>
          <a:xfrm>
            <a:off x="305340" y="752190"/>
            <a:ext cx="7574509"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ある変化を起こさせて、系の状態を状態</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から状態</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2</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へ変化させたのち、</a:t>
            </a:r>
            <a:b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b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状態</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に戻す</a:t>
            </a:r>
          </a:p>
        </p:txBody>
      </p:sp>
      <p:sp>
        <p:nvSpPr>
          <p:cNvPr id="153" name="テキスト ボックス 152"/>
          <p:cNvSpPr txBox="1"/>
          <p:nvPr/>
        </p:nvSpPr>
        <p:spPr>
          <a:xfrm>
            <a:off x="7271573" y="1308753"/>
            <a:ext cx="4171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154" name="正方形/長方形 153"/>
          <p:cNvSpPr/>
          <p:nvPr/>
        </p:nvSpPr>
        <p:spPr>
          <a:xfrm>
            <a:off x="2980713" y="5938829"/>
            <a:ext cx="5741013"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と</a:t>
            </a: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で、系の外部の状態が異なれば</a:t>
            </a:r>
            <a:b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b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不可逆過程</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例</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系外の温度 ≠ 系の温度</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155" name="テキスト ボックス 154"/>
              <p:cNvSpPr txBox="1"/>
              <p:nvPr/>
            </p:nvSpPr>
            <p:spPr>
              <a:xfrm>
                <a:off x="4305813" y="2637339"/>
                <a:ext cx="676788"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𝑸</m:t>
                      </m:r>
                    </m:oMath>
                  </m:oMathPara>
                </a14:m>
                <a:b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br>
                <a:r>
                  <a:rPr kumimoji="1"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+V</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4305813" y="2637339"/>
                <a:ext cx="676788" cy="646331"/>
              </a:xfrm>
              <a:prstGeom prst="rect">
                <a:avLst/>
              </a:prstGeom>
              <a:blipFill>
                <a:blip r:embed="rId11"/>
                <a:stretch>
                  <a:fillRect b="-122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6" name="テキスト ボックス 155"/>
              <p:cNvSpPr txBox="1"/>
              <p:nvPr/>
            </p:nvSpPr>
            <p:spPr>
              <a:xfrm>
                <a:off x="6243247" y="2617898"/>
                <a:ext cx="57900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𝑸</m:t>
                      </m:r>
                    </m:oMath>
                    <m:oMath xmlns:m="http://schemas.openxmlformats.org/officeDocument/2006/math">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𝑽</m:t>
                      </m:r>
                    </m:oMath>
                  </m:oMathPara>
                </a14:m>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156" name="テキスト ボックス 155"/>
              <p:cNvSpPr txBox="1">
                <a:spLocks noRot="1" noChangeAspect="1" noMove="1" noResize="1" noEditPoints="1" noAdjustHandles="1" noChangeArrowheads="1" noChangeShapeType="1" noTextEdit="1"/>
              </p:cNvSpPr>
              <p:nvPr/>
            </p:nvSpPr>
            <p:spPr>
              <a:xfrm>
                <a:off x="6243247" y="2617898"/>
                <a:ext cx="579005" cy="646331"/>
              </a:xfrm>
              <a:prstGeom prst="rect">
                <a:avLst/>
              </a:prstGeom>
              <a:blipFill>
                <a:blip r:embed="rId12"/>
                <a:stretch>
                  <a:fillRect/>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75F429D1-58B6-66A2-6EB8-CA37CB4DAE03}"/>
              </a:ext>
            </a:extLst>
          </p:cNvPr>
          <p:cNvSpPr txBox="1"/>
          <p:nvPr/>
        </p:nvSpPr>
        <p:spPr>
          <a:xfrm>
            <a:off x="3549884" y="4053697"/>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11692B4A-4293-3259-6805-78394A2345DB}"/>
              </a:ext>
            </a:extLst>
          </p:cNvPr>
          <p:cNvSpPr txBox="1"/>
          <p:nvPr/>
        </p:nvSpPr>
        <p:spPr>
          <a:xfrm>
            <a:off x="5437250" y="4050162"/>
            <a:ext cx="3401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2</a:t>
            </a:r>
            <a:endPar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02865728-3119-687B-5E45-0E511D15C345}"/>
              </a:ext>
            </a:extLst>
          </p:cNvPr>
          <p:cNvSpPr txBox="1"/>
          <p:nvPr/>
        </p:nvSpPr>
        <p:spPr>
          <a:xfrm>
            <a:off x="7286472" y="4025601"/>
            <a:ext cx="4171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1’</a:t>
            </a:r>
            <a:endPar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0326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§2.2</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クラウジウスの原理とトムソンの原理</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31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48" name="コンテンツ プレースホルダー 2"/>
          <p:cNvSpPr txBox="1">
            <a:spLocks/>
          </p:cNvSpPr>
          <p:nvPr/>
        </p:nvSpPr>
        <p:spPr>
          <a:xfrm>
            <a:off x="165100" y="901700"/>
            <a:ext cx="8978900" cy="4965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熱力学第一法則では説明できない経験的法則</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熱伝導の不可逆性</a:t>
            </a:r>
            <a:endPar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クラウジウスの原理</a:t>
            </a:r>
            <a:endPar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7531100" algn="l"/>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熱は低温部から高温部へ</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自発的には</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移動しない</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(2.1)</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531100" algn="l"/>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ex.</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熱伝導</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tab pos="7531100" algn="l"/>
              </a:tabLst>
              <a:defRPr/>
            </a:pP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トムソンの原理</a:t>
            </a:r>
            <a:endPar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7531100" algn="l"/>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熱の全部は</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自発的には</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力学的な仕事に変わらない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(2.2)</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531100" algn="l"/>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ex.</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摩擦熱</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b="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「自発的には」＝「</a:t>
            </a:r>
            <a:r>
              <a:rPr kumimoji="1" lang="ja-JP" altLang="en-US" sz="2000" b="0"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外部に何ら変化を残さないで</a:t>
            </a:r>
            <a:r>
              <a:rPr kumimoji="1"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2000" b="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3200" b="1" i="0" u="none" strike="noStrike" kern="1200" cap="none" spc="0" normalizeH="0" baseline="3000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3200"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=&gt;</a:t>
            </a:r>
            <a:r>
              <a:rPr kumimoji="1" lang="ja-JP" altLang="en-US" sz="3200"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熱・温度変化を支配する未知の法則がある</a:t>
            </a:r>
            <a:br>
              <a:rPr kumimoji="1" lang="en-US" altLang="ja-JP" sz="3200"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3200"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熱力学第二法則</a:t>
            </a:r>
            <a:endParaRPr kumimoji="1" lang="en-US" altLang="ja-JP" sz="2800" b="0"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929402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rPr>
              <a:t>エントロピー</a:t>
            </a:r>
          </a:p>
        </p:txBody>
      </p:sp>
      <mc:AlternateContent xmlns:mc="http://schemas.openxmlformats.org/markup-compatibility/2006" xmlns:a14="http://schemas.microsoft.com/office/drawing/2010/main">
        <mc:Choice Requires="a14">
          <p:sp>
            <p:nvSpPr>
              <p:cNvPr id="4" name="正方形/長方形 3"/>
              <p:cNvSpPr/>
              <p:nvPr/>
            </p:nvSpPr>
            <p:spPr>
              <a:xfrm>
                <a:off x="138028" y="671958"/>
                <a:ext cx="8937638" cy="54561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熱は自発的には高温から低温にしか移動しない</a:t>
                </a:r>
                <a:b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数学的に表現する</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状態関数</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が必要</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温度に関する</a:t>
                </a:r>
                <a:r>
                  <a:rPr kumimoji="0"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単調関数</a:t>
                </a:r>
                <a:endParaRPr kumimoji="0" lang="en-US" altLang="ja-JP" sz="24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endPar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カルノーサイクル </a:t>
                </a:r>
                <a: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可逆過程</a:t>
                </a:r>
                <a: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t>): </a:t>
                </a:r>
                <a:b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高温熱源 </a:t>
                </a:r>
                <a:r>
                  <a:rPr kumimoji="0"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と低温熱源 </a:t>
                </a:r>
                <a:r>
                  <a:rPr kumimoji="0"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0"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2</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の１カルノーサイクルで、</a:t>
                </a:r>
                <a:b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それぞれの系に </a:t>
                </a:r>
                <a:r>
                  <a:rPr kumimoji="0"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0"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1</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0"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a:t>2</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の熱量を与える場合を考える</a:t>
                </a:r>
                <a:b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熱効率の定義 </a:t>
                </a:r>
                <a14:m>
                  <m:oMath xmlns:m="http://schemas.openxmlformats.org/officeDocument/2006/math">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と</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カルノーサイクルの効率</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 </m:t>
                    </m:r>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より、</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ctrlP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𝟏</m:t>
                            </m:r>
                          </m:sub>
                        </m:sSub>
                      </m:num>
                      <m:den>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𝟏</m:t>
                            </m:r>
                          </m:sub>
                        </m:sSub>
                      </m:den>
                    </m:f>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f>
                      <m:f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sub>
                        </m:sSub>
                      </m:num>
                      <m:den>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sub>
                        </m:sSub>
                      </m:den>
                    </m:f>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𝟎</m:t>
                    </m:r>
                  </m:oMath>
                </a14:m>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クラウジウスの式</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457200" marR="0" lvl="0" indent="-4572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tab pos="985838" algn="l"/>
                    <a:tab pos="1347788" algn="l"/>
                    <a:tab pos="1703388" algn="l"/>
                    <a:tab pos="7893050" algn="l"/>
                  </a:tabLst>
                  <a:defRPr/>
                </a:pP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カルノーサイクルと不可逆過程</a:t>
                </a:r>
                <a:br>
                  <a:rPr kumimoji="0" lang="en-US" altLang="ja-JP" sz="2400" b="0" i="0" u="none" strike="noStrike" kern="1200" cap="none" spc="0" normalizeH="0" baseline="0" noProof="0" dirty="0">
                    <a:ln>
                      <a:noFill/>
                    </a:ln>
                    <a:solidFill>
                      <a:srgbClr val="0000FF"/>
                    </a:solidFill>
                    <a:effectLst/>
                    <a:uLnTx/>
                    <a:uFillTx/>
                    <a:latin typeface="Times New Roman"/>
                    <a:ea typeface="ＭＳ Ｐゴシック"/>
                    <a:cs typeface="+mn-cs"/>
                  </a:rPr>
                </a:br>
                <a:r>
                  <a:rPr kumimoji="0" lang="ja-JP" altLang="en-US" sz="2400" b="0" i="0" u="none" strike="noStrike" kern="1200" cap="none" spc="0" normalizeH="0" baseline="0" noProof="0" dirty="0">
                    <a:ln>
                      <a:noFill/>
                    </a:ln>
                    <a:solidFill>
                      <a:srgbClr val="0000FF"/>
                    </a:solidFill>
                    <a:effectLst/>
                    <a:uLnTx/>
                    <a:uFillTx/>
                    <a:latin typeface="Times New Roman"/>
                    <a:ea typeface="ＭＳ Ｐゴシック"/>
                    <a:cs typeface="+mn-cs"/>
                  </a:rPr>
                  <a:t>　　</a:t>
                </a:r>
                <a14:m>
                  <m:oMath xmlns:m="http://schemas.openxmlformats.org/officeDocument/2006/math">
                    <m:f>
                      <m:fPr>
                        <m:ctrlP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num>
                      <m:den>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den>
                    </m:f>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f>
                      <m:f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𝟐</m:t>
                            </m:r>
                          </m:sub>
                        </m:sSub>
                      </m:num>
                      <m:den>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𝟐</m:t>
                            </m:r>
                          </m:sub>
                        </m:sSub>
                      </m:den>
                    </m:f>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a14:m>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クラウジウスの不等式</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p:txBody>
          </p:sp>
        </mc:Choice>
        <mc:Fallback xmlns="">
          <p:sp>
            <p:nvSpPr>
              <p:cNvPr id="4" name="正方形/長方形 3"/>
              <p:cNvSpPr>
                <a:spLocks noRot="1" noChangeAspect="1" noMove="1" noResize="1" noEditPoints="1" noAdjustHandles="1" noChangeArrowheads="1" noChangeShapeType="1" noTextEdit="1"/>
              </p:cNvSpPr>
              <p:nvPr/>
            </p:nvSpPr>
            <p:spPr>
              <a:xfrm>
                <a:off x="138028" y="671958"/>
                <a:ext cx="8937638" cy="5456174"/>
              </a:xfrm>
              <a:prstGeom prst="rect">
                <a:avLst/>
              </a:prstGeom>
              <a:blipFill>
                <a:blip r:embed="rId3"/>
                <a:stretch>
                  <a:fillRect l="-1091" t="-12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F75AF258-86BE-4F30-8ECB-2E45D029D755}"/>
                  </a:ext>
                </a:extLst>
              </p:cNvPr>
              <p:cNvSpPr/>
              <p:nvPr/>
            </p:nvSpPr>
            <p:spPr>
              <a:xfrm>
                <a:off x="6553710" y="3699682"/>
                <a:ext cx="1865880" cy="4681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高温熱源 </a:t>
                </a:r>
                <a14:m>
                  <m:oMath xmlns:m="http://schemas.openxmlformats.org/officeDocument/2006/math">
                    <m:r>
                      <a:rPr kumimoji="1" lang="en-US" altLang="ja-JP" sz="16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6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6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6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8" name="正方形/長方形 17">
                <a:extLst>
                  <a:ext uri="{FF2B5EF4-FFF2-40B4-BE49-F238E27FC236}">
                    <a16:creationId xmlns:a16="http://schemas.microsoft.com/office/drawing/2014/main" id="{F75AF258-86BE-4F30-8ECB-2E45D029D755}"/>
                  </a:ext>
                </a:extLst>
              </p:cNvPr>
              <p:cNvSpPr>
                <a:spLocks noRot="1" noChangeAspect="1" noMove="1" noResize="1" noEditPoints="1" noAdjustHandles="1" noChangeArrowheads="1" noChangeShapeType="1" noTextEdit="1"/>
              </p:cNvSpPr>
              <p:nvPr/>
            </p:nvSpPr>
            <p:spPr>
              <a:xfrm>
                <a:off x="6553710" y="3699682"/>
                <a:ext cx="1865880" cy="468166"/>
              </a:xfrm>
              <a:prstGeom prst="rect">
                <a:avLst/>
              </a:prstGeom>
              <a:blipFill>
                <a:blip r:embed="rId4"/>
                <a:stretch>
                  <a:fillRect b="-1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77FCFCB0-4351-4E80-B0C0-B489711F5BA3}"/>
                  </a:ext>
                </a:extLst>
              </p:cNvPr>
              <p:cNvSpPr/>
              <p:nvPr/>
            </p:nvSpPr>
            <p:spPr>
              <a:xfrm>
                <a:off x="6553710" y="5982842"/>
                <a:ext cx="1865880" cy="468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低温熱源 </a:t>
                </a:r>
                <a14:m>
                  <m:oMath xmlns:m="http://schemas.openxmlformats.org/officeDocument/2006/math">
                    <m:r>
                      <a:rPr kumimoji="1" lang="en-US" altLang="ja-JP" sz="16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oMath>
                </a14:m>
                <a:r>
                  <a:rPr kumimoji="1" lang="en-US" altLang="ja-JP" sz="1600" b="0" i="0" u="none" strike="noStrike" kern="1200" cap="none" spc="0" normalizeH="0" baseline="-2500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 </a:t>
                </a:r>
                <a:r>
                  <a:rPr kumimoji="1" lang="en-US" altLang="ja-JP"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kumimoji="1" lang="en-US" altLang="ja-JP" sz="1600" b="0" i="1" u="none" strike="noStrike" kern="1200" cap="none" spc="0" normalizeH="0" baseline="0" noProof="0" dirty="0">
                        <a:ln>
                          <a:noFill/>
                        </a:ln>
                        <a:solidFill>
                          <a:prstClr val="white"/>
                        </a:solidFill>
                        <a:effectLst/>
                        <a:uLnTx/>
                        <a:uFillTx/>
                        <a:latin typeface="Cambria Math" panose="02040503050406030204" pitchFamily="18" charset="0"/>
                        <a:cs typeface="+mn-cs"/>
                      </a:rPr>
                      <m:t>𝑇</m:t>
                    </m:r>
                    <m:r>
                      <a:rPr kumimoji="1" lang="en-US" altLang="ja-JP" sz="16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a14:m>
                <a:r>
                  <a:rPr kumimoji="1" lang="en-US" altLang="ja-JP"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9" name="正方形/長方形 18">
                <a:extLst>
                  <a:ext uri="{FF2B5EF4-FFF2-40B4-BE49-F238E27FC236}">
                    <a16:creationId xmlns:a16="http://schemas.microsoft.com/office/drawing/2014/main" id="{77FCFCB0-4351-4E80-B0C0-B489711F5BA3}"/>
                  </a:ext>
                </a:extLst>
              </p:cNvPr>
              <p:cNvSpPr>
                <a:spLocks noRot="1" noChangeAspect="1" noMove="1" noResize="1" noEditPoints="1" noAdjustHandles="1" noChangeArrowheads="1" noChangeShapeType="1" noTextEdit="1"/>
              </p:cNvSpPr>
              <p:nvPr/>
            </p:nvSpPr>
            <p:spPr>
              <a:xfrm>
                <a:off x="6553710" y="5982842"/>
                <a:ext cx="1865880" cy="468166"/>
              </a:xfrm>
              <a:prstGeom prst="rect">
                <a:avLst/>
              </a:prstGeom>
              <a:blipFill>
                <a:blip r:embed="rId5"/>
                <a:stretch>
                  <a:fillRect b="-12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楕円 19">
                <a:extLst>
                  <a:ext uri="{FF2B5EF4-FFF2-40B4-BE49-F238E27FC236}">
                    <a16:creationId xmlns:a16="http://schemas.microsoft.com/office/drawing/2014/main" id="{861CD589-AB05-41DB-A636-048D4B833D26}"/>
                  </a:ext>
                </a:extLst>
              </p:cNvPr>
              <p:cNvSpPr/>
              <p:nvPr/>
            </p:nvSpPr>
            <p:spPr>
              <a:xfrm>
                <a:off x="6858510" y="4656370"/>
                <a:ext cx="753137" cy="7531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6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m:oMathPara>
                </a14:m>
                <a:endParaRPr kumimoji="1" lang="ja-JP"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0" name="楕円 19">
                <a:extLst>
                  <a:ext uri="{FF2B5EF4-FFF2-40B4-BE49-F238E27FC236}">
                    <a16:creationId xmlns:a16="http://schemas.microsoft.com/office/drawing/2014/main" id="{861CD589-AB05-41DB-A636-048D4B833D26}"/>
                  </a:ext>
                </a:extLst>
              </p:cNvPr>
              <p:cNvSpPr>
                <a:spLocks noRot="1" noChangeAspect="1" noMove="1" noResize="1" noEditPoints="1" noAdjustHandles="1" noChangeArrowheads="1" noChangeShapeType="1" noTextEdit="1"/>
              </p:cNvSpPr>
              <p:nvPr/>
            </p:nvSpPr>
            <p:spPr>
              <a:xfrm>
                <a:off x="6858510" y="4656370"/>
                <a:ext cx="753137" cy="753137"/>
              </a:xfrm>
              <a:prstGeom prst="ellipse">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楕円 20">
                <a:extLst>
                  <a:ext uri="{FF2B5EF4-FFF2-40B4-BE49-F238E27FC236}">
                    <a16:creationId xmlns:a16="http://schemas.microsoft.com/office/drawing/2014/main" id="{0D2EA42A-9569-4BF4-92ED-C16EDCE05753}"/>
                  </a:ext>
                </a:extLst>
              </p:cNvPr>
              <p:cNvSpPr/>
              <p:nvPr/>
            </p:nvSpPr>
            <p:spPr>
              <a:xfrm>
                <a:off x="7666453" y="4656370"/>
                <a:ext cx="753137" cy="75313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6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a14:m>
                <a:r>
                  <a:rPr kumimoji="1" lang="en-US" altLang="ja-JP"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6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1" name="楕円 20">
                <a:extLst>
                  <a:ext uri="{FF2B5EF4-FFF2-40B4-BE49-F238E27FC236}">
                    <a16:creationId xmlns:a16="http://schemas.microsoft.com/office/drawing/2014/main" id="{0D2EA42A-9569-4BF4-92ED-C16EDCE05753}"/>
                  </a:ext>
                </a:extLst>
              </p:cNvPr>
              <p:cNvSpPr>
                <a:spLocks noRot="1" noChangeAspect="1" noMove="1" noResize="1" noEditPoints="1" noAdjustHandles="1" noChangeArrowheads="1" noChangeShapeType="1" noTextEdit="1"/>
              </p:cNvSpPr>
              <p:nvPr/>
            </p:nvSpPr>
            <p:spPr>
              <a:xfrm>
                <a:off x="7666453" y="4656370"/>
                <a:ext cx="753137" cy="753137"/>
              </a:xfrm>
              <a:prstGeom prst="ellipse">
                <a:avLst/>
              </a:prstGeom>
              <a:blipFill>
                <a:blip r:embed="rId7"/>
                <a:stretch>
                  <a:fillRect/>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0C0FDACE-706C-478F-9525-F36FF71F2117}"/>
              </a:ext>
            </a:extLst>
          </p:cNvPr>
          <p:cNvSpPr/>
          <p:nvPr/>
        </p:nvSpPr>
        <p:spPr>
          <a:xfrm>
            <a:off x="6038924" y="5110459"/>
            <a:ext cx="126188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任意のサイクル</a:t>
            </a:r>
            <a:endPar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a:t>
            </a:r>
            <a:r>
              <a:rPr kumimoji="1"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1350A1BE-E75C-4A00-9B04-D0F075AB344D}"/>
              </a:ext>
            </a:extLst>
          </p:cNvPr>
          <p:cNvSpPr/>
          <p:nvPr/>
        </p:nvSpPr>
        <p:spPr>
          <a:xfrm>
            <a:off x="8425232" y="5149810"/>
            <a:ext cx="748923" cy="43088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a:t>
            </a:r>
            <a:endParaRPr kumimoji="0" lang="en-US" altLang="ja-JP" sz="11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サイクル</a:t>
            </a:r>
          </a:p>
        </p:txBody>
      </p:sp>
      <p:cxnSp>
        <p:nvCxnSpPr>
          <p:cNvPr id="24" name="直線矢印コネクタ 23">
            <a:extLst>
              <a:ext uri="{FF2B5EF4-FFF2-40B4-BE49-F238E27FC236}">
                <a16:creationId xmlns:a16="http://schemas.microsoft.com/office/drawing/2014/main" id="{2CD37C53-D047-4969-BB30-B2640DCC5D69}"/>
              </a:ext>
            </a:extLst>
          </p:cNvPr>
          <p:cNvCxnSpPr/>
          <p:nvPr/>
        </p:nvCxnSpPr>
        <p:spPr>
          <a:xfrm>
            <a:off x="7307233" y="4304726"/>
            <a:ext cx="0" cy="233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90624937-BB0B-4AA0-86D8-94C8833CC7A8}"/>
                  </a:ext>
                </a:extLst>
              </p:cNvPr>
              <p:cNvSpPr txBox="1"/>
              <p:nvPr/>
            </p:nvSpPr>
            <p:spPr>
              <a:xfrm>
                <a:off x="6917204" y="4224032"/>
                <a:ext cx="45922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5" name="テキスト ボックス 24">
                <a:extLst>
                  <a:ext uri="{FF2B5EF4-FFF2-40B4-BE49-F238E27FC236}">
                    <a16:creationId xmlns:a16="http://schemas.microsoft.com/office/drawing/2014/main" id="{90624937-BB0B-4AA0-86D8-94C8833CC7A8}"/>
                  </a:ext>
                </a:extLst>
              </p:cNvPr>
              <p:cNvSpPr txBox="1">
                <a:spLocks noRot="1" noChangeAspect="1" noMove="1" noResize="1" noEditPoints="1" noAdjustHandles="1" noChangeArrowheads="1" noChangeShapeType="1" noTextEdit="1"/>
              </p:cNvSpPr>
              <p:nvPr/>
            </p:nvSpPr>
            <p:spPr>
              <a:xfrm>
                <a:off x="6917204" y="4224032"/>
                <a:ext cx="459228" cy="338554"/>
              </a:xfrm>
              <a:prstGeom prst="rect">
                <a:avLst/>
              </a:prstGeom>
              <a:blipFill>
                <a:blip r:embed="rId8"/>
                <a:stretch>
                  <a:fillRect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24EFEBA9-9DA9-4002-A1EA-2E79049591E9}"/>
                  </a:ext>
                </a:extLst>
              </p:cNvPr>
              <p:cNvSpPr txBox="1"/>
              <p:nvPr/>
            </p:nvSpPr>
            <p:spPr>
              <a:xfrm>
                <a:off x="5986623" y="4578386"/>
                <a:ext cx="93230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6" name="テキスト ボックス 25">
                <a:extLst>
                  <a:ext uri="{FF2B5EF4-FFF2-40B4-BE49-F238E27FC236}">
                    <a16:creationId xmlns:a16="http://schemas.microsoft.com/office/drawing/2014/main" id="{24EFEBA9-9DA9-4002-A1EA-2E79049591E9}"/>
                  </a:ext>
                </a:extLst>
              </p:cNvPr>
              <p:cNvSpPr txBox="1">
                <a:spLocks noRot="1" noChangeAspect="1" noMove="1" noResize="1" noEditPoints="1" noAdjustHandles="1" noChangeArrowheads="1" noChangeShapeType="1" noTextEdit="1"/>
              </p:cNvSpPr>
              <p:nvPr/>
            </p:nvSpPr>
            <p:spPr>
              <a:xfrm>
                <a:off x="5986623" y="4578386"/>
                <a:ext cx="932307" cy="338554"/>
              </a:xfrm>
              <a:prstGeom prst="rect">
                <a:avLst/>
              </a:prstGeom>
              <a:blipFill>
                <a:blip r:embed="rId9"/>
                <a:stretch>
                  <a:fillRect b="-7143"/>
                </a:stretch>
              </a:blipFill>
            </p:spPr>
            <p:txBody>
              <a:bodyPr/>
              <a:lstStyle/>
              <a:p>
                <a:r>
                  <a:rPr lang="ja-JP" altLang="en-US">
                    <a:noFill/>
                  </a:rPr>
                  <a:t> </a:t>
                </a:r>
              </a:p>
            </p:txBody>
          </p:sp>
        </mc:Fallback>
      </mc:AlternateContent>
      <p:cxnSp>
        <p:nvCxnSpPr>
          <p:cNvPr id="27" name="直線矢印コネクタ 26">
            <a:extLst>
              <a:ext uri="{FF2B5EF4-FFF2-40B4-BE49-F238E27FC236}">
                <a16:creationId xmlns:a16="http://schemas.microsoft.com/office/drawing/2014/main" id="{FD930CA2-BB13-464A-BF0A-8FA0999B9D1C}"/>
              </a:ext>
            </a:extLst>
          </p:cNvPr>
          <p:cNvCxnSpPr/>
          <p:nvPr/>
        </p:nvCxnSpPr>
        <p:spPr>
          <a:xfrm>
            <a:off x="8063935" y="4291373"/>
            <a:ext cx="0" cy="233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8A24A534-4714-4535-84D6-89164D61FC19}"/>
                  </a:ext>
                </a:extLst>
              </p:cNvPr>
              <p:cNvSpPr txBox="1"/>
              <p:nvPr/>
            </p:nvSpPr>
            <p:spPr>
              <a:xfrm>
                <a:off x="8093244" y="4224032"/>
                <a:ext cx="51065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8" name="テキスト ボックス 27">
                <a:extLst>
                  <a:ext uri="{FF2B5EF4-FFF2-40B4-BE49-F238E27FC236}">
                    <a16:creationId xmlns:a16="http://schemas.microsoft.com/office/drawing/2014/main" id="{8A24A534-4714-4535-84D6-89164D61FC19}"/>
                  </a:ext>
                </a:extLst>
              </p:cNvPr>
              <p:cNvSpPr txBox="1">
                <a:spLocks noRot="1" noChangeAspect="1" noMove="1" noResize="1" noEditPoints="1" noAdjustHandles="1" noChangeArrowheads="1" noChangeShapeType="1" noTextEdit="1"/>
              </p:cNvSpPr>
              <p:nvPr/>
            </p:nvSpPr>
            <p:spPr>
              <a:xfrm>
                <a:off x="8093244" y="4224032"/>
                <a:ext cx="510653" cy="338554"/>
              </a:xfrm>
              <a:prstGeom prst="rect">
                <a:avLst/>
              </a:prstGeom>
              <a:blipFill>
                <a:blip r:embed="rId10"/>
                <a:stretch>
                  <a:fillRect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B97DB445-C6A6-4114-A7DB-C8413FD486F6}"/>
                  </a:ext>
                </a:extLst>
              </p:cNvPr>
              <p:cNvSpPr txBox="1"/>
              <p:nvPr/>
            </p:nvSpPr>
            <p:spPr>
              <a:xfrm>
                <a:off x="6883613" y="5527714"/>
                <a:ext cx="46397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9" name="テキスト ボックス 28">
                <a:extLst>
                  <a:ext uri="{FF2B5EF4-FFF2-40B4-BE49-F238E27FC236}">
                    <a16:creationId xmlns:a16="http://schemas.microsoft.com/office/drawing/2014/main" id="{B97DB445-C6A6-4114-A7DB-C8413FD486F6}"/>
                  </a:ext>
                </a:extLst>
              </p:cNvPr>
              <p:cNvSpPr txBox="1">
                <a:spLocks noRot="1" noChangeAspect="1" noMove="1" noResize="1" noEditPoints="1" noAdjustHandles="1" noChangeArrowheads="1" noChangeShapeType="1" noTextEdit="1"/>
              </p:cNvSpPr>
              <p:nvPr/>
            </p:nvSpPr>
            <p:spPr>
              <a:xfrm>
                <a:off x="6883613" y="5527714"/>
                <a:ext cx="463973" cy="338554"/>
              </a:xfrm>
              <a:prstGeom prst="rect">
                <a:avLst/>
              </a:prstGeom>
              <a:blipFill>
                <a:blip r:embed="rId11"/>
                <a:stretch>
                  <a:fillRect b="-9091"/>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86D06B9B-8EBA-42CE-BA0B-3AE640783BCC}"/>
              </a:ext>
            </a:extLst>
          </p:cNvPr>
          <p:cNvCxnSpPr/>
          <p:nvPr/>
        </p:nvCxnSpPr>
        <p:spPr>
          <a:xfrm flipH="1" flipV="1">
            <a:off x="7300053" y="5563244"/>
            <a:ext cx="2" cy="3015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B9AAFE5-6050-444D-AD3F-09EC512B65AE}"/>
              </a:ext>
            </a:extLst>
          </p:cNvPr>
          <p:cNvCxnSpPr/>
          <p:nvPr/>
        </p:nvCxnSpPr>
        <p:spPr>
          <a:xfrm flipH="1" flipV="1">
            <a:off x="8063935" y="5537398"/>
            <a:ext cx="2" cy="3015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ED840B6-1CB9-4FBA-A8A5-F82D7D110EBD}"/>
                  </a:ext>
                </a:extLst>
              </p:cNvPr>
              <p:cNvSpPr txBox="1"/>
              <p:nvPr/>
            </p:nvSpPr>
            <p:spPr>
              <a:xfrm>
                <a:off x="8019570" y="5519845"/>
                <a:ext cx="51539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2" name="テキスト ボックス 31">
                <a:extLst>
                  <a:ext uri="{FF2B5EF4-FFF2-40B4-BE49-F238E27FC236}">
                    <a16:creationId xmlns:a16="http://schemas.microsoft.com/office/drawing/2014/main" id="{0ED840B6-1CB9-4FBA-A8A5-F82D7D110EBD}"/>
                  </a:ext>
                </a:extLst>
              </p:cNvPr>
              <p:cNvSpPr txBox="1">
                <a:spLocks noRot="1" noChangeAspect="1" noMove="1" noResize="1" noEditPoints="1" noAdjustHandles="1" noChangeArrowheads="1" noChangeShapeType="1" noTextEdit="1"/>
              </p:cNvSpPr>
              <p:nvPr/>
            </p:nvSpPr>
            <p:spPr>
              <a:xfrm>
                <a:off x="8019570" y="5519845"/>
                <a:ext cx="515398" cy="338554"/>
              </a:xfrm>
              <a:prstGeom prst="rect">
                <a:avLst/>
              </a:prstGeom>
              <a:blipFill>
                <a:blip r:embed="rId12"/>
                <a:stretch>
                  <a:fillRect b="-7143"/>
                </a:stretch>
              </a:blipFill>
            </p:spPr>
            <p:txBody>
              <a:bodyPr/>
              <a:lstStyle/>
              <a:p>
                <a:r>
                  <a:rPr lang="ja-JP" altLang="en-US">
                    <a:noFill/>
                  </a:rPr>
                  <a:t> </a:t>
                </a:r>
              </a:p>
            </p:txBody>
          </p:sp>
        </mc:Fallback>
      </mc:AlternateContent>
      <p:cxnSp>
        <p:nvCxnSpPr>
          <p:cNvPr id="33" name="直線矢印コネクタ 32">
            <a:extLst>
              <a:ext uri="{FF2B5EF4-FFF2-40B4-BE49-F238E27FC236}">
                <a16:creationId xmlns:a16="http://schemas.microsoft.com/office/drawing/2014/main" id="{4D897C62-EB49-4EEF-960E-4827FCD1F81D}"/>
              </a:ext>
            </a:extLst>
          </p:cNvPr>
          <p:cNvCxnSpPr/>
          <p:nvPr/>
        </p:nvCxnSpPr>
        <p:spPr>
          <a:xfrm flipV="1">
            <a:off x="8523087" y="4999275"/>
            <a:ext cx="36834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正方形/長方形 33">
                <a:extLst>
                  <a:ext uri="{FF2B5EF4-FFF2-40B4-BE49-F238E27FC236}">
                    <a16:creationId xmlns:a16="http://schemas.microsoft.com/office/drawing/2014/main" id="{78F1C728-C1BF-4DE0-8944-F0F4B8A425DB}"/>
                  </a:ext>
                </a:extLst>
              </p:cNvPr>
              <p:cNvSpPr/>
              <p:nvPr/>
            </p:nvSpPr>
            <p:spPr>
              <a:xfrm>
                <a:off x="8283404" y="4544969"/>
                <a:ext cx="105118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4" name="正方形/長方形 33">
                <a:extLst>
                  <a:ext uri="{FF2B5EF4-FFF2-40B4-BE49-F238E27FC236}">
                    <a16:creationId xmlns:a16="http://schemas.microsoft.com/office/drawing/2014/main" id="{78F1C728-C1BF-4DE0-8944-F0F4B8A425DB}"/>
                  </a:ext>
                </a:extLst>
              </p:cNvPr>
              <p:cNvSpPr>
                <a:spLocks noRot="1" noChangeAspect="1" noMove="1" noResize="1" noEditPoints="1" noAdjustHandles="1" noChangeArrowheads="1" noChangeShapeType="1" noTextEdit="1"/>
              </p:cNvSpPr>
              <p:nvPr/>
            </p:nvSpPr>
            <p:spPr>
              <a:xfrm>
                <a:off x="8283404" y="4544969"/>
                <a:ext cx="1051185" cy="338554"/>
              </a:xfrm>
              <a:prstGeom prst="rect">
                <a:avLst/>
              </a:prstGeom>
              <a:blipFill>
                <a:blip r:embed="rId13"/>
                <a:stretch>
                  <a:fillRect b="-10909"/>
                </a:stretch>
              </a:blipFill>
            </p:spPr>
            <p:txBody>
              <a:bodyPr/>
              <a:lstStyle/>
              <a:p>
                <a:r>
                  <a:rPr lang="ja-JP" altLang="en-US">
                    <a:noFill/>
                  </a:rPr>
                  <a:t> </a:t>
                </a:r>
              </a:p>
            </p:txBody>
          </p:sp>
        </mc:Fallback>
      </mc:AlternateContent>
      <p:cxnSp>
        <p:nvCxnSpPr>
          <p:cNvPr id="35" name="直線矢印コネクタ 34">
            <a:extLst>
              <a:ext uri="{FF2B5EF4-FFF2-40B4-BE49-F238E27FC236}">
                <a16:creationId xmlns:a16="http://schemas.microsoft.com/office/drawing/2014/main" id="{D8D0B71C-BCA5-402F-8BF7-4EE8536EDD4E}"/>
              </a:ext>
            </a:extLst>
          </p:cNvPr>
          <p:cNvCxnSpPr/>
          <p:nvPr/>
        </p:nvCxnSpPr>
        <p:spPr>
          <a:xfrm flipH="1" flipV="1">
            <a:off x="6234948" y="4982852"/>
            <a:ext cx="527911"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1DB89BFE-098F-4CBA-A268-F7A048CB5C16}"/>
              </a:ext>
            </a:extLst>
          </p:cNvPr>
          <p:cNvSpPr txBox="1"/>
          <p:nvPr/>
        </p:nvSpPr>
        <p:spPr>
          <a:xfrm>
            <a:off x="444500" y="6070359"/>
            <a:ext cx="5790447" cy="584775"/>
          </a:xfrm>
          <a:prstGeom prst="rect">
            <a:avLst/>
          </a:prstGeom>
          <a:solidFill>
            <a:srgbClr val="0000FF"/>
          </a:solidFill>
        </p:spPr>
        <p:txBody>
          <a:bodyPr wrap="square">
            <a:spAutoFit/>
          </a:bodyPr>
          <a:lstStyle/>
          <a:p>
            <a:pPr marL="0" marR="0" lvl="0" indent="0" algn="ctr" defTabSz="457200" rtl="0" eaLnBrk="1" fontAlgn="auto" latinLnBrk="0" hangingPunct="1">
              <a:lnSpc>
                <a:spcPct val="100000"/>
              </a:lnSpc>
              <a:spcBef>
                <a:spcPts val="0"/>
              </a:spcBef>
              <a:spcAft>
                <a:spcPts val="300"/>
              </a:spcAft>
              <a:buClrTx/>
              <a:buSzTx/>
              <a:buFontTx/>
              <a:buNone/>
              <a:tabLst>
                <a:tab pos="985838" algn="l"/>
                <a:tab pos="1347788" algn="l"/>
                <a:tab pos="1703388" algn="l"/>
                <a:tab pos="7893050" algn="l"/>
              </a:tabLst>
              <a:defRPr/>
            </a:pPr>
            <a:r>
              <a:rPr kumimoji="1" lang="ja-JP"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エントロピー</a:t>
            </a:r>
            <a:r>
              <a:rPr kumimoji="1" lang="en-US" altLang="ja-JP" sz="3200" b="1" i="0"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3200" b="1" i="1"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S</a:t>
            </a:r>
            <a:r>
              <a:rPr kumimoji="1" lang="ja-JP" altLang="en-US" sz="3200" b="1" i="1" u="none" strike="noStrike" kern="1200" cap="none" spc="0" normalizeH="0" baseline="-2500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ja-JP" altLang="en-US" sz="3200" b="1" i="1"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3200" b="1" i="0"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3200" b="1" i="1"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Q</a:t>
            </a:r>
            <a:r>
              <a:rPr kumimoji="1" lang="ja-JP" altLang="en-US" sz="3200" b="1" i="1" u="none" strike="noStrike" kern="1200" cap="none" spc="0" normalizeH="0" baseline="-2500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en-US" altLang="ja-JP" sz="3200" b="1" i="0"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 </a:t>
            </a:r>
            <a:r>
              <a:rPr kumimoji="1" lang="en-US" altLang="ja-JP" sz="3200" b="1" i="1" u="none" strike="noStrike" kern="1200" cap="none" spc="0" normalizeH="0" baseline="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a:t>
            </a:r>
            <a:r>
              <a:rPr kumimoji="1" lang="ja-JP" altLang="en-US" sz="3200" b="1" i="1" u="none" strike="noStrike" kern="1200" cap="none" spc="0" normalizeH="0" baseline="-25000" noProof="0" dirty="0">
                <a:ln>
                  <a:noFill/>
                </a:ln>
                <a:solidFill>
                  <a:srgbClr val="FFFF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endParaRPr kumimoji="0" lang="en-US" altLang="ja-JP" sz="3200" b="0" i="1" u="none" strike="noStrike" kern="1200" cap="none" spc="0" normalizeH="0" baseline="0" noProof="0" dirty="0">
              <a:ln>
                <a:noFill/>
              </a:ln>
              <a:solidFill>
                <a:srgbClr val="FFFF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4863634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§2.5</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エントロピー増大則</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33" name="コンテンツ プレースホルダー 2"/>
              <p:cNvSpPr txBox="1">
                <a:spLocks/>
              </p:cNvSpPr>
              <p:nvPr/>
            </p:nvSpPr>
            <p:spPr>
              <a:xfrm>
                <a:off x="398761" y="849372"/>
                <a:ext cx="8798235" cy="5497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defRPr/>
                </a:pPr>
                <a:r>
                  <a:rPr kumimoji="1" lang="ja-JP" altLang="en-US"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エントロピー</a:t>
                </a:r>
                <a:r>
                  <a:rPr kumimoji="1" lang="en-US" altLang="ja-JP"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b="1"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S</a:t>
                </a:r>
                <a:r>
                  <a:rPr kumimoji="1" lang="ja-JP" altLang="en-US" b="1" i="1" u="none" strike="noStrike" kern="1200" cap="none" spc="0" normalizeH="0" baseline="-2500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ja-JP" altLang="en-US" b="1"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b="1"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Q</a:t>
                </a:r>
                <a:r>
                  <a:rPr kumimoji="1" lang="ja-JP" altLang="en-US" b="1" i="1" u="none" strike="noStrike" kern="1200" cap="none" spc="0" normalizeH="0" baseline="-2500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en-US" altLang="ja-JP"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 </a:t>
                </a:r>
                <a:r>
                  <a:rPr kumimoji="1" lang="en-US" altLang="ja-JP" b="1"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T</a:t>
                </a:r>
                <a:r>
                  <a:rPr kumimoji="1" lang="ja-JP" altLang="en-US" b="1" i="1" u="none" strike="noStrike" kern="1200" cap="none" spc="0" normalizeH="0" baseline="-2500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endParaRPr kumimoji="1" lang="en-US" altLang="ja-JP" b="1" i="1" u="none" strike="noStrike" kern="1200" cap="none" spc="0" normalizeH="0" baseline="-2500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buNone/>
                  <a:defRPr/>
                </a:pPr>
                <a:endParaRPr kumimoji="1" lang="en-US" altLang="ja-JP" b="1" i="0"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断熱過程 </a:t>
                </a:r>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kumimoji="1" lang="el-GR" altLang="ja-JP"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𝜹</m:t>
                    </m:r>
                    <m:r>
                      <a:rPr kumimoji="1" lang="en-US" altLang="ja-JP" b="1" i="1" u="none" strike="noStrike" kern="1200" cap="none" spc="0" normalizeH="0" baseline="0" noProof="0">
                        <a:ln>
                          <a:noFill/>
                        </a:ln>
                        <a:solidFill>
                          <a:srgbClr val="FF0000"/>
                        </a:solidFill>
                        <a:effectLst/>
                        <a:uLnTx/>
                        <a:uFillTx/>
                        <a:latin typeface="Cambria Math" panose="02040503050406030204" pitchFamily="18" charset="0"/>
                        <a:sym typeface="Wingdings" panose="05000000000000000000" pitchFamily="2" charset="2"/>
                      </a:rPr>
                      <m:t>𝑸</m:t>
                    </m:r>
                    <m:r>
                      <a:rPr kumimoji="1" lang="en-US" altLang="ja-JP" b="1" i="0" u="none" strike="noStrike" kern="1200" cap="none" spc="0" normalizeH="0" baseline="0" noProof="0" smtClean="0">
                        <a:ln>
                          <a:noFill/>
                        </a:ln>
                        <a:solidFill>
                          <a:srgbClr val="FF0000"/>
                        </a:solidFill>
                        <a:effectLst/>
                        <a:uLnTx/>
                        <a:uFillTx/>
                        <a:latin typeface="Cambria Math" panose="02040503050406030204" pitchFamily="18" charset="0"/>
                        <a:sym typeface="Wingdings" panose="05000000000000000000" pitchFamily="2" charset="2"/>
                      </a:rPr>
                      <m:t>=</m:t>
                    </m:r>
                    <m:r>
                      <a:rPr kumimoji="1" lang="en-US" altLang="ja-JP" b="1" i="1" u="none" strike="noStrike" kern="1200" cap="none" spc="0" normalizeH="0" baseline="0" noProof="0" smtClean="0">
                        <a:ln>
                          <a:noFill/>
                        </a:ln>
                        <a:solidFill>
                          <a:srgbClr val="FF0000"/>
                        </a:solidFill>
                        <a:effectLst/>
                        <a:uLnTx/>
                        <a:uFillTx/>
                        <a:latin typeface="Cambria Math" panose="02040503050406030204" pitchFamily="18" charset="0"/>
                        <a:sym typeface="Wingdings" panose="05000000000000000000" pitchFamily="2" charset="2"/>
                      </a:rPr>
                      <m:t>𝟎</m:t>
                    </m:r>
                  </m:oMath>
                </a14:m>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孤立系の場合</a:t>
                </a:r>
                <a:endPar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14:m>
                  <m:oMath xmlns:m="http://schemas.openxmlformats.org/officeDocument/2006/math">
                    <m:f>
                      <m:fPr>
                        <m:ctrlP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ctrlPr>
                      </m:fPr>
                      <m:num>
                        <m:r>
                          <m:rPr>
                            <m:sty m:val="p"/>
                          </m:rPr>
                          <a:rPr kumimoji="1" lang="el-GR" altLang="ja-JP"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δ</m:t>
                        </m:r>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𝑄</m:t>
                        </m:r>
                      </m:num>
                      <m:den>
                        <m:sSup>
                          <m:sSupPr>
                            <m:ctrlP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ctrlPr>
                          </m:sSupPr>
                          <m:e>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𝑇</m:t>
                            </m:r>
                          </m:e>
                          <m:sup>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m:t>
                            </m:r>
                          </m:sup>
                        </m:sSup>
                      </m:den>
                    </m:f>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𝑑𝑆</m:t>
                    </m:r>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𝑑𝑆</m:t>
                    </m:r>
                    <m:r>
                      <a:rPr kumimoji="1" lang="en-US" altLang="ja-JP"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endPar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endParaRP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可逆断熱過程      </a:t>
                </a:r>
                <a14:m>
                  <m:oMath xmlns:m="http://schemas.openxmlformats.org/officeDocument/2006/math">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𝑑𝑆</m:t>
                    </m:r>
                    <m:r>
                      <a:rPr kumimoji="1" lang="en-US" altLang="ja-JP" b="0" i="0" u="none" strike="noStrike" kern="1200" cap="none" spc="0" normalizeH="0" baseline="0" noProof="0" smtClean="0">
                        <a:ln>
                          <a:noFill/>
                        </a:ln>
                        <a:solidFill>
                          <a:prstClr val="black"/>
                        </a:solidFill>
                        <a:effectLst/>
                        <a:uLnTx/>
                        <a:uFillTx/>
                        <a:latin typeface="Cambria Math" panose="02040503050406030204" pitchFamily="18" charset="0"/>
                        <a:sym typeface="Wingdings" panose="05000000000000000000" pitchFamily="2" charset="2"/>
                      </a:rPr>
                      <m:t>=</m:t>
                    </m:r>
                    <m:r>
                      <a:rPr kumimoji="1" lang="en-US" altLang="ja-JP"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endPar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endParaRPr>
              </a:p>
              <a:p>
                <a:pPr marL="1143000" marR="0" lvl="2"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不可逆断熱過程  </a:t>
                </a:r>
                <a14:m>
                  <m:oMath xmlns:m="http://schemas.openxmlformats.org/officeDocument/2006/math">
                    <m:r>
                      <a:rPr kumimoji="1" lang="en-US" altLang="ja-JP"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𝑑𝑆</m:t>
                    </m:r>
                    <m:r>
                      <a:rPr kumimoji="1" lang="en-US" altLang="ja-JP" b="0" i="0" u="none" strike="noStrike" kern="1200" cap="none" spc="0" normalizeH="0" baseline="0" noProof="0" smtClean="0">
                        <a:ln>
                          <a:noFill/>
                        </a:ln>
                        <a:solidFill>
                          <a:prstClr val="black"/>
                        </a:solidFill>
                        <a:effectLst/>
                        <a:uLnTx/>
                        <a:uFillTx/>
                        <a:latin typeface="Cambria Math" panose="02040503050406030204" pitchFamily="18" charset="0"/>
                        <a:sym typeface="Wingdings" panose="05000000000000000000" pitchFamily="2" charset="2"/>
                      </a:rPr>
                      <m:t>&gt;</m:t>
                    </m:r>
                    <m:r>
                      <a:rPr kumimoji="1" lang="en-US" altLang="ja-JP"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endPar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全宇宙 </a:t>
                </a:r>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系 ＋ 系外</a:t>
                </a:r>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外部からの熱の供給はない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孤立系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=&gt;</a:t>
                </a: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断熱過程</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熱伝導・摩擦などの現象     </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不可逆過程</a:t>
                </a:r>
                <a:r>
                  <a:rPr kumimoji="1" lang="en-US" altLang="ja-JP"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457200" marR="0" lvl="1" indent="0" algn="l" defTabSz="914400" rtl="0" eaLnBrk="1" fontAlgn="auto" latinLnBrk="0" hangingPunct="1">
                  <a:lnSpc>
                    <a:spcPct val="100000"/>
                  </a:lnSpc>
                  <a:spcBef>
                    <a:spcPts val="500"/>
                  </a:spcBef>
                  <a:spcAft>
                    <a:spcPts val="0"/>
                  </a:spcAft>
                  <a:buClrTx/>
                  <a:buSzTx/>
                  <a:buNone/>
                  <a:tabLst/>
                  <a:defRPr/>
                </a:pPr>
                <a:endParaRPr lang="en-US" altLang="ja-JP" sz="2800" noProof="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1" indent="0" algn="l" defTabSz="914400" rtl="0" eaLnBrk="1" fontAlgn="auto" latinLnBrk="0" hangingPunct="1">
                  <a:lnSpc>
                    <a:spcPct val="100000"/>
                  </a:lnSpc>
                  <a:spcBef>
                    <a:spcPts val="500"/>
                  </a:spcBef>
                  <a:spcAft>
                    <a:spcPts val="0"/>
                  </a:spcAft>
                  <a:buClrTx/>
                  <a:buSzTx/>
                  <a:buNone/>
                  <a:tabLst/>
                  <a:defRPr/>
                </a:pP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熱力学第二法則</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b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全宇宙のエントロピーは必ず増大する</a:t>
                </a:r>
                <a:endParaRPr kumimoji="1" lang="ja-JP"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3" name="コンテンツ プレースホルダー 2"/>
              <p:cNvSpPr txBox="1">
                <a:spLocks noRot="1" noChangeAspect="1" noMove="1" noResize="1" noEditPoints="1" noAdjustHandles="1" noChangeArrowheads="1" noChangeShapeType="1" noTextEdit="1"/>
              </p:cNvSpPr>
              <p:nvPr/>
            </p:nvSpPr>
            <p:spPr>
              <a:xfrm>
                <a:off x="398761" y="849372"/>
                <a:ext cx="8798235" cy="5497285"/>
              </a:xfrm>
              <a:prstGeom prst="rect">
                <a:avLst/>
              </a:prstGeom>
              <a:blipFill>
                <a:blip r:embed="rId2"/>
                <a:stretch>
                  <a:fillRect l="-1731" t="-1441" b="-898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18654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82880" y="804756"/>
                <a:ext cx="8808720" cy="5912575"/>
              </a:xfrm>
            </p:spPr>
            <p:txBody>
              <a:bodyPr>
                <a:normAutofit fontScale="92500" lnSpcReduction="10000"/>
              </a:bodyPr>
              <a:lstStyle/>
              <a:p>
                <a:pPr marL="0" indent="0">
                  <a:lnSpc>
                    <a:spcPct val="120000"/>
                  </a:lnSpc>
                  <a:buNone/>
                </a:pPr>
                <a:r>
                  <a:rPr lang="ja-JP" altLang="en-US" dirty="0">
                    <a:solidFill>
                      <a:srgbClr val="0000FF"/>
                    </a:solidFill>
                    <a:ea typeface="ＭＳ ゴシック" panose="020B0609070205080204" pitchFamily="49" charset="-128"/>
                  </a:rPr>
                  <a:t>温度 </a:t>
                </a:r>
                <a:r>
                  <a:rPr lang="en-US" altLang="ja-JP" i="1" dirty="0">
                    <a:solidFill>
                      <a:srgbClr val="0000FF"/>
                    </a:solidFill>
                    <a:ea typeface="ＭＳ ゴシック" panose="020B0609070205080204" pitchFamily="49" charset="-128"/>
                  </a:rPr>
                  <a:t>T</a:t>
                </a:r>
                <a:r>
                  <a:rPr lang="ja-JP" altLang="en-US" dirty="0">
                    <a:solidFill>
                      <a:srgbClr val="0000FF"/>
                    </a:solidFill>
                    <a:ea typeface="ＭＳ ゴシック" panose="020B0609070205080204" pitchFamily="49" charset="-128"/>
                  </a:rPr>
                  <a:t> の系</a:t>
                </a:r>
                <a:r>
                  <a:rPr lang="en-US" altLang="ja-JP" dirty="0">
                    <a:solidFill>
                      <a:srgbClr val="0000FF"/>
                    </a:solidFill>
                    <a:ea typeface="ＭＳ ゴシック" panose="020B0609070205080204" pitchFamily="49" charset="-128"/>
                  </a:rPr>
                  <a:t>A</a:t>
                </a:r>
                <a:r>
                  <a:rPr lang="ja-JP" altLang="en-US" dirty="0">
                    <a:solidFill>
                      <a:srgbClr val="0000FF"/>
                    </a:solidFill>
                    <a:ea typeface="ＭＳ ゴシック" panose="020B0609070205080204" pitchFamily="49" charset="-128"/>
                  </a:rPr>
                  <a:t> から 同じ温度の系外へ熱量 </a:t>
                </a:r>
                <a14:m>
                  <m:oMath xmlns:m="http://schemas.openxmlformats.org/officeDocument/2006/math">
                    <m:r>
                      <a:rPr lang="ja-JP" altLang="en-US" i="1" dirty="0" smtClean="0">
                        <a:solidFill>
                          <a:srgbClr val="0000FF"/>
                        </a:solidFill>
                        <a:latin typeface="Cambria Math" panose="02040503050406030204" pitchFamily="18" charset="0"/>
                        <a:sym typeface="Symbol" panose="05050102010706020507" pitchFamily="18" charset="2"/>
                      </a:rPr>
                      <m:t>𝛿</m:t>
                    </m:r>
                    <m:r>
                      <a:rPr lang="en-US" altLang="ja-JP" i="1" dirty="0">
                        <a:solidFill>
                          <a:srgbClr val="0000FF"/>
                        </a:solidFill>
                        <a:latin typeface="Cambria Math" panose="02040503050406030204" pitchFamily="18" charset="0"/>
                        <a:sym typeface="Symbol" panose="05050102010706020507" pitchFamily="18" charset="2"/>
                      </a:rPr>
                      <m:t>𝑄</m:t>
                    </m:r>
                    <m:r>
                      <a:rPr lang="ja-JP" altLang="en-US" i="1" dirty="0">
                        <a:solidFill>
                          <a:srgbClr val="0000FF"/>
                        </a:solidFill>
                        <a:latin typeface="Cambria Math" panose="02040503050406030204" pitchFamily="18" charset="0"/>
                        <a:sym typeface="Symbol" panose="05050102010706020507" pitchFamily="18" charset="2"/>
                      </a:rPr>
                      <m:t> </m:t>
                    </m:r>
                  </m:oMath>
                </a14:m>
                <a:r>
                  <a:rPr lang="ja-JP" altLang="en-US" dirty="0">
                    <a:solidFill>
                      <a:srgbClr val="0000FF"/>
                    </a:solidFill>
                    <a:ea typeface="ＭＳ ゴシック" panose="020B0609070205080204" pitchFamily="49" charset="-128"/>
                    <a:sym typeface="Symbol" panose="05050102010706020507" pitchFamily="18" charset="2"/>
                  </a:rPr>
                  <a:t>をわたす場合</a:t>
                </a:r>
                <a:endParaRPr lang="en-US" altLang="ja-JP" dirty="0">
                  <a:solidFill>
                    <a:srgbClr val="0000FF"/>
                  </a:solidFill>
                  <a:ea typeface="ＭＳ ゴシック" panose="020B0609070205080204" pitchFamily="49" charset="-128"/>
                </a:endParaRPr>
              </a:p>
              <a:p>
                <a:pPr marL="0" indent="0">
                  <a:lnSpc>
                    <a:spcPct val="120000"/>
                  </a:lnSpc>
                  <a:buNone/>
                </a:pPr>
                <a:r>
                  <a:rPr lang="ja-JP" altLang="en-US" dirty="0">
                    <a:solidFill>
                      <a:srgbClr val="FF0000"/>
                    </a:solidFill>
                    <a:ea typeface="ＭＳ ゴシック" panose="020B0609070205080204" pitchFamily="49" charset="-128"/>
                    <a:sym typeface="Symbol" panose="05050102010706020507" pitchFamily="18" charset="2"/>
                  </a:rPr>
                  <a:t>熱力学第二法則</a:t>
                </a:r>
                <a:r>
                  <a:rPr lang="en-US" altLang="ja-JP" dirty="0">
                    <a:solidFill>
                      <a:srgbClr val="FF0000"/>
                    </a:solidFill>
                    <a:ea typeface="ＭＳ ゴシック" panose="020B0609070205080204" pitchFamily="49" charset="-128"/>
                    <a:sym typeface="Symbol" panose="05050102010706020507" pitchFamily="18" charset="2"/>
                  </a:rPr>
                  <a:t>:</a:t>
                </a:r>
                <a:r>
                  <a:rPr lang="ja-JP" altLang="en-US" dirty="0">
                    <a:solidFill>
                      <a:srgbClr val="C00000"/>
                    </a:solidFill>
                    <a:ea typeface="ＭＳ ゴシック" panose="020B0609070205080204" pitchFamily="49" charset="-128"/>
                    <a:sym typeface="Symbol" panose="05050102010706020507" pitchFamily="18" charset="2"/>
                  </a:rPr>
                  <a:t> </a:t>
                </a:r>
                <a:r>
                  <a:rPr lang="ja-JP" altLang="en-US" dirty="0">
                    <a:ea typeface="ＭＳ ゴシック" panose="020B0609070205080204" pitchFamily="49" charset="-128"/>
                    <a:sym typeface="Symbol" panose="05050102010706020507" pitchFamily="18" charset="2"/>
                  </a:rPr>
                  <a:t>全宇宙のエントロピー変化</a:t>
                </a:r>
                <a:r>
                  <a:rPr lang="en-US" altLang="ja-JP" dirty="0">
                    <a:ea typeface="ＭＳ ゴシック" panose="020B0609070205080204" pitchFamily="49" charset="-128"/>
                    <a:sym typeface="Symbol" panose="05050102010706020507" pitchFamily="18" charset="2"/>
                  </a:rPr>
                  <a:t>:</a:t>
                </a:r>
                <a:r>
                  <a:rPr lang="ja-JP" altLang="en-US" dirty="0">
                    <a:ea typeface="ＭＳ ゴシック" panose="020B0609070205080204" pitchFamily="49" charset="-128"/>
                    <a:sym typeface="Symbol" panose="05050102010706020507" pitchFamily="18" charset="2"/>
                  </a:rPr>
                  <a:t> </a:t>
                </a:r>
                <a14:m>
                  <m:oMath xmlns:m="http://schemas.openxmlformats.org/officeDocument/2006/math">
                    <m:r>
                      <a:rPr lang="el-GR" altLang="ja-JP" b="0" i="1" smtClean="0">
                        <a:latin typeface="Cambria Math" panose="02040503050406030204" pitchFamily="18" charset="0"/>
                        <a:sym typeface="Symbol" panose="05050102010706020507" pitchFamily="18" charset="2"/>
                      </a:rPr>
                      <m:t>∆</m:t>
                    </m:r>
                    <m:sSub>
                      <m:sSubPr>
                        <m:ctrlPr>
                          <a:rPr lang="el-GR" altLang="ja-JP" i="1">
                            <a:latin typeface="Cambria Math" panose="02040503050406030204" pitchFamily="18" charset="0"/>
                            <a:sym typeface="Symbol" panose="05050102010706020507" pitchFamily="18" charset="2"/>
                          </a:rPr>
                        </m:ctrlPr>
                      </m:sSubPr>
                      <m:e>
                        <m:r>
                          <a:rPr lang="en-US" altLang="ja-JP" b="0" i="1">
                            <a:latin typeface="Cambria Math" panose="02040503050406030204" pitchFamily="18" charset="0"/>
                            <a:sym typeface="Symbol" panose="05050102010706020507" pitchFamily="18" charset="2"/>
                          </a:rPr>
                          <m:t>𝑆</m:t>
                        </m:r>
                      </m:e>
                      <m:sub>
                        <m:r>
                          <a:rPr lang="en-US" altLang="ja-JP" b="0" i="1">
                            <a:latin typeface="Cambria Math" panose="02040503050406030204" pitchFamily="18" charset="0"/>
                            <a:sym typeface="Symbol" panose="05050102010706020507" pitchFamily="18" charset="2"/>
                          </a:rPr>
                          <m:t>𝑢𝑛𝑖𝑣</m:t>
                        </m:r>
                      </m:sub>
                    </m:sSub>
                    <m:r>
                      <a:rPr lang="el-GR" altLang="ja-JP" b="0" i="1">
                        <a:latin typeface="Cambria Math" panose="02040503050406030204" pitchFamily="18" charset="0"/>
                        <a:sym typeface="Symbol" panose="05050102010706020507" pitchFamily="18" charset="2"/>
                      </a:rPr>
                      <m:t>≥</m:t>
                    </m:r>
                    <m:r>
                      <a:rPr lang="en-US" altLang="ja-JP" b="0" i="1">
                        <a:latin typeface="Cambria Math" panose="02040503050406030204" pitchFamily="18" charset="0"/>
                        <a:sym typeface="Symbol" panose="05050102010706020507" pitchFamily="18" charset="2"/>
                      </a:rPr>
                      <m:t>0</m:t>
                    </m:r>
                  </m:oMath>
                </a14:m>
                <a:endParaRPr lang="en-US" altLang="ja-JP" dirty="0">
                  <a:ea typeface="ＭＳ ゴシック" panose="020B0609070205080204" pitchFamily="49" charset="-128"/>
                  <a:sym typeface="Symbol" panose="05050102010706020507" pitchFamily="18" charset="2"/>
                </a:endParaRPr>
              </a:p>
              <a:p>
                <a:pPr marL="0" indent="0">
                  <a:lnSpc>
                    <a:spcPct val="120000"/>
                  </a:lnSpc>
                  <a:buNone/>
                </a:pPr>
                <a:r>
                  <a:rPr lang="ja-JP" altLang="en-US" dirty="0">
                    <a:solidFill>
                      <a:srgbClr val="0000FF"/>
                    </a:solidFill>
                    <a:ea typeface="ＭＳ ゴシック" panose="020B0609070205080204" pitchFamily="49" charset="-128"/>
                    <a:sym typeface="Symbol" panose="05050102010706020507" pitchFamily="18" charset="2"/>
                  </a:rPr>
                  <a:t>　　　　問題</a:t>
                </a:r>
                <a:r>
                  <a:rPr lang="en-US" altLang="ja-JP" dirty="0">
                    <a:solidFill>
                      <a:srgbClr val="0000FF"/>
                    </a:solidFill>
                    <a:ea typeface="ＭＳ ゴシック" panose="020B0609070205080204" pitchFamily="49" charset="-128"/>
                    <a:sym typeface="Symbol" panose="05050102010706020507" pitchFamily="18" charset="2"/>
                  </a:rPr>
                  <a:t>:</a:t>
                </a:r>
                <a:r>
                  <a:rPr lang="ja-JP" altLang="en-US" dirty="0">
                    <a:solidFill>
                      <a:srgbClr val="0000FF"/>
                    </a:solidFill>
                    <a:ea typeface="ＭＳ ゴシック" panose="020B0609070205080204" pitchFamily="49" charset="-128"/>
                    <a:sym typeface="Symbol" panose="05050102010706020507" pitchFamily="18" charset="2"/>
                  </a:rPr>
                  <a:t> 全宇宙のエントロピーを知ることはできない</a:t>
                </a:r>
                <a:endParaRPr lang="en-US" altLang="ja-JP" dirty="0">
                  <a:solidFill>
                    <a:srgbClr val="0000FF"/>
                  </a:solidFill>
                  <a:ea typeface="ＭＳ ゴシック" panose="020B0609070205080204" pitchFamily="49" charset="-128"/>
                  <a:sym typeface="Symbol" panose="05050102010706020507" pitchFamily="18" charset="2"/>
                </a:endParaRPr>
              </a:p>
              <a:p>
                <a:pPr marL="0" indent="0">
                  <a:lnSpc>
                    <a:spcPct val="120000"/>
                  </a:lnSpc>
                  <a:buNone/>
                </a:pPr>
                <a:r>
                  <a:rPr lang="ja-JP" altLang="en-US" sz="2000" dirty="0">
                    <a:ea typeface="ＭＳ ゴシック" panose="020B0609070205080204" pitchFamily="49" charset="-128"/>
                  </a:rPr>
                  <a:t>　</a:t>
                </a:r>
                <a:r>
                  <a:rPr lang="en-US" altLang="ja-JP" sz="2000" dirty="0">
                    <a:ea typeface="ＭＳ ゴシック" panose="020B0609070205080204" pitchFamily="49" charset="-128"/>
                  </a:rPr>
                  <a:t>A</a:t>
                </a:r>
                <a:r>
                  <a:rPr lang="ja-JP" altLang="en-US" sz="2000" dirty="0">
                    <a:ea typeface="ＭＳ ゴシック" panose="020B0609070205080204" pitchFamily="49" charset="-128"/>
                  </a:rPr>
                  <a:t>のエントロピー変化　</a:t>
                </a:r>
                <a:r>
                  <a:rPr lang="en-US" altLang="ja-JP" sz="2000" dirty="0">
                    <a:ea typeface="ＭＳ ゴシック" panose="020B0609070205080204" pitchFamily="49" charset="-128"/>
                  </a:rPr>
                  <a:t>:</a:t>
                </a:r>
                <a:r>
                  <a:rPr lang="ja-JP" altLang="en-US" sz="2000" dirty="0">
                    <a:ea typeface="ＭＳ ゴシック" panose="020B0609070205080204" pitchFamily="49" charset="-128"/>
                  </a:rPr>
                  <a:t> </a:t>
                </a:r>
                <a14:m>
                  <m:oMath xmlns:m="http://schemas.openxmlformats.org/officeDocument/2006/math">
                    <m:r>
                      <a:rPr lang="ja-JP" altLang="en-US" sz="2000" i="1" dirty="0" smtClean="0">
                        <a:latin typeface="Cambria Math" panose="02040503050406030204" pitchFamily="18" charset="0"/>
                        <a:sym typeface="Symbol" panose="05050102010706020507" pitchFamily="18" charset="2"/>
                      </a:rPr>
                      <m:t></m:t>
                    </m:r>
                    <m:r>
                      <a:rPr lang="en-US" altLang="ja-JP" sz="2000" i="1" dirty="0" smtClean="0">
                        <a:latin typeface="Cambria Math" panose="02040503050406030204" pitchFamily="18" charset="0"/>
                        <a:sym typeface="Symbol" panose="05050102010706020507" pitchFamily="18" charset="2"/>
                      </a:rPr>
                      <m:t>𝑆</m:t>
                    </m:r>
                  </m:oMath>
                </a14:m>
                <a:br>
                  <a:rPr lang="en-US" altLang="ja-JP" sz="2000" i="1" dirty="0">
                    <a:ea typeface="ＭＳ ゴシック" panose="020B0609070205080204" pitchFamily="49" charset="-128"/>
                    <a:sym typeface="Symbol" panose="05050102010706020507" pitchFamily="18" charset="2"/>
                  </a:rPr>
                </a:br>
                <a:r>
                  <a:rPr lang="ja-JP" altLang="en-US" sz="2000" dirty="0">
                    <a:ea typeface="ＭＳ ゴシック" panose="020B0609070205080204" pitchFamily="49" charset="-128"/>
                    <a:sym typeface="Symbol" panose="05050102010706020507" pitchFamily="18" charset="2"/>
                  </a:rPr>
                  <a:t>　</a:t>
                </a:r>
                <a:r>
                  <a:rPr lang="en-US" altLang="ja-JP" sz="2000" dirty="0">
                    <a:ea typeface="ＭＳ ゴシック" panose="020B0609070205080204" pitchFamily="49" charset="-128"/>
                    <a:sym typeface="Symbol" panose="05050102010706020507" pitchFamily="18" charset="2"/>
                  </a:rPr>
                  <a:t>A</a:t>
                </a:r>
                <a:r>
                  <a:rPr lang="ja-JP" altLang="en-US" sz="2000" dirty="0">
                    <a:ea typeface="ＭＳ ゴシック" panose="020B0609070205080204" pitchFamily="49" charset="-128"/>
                    <a:sym typeface="Symbol" panose="05050102010706020507" pitchFamily="18" charset="2"/>
                  </a:rPr>
                  <a:t>外のエントロピー変化</a:t>
                </a:r>
                <a:r>
                  <a:rPr lang="en-US" altLang="ja-JP" sz="2000" dirty="0">
                    <a:ea typeface="ＭＳ ゴシック" panose="020B0609070205080204" pitchFamily="49" charset="-128"/>
                    <a:sym typeface="Symbol" panose="05050102010706020507" pitchFamily="18" charset="2"/>
                  </a:rPr>
                  <a:t>:</a:t>
                </a:r>
                <a:r>
                  <a:rPr lang="ja-JP" altLang="en-US" sz="2000" dirty="0">
                    <a:ea typeface="ＭＳ ゴシック" panose="020B0609070205080204" pitchFamily="49" charset="-128"/>
                    <a:sym typeface="Symbol" panose="05050102010706020507" pitchFamily="18" charset="2"/>
                  </a:rPr>
                  <a:t> </a:t>
                </a:r>
                <a14:m>
                  <m:oMath xmlns:m="http://schemas.openxmlformats.org/officeDocument/2006/math">
                    <m:r>
                      <a:rPr lang="ja-JP" altLang="en-US" sz="2000" i="1" dirty="0" smtClean="0">
                        <a:latin typeface="Cambria Math" panose="02040503050406030204" pitchFamily="18" charset="0"/>
                        <a:sym typeface="Symbol" panose="05050102010706020507" pitchFamily="18" charset="2"/>
                      </a:rPr>
                      <m:t></m:t>
                    </m:r>
                    <m:r>
                      <a:rPr lang="en-US" altLang="ja-JP" sz="2000" i="1" dirty="0">
                        <a:latin typeface="Cambria Math" panose="02040503050406030204" pitchFamily="18" charset="0"/>
                        <a:sym typeface="Symbol" panose="05050102010706020507" pitchFamily="18" charset="2"/>
                      </a:rPr>
                      <m:t>𝑆</m:t>
                    </m:r>
                    <m:r>
                      <a:rPr lang="en-US" altLang="ja-JP" sz="2000" i="1" baseline="-25000" dirty="0">
                        <a:latin typeface="Cambria Math" panose="02040503050406030204" pitchFamily="18" charset="0"/>
                        <a:sym typeface="Symbol" panose="05050102010706020507" pitchFamily="18" charset="2"/>
                      </a:rPr>
                      <m:t>𝐸</m:t>
                    </m:r>
                    <m:r>
                      <a:rPr lang="ja-JP" altLang="en-US" sz="2000" i="1" dirty="0">
                        <a:latin typeface="Cambria Math" panose="02040503050406030204" pitchFamily="18" charset="0"/>
                        <a:sym typeface="Symbol" panose="05050102010706020507" pitchFamily="18" charset="2"/>
                      </a:rPr>
                      <m:t> </m:t>
                    </m:r>
                    <m:r>
                      <a:rPr lang="en-US" altLang="ja-JP" sz="2000" i="1" dirty="0">
                        <a:latin typeface="Cambria Math" panose="02040503050406030204" pitchFamily="18" charset="0"/>
                        <a:sym typeface="Symbol" panose="05050102010706020507" pitchFamily="18" charset="2"/>
                      </a:rPr>
                      <m:t>=</m:t>
                    </m:r>
                    <m:r>
                      <a:rPr lang="ja-JP" altLang="en-US" sz="2000" i="1" dirty="0">
                        <a:latin typeface="Cambria Math" panose="02040503050406030204" pitchFamily="18" charset="0"/>
                        <a:sym typeface="Symbol" panose="05050102010706020507" pitchFamily="18" charset="2"/>
                      </a:rPr>
                      <m:t> </m:t>
                    </m:r>
                    <m:r>
                      <a:rPr lang="en-US" altLang="ja-JP" sz="2000" i="1" dirty="0">
                        <a:latin typeface="Cambria Math" panose="02040503050406030204" pitchFamily="18" charset="0"/>
                        <a:sym typeface="Symbol" panose="05050102010706020507" pitchFamily="18" charset="2"/>
                      </a:rPr>
                      <m:t>−</m:t>
                    </m:r>
                    <m:r>
                      <a:rPr lang="ja-JP" altLang="en-US" sz="2000" i="1" dirty="0">
                        <a:latin typeface="Cambria Math" panose="02040503050406030204" pitchFamily="18" charset="0"/>
                      </a:rPr>
                      <m:t> </m:t>
                    </m:r>
                    <m:r>
                      <a:rPr lang="ja-JP" altLang="en-US" sz="2000" i="1" dirty="0">
                        <a:latin typeface="Cambria Math" panose="02040503050406030204" pitchFamily="18" charset="0"/>
                        <a:sym typeface="Symbol" panose="05050102010706020507" pitchFamily="18" charset="2"/>
                      </a:rPr>
                      <m:t></m:t>
                    </m:r>
                    <m:r>
                      <a:rPr lang="en-US" altLang="ja-JP" sz="2000" i="1" dirty="0">
                        <a:latin typeface="Cambria Math" panose="02040503050406030204" pitchFamily="18" charset="0"/>
                        <a:sym typeface="Symbol" panose="05050102010706020507" pitchFamily="18" charset="2"/>
                      </a:rPr>
                      <m:t>𝑄</m:t>
                    </m:r>
                    <m:r>
                      <a:rPr lang="ja-JP" altLang="en-US" sz="2000" i="1" dirty="0">
                        <a:latin typeface="Cambria Math" panose="02040503050406030204" pitchFamily="18" charset="0"/>
                        <a:sym typeface="Symbol" panose="05050102010706020507" pitchFamily="18" charset="2"/>
                      </a:rPr>
                      <m:t> </m:t>
                    </m:r>
                    <m:r>
                      <a:rPr lang="en-US" altLang="ja-JP" sz="2000" i="1" dirty="0">
                        <a:latin typeface="Cambria Math" panose="02040503050406030204" pitchFamily="18" charset="0"/>
                        <a:sym typeface="Symbol" panose="05050102010706020507" pitchFamily="18" charset="2"/>
                      </a:rPr>
                      <m:t>/</m:t>
                    </m:r>
                    <m:r>
                      <a:rPr lang="ja-JP" altLang="en-US" sz="2000" i="1" dirty="0">
                        <a:latin typeface="Cambria Math" panose="02040503050406030204" pitchFamily="18" charset="0"/>
                        <a:sym typeface="Symbol" panose="05050102010706020507" pitchFamily="18" charset="2"/>
                      </a:rPr>
                      <m:t> </m:t>
                    </m:r>
                    <m:r>
                      <a:rPr lang="en-US" altLang="ja-JP" sz="2000" i="1" dirty="0">
                        <a:latin typeface="Cambria Math" panose="02040503050406030204" pitchFamily="18" charset="0"/>
                        <a:sym typeface="Symbol" panose="05050102010706020507" pitchFamily="18" charset="2"/>
                      </a:rPr>
                      <m:t>𝑇</m:t>
                    </m:r>
                  </m:oMath>
                </a14:m>
                <a:endParaRPr lang="en-US" altLang="ja-JP" sz="2000" dirty="0">
                  <a:ea typeface="ＭＳ ゴシック" panose="020B0609070205080204" pitchFamily="49" charset="-128"/>
                  <a:sym typeface="Symbol" panose="05050102010706020507" pitchFamily="18" charset="2"/>
                </a:endParaRPr>
              </a:p>
              <a:p>
                <a:pPr marL="0" indent="0">
                  <a:lnSpc>
                    <a:spcPct val="120000"/>
                  </a:lnSpc>
                  <a:buNone/>
                </a:pPr>
                <a:r>
                  <a:rPr lang="ja-JP" altLang="en-US" sz="2000" dirty="0">
                    <a:ea typeface="ＭＳ ゴシック" panose="020B0609070205080204" pitchFamily="49" charset="-128"/>
                    <a:sym typeface="Symbol" panose="05050102010706020507" pitchFamily="18" charset="2"/>
                  </a:rPr>
                  <a:t>　　　</a:t>
                </a:r>
                <a14:m>
                  <m:oMath xmlns:m="http://schemas.openxmlformats.org/officeDocument/2006/math">
                    <m:r>
                      <a:rPr lang="el-GR" altLang="ja-JP" sz="2000" b="0" i="1">
                        <a:latin typeface="Cambria Math" panose="02040503050406030204" pitchFamily="18" charset="0"/>
                        <a:sym typeface="Symbol" panose="05050102010706020507" pitchFamily="18" charset="2"/>
                      </a:rPr>
                      <m:t>∆</m:t>
                    </m:r>
                    <m:sSub>
                      <m:sSubPr>
                        <m:ctrlPr>
                          <a:rPr lang="el-GR" altLang="ja-JP" sz="2000" i="1">
                            <a:latin typeface="Cambria Math" panose="02040503050406030204" pitchFamily="18" charset="0"/>
                            <a:sym typeface="Symbol" panose="05050102010706020507" pitchFamily="18" charset="2"/>
                          </a:rPr>
                        </m:ctrlPr>
                      </m:sSubPr>
                      <m:e>
                        <m:r>
                          <a:rPr lang="en-US" altLang="ja-JP" sz="2000" b="0" i="1">
                            <a:latin typeface="Cambria Math" panose="02040503050406030204" pitchFamily="18" charset="0"/>
                            <a:sym typeface="Symbol" panose="05050102010706020507" pitchFamily="18" charset="2"/>
                          </a:rPr>
                          <m:t>𝑆</m:t>
                        </m:r>
                      </m:e>
                      <m:sub>
                        <m:r>
                          <a:rPr lang="en-US" altLang="ja-JP" sz="2000" b="0" i="1">
                            <a:latin typeface="Cambria Math" panose="02040503050406030204" pitchFamily="18" charset="0"/>
                            <a:sym typeface="Symbol" panose="05050102010706020507" pitchFamily="18" charset="2"/>
                          </a:rPr>
                          <m:t>𝑢𝑛𝑖𝑣</m:t>
                        </m:r>
                      </m:sub>
                    </m:sSub>
                    <m:r>
                      <a:rPr lang="en-US" altLang="ja-JP" sz="2000" b="0" i="1">
                        <a:latin typeface="Cambria Math" panose="02040503050406030204" pitchFamily="18" charset="0"/>
                        <a:sym typeface="Symbol" panose="05050102010706020507" pitchFamily="18" charset="2"/>
                      </a:rPr>
                      <m:t>=</m:t>
                    </m:r>
                    <m:r>
                      <a:rPr lang="el-GR" altLang="ja-JP" sz="2000" b="0" i="1">
                        <a:latin typeface="Cambria Math" panose="02040503050406030204" pitchFamily="18" charset="0"/>
                        <a:sym typeface="Symbol" panose="05050102010706020507" pitchFamily="18" charset="2"/>
                      </a:rPr>
                      <m:t>∆</m:t>
                    </m:r>
                    <m:r>
                      <a:rPr lang="en-US" altLang="ja-JP" sz="2000" b="0" i="1">
                        <a:latin typeface="Cambria Math" panose="02040503050406030204" pitchFamily="18" charset="0"/>
                        <a:sym typeface="Symbol" panose="05050102010706020507" pitchFamily="18" charset="2"/>
                      </a:rPr>
                      <m:t>𝑆</m:t>
                    </m:r>
                    <m:r>
                      <a:rPr lang="en-US" altLang="ja-JP" sz="2000" b="0" i="1">
                        <a:latin typeface="Cambria Math" panose="02040503050406030204" pitchFamily="18" charset="0"/>
                        <a:sym typeface="Symbol" panose="05050102010706020507" pitchFamily="18" charset="2"/>
                      </a:rPr>
                      <m:t>−</m:t>
                    </m:r>
                    <m:f>
                      <m:fPr>
                        <m:ctrlPr>
                          <a:rPr lang="en-US" altLang="ja-JP" sz="2000" i="1">
                            <a:latin typeface="Cambria Math" panose="02040503050406030204" pitchFamily="18" charset="0"/>
                            <a:sym typeface="Symbol" panose="05050102010706020507" pitchFamily="18" charset="2"/>
                          </a:rPr>
                        </m:ctrlPr>
                      </m:fPr>
                      <m:num>
                        <m:r>
                          <a:rPr lang="ja-JP" altLang="en-US" sz="2000" b="0" i="1">
                            <a:latin typeface="Cambria Math" panose="02040503050406030204" pitchFamily="18" charset="0"/>
                            <a:sym typeface="Symbol" panose="05050102010706020507" pitchFamily="18" charset="2"/>
                          </a:rPr>
                          <m:t>𝛿</m:t>
                        </m:r>
                        <m:r>
                          <a:rPr lang="en-US" altLang="ja-JP" sz="2000" b="0" i="1">
                            <a:latin typeface="Cambria Math" panose="02040503050406030204" pitchFamily="18" charset="0"/>
                            <a:sym typeface="Symbol" panose="05050102010706020507" pitchFamily="18" charset="2"/>
                          </a:rPr>
                          <m:t>𝑄</m:t>
                        </m:r>
                      </m:num>
                      <m:den>
                        <m:r>
                          <a:rPr lang="en-US" altLang="ja-JP" sz="2000" b="0" i="1">
                            <a:latin typeface="Cambria Math" panose="02040503050406030204" pitchFamily="18" charset="0"/>
                            <a:sym typeface="Symbol" panose="05050102010706020507" pitchFamily="18" charset="2"/>
                          </a:rPr>
                          <m:t>𝑇</m:t>
                        </m:r>
                      </m:den>
                    </m:f>
                    <m:r>
                      <a:rPr lang="el-GR" altLang="ja-JP" sz="2000" b="0" i="1">
                        <a:latin typeface="Cambria Math" panose="02040503050406030204" pitchFamily="18" charset="0"/>
                        <a:sym typeface="Symbol" panose="05050102010706020507" pitchFamily="18" charset="2"/>
                      </a:rPr>
                      <m:t>≥</m:t>
                    </m:r>
                    <m:r>
                      <a:rPr lang="en-US" altLang="ja-JP" sz="2000" b="0" i="1">
                        <a:latin typeface="Cambria Math" panose="02040503050406030204" pitchFamily="18" charset="0"/>
                        <a:sym typeface="Symbol" panose="05050102010706020507" pitchFamily="18" charset="2"/>
                      </a:rPr>
                      <m:t>0 </m:t>
                    </m:r>
                  </m:oMath>
                </a14:m>
                <a:r>
                  <a:rPr lang="ja-JP" altLang="en-US" sz="2000" i="1" dirty="0">
                    <a:ea typeface="ＭＳ ゴシック" panose="020B0609070205080204" pitchFamily="49" charset="-128"/>
                    <a:sym typeface="Symbol" panose="05050102010706020507" pitchFamily="18" charset="2"/>
                  </a:rPr>
                  <a:t>　</a:t>
                </a:r>
                <a:br>
                  <a:rPr lang="en-US" altLang="ja-JP" sz="2000" i="1" dirty="0">
                    <a:ea typeface="ＭＳ ゴシック" panose="020B0609070205080204" pitchFamily="49" charset="-128"/>
                    <a:sym typeface="Symbol" panose="05050102010706020507" pitchFamily="18" charset="2"/>
                  </a:rPr>
                </a:br>
                <a:r>
                  <a:rPr lang="ja-JP" altLang="en-US" sz="2000" i="1" dirty="0">
                    <a:ea typeface="ＭＳ ゴシック" panose="020B0609070205080204" pitchFamily="49" charset="-128"/>
                    <a:sym typeface="Symbol" panose="05050102010706020507" pitchFamily="18" charset="2"/>
                  </a:rPr>
                  <a:t>　　　　</a:t>
                </a:r>
                <a:r>
                  <a:rPr lang="ja-JP" altLang="en-US" sz="1800" dirty="0">
                    <a:ea typeface="ＭＳ ゴシック" panose="020B0609070205080204" pitchFamily="49" charset="-128"/>
                    <a:sym typeface="Symbol" panose="05050102010706020507" pitchFamily="18" charset="2"/>
                  </a:rPr>
                  <a:t>　</a:t>
                </a:r>
                <a14:m>
                  <m:oMath xmlns:m="http://schemas.openxmlformats.org/officeDocument/2006/math">
                    <m:r>
                      <a:rPr lang="en-US" altLang="ja-JP" sz="2000" b="0" i="1" smtClean="0">
                        <a:solidFill>
                          <a:srgbClr val="C00000"/>
                        </a:solidFill>
                        <a:latin typeface="Cambria Math" panose="02040503050406030204" pitchFamily="18" charset="0"/>
                        <a:sym typeface="Symbol" panose="05050102010706020507" pitchFamily="18" charset="2"/>
                      </a:rPr>
                      <m:t>𝑇</m:t>
                    </m:r>
                    <m:r>
                      <a:rPr lang="el-GR" altLang="ja-JP" sz="2000" b="0" i="1">
                        <a:solidFill>
                          <a:srgbClr val="C00000"/>
                        </a:solidFill>
                        <a:latin typeface="Cambria Math" panose="02040503050406030204" pitchFamily="18" charset="0"/>
                        <a:sym typeface="Symbol" panose="05050102010706020507" pitchFamily="18" charset="2"/>
                      </a:rPr>
                      <m:t>∆</m:t>
                    </m:r>
                    <m:r>
                      <a:rPr lang="en-US" altLang="ja-JP" sz="2000" b="0" i="1">
                        <a:solidFill>
                          <a:srgbClr val="C00000"/>
                        </a:solidFill>
                        <a:latin typeface="Cambria Math" panose="02040503050406030204" pitchFamily="18" charset="0"/>
                        <a:sym typeface="Symbol" panose="05050102010706020507" pitchFamily="18" charset="2"/>
                      </a:rPr>
                      <m:t>𝑆</m:t>
                    </m:r>
                    <m:r>
                      <a:rPr lang="el-GR" altLang="ja-JP" sz="2000" b="0" i="1">
                        <a:solidFill>
                          <a:srgbClr val="C00000"/>
                        </a:solidFill>
                        <a:latin typeface="Cambria Math" panose="02040503050406030204" pitchFamily="18" charset="0"/>
                        <a:sym typeface="Symbol" panose="05050102010706020507" pitchFamily="18" charset="2"/>
                      </a:rPr>
                      <m:t>≥</m:t>
                    </m:r>
                    <m:r>
                      <a:rPr lang="ja-JP" altLang="en-US" sz="2000" b="0" i="1">
                        <a:solidFill>
                          <a:srgbClr val="C00000"/>
                        </a:solidFill>
                        <a:latin typeface="Cambria Math" panose="02040503050406030204" pitchFamily="18" charset="0"/>
                        <a:sym typeface="Symbol" panose="05050102010706020507" pitchFamily="18" charset="2"/>
                      </a:rPr>
                      <m:t>𝛿</m:t>
                    </m:r>
                    <m:r>
                      <a:rPr lang="en-US" altLang="ja-JP" sz="2000" b="0" i="1">
                        <a:solidFill>
                          <a:srgbClr val="C00000"/>
                        </a:solidFill>
                        <a:latin typeface="Cambria Math" panose="02040503050406030204" pitchFamily="18" charset="0"/>
                        <a:sym typeface="Symbol" panose="05050102010706020507" pitchFamily="18" charset="2"/>
                      </a:rPr>
                      <m:t>𝑄</m:t>
                    </m:r>
                    <m:r>
                      <a:rPr lang="en-US" altLang="ja-JP" sz="2000" b="0" i="1">
                        <a:solidFill>
                          <a:srgbClr val="C00000"/>
                        </a:solidFill>
                        <a:latin typeface="Cambria Math" panose="02040503050406030204" pitchFamily="18" charset="0"/>
                        <a:sym typeface="Symbol" panose="05050102010706020507" pitchFamily="18" charset="2"/>
                      </a:rPr>
                      <m:t> </m:t>
                    </m:r>
                  </m:oMath>
                </a14:m>
                <a:r>
                  <a:rPr lang="ja-JP" altLang="en-US" sz="1800" i="1" dirty="0">
                    <a:solidFill>
                      <a:srgbClr val="C00000"/>
                    </a:solidFill>
                    <a:ea typeface="ＭＳ ゴシック" panose="020B0609070205080204" pitchFamily="49" charset="-128"/>
                    <a:sym typeface="Symbol" panose="05050102010706020507" pitchFamily="18" charset="2"/>
                  </a:rPr>
                  <a:t>　</a:t>
                </a:r>
                <a:endParaRPr lang="en-US" altLang="ja-JP" sz="1800" i="1" dirty="0">
                  <a:solidFill>
                    <a:srgbClr val="C00000"/>
                  </a:solidFill>
                  <a:ea typeface="ＭＳ ゴシック" panose="020B0609070205080204" pitchFamily="49" charset="-128"/>
                </a:endParaRPr>
              </a:p>
              <a:p>
                <a:pPr marL="0" indent="0">
                  <a:lnSpc>
                    <a:spcPct val="120000"/>
                  </a:lnSpc>
                  <a:buNone/>
                </a:pPr>
                <a:r>
                  <a:rPr lang="ja-JP" altLang="en-US" dirty="0">
                    <a:solidFill>
                      <a:srgbClr val="FF0000"/>
                    </a:solidFill>
                    <a:ea typeface="ＭＳ ゴシック" panose="020B0609070205080204" pitchFamily="49" charset="-128"/>
                    <a:sym typeface="Symbol" panose="05050102010706020507" pitchFamily="18" charset="2"/>
                  </a:rPr>
                  <a:t>熱力学第一法則</a:t>
                </a:r>
                <a:r>
                  <a:rPr lang="en-US" altLang="ja-JP" dirty="0">
                    <a:solidFill>
                      <a:srgbClr val="FF0000"/>
                    </a:solidFill>
                    <a:ea typeface="ＭＳ ゴシック" panose="020B0609070205080204" pitchFamily="49" charset="-128"/>
                    <a:sym typeface="Symbol" panose="05050102010706020507" pitchFamily="18" charset="2"/>
                  </a:rPr>
                  <a:t>:</a:t>
                </a:r>
                <a:r>
                  <a:rPr lang="en-US" altLang="ja-JP" dirty="0">
                    <a:solidFill>
                      <a:srgbClr val="C00000"/>
                    </a:solidFill>
                    <a:ea typeface="ＭＳ ゴシック" panose="020B0609070205080204" pitchFamily="49" charset="-128"/>
                    <a:sym typeface="Symbol" panose="05050102010706020507" pitchFamily="18" charset="2"/>
                  </a:rPr>
                  <a:t> </a:t>
                </a:r>
                <a14:m>
                  <m:oMath xmlns:m="http://schemas.openxmlformats.org/officeDocument/2006/math">
                    <m:r>
                      <a:rPr lang="ja-JP" altLang="en-US" b="0" i="1">
                        <a:latin typeface="Cambria Math" panose="02040503050406030204" pitchFamily="18" charset="0"/>
                        <a:sym typeface="Symbol" panose="05050102010706020507" pitchFamily="18" charset="2"/>
                      </a:rPr>
                      <m:t>𝛿</m:t>
                    </m:r>
                    <m:r>
                      <a:rPr lang="en-US" altLang="ja-JP" b="0" i="1">
                        <a:latin typeface="Cambria Math" panose="02040503050406030204" pitchFamily="18" charset="0"/>
                        <a:sym typeface="Symbol" panose="05050102010706020507" pitchFamily="18" charset="2"/>
                      </a:rPr>
                      <m:t>𝑄</m:t>
                    </m:r>
                    <m:r>
                      <a:rPr lang="en-US" altLang="ja-JP" b="0" i="1">
                        <a:latin typeface="Cambria Math" panose="02040503050406030204" pitchFamily="18" charset="0"/>
                        <a:sym typeface="Symbol" panose="05050102010706020507" pitchFamily="18" charset="2"/>
                      </a:rPr>
                      <m:t>=∆</m:t>
                    </m:r>
                    <m:r>
                      <a:rPr lang="en-US" altLang="ja-JP" b="0" i="1">
                        <a:latin typeface="Cambria Math" panose="02040503050406030204" pitchFamily="18" charset="0"/>
                        <a:sym typeface="Symbol" panose="05050102010706020507" pitchFamily="18" charset="2"/>
                      </a:rPr>
                      <m:t>𝑈</m:t>
                    </m:r>
                    <m:r>
                      <a:rPr lang="en-US" altLang="ja-JP" b="0" i="1">
                        <a:latin typeface="Cambria Math" panose="02040503050406030204" pitchFamily="18" charset="0"/>
                        <a:sym typeface="Symbol" panose="05050102010706020507" pitchFamily="18" charset="2"/>
                      </a:rPr>
                      <m:t>+</m:t>
                    </m:r>
                    <m:r>
                      <a:rPr lang="ja-JP" altLang="en-US" b="0" i="1">
                        <a:latin typeface="Cambria Math" panose="02040503050406030204" pitchFamily="18" charset="0"/>
                        <a:sym typeface="Symbol" panose="05050102010706020507" pitchFamily="18" charset="2"/>
                      </a:rPr>
                      <m:t>𝛿</m:t>
                    </m:r>
                    <m:r>
                      <a:rPr lang="en-US" altLang="ja-JP" b="0" i="1">
                        <a:latin typeface="Cambria Math" panose="02040503050406030204" pitchFamily="18" charset="0"/>
                        <a:sym typeface="Symbol" panose="05050102010706020507" pitchFamily="18" charset="2"/>
                      </a:rPr>
                      <m:t>𝑊</m:t>
                    </m:r>
                  </m:oMath>
                </a14:m>
                <a:endParaRPr lang="en-US" altLang="ja-JP" dirty="0">
                  <a:ea typeface="ＭＳ ゴシック" panose="020B0609070205080204" pitchFamily="49" charset="-128"/>
                  <a:sym typeface="Symbol" panose="05050102010706020507" pitchFamily="18" charset="2"/>
                </a:endParaRPr>
              </a:p>
              <a:p>
                <a:pPr marL="0" indent="0">
                  <a:lnSpc>
                    <a:spcPct val="120000"/>
                  </a:lnSpc>
                  <a:buNone/>
                </a:pPr>
                <a:r>
                  <a:rPr lang="ja-JP" altLang="en-US" sz="2000" dirty="0">
                    <a:ea typeface="ＭＳ ゴシック" panose="020B0609070205080204" pitchFamily="49" charset="-128"/>
                    <a:sym typeface="Symbol" panose="05050102010706020507" pitchFamily="18" charset="2"/>
                  </a:rPr>
                  <a:t>　　　</a:t>
                </a:r>
                <a14:m>
                  <m:oMath xmlns:m="http://schemas.openxmlformats.org/officeDocument/2006/math">
                    <m:r>
                      <a:rPr lang="en-US" altLang="ja-JP" sz="2000" b="0" i="1">
                        <a:latin typeface="Cambria Math" panose="02040503050406030204" pitchFamily="18" charset="0"/>
                        <a:sym typeface="Symbol" panose="05050102010706020507" pitchFamily="18" charset="2"/>
                      </a:rPr>
                      <m:t>𝑇</m:t>
                    </m:r>
                    <m:r>
                      <a:rPr lang="el-GR" altLang="ja-JP" sz="2000" b="0" i="1">
                        <a:latin typeface="Cambria Math" panose="02040503050406030204" pitchFamily="18" charset="0"/>
                        <a:sym typeface="Symbol" panose="05050102010706020507" pitchFamily="18" charset="2"/>
                      </a:rPr>
                      <m:t>∆</m:t>
                    </m:r>
                    <m:r>
                      <a:rPr lang="en-US" altLang="ja-JP" sz="2000" b="0" i="1">
                        <a:latin typeface="Cambria Math" panose="02040503050406030204" pitchFamily="18" charset="0"/>
                        <a:sym typeface="Symbol" panose="05050102010706020507" pitchFamily="18" charset="2"/>
                      </a:rPr>
                      <m:t>𝑆</m:t>
                    </m:r>
                    <m:r>
                      <a:rPr lang="en-US" altLang="ja-JP" sz="2000" b="0" i="1">
                        <a:latin typeface="Cambria Math" panose="02040503050406030204" pitchFamily="18" charset="0"/>
                        <a:sym typeface="Symbol" panose="05050102010706020507" pitchFamily="18" charset="2"/>
                      </a:rPr>
                      <m:t>≥∆</m:t>
                    </m:r>
                    <m:r>
                      <a:rPr lang="en-US" altLang="ja-JP" sz="2000" b="0" i="1">
                        <a:latin typeface="Cambria Math" panose="02040503050406030204" pitchFamily="18" charset="0"/>
                        <a:sym typeface="Symbol" panose="05050102010706020507" pitchFamily="18" charset="2"/>
                      </a:rPr>
                      <m:t>𝑈</m:t>
                    </m:r>
                    <m:r>
                      <a:rPr lang="en-US" altLang="ja-JP" sz="2000" b="0" i="1">
                        <a:latin typeface="Cambria Math" panose="02040503050406030204" pitchFamily="18" charset="0"/>
                        <a:sym typeface="Symbol" panose="05050102010706020507" pitchFamily="18" charset="2"/>
                      </a:rPr>
                      <m:t>+</m:t>
                    </m:r>
                    <m:r>
                      <a:rPr lang="ja-JP" altLang="en-US" sz="2000" b="0" i="1">
                        <a:latin typeface="Cambria Math" panose="02040503050406030204" pitchFamily="18" charset="0"/>
                        <a:sym typeface="Symbol" panose="05050102010706020507" pitchFamily="18" charset="2"/>
                      </a:rPr>
                      <m:t>𝛿</m:t>
                    </m:r>
                    <m:r>
                      <a:rPr lang="en-US" altLang="ja-JP" sz="2000" b="0" i="1">
                        <a:latin typeface="Cambria Math" panose="02040503050406030204" pitchFamily="18" charset="0"/>
                        <a:sym typeface="Symbol" panose="05050102010706020507" pitchFamily="18" charset="2"/>
                      </a:rPr>
                      <m:t>𝑊</m:t>
                    </m:r>
                  </m:oMath>
                </a14:m>
                <a:endParaRPr lang="en-US" altLang="ja-JP" sz="2000" dirty="0">
                  <a:ea typeface="ＭＳ ゴシック" panose="020B0609070205080204" pitchFamily="49" charset="-128"/>
                  <a:sym typeface="Symbol" panose="05050102010706020507" pitchFamily="18" charset="2"/>
                </a:endParaRPr>
              </a:p>
              <a:p>
                <a:pPr marL="0" indent="0">
                  <a:lnSpc>
                    <a:spcPct val="120000"/>
                  </a:lnSpc>
                  <a:buNone/>
                </a:pPr>
                <a:r>
                  <a:rPr lang="ja-JP" altLang="en-US" sz="2000" dirty="0">
                    <a:ea typeface="ＭＳ ゴシック" panose="020B0609070205080204" pitchFamily="49" charset="-128"/>
                    <a:sym typeface="Symbol" panose="05050102010706020507" pitchFamily="18" charset="2"/>
                  </a:rPr>
                  <a:t>　　　</a:t>
                </a:r>
                <a14:m>
                  <m:oMath xmlns:m="http://schemas.openxmlformats.org/officeDocument/2006/math">
                    <m:r>
                      <a:rPr lang="en-US" altLang="ja-JP" sz="2000" b="0" i="0" smtClean="0">
                        <a:latin typeface="Cambria Math" panose="02040503050406030204" pitchFamily="18" charset="0"/>
                        <a:sym typeface="Symbol" panose="05050102010706020507" pitchFamily="18" charset="2"/>
                      </a:rPr>
                      <m:t>−</m:t>
                    </m:r>
                    <m:r>
                      <a:rPr lang="ja-JP" altLang="en-US" sz="2000" i="1">
                        <a:latin typeface="Cambria Math" panose="02040503050406030204" pitchFamily="18" charset="0"/>
                        <a:sym typeface="Symbol" panose="05050102010706020507" pitchFamily="18" charset="2"/>
                      </a:rPr>
                      <m:t>𝛿</m:t>
                    </m:r>
                    <m:r>
                      <a:rPr lang="en-US" altLang="ja-JP" sz="2000" i="1">
                        <a:latin typeface="Cambria Math" panose="02040503050406030204" pitchFamily="18" charset="0"/>
                        <a:sym typeface="Symbol" panose="05050102010706020507" pitchFamily="18" charset="2"/>
                      </a:rPr>
                      <m:t>𝑊</m:t>
                    </m:r>
                    <m:r>
                      <a:rPr lang="en-US" altLang="ja-JP" sz="2000" i="1" smtClean="0">
                        <a:latin typeface="Cambria Math" panose="02040503050406030204" pitchFamily="18" charset="0"/>
                        <a:ea typeface="Cambria Math" panose="02040503050406030204" pitchFamily="18" charset="0"/>
                        <a:sym typeface="Symbol" panose="05050102010706020507" pitchFamily="18" charset="2"/>
                      </a:rPr>
                      <m:t>≤</m:t>
                    </m:r>
                    <m:d>
                      <m:dPr>
                        <m:ctrlPr>
                          <a:rPr lang="en-US" altLang="ja-JP" sz="2000" i="1">
                            <a:latin typeface="Cambria Math" panose="02040503050406030204" pitchFamily="18" charset="0"/>
                            <a:sym typeface="Symbol" panose="05050102010706020507" pitchFamily="18" charset="2"/>
                          </a:rPr>
                        </m:ctrlPr>
                      </m:dPr>
                      <m:e>
                        <m:r>
                          <a:rPr lang="en-US" altLang="ja-JP" sz="2000" i="1">
                            <a:latin typeface="Cambria Math" panose="02040503050406030204" pitchFamily="18" charset="0"/>
                            <a:sym typeface="Symbol" panose="05050102010706020507" pitchFamily="18" charset="2"/>
                          </a:rPr>
                          <m:t>∆</m:t>
                        </m:r>
                        <m:r>
                          <a:rPr lang="en-US" altLang="ja-JP" sz="2000" i="1">
                            <a:latin typeface="Cambria Math" panose="02040503050406030204" pitchFamily="18" charset="0"/>
                            <a:sym typeface="Symbol" panose="05050102010706020507" pitchFamily="18" charset="2"/>
                          </a:rPr>
                          <m:t>𝑈</m:t>
                        </m:r>
                        <m:r>
                          <a:rPr lang="en-US" altLang="ja-JP" sz="2000" i="1">
                            <a:latin typeface="Cambria Math" panose="02040503050406030204" pitchFamily="18" charset="0"/>
                            <a:sym typeface="Symbol" panose="05050102010706020507" pitchFamily="18" charset="2"/>
                          </a:rPr>
                          <m:t>−</m:t>
                        </m:r>
                        <m:r>
                          <a:rPr lang="en-US" altLang="ja-JP" sz="2000" i="1">
                            <a:latin typeface="Cambria Math" panose="02040503050406030204" pitchFamily="18" charset="0"/>
                            <a:sym typeface="Symbol" panose="05050102010706020507" pitchFamily="18" charset="2"/>
                          </a:rPr>
                          <m:t>𝑇</m:t>
                        </m:r>
                        <m:r>
                          <a:rPr lang="el-GR" altLang="ja-JP" sz="2000" i="1">
                            <a:latin typeface="Cambria Math" panose="02040503050406030204" pitchFamily="18" charset="0"/>
                            <a:sym typeface="Symbol" panose="05050102010706020507" pitchFamily="18" charset="2"/>
                          </a:rPr>
                          <m:t>∆</m:t>
                        </m:r>
                        <m:r>
                          <a:rPr lang="en-US" altLang="ja-JP" sz="2000" i="1">
                            <a:latin typeface="Cambria Math" panose="02040503050406030204" pitchFamily="18" charset="0"/>
                            <a:sym typeface="Symbol" panose="05050102010706020507" pitchFamily="18" charset="2"/>
                          </a:rPr>
                          <m:t>𝑆</m:t>
                        </m:r>
                      </m:e>
                    </m:d>
                  </m:oMath>
                </a14:m>
                <a:endParaRPr lang="en-US" altLang="ja-JP" sz="2000" dirty="0">
                  <a:ea typeface="ＭＳ ゴシック" panose="020B0609070205080204" pitchFamily="49" charset="-128"/>
                  <a:sym typeface="Symbol" panose="05050102010706020507" pitchFamily="18" charset="2"/>
                </a:endParaRPr>
              </a:p>
              <a:p>
                <a:pPr marL="0" indent="0">
                  <a:lnSpc>
                    <a:spcPct val="120000"/>
                  </a:lnSpc>
                  <a:buNone/>
                </a:pPr>
                <a:r>
                  <a:rPr lang="ja-JP" altLang="en-US" dirty="0">
                    <a:ea typeface="ＭＳ ゴシック" panose="020B0609070205080204" pitchFamily="49" charset="-128"/>
                    <a:sym typeface="Symbol" panose="05050102010706020507" pitchFamily="18" charset="2"/>
                  </a:rPr>
                  <a:t>等温過程 </a:t>
                </a:r>
                <a:r>
                  <a:rPr lang="en-US" altLang="ja-JP" i="1" dirty="0">
                    <a:ea typeface="ＭＳ ゴシック" panose="020B0609070205080204" pitchFamily="49" charset="-128"/>
                    <a:sym typeface="Symbol" panose="05050102010706020507" pitchFamily="18" charset="2"/>
                  </a:rPr>
                  <a:t>T</a:t>
                </a:r>
                <a:r>
                  <a:rPr lang="ja-JP" altLang="en-US" dirty="0">
                    <a:ea typeface="ＭＳ ゴシック" panose="020B0609070205080204" pitchFamily="49" charset="-128"/>
                    <a:sym typeface="Symbol" panose="05050102010706020507" pitchFamily="18" charset="2"/>
                  </a:rPr>
                  <a:t> では</a:t>
                </a:r>
                <a:br>
                  <a:rPr lang="en-US" altLang="ja-JP" dirty="0">
                    <a:ea typeface="ＭＳ ゴシック" panose="020B0609070205080204" pitchFamily="49" charset="-128"/>
                    <a:sym typeface="Symbol" panose="05050102010706020507" pitchFamily="18" charset="2"/>
                  </a:rPr>
                </a:br>
                <a:r>
                  <a:rPr lang="ja-JP" altLang="en-US" sz="3200" dirty="0">
                    <a:solidFill>
                      <a:srgbClr val="FF0000"/>
                    </a:solidFill>
                    <a:ea typeface="ＭＳ ゴシック" panose="020B0609070205080204" pitchFamily="49" charset="-128"/>
                    <a:sym typeface="Symbol" panose="05050102010706020507" pitchFamily="18" charset="2"/>
                  </a:rPr>
                  <a:t>　　　</a:t>
                </a:r>
                <a14:m>
                  <m:oMath xmlns:m="http://schemas.openxmlformats.org/officeDocument/2006/math">
                    <m:r>
                      <a:rPr lang="en-US" altLang="ja-JP" sz="3200" b="0" i="0" smtClean="0">
                        <a:solidFill>
                          <a:srgbClr val="FF0000"/>
                        </a:solidFill>
                        <a:latin typeface="Cambria Math" panose="02040503050406030204" pitchFamily="18" charset="0"/>
                        <a:sym typeface="Symbol" panose="05050102010706020507" pitchFamily="18" charset="2"/>
                      </a:rPr>
                      <m:t>−</m:t>
                    </m:r>
                    <m:r>
                      <a:rPr lang="ja-JP" altLang="en-US" sz="3200" i="1">
                        <a:solidFill>
                          <a:srgbClr val="FF0000"/>
                        </a:solidFill>
                        <a:latin typeface="Cambria Math" panose="02040503050406030204" pitchFamily="18" charset="0"/>
                        <a:sym typeface="Symbol" panose="05050102010706020507" pitchFamily="18" charset="2"/>
                      </a:rPr>
                      <m:t>𝛿</m:t>
                    </m:r>
                    <m:r>
                      <a:rPr lang="en-US" altLang="ja-JP" sz="3200" i="1">
                        <a:solidFill>
                          <a:srgbClr val="FF0000"/>
                        </a:solidFill>
                        <a:latin typeface="Cambria Math" panose="02040503050406030204" pitchFamily="18" charset="0"/>
                        <a:sym typeface="Symbol" panose="05050102010706020507" pitchFamily="18" charset="2"/>
                      </a:rPr>
                      <m:t>𝑊</m:t>
                    </m:r>
                    <m:r>
                      <a:rPr lang="en-US" altLang="ja-JP" sz="320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altLang="ja-JP" sz="3200" b="0" i="1">
                        <a:solidFill>
                          <a:srgbClr val="FF0000"/>
                        </a:solidFill>
                        <a:latin typeface="Cambria Math" panose="02040503050406030204" pitchFamily="18" charset="0"/>
                        <a:sym typeface="Symbol" panose="05050102010706020507" pitchFamily="18" charset="2"/>
                      </a:rPr>
                      <m:t>∆</m:t>
                    </m:r>
                    <m:d>
                      <m:dPr>
                        <m:ctrlPr>
                          <a:rPr lang="en-US" altLang="ja-JP" sz="3200" i="1">
                            <a:solidFill>
                              <a:srgbClr val="FF0000"/>
                            </a:solidFill>
                            <a:latin typeface="Cambria Math" panose="02040503050406030204" pitchFamily="18" charset="0"/>
                            <a:sym typeface="Symbol" panose="05050102010706020507" pitchFamily="18" charset="2"/>
                          </a:rPr>
                        </m:ctrlPr>
                      </m:dPr>
                      <m:e>
                        <m:r>
                          <a:rPr lang="en-US" altLang="ja-JP" sz="3200" b="0" i="1">
                            <a:solidFill>
                              <a:srgbClr val="FF0000"/>
                            </a:solidFill>
                            <a:latin typeface="Cambria Math" panose="02040503050406030204" pitchFamily="18" charset="0"/>
                            <a:sym typeface="Symbol" panose="05050102010706020507" pitchFamily="18" charset="2"/>
                          </a:rPr>
                          <m:t>𝑈</m:t>
                        </m:r>
                        <m:r>
                          <a:rPr lang="en-US" altLang="ja-JP" sz="3200" b="0" i="1">
                            <a:solidFill>
                              <a:srgbClr val="FF0000"/>
                            </a:solidFill>
                            <a:latin typeface="Cambria Math" panose="02040503050406030204" pitchFamily="18" charset="0"/>
                            <a:sym typeface="Symbol" panose="05050102010706020507" pitchFamily="18" charset="2"/>
                          </a:rPr>
                          <m:t>−</m:t>
                        </m:r>
                        <m:r>
                          <a:rPr lang="en-US" altLang="ja-JP" sz="3200" b="0" i="1">
                            <a:solidFill>
                              <a:srgbClr val="FF0000"/>
                            </a:solidFill>
                            <a:latin typeface="Cambria Math" panose="02040503050406030204" pitchFamily="18" charset="0"/>
                            <a:sym typeface="Symbol" panose="05050102010706020507" pitchFamily="18" charset="2"/>
                          </a:rPr>
                          <m:t>𝑇𝑆</m:t>
                        </m:r>
                      </m:e>
                    </m:d>
                  </m:oMath>
                </a14:m>
                <a:br>
                  <a:rPr lang="en-US" altLang="ja-JP" sz="3200" dirty="0">
                    <a:solidFill>
                      <a:srgbClr val="FF0000"/>
                    </a:solidFill>
                    <a:ea typeface="ＭＳ ゴシック" panose="020B0609070205080204" pitchFamily="49" charset="-128"/>
                  </a:rPr>
                </a:br>
                <a:r>
                  <a:rPr lang="ja-JP" altLang="en-US" sz="3200" dirty="0">
                    <a:solidFill>
                      <a:srgbClr val="FF0000"/>
                    </a:solidFill>
                    <a:ea typeface="ＭＳ ゴシック" panose="020B0609070205080204" pitchFamily="49" charset="-128"/>
                  </a:rPr>
                  <a:t>　　　　　</a:t>
                </a:r>
                <a:r>
                  <a:rPr lang="ja-JP" altLang="en-US" sz="3200" b="1" dirty="0">
                    <a:solidFill>
                      <a:srgbClr val="0000FF"/>
                    </a:solidFill>
                    <a:ea typeface="ＭＳ ゴシック" panose="020B0609070205080204" pitchFamily="49" charset="-128"/>
                    <a:sym typeface="Symbol" panose="05050102010706020507" pitchFamily="18" charset="2"/>
                  </a:rPr>
                  <a:t>系</a:t>
                </a:r>
                <a:r>
                  <a:rPr lang="en-US" altLang="ja-JP" sz="3200" b="1" dirty="0">
                    <a:solidFill>
                      <a:srgbClr val="0000FF"/>
                    </a:solidFill>
                    <a:ea typeface="ＭＳ ゴシック" panose="020B0609070205080204" pitchFamily="49" charset="-128"/>
                    <a:sym typeface="Symbol" panose="05050102010706020507" pitchFamily="18" charset="2"/>
                  </a:rPr>
                  <a:t>A</a:t>
                </a:r>
                <a:r>
                  <a:rPr lang="ja-JP" altLang="en-US" sz="3200" b="1" dirty="0">
                    <a:solidFill>
                      <a:srgbClr val="0000FF"/>
                    </a:solidFill>
                    <a:ea typeface="ＭＳ ゴシック" panose="020B0609070205080204" pitchFamily="49" charset="-128"/>
                    <a:sym typeface="Symbol" panose="05050102010706020507" pitchFamily="18" charset="2"/>
                  </a:rPr>
                  <a:t>の変数だけでわかる第二法則 </a:t>
                </a:r>
                <a:endParaRPr lang="en-US" altLang="ja-JP" sz="3200" dirty="0">
                  <a:solidFill>
                    <a:srgbClr val="FF0000"/>
                  </a:solidFill>
                  <a:ea typeface="ＭＳ ゴシック" panose="020B0609070205080204" pitchFamily="49"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82880" y="804756"/>
                <a:ext cx="8808720" cy="5912575"/>
              </a:xfrm>
              <a:blipFill>
                <a:blip r:embed="rId2"/>
                <a:stretch>
                  <a:fillRect l="-900" t="-1031"/>
                </a:stretch>
              </a:blipFill>
            </p:spPr>
            <p:txBody>
              <a:bodyPr/>
              <a:lstStyle/>
              <a:p>
                <a:r>
                  <a:rPr lang="ja-JP" altLang="en-US">
                    <a:noFill/>
                  </a:rPr>
                  <a:t> </a:t>
                </a:r>
              </a:p>
            </p:txBody>
          </p:sp>
        </mc:Fallback>
      </mc:AlternateContent>
      <p:sp>
        <p:nvSpPr>
          <p:cNvPr id="6" name="タイトル 1">
            <a:extLst>
              <a:ext uri="{FF2B5EF4-FFF2-40B4-BE49-F238E27FC236}">
                <a16:creationId xmlns:a16="http://schemas.microsoft.com/office/drawing/2014/main" id="{D4764162-0D3D-423C-9979-568731332E68}"/>
              </a:ext>
            </a:extLst>
          </p:cNvPr>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自由エネルギー</a:t>
            </a:r>
          </a:p>
        </p:txBody>
      </p:sp>
      <p:sp>
        <p:nvSpPr>
          <p:cNvPr id="7" name="テキスト ボックス 6">
            <a:extLst>
              <a:ext uri="{FF2B5EF4-FFF2-40B4-BE49-F238E27FC236}">
                <a16:creationId xmlns:a16="http://schemas.microsoft.com/office/drawing/2014/main" id="{C050166C-DC2B-4B55-B94B-D87EAC015C91}"/>
              </a:ext>
            </a:extLst>
          </p:cNvPr>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43</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22517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36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自由エネルギー</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43</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7" name="コンテンツ プレースホルダー 2"/>
              <p:cNvSpPr txBox="1">
                <a:spLocks/>
              </p:cNvSpPr>
              <p:nvPr/>
            </p:nvSpPr>
            <p:spPr>
              <a:xfrm>
                <a:off x="222250" y="764326"/>
                <a:ext cx="8921750" cy="5001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ct val="120000"/>
                  </a:lnSpc>
                  <a:buNone/>
                  <a:defRPr/>
                </a:pPr>
                <a:r>
                  <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等温過程 では</a:t>
                </a:r>
                <a14:m>
                  <m:oMath xmlns:m="http://schemas.openxmlformats.org/officeDocument/2006/math">
                    <m:r>
                      <a:rPr lang="en-US" altLang="ja-JP" sz="2000" b="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ja-JP" altLang="en-US" sz="2000" b="1" i="1">
                        <a:solidFill>
                          <a:srgbClr val="FF0000"/>
                        </a:solidFill>
                        <a:latin typeface="Cambria Math" panose="02040503050406030204" pitchFamily="18" charset="0"/>
                        <a:ea typeface="Cambria Math" panose="02040503050406030204" pitchFamily="18" charset="0"/>
                        <a:sym typeface="Symbol" panose="05050102010706020507" pitchFamily="18" charset="2"/>
                      </a:rPr>
                      <m:t>𝜹</m:t>
                    </m:r>
                    <m:r>
                      <a:rPr lang="en-US" altLang="ja-JP" sz="2000" b="1" i="1">
                        <a:solidFill>
                          <a:srgbClr val="FF0000"/>
                        </a:solidFill>
                        <a:latin typeface="Cambria Math" panose="02040503050406030204" pitchFamily="18" charset="0"/>
                        <a:ea typeface="Cambria Math" panose="02040503050406030204" pitchFamily="18" charset="0"/>
                        <a:sym typeface="Symbol" panose="05050102010706020507" pitchFamily="18" charset="2"/>
                      </a:rPr>
                      <m:t>𝑾</m:t>
                    </m:r>
                    <m:r>
                      <a:rPr lang="en-US" altLang="ja-JP" sz="2000" b="1"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e>
                    </m:d>
                  </m:oMath>
                </a14:m>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lvl="0" indent="0">
                  <a:lnSpc>
                    <a:spcPct val="100000"/>
                  </a:lnSpc>
                  <a:spcBef>
                    <a:spcPts val="0"/>
                  </a:spcBef>
                  <a:buNone/>
                  <a:defRPr/>
                </a:pP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系</a:t>
                </a: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A</a:t>
                </a: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の</a:t>
                </a:r>
                <a14:m>
                  <m:oMath xmlns:m="http://schemas.openxmlformats.org/officeDocument/2006/math">
                    <m:r>
                      <a:rPr kumimoji="1" lang="en-US" altLang="ja-JP"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oMath>
                </a14:m>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の減少量だけを</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外形への仕事</a:t>
                </a:r>
                <a14:m>
                  <m:oMath xmlns:m="http://schemas.openxmlformats.org/officeDocument/2006/math">
                    <m:r>
                      <a:rPr lang="en-US" altLang="ja-JP" sz="2000" b="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ja-JP" altLang="en-US" sz="2000" b="1" i="1">
                        <a:solidFill>
                          <a:srgbClr val="FF0000"/>
                        </a:solidFill>
                        <a:latin typeface="Cambria Math" panose="02040503050406030204" pitchFamily="18" charset="0"/>
                        <a:ea typeface="Cambria Math" panose="02040503050406030204" pitchFamily="18" charset="0"/>
                        <a:sym typeface="Symbol" panose="05050102010706020507" pitchFamily="18" charset="2"/>
                      </a:rPr>
                      <m:t>𝜹</m:t>
                    </m:r>
                    <m:r>
                      <a:rPr lang="en-US" altLang="ja-JP" sz="2000" b="1" i="1">
                        <a:solidFill>
                          <a:srgbClr val="FF0000"/>
                        </a:solidFill>
                        <a:latin typeface="Cambria Math" panose="02040503050406030204" pitchFamily="18" charset="0"/>
                        <a:ea typeface="Cambria Math" panose="02040503050406030204" pitchFamily="18" charset="0"/>
                        <a:sym typeface="Symbol" panose="05050102010706020507" pitchFamily="18" charset="2"/>
                      </a:rPr>
                      <m:t>𝑾</m:t>
                    </m:r>
                  </m:oMath>
                </a14:m>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a:t>
                </a:r>
                <a:b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変換できる</a:t>
                </a:r>
                <a:endPar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14:m>
                  <m:oMath xmlns:m="http://schemas.openxmlformats.org/officeDocument/2006/math">
                    <m:r>
                      <a:rPr kumimoji="1" lang="en-US" altLang="ja-JP" sz="2000" b="1"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oMath>
                </a14:m>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束縛エネルギー</a:t>
                </a:r>
                <a:endPar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000" b="1"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sz="2000" b="1"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oMath>
                </a14:m>
                <a:r>
                  <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自由エネルギー</a:t>
                </a:r>
                <a:endParaRPr kumimoji="1"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孤立系の等温・</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等積過程</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体積膨張以外の仕事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W</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を考える</a:t>
                </a:r>
                <a:endPar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14:m>
                  <m:oMath xmlns:m="http://schemas.openxmlformats.org/officeDocument/2006/math">
                    <m:r>
                      <a:rPr kumimoji="1" lang="en-US" altLang="ja-JP"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ja-JP" altLang="en-US"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𝜹</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𝑾</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𝒅</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oMath>
                </a14:m>
                <a:endPar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状態</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1</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から状態</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2</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へ積分して</a:t>
                </a:r>
                <a:endPar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14:m>
                  <m:oMath xmlns:m="http://schemas.openxmlformats.org/officeDocument/2006/math">
                    <m:r>
                      <a:rPr kumimoji="1" lang="en-US" altLang="ja-JP"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𝑾</m:t>
                    </m:r>
                    <m:r>
                      <a:rPr kumimoji="1" lang="en-US" altLang="ja-JP"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e>
                    </m:d>
                    <m:r>
                      <a:rPr kumimoji="1" lang="en-US" altLang="ja-JP" sz="2000" b="1" i="1" u="none" strike="noStrike" kern="1200" cap="none" spc="0" normalizeH="0" baseline="-2500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𝟐</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d>
                      <m:dPr>
                        <m:ctrlPr>
                          <a:rPr kumimoji="1" lang="en-US" altLang="ja-JP"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ctrlPr>
                      </m:dPr>
                      <m:e>
                        <m:r>
                          <a:rPr kumimoji="1" lang="en-US" altLang="ja-JP"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e>
                    </m:d>
                    <m:r>
                      <a:rPr kumimoji="1" lang="en-US" altLang="ja-JP" sz="2000" b="1" i="1" u="none" strike="noStrike" kern="1200" cap="none" spc="0" normalizeH="0" baseline="-2500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𝟏</m:t>
                    </m:r>
                    <m:r>
                      <a:rPr kumimoji="1" lang="en-US" altLang="ja-JP"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sym typeface="Symbol" panose="05050102010706020507" pitchFamily="18" charset="2"/>
                      </a:rPr>
                      <m:t>𝑭</m:t>
                    </m:r>
                    <m:r>
                      <a:rPr kumimoji="1" lang="en-US" altLang="ja-JP" sz="2400" b="1" i="1" u="none" strike="noStrike" kern="1200" cap="none" spc="0" normalizeH="0" baseline="-25000" noProof="0" smtClean="0">
                        <a:ln>
                          <a:noFill/>
                        </a:ln>
                        <a:solidFill>
                          <a:srgbClr val="FF0000"/>
                        </a:solidFill>
                        <a:effectLst/>
                        <a:uLnTx/>
                        <a:uFillTx/>
                        <a:latin typeface="Cambria Math" panose="02040503050406030204" pitchFamily="18" charset="0"/>
                        <a:sym typeface="Symbol" panose="05050102010706020507" pitchFamily="18" charset="2"/>
                      </a:rPr>
                      <m:t>𝟐</m:t>
                    </m:r>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sym typeface="Symbol" panose="05050102010706020507" pitchFamily="18" charset="2"/>
                      </a:rPr>
                      <m:t>−</m:t>
                    </m:r>
                    <m: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sym typeface="Symbol" panose="05050102010706020507" pitchFamily="18" charset="2"/>
                      </a:rPr>
                      <m:t>𝑭</m:t>
                    </m:r>
                    <m:r>
                      <a:rPr kumimoji="1" lang="en-US" altLang="ja-JP" sz="2400" b="1" i="1" u="none" strike="noStrike" kern="1200" cap="none" spc="0" normalizeH="0" baseline="-25000" noProof="0" smtClean="0">
                        <a:ln>
                          <a:noFill/>
                        </a:ln>
                        <a:solidFill>
                          <a:srgbClr val="FF0000"/>
                        </a:solidFill>
                        <a:effectLst/>
                        <a:uLnTx/>
                        <a:uFillTx/>
                        <a:latin typeface="Cambria Math" panose="02040503050406030204" pitchFamily="18" charset="0"/>
                        <a:sym typeface="Symbol" panose="05050102010706020507" pitchFamily="18" charset="2"/>
                      </a:rPr>
                      <m:t>𝟏</m:t>
                    </m:r>
                  </m:oMath>
                </a14:m>
                <a:endParaRPr kumimoji="1" lang="en-US" altLang="ja-JP" sz="2000" b="1" i="0" u="none" strike="noStrike" kern="1200" cap="none" spc="0" normalizeH="0" baseline="-2500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14:m>
                  <m:oMath xmlns:m="http://schemas.openxmlformats.org/officeDocument/2006/math">
                    <m:r>
                      <a:rPr kumimoji="1" lang="en-US" altLang="ja-JP"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𝑭</m:t>
                    </m:r>
                    <m:r>
                      <a:rPr kumimoji="1" lang="en-US" altLang="ja-JP"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𝑼</m:t>
                    </m:r>
                    <m:r>
                      <a:rPr kumimoji="1" lang="en-US" altLang="ja-JP"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m:t>
                    </m:r>
                    <m:r>
                      <a:rPr kumimoji="1" lang="en-US" altLang="ja-JP"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Symbol" panose="05050102010706020507" pitchFamily="18" charset="2"/>
                      </a:rPr>
                      <m:t>𝑻𝑺</m:t>
                    </m:r>
                  </m:oMath>
                </a14:m>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ヘルムホルツ</a:t>
                </a: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の自由</a:t>
                </a: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エネルギー</a:t>
                </a:r>
                <a:b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状態関数</a:t>
                </a:r>
                <a:r>
                  <a:rPr kumimoji="1" lang="en-US" altLang="ja-JP"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0" indent="0">
                  <a:lnSpc>
                    <a:spcPct val="120000"/>
                  </a:lnSpc>
                  <a:buNone/>
                </a:pPr>
                <a:r>
                  <a:rPr lang="ja-JP" altLang="en-US" sz="1800" i="1" dirty="0">
                    <a:latin typeface="Times New Roman" panose="02020603050405020304" pitchFamily="18" charset="0"/>
                    <a:ea typeface="ＭＳ ゴシック" panose="020B0609070205080204" pitchFamily="49" charset="-128"/>
                    <a:cs typeface="Times New Roman" panose="02020603050405020304" pitchFamily="18" charset="0"/>
                  </a:rPr>
                  <a:t>　以前</a:t>
                </a:r>
                <a:r>
                  <a:rPr kumimoji="1" lang="ja-JP" altLang="en-US" sz="1800" b="0"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は「自由エネルギー」と呼ばれていたが、</a:t>
                </a:r>
                <a:br>
                  <a:rPr kumimoji="1" lang="en-US" altLang="ja-JP" sz="1800" b="0"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i="1" dirty="0">
                    <a:latin typeface="Times New Roman" panose="02020603050405020304" pitchFamily="18" charset="0"/>
                    <a:ea typeface="ＭＳ ゴシック" panose="020B0609070205080204" pitchFamily="49" charset="-128"/>
                    <a:cs typeface="Times New Roman" panose="02020603050405020304" pitchFamily="18" charset="0"/>
                  </a:rPr>
                  <a:t>IUPAC</a:t>
                </a:r>
                <a:r>
                  <a:rPr lang="ja-JP" altLang="en-US" sz="1800" i="1" dirty="0">
                    <a:latin typeface="Times New Roman" panose="02020603050405020304" pitchFamily="18" charset="0"/>
                    <a:ea typeface="ＭＳ ゴシック" panose="020B0609070205080204" pitchFamily="49" charset="-128"/>
                    <a:cs typeface="Times New Roman" panose="02020603050405020304" pitchFamily="18" charset="0"/>
                  </a:rPr>
                  <a:t>*は</a:t>
                </a:r>
                <a:r>
                  <a:rPr kumimoji="1" lang="en-US" altLang="ja-JP" sz="1800" b="0"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1962</a:t>
                </a:r>
                <a:r>
                  <a:rPr kumimoji="1" lang="ja-JP" altLang="en-US" sz="1800" b="0" i="1" u="none" strike="noStrike" kern="1200" cap="none" spc="0" normalizeH="0" baseline="0" noProof="0" dirty="0">
                    <a:ln>
                      <a:noFill/>
                    </a:ln>
                    <a:effectLst/>
                    <a:uLnTx/>
                    <a:uFillTx/>
                    <a:latin typeface="Times New Roman" panose="02020603050405020304" pitchFamily="18" charset="0"/>
                    <a:ea typeface="ＭＳ ゴシック" panose="020B0609070205080204" pitchFamily="49" charset="-128"/>
                    <a:cs typeface="Times New Roman" panose="02020603050405020304" pitchFamily="18" charset="0"/>
                  </a:rPr>
                  <a:t>年に</a:t>
                </a:r>
                <a:r>
                  <a:rPr lang="ja-JP" altLang="en-US" sz="1800" i="1" dirty="0">
                    <a:latin typeface="Times New Roman" panose="02020603050405020304" pitchFamily="18" charset="0"/>
                    <a:ea typeface="ＭＳ ゴシック" panose="020B0609070205080204" pitchFamily="49" charset="-128"/>
                    <a:cs typeface="Times New Roman" panose="02020603050405020304" pitchFamily="18" charset="0"/>
                  </a:rPr>
                  <a:t>「自由エネルギー」を使わないことを推奨している</a:t>
                </a:r>
                <a:br>
                  <a:rPr lang="en-US" altLang="ja-JP" sz="1800" i="1" dirty="0">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1800" i="1"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1800" i="1"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1800" i="1" dirty="0">
                    <a:latin typeface="Times New Roman" panose="02020603050405020304" pitchFamily="18" charset="0"/>
                    <a:ea typeface="ＭＳ ゴシック" panose="020B0609070205080204" pitchFamily="49" charset="-128"/>
                    <a:cs typeface="Times New Roman" panose="02020603050405020304" pitchFamily="18" charset="0"/>
                  </a:rPr>
                  <a:t>International Union of Pure and Applied Chemistry</a:t>
                </a:r>
                <a:endParaRPr lang="ja-JP" altLang="en-US" sz="1800" i="1"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buNone/>
                </a:pPr>
                <a:endParaRPr lang="ja-JP" altLang="en-US" sz="1800" dirty="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7" name="コンテンツ プレースホルダー 2"/>
              <p:cNvSpPr txBox="1">
                <a:spLocks noRot="1" noChangeAspect="1" noMove="1" noResize="1" noEditPoints="1" noAdjustHandles="1" noChangeArrowheads="1" noChangeShapeType="1" noTextEdit="1"/>
              </p:cNvSpPr>
              <p:nvPr/>
            </p:nvSpPr>
            <p:spPr>
              <a:xfrm>
                <a:off x="222250" y="764326"/>
                <a:ext cx="8921750" cy="5001306"/>
              </a:xfrm>
              <a:prstGeom prst="rect">
                <a:avLst/>
              </a:prstGeom>
              <a:blipFill>
                <a:blip r:embed="rId2"/>
                <a:stretch>
                  <a:fillRect l="-1025" t="-365" b="-186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3877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ja-JP" altLang="en-US" sz="3600" b="1" dirty="0">
                <a:solidFill>
                  <a:srgbClr val="0000FF"/>
                </a:solidFill>
              </a:rPr>
              <a:t>評価方針 </a:t>
            </a:r>
            <a:r>
              <a:rPr lang="en-US" altLang="ja-JP" sz="3600" b="1" dirty="0">
                <a:solidFill>
                  <a:srgbClr val="0000FF"/>
                </a:solidFill>
              </a:rPr>
              <a:t>(</a:t>
            </a:r>
            <a:r>
              <a:rPr lang="ja-JP" altLang="en-US" sz="3600" b="1" dirty="0">
                <a:solidFill>
                  <a:srgbClr val="0000FF"/>
                </a:solidFill>
              </a:rPr>
              <a:t>前半 神谷担当分</a:t>
            </a:r>
            <a:r>
              <a:rPr lang="en-US" altLang="ja-JP" sz="3600" b="1" dirty="0">
                <a:solidFill>
                  <a:srgbClr val="0000FF"/>
                </a:solidFill>
              </a:rPr>
              <a:t>)</a:t>
            </a:r>
            <a:endParaRPr lang="ja-JP" altLang="en-US" sz="3600" b="1" dirty="0">
              <a:solidFill>
                <a:srgbClr val="0000FF"/>
              </a:solidFill>
            </a:endParaRPr>
          </a:p>
        </p:txBody>
      </p:sp>
      <p:sp>
        <p:nvSpPr>
          <p:cNvPr id="4" name="正方形/長方形 3"/>
          <p:cNvSpPr/>
          <p:nvPr/>
        </p:nvSpPr>
        <p:spPr>
          <a:xfrm>
            <a:off x="217511" y="725630"/>
            <a:ext cx="8830235" cy="57323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評価</a:t>
            </a:r>
            <a:endParaRPr kumimoji="0"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講義終了時に出すレポート課題</a:t>
            </a:r>
            <a:b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 他の人と相談すること、</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ChatGPT</a:t>
            </a: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などを利用するのは</a:t>
            </a:r>
            <a: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OK</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 ただし、主部分がコピーの場合、また、提出者が理解していないと判断したら</a:t>
            </a:r>
            <a:br>
              <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未提出扱いとする</a:t>
            </a:r>
            <a:endParaRPr kumimoji="0" lang="en-US" altLang="ja-JP"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期末試験</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endParaRPr lang="en-US" altLang="ja-JP" sz="2000" dirty="0">
              <a:solidFill>
                <a:srgbClr val="000000"/>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期末試験の出題範囲</a:t>
            </a:r>
            <a:endParaRPr kumimoji="0" lang="en-US" altLang="ja-JP" sz="20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lang="ja-JP" altLang="en-US" sz="2000" dirty="0">
                <a:solidFill>
                  <a:srgbClr val="000000"/>
                </a:solidFill>
                <a:latin typeface="Times New Roman"/>
                <a:ea typeface="ＭＳ Ｐゴシック"/>
              </a:rPr>
              <a:t>・ </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基本的に教科書の範囲</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ただし、</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Einstein</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モデル＋量子統計の比熱、電子の磁化率は含む</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基本的な考え方の理解を重視</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数式展開を暗記しないといけない問題は出さない。</a:t>
            </a:r>
          </a:p>
          <a:p>
            <a:pPr>
              <a:spcAft>
                <a:spcPts val="300"/>
              </a:spcAft>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公式を覚えていないとわからない </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不定</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積分などは試験問題中で与える</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ただし、基本的な考え方に必要な数式、たとえば</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状態の数 </a:t>
            </a:r>
            <a:r>
              <a:rPr kumimoji="0"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W</a:t>
            </a:r>
            <a:r>
              <a:rPr kumimoji="0" lang="ja-JP" altLang="en-US" sz="2000" b="0" i="0" u="none" strike="noStrike" kern="1200" cap="none" spc="0" normalizeH="0" baseline="0" noProof="0" dirty="0" err="1">
                <a:ln>
                  <a:noFill/>
                </a:ln>
                <a:solidFill>
                  <a:srgbClr val="000000"/>
                </a:solidFill>
                <a:effectLst/>
                <a:uLnTx/>
                <a:uFillTx/>
                <a:latin typeface="Times New Roman"/>
                <a:ea typeface="ＭＳ Ｐゴシック"/>
                <a:cs typeface="+mn-cs"/>
              </a:rPr>
              <a:t>、</a:t>
            </a:r>
            <a:r>
              <a:rPr kumimoji="0" lang="en-US" altLang="ja-JP" sz="2000" b="0" i="0" u="none" strike="noStrike" kern="1200" cap="none" spc="0" normalizeH="0" baseline="0" noProof="0" dirty="0" err="1">
                <a:ln>
                  <a:noFill/>
                </a:ln>
                <a:solidFill>
                  <a:srgbClr val="000000"/>
                </a:solidFill>
                <a:effectLst/>
                <a:uLnTx/>
                <a:uFillTx/>
                <a:latin typeface="Times New Roman"/>
                <a:ea typeface="ＭＳ Ｐゴシック"/>
                <a:cs typeface="+mn-cs"/>
              </a:rPr>
              <a:t>Stirling</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の式、</a:t>
            </a:r>
            <a: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Boltzmann</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の原理、</a:t>
            </a:r>
            <a:r>
              <a:rPr kumimoji="0" lang="ja-JP" altLang="en-US" sz="2000" b="0" i="0" u="none" strike="noStrike" kern="1200" cap="none" spc="0" normalizeH="0" baseline="0" noProof="0" dirty="0">
                <a:ln>
                  <a:noFill/>
                </a:ln>
                <a:solidFill>
                  <a:srgbClr val="FF0000"/>
                </a:solidFill>
                <a:effectLst/>
                <a:uLnTx/>
                <a:uFillTx/>
                <a:latin typeface="Times New Roman"/>
                <a:ea typeface="ＭＳ Ｐゴシック"/>
                <a:cs typeface="+mn-cs"/>
              </a:rPr>
              <a:t>統計分布関数の形と使い方</a:t>
            </a: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300"/>
              </a:spcAft>
              <a:buClrTx/>
              <a:buSzTx/>
              <a:buFontTx/>
              <a:buNone/>
              <a:tabLst>
                <a:tab pos="985838" algn="l"/>
                <a:tab pos="1703388" algn="l"/>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などについては、出題の範囲。</a:t>
            </a:r>
          </a:p>
        </p:txBody>
      </p:sp>
    </p:spTree>
    <p:extLst>
      <p:ext uri="{BB962C8B-B14F-4D97-AF65-F5344CB8AC3E}">
        <p14:creationId xmlns:p14="http://schemas.microsoft.com/office/powerpoint/2010/main" val="1066471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エンタルピーとギブス</a:t>
            </a:r>
            <a:r>
              <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800" b="1" dirty="0">
                <a:latin typeface="Times New Roman" panose="02020603050405020304" pitchFamily="18" charset="0"/>
                <a:ea typeface="ＭＳ ゴシック" panose="020B0609070205080204" pitchFamily="49" charset="-128"/>
                <a:cs typeface="Times New Roman" panose="02020603050405020304" pitchFamily="18" charset="0"/>
              </a:rPr>
              <a:t>の自由</a:t>
            </a:r>
            <a:r>
              <a:rPr lang="en-US" altLang="ja-JP" sz="2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エネルギー</a:t>
            </a:r>
          </a:p>
        </p:txBody>
      </p:sp>
      <mc:AlternateContent xmlns:mc="http://schemas.openxmlformats.org/markup-compatibility/2006" xmlns:a14="http://schemas.microsoft.com/office/drawing/2010/main">
        <mc:Choice Requires="a14">
          <p:sp>
            <p:nvSpPr>
              <p:cNvPr id="6" name="コンテンツ プレースホルダー 4"/>
              <p:cNvSpPr txBox="1">
                <a:spLocks/>
              </p:cNvSpPr>
              <p:nvPr/>
            </p:nvSpPr>
            <p:spPr>
              <a:xfrm>
                <a:off x="241300" y="1126300"/>
                <a:ext cx="8661400" cy="5338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定圧過程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0)</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を考え、</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体積膨張以外の仕事を </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a:t>
                </a: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W</a:t>
                </a:r>
                <a:r>
                  <a:rPr kumimoji="1" lang="ja-JP" altLang="en-US" sz="2400" b="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とする</a:t>
                </a:r>
                <a:endParaRPr kumimoji="1" lang="en-US" altLang="ja-JP" sz="2400" b="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lvl="0" indent="0">
                  <a:lnSpc>
                    <a:spcPct val="100000"/>
                  </a:lnSpc>
                  <a:spcBef>
                    <a:spcPts val="0"/>
                  </a:spcBef>
                  <a:buNone/>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𝑈</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m:t>
                    </m:r>
                    <m:r>
                      <a:rPr lang="ja-JP" altLang="en-US" sz="2400" i="1" dirty="0">
                        <a:solidFill>
                          <a:prstClr val="black"/>
                        </a:solidFill>
                        <a:latin typeface="Cambria Math" panose="02040503050406030204" pitchFamily="18" charset="0"/>
                      </a:rPr>
                      <m:t>𝛿</m:t>
                    </m:r>
                    <m:r>
                      <a:rPr lang="en-US" altLang="ja-JP" sz="2400" i="1" dirty="0">
                        <a:solidFill>
                          <a:prstClr val="black"/>
                        </a:solidFill>
                        <a:latin typeface="Cambria Math" panose="02040503050406030204" pitchFamily="18" charset="0"/>
                      </a:rPr>
                      <m:t>𝑄</m:t>
                    </m:r>
                    <m:r>
                      <a:rPr lang="en-US" altLang="ja-JP" sz="2400" b="0" i="1" dirty="0" smtClean="0">
                        <a:solidFill>
                          <a:prstClr val="black"/>
                        </a:solidFill>
                        <a:latin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𝑃</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𝑉</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m:t>
                    </m:r>
                    <m:r>
                      <m:rPr>
                        <m:nor/>
                      </m:rPr>
                      <a:rPr lang="en-US" altLang="ja-JP"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m:t></m:t>
                    </m:r>
                    <m:r>
                      <m:rPr>
                        <m:nor/>
                      </m:rPr>
                      <a:rPr lang="en-US" altLang="ja-JP" sz="2400" i="1"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m:t>W</m:t>
                    </m:r>
                  </m:oMath>
                </a14:m>
                <a:endParaRPr kumimoji="1" lang="en-US" altLang="ja-JP" sz="240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14:m>
                  <m:oMath xmlns:m="http://schemas.openxmlformats.org/officeDocument/2006/math">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t>𝑯</m:t>
                    </m:r>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m:t>𝑼</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m:t>+</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rPr>
                      <m:t>𝑷𝑽</m:t>
                    </m:r>
                  </m:oMath>
                </a14:m>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エンタルピー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を定義すると、</a:t>
                </a:r>
                <a:r>
                  <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p>
              <a:p>
                <a:pPr marL="0" lvl="0" indent="0">
                  <a:lnSpc>
                    <a:spcPct val="100000"/>
                  </a:lnSpc>
                  <a:spcBef>
                    <a:spcPts val="0"/>
                  </a:spcBef>
                  <a:buNone/>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𝐻</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𝑈</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𝑃</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𝑉</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m:t>
                    </m:r>
                    <m:r>
                      <a:rPr kumimoji="1" lang="ja-JP" alt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𝛿</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𝑄</m:t>
                    </m:r>
                    <m:r>
                      <a:rPr lang="en-US" altLang="ja-JP" sz="2400" i="1" dirty="0">
                        <a:solidFill>
                          <a:prstClr val="black"/>
                        </a:solidFill>
                        <a:latin typeface="Cambria Math" panose="02040503050406030204" pitchFamily="18" charset="0"/>
                        <a:ea typeface="Cambria Math" panose="02040503050406030204" pitchFamily="18" charset="0"/>
                      </a:rPr>
                      <m:t>+</m:t>
                    </m:r>
                    <m:r>
                      <m:rPr>
                        <m:nor/>
                      </m:rPr>
                      <a:rPr lang="en-US" altLang="ja-JP" sz="240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m:t></m:t>
                    </m:r>
                    <m:r>
                      <m:rPr>
                        <m:nor/>
                      </m:rPr>
                      <a:rPr lang="en-US" altLang="ja-JP" sz="2400" i="1"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m:t>W</m:t>
                    </m:r>
                  </m:oMath>
                </a14:m>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lvl="0" indent="0">
                  <a:lnSpc>
                    <a:spcPct val="100000"/>
                  </a:lnSpc>
                  <a:spcBef>
                    <a:spcPts val="0"/>
                  </a:spcBef>
                  <a:buNone/>
                  <a:defRPr/>
                </a:pPr>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熱浴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外系</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のエントロピー変化</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endParaRPr>
              </a:p>
              <a:p>
                <a:pPr marL="0" lvl="0" indent="0">
                  <a:lnSpc>
                    <a:spcPct val="100000"/>
                  </a:lnSpc>
                  <a:spcBef>
                    <a:spcPts val="0"/>
                  </a:spcBef>
                  <a:buNone/>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𝑆</m:t>
                        </m:r>
                      </m:e>
                      <m:sub>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𝑟𝑒𝑠</m:t>
                        </m:r>
                      </m:sub>
                    </m:sSub>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ctrlPr>
                      </m:fPr>
                      <m:num>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𝐻</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m:t>
                        </m:r>
                        <m:r>
                          <a:rPr kumimoji="1" lang="ja-JP" alt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𝛿</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𝑊</m:t>
                        </m:r>
                      </m:num>
                      <m:den>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𝑇</m:t>
                        </m:r>
                      </m:den>
                    </m:f>
                  </m:oMath>
                </a14:m>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全宇宙のエントロピー変化 </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𝑆</m:t>
                        </m:r>
                      </m:e>
                      <m:sub>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𝑢𝑛𝑖𝑣</m:t>
                        </m:r>
                      </m:sub>
                    </m:sSub>
                  </m:oMath>
                </a14:m>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と系の</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𝑆</m:t>
                    </m:r>
                  </m:oMath>
                </a14:m>
                <a:endPar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endParaRPr>
              </a:p>
              <a:p>
                <a:pPr marL="0" lvl="0" indent="0">
                  <a:lnSpc>
                    <a:spcPct val="100000"/>
                  </a:lnSpc>
                  <a:spcBef>
                    <a:spcPts val="0"/>
                  </a:spcBef>
                  <a:buNone/>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ctrlPr>
                      </m:sSubPr>
                      <m:e>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𝑆</m:t>
                        </m:r>
                      </m:e>
                      <m:sub>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𝑢𝑛𝑖𝑣</m:t>
                        </m:r>
                      </m:sub>
                    </m:sSub>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𝑆</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𝑆</m:t>
                        </m:r>
                      </m:e>
                      <m:sub>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𝑟𝑒𝑠</m:t>
                        </m:r>
                      </m:sub>
                    </m:sSub>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𝑆</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ctrlPr>
                      </m:fPr>
                      <m:num>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𝐻</m:t>
                        </m:r>
                        <m:r>
                          <a:rPr lang="en-US" altLang="ja-JP" sz="2400" i="1" dirty="0">
                            <a:solidFill>
                              <a:prstClr val="black"/>
                            </a:solidFill>
                            <a:latin typeface="Cambria Math" panose="02040503050406030204" pitchFamily="18" charset="0"/>
                          </a:rPr>
                          <m:t>−</m:t>
                        </m:r>
                        <m:r>
                          <a:rPr lang="ja-JP" altLang="en-US" sz="2400" i="1" dirty="0">
                            <a:solidFill>
                              <a:prstClr val="black"/>
                            </a:solidFill>
                            <a:latin typeface="Cambria Math" panose="02040503050406030204" pitchFamily="18" charset="0"/>
                          </a:rPr>
                          <m:t>𝛿</m:t>
                        </m:r>
                        <m:r>
                          <a:rPr lang="en-US" altLang="ja-JP" sz="2400" i="1" dirty="0">
                            <a:solidFill>
                              <a:prstClr val="black"/>
                            </a:solidFill>
                            <a:latin typeface="Cambria Math" panose="02040503050406030204" pitchFamily="18" charset="0"/>
                          </a:rPr>
                          <m:t>𝑊</m:t>
                        </m:r>
                      </m:num>
                      <m:den>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𝑇</m:t>
                        </m:r>
                      </m:den>
                    </m:f>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rPr>
                      <m:t>≥0</m:t>
                    </m:r>
                  </m:oMath>
                </a14:m>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lvl="0" indent="0">
                  <a:lnSpc>
                    <a:spcPct val="100000"/>
                  </a:lnSpc>
                  <a:spcBef>
                    <a:spcPts val="0"/>
                  </a:spcBef>
                  <a:buNone/>
                  <a:defRPr/>
                </a:pP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lvl="0" indent="0">
                  <a:lnSpc>
                    <a:spcPct val="100000"/>
                  </a:lnSpc>
                  <a:spcBef>
                    <a:spcPts val="0"/>
                  </a:spcBef>
                  <a:buNone/>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1" i="0" u="none" strike="noStrike" kern="1200" cap="none" spc="0" normalizeH="0" baseline="0" noProof="0" dirty="0" smtClean="0">
                        <a:ln>
                          <a:noFill/>
                        </a:ln>
                        <a:solidFill>
                          <a:srgbClr val="FF0000"/>
                        </a:solidFill>
                        <a:effectLst/>
                        <a:uLnTx/>
                        <a:uFillTx/>
                        <a:latin typeface="Cambria Math" panose="02040503050406030204" pitchFamily="18" charset="0"/>
                      </a:rPr>
                      <m:t>−</m:t>
                    </m:r>
                    <m:r>
                      <a:rPr lang="ja-JP" altLang="en-US" sz="2400" b="1" i="1" dirty="0">
                        <a:solidFill>
                          <a:srgbClr val="FF0000"/>
                        </a:solidFill>
                        <a:latin typeface="Cambria Math" panose="02040503050406030204" pitchFamily="18" charset="0"/>
                      </a:rPr>
                      <m:t>𝜹</m:t>
                    </m:r>
                    <m:r>
                      <a:rPr lang="en-US" altLang="ja-JP" sz="2400" b="1" i="1" dirty="0">
                        <a:solidFill>
                          <a:srgbClr val="FF0000"/>
                        </a:solidFill>
                        <a:latin typeface="Cambria Math" panose="02040503050406030204" pitchFamily="18" charset="0"/>
                      </a:rPr>
                      <m:t>𝑾</m:t>
                    </m:r>
                    <m:r>
                      <a:rPr lang="en-US" altLang="ja-JP" sz="2400" b="1" i="1" dirty="0" smtClean="0">
                        <a:solidFill>
                          <a:srgbClr val="FF0000"/>
                        </a:solidFill>
                        <a:latin typeface="Cambria Math" panose="02040503050406030204" pitchFamily="18" charset="0"/>
                        <a:ea typeface="Cambria Math" panose="02040503050406030204" pitchFamily="18" charset="0"/>
                      </a:rPr>
                      <m:t>≤</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rPr>
                      <m:t>∆</m:t>
                    </m:r>
                    <m:d>
                      <m:dPr>
                        <m:ctrlP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ctrlPr>
                      </m:dPr>
                      <m:e>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t>𝑯</m:t>
                        </m:r>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t>𝑻𝑺</m:t>
                        </m:r>
                      </m:e>
                    </m:d>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rPr>
                      <m:t>=</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rPr>
                      <m:t>∆</m:t>
                    </m:r>
                    <m:r>
                      <a:rPr kumimoji="1" lang="en-US" altLang="ja-JP" sz="2400" b="1" i="1" u="none" strike="noStrike" kern="1200" cap="none" spc="0" normalizeH="0" baseline="0" noProof="0" dirty="0" smtClean="0">
                        <a:ln>
                          <a:noFill/>
                        </a:ln>
                        <a:solidFill>
                          <a:srgbClr val="FF0000"/>
                        </a:solidFill>
                        <a:effectLst/>
                        <a:uLnTx/>
                        <a:uFillTx/>
                        <a:latin typeface="Cambria Math" panose="02040503050406030204" pitchFamily="18" charset="0"/>
                      </a:rPr>
                      <m:t>𝑮</m:t>
                    </m:r>
                  </m:oMath>
                </a14:m>
                <a:b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G</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U</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PV</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TS</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ギブスエネルギー</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 name="コンテンツ プレースホルダー 4"/>
              <p:cNvSpPr txBox="1">
                <a:spLocks noRot="1" noChangeAspect="1" noMove="1" noResize="1" noEditPoints="1" noAdjustHandles="1" noChangeArrowheads="1" noChangeShapeType="1" noTextEdit="1"/>
              </p:cNvSpPr>
              <p:nvPr/>
            </p:nvSpPr>
            <p:spPr>
              <a:xfrm>
                <a:off x="241300" y="1126300"/>
                <a:ext cx="8661400" cy="5338763"/>
              </a:xfrm>
              <a:prstGeom prst="rect">
                <a:avLst/>
              </a:prstGeom>
              <a:blipFill>
                <a:blip r:embed="rId2"/>
                <a:stretch>
                  <a:fillRect l="-1127" t="-12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116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平衡の条件</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45</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7" name="コンテンツ プレースホルダー 2"/>
              <p:cNvSpPr txBox="1">
                <a:spLocks/>
              </p:cNvSpPr>
              <p:nvPr/>
            </p:nvSpPr>
            <p:spPr>
              <a:xfrm>
                <a:off x="262428" y="693056"/>
                <a:ext cx="8678372" cy="56315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一般的な平衡を考える </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可逆過程とは限らない</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a:t>
                </a: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ja-JP" altLang="en-US" sz="2400" b="0" i="1" u="none" strike="noStrike" kern="1200" cap="none" spc="0" normalizeH="0" baseline="0" noProof="0" smtClean="0">
                        <a:ln>
                          <a:noFill/>
                        </a:ln>
                        <a:solidFill>
                          <a:prstClr val="black"/>
                        </a:solidFill>
                        <a:effectLst/>
                        <a:uLnTx/>
                        <a:uFillTx/>
                        <a:latin typeface="Cambria Math" panose="02040503050406030204" pitchFamily="18" charset="0"/>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𝑄</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𝑇𝑑𝑆</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(2.21)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𝑇</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sym typeface="Wingdings" panose="05000000000000000000" pitchFamily="2" charset="2"/>
                      </a:rPr>
                      <m:t>𝑑𝑆</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sym typeface="Wingdings" panose="05000000000000000000" pitchFamily="2" charset="2"/>
                      </a:rPr>
                      <m:t>−</m:t>
                    </m:r>
                    <m:r>
                      <a:rPr kumimoji="1" lang="ja-JP" altLang="en-US" sz="2400" b="0" i="1" u="none" strike="noStrike" kern="1200" cap="none" spc="0" normalizeH="0" baseline="0" noProof="0" smtClean="0">
                        <a:ln>
                          <a:noFill/>
                        </a:ln>
                        <a:solidFill>
                          <a:srgbClr val="FF0000"/>
                        </a:solidFill>
                        <a:effectLst/>
                        <a:uLnTx/>
                        <a:uFillTx/>
                        <a:latin typeface="Cambria Math" panose="02040503050406030204" pitchFamily="18" charset="0"/>
                        <a:sym typeface="Wingdings" panose="05000000000000000000" pitchFamily="2" charset="2"/>
                      </a:rPr>
                      <m:t>𝛿</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sym typeface="Wingdings" panose="05000000000000000000" pitchFamily="2" charset="2"/>
                      </a:rPr>
                      <m:t>𝑄</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熱力学第一法則</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𝑑𝑈</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𝑃𝑑𝑉</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ja-JP" altLang="en-US" sz="2800" b="0" i="1" u="none" strike="noStrike" kern="1200" cap="none" spc="0" normalizeH="0" baseline="0" noProof="0" smtClean="0">
                        <a:ln>
                          <a:noFill/>
                        </a:ln>
                        <a:solidFill>
                          <a:prstClr val="black"/>
                        </a:solidFill>
                        <a:effectLst/>
                        <a:uLnTx/>
                        <a:uFillTx/>
                        <a:latin typeface="Cambria Math" panose="02040503050406030204" pitchFamily="18" charset="0"/>
                      </a:rPr>
                      <m:t>𝛿</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𝑄</m:t>
                    </m:r>
                  </m:oMath>
                </a14:m>
                <a:r>
                  <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(1.24)</a:t>
                </a:r>
                <a:b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1" lang="ja-JP" alt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rPr>
                      <m:t>𝑄</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rPr>
                      <m:t>𝑑𝑈</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rPr>
                      <m:t>𝑃</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rPr>
                      <m:t>𝑑𝑉</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𝑇</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sym typeface="Wingdings" panose="05000000000000000000" pitchFamily="2" charset="2"/>
                      </a:rPr>
                      <m:t>𝑑𝑆</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sym typeface="Wingdings" panose="05000000000000000000" pitchFamily="2" charset="2"/>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𝑑𝑈</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rPr>
                      <m:t>𝑃𝑑𝑉</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(2.35)</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11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定温・定積条件</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の場合</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𝑇</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𝑑𝑆</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𝑑𝑈</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r>
                  <a:rPr kumimoji="1" lang="en-US" altLang="ja-JP" sz="2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r>
                  <a:rPr kumimoji="1" lang="ja-JP"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br>
                  <a:rPr kumimoji="1" lang="en-US" altLang="ja-JP" sz="2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br>
                <a:r>
                  <a:rPr kumimoji="1" lang="ja-JP"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𝑑</m:t>
                    </m:r>
                    <m:d>
                      <m:dPr>
                        <m:ctrlP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ctrlPr>
                      </m:dPr>
                      <m:e>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𝑇</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𝑆</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𝑈</m:t>
                        </m:r>
                      </m:e>
                    </m:d>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14:m>
                  <m:oMath xmlns:m="http://schemas.openxmlformats.org/officeDocument/2006/math">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𝒅𝑭</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𝟎</m:t>
                    </m:r>
                  </m:oMath>
                </a14:m>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実際の状態変化は</a:t>
                </a:r>
                <a:b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自由エネルギーが減少する方向に進む</a:t>
                </a:r>
                <a:endPar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32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F</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が極小</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平衡</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7" name="コンテンツ プレースホルダー 2"/>
              <p:cNvSpPr txBox="1">
                <a:spLocks noRot="1" noChangeAspect="1" noMove="1" noResize="1" noEditPoints="1" noAdjustHandles="1" noChangeArrowheads="1" noChangeShapeType="1" noTextEdit="1"/>
              </p:cNvSpPr>
              <p:nvPr/>
            </p:nvSpPr>
            <p:spPr>
              <a:xfrm>
                <a:off x="262428" y="693056"/>
                <a:ext cx="8678372" cy="5631543"/>
              </a:xfrm>
              <a:prstGeom prst="rect">
                <a:avLst/>
              </a:prstGeom>
              <a:blipFill>
                <a:blip r:embed="rId2"/>
                <a:stretch>
                  <a:fillRect l="-1756" t="-1192" b="-628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93041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平衡の条件</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45</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8" name="コンテンツ プレースホルダー 3"/>
              <p:cNvSpPr txBox="1">
                <a:spLocks/>
              </p:cNvSpPr>
              <p:nvPr/>
            </p:nvSpPr>
            <p:spPr>
              <a:xfrm>
                <a:off x="540432" y="807745"/>
                <a:ext cx="8063135" cy="53337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nSpc>
                    <a:spcPct val="110000"/>
                  </a:lnSpc>
                  <a:buNone/>
                  <a:defRPr/>
                </a:pP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定温</a:t>
                </a:r>
                <a:r>
                  <a:rPr lang="ja-JP" altLang="en-US" sz="3200" b="1" dirty="0">
                    <a:solidFill>
                      <a:srgbClr val="0000FF"/>
                    </a:solidFill>
                    <a:latin typeface="Times New Roman" panose="02020603050405020304" pitchFamily="18" charset="0"/>
                    <a:cs typeface="Times New Roman" panose="02020603050405020304" pitchFamily="18" charset="0"/>
                  </a:rPr>
                  <a:t>・定圧</a:t>
                </a:r>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条件</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の場合</a:t>
                </a:r>
                <a:b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14:m>
                  <m:oMath xmlns:m="http://schemas.openxmlformats.org/officeDocument/2006/math">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𝑇</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𝑑𝑆</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𝑑𝑈</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𝑃</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𝑑𝑉</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≥0</m:t>
                    </m:r>
                  </m:oMath>
                </a14:m>
                <a:r>
                  <a:rPr kumimoji="1" lang="en-US" altLang="ja-JP" sz="2800" b="0" i="1"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a:t>
                </a:r>
              </a:p>
              <a:p>
                <a:pPr marL="4572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rPr>
                  <a:t>　　</a:t>
                </a:r>
                <a14:m>
                  <m:oMath xmlns:m="http://schemas.openxmlformats.org/officeDocument/2006/math">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𝑑</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sym typeface="Wingdings" panose="05000000000000000000" pitchFamily="2" charset="2"/>
                      </a:rPr>
                      <m:t>𝑇𝑆</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sym typeface="Wingdings" panose="05000000000000000000" pitchFamily="2" charset="2"/>
                      </a:rPr>
                      <m:t>−</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𝑈</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ja-JP" sz="2800" b="0" i="1" u="none" strike="noStrike" kern="1200" cap="none" spc="0" normalizeH="0" baseline="0" noProof="0" smtClean="0">
                        <a:ln>
                          <a:noFill/>
                        </a:ln>
                        <a:solidFill>
                          <a:prstClr val="black"/>
                        </a:solidFill>
                        <a:effectLst/>
                        <a:uLnTx/>
                        <a:uFillTx/>
                        <a:latin typeface="Cambria Math" panose="02040503050406030204" pitchFamily="18" charset="0"/>
                      </a:rPr>
                      <m:t>𝑃</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𝑉</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)≥0</m:t>
                    </m:r>
                  </m:oMath>
                </a14:m>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endPar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45720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14:m>
                  <m:oMath xmlns:m="http://schemas.openxmlformats.org/officeDocument/2006/math">
                    <m:r>
                      <a:rPr kumimoji="1" lang="en-US" altLang="ja-JP" sz="2800" b="0" i="1" u="none" strike="noStrike" kern="1200" cap="none" spc="0" normalizeH="0" baseline="0" noProof="0" dirty="0">
                        <a:ln>
                          <a:noFill/>
                        </a:ln>
                        <a:solidFill>
                          <a:prstClr val="black"/>
                        </a:solidFill>
                        <a:effectLst/>
                        <a:uLnTx/>
                        <a:uFillTx/>
                        <a:latin typeface="Cambria Math" panose="02040503050406030204" pitchFamily="18" charset="0"/>
                      </a:rPr>
                      <m:t>𝐺</m:t>
                    </m:r>
                    <m:r>
                      <a:rPr kumimoji="1" lang="en-US" altLang="ja-JP" sz="28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800" b="0" i="1" u="none" strike="noStrike" kern="1200" cap="none" spc="0" normalizeH="0" baseline="0" noProof="0" dirty="0">
                        <a:ln>
                          <a:noFill/>
                        </a:ln>
                        <a:solidFill>
                          <a:prstClr val="black"/>
                        </a:solidFill>
                        <a:effectLst/>
                        <a:uLnTx/>
                        <a:uFillTx/>
                        <a:latin typeface="Cambria Math" panose="02040503050406030204" pitchFamily="18" charset="0"/>
                      </a:rPr>
                      <m:t>𝑈</m:t>
                    </m:r>
                    <m:r>
                      <a:rPr kumimoji="1" lang="en-US" altLang="ja-JP" sz="28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800" b="0" i="1" u="none" strike="noStrike" kern="1200" cap="none" spc="0" normalizeH="0" baseline="0" noProof="0" dirty="0">
                        <a:ln>
                          <a:noFill/>
                        </a:ln>
                        <a:solidFill>
                          <a:prstClr val="black"/>
                        </a:solidFill>
                        <a:effectLst/>
                        <a:uLnTx/>
                        <a:uFillTx/>
                        <a:latin typeface="Cambria Math" panose="02040503050406030204" pitchFamily="18" charset="0"/>
                      </a:rPr>
                      <m:t>𝑇𝑆</m:t>
                    </m:r>
                    <m:r>
                      <a:rPr kumimoji="1" lang="en-US" altLang="ja-JP" sz="2800" b="0" i="0"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800" b="0" i="1" u="none" strike="noStrike" kern="1200" cap="none" spc="0" normalizeH="0" baseline="0" noProof="0" dirty="0" smtClean="0">
                        <a:ln>
                          <a:noFill/>
                        </a:ln>
                        <a:solidFill>
                          <a:prstClr val="black"/>
                        </a:solidFill>
                        <a:effectLst/>
                        <a:uLnTx/>
                        <a:uFillTx/>
                        <a:latin typeface="Cambria Math" panose="02040503050406030204" pitchFamily="18" charset="0"/>
                      </a:rPr>
                      <m:t>𝑃</m:t>
                    </m:r>
                    <m:r>
                      <a:rPr kumimoji="1" lang="en-US" altLang="ja-JP" sz="2800" b="0" i="1" u="none" strike="noStrike" kern="1200" cap="none" spc="0" normalizeH="0" baseline="0" noProof="0" dirty="0">
                        <a:ln>
                          <a:noFill/>
                        </a:ln>
                        <a:solidFill>
                          <a:prstClr val="black"/>
                        </a:solidFill>
                        <a:effectLst/>
                        <a:uLnTx/>
                        <a:uFillTx/>
                        <a:latin typeface="Cambria Math" panose="02040503050406030204" pitchFamily="18" charset="0"/>
                      </a:rPr>
                      <m:t>𝑉</m:t>
                    </m:r>
                  </m:oMath>
                </a14:m>
                <a:r>
                  <a:rPr kumimoji="1" lang="en-US" altLang="ja-JP" sz="2800" b="0" i="1"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(2.31)</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800" b="1" i="1" u="none" strike="noStrike" kern="1200" cap="none" spc="0" normalizeH="0" baseline="0" noProof="0" dirty="0">
                  <a:ln>
                    <a:noFill/>
                  </a:ln>
                  <a:solidFill>
                    <a:srgbClr val="FF0000"/>
                  </a:solidFill>
                  <a:effectLst/>
                  <a:uLnTx/>
                  <a:uFillTx/>
                  <a:latin typeface="Times New Roman" panose="02020603050405020304" pitchFamily="18" charset="0"/>
                  <a:ea typeface="Cambria Math" panose="020405030504060302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14:m>
                  <m:oMath xmlns:m="http://schemas.openxmlformats.org/officeDocument/2006/math">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𝒅</m:t>
                    </m:r>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𝑮</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sym typeface="Wingdings" panose="05000000000000000000" pitchFamily="2" charset="2"/>
                      </a:rPr>
                      <m:t>𝟎</m:t>
                    </m:r>
                  </m:oMath>
                </a14:m>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実際の状態変化は</a:t>
                </a:r>
                <a:b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自由エネルギーが減少する方向に進む</a:t>
                </a:r>
                <a:endPar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800" b="1" i="1"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が極小</a:t>
                </a:r>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平衡</a:t>
                </a:r>
              </a:p>
            </p:txBody>
          </p:sp>
        </mc:Choice>
        <mc:Fallback xmlns="">
          <p:sp>
            <p:nvSpPr>
              <p:cNvPr id="8" name="コンテンツ プレースホルダー 3"/>
              <p:cNvSpPr txBox="1">
                <a:spLocks noRot="1" noChangeAspect="1" noMove="1" noResize="1" noEditPoints="1" noAdjustHandles="1" noChangeArrowheads="1" noChangeShapeType="1" noTextEdit="1"/>
              </p:cNvSpPr>
              <p:nvPr/>
            </p:nvSpPr>
            <p:spPr>
              <a:xfrm>
                <a:off x="540432" y="807745"/>
                <a:ext cx="8063135" cy="5333708"/>
              </a:xfrm>
              <a:prstGeom prst="rect">
                <a:avLst/>
              </a:prstGeom>
              <a:blipFill>
                <a:blip r:embed="rId2"/>
                <a:stretch>
                  <a:fillRect l="-1967" t="-9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69674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§2.8</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化学ポテンシャル</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47</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6" name="コンテンツ プレースホルダー 4"/>
              <p:cNvSpPr txBox="1">
                <a:spLocks/>
              </p:cNvSpPr>
              <p:nvPr/>
            </p:nvSpPr>
            <p:spPr>
              <a:xfrm>
                <a:off x="166913" y="897687"/>
                <a:ext cx="8928100" cy="54099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粒子数が変わる場合</a:t>
                </a:r>
                <a:endPar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𝑛</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種類の粒子から構成され、各粒子数を</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𝑁</m:t>
                    </m:r>
                    <m:r>
                      <a:rPr kumimoji="1" lang="en-US" altLang="ja-JP" sz="2400" b="0" i="1" u="none" strike="noStrike" kern="1200" cap="none" spc="0" normalizeH="0" baseline="-25000" noProof="0" dirty="0" smtClean="0">
                        <a:ln>
                          <a:noFill/>
                        </a:ln>
                        <a:solidFill>
                          <a:prstClr val="black"/>
                        </a:solidFill>
                        <a:effectLst/>
                        <a:uLnTx/>
                        <a:uFillTx/>
                        <a:latin typeface="Cambria Math" panose="02040503050406030204" pitchFamily="18" charset="0"/>
                      </a:rPr>
                      <m:t>1</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 </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𝑁</m:t>
                    </m:r>
                    <m:r>
                      <a:rPr kumimoji="1" lang="en-US" altLang="ja-JP" sz="2400" b="0" i="1" u="none" strike="noStrike" kern="1200" cap="none" spc="0" normalizeH="0" baseline="-25000" noProof="0" dirty="0" smtClean="0">
                        <a:ln>
                          <a:noFill/>
                        </a:ln>
                        <a:solidFill>
                          <a:prstClr val="black"/>
                        </a:solidFill>
                        <a:effectLst/>
                        <a:uLnTx/>
                        <a:uFillTx/>
                        <a:latin typeface="Cambria Math" panose="02040503050406030204" pitchFamily="18" charset="0"/>
                      </a:rPr>
                      <m:t>2</m:t>
                    </m:r>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 …, </m:t>
                    </m:r>
                    <m:r>
                      <a:rPr kumimoji="1" lang="en-US" altLang="ja-JP" sz="2400" b="0" i="1" u="none" strike="noStrike" kern="1200" cap="none" spc="0" normalizeH="0" baseline="0" noProof="0" dirty="0" err="1" smtClean="0">
                        <a:ln>
                          <a:noFill/>
                        </a:ln>
                        <a:solidFill>
                          <a:prstClr val="black"/>
                        </a:solidFill>
                        <a:effectLst/>
                        <a:uLnTx/>
                        <a:uFillTx/>
                        <a:latin typeface="Cambria Math" panose="02040503050406030204" pitchFamily="18" charset="0"/>
                      </a:rPr>
                      <m:t>𝑁</m:t>
                    </m:r>
                    <m:r>
                      <a:rPr kumimoji="1" lang="en-US" altLang="ja-JP" sz="2400" b="0" i="1" u="none" strike="noStrike" kern="1200" cap="none" spc="0" normalizeH="0" baseline="-25000" noProof="0" dirty="0" err="1" smtClean="0">
                        <a:ln>
                          <a:noFill/>
                        </a:ln>
                        <a:solidFill>
                          <a:prstClr val="black"/>
                        </a:solidFill>
                        <a:effectLst/>
                        <a:uLnTx/>
                        <a:uFillTx/>
                        <a:latin typeface="Cambria Math" panose="02040503050406030204" pitchFamily="18" charset="0"/>
                      </a:rPr>
                      <m:t>𝑛</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とする</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𝑁</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rPr>
                      <m:t>1</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 </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𝑁</m:t>
                    </m:r>
                    <m:r>
                      <a:rPr kumimoji="1" lang="en-US" altLang="ja-JP" sz="2400" b="0" i="1" u="none" strike="noStrike" kern="1200" cap="none" spc="0" normalizeH="0" baseline="-25000" noProof="0" dirty="0">
                        <a:ln>
                          <a:noFill/>
                        </a:ln>
                        <a:solidFill>
                          <a:prstClr val="black"/>
                        </a:solidFill>
                        <a:effectLst/>
                        <a:uLnTx/>
                        <a:uFillTx/>
                        <a:latin typeface="Cambria Math" panose="02040503050406030204" pitchFamily="18" charset="0"/>
                      </a:rPr>
                      <m:t>2</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 …, </m:t>
                    </m:r>
                    <m:r>
                      <a:rPr kumimoji="1" lang="en-US" altLang="ja-JP" sz="2400" b="0" i="1" u="none" strike="noStrike" kern="1200" cap="none" spc="0" normalizeH="0" baseline="0" noProof="0" dirty="0" err="1">
                        <a:ln>
                          <a:noFill/>
                        </a:ln>
                        <a:solidFill>
                          <a:prstClr val="black"/>
                        </a:solidFill>
                        <a:effectLst/>
                        <a:uLnTx/>
                        <a:uFillTx/>
                        <a:latin typeface="Cambria Math" panose="02040503050406030204" pitchFamily="18" charset="0"/>
                      </a:rPr>
                      <m:t>𝑁</m:t>
                    </m:r>
                    <m:r>
                      <a:rPr kumimoji="1" lang="en-US" altLang="ja-JP" sz="2400" b="0" i="1" u="none" strike="noStrike" kern="1200" cap="none" spc="0" normalizeH="0" baseline="-25000" noProof="0" dirty="0" err="1">
                        <a:ln>
                          <a:noFill/>
                        </a:ln>
                        <a:solidFill>
                          <a:prstClr val="black"/>
                        </a:solidFill>
                        <a:effectLst/>
                        <a:uLnTx/>
                        <a:uFillTx/>
                        <a:latin typeface="Cambria Math" panose="02040503050406030204" pitchFamily="18" charset="0"/>
                      </a:rPr>
                      <m:t>𝑛</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は連続変数と考える</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可逆過程の熱力学第</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法則 </a:t>
                </a:r>
                <a14:m>
                  <m:oMath xmlns:m="http://schemas.openxmlformats.org/officeDocument/2006/math">
                    <m:r>
                      <a:rPr kumimoji="1" lang="ja-JP" alt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𝑑𝑈</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rPr>
                      <m:t>𝑝𝑑𝑉</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rPr>
                      <m:t>𝑇𝑑𝑆</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(2.23)</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を拡張</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2400" b="0" i="1" u="none" strike="noStrike" kern="1200" cap="none" spc="0" normalizeH="0" baseline="0" noProof="0" dirty="0" smtClean="0">
                        <a:ln>
                          <a:noFill/>
                        </a:ln>
                        <a:solidFill>
                          <a:srgbClr val="FF0000"/>
                        </a:solidFill>
                        <a:effectLst/>
                        <a:uLnTx/>
                        <a:uFillTx/>
                        <a:latin typeface="Cambria Math" panose="02040503050406030204" pitchFamily="18" charset="0"/>
                      </a:rPr>
                      <m:t>𝑑𝑈</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𝑃</m:t>
                    </m:r>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𝑑𝑉</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𝑇𝑑𝑆</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nary>
                      <m:naryPr>
                        <m:chr m:val="∑"/>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naryPr>
                      <m:sub>
                        <m:r>
                          <m:rPr>
                            <m:brk m:alnAt="23"/>
                          </m:r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𝑗</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=1</m:t>
                        </m:r>
                      </m:sub>
                      <m:sup>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𝑛</m:t>
                        </m:r>
                      </m:sup>
                      <m:e>
                        <m:sSub>
                          <m:sSub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smtClean="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𝑗</m:t>
                            </m:r>
                          </m:sub>
                        </m:s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𝑑</m:t>
                        </m:r>
                        <m:sSub>
                          <m:sSub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𝑗</m:t>
                            </m:r>
                          </m:sub>
                        </m:sSub>
                      </m:e>
                    </m:nary>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(2.38)</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化学ポテンシャル</a:t>
                </a:r>
                <a14:m>
                  <m:oMath xmlns:m="http://schemas.openxmlformats.org/officeDocument/2006/math">
                    <m:sSub>
                      <m:sSubPr>
                        <m:ctrlP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𝑗</m:t>
                        </m:r>
                      </m:sub>
                    </m:sSub>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𝑉</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 </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𝑆</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を一定に保ち、</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成分</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𝑗</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の粒子を</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個増やした時の内部エネルギーの増分</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r>
                      <a:rPr kumimoji="1" lang="en-US" altLang="ja-JP" sz="2400" b="0" i="0" u="none" strike="noStrike" kern="1200" cap="none" spc="0" normalizeH="0" baseline="0" noProof="0" dirty="0" smtClean="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sSubPr>
                      <m:e>
                        <m:d>
                          <m:d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dPr>
                          <m:e>
                            <m:f>
                              <m:f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fPr>
                              <m:num>
                                <m:r>
                                  <a:rPr kumimoji="1" lang="ja-JP" altLang="en-US"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𝑈</m:t>
                                </m:r>
                              </m:num>
                              <m:den>
                                <m:r>
                                  <a:rPr kumimoji="1" lang="ja-JP" altLang="en-US"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𝑗</m:t>
                                    </m:r>
                                  </m:sub>
                                </m:sSub>
                              </m:den>
                            </m:f>
                          </m:e>
                        </m:d>
                      </m:e>
                      <m: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𝑉</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𝑆</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𝑖</m:t>
                            </m:r>
                          </m:sub>
                        </m:sSub>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 </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𝑖</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rPr>
                          <m:t>𝑗</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sub>
                    </m:sSub>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(2.39)</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rPr>
                      <m:t>⇒</m:t>
                    </m:r>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𝑑𝑆</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f>
                      <m:f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fPr>
                      <m:num>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𝑃</m:t>
                        </m:r>
                      </m:num>
                      <m:den>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den>
                    </m:f>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𝑑𝑉</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f>
                      <m:f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fPr>
                      <m:num>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𝑑𝑈</m:t>
                        </m:r>
                      </m:num>
                      <m:den>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den>
                    </m:f>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f>
                      <m:f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fPr>
                      <m:num>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1</m:t>
                        </m:r>
                      </m:num>
                      <m:den>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den>
                    </m:f>
                    <m:nary>
                      <m:naryPr>
                        <m:chr m:val="∑"/>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naryPr>
                      <m:sub>
                        <m:r>
                          <m:rPr>
                            <m:brk m:alnAt="23"/>
                          </m:r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=1</m:t>
                        </m:r>
                      </m:sub>
                      <m:sup>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𝑛</m:t>
                        </m:r>
                      </m:sup>
                      <m:e>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𝑑</m:t>
                        </m:r>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e>
                    </m:nary>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(2.40)</a:t>
                </a:r>
              </a:p>
            </p:txBody>
          </p:sp>
        </mc:Choice>
        <mc:Fallback xmlns="">
          <p:sp>
            <p:nvSpPr>
              <p:cNvPr id="6" name="コンテンツ プレースホルダー 4"/>
              <p:cNvSpPr txBox="1">
                <a:spLocks noRot="1" noChangeAspect="1" noMove="1" noResize="1" noEditPoints="1" noAdjustHandles="1" noChangeArrowheads="1" noChangeShapeType="1" noTextEdit="1"/>
              </p:cNvSpPr>
              <p:nvPr/>
            </p:nvSpPr>
            <p:spPr>
              <a:xfrm>
                <a:off x="166913" y="897687"/>
                <a:ext cx="8928100" cy="5409908"/>
              </a:xfrm>
              <a:prstGeom prst="rect">
                <a:avLst/>
              </a:prstGeom>
              <a:blipFill>
                <a:blip r:embed="rId2"/>
                <a:stretch>
                  <a:fillRect l="-1365" t="-14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5894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§2.8</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化学ポテンシャル</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47</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6" name="コンテンツ プレースホルダー 4"/>
              <p:cNvSpPr txBox="1">
                <a:spLocks/>
              </p:cNvSpPr>
              <p:nvPr/>
            </p:nvSpPr>
            <p:spPr>
              <a:xfrm>
                <a:off x="215900" y="767054"/>
                <a:ext cx="8928100" cy="5987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粒子数が変わる場合</a:t>
                </a:r>
                <a:endParaRPr kumimoji="1" lang="en-US" altLang="ja-JP" sz="28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𝑑𝑆</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f>
                      <m:f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fPr>
                      <m:num>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𝑃</m:t>
                        </m:r>
                      </m:num>
                      <m:den>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den>
                    </m:f>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𝑑𝑉</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f>
                      <m:f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fPr>
                      <m:num>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𝑑𝑈</m:t>
                        </m:r>
                      </m:num>
                      <m:den>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den>
                    </m:f>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f>
                      <m:f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fPr>
                      <m:num>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1</m:t>
                        </m:r>
                      </m:num>
                      <m:den>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den>
                    </m:f>
                    <m:nary>
                      <m:naryPr>
                        <m:chr m:val="∑"/>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naryPr>
                      <m:sub>
                        <m:r>
                          <m:rPr>
                            <m:brk m:alnAt="23"/>
                          </m:r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=1</m:t>
                        </m:r>
                      </m:sub>
                      <m:sup>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𝑛</m:t>
                        </m:r>
                      </m:sup>
                      <m:e>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𝑑</m:t>
                        </m:r>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e>
                    </m:nary>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(2.40)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同様に、</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𝐹</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𝑆𝑑𝑇</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𝑃𝑑𝑉</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nary>
                      <m:naryPr>
                        <m:chr m:val="∑"/>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naryPr>
                      <m:sub>
                        <m:r>
                          <m:rPr>
                            <m:brk m:alnAt="23"/>
                          </m:r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=1</m:t>
                        </m:r>
                      </m:sub>
                      <m:sup>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𝑛</m:t>
                        </m:r>
                      </m:sup>
                      <m:e>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𝑑</m:t>
                        </m:r>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e>
                    </m:nary>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(2.41)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𝑑</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𝐺</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𝑆𝑑𝑇</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smtClean="0">
                        <a:ln>
                          <a:noFill/>
                        </a:ln>
                        <a:solidFill>
                          <a:srgbClr val="FF0000"/>
                        </a:solidFill>
                        <a:effectLst/>
                        <a:uLnTx/>
                        <a:uFillTx/>
                        <a:latin typeface="Cambria Math" panose="02040503050406030204" pitchFamily="18" charset="0"/>
                      </a:rPr>
                      <m:t>𝑉𝑑𝑃</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nary>
                      <m:naryPr>
                        <m:chr m:val="∑"/>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naryPr>
                      <m:sub>
                        <m:r>
                          <m:rPr>
                            <m:brk m:alnAt="23"/>
                          </m:r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=1</m:t>
                        </m:r>
                      </m:sub>
                      <m:sup>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𝑛</m:t>
                        </m:r>
                      </m:sup>
                      <m:e>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𝑑</m:t>
                        </m:r>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e>
                    </m:nary>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(2.41)</a:t>
                </a:r>
              </a:p>
              <a:p>
                <a:pPr marL="0" lvl="0" indent="0">
                  <a:lnSpc>
                    <a:spcPct val="120000"/>
                  </a:lnSpc>
                  <a:buNone/>
                  <a:defRPr/>
                </a:pP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ctrlPr>
                      </m:sSubPr>
                      <m:e>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rPr>
                          <m:t>𝜇</m:t>
                        </m:r>
                      </m:e>
                      <m: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𝑗</m:t>
                        </m:r>
                      </m:sub>
                    </m:sSub>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rPr>
                      <m:t>𝑇</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sSubPr>
                      <m:e>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dPr>
                          <m:e>
                            <m:f>
                              <m:f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fPr>
                              <m:num>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𝑆</m:t>
                                </m:r>
                              </m:num>
                              <m:den>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𝑗</m:t>
                                    </m:r>
                                  </m:sub>
                                </m:sSub>
                              </m:den>
                            </m:f>
                          </m:e>
                        </m:d>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𝑈</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𝑉</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dPr>
                          <m:e>
                            <m:sSub>
                              <m:sSubPr>
                                <m:ctrlPr>
                                  <a:rPr lang="en-US" altLang="ja-JP" sz="2400" i="1" dirty="0">
                                    <a:solidFill>
                                      <a:srgbClr val="FF0000"/>
                                    </a:solidFill>
                                    <a:latin typeface="Cambria Math" panose="02040503050406030204" pitchFamily="18" charset="0"/>
                                  </a:rPr>
                                </m:ctrlPr>
                              </m:sSubPr>
                              <m:e>
                                <m:r>
                                  <a:rPr lang="en-US" altLang="ja-JP" sz="2400" i="1" dirty="0">
                                    <a:solidFill>
                                      <a:srgbClr val="FF0000"/>
                                    </a:solidFill>
                                    <a:latin typeface="Cambria Math" panose="02040503050406030204" pitchFamily="18" charset="0"/>
                                  </a:rPr>
                                  <m:t>𝑁</m:t>
                                </m:r>
                              </m:e>
                              <m:sub>
                                <m:r>
                                  <a:rPr lang="en-US" altLang="ja-JP" sz="2400" i="1" dirty="0">
                                    <a:solidFill>
                                      <a:srgbClr val="FF0000"/>
                                    </a:solidFill>
                                    <a:latin typeface="Cambria Math" panose="02040503050406030204" pitchFamily="18" charset="0"/>
                                  </a:rPr>
                                  <m:t>𝑖</m:t>
                                </m:r>
                              </m:sub>
                            </m:sSub>
                            <m:r>
                              <a:rPr lang="en-US" altLang="ja-JP" sz="2400" i="1" dirty="0">
                                <a:solidFill>
                                  <a:srgbClr val="FF0000"/>
                                </a:solidFill>
                                <a:latin typeface="Cambria Math" panose="02040503050406030204" pitchFamily="18" charset="0"/>
                              </a:rPr>
                              <m:t>, </m:t>
                            </m:r>
                            <m:r>
                              <a:rPr lang="en-US" altLang="ja-JP" sz="2400" i="1" dirty="0">
                                <a:solidFill>
                                  <a:srgbClr val="FF0000"/>
                                </a:solidFill>
                                <a:latin typeface="Cambria Math" panose="02040503050406030204" pitchFamily="18" charset="0"/>
                              </a:rPr>
                              <m:t>𝑖</m:t>
                            </m:r>
                            <m:r>
                              <a:rPr lang="en-US" altLang="ja-JP" sz="2400" i="1" dirty="0">
                                <a:solidFill>
                                  <a:srgbClr val="FF0000"/>
                                </a:solidFill>
                                <a:latin typeface="Cambria Math" panose="02040503050406030204" pitchFamily="18" charset="0"/>
                                <a:ea typeface="Cambria Math" panose="02040503050406030204" pitchFamily="18" charset="0"/>
                              </a:rPr>
                              <m:t>≠</m:t>
                            </m:r>
                            <m:r>
                              <a:rPr lang="en-US" altLang="ja-JP" sz="2400" i="1" dirty="0">
                                <a:solidFill>
                                  <a:srgbClr val="FF0000"/>
                                </a:solidFill>
                                <a:latin typeface="Cambria Math" panose="02040503050406030204" pitchFamily="18" charset="0"/>
                                <a:ea typeface="Cambria Math" panose="02040503050406030204" pitchFamily="18" charset="0"/>
                              </a:rPr>
                              <m:t>𝑗</m:t>
                            </m:r>
                          </m:e>
                        </m:d>
                      </m:sub>
                    </m:s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sSubPr>
                      <m:e>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dPr>
                          <m:e>
                            <m:f>
                              <m:f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fPr>
                              <m:num>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𝐹</m:t>
                                </m:r>
                              </m:num>
                              <m:den>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𝑗</m:t>
                                    </m:r>
                                  </m:sub>
                                </m:sSub>
                              </m:den>
                            </m:f>
                          </m:e>
                        </m:d>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𝑇</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𝑉</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dPr>
                          <m:e>
                            <m:sSub>
                              <m:sSubPr>
                                <m:ctrlPr>
                                  <a:rPr lang="en-US" altLang="ja-JP" sz="2400" i="1" dirty="0">
                                    <a:solidFill>
                                      <a:srgbClr val="FF0000"/>
                                    </a:solidFill>
                                    <a:latin typeface="Cambria Math" panose="02040503050406030204" pitchFamily="18" charset="0"/>
                                  </a:rPr>
                                </m:ctrlPr>
                              </m:sSubPr>
                              <m:e>
                                <m:r>
                                  <a:rPr lang="en-US" altLang="ja-JP" sz="2400" i="1" dirty="0">
                                    <a:solidFill>
                                      <a:srgbClr val="FF0000"/>
                                    </a:solidFill>
                                    <a:latin typeface="Cambria Math" panose="02040503050406030204" pitchFamily="18" charset="0"/>
                                  </a:rPr>
                                  <m:t>𝑁</m:t>
                                </m:r>
                              </m:e>
                              <m:sub>
                                <m:r>
                                  <a:rPr lang="en-US" altLang="ja-JP" sz="2400" i="1" dirty="0">
                                    <a:solidFill>
                                      <a:srgbClr val="FF0000"/>
                                    </a:solidFill>
                                    <a:latin typeface="Cambria Math" panose="02040503050406030204" pitchFamily="18" charset="0"/>
                                  </a:rPr>
                                  <m:t>𝑖</m:t>
                                </m:r>
                              </m:sub>
                            </m:sSub>
                            <m:r>
                              <a:rPr lang="en-US" altLang="ja-JP" sz="2400" i="1" dirty="0">
                                <a:solidFill>
                                  <a:srgbClr val="FF0000"/>
                                </a:solidFill>
                                <a:latin typeface="Cambria Math" panose="02040503050406030204" pitchFamily="18" charset="0"/>
                              </a:rPr>
                              <m:t>, </m:t>
                            </m:r>
                            <m:r>
                              <a:rPr lang="en-US" altLang="ja-JP" sz="2400" i="1" dirty="0">
                                <a:solidFill>
                                  <a:srgbClr val="FF0000"/>
                                </a:solidFill>
                                <a:latin typeface="Cambria Math" panose="02040503050406030204" pitchFamily="18" charset="0"/>
                              </a:rPr>
                              <m:t>𝑖</m:t>
                            </m:r>
                            <m:r>
                              <a:rPr lang="en-US" altLang="ja-JP" sz="2400" i="1" dirty="0">
                                <a:solidFill>
                                  <a:srgbClr val="FF0000"/>
                                </a:solidFill>
                                <a:latin typeface="Cambria Math" panose="02040503050406030204" pitchFamily="18" charset="0"/>
                                <a:ea typeface="Cambria Math" panose="02040503050406030204" pitchFamily="18" charset="0"/>
                              </a:rPr>
                              <m:t>≠</m:t>
                            </m:r>
                            <m:r>
                              <a:rPr lang="en-US" altLang="ja-JP" sz="2400" i="1" dirty="0">
                                <a:solidFill>
                                  <a:srgbClr val="FF0000"/>
                                </a:solidFill>
                                <a:latin typeface="Cambria Math" panose="02040503050406030204" pitchFamily="18" charset="0"/>
                                <a:ea typeface="Cambria Math" panose="02040503050406030204" pitchFamily="18" charset="0"/>
                              </a:rPr>
                              <m:t>𝑗</m:t>
                            </m:r>
                          </m:e>
                        </m:d>
                      </m:sub>
                    </m:s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sSubPr>
                      <m:e>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dPr>
                          <m:e>
                            <m:f>
                              <m:f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fPr>
                              <m:num>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𝐺</m:t>
                                </m:r>
                              </m:num>
                              <m:den>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𝑁</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𝑗</m:t>
                                    </m:r>
                                  </m:sub>
                                </m:sSub>
                              </m:den>
                            </m:f>
                          </m:e>
                        </m:d>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𝑇</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𝑝</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lang="en-US" altLang="ja-JP" sz="2400" i="1" dirty="0">
                                <a:solidFill>
                                  <a:srgbClr val="FF0000"/>
                                </a:solidFill>
                                <a:latin typeface="Cambria Math" panose="02040503050406030204" pitchFamily="18" charset="0"/>
                              </a:rPr>
                            </m:ctrlPr>
                          </m:sSubPr>
                          <m:e>
                            <m:r>
                              <a:rPr lang="en-US" altLang="ja-JP" sz="2400" i="1" dirty="0">
                                <a:solidFill>
                                  <a:srgbClr val="FF0000"/>
                                </a:solidFill>
                                <a:latin typeface="Cambria Math" panose="02040503050406030204" pitchFamily="18" charset="0"/>
                              </a:rPr>
                              <m:t>𝑁</m:t>
                            </m:r>
                          </m:e>
                          <m:sub>
                            <m:r>
                              <a:rPr lang="en-US" altLang="ja-JP" sz="2400" i="1" dirty="0">
                                <a:solidFill>
                                  <a:srgbClr val="FF0000"/>
                                </a:solidFill>
                                <a:latin typeface="Cambria Math" panose="02040503050406030204" pitchFamily="18" charset="0"/>
                              </a:rPr>
                              <m:t>𝑖</m:t>
                            </m:r>
                          </m:sub>
                        </m:sSub>
                        <m:r>
                          <a:rPr lang="en-US" altLang="ja-JP" sz="2400" i="1" dirty="0">
                            <a:solidFill>
                              <a:srgbClr val="FF0000"/>
                            </a:solidFill>
                            <a:latin typeface="Cambria Math" panose="02040503050406030204" pitchFamily="18" charset="0"/>
                          </a:rPr>
                          <m:t>, </m:t>
                        </m:r>
                        <m:r>
                          <a:rPr lang="en-US" altLang="ja-JP" sz="2400" i="1" dirty="0">
                            <a:solidFill>
                              <a:srgbClr val="FF0000"/>
                            </a:solidFill>
                            <a:latin typeface="Cambria Math" panose="02040503050406030204" pitchFamily="18" charset="0"/>
                          </a:rPr>
                          <m:t>𝑖</m:t>
                        </m:r>
                        <m:r>
                          <a:rPr lang="en-US" altLang="ja-JP" sz="2400" i="1" dirty="0">
                            <a:solidFill>
                              <a:srgbClr val="FF0000"/>
                            </a:solidFill>
                            <a:latin typeface="Cambria Math" panose="02040503050406030204" pitchFamily="18" charset="0"/>
                            <a:ea typeface="Cambria Math" panose="02040503050406030204" pitchFamily="18" charset="0"/>
                          </a:rPr>
                          <m:t>≠</m:t>
                        </m:r>
                        <m:r>
                          <a:rPr lang="en-US" altLang="ja-JP" sz="2400" i="1" dirty="0">
                            <a:solidFill>
                              <a:srgbClr val="FF0000"/>
                            </a:solidFill>
                            <a:latin typeface="Cambria Math" panose="02040503050406030204" pitchFamily="18" charset="0"/>
                            <a:ea typeface="Cambria Math" panose="02040503050406030204" pitchFamily="18" charset="0"/>
                          </a:rPr>
                          <m:t>𝑗</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sub>
                    </m:sSub>
                  </m:oMath>
                </a14:m>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lvl="0" indent="0">
                  <a:lnSpc>
                    <a:spcPct val="120000"/>
                  </a:lnSpc>
                  <a:buNone/>
                  <a:defRPr/>
                </a:pPr>
                <a:r>
                  <a:rPr lang="en-US" altLang="ja-JP" sz="2400" i="1"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(2.43)</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系が一種類の粒子から構成される場合</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𝐺</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𝑇</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𝑝</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 </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𝑁</m:t>
                        </m:r>
                      </m:e>
                    </m:d>
                    <m:r>
                      <a:rPr kumimoji="1" lang="en-US" altLang="ja-JP" sz="2400" b="0" i="0"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rPr>
                      <m:t>𝑁</m:t>
                    </m:r>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rPr>
                      <m:t>𝜇</m:t>
                    </m:r>
                  </m:oMath>
                </a14:m>
                <a:r>
                  <a:rPr kumimoji="1" lang="en-US" altLang="ja-JP" sz="2400" b="0"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(2.45)</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 name="コンテンツ プレースホルダー 4"/>
              <p:cNvSpPr txBox="1">
                <a:spLocks noRot="1" noChangeAspect="1" noMove="1" noResize="1" noEditPoints="1" noAdjustHandles="1" noChangeArrowheads="1" noChangeShapeType="1" noTextEdit="1"/>
              </p:cNvSpPr>
              <p:nvPr/>
            </p:nvSpPr>
            <p:spPr>
              <a:xfrm>
                <a:off x="215900" y="767054"/>
                <a:ext cx="8928100" cy="5987531"/>
              </a:xfrm>
              <a:prstGeom prst="rect">
                <a:avLst/>
              </a:prstGeom>
              <a:blipFill>
                <a:blip r:embed="rId2"/>
                <a:stretch>
                  <a:fillRect l="-1365" t="-14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50635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6"/>
            <a:ext cx="9144000" cy="104945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§2.8</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化学ポテンシャルと第二法則</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49</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コンテンツ プレースホルダー 2"/>
              <p:cNvSpPr txBox="1">
                <a:spLocks/>
              </p:cNvSpPr>
              <p:nvPr/>
            </p:nvSpPr>
            <p:spPr>
              <a:xfrm>
                <a:off x="1657820" y="851323"/>
                <a:ext cx="7054380" cy="14606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と</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B</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からなる孤立系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箱</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種類の粒子、粒子のやり取りがある</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全粒子数は一定、温度</a:t>
                </a:r>
                <a14:m>
                  <m:oMath xmlns:m="http://schemas.openxmlformats.org/officeDocument/2006/math">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rPr>
                      <m:t>𝑇</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圧力</a:t>
                </a:r>
                <a14:m>
                  <m:oMath xmlns:m="http://schemas.openxmlformats.org/officeDocument/2006/math">
                    <m:r>
                      <a:rPr kumimoji="1" lang="en-US" altLang="ja-JP" sz="2400" b="0" i="1" u="none" strike="noStrike" kern="1200" cap="none" spc="0" normalizeH="0" baseline="0" noProof="0" dirty="0" smtClean="0">
                        <a:ln>
                          <a:noFill/>
                        </a:ln>
                        <a:solidFill>
                          <a:prstClr val="black"/>
                        </a:solidFill>
                        <a:effectLst/>
                        <a:uLnTx/>
                        <a:uFillTx/>
                        <a:latin typeface="Cambria Math" panose="02040503050406030204" pitchFamily="18" charset="0"/>
                      </a:rPr>
                      <m:t>𝑃</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rPr>
                      <m:t>は</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同じ</a:t>
                </a:r>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7" name="コンテンツ プレースホルダー 2"/>
              <p:cNvSpPr txBox="1">
                <a:spLocks noRot="1" noChangeAspect="1" noMove="1" noResize="1" noEditPoints="1" noAdjustHandles="1" noChangeArrowheads="1" noChangeShapeType="1" noTextEdit="1"/>
              </p:cNvSpPr>
              <p:nvPr/>
            </p:nvSpPr>
            <p:spPr>
              <a:xfrm>
                <a:off x="1657820" y="851323"/>
                <a:ext cx="7054380" cy="1460692"/>
              </a:xfrm>
              <a:prstGeom prst="rect">
                <a:avLst/>
              </a:prstGeom>
              <a:blipFill>
                <a:blip r:embed="rId2"/>
                <a:stretch>
                  <a:fillRect l="-1383" t="-2510" b="-3766"/>
                </a:stretch>
              </a:blipFill>
            </p:spPr>
            <p:txBody>
              <a:bodyPr/>
              <a:lstStyle/>
              <a:p>
                <a:r>
                  <a:rPr lang="ja-JP" altLang="en-US">
                    <a:noFill/>
                  </a:rPr>
                  <a:t> </a:t>
                </a:r>
              </a:p>
            </p:txBody>
          </p:sp>
        </mc:Fallback>
      </mc:AlternateContent>
      <p:grpSp>
        <p:nvGrpSpPr>
          <p:cNvPr id="10" name="グループ化 9"/>
          <p:cNvGrpSpPr/>
          <p:nvPr/>
        </p:nvGrpSpPr>
        <p:grpSpPr>
          <a:xfrm>
            <a:off x="150329" y="718210"/>
            <a:ext cx="1361031" cy="1788697"/>
            <a:chOff x="5480973" y="4503771"/>
            <a:chExt cx="1361031" cy="1788697"/>
          </a:xfrm>
        </p:grpSpPr>
        <p:sp>
          <p:nvSpPr>
            <p:cNvPr id="11" name="テキスト ボックス 10"/>
            <p:cNvSpPr txBox="1"/>
            <p:nvPr/>
          </p:nvSpPr>
          <p:spPr>
            <a:xfrm>
              <a:off x="5480973" y="4503771"/>
              <a:ext cx="76815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2-12</a:t>
              </a:r>
              <a:r>
                <a:rPr kumimoji="0" lang="ja-JP"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図</a:t>
              </a:r>
            </a:p>
          </p:txBody>
        </p:sp>
        <p:grpSp>
          <p:nvGrpSpPr>
            <p:cNvPr id="12" name="グループ化 11"/>
            <p:cNvGrpSpPr/>
            <p:nvPr/>
          </p:nvGrpSpPr>
          <p:grpSpPr>
            <a:xfrm>
              <a:off x="5649848" y="4844053"/>
              <a:ext cx="1192156" cy="1448415"/>
              <a:chOff x="8781263" y="3997665"/>
              <a:chExt cx="1617203" cy="1964827"/>
            </a:xfrm>
          </p:grpSpPr>
          <p:sp>
            <p:nvSpPr>
              <p:cNvPr id="13" name="正方形/長方形 12"/>
              <p:cNvSpPr/>
              <p:nvPr/>
            </p:nvSpPr>
            <p:spPr>
              <a:xfrm>
                <a:off x="8781263" y="3997665"/>
                <a:ext cx="1617203" cy="1964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14" name="グループ化 13"/>
              <p:cNvGrpSpPr/>
              <p:nvPr/>
            </p:nvGrpSpPr>
            <p:grpSpPr>
              <a:xfrm>
                <a:off x="8970818" y="4208003"/>
                <a:ext cx="1238092" cy="1544150"/>
                <a:chOff x="8970818" y="4208003"/>
                <a:chExt cx="1238092" cy="1544150"/>
              </a:xfrm>
            </p:grpSpPr>
            <mc:AlternateContent xmlns:mc="http://schemas.openxmlformats.org/markup-compatibility/2006" xmlns:a14="http://schemas.microsoft.com/office/drawing/2010/main">
              <mc:Choice Requires="a14">
                <p:sp>
                  <p:nvSpPr>
                    <p:cNvPr id="17" name="正方形/長方形 16"/>
                    <p:cNvSpPr/>
                    <p:nvPr/>
                  </p:nvSpPr>
                  <p:spPr>
                    <a:xfrm>
                      <a:off x="8970818" y="4208003"/>
                      <a:ext cx="1238092" cy="7720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ctrlPr>
                              </m:sSubPr>
                              <m:e>
                                <m:r>
                                  <a:rPr kumimoji="1" lang="ja-JP" altLang="en-US" sz="1400" b="0" i="1" u="none" strike="noStrike" kern="1200" cap="none" spc="0" normalizeH="0" baseline="0" noProof="0" dirty="0" smtClean="0">
                                    <a:ln>
                                      <a:noFill/>
                                    </a:ln>
                                    <a:solidFill>
                                      <a:prstClr val="black"/>
                                    </a:solidFill>
                                    <a:effectLst/>
                                    <a:uLnTx/>
                                    <a:uFillTx/>
                                    <a:latin typeface="Cambria Math" panose="02040503050406030204" pitchFamily="18" charset="0"/>
                                  </a:rPr>
                                  <m:t>𝜇</m:t>
                                </m:r>
                              </m:e>
                              <m:sub>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𝐴</m:t>
                                </m:r>
                              </m:sub>
                            </m:sSub>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 </m:t>
                            </m:r>
                            <m:sSub>
                              <m:sSubPr>
                                <m:ctrlP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ctrlPr>
                              </m:sSubPr>
                              <m:e>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𝑁</m:t>
                                </m:r>
                              </m:e>
                              <m:sub>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𝐴</m:t>
                                </m:r>
                              </m:sub>
                            </m:sSub>
                          </m:oMath>
                        </m:oMathPara>
                      </a14:m>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8970818" y="4208003"/>
                      <a:ext cx="1238092" cy="7720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8970818" y="4980078"/>
                      <a:ext cx="1238092" cy="7720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ctrlPr>
                              </m:sSubPr>
                              <m:e>
                                <m:r>
                                  <a:rPr kumimoji="1" lang="ja-JP" altLang="en-US" sz="1400" b="0" i="1" u="none" strike="noStrike" kern="1200" cap="none" spc="0" normalizeH="0" baseline="0" noProof="0" dirty="0">
                                    <a:ln>
                                      <a:noFill/>
                                    </a:ln>
                                    <a:solidFill>
                                      <a:prstClr val="black"/>
                                    </a:solidFill>
                                    <a:effectLst/>
                                    <a:uLnTx/>
                                    <a:uFillTx/>
                                    <a:latin typeface="Cambria Math" panose="02040503050406030204" pitchFamily="18" charset="0"/>
                                  </a:rPr>
                                  <m:t>𝜇</m:t>
                                </m:r>
                              </m:e>
                              <m:sub>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𝐵</m:t>
                                </m:r>
                              </m:sub>
                            </m:sSub>
                            <m:r>
                              <a:rPr kumimoji="1" lang="en-US" altLang="ja-JP" sz="1400" b="0" i="1" u="none" strike="noStrike" kern="1200" cap="none" spc="0" normalizeH="0" baseline="0" noProof="0" dirty="0">
                                <a:ln>
                                  <a:noFill/>
                                </a:ln>
                                <a:solidFill>
                                  <a:prstClr val="black"/>
                                </a:solidFill>
                                <a:effectLst/>
                                <a:uLnTx/>
                                <a:uFillTx/>
                                <a:latin typeface="Cambria Math" panose="02040503050406030204" pitchFamily="18" charset="0"/>
                              </a:rPr>
                              <m:t>, </m:t>
                            </m:r>
                            <m:sSub>
                              <m:sSubPr>
                                <m:ctrlPr>
                                  <a:rPr kumimoji="1" lang="en-US" altLang="ja-JP" sz="14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1400" b="0" i="1" u="none" strike="noStrike" kern="1200" cap="none" spc="0" normalizeH="0" baseline="0" noProof="0" dirty="0">
                                    <a:ln>
                                      <a:noFill/>
                                    </a:ln>
                                    <a:solidFill>
                                      <a:prstClr val="black"/>
                                    </a:solidFill>
                                    <a:effectLst/>
                                    <a:uLnTx/>
                                    <a:uFillTx/>
                                    <a:latin typeface="Cambria Math" panose="02040503050406030204" pitchFamily="18" charset="0"/>
                                  </a:rPr>
                                  <m:t>𝑁</m:t>
                                </m:r>
                              </m:e>
                              <m:sub>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𝐵</m:t>
                                </m:r>
                              </m:sub>
                            </m:sSub>
                          </m:oMath>
                        </m:oMathPara>
                      </a14:m>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8970818" y="4980078"/>
                      <a:ext cx="1238092" cy="772075"/>
                    </a:xfrm>
                    <a:prstGeom prst="rect">
                      <a:avLst/>
                    </a:prstGeom>
                    <a:blipFill>
                      <a:blip r:embed="rId5"/>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5" name="テキスト ボックス 14"/>
                  <p:cNvSpPr txBox="1"/>
                  <p:nvPr/>
                </p:nvSpPr>
                <p:spPr>
                  <a:xfrm>
                    <a:off x="9839998" y="4167107"/>
                    <a:ext cx="468133" cy="41751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𝐴</m:t>
                          </m:r>
                        </m:oMath>
                      </m:oMathPara>
                    </a14:m>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9839998" y="4167107"/>
                    <a:ext cx="468133" cy="41751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9834803" y="4975390"/>
                    <a:ext cx="478832" cy="41751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rPr>
                            <m:t>𝐵</m:t>
                          </m:r>
                        </m:oMath>
                      </m:oMathPara>
                    </a14:m>
                    <a:endPar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9834803" y="4975390"/>
                    <a:ext cx="478832" cy="417511"/>
                  </a:xfrm>
                  <a:prstGeom prst="rect">
                    <a:avLst/>
                  </a:prstGeom>
                  <a:blipFill>
                    <a:blip r:embed="rId7"/>
                    <a:stretch>
                      <a:fillRect/>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19" name="コンテンツ プレースホルダー 2"/>
              <p:cNvSpPr txBox="1">
                <a:spLocks/>
              </p:cNvSpPr>
              <p:nvPr/>
            </p:nvSpPr>
            <p:spPr>
              <a:xfrm>
                <a:off x="458938" y="2600081"/>
                <a:ext cx="8685061" cy="42579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14:m>
                  <m:oMath xmlns:m="http://schemas.openxmlformats.org/officeDocument/2006/math">
                    <m:r>
                      <a:rPr kumimoji="1" lang="ja-JP" altLang="en-US" sz="2000" b="0" i="1" u="none" strike="noStrike" kern="1200" cap="none" spc="0" normalizeH="0" baseline="0" noProof="0" dirty="0" smtClean="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𝑆</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fPr>
                      <m:num>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𝑝</m:t>
                        </m:r>
                      </m:num>
                      <m:den>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𝑇</m:t>
                        </m:r>
                      </m:den>
                    </m:f>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𝑉</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fPr>
                      <m:num>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𝑈</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num>
                      <m:den>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𝑇</m:t>
                        </m:r>
                      </m:den>
                    </m:f>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fPr>
                      <m:num>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1</m:t>
                        </m:r>
                      </m:num>
                      <m:den>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𝑇</m:t>
                        </m:r>
                      </m:den>
                    </m:f>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𝜇</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𝑁</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oMath>
                </a14:m>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(2.46)</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14:m>
                  <m:oMath xmlns:m="http://schemas.openxmlformats.org/officeDocument/2006/math">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𝑆</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fPr>
                      <m:num>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𝑝</m:t>
                        </m:r>
                      </m:num>
                      <m:den>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𝑇</m:t>
                        </m:r>
                      </m:den>
                    </m:f>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𝑉</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fPr>
                      <m:num>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𝑈</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num>
                      <m:den>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𝑇</m:t>
                        </m:r>
                      </m:den>
                    </m:f>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fPr>
                      <m:num>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1</m:t>
                        </m:r>
                      </m:num>
                      <m:den>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𝑇</m:t>
                        </m:r>
                      </m:den>
                    </m:f>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ja-JP" altLang="en-US" sz="2000" b="0" i="1" u="none" strike="noStrike" kern="1200" cap="none" spc="0" normalizeH="0" baseline="0" noProof="0" dirty="0">
                            <a:ln>
                              <a:noFill/>
                            </a:ln>
                            <a:solidFill>
                              <a:prstClr val="black"/>
                            </a:solidFill>
                            <a:effectLst/>
                            <a:uLnTx/>
                            <a:uFillTx/>
                            <a:latin typeface="Cambria Math" panose="02040503050406030204" pitchFamily="18" charset="0"/>
                          </a:rPr>
                          <m:t>𝜇</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𝑁</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oMath>
                </a14:m>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(2.47)</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孤立系なので </a:t>
                </a:r>
                <a14:m>
                  <m:oMath xmlns:m="http://schemas.openxmlformats.org/officeDocument/2006/math">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𝑈</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r>
                      <a:rPr kumimoji="1" lang="en-US" altLang="ja-JP" sz="2000" b="0" i="0" u="none" strike="noStrike" kern="1200" cap="none" spc="0" normalizeH="0" baseline="0" noProof="0" dirty="0">
                        <a:ln>
                          <a:noFill/>
                        </a:ln>
                        <a:solidFill>
                          <a:prstClr val="black"/>
                        </a:solidFill>
                        <a:effectLst/>
                        <a:uLnTx/>
                        <a:uFillTx/>
                        <a:latin typeface="Cambria Math" panose="02040503050406030204" pitchFamily="18" charset="0"/>
                      </a:rPr>
                      <m:t>+</m:t>
                    </m:r>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𝑈</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𝑑𝑉</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𝑑𝑉</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=0</m:t>
                    </m:r>
                  </m:oMath>
                </a14:m>
                <a:b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全体のエントロピー変化は </a:t>
                </a:r>
                <a14:m>
                  <m:oMath xmlns:m="http://schemas.openxmlformats.org/officeDocument/2006/math">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𝑑𝑆</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𝑆</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𝑆</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m:t>
                    </m:r>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fPr>
                      <m:num>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1</m:t>
                        </m:r>
                      </m:num>
                      <m:den>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𝑇</m:t>
                        </m:r>
                      </m:den>
                    </m:f>
                    <m:d>
                      <m:d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dPr>
                      <m:e>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rPr>
                              <m:t>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𝑁</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rPr>
                              <m:t>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𝑑</m:t>
                        </m:r>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𝑁</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rPr>
                              <m:t>𝐵</m:t>
                            </m:r>
                          </m:sub>
                        </m:sSub>
                      </m:e>
                    </m:d>
                  </m:oMath>
                </a14:m>
                <a:b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粒子数一定だから</a:t>
                </a:r>
                <a14:m>
                  <m:oMath xmlns:m="http://schemas.openxmlformats.org/officeDocument/2006/math">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𝑑𝑁</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𝐴</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m:t>
                    </m:r>
                    <m:sSub>
                      <m:sSubPr>
                        <m:ctrlP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ctrlPr>
                      </m:sSubPr>
                      <m:e>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𝑑𝑁</m:t>
                        </m:r>
                      </m:e>
                      <m: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𝐵</m:t>
                        </m:r>
                      </m:sub>
                    </m:sSub>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rPr>
                      <m:t>=0</m:t>
                    </m:r>
                  </m:oMath>
                </a14:m>
                <a:b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𝑑𝑆</m:t>
                    </m:r>
                    <m:r>
                      <a:rPr kumimoji="1" lang="en-US" altLang="ja-JP" sz="28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𝑻</m:t>
                        </m:r>
                      </m:den>
                    </m:f>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ctrlPr>
                      </m:dPr>
                      <m:e>
                        <m:sSub>
                          <m:sSub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ctrlPr>
                          </m:sSubPr>
                          <m:e>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rPr>
                              <m:t>𝝁</m:t>
                            </m:r>
                          </m:e>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𝑨</m:t>
                            </m:r>
                          </m:sub>
                        </m:s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m:t>
                        </m:r>
                        <m:sSub>
                          <m:sSub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ctrlPr>
                          </m:sSubPr>
                          <m:e>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rPr>
                              <m:t>𝝁</m:t>
                            </m:r>
                          </m:e>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𝑩</m:t>
                            </m:r>
                          </m:sub>
                        </m:sSub>
                      </m:e>
                    </m:d>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𝒅</m:t>
                    </m:r>
                    <m:sSub>
                      <m:sSub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ctrlPr>
                      </m:sSub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𝑵</m:t>
                        </m:r>
                      </m:e>
                      <m:sub>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rPr>
                          <m:t>𝑨</m:t>
                        </m:r>
                      </m:sub>
                    </m:sSub>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m:t>
                    </m:r>
                    <m:r>
                      <a:rPr kumimoji="1"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𝟎</m:t>
                    </m:r>
                  </m:oMath>
                </a14:m>
                <a:r>
                  <a:rPr kumimoji="1"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(2.48)</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粒子は化学ポテンシャルが大きい状態から小さい状態へ移動</a:t>
                </a:r>
                <a:b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平衡状態</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同じ粒子種の化学ポテンシャルが同じ </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化学的平衡</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p:txBody>
          </p:sp>
        </mc:Choice>
        <mc:Fallback xmlns="">
          <p:sp>
            <p:nvSpPr>
              <p:cNvPr id="19" name="コンテンツ プレースホルダー 2"/>
              <p:cNvSpPr txBox="1">
                <a:spLocks noRot="1" noChangeAspect="1" noMove="1" noResize="1" noEditPoints="1" noAdjustHandles="1" noChangeArrowheads="1" noChangeShapeType="1" noTextEdit="1"/>
              </p:cNvSpPr>
              <p:nvPr/>
            </p:nvSpPr>
            <p:spPr>
              <a:xfrm>
                <a:off x="458938" y="2600081"/>
                <a:ext cx="8685061" cy="4257919"/>
              </a:xfrm>
              <a:prstGeom prst="rect">
                <a:avLst/>
              </a:prstGeom>
              <a:blipFill>
                <a:blip r:embed="rId8"/>
                <a:stretch>
                  <a:fillRect l="-1053" r="-421" b="-257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92687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7481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28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8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重要</a:t>
            </a:r>
            <a:r>
              <a:rPr lang="en-US" altLang="ja-JP" sz="28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800" b="1" dirty="0">
                <a:solidFill>
                  <a:srgbClr val="0000FF"/>
                </a:solidFill>
              </a:rPr>
              <a:t>まとめ：</a:t>
            </a:r>
            <a:r>
              <a:rPr lang="en-US" altLang="ja-JP" sz="2800" b="1" dirty="0">
                <a:solidFill>
                  <a:srgbClr val="0000FF"/>
                </a:solidFill>
              </a:rPr>
              <a:t> </a:t>
            </a:r>
            <a:r>
              <a:rPr lang="ja-JP" altLang="en-US" sz="2800" b="1" dirty="0">
                <a:solidFill>
                  <a:srgbClr val="0000FF"/>
                </a:solidFill>
              </a:rPr>
              <a:t>状態変数、状態量、自由エネルギー</a:t>
            </a:r>
            <a:endParaRPr lang="en-US" altLang="ja-JP" sz="2800" b="1" dirty="0">
              <a:solidFill>
                <a:srgbClr val="0000FF"/>
              </a:solidFill>
            </a:endParaRPr>
          </a:p>
        </p:txBody>
      </p:sp>
      <p:sp>
        <p:nvSpPr>
          <p:cNvPr id="4" name="テキスト ボックス 3"/>
          <p:cNvSpPr txBox="1"/>
          <p:nvPr/>
        </p:nvSpPr>
        <p:spPr>
          <a:xfrm>
            <a:off x="270502" y="626237"/>
            <a:ext cx="8619116"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状態変数</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マクロな系の状態を指定する変数。</a:t>
            </a:r>
            <a:endPar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err="1">
                <a:ln>
                  <a:noFill/>
                </a:ln>
                <a:solidFill>
                  <a:srgbClr val="000000"/>
                </a:solidFill>
                <a:effectLst/>
                <a:uLnTx/>
                <a:uFillTx/>
                <a:latin typeface="Times New Roman"/>
                <a:ea typeface="ＭＳ Ｐゴシック"/>
                <a:cs typeface="+mn-cs"/>
              </a:rPr>
              <a:t>n</a:t>
            </a:r>
            <a:r>
              <a:rPr kumimoji="1" lang="en-US" altLang="ja-JP" sz="1800" b="0" i="1"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V</a:t>
            </a:r>
            <a:b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これら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種の状態変数のうち</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自由に変えられるのは </a:t>
            </a:r>
            <a:r>
              <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3</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種 だけ</a:t>
            </a:r>
            <a:endPar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物質ごとに、</a:t>
            </a:r>
            <a:r>
              <a:rPr kumimoji="1" lang="en-US" altLang="ja-JP" sz="1800" b="0" i="1" u="none" strike="noStrike" kern="1200" cap="none" spc="0" normalizeH="0" baseline="0" noProof="0" dirty="0">
                <a:ln>
                  <a:noFill/>
                </a:ln>
                <a:solidFill>
                  <a:srgbClr val="0000FF"/>
                </a:solidFill>
                <a:effectLst/>
                <a:uLnTx/>
                <a:uFillTx/>
                <a:latin typeface="Times New Roman"/>
                <a:ea typeface="ＭＳ Ｐゴシック"/>
                <a:cs typeface="+mn-cs"/>
              </a:rPr>
              <a:t>g</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en-US" altLang="ja-JP" sz="1800" b="0" i="1" u="none" strike="noStrike" kern="1200" cap="none" spc="0" normalizeH="0" baseline="0" noProof="0" dirty="0" err="1">
                <a:ln>
                  <a:noFill/>
                </a:ln>
                <a:solidFill>
                  <a:srgbClr val="0000FF"/>
                </a:solidFill>
                <a:effectLst/>
                <a:uLnTx/>
                <a:uFillTx/>
                <a:latin typeface="Times New Roman"/>
                <a:ea typeface="ＭＳ Ｐゴシック"/>
                <a:cs typeface="+mn-cs"/>
              </a:rPr>
              <a:t>n</a:t>
            </a:r>
            <a:r>
              <a:rPr kumimoji="1" lang="en-US" altLang="ja-JP" sz="1800" b="0" i="1" u="none" strike="noStrike" kern="1200" cap="none" spc="0" normalizeH="0" baseline="-25000" noProof="0" dirty="0" err="1">
                <a:ln>
                  <a:noFill/>
                </a:ln>
                <a:solidFill>
                  <a:srgbClr val="0000FF"/>
                </a:solidFill>
                <a:effectLst/>
                <a:uLnTx/>
                <a:uFillTx/>
                <a:latin typeface="Times New Roman"/>
                <a:ea typeface="ＭＳ Ｐゴシック"/>
                <a:cs typeface="+mn-cs"/>
              </a:rPr>
              <a:t>i</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FF"/>
                </a:solidFill>
                <a:effectLst/>
                <a:uLnTx/>
                <a:uFillTx/>
                <a:latin typeface="Times New Roman"/>
                <a:ea typeface="ＭＳ Ｐゴシック"/>
                <a:cs typeface="+mn-cs"/>
              </a:rPr>
              <a:t>P</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FF"/>
                </a:solidFill>
                <a:effectLst/>
                <a:uLnTx/>
                <a:uFillTx/>
                <a:latin typeface="Times New Roman"/>
                <a:ea typeface="ＭＳ Ｐゴシック"/>
                <a:cs typeface="+mn-cs"/>
              </a:rPr>
              <a:t>V</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 = 0</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の制約がある</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状態方程式</a:t>
            </a:r>
            <a:endPar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状態量</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系の状態を表す物理量。</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H</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G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など</a:t>
            </a:r>
            <a:b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平衡状態では</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状態変数の一意的関数 </a:t>
            </a: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f</a:t>
            </a:r>
            <a:r>
              <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en-US" altLang="ja-JP" sz="1800" b="0" i="1" u="none" strike="noStrike" kern="1200" cap="none" spc="0" normalizeH="0" baseline="0" noProof="0" dirty="0" err="1">
                <a:ln>
                  <a:noFill/>
                </a:ln>
                <a:solidFill>
                  <a:srgbClr val="FF0000"/>
                </a:solidFill>
                <a:effectLst/>
                <a:uLnTx/>
                <a:uFillTx/>
                <a:latin typeface="Times New Roman"/>
                <a:ea typeface="ＭＳ Ｐゴシック"/>
                <a:cs typeface="+mn-cs"/>
              </a:rPr>
              <a:t>n</a:t>
            </a:r>
            <a:r>
              <a:rPr kumimoji="1" lang="en-US" altLang="ja-JP" sz="1800" b="0" i="1" u="none" strike="noStrike" kern="1200" cap="none" spc="0" normalizeH="0" baseline="-25000" noProof="0" dirty="0" err="1">
                <a:ln>
                  <a:noFill/>
                </a:ln>
                <a:solidFill>
                  <a:srgbClr val="FF0000"/>
                </a:solidFill>
                <a:effectLst/>
                <a:uLnTx/>
                <a:uFillTx/>
                <a:latin typeface="Times New Roman"/>
                <a:ea typeface="ＭＳ Ｐゴシック"/>
                <a:cs typeface="+mn-cs"/>
              </a:rPr>
              <a:t>i</a:t>
            </a:r>
            <a:r>
              <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T</a:t>
            </a:r>
            <a:r>
              <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P</a:t>
            </a:r>
            <a:r>
              <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FF0000"/>
                </a:solidFill>
                <a:effectLst/>
                <a:uLnTx/>
                <a:uFillTx/>
                <a:latin typeface="Times New Roman"/>
                <a:ea typeface="ＭＳ Ｐゴシック"/>
                <a:cs typeface="+mn-cs"/>
              </a:rPr>
              <a:t>V</a:t>
            </a:r>
            <a:r>
              <a:rPr kumimoji="1" lang="en-US" altLang="ja-JP" sz="1800" b="0" i="0" u="none" strike="noStrike" kern="1200" cap="none" spc="0" normalizeH="0" baseline="0" noProof="0" dirty="0">
                <a:ln>
                  <a:noFill/>
                </a:ln>
                <a:solidFill>
                  <a:srgbClr val="FF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履歴に依存しない</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W</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Q</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などは履歴に依存するので状態量ではない</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sym typeface="Wingdings" panose="05000000000000000000" pitchFamily="2" charset="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自由エネルギー</a:t>
            </a:r>
            <a:r>
              <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endParaRPr kumimoji="1"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平衡状態</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を決める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G</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 = 0</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状態変化の方向</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を決める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G</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 &lt; 0</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G</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sym typeface="Symbol" panose="05050102010706020507" pitchFamily="18" charset="2"/>
              </a:rPr>
              <a:t>は</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系外へ行える最大仕事を与える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状態変数の束縛条件により、異なる自由エネルギーが対応</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する</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V</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Q</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一定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定積・断熱</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内部エネルギー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P</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一定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定圧・断熱</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エンタルピー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H</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PV</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V</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一定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定積・定温</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 Helmholtz</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エネルギー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U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TS</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一定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定圧・定温</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 Gibbs</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エネルギー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PV</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TS</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 P</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μ</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一定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定圧・定温・</a:t>
            </a:r>
            <a:r>
              <a:rPr kumimoji="1" lang="en-US" altLang="ja-JP" sz="1800" b="0" i="1" u="none" strike="noStrike" kern="1200" cap="none" spc="0" normalizeH="0" baseline="0" noProof="0" dirty="0">
                <a:ln>
                  <a:noFill/>
                </a:ln>
                <a:solidFill>
                  <a:srgbClr val="0000FF"/>
                </a:solidFill>
                <a:effectLst/>
                <a:uLnTx/>
                <a:uFillTx/>
                <a:latin typeface="Times New Roman"/>
                <a:ea typeface="ＭＳ Ｐゴシック"/>
                <a:cs typeface="+mn-cs"/>
              </a:rPr>
              <a:t>N</a:t>
            </a:r>
            <a:r>
              <a:rPr kumimoji="1"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可変</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 </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ゼロポテンシャル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1800" b="0"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1" u="none" strike="noStrike" kern="1200" cap="none" spc="0" normalizeH="0" baseline="0" noProof="0" dirty="0" err="1">
                <a:ln>
                  <a:noFill/>
                </a:ln>
                <a:solidFill>
                  <a:srgbClr val="000000"/>
                </a:solidFill>
                <a:effectLst/>
                <a:uLnTx/>
                <a:uFillTx/>
                <a:latin typeface="Times New Roman"/>
                <a:ea typeface="ＭＳ Ｐゴシック"/>
                <a:cs typeface="+mn-cs"/>
              </a:rPr>
              <a:t>μN</a:t>
            </a:r>
            <a:endPar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など</a:t>
            </a:r>
            <a:endParaRPr kumimoji="1" lang="en-US" altLang="ja-JP" sz="18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00747799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79785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3600" b="1" dirty="0">
                <a:solidFill>
                  <a:srgbClr val="0000FF"/>
                </a:solidFill>
              </a:rPr>
              <a:t>熱力学関数の関係</a:t>
            </a:r>
            <a:endParaRPr lang="en-US" altLang="ja-JP" sz="3600" b="1" dirty="0">
              <a:solidFill>
                <a:srgbClr val="0000FF"/>
              </a:solidFill>
            </a:endParaRPr>
          </a:p>
        </p:txBody>
      </p:sp>
      <p:graphicFrame>
        <p:nvGraphicFramePr>
          <p:cNvPr id="2" name="オブジェクト 1"/>
          <p:cNvGraphicFramePr>
            <a:graphicFrameLocks noChangeAspect="1"/>
          </p:cNvGraphicFramePr>
          <p:nvPr/>
        </p:nvGraphicFramePr>
        <p:xfrm>
          <a:off x="325929" y="720243"/>
          <a:ext cx="7163184" cy="2894647"/>
        </p:xfrm>
        <a:graphic>
          <a:graphicData uri="http://schemas.openxmlformats.org/presentationml/2006/ole">
            <mc:AlternateContent xmlns:mc="http://schemas.openxmlformats.org/markup-compatibility/2006">
              <mc:Choice xmlns:v="urn:schemas-microsoft-com:vml" Requires="v">
                <p:oleObj name="文書" r:id="rId3" imgW="6117372" imgH="2472393" progId="Word.Document.12">
                  <p:embed/>
                </p:oleObj>
              </mc:Choice>
              <mc:Fallback>
                <p:oleObj name="文書" r:id="rId3" imgW="6117372" imgH="2472393" progId="Word.Document.12">
                  <p:embed/>
                  <p:pic>
                    <p:nvPicPr>
                      <p:cNvPr id="2" name="オブジェクト 1"/>
                      <p:cNvPicPr/>
                      <p:nvPr/>
                    </p:nvPicPr>
                    <p:blipFill>
                      <a:blip r:embed="rId4"/>
                      <a:stretch>
                        <a:fillRect/>
                      </a:stretch>
                    </p:blipFill>
                    <p:spPr>
                      <a:xfrm>
                        <a:off x="325929" y="720243"/>
                        <a:ext cx="7163184" cy="2894647"/>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853360715"/>
              </p:ext>
            </p:extLst>
          </p:nvPr>
        </p:nvGraphicFramePr>
        <p:xfrm>
          <a:off x="230890" y="3514240"/>
          <a:ext cx="8958262" cy="3243263"/>
        </p:xfrm>
        <a:graphic>
          <a:graphicData uri="http://schemas.openxmlformats.org/presentationml/2006/ole">
            <mc:AlternateContent xmlns:mc="http://schemas.openxmlformats.org/markup-compatibility/2006">
              <mc:Choice xmlns:v="urn:schemas-microsoft-com:vml" Requires="v">
                <p:oleObj name="Document" r:id="rId5" imgW="6120000" imgH="2216880" progId="Word.Document.12">
                  <p:embed/>
                </p:oleObj>
              </mc:Choice>
              <mc:Fallback>
                <p:oleObj name="Document" r:id="rId5" imgW="6120000" imgH="2216880" progId="Word.Document.12">
                  <p:embed/>
                  <p:pic>
                    <p:nvPicPr>
                      <p:cNvPr id="3" name="オブジェクト 2"/>
                      <p:cNvPicPr/>
                      <p:nvPr/>
                    </p:nvPicPr>
                    <p:blipFill>
                      <a:blip r:embed="rId6"/>
                      <a:stretch>
                        <a:fillRect/>
                      </a:stretch>
                    </p:blipFill>
                    <p:spPr>
                      <a:xfrm>
                        <a:off x="230890" y="3514240"/>
                        <a:ext cx="8958262" cy="3243263"/>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2D6D7C0E-EC07-46D0-B33F-0001B35269B9}"/>
              </a:ext>
            </a:extLst>
          </p:cNvPr>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45</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27171022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熱力学関数の関係図の覚え方</a:t>
            </a:r>
            <a:endParaRPr lang="en-US" altLang="ja-JP" sz="3600" b="1" dirty="0">
              <a:solidFill>
                <a:srgbClr val="0000FF"/>
              </a:solidFill>
            </a:endParaRPr>
          </a:p>
        </p:txBody>
      </p:sp>
      <p:pic>
        <p:nvPicPr>
          <p:cNvPr id="727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265" y="2126206"/>
            <a:ext cx="5501361" cy="443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p:cNvSpPr>
            <a:spLocks noChangeArrowheads="1"/>
          </p:cNvSpPr>
          <p:nvPr/>
        </p:nvSpPr>
        <p:spPr bwMode="auto">
          <a:xfrm>
            <a:off x="-3251200" y="-8684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9" name="Rectangle 17"/>
          <p:cNvSpPr>
            <a:spLocks noChangeArrowheads="1"/>
          </p:cNvSpPr>
          <p:nvPr/>
        </p:nvSpPr>
        <p:spPr bwMode="auto">
          <a:xfrm>
            <a:off x="-3251200" y="14080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a:t>
            </a:r>
            <a:endParaRPr kumimoji="0"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31" name="テキスト ボックス 30"/>
          <p:cNvSpPr txBox="1"/>
          <p:nvPr/>
        </p:nvSpPr>
        <p:spPr>
          <a:xfrm>
            <a:off x="73024" y="818232"/>
            <a:ext cx="90709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昔の教科書に多く使われていた内部エネルギーの記号 </a:t>
            </a:r>
            <a:r>
              <a:rPr kumimoji="1" lang="en-US" altLang="ja-JP" b="0" i="1"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とヘルムホルツエネルギーの記号 </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を使うと、簡単な規則で覚えることができる。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 中央のエネルギー関数は、第</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象限から時計回りにアルファベット順 </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(E, F, G, H) </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に並べる。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 共役な状態変数 </a:t>
            </a:r>
            <a:r>
              <a:rPr kumimoji="1" lang="en-US" altLang="ja-JP" b="0" i="1"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 と </a:t>
            </a:r>
            <a:r>
              <a:rPr kumimoji="1" lang="en-US" altLang="ja-JP"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dirty="0">
                <a:solidFill>
                  <a:srgbClr val="000000"/>
                </a:solidFill>
                <a:latin typeface="Times New Roman"/>
                <a:ea typeface="ＭＳ Ｐゴシック"/>
              </a:rPr>
              <a:t>-</a:t>
            </a:r>
            <a:r>
              <a:rPr kumimoji="1" lang="en-US" altLang="ja-JP" i="1" dirty="0">
                <a:solidFill>
                  <a:srgbClr val="000000"/>
                </a:solidFill>
                <a:latin typeface="Times New Roman"/>
                <a:ea typeface="ＭＳ Ｐゴシック"/>
              </a:rPr>
              <a:t>V</a:t>
            </a:r>
            <a:r>
              <a:rPr kumimoji="1" lang="en-US" altLang="ja-JP" dirty="0">
                <a:solidFill>
                  <a:srgbClr val="000000"/>
                </a:solidFill>
                <a:latin typeface="Times New Roman"/>
                <a:ea typeface="ＭＳ Ｐゴシック"/>
              </a:rPr>
              <a:t> </a:t>
            </a:r>
            <a:r>
              <a:rPr kumimoji="1" lang="ja-JP" altLang="en-US" dirty="0">
                <a:solidFill>
                  <a:srgbClr val="000000"/>
                </a:solidFill>
                <a:latin typeface="Times New Roman"/>
                <a:ea typeface="ＭＳ Ｐゴシック"/>
              </a:rPr>
              <a:t>で横軸、縦軸を描き、始点にはマイナスをつける </a:t>
            </a:r>
            <a:r>
              <a:rPr kumimoji="1" lang="en-US" altLang="ja-JP" dirty="0">
                <a:solidFill>
                  <a:srgbClr val="000000"/>
                </a:solidFill>
                <a:latin typeface="Times New Roman"/>
                <a:ea typeface="ＭＳ Ｐゴシック"/>
              </a:rPr>
              <a:t>(–</a:t>
            </a:r>
            <a:r>
              <a:rPr kumimoji="1" lang="en-US" altLang="ja-JP" i="1" dirty="0">
                <a:solidFill>
                  <a:srgbClr val="000000"/>
                </a:solidFill>
                <a:latin typeface="Times New Roman"/>
                <a:ea typeface="ＭＳ Ｐゴシック"/>
              </a:rPr>
              <a:t>S</a:t>
            </a:r>
            <a:r>
              <a:rPr kumimoji="1" lang="en-US" altLang="ja-JP" dirty="0">
                <a:solidFill>
                  <a:srgbClr val="000000"/>
                </a:solidFill>
                <a:latin typeface="Times New Roman"/>
                <a:ea typeface="ＭＳ Ｐゴシック"/>
              </a:rPr>
              <a:t>, –</a:t>
            </a:r>
            <a:r>
              <a:rPr kumimoji="1" lang="en-US" altLang="ja-JP" i="1" dirty="0">
                <a:solidFill>
                  <a:srgbClr val="000000"/>
                </a:solidFill>
                <a:latin typeface="Times New Roman"/>
                <a:ea typeface="ＭＳ Ｐゴシック"/>
              </a:rPr>
              <a:t>p</a:t>
            </a:r>
            <a:r>
              <a:rPr kumimoji="1" lang="en-US" altLang="ja-JP" dirty="0">
                <a:solidFill>
                  <a:srgbClr val="000000"/>
                </a:solidFill>
                <a:latin typeface="Times New Roman"/>
                <a:ea typeface="ＭＳ Ｐゴシック"/>
              </a:rPr>
              <a:t>) </a:t>
            </a:r>
            <a:r>
              <a:rPr kumimoji="1" lang="ja-JP" altLang="en-US"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18" name="オブジェクト 17">
                <a:extLst>
                  <a:ext uri="{FF2B5EF4-FFF2-40B4-BE49-F238E27FC236}">
                    <a16:creationId xmlns:a16="http://schemas.microsoft.com/office/drawing/2014/main" id="{4A212CB7-7E1E-4B2C-87A8-293586875B24}"/>
                  </a:ext>
                </a:extLst>
              </p:cNvPr>
              <p:cNvSpPr txBox="1"/>
              <p:nvPr/>
            </p:nvSpPr>
            <p:spPr bwMode="auto">
              <a:xfrm>
                <a:off x="2374265" y="3315335"/>
                <a:ext cx="1493829" cy="888734"/>
              </a:xfrm>
              <a:prstGeom prst="rect">
                <a:avLst/>
              </a:prstGeom>
              <a:noFill/>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18" name="オブジェクト 17">
                <a:extLst>
                  <a:ext uri="{FF2B5EF4-FFF2-40B4-BE49-F238E27FC236}">
                    <a16:creationId xmlns:a16="http://schemas.microsoft.com/office/drawing/2014/main" id="{4A212CB7-7E1E-4B2C-87A8-293586875B24}"/>
                  </a:ext>
                </a:extLst>
              </p:cNvPr>
              <p:cNvSpPr txBox="1">
                <a:spLocks noRot="1" noChangeAspect="1" noMove="1" noResize="1" noEditPoints="1" noAdjustHandles="1" noChangeArrowheads="1" noChangeShapeType="1" noTextEdit="1"/>
              </p:cNvSpPr>
              <p:nvPr/>
            </p:nvSpPr>
            <p:spPr bwMode="auto">
              <a:xfrm>
                <a:off x="2374265" y="3315335"/>
                <a:ext cx="1493829" cy="8887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オブジェクト 19">
                <a:extLst>
                  <a:ext uri="{FF2B5EF4-FFF2-40B4-BE49-F238E27FC236}">
                    <a16:creationId xmlns:a16="http://schemas.microsoft.com/office/drawing/2014/main" id="{FD55EFE0-7E69-4D93-8737-2D45F8EDD16B}"/>
                  </a:ext>
                </a:extLst>
              </p:cNvPr>
              <p:cNvSpPr txBox="1"/>
              <p:nvPr/>
            </p:nvSpPr>
            <p:spPr bwMode="auto">
              <a:xfrm>
                <a:off x="3320846" y="2293149"/>
                <a:ext cx="1239310" cy="661904"/>
              </a:xfrm>
              <a:prstGeom prst="rect">
                <a:avLst/>
              </a:prstGeom>
              <a:noFill/>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0" name="オブジェクト 19">
                <a:extLst>
                  <a:ext uri="{FF2B5EF4-FFF2-40B4-BE49-F238E27FC236}">
                    <a16:creationId xmlns:a16="http://schemas.microsoft.com/office/drawing/2014/main" id="{FD55EFE0-7E69-4D93-8737-2D45F8EDD16B}"/>
                  </a:ext>
                </a:extLst>
              </p:cNvPr>
              <p:cNvSpPr txBox="1">
                <a:spLocks noRot="1" noChangeAspect="1" noMove="1" noResize="1" noEditPoints="1" noAdjustHandles="1" noChangeArrowheads="1" noChangeShapeType="1" noTextEdit="1"/>
              </p:cNvSpPr>
              <p:nvPr/>
            </p:nvSpPr>
            <p:spPr bwMode="auto">
              <a:xfrm>
                <a:off x="3320846" y="2293149"/>
                <a:ext cx="1239310" cy="661904"/>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オブジェクト 20">
                <a:extLst>
                  <a:ext uri="{FF2B5EF4-FFF2-40B4-BE49-F238E27FC236}">
                    <a16:creationId xmlns:a16="http://schemas.microsoft.com/office/drawing/2014/main" id="{A2200FA8-71D8-4447-98BD-085B6BC25B01}"/>
                  </a:ext>
                </a:extLst>
              </p:cNvPr>
              <p:cNvSpPr txBox="1"/>
              <p:nvPr/>
            </p:nvSpPr>
            <p:spPr bwMode="auto">
              <a:xfrm>
                <a:off x="2415321" y="4860257"/>
                <a:ext cx="1327412" cy="806529"/>
              </a:xfrm>
              <a:prstGeom prst="rect">
                <a:avLst/>
              </a:prstGeom>
              <a:noFill/>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1" name="オブジェクト 20">
                <a:extLst>
                  <a:ext uri="{FF2B5EF4-FFF2-40B4-BE49-F238E27FC236}">
                    <a16:creationId xmlns:a16="http://schemas.microsoft.com/office/drawing/2014/main" id="{A2200FA8-71D8-4447-98BD-085B6BC25B01}"/>
                  </a:ext>
                </a:extLst>
              </p:cNvPr>
              <p:cNvSpPr txBox="1">
                <a:spLocks noRot="1" noChangeAspect="1" noMove="1" noResize="1" noEditPoints="1" noAdjustHandles="1" noChangeArrowheads="1" noChangeShapeType="1" noTextEdit="1"/>
              </p:cNvSpPr>
              <p:nvPr/>
            </p:nvSpPr>
            <p:spPr bwMode="auto">
              <a:xfrm>
                <a:off x="2415321" y="4860257"/>
                <a:ext cx="1327412" cy="806529"/>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オブジェクト 21">
                <a:extLst>
                  <a:ext uri="{FF2B5EF4-FFF2-40B4-BE49-F238E27FC236}">
                    <a16:creationId xmlns:a16="http://schemas.microsoft.com/office/drawing/2014/main" id="{CE91190E-F122-4C1D-AA30-6CAF9FB0A312}"/>
                  </a:ext>
                </a:extLst>
              </p:cNvPr>
              <p:cNvSpPr txBox="1"/>
              <p:nvPr/>
            </p:nvSpPr>
            <p:spPr bwMode="auto">
              <a:xfrm>
                <a:off x="3054342" y="6036363"/>
                <a:ext cx="1242290" cy="770534"/>
              </a:xfrm>
              <a:prstGeom prst="rect">
                <a:avLst/>
              </a:prstGeom>
              <a:noFill/>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𝐻</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2" name="オブジェクト 21">
                <a:extLst>
                  <a:ext uri="{FF2B5EF4-FFF2-40B4-BE49-F238E27FC236}">
                    <a16:creationId xmlns:a16="http://schemas.microsoft.com/office/drawing/2014/main" id="{CE91190E-F122-4C1D-AA30-6CAF9FB0A312}"/>
                  </a:ext>
                </a:extLst>
              </p:cNvPr>
              <p:cNvSpPr txBox="1">
                <a:spLocks noRot="1" noChangeAspect="1" noMove="1" noResize="1" noEditPoints="1" noAdjustHandles="1" noChangeArrowheads="1" noChangeShapeType="1" noTextEdit="1"/>
              </p:cNvSpPr>
              <p:nvPr/>
            </p:nvSpPr>
            <p:spPr bwMode="auto">
              <a:xfrm>
                <a:off x="3054342" y="6036363"/>
                <a:ext cx="1242290" cy="770534"/>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オブジェクト 23">
                <a:extLst>
                  <a:ext uri="{FF2B5EF4-FFF2-40B4-BE49-F238E27FC236}">
                    <a16:creationId xmlns:a16="http://schemas.microsoft.com/office/drawing/2014/main" id="{68C823E1-8662-47FC-A876-4E566C6B25A7}"/>
                  </a:ext>
                </a:extLst>
              </p:cNvPr>
              <p:cNvSpPr txBox="1"/>
              <p:nvPr/>
            </p:nvSpPr>
            <p:spPr bwMode="auto">
              <a:xfrm>
                <a:off x="6815067" y="3471926"/>
                <a:ext cx="1273221" cy="695830"/>
              </a:xfrm>
              <a:prstGeom prst="rect">
                <a:avLst/>
              </a:prstGeom>
              <a:noFill/>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4" name="オブジェクト 23">
                <a:extLst>
                  <a:ext uri="{FF2B5EF4-FFF2-40B4-BE49-F238E27FC236}">
                    <a16:creationId xmlns:a16="http://schemas.microsoft.com/office/drawing/2014/main" id="{68C823E1-8662-47FC-A876-4E566C6B25A7}"/>
                  </a:ext>
                </a:extLst>
              </p:cNvPr>
              <p:cNvSpPr txBox="1">
                <a:spLocks noRot="1" noChangeAspect="1" noMove="1" noResize="1" noEditPoints="1" noAdjustHandles="1" noChangeArrowheads="1" noChangeShapeType="1" noTextEdit="1"/>
              </p:cNvSpPr>
              <p:nvPr/>
            </p:nvSpPr>
            <p:spPr bwMode="auto">
              <a:xfrm>
                <a:off x="6815067" y="3471926"/>
                <a:ext cx="1273221" cy="69583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オブジェクト 24">
                <a:extLst>
                  <a:ext uri="{FF2B5EF4-FFF2-40B4-BE49-F238E27FC236}">
                    <a16:creationId xmlns:a16="http://schemas.microsoft.com/office/drawing/2014/main" id="{1A8E2D49-92C2-4EFF-8A92-62E4DC9E492B}"/>
                  </a:ext>
                </a:extLst>
              </p:cNvPr>
              <p:cNvSpPr txBox="1"/>
              <p:nvPr/>
            </p:nvSpPr>
            <p:spPr bwMode="auto">
              <a:xfrm>
                <a:off x="5531821" y="2457450"/>
                <a:ext cx="1295400" cy="708025"/>
              </a:xfrm>
              <a:prstGeom prst="rect">
                <a:avLst/>
              </a:prstGeom>
              <a:noFill/>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5" name="オブジェクト 24">
                <a:extLst>
                  <a:ext uri="{FF2B5EF4-FFF2-40B4-BE49-F238E27FC236}">
                    <a16:creationId xmlns:a16="http://schemas.microsoft.com/office/drawing/2014/main" id="{1A8E2D49-92C2-4EFF-8A92-62E4DC9E492B}"/>
                  </a:ext>
                </a:extLst>
              </p:cNvPr>
              <p:cNvSpPr txBox="1">
                <a:spLocks noRot="1" noChangeAspect="1" noMove="1" noResize="1" noEditPoints="1" noAdjustHandles="1" noChangeArrowheads="1" noChangeShapeType="1" noTextEdit="1"/>
              </p:cNvSpPr>
              <p:nvPr/>
            </p:nvSpPr>
            <p:spPr bwMode="auto">
              <a:xfrm>
                <a:off x="5531821" y="2457450"/>
                <a:ext cx="1295400" cy="708025"/>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オブジェクト 25">
                <a:extLst>
                  <a:ext uri="{FF2B5EF4-FFF2-40B4-BE49-F238E27FC236}">
                    <a16:creationId xmlns:a16="http://schemas.microsoft.com/office/drawing/2014/main" id="{1A774E15-6F78-4302-B69C-D1D4AC350B96}"/>
                  </a:ext>
                </a:extLst>
              </p:cNvPr>
              <p:cNvSpPr txBox="1"/>
              <p:nvPr/>
            </p:nvSpPr>
            <p:spPr bwMode="auto">
              <a:xfrm>
                <a:off x="6761138" y="5053291"/>
                <a:ext cx="1269869" cy="708764"/>
              </a:xfrm>
              <a:prstGeom prst="rect">
                <a:avLst/>
              </a:prstGeom>
              <a:noFill/>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𝐺</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𝑆</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6" name="オブジェクト 25">
                <a:extLst>
                  <a:ext uri="{FF2B5EF4-FFF2-40B4-BE49-F238E27FC236}">
                    <a16:creationId xmlns:a16="http://schemas.microsoft.com/office/drawing/2014/main" id="{1A774E15-6F78-4302-B69C-D1D4AC350B96}"/>
                  </a:ext>
                </a:extLst>
              </p:cNvPr>
              <p:cNvSpPr txBox="1">
                <a:spLocks noRot="1" noChangeAspect="1" noMove="1" noResize="1" noEditPoints="1" noAdjustHandles="1" noChangeArrowheads="1" noChangeShapeType="1" noTextEdit="1"/>
              </p:cNvSpPr>
              <p:nvPr/>
            </p:nvSpPr>
            <p:spPr bwMode="auto">
              <a:xfrm>
                <a:off x="6761138" y="5053291"/>
                <a:ext cx="1269869" cy="708764"/>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オブジェクト 26">
                <a:extLst>
                  <a:ext uri="{FF2B5EF4-FFF2-40B4-BE49-F238E27FC236}">
                    <a16:creationId xmlns:a16="http://schemas.microsoft.com/office/drawing/2014/main" id="{5856CF87-C88D-4FAE-878A-B1D2EF11AE41}"/>
                  </a:ext>
                </a:extLst>
              </p:cNvPr>
              <p:cNvSpPr txBox="1"/>
              <p:nvPr/>
            </p:nvSpPr>
            <p:spPr bwMode="auto">
              <a:xfrm>
                <a:off x="5803474" y="5947998"/>
                <a:ext cx="1349700" cy="858900"/>
              </a:xfrm>
              <a:prstGeom prst="rect">
                <a:avLst/>
              </a:prstGeom>
              <a:noFill/>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f>
                                <m:fPr>
                                  <m:ctrlP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𝐺</m:t>
                                  </m:r>
                                </m:num>
                                <m:den>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den>
                              </m:f>
                            </m:e>
                          </m:d>
                        </m:e>
                        <m: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sub>
                      </m:sSub>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ja-JP"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𝑉</m:t>
                      </m:r>
                    </m:oMath>
                  </m:oMathPara>
                </a14:m>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7" name="オブジェクト 26">
                <a:extLst>
                  <a:ext uri="{FF2B5EF4-FFF2-40B4-BE49-F238E27FC236}">
                    <a16:creationId xmlns:a16="http://schemas.microsoft.com/office/drawing/2014/main" id="{5856CF87-C88D-4FAE-878A-B1D2EF11AE41}"/>
                  </a:ext>
                </a:extLst>
              </p:cNvPr>
              <p:cNvSpPr txBox="1">
                <a:spLocks noRot="1" noChangeAspect="1" noMove="1" noResize="1" noEditPoints="1" noAdjustHandles="1" noChangeArrowheads="1" noChangeShapeType="1" noTextEdit="1"/>
              </p:cNvSpPr>
              <p:nvPr/>
            </p:nvSpPr>
            <p:spPr bwMode="auto">
              <a:xfrm>
                <a:off x="5803474" y="5947998"/>
                <a:ext cx="1349700" cy="858900"/>
              </a:xfrm>
              <a:prstGeom prst="rect">
                <a:avLst/>
              </a:prstGeom>
              <a:blipFill>
                <a:blip r:embed="rId12"/>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CAF7B858-84DC-4E07-A867-1B1B3165D741}"/>
              </a:ext>
            </a:extLst>
          </p:cNvPr>
          <p:cNvSpPr txBox="1"/>
          <p:nvPr/>
        </p:nvSpPr>
        <p:spPr>
          <a:xfrm>
            <a:off x="9166199" y="154102"/>
            <a:ext cx="508433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から始まり、左の変数から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側の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を通り</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右の変数に移る、</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つまり、</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E =&gt; -S =&gt; V =&gt; 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の順序で </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dE</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dS</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)v = T </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と覚える。</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偏微分に関係する部分の符号を無視することに注意</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から始まり、上の変数から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側を通り下へいくと、</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であるから、</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dE</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dV</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)/S</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600" b="0" i="0" u="none" strike="noStrike" kern="1200" cap="none" spc="0" normalizeH="0" baseline="0" noProof="0" dirty="0" err="1">
                <a:ln>
                  <a:noFill/>
                </a:ln>
                <a:solidFill>
                  <a:srgbClr val="000000"/>
                </a:solidFill>
                <a:effectLst/>
                <a:uLnTx/>
                <a:uFillTx/>
                <a:latin typeface="Times New Roman"/>
                <a:ea typeface="ＭＳ Ｐゴシック"/>
                <a:cs typeface="+mn-cs"/>
              </a:rPr>
              <a:t>。</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この場合、最後の変数に負符号がついているので、符号を残す。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に対してみてみる。上の変数から</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側の変数を通り、</a:t>
            </a:r>
            <a:b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下の変数へ移していく、つまり</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F =&gt; V =&gt; T =&gt; -p</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 では、</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dV</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)T = -p</a:t>
            </a:r>
            <a:r>
              <a:rPr kumimoji="1" lang="ja-JP" altLang="en-US" sz="1600" b="0" i="0" u="none" strike="noStrike" kern="1200" cap="none" spc="0" normalizeH="0" baseline="0" noProof="0" dirty="0" err="1">
                <a:ln>
                  <a:noFill/>
                </a:ln>
                <a:solidFill>
                  <a:srgbClr val="000000"/>
                </a:solidFill>
                <a:effectLst/>
                <a:uLnTx/>
                <a:uFillTx/>
                <a:latin typeface="Times New Roman"/>
                <a:ea typeface="ＭＳ Ｐゴシック"/>
                <a:cs typeface="+mn-cs"/>
              </a:rPr>
              <a:t>。</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右の変数から</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側を通り左へ移ると、</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F =&gt; T=&gt; V =&gt; -S</a:t>
            </a:r>
            <a:r>
              <a:rPr kumimoji="1" lang="ja-JP" altLang="en-US" sz="1600" b="0" i="0" u="none" strike="noStrike" kern="1200" cap="none" spc="0" normalizeH="0" baseline="0" noProof="0" dirty="0">
                <a:ln>
                  <a:noFill/>
                </a:ln>
                <a:solidFill>
                  <a:srgbClr val="000000"/>
                </a:solidFill>
                <a:effectLst/>
                <a:uLnTx/>
                <a:uFillTx/>
                <a:latin typeface="Times New Roman"/>
                <a:ea typeface="ＭＳ Ｐゴシック"/>
                <a:cs typeface="+mn-cs"/>
              </a:rPr>
              <a:t>であるから、</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1600" b="0" i="0" u="none" strike="noStrike" kern="1200" cap="none" spc="0" normalizeH="0" baseline="0" noProof="0" dirty="0" err="1">
                <a:ln>
                  <a:noFill/>
                </a:ln>
                <a:solidFill>
                  <a:srgbClr val="000000"/>
                </a:solidFill>
                <a:effectLst/>
                <a:uLnTx/>
                <a:uFillTx/>
                <a:latin typeface="Times New Roman"/>
                <a:ea typeface="ＭＳ Ｐゴシック"/>
                <a:cs typeface="+mn-cs"/>
              </a:rPr>
              <a:t>dF</a:t>
            </a:r>
            <a:r>
              <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/dT)V=-S</a:t>
            </a:r>
            <a:r>
              <a:rPr kumimoji="1" lang="ja-JP" altLang="en-US" sz="1600" b="0" i="0" u="none" strike="noStrike" kern="1200" cap="none" spc="0" normalizeH="0" baseline="0" noProof="0" dirty="0" err="1">
                <a:ln>
                  <a:noFill/>
                </a:ln>
                <a:solidFill>
                  <a:srgbClr val="000000"/>
                </a:solidFill>
                <a:effectLst/>
                <a:uLnTx/>
                <a:uFillTx/>
                <a:latin typeface="Times New Roman"/>
                <a:ea typeface="ＭＳ Ｐゴシック"/>
                <a:cs typeface="+mn-cs"/>
              </a:rPr>
              <a:t>。</a:t>
            </a:r>
            <a:endParaRPr kumimoji="1"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aphicFrame>
        <p:nvGraphicFramePr>
          <p:cNvPr id="3" name="オブジェクト 2">
            <a:extLst>
              <a:ext uri="{FF2B5EF4-FFF2-40B4-BE49-F238E27FC236}">
                <a16:creationId xmlns:a16="http://schemas.microsoft.com/office/drawing/2014/main" id="{4B2A2907-28F9-46B2-B182-900C5B6578D3}"/>
              </a:ext>
            </a:extLst>
          </p:cNvPr>
          <p:cNvGraphicFramePr>
            <a:graphicFrameLocks noChangeAspect="1"/>
          </p:cNvGraphicFramePr>
          <p:nvPr>
            <p:extLst>
              <p:ext uri="{D42A27DB-BD31-4B8C-83A1-F6EECF244321}">
                <p14:modId xmlns:p14="http://schemas.microsoft.com/office/powerpoint/2010/main" val="1408732897"/>
              </p:ext>
            </p:extLst>
          </p:nvPr>
        </p:nvGraphicFramePr>
        <p:xfrm>
          <a:off x="348416" y="4090257"/>
          <a:ext cx="1712857" cy="770000"/>
        </p:xfrm>
        <a:graphic>
          <a:graphicData uri="http://schemas.openxmlformats.org/presentationml/2006/ole">
            <mc:AlternateContent xmlns:mc="http://schemas.openxmlformats.org/markup-compatibility/2006">
              <mc:Choice xmlns:v="urn:schemas-microsoft-com:vml" Requires="v">
                <p:oleObj r:id="rId13" imgW="1040948" imgH="469696" progId="Equation.3">
                  <p:embed/>
                </p:oleObj>
              </mc:Choice>
              <mc:Fallback>
                <p:oleObj r:id="rId13" imgW="1040948" imgH="469696"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416" y="4090257"/>
                        <a:ext cx="1712857" cy="770000"/>
                      </a:xfrm>
                      <a:prstGeom prst="rect">
                        <a:avLst/>
                      </a:prstGeom>
                      <a:noFill/>
                    </p:spPr>
                  </p:pic>
                </p:oleObj>
              </mc:Fallback>
            </mc:AlternateContent>
          </a:graphicData>
        </a:graphic>
      </p:graphicFrame>
    </p:spTree>
    <p:extLst>
      <p:ext uri="{BB962C8B-B14F-4D97-AF65-F5344CB8AC3E}">
        <p14:creationId xmlns:p14="http://schemas.microsoft.com/office/powerpoint/2010/main" val="66185641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E4C56A-0618-4364-B376-30DD9B2A0D77}"/>
              </a:ext>
            </a:extLst>
          </p:cNvPr>
          <p:cNvSpPr/>
          <p:nvPr/>
        </p:nvSpPr>
        <p:spPr>
          <a:xfrm>
            <a:off x="0" y="0"/>
            <a:ext cx="9144000" cy="6858000"/>
          </a:xfrm>
          <a:prstGeom prst="rect">
            <a:avLst/>
          </a:prstGeom>
          <a:solidFill>
            <a:srgbClr val="D0D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タイトル 3"/>
          <p:cNvSpPr>
            <a:spLocks noGrp="1"/>
          </p:cNvSpPr>
          <p:nvPr>
            <p:ph type="title"/>
          </p:nvPr>
        </p:nvSpPr>
        <p:spPr>
          <a:xfrm>
            <a:off x="0" y="0"/>
            <a:ext cx="9144000" cy="685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6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補足資料</a:t>
            </a:r>
            <a:endParaRPr lang="ja-JP" altLang="en-US" sz="5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88061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2000"/>
          </a:xfrm>
        </p:spPr>
        <p:txBody>
          <a:bodyPr/>
          <a:lstStyle/>
          <a:p>
            <a:pPr eaLnBrk="1" hangingPunct="1"/>
            <a:r>
              <a:rPr lang="ja-JP" altLang="en-US" sz="3600" b="1" dirty="0">
                <a:solidFill>
                  <a:srgbClr val="0000FF"/>
                </a:solidFill>
              </a:rPr>
              <a:t>課題 </a:t>
            </a:r>
            <a:r>
              <a:rPr lang="en-US" altLang="ja-JP" sz="3600" b="1" dirty="0">
                <a:solidFill>
                  <a:srgbClr val="0000FF"/>
                </a:solidFill>
              </a:rPr>
              <a:t>2023/10/3</a:t>
            </a:r>
            <a:endParaRPr lang="ja-JP" altLang="en-US" sz="3600" b="1" dirty="0">
              <a:solidFill>
                <a:srgbClr val="0000FF"/>
              </a:solidFill>
            </a:endParaRPr>
          </a:p>
        </p:txBody>
      </p:sp>
      <p:sp>
        <p:nvSpPr>
          <p:cNvPr id="4" name="正方形/長方形 3"/>
          <p:cNvSpPr/>
          <p:nvPr/>
        </p:nvSpPr>
        <p:spPr>
          <a:xfrm>
            <a:off x="206362" y="1015669"/>
            <a:ext cx="8937638" cy="47859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課題１： </a:t>
            </a:r>
            <a:r>
              <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Legendre</a:t>
            </a: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変換と自由エネルギーの</a:t>
            </a:r>
            <a:br>
              <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関係について述べよ</a:t>
            </a: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r>
              <a:rPr lang="ja-JP" altLang="en-US" sz="2800" dirty="0">
                <a:solidFill>
                  <a:srgbClr val="000000"/>
                </a:solidFill>
                <a:latin typeface="Times New Roman"/>
                <a:ea typeface="ＭＳ Ｐゴシック"/>
              </a:rPr>
              <a:t>　　　　　数行程度の説明でよい</a:t>
            </a:r>
            <a:endParaRPr lang="en-US" altLang="ja-JP" sz="2800" dirty="0">
              <a:solidFill>
                <a:srgbClr val="000000"/>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課題２： 質問があれば書いてください</a:t>
            </a:r>
            <a:br>
              <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b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r>
              <a:rPr lang="ja-JP" altLang="en-US" sz="2800" dirty="0">
                <a:solidFill>
                  <a:srgbClr val="000000"/>
                </a:solidFill>
                <a:latin typeface="Times New Roman"/>
                <a:ea typeface="ＭＳ Ｐゴシック"/>
              </a:rPr>
              <a:t>提出方法： </a:t>
            </a:r>
            <a:r>
              <a:rPr lang="en-US" altLang="ja-JP" sz="2800" dirty="0">
                <a:solidFill>
                  <a:srgbClr val="000000"/>
                </a:solidFill>
                <a:latin typeface="Times New Roman"/>
                <a:ea typeface="ＭＳ Ｐゴシック"/>
              </a:rPr>
              <a:t>T2SCHOLAR</a:t>
            </a:r>
            <a:br>
              <a:rPr lang="en-US" altLang="ja-JP" sz="2800" dirty="0">
                <a:solidFill>
                  <a:srgbClr val="000000"/>
                </a:solidFill>
                <a:latin typeface="Times New Roman"/>
                <a:ea typeface="ＭＳ Ｐゴシック"/>
              </a:rPr>
            </a:br>
            <a:r>
              <a:rPr lang="ja-JP" altLang="en-US" sz="2800" dirty="0">
                <a:solidFill>
                  <a:srgbClr val="000000"/>
                </a:solidFill>
                <a:latin typeface="Times New Roman"/>
                <a:ea typeface="ＭＳ Ｐゴシック"/>
              </a:rPr>
              <a:t>　　ファイルは、一般的に読める形式であればよい。</a:t>
            </a:r>
            <a:br>
              <a:rPr lang="en-US" altLang="ja-JP" sz="2800" dirty="0">
                <a:solidFill>
                  <a:srgbClr val="000000"/>
                </a:solidFill>
                <a:latin typeface="Times New Roman"/>
                <a:ea typeface="ＭＳ Ｐゴシック"/>
              </a:rPr>
            </a:br>
            <a:r>
              <a:rPr lang="ja-JP" altLang="en-US" sz="2800" dirty="0">
                <a:solidFill>
                  <a:srgbClr val="000000"/>
                </a:solidFill>
                <a:latin typeface="Times New Roman"/>
                <a:ea typeface="ＭＳ Ｐゴシック"/>
              </a:rPr>
              <a:t>　　</a:t>
            </a:r>
            <a:r>
              <a:rPr lang="en-US" altLang="ja-JP" sz="2800" dirty="0">
                <a:solidFill>
                  <a:srgbClr val="000000"/>
                </a:solidFill>
                <a:latin typeface="Times New Roman"/>
                <a:ea typeface="ＭＳ Ｐゴシック"/>
              </a:rPr>
              <a:t>(JPEG</a:t>
            </a:r>
            <a:r>
              <a:rPr lang="ja-JP" altLang="en-US" sz="2800" dirty="0">
                <a:solidFill>
                  <a:srgbClr val="000000"/>
                </a:solidFill>
                <a:latin typeface="Times New Roman"/>
                <a:ea typeface="ＭＳ Ｐゴシック"/>
              </a:rPr>
              <a:t>などの画像ファイルも可</a:t>
            </a:r>
            <a:r>
              <a:rPr lang="en-US" altLang="ja-JP" sz="2800" dirty="0">
                <a:solidFill>
                  <a:srgbClr val="000000"/>
                </a:solidFill>
                <a:latin typeface="Times New Roman"/>
                <a:ea typeface="ＭＳ Ｐゴシック"/>
              </a:rPr>
              <a:t>)</a:t>
            </a:r>
          </a:p>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600"/>
              </a:spcAft>
              <a:buClrTx/>
              <a:buSzTx/>
              <a:buFontTx/>
              <a:buNone/>
              <a:tabLst>
                <a:tab pos="985838" algn="l"/>
                <a:tab pos="1347788" algn="l"/>
                <a:tab pos="1703388" algn="l"/>
                <a:tab pos="7893050" algn="l"/>
              </a:tabLst>
              <a:defRPr/>
            </a:pPr>
            <a:r>
              <a:rPr lang="ja-JP" altLang="en-US" sz="2800" dirty="0">
                <a:solidFill>
                  <a:srgbClr val="000000"/>
                </a:solidFill>
                <a:latin typeface="Times New Roman"/>
                <a:ea typeface="ＭＳ Ｐゴシック"/>
              </a:rPr>
              <a:t>提出期限</a:t>
            </a:r>
            <a:r>
              <a:rPr lang="en-US" altLang="ja-JP" sz="2800" dirty="0">
                <a:solidFill>
                  <a:srgbClr val="000000"/>
                </a:solidFill>
                <a:latin typeface="Times New Roman"/>
                <a:ea typeface="ＭＳ Ｐゴシック"/>
              </a:rPr>
              <a:t>:</a:t>
            </a:r>
            <a:r>
              <a:rPr lang="ja-JP" altLang="en-US" sz="2800" dirty="0">
                <a:solidFill>
                  <a:srgbClr val="000000"/>
                </a:solidFill>
                <a:latin typeface="Times New Roman"/>
                <a:ea typeface="ＭＳ Ｐゴシック"/>
              </a:rPr>
              <a:t> </a:t>
            </a:r>
            <a:r>
              <a:rPr lang="en-US" altLang="ja-JP" sz="2800" dirty="0">
                <a:solidFill>
                  <a:srgbClr val="000000"/>
                </a:solidFill>
                <a:latin typeface="Times New Roman"/>
                <a:ea typeface="ＭＳ Ｐゴシック"/>
              </a:rPr>
              <a:t>10</a:t>
            </a:r>
            <a:r>
              <a:rPr lang="ja-JP" altLang="en-US" sz="2800" dirty="0">
                <a:solidFill>
                  <a:srgbClr val="000000"/>
                </a:solidFill>
                <a:latin typeface="Times New Roman"/>
                <a:ea typeface="ＭＳ Ｐゴシック"/>
              </a:rPr>
              <a:t>月</a:t>
            </a:r>
            <a:r>
              <a:rPr lang="en-US" altLang="ja-JP" sz="2800" dirty="0">
                <a:solidFill>
                  <a:srgbClr val="000000"/>
                </a:solidFill>
                <a:latin typeface="Times New Roman"/>
                <a:ea typeface="ＭＳ Ｐゴシック"/>
              </a:rPr>
              <a:t>5</a:t>
            </a:r>
            <a:r>
              <a:rPr lang="ja-JP" altLang="en-US" sz="2800" dirty="0">
                <a:solidFill>
                  <a:srgbClr val="000000"/>
                </a:solidFill>
                <a:latin typeface="Times New Roman"/>
                <a:ea typeface="ＭＳ Ｐゴシック"/>
              </a:rPr>
              <a:t>日</a:t>
            </a:r>
            <a:r>
              <a:rPr lang="en-US" altLang="ja-JP" sz="2800" dirty="0">
                <a:solidFill>
                  <a:srgbClr val="000000"/>
                </a:solidFill>
                <a:latin typeface="Times New Roman"/>
                <a:ea typeface="ＭＳ Ｐゴシック"/>
              </a:rPr>
              <a:t>(</a:t>
            </a:r>
            <a:r>
              <a:rPr lang="ja-JP" altLang="en-US" sz="2800" dirty="0">
                <a:solidFill>
                  <a:srgbClr val="000000"/>
                </a:solidFill>
                <a:latin typeface="Times New Roman"/>
                <a:ea typeface="ＭＳ Ｐゴシック"/>
              </a:rPr>
              <a:t>木</a:t>
            </a:r>
            <a:r>
              <a:rPr lang="en-US" altLang="ja-JP" sz="2800" dirty="0">
                <a:solidFill>
                  <a:srgbClr val="000000"/>
                </a:solidFill>
                <a:latin typeface="Times New Roman"/>
                <a:ea typeface="ＭＳ Ｐゴシック"/>
              </a:rPr>
              <a:t>)</a:t>
            </a:r>
            <a:r>
              <a:rPr lang="ja-JP" altLang="en-US" sz="2800" dirty="0">
                <a:solidFill>
                  <a:srgbClr val="000000"/>
                </a:solidFill>
                <a:latin typeface="Times New Roman"/>
                <a:ea typeface="ＭＳ Ｐゴシック"/>
              </a:rPr>
              <a:t> </a:t>
            </a:r>
            <a:r>
              <a:rPr lang="en-US" altLang="ja-JP" sz="2800" dirty="0">
                <a:solidFill>
                  <a:srgbClr val="000000"/>
                </a:solidFill>
                <a:latin typeface="Times New Roman"/>
                <a:ea typeface="ＭＳ Ｐゴシック"/>
              </a:rPr>
              <a:t>23:59:59</a:t>
            </a:r>
            <a:endPar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45177653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E4C56A-0618-4364-B376-30DD9B2A0D77}"/>
              </a:ext>
            </a:extLst>
          </p:cNvPr>
          <p:cNvSpPr/>
          <p:nvPr/>
        </p:nvSpPr>
        <p:spPr>
          <a:xfrm>
            <a:off x="0" y="0"/>
            <a:ext cx="9144000" cy="6858000"/>
          </a:xfrm>
          <a:prstGeom prst="rect">
            <a:avLst/>
          </a:prstGeom>
          <a:solidFill>
            <a:srgbClr val="D0D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タイトル 3"/>
          <p:cNvSpPr>
            <a:spLocks noGrp="1"/>
          </p:cNvSpPr>
          <p:nvPr>
            <p:ph type="title"/>
          </p:nvPr>
        </p:nvSpPr>
        <p:spPr>
          <a:xfrm>
            <a:off x="0" y="0"/>
            <a:ext cx="9144000" cy="685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5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準静的断熱過程</a:t>
            </a:r>
          </a:p>
        </p:txBody>
      </p:sp>
    </p:spTree>
    <p:extLst>
      <p:ext uri="{BB962C8B-B14F-4D97-AF65-F5344CB8AC3E}">
        <p14:creationId xmlns:p14="http://schemas.microsoft.com/office/powerpoint/2010/main" val="4254118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buNone/>
                </a:pPr>
                <a:r>
                  <a:rPr lang="ja-JP" altLang="en-US" dirty="0">
                    <a:solidFill>
                      <a:srgbClr val="FF0000"/>
                    </a:solidFill>
                    <a:ea typeface="ＭＳ ゴシック" panose="020B0609070205080204" pitchFamily="49" charset="-128"/>
                  </a:rPr>
                  <a:t>断熱変化・断熱過程</a:t>
                </a:r>
                <a:r>
                  <a:rPr lang="en-US" altLang="ja-JP" dirty="0">
                    <a:solidFill>
                      <a:srgbClr val="FF0000"/>
                    </a:solidFill>
                    <a:ea typeface="ＭＳ ゴシック" panose="020B0609070205080204" pitchFamily="49" charset="-128"/>
                  </a:rPr>
                  <a:t>:</a:t>
                </a:r>
                <a:r>
                  <a:rPr lang="en-US" altLang="ja-JP" dirty="0">
                    <a:ea typeface="ＭＳ ゴシック" panose="020B0609070205080204" pitchFamily="49" charset="-128"/>
                  </a:rPr>
                  <a:t> </a:t>
                </a:r>
                <a:r>
                  <a:rPr lang="ja-JP" altLang="en-US" dirty="0">
                    <a:ea typeface="ＭＳ ゴシック" panose="020B0609070205080204" pitchFamily="49" charset="-128"/>
                  </a:rPr>
                  <a:t>系外と熱の出入りがない状態変化</a:t>
                </a:r>
                <a:endParaRPr lang="en-US" altLang="ja-JP" dirty="0">
                  <a:ea typeface="ＭＳ ゴシック" panose="020B0609070205080204" pitchFamily="49" charset="-128"/>
                </a:endParaRPr>
              </a:p>
              <a:p>
                <a:pPr marL="0" indent="0">
                  <a:buNone/>
                </a:pPr>
                <a:r>
                  <a:rPr lang="ja-JP" altLang="en-US" dirty="0">
                    <a:solidFill>
                      <a:srgbClr val="0000FF"/>
                    </a:solidFill>
                    <a:ea typeface="ＭＳ ゴシック" panose="020B0609070205080204" pitchFamily="49" charset="-128"/>
                  </a:rPr>
                  <a:t>　温度が変わる</a:t>
                </a:r>
                <a:r>
                  <a:rPr lang="en-US" altLang="ja-JP" dirty="0">
                    <a:solidFill>
                      <a:srgbClr val="0000FF"/>
                    </a:solidFill>
                    <a:ea typeface="ＭＳ ゴシック" panose="020B0609070205080204" pitchFamily="49" charset="-128"/>
                  </a:rPr>
                  <a:t>:</a:t>
                </a:r>
                <a:r>
                  <a:rPr lang="ja-JP" altLang="en-US" dirty="0">
                    <a:solidFill>
                      <a:srgbClr val="0000FF"/>
                    </a:solidFill>
                    <a:ea typeface="ＭＳ ゴシック" panose="020B0609070205080204" pitchFamily="49" charset="-128"/>
                  </a:rPr>
                  <a:t> </a:t>
                </a:r>
                <a:r>
                  <a:rPr lang="ja-JP" altLang="en-US" i="1" dirty="0">
                    <a:ea typeface="ＭＳ ゴシック" panose="020B0609070205080204" pitchFamily="49" charset="-128"/>
                  </a:rPr>
                  <a:t>定温過程と対</a:t>
                </a:r>
                <a:r>
                  <a:rPr lang="ja-JP" altLang="en-US" dirty="0">
                    <a:solidFill>
                      <a:srgbClr val="0000FF"/>
                    </a:solidFill>
                    <a:ea typeface="ＭＳ ゴシック" panose="020B0609070205080204" pitchFamily="49" charset="-128"/>
                  </a:rPr>
                  <a:t>　</a:t>
                </a:r>
              </a:p>
              <a:p>
                <a:pPr marL="0" indent="0" algn="ctr">
                  <a:buNone/>
                </a:pPr>
                <a:endParaRPr lang="en-US" altLang="ja-JP" i="1" dirty="0">
                  <a:solidFill>
                    <a:srgbClr val="FF0000"/>
                  </a:solidFill>
                </a:endParaRPr>
              </a:p>
              <a:p>
                <a:pPr marL="0" indent="0" algn="ctr">
                  <a:buNone/>
                </a:pP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ja-JP" altLang="en-US" i="1">
                            <a:solidFill>
                              <a:srgbClr val="FF0000"/>
                            </a:solidFill>
                            <a:latin typeface="Cambria Math" panose="02040503050406030204" pitchFamily="18" charset="0"/>
                          </a:rPr>
                          <m:t>𝛿</m:t>
                        </m:r>
                        <m:r>
                          <a:rPr lang="en-US" altLang="ja-JP" i="1">
                            <a:solidFill>
                              <a:srgbClr val="FF0000"/>
                            </a:solidFill>
                            <a:latin typeface="Cambria Math" panose="02040503050406030204" pitchFamily="18" charset="0"/>
                          </a:rPr>
                          <m:t>𝑄</m:t>
                        </m:r>
                        <m:r>
                          <a:rPr lang="en-US" altLang="ja-JP" i="1">
                            <a:solidFill>
                              <a:srgbClr val="FF0000"/>
                            </a:solidFill>
                            <a:latin typeface="Cambria Math" panose="02040503050406030204" pitchFamily="18" charset="0"/>
                          </a:rPr>
                          <m:t>=</m:t>
                        </m:r>
                        <m:d>
                          <m:dPr>
                            <m:ctrlPr>
                              <a:rPr lang="en-US" altLang="ja-JP" i="1">
                                <a:solidFill>
                                  <a:srgbClr val="FF0000"/>
                                </a:solidFill>
                                <a:latin typeface="Cambria Math" panose="02040503050406030204" pitchFamily="18" charset="0"/>
                              </a:rPr>
                            </m:ctrlPr>
                          </m:dPr>
                          <m:e>
                            <m:f>
                              <m:fPr>
                                <m:ctrlPr>
                                  <a:rPr lang="en-US" altLang="ja-JP" i="1">
                                    <a:solidFill>
                                      <a:srgbClr val="FF0000"/>
                                    </a:solidFill>
                                    <a:latin typeface="Cambria Math" panose="02040503050406030204" pitchFamily="18" charset="0"/>
                                  </a:rPr>
                                </m:ctrlPr>
                              </m:fPr>
                              <m:num>
                                <m:r>
                                  <a:rPr lang="ja-JP" altLang="en-US" i="1">
                                    <a:solidFill>
                                      <a:srgbClr val="FF0000"/>
                                    </a:solidFill>
                                    <a:latin typeface="Cambria Math" panose="02040503050406030204" pitchFamily="18" charset="0"/>
                                  </a:rPr>
                                  <m:t>𝜕</m:t>
                                </m:r>
                                <m:r>
                                  <a:rPr lang="en-US" altLang="ja-JP" i="1">
                                    <a:solidFill>
                                      <a:srgbClr val="FF0000"/>
                                    </a:solidFill>
                                    <a:latin typeface="Cambria Math" panose="02040503050406030204" pitchFamily="18" charset="0"/>
                                  </a:rPr>
                                  <m:t>𝑈</m:t>
                                </m:r>
                              </m:num>
                              <m:den>
                                <m:r>
                                  <a:rPr lang="ja-JP" altLang="en-US" i="1">
                                    <a:solidFill>
                                      <a:srgbClr val="FF0000"/>
                                    </a:solidFill>
                                    <a:latin typeface="Cambria Math" panose="02040503050406030204" pitchFamily="18" charset="0"/>
                                  </a:rPr>
                                  <m:t>𝜕</m:t>
                                </m:r>
                                <m:r>
                                  <a:rPr lang="en-US" altLang="ja-JP" i="1">
                                    <a:solidFill>
                                      <a:srgbClr val="FF0000"/>
                                    </a:solidFill>
                                    <a:latin typeface="Cambria Math" panose="02040503050406030204" pitchFamily="18" charset="0"/>
                                  </a:rPr>
                                  <m:t>𝑇</m:t>
                                </m:r>
                              </m:den>
                            </m:f>
                          </m:e>
                        </m:d>
                      </m:e>
                      <m:sub>
                        <m:r>
                          <a:rPr lang="en-US" altLang="ja-JP" i="1">
                            <a:solidFill>
                              <a:srgbClr val="FF0000"/>
                            </a:solidFill>
                            <a:latin typeface="Cambria Math" panose="02040503050406030204" pitchFamily="18" charset="0"/>
                          </a:rPr>
                          <m:t>𝑉</m:t>
                        </m:r>
                      </m:sub>
                    </m:sSub>
                    <m:r>
                      <a:rPr lang="en-US" altLang="ja-JP" i="1">
                        <a:solidFill>
                          <a:srgbClr val="FF0000"/>
                        </a:solidFill>
                        <a:latin typeface="Cambria Math" panose="02040503050406030204" pitchFamily="18" charset="0"/>
                      </a:rPr>
                      <m:t>𝑑𝑇</m:t>
                    </m:r>
                    <m:r>
                      <a:rPr lang="en-US" altLang="ja-JP" i="1">
                        <a:solidFill>
                          <a:srgbClr val="FF0000"/>
                        </a:solidFill>
                        <a:latin typeface="Cambria Math" panose="02040503050406030204" pitchFamily="18" charset="0"/>
                      </a:rPr>
                      <m:t>+</m:t>
                    </m:r>
                    <m:d>
                      <m:dPr>
                        <m:begChr m:val="["/>
                        <m:endChr m:val="]"/>
                        <m:ctrlPr>
                          <a:rPr lang="en-US" altLang="ja-JP" i="1">
                            <a:solidFill>
                              <a:srgbClr val="FF0000"/>
                            </a:solidFill>
                            <a:latin typeface="Cambria Math" panose="02040503050406030204" pitchFamily="18" charset="0"/>
                          </a:rPr>
                        </m:ctrlPr>
                      </m:dPr>
                      <m:e>
                        <m:sSub>
                          <m:sSubPr>
                            <m:ctrlPr>
                              <a:rPr lang="en-US" altLang="ja-JP" i="1">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𝑃</m:t>
                            </m:r>
                            <m:r>
                              <a:rPr lang="en-US" altLang="ja-JP" i="1">
                                <a:solidFill>
                                  <a:srgbClr val="FF0000"/>
                                </a:solidFill>
                                <a:latin typeface="Cambria Math" panose="02040503050406030204" pitchFamily="18" charset="0"/>
                              </a:rPr>
                              <m:t>+</m:t>
                            </m:r>
                            <m:d>
                              <m:dPr>
                                <m:ctrlPr>
                                  <a:rPr lang="en-US" altLang="ja-JP" i="1">
                                    <a:solidFill>
                                      <a:srgbClr val="FF0000"/>
                                    </a:solidFill>
                                    <a:latin typeface="Cambria Math" panose="02040503050406030204" pitchFamily="18" charset="0"/>
                                  </a:rPr>
                                </m:ctrlPr>
                              </m:dPr>
                              <m:e>
                                <m:f>
                                  <m:fPr>
                                    <m:ctrlPr>
                                      <a:rPr lang="en-US" altLang="ja-JP" i="1">
                                        <a:solidFill>
                                          <a:srgbClr val="FF0000"/>
                                        </a:solidFill>
                                        <a:latin typeface="Cambria Math" panose="02040503050406030204" pitchFamily="18" charset="0"/>
                                      </a:rPr>
                                    </m:ctrlPr>
                                  </m:fPr>
                                  <m:num>
                                    <m:r>
                                      <a:rPr lang="ja-JP" altLang="en-US" i="1">
                                        <a:solidFill>
                                          <a:srgbClr val="FF0000"/>
                                        </a:solidFill>
                                        <a:latin typeface="Cambria Math" panose="02040503050406030204" pitchFamily="18" charset="0"/>
                                      </a:rPr>
                                      <m:t>𝜕</m:t>
                                    </m:r>
                                    <m:r>
                                      <a:rPr lang="en-US" altLang="ja-JP" i="1">
                                        <a:solidFill>
                                          <a:srgbClr val="FF0000"/>
                                        </a:solidFill>
                                        <a:latin typeface="Cambria Math" panose="02040503050406030204" pitchFamily="18" charset="0"/>
                                      </a:rPr>
                                      <m:t>𝑈</m:t>
                                    </m:r>
                                  </m:num>
                                  <m:den>
                                    <m:r>
                                      <a:rPr lang="ja-JP" altLang="en-US" i="1">
                                        <a:solidFill>
                                          <a:srgbClr val="FF0000"/>
                                        </a:solidFill>
                                        <a:latin typeface="Cambria Math" panose="02040503050406030204" pitchFamily="18" charset="0"/>
                                      </a:rPr>
                                      <m:t>𝜕</m:t>
                                    </m:r>
                                    <m:r>
                                      <a:rPr lang="en-US" altLang="ja-JP" i="1">
                                        <a:solidFill>
                                          <a:srgbClr val="FF0000"/>
                                        </a:solidFill>
                                        <a:latin typeface="Cambria Math" panose="02040503050406030204" pitchFamily="18" charset="0"/>
                                      </a:rPr>
                                      <m:t>𝑉</m:t>
                                    </m:r>
                                  </m:den>
                                </m:f>
                              </m:e>
                            </m:d>
                          </m:e>
                          <m:sub>
                            <m:r>
                              <a:rPr lang="en-US" altLang="ja-JP" i="1">
                                <a:solidFill>
                                  <a:srgbClr val="FF0000"/>
                                </a:solidFill>
                                <a:latin typeface="Cambria Math" panose="02040503050406030204" pitchFamily="18" charset="0"/>
                              </a:rPr>
                              <m:t>𝑇</m:t>
                            </m:r>
                          </m:sub>
                        </m:sSub>
                      </m:e>
                    </m:d>
                    <m:r>
                      <a:rPr lang="en-US" altLang="ja-JP" i="1">
                        <a:solidFill>
                          <a:srgbClr val="FF0000"/>
                        </a:solidFill>
                        <a:latin typeface="Cambria Math" panose="02040503050406030204" pitchFamily="18" charset="0"/>
                      </a:rPr>
                      <m:t>𝑑𝑉</m:t>
                    </m:r>
                  </m:oMath>
                </a14:m>
                <a:r>
                  <a:rPr lang="en-US" altLang="ja-JP"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lang="en-US" altLang="ja-JP" i="1">
                        <a:solidFill>
                          <a:srgbClr val="FF0000"/>
                        </a:solidFill>
                        <a:latin typeface="Cambria Math" panose="02040503050406030204" pitchFamily="18" charset="0"/>
                      </a:rPr>
                      <m:t>=0</m:t>
                    </m:r>
                  </m:oMath>
                </a14:m>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(1.39)</a:t>
                </a:r>
              </a:p>
              <a:p>
                <a:pPr marL="0" indent="0" algn="ctr">
                  <a:buNone/>
                </a:pPr>
                <a14:m>
                  <m:oMath xmlns:m="http://schemas.openxmlformats.org/officeDocument/2006/math">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rPr>
                      <m:t>𝑑𝑉</m:t>
                    </m:r>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ja-JP" altLang="en-US" i="1">
                                        <a:latin typeface="Cambria Math" panose="02040503050406030204" pitchFamily="18" charset="0"/>
                                      </a:rPr>
                                      <m:t>𝜕</m:t>
                                    </m:r>
                                    <m:r>
                                      <a:rPr lang="en-US" altLang="ja-JP" i="1">
                                        <a:latin typeface="Cambria Math" panose="02040503050406030204" pitchFamily="18" charset="0"/>
                                      </a:rPr>
                                      <m:t>𝑈</m:t>
                                    </m:r>
                                  </m:num>
                                  <m:den>
                                    <m:r>
                                      <a:rPr lang="ja-JP" altLang="en-US" i="1">
                                        <a:latin typeface="Cambria Math" panose="02040503050406030204" pitchFamily="18" charset="0"/>
                                      </a:rPr>
                                      <m:t>𝜕</m:t>
                                    </m:r>
                                    <m:r>
                                      <a:rPr lang="en-US" altLang="ja-JP" i="1">
                                        <a:latin typeface="Cambria Math" panose="02040503050406030204" pitchFamily="18" charset="0"/>
                                      </a:rPr>
                                      <m:t>𝑇</m:t>
                                    </m:r>
                                  </m:den>
                                </m:f>
                              </m:e>
                            </m:d>
                          </m:e>
                          <m:sub>
                            <m:r>
                              <a:rPr lang="en-US" altLang="ja-JP" i="1">
                                <a:latin typeface="Cambria Math" panose="02040503050406030204" pitchFamily="18" charset="0"/>
                              </a:rPr>
                              <m:t>𝑉</m:t>
                            </m:r>
                          </m:sub>
                        </m:sSub>
                      </m:num>
                      <m:den>
                        <m:d>
                          <m:dPr>
                            <m:begChr m:val="["/>
                            <m:endChr m:val="]"/>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𝑃</m:t>
                                </m:r>
                                <m:r>
                                  <a:rPr lang="en-US" altLang="ja-JP" i="1">
                                    <a:latin typeface="Cambria Math" panose="02040503050406030204" pitchFamily="18" charset="0"/>
                                  </a:rPr>
                                  <m:t>+</m:t>
                                </m:r>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ja-JP" altLang="en-US" i="1">
                                            <a:latin typeface="Cambria Math" panose="02040503050406030204" pitchFamily="18" charset="0"/>
                                          </a:rPr>
                                          <m:t>𝜕</m:t>
                                        </m:r>
                                        <m:r>
                                          <a:rPr lang="en-US" altLang="ja-JP" i="1">
                                            <a:latin typeface="Cambria Math" panose="02040503050406030204" pitchFamily="18" charset="0"/>
                                          </a:rPr>
                                          <m:t>𝑈</m:t>
                                        </m:r>
                                      </m:num>
                                      <m:den>
                                        <m:r>
                                          <a:rPr lang="ja-JP" altLang="en-US" i="1">
                                            <a:latin typeface="Cambria Math" panose="02040503050406030204" pitchFamily="18" charset="0"/>
                                          </a:rPr>
                                          <m:t>𝜕</m:t>
                                        </m:r>
                                        <m:r>
                                          <a:rPr lang="en-US" altLang="ja-JP" i="1">
                                            <a:latin typeface="Cambria Math" panose="02040503050406030204" pitchFamily="18" charset="0"/>
                                          </a:rPr>
                                          <m:t>𝑉</m:t>
                                        </m:r>
                                      </m:den>
                                    </m:f>
                                  </m:e>
                                </m:d>
                              </m:e>
                              <m:sub>
                                <m:r>
                                  <a:rPr lang="en-US" altLang="ja-JP" i="1">
                                    <a:latin typeface="Cambria Math" panose="02040503050406030204" pitchFamily="18" charset="0"/>
                                  </a:rPr>
                                  <m:t>𝑇</m:t>
                                </m:r>
                              </m:sub>
                            </m:sSub>
                          </m:e>
                        </m:d>
                      </m:den>
                    </m:f>
                    <m:r>
                      <a:rPr lang="en-US" altLang="ja-JP" i="1">
                        <a:latin typeface="Cambria Math" panose="02040503050406030204" pitchFamily="18" charset="0"/>
                      </a:rPr>
                      <m:t>𝑑𝑇</m:t>
                    </m:r>
                  </m:oMath>
                </a14:m>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(1.40)</a:t>
                </a:r>
              </a:p>
              <a:p>
                <a:pPr marL="0" indent="0">
                  <a:buNone/>
                </a:pPr>
                <a:r>
                  <a:rPr lang="ja-JP" altLang="en-US" dirty="0">
                    <a:ea typeface="ＭＳ ゴシック" panose="020B0609070205080204" pitchFamily="49" charset="-128"/>
                  </a:rPr>
                  <a:t>温度を </a:t>
                </a:r>
                <a14:m>
                  <m:oMath xmlns:m="http://schemas.openxmlformats.org/officeDocument/2006/math">
                    <m:r>
                      <a:rPr lang="en-US" altLang="ja-JP" i="1" dirty="0" smtClean="0">
                        <a:latin typeface="Cambria Math" panose="02040503050406030204" pitchFamily="18" charset="0"/>
                      </a:rPr>
                      <m:t>𝑑𝑇</m:t>
                    </m:r>
                    <m:r>
                      <a:rPr lang="en-US" altLang="ja-JP" i="1" dirty="0">
                        <a:latin typeface="Cambria Math" panose="02040503050406030204" pitchFamily="18" charset="0"/>
                      </a:rPr>
                      <m:t> </m:t>
                    </m:r>
                  </m:oMath>
                </a14:m>
                <a:r>
                  <a:rPr lang="ja-JP" altLang="en-US" dirty="0">
                    <a:ea typeface="ＭＳ ゴシック" panose="020B0609070205080204" pitchFamily="49" charset="-128"/>
                  </a:rPr>
                  <a:t>変化させたときの体積変化 </a:t>
                </a:r>
                <a14:m>
                  <m:oMath xmlns:m="http://schemas.openxmlformats.org/officeDocument/2006/math">
                    <m:r>
                      <a:rPr lang="en-US" altLang="ja-JP" i="1" dirty="0" smtClean="0">
                        <a:latin typeface="Cambria Math" panose="02040503050406030204" pitchFamily="18" charset="0"/>
                      </a:rPr>
                      <m:t>𝑑𝑉</m:t>
                    </m:r>
                  </m:oMath>
                </a14:m>
                <a:r>
                  <a:rPr lang="en-US" altLang="ja-JP" dirty="0">
                    <a:ea typeface="ＭＳ ゴシック" panose="020B0609070205080204" pitchFamily="49" charset="-128"/>
                  </a:rPr>
                  <a:t> </a:t>
                </a:r>
                <a:r>
                  <a:rPr lang="ja-JP" altLang="en-US" dirty="0">
                    <a:ea typeface="ＭＳ ゴシック" panose="020B0609070205080204" pitchFamily="49" charset="-128"/>
                  </a:rPr>
                  <a:t>が計算できる</a:t>
                </a:r>
                <a:endParaRPr lang="en-US" altLang="ja-JP" dirty="0">
                  <a:ea typeface="ＭＳ ゴシック" panose="020B0609070205080204" pitchFamily="49" charset="-128"/>
                </a:endParaRPr>
              </a:p>
              <a:p>
                <a:pPr marL="0" indent="0">
                  <a:buNone/>
                </a:pPr>
                <a:endParaRPr lang="ja-JP" altLang="en-US" dirty="0">
                  <a:ea typeface="ＭＳ ゴシック" panose="020B0609070205080204" pitchFamily="49" charset="-128"/>
                </a:endParaRPr>
              </a:p>
              <a:p>
                <a:pPr marL="0" indent="0">
                  <a:buNone/>
                </a:pPr>
                <a:r>
                  <a:rPr lang="ja-JP" altLang="en-US" dirty="0">
                    <a:ea typeface="ＭＳ ゴシック" panose="020B0609070205080204" pitchFamily="49" charset="-128"/>
                  </a:rPr>
                  <a:t>この微分方程式を適当な初期条件で解けば、温度 </a:t>
                </a:r>
                <a14:m>
                  <m:oMath xmlns:m="http://schemas.openxmlformats.org/officeDocument/2006/math">
                    <m:r>
                      <a:rPr lang="en-US" altLang="ja-JP" i="1" dirty="0" smtClean="0">
                        <a:latin typeface="Cambria Math" panose="02040503050406030204" pitchFamily="18" charset="0"/>
                      </a:rPr>
                      <m:t>𝑇</m:t>
                    </m:r>
                    <m:r>
                      <a:rPr lang="en-US" altLang="ja-JP" i="1" dirty="0" smtClean="0">
                        <a:latin typeface="Cambria Math" panose="02040503050406030204" pitchFamily="18" charset="0"/>
                      </a:rPr>
                      <m:t> </m:t>
                    </m:r>
                  </m:oMath>
                </a14:m>
                <a:r>
                  <a:rPr lang="ja-JP" altLang="en-US" dirty="0">
                    <a:ea typeface="ＭＳ ゴシック" panose="020B0609070205080204" pitchFamily="49" charset="-128"/>
                  </a:rPr>
                  <a:t>における体積 </a:t>
                </a:r>
                <a14:m>
                  <m:oMath xmlns:m="http://schemas.openxmlformats.org/officeDocument/2006/math">
                    <m:r>
                      <a:rPr lang="en-US" altLang="ja-JP" i="1" dirty="0" smtClean="0">
                        <a:latin typeface="Cambria Math" panose="02040503050406030204" pitchFamily="18" charset="0"/>
                      </a:rPr>
                      <m:t>𝑉</m:t>
                    </m:r>
                    <m:r>
                      <a:rPr lang="en-US" altLang="ja-JP" i="1" dirty="0" smtClean="0">
                        <a:latin typeface="Cambria Math" panose="02040503050406030204" pitchFamily="18" charset="0"/>
                      </a:rPr>
                      <m:t>(</m:t>
                    </m:r>
                    <m:r>
                      <a:rPr lang="en-US" altLang="ja-JP" i="1" dirty="0" smtClean="0">
                        <a:latin typeface="Cambria Math" panose="02040503050406030204" pitchFamily="18" charset="0"/>
                      </a:rPr>
                      <m:t>𝑇</m:t>
                    </m:r>
                    <m:r>
                      <a:rPr lang="en-US" altLang="ja-JP" i="1" dirty="0" smtClean="0">
                        <a:latin typeface="Cambria Math" panose="02040503050406030204" pitchFamily="18" charset="0"/>
                      </a:rPr>
                      <m:t>) </m:t>
                    </m:r>
                  </m:oMath>
                </a14:m>
                <a:r>
                  <a:rPr lang="ja-JP" altLang="en-US" dirty="0">
                    <a:ea typeface="ＭＳ ゴシック" panose="020B0609070205080204" pitchFamily="49" charset="-128"/>
                  </a:rPr>
                  <a:t>がわかる</a:t>
                </a:r>
              </a:p>
              <a:p>
                <a:endParaRPr kumimoji="1" lang="ja-JP" altLang="en-US" dirty="0">
                  <a:ea typeface="ＭＳ ゴシック" panose="020B0609070205080204" pitchFamily="49"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159" t="-1305" r="-541"/>
                </a:stretch>
              </a:blipFill>
            </p:spPr>
            <p:txBody>
              <a:bodyPr/>
              <a:lstStyle/>
              <a:p>
                <a:r>
                  <a:rPr lang="ja-JP" altLang="en-US">
                    <a:noFill/>
                  </a:rPr>
                  <a:t> </a:t>
                </a:r>
              </a:p>
            </p:txBody>
          </p:sp>
        </mc:Fallback>
      </mc:AlternateContent>
      <p:sp>
        <p:nvSpPr>
          <p:cNvPr id="6" name="タイトル 1">
            <a:extLst>
              <a:ext uri="{FF2B5EF4-FFF2-40B4-BE49-F238E27FC236}">
                <a16:creationId xmlns:a16="http://schemas.microsoft.com/office/drawing/2014/main" id="{B35326AF-B439-49AB-A6E3-EED1ABA9DA18}"/>
              </a:ext>
            </a:extLst>
          </p:cNvPr>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準静的</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断熱変化</a:t>
            </a:r>
          </a:p>
        </p:txBody>
      </p:sp>
      <p:sp>
        <p:nvSpPr>
          <p:cNvPr id="7" name="テキスト ボックス 6">
            <a:extLst>
              <a:ext uri="{FF2B5EF4-FFF2-40B4-BE49-F238E27FC236}">
                <a16:creationId xmlns:a16="http://schemas.microsoft.com/office/drawing/2014/main" id="{6EF0A79B-7582-4B49-8A56-A52D649BAE73}"/>
              </a:ext>
            </a:extLst>
          </p:cNvPr>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19</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1709777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036864"/>
                <a:ext cx="7886700" cy="5546497"/>
              </a:xfrm>
            </p:spPr>
            <p:txBody>
              <a:bodyPr>
                <a:noAutofit/>
              </a:bodyPr>
              <a:lstStyle/>
              <a:p>
                <a:pPr marL="0" lvl="1" indent="0" algn="ctr">
                  <a:lnSpc>
                    <a:spcPct val="100000"/>
                  </a:lnSpc>
                  <a:spcBef>
                    <a:spcPts val="1000"/>
                  </a:spcBef>
                  <a:buNone/>
                </a:pPr>
                <a14:m>
                  <m:oMath xmlns:m="http://schemas.openxmlformats.org/officeDocument/2006/math">
                    <m:sSub>
                      <m:sSubPr>
                        <m:ctrlPr>
                          <a:rPr lang="en-US" altLang="ja-JP" sz="2000" i="1" smtClean="0">
                            <a:solidFill>
                              <a:srgbClr val="FF0000"/>
                            </a:solidFill>
                            <a:latin typeface="Cambria Math" panose="02040503050406030204" pitchFamily="18" charset="0"/>
                          </a:rPr>
                        </m:ctrlPr>
                      </m:sSubPr>
                      <m:e>
                        <m:d>
                          <m:dPr>
                            <m:ctrlPr>
                              <a:rPr lang="en-US" altLang="ja-JP" sz="2000" i="1">
                                <a:solidFill>
                                  <a:srgbClr val="FF0000"/>
                                </a:solidFill>
                                <a:latin typeface="Cambria Math" panose="02040503050406030204" pitchFamily="18" charset="0"/>
                              </a:rPr>
                            </m:ctrlPr>
                          </m:dPr>
                          <m:e>
                            <m:f>
                              <m:fPr>
                                <m:ctrlPr>
                                  <a:rPr lang="en-US" altLang="ja-JP" sz="2000" i="1">
                                    <a:solidFill>
                                      <a:srgbClr val="FF0000"/>
                                    </a:solidFill>
                                    <a:latin typeface="Cambria Math" panose="02040503050406030204" pitchFamily="18" charset="0"/>
                                  </a:rPr>
                                </m:ctrlPr>
                              </m:fPr>
                              <m:num>
                                <m:r>
                                  <a:rPr lang="ja-JP" altLang="en-US"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𝑈</m:t>
                                </m:r>
                              </m:num>
                              <m:den>
                                <m:r>
                                  <a:rPr lang="ja-JP" altLang="en-US"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𝑇</m:t>
                                </m:r>
                              </m:den>
                            </m:f>
                          </m:e>
                        </m:d>
                      </m:e>
                      <m:sub>
                        <m:r>
                          <a:rPr lang="en-US" altLang="ja-JP" sz="2000" i="1">
                            <a:solidFill>
                              <a:srgbClr val="FF0000"/>
                            </a:solidFill>
                            <a:latin typeface="Cambria Math" panose="02040503050406030204" pitchFamily="18" charset="0"/>
                          </a:rPr>
                          <m:t>𝑉</m:t>
                        </m:r>
                      </m:sub>
                    </m:sSub>
                    <m:r>
                      <a:rPr lang="en-US" altLang="ja-JP" sz="2000" i="1">
                        <a:solidFill>
                          <a:srgbClr val="FF0000"/>
                        </a:solidFill>
                        <a:latin typeface="Cambria Math" panose="02040503050406030204" pitchFamily="18" charset="0"/>
                      </a:rPr>
                      <m:t>𝑑𝑇</m:t>
                    </m:r>
                    <m:r>
                      <a:rPr lang="en-US" altLang="ja-JP" sz="2000" i="1">
                        <a:solidFill>
                          <a:srgbClr val="FF0000"/>
                        </a:solidFill>
                        <a:latin typeface="Cambria Math" panose="02040503050406030204" pitchFamily="18" charset="0"/>
                      </a:rPr>
                      <m:t>+</m:t>
                    </m:r>
                    <m:d>
                      <m:dPr>
                        <m:begChr m:val="["/>
                        <m:endChr m:val="]"/>
                        <m:ctrlPr>
                          <a:rPr lang="en-US" altLang="ja-JP" sz="2000" i="1">
                            <a:solidFill>
                              <a:srgbClr val="FF0000"/>
                            </a:solidFill>
                            <a:latin typeface="Cambria Math" panose="02040503050406030204" pitchFamily="18" charset="0"/>
                          </a:rPr>
                        </m:ctrlPr>
                      </m:dPr>
                      <m:e>
                        <m:sSub>
                          <m:sSubPr>
                            <m:ctrlPr>
                              <a:rPr lang="en-US" altLang="ja-JP" sz="2000" i="1">
                                <a:solidFill>
                                  <a:srgbClr val="FF0000"/>
                                </a:solidFill>
                                <a:latin typeface="Cambria Math" panose="02040503050406030204" pitchFamily="18" charset="0"/>
                              </a:rPr>
                            </m:ctrlPr>
                          </m:sSubPr>
                          <m:e>
                            <m:r>
                              <a:rPr lang="en-US" altLang="ja-JP" sz="2000" i="1">
                                <a:solidFill>
                                  <a:srgbClr val="FF0000"/>
                                </a:solidFill>
                                <a:latin typeface="Cambria Math" panose="02040503050406030204" pitchFamily="18" charset="0"/>
                              </a:rPr>
                              <m:t>𝑃</m:t>
                            </m:r>
                            <m:r>
                              <a:rPr lang="en-US" altLang="ja-JP" sz="2000" i="1">
                                <a:solidFill>
                                  <a:srgbClr val="FF0000"/>
                                </a:solidFill>
                                <a:latin typeface="Cambria Math" panose="02040503050406030204" pitchFamily="18" charset="0"/>
                              </a:rPr>
                              <m:t>+</m:t>
                            </m:r>
                            <m:d>
                              <m:dPr>
                                <m:ctrlPr>
                                  <a:rPr lang="en-US" altLang="ja-JP" sz="2000" i="1">
                                    <a:solidFill>
                                      <a:srgbClr val="FF0000"/>
                                    </a:solidFill>
                                    <a:latin typeface="Cambria Math" panose="02040503050406030204" pitchFamily="18" charset="0"/>
                                  </a:rPr>
                                </m:ctrlPr>
                              </m:dPr>
                              <m:e>
                                <m:f>
                                  <m:fPr>
                                    <m:ctrlPr>
                                      <a:rPr lang="en-US" altLang="ja-JP" sz="2000" i="1">
                                        <a:solidFill>
                                          <a:srgbClr val="FF0000"/>
                                        </a:solidFill>
                                        <a:latin typeface="Cambria Math" panose="02040503050406030204" pitchFamily="18" charset="0"/>
                                      </a:rPr>
                                    </m:ctrlPr>
                                  </m:fPr>
                                  <m:num>
                                    <m:r>
                                      <a:rPr lang="ja-JP" altLang="en-US"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𝑈</m:t>
                                    </m:r>
                                  </m:num>
                                  <m:den>
                                    <m:r>
                                      <a:rPr lang="ja-JP" altLang="en-US" sz="2000" i="1">
                                        <a:solidFill>
                                          <a:srgbClr val="FF0000"/>
                                        </a:solidFill>
                                        <a:latin typeface="Cambria Math" panose="02040503050406030204" pitchFamily="18" charset="0"/>
                                      </a:rPr>
                                      <m:t>𝜕</m:t>
                                    </m:r>
                                    <m:r>
                                      <a:rPr lang="en-US" altLang="ja-JP" sz="2000" i="1">
                                        <a:solidFill>
                                          <a:srgbClr val="FF0000"/>
                                        </a:solidFill>
                                        <a:latin typeface="Cambria Math" panose="02040503050406030204" pitchFamily="18" charset="0"/>
                                      </a:rPr>
                                      <m:t>𝑉</m:t>
                                    </m:r>
                                  </m:den>
                                </m:f>
                              </m:e>
                            </m:d>
                          </m:e>
                          <m:sub>
                            <m:r>
                              <a:rPr lang="en-US" altLang="ja-JP" sz="2000" i="1">
                                <a:solidFill>
                                  <a:srgbClr val="FF0000"/>
                                </a:solidFill>
                                <a:latin typeface="Cambria Math" panose="02040503050406030204" pitchFamily="18" charset="0"/>
                              </a:rPr>
                              <m:t>𝑇</m:t>
                            </m:r>
                          </m:sub>
                        </m:sSub>
                      </m:e>
                    </m:d>
                    <m:r>
                      <a:rPr lang="en-US" altLang="ja-JP" sz="2000" i="1">
                        <a:solidFill>
                          <a:srgbClr val="FF0000"/>
                        </a:solidFill>
                        <a:latin typeface="Cambria Math" panose="02040503050406030204" pitchFamily="18" charset="0"/>
                      </a:rPr>
                      <m:t>𝑑𝑉</m:t>
                    </m:r>
                  </m:oMath>
                </a14:m>
                <a:r>
                  <a:rPr lang="en-US" altLang="ja-JP"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lang="en-US" altLang="ja-JP" sz="2000" i="1">
                        <a:solidFill>
                          <a:srgbClr val="FF0000"/>
                        </a:solidFill>
                        <a:latin typeface="Cambria Math" panose="02040503050406030204" pitchFamily="18" charset="0"/>
                      </a:rPr>
                      <m:t>=0</m:t>
                    </m:r>
                  </m:oMath>
                </a14:m>
                <a:r>
                  <a:rPr lang="ja-JP" altLang="en-US" sz="2000"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(1.39)</a:t>
                </a:r>
                <a:endPar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lvl="1" indent="0">
                  <a:lnSpc>
                    <a:spcPct val="100000"/>
                  </a:lnSpc>
                  <a:buNone/>
                </a:pP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を適当な初期条件で解けば、温度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T</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における体積 </a:t>
                </a:r>
                <a: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V</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t>T</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がわかる</a:t>
                </a:r>
                <a:endPar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lvl="1" indent="0">
                  <a:lnSpc>
                    <a:spcPct val="100000"/>
                  </a:lnSpc>
                  <a:buNone/>
                </a:pPr>
                <a:endParaRPr lang="en-US" altLang="ja-JP" sz="1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0" lvl="1" indent="0">
                  <a:lnSpc>
                    <a:spcPct val="100000"/>
                  </a:lnSpc>
                  <a:buNone/>
                </a:pPr>
                <a:r>
                  <a:rPr lang="ja-JP" altLang="en-US" sz="24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理想気体の場合　</a:t>
                </a:r>
                <a14:m>
                  <m:oMath xmlns:m="http://schemas.openxmlformats.org/officeDocument/2006/math">
                    <m:sSub>
                      <m:sSubPr>
                        <m:ctrlPr>
                          <a:rPr lang="en-US" altLang="ja-JP" sz="2000" i="1">
                            <a:latin typeface="Cambria Math" panose="02040503050406030204" pitchFamily="18" charset="0"/>
                          </a:rPr>
                        </m:ctrlPr>
                      </m:sSub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panose="02040503050406030204" pitchFamily="18" charset="0"/>
                                  </a:rPr>
                                  <m:t>𝜕</m:t>
                                </m:r>
                                <m:r>
                                  <a:rPr lang="en-US" altLang="ja-JP" sz="2000" i="1">
                                    <a:latin typeface="Cambria Math" panose="02040503050406030204" pitchFamily="18" charset="0"/>
                                  </a:rPr>
                                  <m:t>𝑈</m:t>
                                </m:r>
                              </m:num>
                              <m:den>
                                <m:r>
                                  <a:rPr lang="ja-JP" altLang="en-US" sz="2000" i="1">
                                    <a:latin typeface="Cambria Math" panose="02040503050406030204" pitchFamily="18" charset="0"/>
                                  </a:rPr>
                                  <m:t>𝜕</m:t>
                                </m:r>
                                <m:r>
                                  <a:rPr lang="en-US" altLang="ja-JP" sz="2000" i="1">
                                    <a:latin typeface="Cambria Math" panose="02040503050406030204" pitchFamily="18" charset="0"/>
                                  </a:rPr>
                                  <m:t>𝑉</m:t>
                                </m:r>
                              </m:den>
                            </m:f>
                          </m:e>
                        </m:d>
                      </m:e>
                      <m:sub>
                        <m:r>
                          <a:rPr lang="en-US" altLang="ja-JP" sz="2000" i="1">
                            <a:latin typeface="Cambria Math" panose="02040503050406030204" pitchFamily="18" charset="0"/>
                          </a:rPr>
                          <m:t>𝑇</m:t>
                        </m:r>
                      </m:sub>
                    </m:sSub>
                    <m:r>
                      <a:rPr lang="en-US" altLang="ja-JP" sz="2000" i="1">
                        <a:latin typeface="Cambria Math" panose="02040503050406030204" pitchFamily="18" charset="0"/>
                      </a:rPr>
                      <m:t>=0</m:t>
                    </m:r>
                  </m:oMath>
                </a14:m>
                <a:endPar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lvl="1" indent="0">
                  <a:lnSpc>
                    <a:spcPct val="100000"/>
                  </a:lnSpc>
                  <a:buNone/>
                </a:pPr>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定積比熱　</a:t>
                </a:r>
                <a14:m>
                  <m:oMath xmlns:m="http://schemas.openxmlformats.org/officeDocument/2006/math">
                    <m:sSub>
                      <m:sSubPr>
                        <m:ctrlPr>
                          <a:rPr lang="en-US" altLang="ja-JP" sz="1600" i="1">
                            <a:latin typeface="Cambria Math" panose="02040503050406030204" pitchFamily="18" charset="0"/>
                          </a:rPr>
                        </m:ctrlPr>
                      </m:sSubPr>
                      <m:e>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𝐶</m:t>
                            </m:r>
                          </m:e>
                          <m:sub>
                            <m:r>
                              <a:rPr lang="en-US" altLang="ja-JP" sz="1600" i="1">
                                <a:latin typeface="Cambria Math" panose="02040503050406030204" pitchFamily="18" charset="0"/>
                                <a:ea typeface="Cambria Math" panose="02040503050406030204" pitchFamily="18" charset="0"/>
                              </a:rPr>
                              <m:t>𝑣</m:t>
                            </m:r>
                          </m:sub>
                        </m:sSub>
                        <m:r>
                          <a:rPr lang="en-US" altLang="ja-JP" sz="1600" i="1">
                            <a:latin typeface="Cambria Math" panose="02040503050406030204" pitchFamily="18" charset="0"/>
                          </a:rPr>
                          <m:t>=</m:t>
                        </m:r>
                        <m:d>
                          <m:dPr>
                            <m:ctrlPr>
                              <a:rPr lang="en-US" altLang="ja-JP" sz="1600" i="1">
                                <a:latin typeface="Cambria Math" panose="02040503050406030204" pitchFamily="18" charset="0"/>
                              </a:rPr>
                            </m:ctrlPr>
                          </m:dPr>
                          <m:e>
                            <m:f>
                              <m:fPr>
                                <m:ctrlPr>
                                  <a:rPr lang="en-US" altLang="ja-JP" sz="1600" i="1">
                                    <a:latin typeface="Cambria Math" panose="02040503050406030204" pitchFamily="18" charset="0"/>
                                  </a:rPr>
                                </m:ctrlPr>
                              </m:fPr>
                              <m:num>
                                <m:r>
                                  <a:rPr lang="ja-JP" altLang="en-US" sz="1600" i="1">
                                    <a:latin typeface="Cambria Math" panose="02040503050406030204" pitchFamily="18" charset="0"/>
                                  </a:rPr>
                                  <m:t>𝜕</m:t>
                                </m:r>
                                <m:r>
                                  <a:rPr lang="en-US" altLang="ja-JP" sz="1600" i="1">
                                    <a:latin typeface="Cambria Math" panose="02040503050406030204" pitchFamily="18" charset="0"/>
                                  </a:rPr>
                                  <m:t>𝑈</m:t>
                                </m:r>
                              </m:num>
                              <m:den>
                                <m:r>
                                  <a:rPr lang="ja-JP" altLang="en-US" sz="1600" i="1">
                                    <a:latin typeface="Cambria Math" panose="02040503050406030204" pitchFamily="18" charset="0"/>
                                  </a:rPr>
                                  <m:t>𝜕</m:t>
                                </m:r>
                                <m:r>
                                  <a:rPr lang="en-US" altLang="ja-JP" sz="1600" i="1">
                                    <a:latin typeface="Cambria Math" panose="02040503050406030204" pitchFamily="18" charset="0"/>
                                  </a:rPr>
                                  <m:t>𝑇</m:t>
                                </m:r>
                              </m:den>
                            </m:f>
                          </m:e>
                        </m:d>
                      </m:e>
                      <m:sub>
                        <m:r>
                          <a:rPr lang="en-US" altLang="ja-JP" sz="1600" i="1">
                            <a:latin typeface="Cambria Math" panose="02040503050406030204" pitchFamily="18" charset="0"/>
                          </a:rPr>
                          <m:t>𝑉</m:t>
                        </m:r>
                      </m:sub>
                    </m:sSub>
                    <m:r>
                      <a:rPr lang="ja-JP" altLang="en-US" sz="1600" i="1">
                        <a:latin typeface="Cambria Math" panose="02040503050406030204" pitchFamily="18" charset="0"/>
                      </a:rPr>
                      <m:t> </m:t>
                    </m:r>
                  </m:oMath>
                </a14:m>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を </a:t>
                </a: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(1.39)</a:t>
                </a:r>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式に代入して</a:t>
                </a:r>
                <a:endPar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lvl="1" indent="0">
                  <a:lnSpc>
                    <a:spcPct val="100000"/>
                  </a:lnSpc>
                  <a:buNone/>
                </a:pPr>
                <a:r>
                  <a:rPr lang="en-US" altLang="ja-JP" sz="2000" dirty="0">
                    <a:ea typeface="Cambria Math" panose="02040503050406030204" pitchFamily="18" charset="0"/>
                  </a:rPr>
                  <a:t>	</a:t>
                </a:r>
                <a14:m>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𝐶</m:t>
                        </m:r>
                      </m:e>
                      <m:sub>
                        <m:r>
                          <a:rPr lang="en-US" altLang="ja-JP" sz="2000" i="1">
                            <a:latin typeface="Cambria Math" panose="02040503050406030204" pitchFamily="18" charset="0"/>
                            <a:ea typeface="Cambria Math" panose="02040503050406030204" pitchFamily="18" charset="0"/>
                          </a:rPr>
                          <m:t>𝑣</m:t>
                        </m:r>
                      </m:sub>
                    </m:sSub>
                    <m:r>
                      <a:rPr lang="en-US" altLang="ja-JP" sz="2000" i="1">
                        <a:latin typeface="Cambria Math" panose="02040503050406030204" pitchFamily="18" charset="0"/>
                      </a:rPr>
                      <m:t>𝑑𝑇</m:t>
                    </m:r>
                    <m:r>
                      <a:rPr lang="en-US" altLang="ja-JP" sz="2000" i="1">
                        <a:latin typeface="Cambria Math" panose="02040503050406030204" pitchFamily="18" charset="0"/>
                      </a:rPr>
                      <m:t>+</m:t>
                    </m:r>
                    <m:r>
                      <a:rPr lang="en-US" altLang="ja-JP" sz="2000" i="1">
                        <a:latin typeface="Cambria Math" panose="02040503050406030204" pitchFamily="18" charset="0"/>
                      </a:rPr>
                      <m:t>𝑃𝑑𝑉</m:t>
                    </m:r>
                    <m:r>
                      <a:rPr lang="en-US" altLang="ja-JP" sz="2000" i="1">
                        <a:latin typeface="Cambria Math" panose="02040503050406030204" pitchFamily="18" charset="0"/>
                      </a:rPr>
                      <m:t>=0</m:t>
                    </m:r>
                  </m:oMath>
                </a14:m>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endPar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buNone/>
                </a:pP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1</a:t>
                </a:r>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モルの場合</a:t>
                </a:r>
                <a14:m>
                  <m:oMath xmlns:m="http://schemas.openxmlformats.org/officeDocument/2006/math">
                    <m:r>
                      <a:rPr lang="en-US" altLang="ja-JP" sz="1600" i="1">
                        <a:latin typeface="Cambria Math" panose="02040503050406030204" pitchFamily="18" charset="0"/>
                      </a:rPr>
                      <m:t>𝑃</m:t>
                    </m:r>
                    <m:r>
                      <a:rPr lang="en-US" altLang="ja-JP" sz="1600" i="1">
                        <a:latin typeface="Cambria Math" panose="02040503050406030204" pitchFamily="18" charset="0"/>
                      </a:rPr>
                      <m:t>=</m:t>
                    </m:r>
                    <m:r>
                      <a:rPr lang="en-US" altLang="ja-JP" sz="1600" i="1">
                        <a:latin typeface="Cambria Math" panose="02040503050406030204" pitchFamily="18" charset="0"/>
                      </a:rPr>
                      <m:t>𝑅𝑇</m:t>
                    </m:r>
                    <m:r>
                      <a:rPr lang="en-US" altLang="ja-JP" sz="1600" i="1">
                        <a:latin typeface="Cambria Math" panose="02040503050406030204" pitchFamily="18" charset="0"/>
                      </a:rPr>
                      <m:t>/</m:t>
                    </m:r>
                    <m:r>
                      <a:rPr lang="en-US" altLang="ja-JP" sz="1600" i="1">
                        <a:latin typeface="Cambria Math" panose="02040503050406030204" pitchFamily="18" charset="0"/>
                      </a:rPr>
                      <m:t>𝑉</m:t>
                    </m:r>
                  </m:oMath>
                </a14:m>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から、</a:t>
                </a:r>
                <a14:m>
                  <m:oMath xmlns:m="http://schemas.openxmlformats.org/officeDocument/2006/math">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𝐶</m:t>
                        </m:r>
                      </m:e>
                      <m:sub>
                        <m:r>
                          <a:rPr lang="en-US" altLang="ja-JP" sz="1600" i="1">
                            <a:latin typeface="Cambria Math" panose="02040503050406030204" pitchFamily="18" charset="0"/>
                            <a:ea typeface="Cambria Math" panose="02040503050406030204" pitchFamily="18" charset="0"/>
                          </a:rPr>
                          <m:t>𝑣</m:t>
                        </m:r>
                      </m:sub>
                    </m:sSub>
                    <m:r>
                      <a:rPr lang="en-US" altLang="ja-JP" sz="1600" i="1">
                        <a:latin typeface="Cambria Math" panose="02040503050406030204" pitchFamily="18" charset="0"/>
                      </a:rPr>
                      <m:t>𝑑𝑇</m:t>
                    </m:r>
                    <m:r>
                      <a:rPr lang="en-US" altLang="ja-JP" sz="1600" i="1">
                        <a:latin typeface="Cambria Math" panose="02040503050406030204" pitchFamily="18" charset="0"/>
                      </a:rPr>
                      <m:t>+</m:t>
                    </m:r>
                    <m:r>
                      <a:rPr lang="en-US" altLang="ja-JP" sz="1600" i="1">
                        <a:latin typeface="Cambria Math" panose="02040503050406030204" pitchFamily="18" charset="0"/>
                      </a:rPr>
                      <m:t>𝑅𝑇</m:t>
                    </m:r>
                    <m:f>
                      <m:fPr>
                        <m:ctrlPr>
                          <a:rPr lang="en-US" altLang="ja-JP" sz="1600" i="1">
                            <a:latin typeface="Cambria Math" panose="02040503050406030204" pitchFamily="18" charset="0"/>
                          </a:rPr>
                        </m:ctrlPr>
                      </m:fPr>
                      <m:num>
                        <m:r>
                          <a:rPr lang="en-US" altLang="ja-JP" sz="1600" i="1">
                            <a:latin typeface="Cambria Math" panose="02040503050406030204" pitchFamily="18" charset="0"/>
                          </a:rPr>
                          <m:t>𝑑𝑉</m:t>
                        </m:r>
                      </m:num>
                      <m:den>
                        <m:r>
                          <a:rPr lang="en-US" altLang="ja-JP" sz="1600" i="1">
                            <a:latin typeface="Cambria Math" panose="02040503050406030204" pitchFamily="18" charset="0"/>
                          </a:rPr>
                          <m:t>𝑉</m:t>
                        </m:r>
                      </m:den>
                    </m:f>
                    <m:r>
                      <a:rPr lang="en-US" altLang="ja-JP" sz="1600" i="1">
                        <a:latin typeface="Cambria Math" panose="02040503050406030204" pitchFamily="18" charset="0"/>
                      </a:rPr>
                      <m:t>=0</m:t>
                    </m:r>
                  </m:oMath>
                </a14:m>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	</a:t>
                </a:r>
                <a:b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𝐶</m:t>
                        </m:r>
                      </m:e>
                      <m:sub>
                        <m:r>
                          <a:rPr lang="en-US" altLang="ja-JP" sz="1800" i="1">
                            <a:latin typeface="Cambria Math" panose="02040503050406030204" pitchFamily="18" charset="0"/>
                          </a:rPr>
                          <m:t>𝑣</m:t>
                        </m:r>
                      </m:sub>
                    </m:sSub>
                    <m:f>
                      <m:fPr>
                        <m:ctrlPr>
                          <a:rPr lang="en-US" altLang="ja-JP" sz="1800" i="1">
                            <a:latin typeface="Cambria Math" panose="02040503050406030204" pitchFamily="18" charset="0"/>
                          </a:rPr>
                        </m:ctrlPr>
                      </m:fPr>
                      <m:num>
                        <m:r>
                          <a:rPr lang="en-US" altLang="ja-JP" sz="1800" i="1">
                            <a:latin typeface="Cambria Math" panose="02040503050406030204" pitchFamily="18" charset="0"/>
                          </a:rPr>
                          <m:t>𝑑𝑇</m:t>
                        </m:r>
                      </m:num>
                      <m:den>
                        <m:r>
                          <a:rPr lang="en-US" altLang="ja-JP" sz="1800" i="1">
                            <a:latin typeface="Cambria Math" panose="02040503050406030204" pitchFamily="18" charset="0"/>
                          </a:rPr>
                          <m:t>𝑇</m:t>
                        </m:r>
                      </m:den>
                    </m:f>
                    <m:r>
                      <a:rPr lang="en-US" altLang="ja-JP" sz="1800" i="1">
                        <a:latin typeface="Cambria Math" panose="02040503050406030204" pitchFamily="18" charset="0"/>
                      </a:rPr>
                      <m:t>+</m:t>
                    </m:r>
                    <m:r>
                      <a:rPr lang="en-US" altLang="ja-JP" sz="1800" i="1">
                        <a:latin typeface="Cambria Math" panose="02040503050406030204" pitchFamily="18" charset="0"/>
                      </a:rPr>
                      <m:t>𝑅</m:t>
                    </m:r>
                    <m:f>
                      <m:fPr>
                        <m:ctrlPr>
                          <a:rPr lang="en-US" altLang="ja-JP" sz="1800" i="1">
                            <a:latin typeface="Cambria Math" panose="02040503050406030204" pitchFamily="18" charset="0"/>
                          </a:rPr>
                        </m:ctrlPr>
                      </m:fPr>
                      <m:num>
                        <m:r>
                          <a:rPr lang="en-US" altLang="ja-JP" sz="1800" i="1">
                            <a:latin typeface="Cambria Math" panose="02040503050406030204" pitchFamily="18" charset="0"/>
                          </a:rPr>
                          <m:t>𝑑𝑉</m:t>
                        </m:r>
                      </m:num>
                      <m:den>
                        <m:r>
                          <a:rPr lang="en-US" altLang="ja-JP" sz="1800" i="1">
                            <a:latin typeface="Cambria Math" panose="02040503050406030204" pitchFamily="18" charset="0"/>
                          </a:rPr>
                          <m:t>𝑉</m:t>
                        </m:r>
                      </m:den>
                    </m:f>
                    <m:r>
                      <a:rPr lang="en-US" altLang="ja-JP" sz="1800" i="1">
                        <a:latin typeface="Cambria Math" panose="02040503050406030204" pitchFamily="18" charset="0"/>
                      </a:rPr>
                      <m:t>=0</m:t>
                    </m:r>
                  </m:oMath>
                </a14:m>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 </a:t>
                </a:r>
                <a:endPar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00000"/>
                  </a:lnSpc>
                  <a:buNone/>
                </a:pPr>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a:t>
                </a:r>
                <a:r>
                  <a:rPr lang="en-US" altLang="ja-JP" sz="2000" dirty="0"/>
                  <a:t>	</a:t>
                </a:r>
                <a14:m>
                  <m:oMath xmlns:m="http://schemas.openxmlformats.org/officeDocument/2006/math">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𝑑𝑇</m:t>
                        </m:r>
                      </m:num>
                      <m:den>
                        <m:r>
                          <a:rPr lang="en-US" altLang="ja-JP" sz="2000" i="1">
                            <a:latin typeface="Cambria Math" panose="02040503050406030204" pitchFamily="18" charset="0"/>
                          </a:rPr>
                          <m:t>𝑇</m:t>
                        </m:r>
                      </m:den>
                    </m:f>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r>
                          <a:rPr lang="ja-JP" altLang="en-US" sz="2000" i="1">
                            <a:latin typeface="Cambria Math" panose="02040503050406030204" pitchFamily="18" charset="0"/>
                          </a:rPr>
                          <m:t>𝛾</m:t>
                        </m:r>
                        <m:r>
                          <a:rPr lang="en-US" altLang="ja-JP" sz="2000" i="1">
                            <a:latin typeface="Cambria Math" panose="02040503050406030204" pitchFamily="18" charset="0"/>
                          </a:rPr>
                          <m:t>−1</m:t>
                        </m:r>
                      </m:e>
                    </m:d>
                    <m:f>
                      <m:fPr>
                        <m:ctrlPr>
                          <a:rPr lang="en-US" altLang="ja-JP" sz="2000" i="1">
                            <a:latin typeface="Cambria Math" panose="02040503050406030204" pitchFamily="18" charset="0"/>
                          </a:rPr>
                        </m:ctrlPr>
                      </m:fPr>
                      <m:num>
                        <m:r>
                          <a:rPr lang="en-US" altLang="ja-JP" sz="2000" i="1">
                            <a:latin typeface="Cambria Math" panose="02040503050406030204" pitchFamily="18" charset="0"/>
                          </a:rPr>
                          <m:t>𝑑𝑉</m:t>
                        </m:r>
                      </m:num>
                      <m:den>
                        <m:r>
                          <a:rPr lang="en-US" altLang="ja-JP" sz="2000" i="1">
                            <a:latin typeface="Cambria Math" panose="02040503050406030204" pitchFamily="18" charset="0"/>
                          </a:rPr>
                          <m:t>𝑉</m:t>
                        </m:r>
                      </m:den>
                    </m:f>
                    <m:r>
                      <a:rPr lang="en-US" altLang="ja-JP" sz="2000" i="1">
                        <a:latin typeface="Cambria Math" panose="02040503050406030204" pitchFamily="18" charset="0"/>
                      </a:rPr>
                      <m:t>=0</m:t>
                    </m:r>
                  </m:oMath>
                </a14:m>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800" dirty="0">
                    <a:latin typeface="Times New Roman" panose="02020603050405020304" pitchFamily="18" charset="0"/>
                    <a:ea typeface="ＭＳ ゴシック" panose="020B0609070205080204" pitchFamily="49" charset="-128"/>
                    <a:cs typeface="Times New Roman" panose="02020603050405020304" pitchFamily="18" charset="0"/>
                  </a:rPr>
                  <a:t>(1.42)</a:t>
                </a:r>
              </a:p>
              <a:p>
                <a:pPr marL="0" indent="0">
                  <a:lnSpc>
                    <a:spcPct val="100000"/>
                  </a:lnSpc>
                  <a:buNone/>
                </a:pPr>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この微分方程式を解いて </a:t>
                </a:r>
                <a14:m>
                  <m:oMath xmlns:m="http://schemas.openxmlformats.org/officeDocument/2006/math">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ln</m:t>
                        </m:r>
                      </m:fName>
                      <m:e>
                        <m:r>
                          <a:rPr lang="en-US" altLang="ja-JP" sz="1600" i="1">
                            <a:latin typeface="Cambria Math" panose="02040503050406030204" pitchFamily="18" charset="0"/>
                          </a:rPr>
                          <m:t>𝑇</m:t>
                        </m:r>
                      </m:e>
                    </m:func>
                    <m:r>
                      <a:rPr lang="en-US" altLang="ja-JP" sz="1600">
                        <a:latin typeface="Cambria Math" panose="02040503050406030204" pitchFamily="18" charset="0"/>
                      </a:rPr>
                      <m:t>+</m:t>
                    </m:r>
                    <m:d>
                      <m:dPr>
                        <m:ctrlPr>
                          <a:rPr lang="en-US" altLang="ja-JP" sz="1600" i="1">
                            <a:latin typeface="Cambria Math" panose="02040503050406030204" pitchFamily="18" charset="0"/>
                          </a:rPr>
                        </m:ctrlPr>
                      </m:dPr>
                      <m:e>
                        <m:r>
                          <a:rPr lang="ja-JP" altLang="en-US" sz="1600" i="1">
                            <a:latin typeface="Cambria Math" panose="02040503050406030204" pitchFamily="18" charset="0"/>
                          </a:rPr>
                          <m:t>𝛾</m:t>
                        </m:r>
                        <m:r>
                          <a:rPr lang="en-US" altLang="ja-JP" sz="1600" i="1">
                            <a:latin typeface="Cambria Math" panose="02040503050406030204" pitchFamily="18" charset="0"/>
                          </a:rPr>
                          <m:t>−1</m:t>
                        </m:r>
                      </m:e>
                    </m:d>
                    <m:func>
                      <m:funcPr>
                        <m:ctrlPr>
                          <a:rPr lang="en-US" altLang="ja-JP" sz="1600" i="1">
                            <a:latin typeface="Cambria Math" panose="02040503050406030204" pitchFamily="18" charset="0"/>
                          </a:rPr>
                        </m:ctrlPr>
                      </m:funcPr>
                      <m:fName>
                        <m:r>
                          <m:rPr>
                            <m:sty m:val="p"/>
                          </m:rPr>
                          <a:rPr lang="en-US" altLang="ja-JP" sz="1600">
                            <a:latin typeface="Cambria Math" panose="02040503050406030204" pitchFamily="18" charset="0"/>
                          </a:rPr>
                          <m:t>ln</m:t>
                        </m:r>
                      </m:fName>
                      <m:e>
                        <m:r>
                          <a:rPr lang="en-US" altLang="ja-JP" sz="1600" i="1">
                            <a:latin typeface="Cambria Math" panose="02040503050406030204" pitchFamily="18" charset="0"/>
                          </a:rPr>
                          <m:t>𝑉</m:t>
                        </m:r>
                      </m:e>
                    </m:func>
                    <m:r>
                      <a:rPr lang="en-US" altLang="ja-JP" sz="1600" i="1">
                        <a:latin typeface="Cambria Math" panose="02040503050406030204" pitchFamily="18" charset="0"/>
                      </a:rPr>
                      <m:t>=</m:t>
                    </m:r>
                  </m:oMath>
                </a14:m>
                <a:r>
                  <a:rPr lang="ja-JP" altLang="en-US" sz="16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1600" dirty="0">
                    <a:latin typeface="Times New Roman" panose="02020603050405020304" pitchFamily="18" charset="0"/>
                    <a:ea typeface="ＭＳ ゴシック" panose="020B0609070205080204" pitchFamily="49" charset="-128"/>
                    <a:cs typeface="Times New Roman" panose="02020603050405020304" pitchFamily="18" charset="0"/>
                  </a:rPr>
                  <a:t>const.</a:t>
                </a:r>
              </a:p>
              <a:p>
                <a:pPr marL="0" indent="0">
                  <a:lnSpc>
                    <a:spcPct val="100000"/>
                  </a:lnSpc>
                  <a:buNone/>
                </a:pP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lang="en-US" altLang="ja-JP" sz="2000" i="1">
                        <a:latin typeface="Cambria Math" panose="02040503050406030204" pitchFamily="18" charset="0"/>
                      </a:rPr>
                      <m:t>𝑇</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𝑉</m:t>
                        </m:r>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r>
                      <a:rPr lang="en-US" altLang="ja-JP" sz="2000" i="1">
                        <a:latin typeface="Cambria Math" panose="02040503050406030204" pitchFamily="18" charset="0"/>
                      </a:rPr>
                      <m:t>=</m:t>
                    </m:r>
                  </m:oMath>
                </a14:m>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const.			(1.43)</a:t>
                </a:r>
                <a:b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b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𝑃𝑉</m:t>
                        </m:r>
                      </m:e>
                      <m:sup>
                        <m:r>
                          <a:rPr lang="ja-JP" altLang="en-US" sz="2000" i="1">
                            <a:latin typeface="Cambria Math" panose="02040503050406030204" pitchFamily="18" charset="0"/>
                          </a:rPr>
                          <m:t>𝛾</m:t>
                        </m:r>
                      </m:sup>
                    </m:sSup>
                    <m:r>
                      <a:rPr lang="en-US" altLang="ja-JP" sz="2000" i="1">
                        <a:latin typeface="Cambria Math" panose="02040503050406030204" pitchFamily="18" charset="0"/>
                      </a:rPr>
                      <m:t>=</m:t>
                    </m:r>
                  </m:oMath>
                </a14:m>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const.			(1.44)</a:t>
                </a:r>
              </a:p>
              <a:p>
                <a:pPr marL="0" indent="0">
                  <a:lnSpc>
                    <a:spcPct val="100000"/>
                  </a:lnSpc>
                  <a:buNone/>
                </a:pP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𝛾</m:t>
                        </m:r>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𝐶</m:t>
                            </m:r>
                          </m:e>
                          <m:sub>
                            <m:r>
                              <a:rPr lang="en-US" altLang="ja-JP" sz="2000" i="1">
                                <a:latin typeface="Cambria Math" panose="02040503050406030204" pitchFamily="18" charset="0"/>
                              </a:rPr>
                              <m:t>𝑝</m:t>
                            </m:r>
                          </m:sub>
                        </m:sSub>
                        <m:r>
                          <a:rPr lang="en-US" altLang="ja-JP" sz="2000" i="1">
                            <a:latin typeface="Cambria Math" panose="02040503050406030204" pitchFamily="18" charset="0"/>
                          </a:rPr>
                          <m:t>/</m:t>
                        </m:r>
                        <m:r>
                          <a:rPr lang="en-US" altLang="ja-JP" sz="2000" i="1">
                            <a:latin typeface="Cambria Math" panose="02040503050406030204" pitchFamily="18" charset="0"/>
                          </a:rPr>
                          <m:t>𝐶</m:t>
                        </m:r>
                      </m:e>
                      <m:sub>
                        <m:r>
                          <a:rPr lang="en-US" altLang="ja-JP" sz="2000" i="1">
                            <a:latin typeface="Cambria Math" panose="02040503050406030204" pitchFamily="18" charset="0"/>
                          </a:rPr>
                          <m:t>𝑣</m:t>
                        </m:r>
                      </m:sub>
                    </m:sSub>
                  </m:oMath>
                </a14:m>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rPr>
                  <a:t>比熱比</a:t>
                </a:r>
                <a:r>
                  <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rPr>
                  <a:t>	(1.41)</a:t>
                </a:r>
                <a:endParaRPr kumimoji="1"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036864"/>
                <a:ext cx="7886700" cy="5546497"/>
              </a:xfrm>
              <a:blipFill>
                <a:blip r:embed="rId2"/>
                <a:stretch>
                  <a:fillRect l="-1159"/>
                </a:stretch>
              </a:blipFill>
            </p:spPr>
            <p:txBody>
              <a:bodyPr/>
              <a:lstStyle/>
              <a:p>
                <a:r>
                  <a:rPr lang="ja-JP" altLang="en-US">
                    <a:noFill/>
                  </a:rPr>
                  <a:t> </a:t>
                </a:r>
              </a:p>
            </p:txBody>
          </p:sp>
        </mc:Fallback>
      </mc:AlternateContent>
      <p:sp>
        <p:nvSpPr>
          <p:cNvPr id="6" name="タイトル 1">
            <a:extLst>
              <a:ext uri="{FF2B5EF4-FFF2-40B4-BE49-F238E27FC236}">
                <a16:creationId xmlns:a16="http://schemas.microsoft.com/office/drawing/2014/main" id="{C655BE4E-5920-4460-9498-19F9998B811C}"/>
              </a:ext>
            </a:extLst>
          </p:cNvPr>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準静的</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断熱変化</a:t>
            </a:r>
          </a:p>
        </p:txBody>
      </p:sp>
      <p:sp>
        <p:nvSpPr>
          <p:cNvPr id="7" name="テキスト ボックス 6">
            <a:extLst>
              <a:ext uri="{FF2B5EF4-FFF2-40B4-BE49-F238E27FC236}">
                <a16:creationId xmlns:a16="http://schemas.microsoft.com/office/drawing/2014/main" id="{B1AC28EB-2C6F-4350-852E-436A9C37CE2B}"/>
              </a:ext>
            </a:extLst>
          </p:cNvPr>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19</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189159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4"/>
              <p:cNvSpPr>
                <a:spLocks noGrp="1"/>
              </p:cNvSpPr>
              <p:nvPr>
                <p:ph sz="half" idx="1"/>
              </p:nvPr>
            </p:nvSpPr>
            <p:spPr>
              <a:xfrm>
                <a:off x="651510" y="1020537"/>
                <a:ext cx="3886200" cy="5151664"/>
              </a:xfrm>
            </p:spPr>
            <p:txBody>
              <a:bodyPr>
                <a:noAutofit/>
              </a:bodyPr>
              <a:lstStyle/>
              <a:p>
                <a14:m>
                  <m:oMath xmlns:m="http://schemas.openxmlformats.org/officeDocument/2006/math">
                    <m:r>
                      <a:rPr lang="en-US" altLang="ja-JP" sz="2000" i="1">
                        <a:latin typeface="Cambria Math" panose="02040503050406030204" pitchFamily="18" charset="0"/>
                      </a:rPr>
                      <m:t>𝑇</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𝑉</m:t>
                        </m:r>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r>
                      <a:rPr lang="en-US" altLang="ja-JP" sz="2000" i="1">
                        <a:latin typeface="Cambria Math" panose="02040503050406030204" pitchFamily="18" charset="0"/>
                      </a:rPr>
                      <m:t>=</m:t>
                    </m:r>
                    <m:r>
                      <a:rPr lang="en-US" altLang="ja-JP" sz="2000" i="1">
                        <a:latin typeface="Cambria Math" panose="02040503050406030204" pitchFamily="18" charset="0"/>
                      </a:rPr>
                      <m:t>𝑐𝑜𝑛𝑠𝑡</m:t>
                    </m:r>
                    <m:r>
                      <a:rPr lang="en-US" altLang="ja-JP" sz="2000" i="1">
                        <a:latin typeface="Cambria Math" panose="02040503050406030204" pitchFamily="18" charset="0"/>
                      </a:rPr>
                      <m:t>. (</m:t>
                    </m:r>
                    <m:r>
                      <a:rPr lang="ja-JP" altLang="en-US" sz="2000" i="1">
                        <a:latin typeface="Cambria Math" panose="02040503050406030204" pitchFamily="18" charset="0"/>
                      </a:rPr>
                      <m:t>𝛾</m:t>
                    </m:r>
                    <m:r>
                      <a:rPr lang="en-US" altLang="ja-JP" sz="2000" i="1">
                        <a:latin typeface="Cambria Math" panose="02040503050406030204" pitchFamily="18" charset="0"/>
                      </a:rPr>
                      <m:t>−1&gt;0)</m:t>
                    </m:r>
                  </m:oMath>
                </a14:m>
                <a:endPar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endParaRPr>
              </a:p>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1</m:t>
                        </m:r>
                      </m:sub>
                    </m:sSub>
                    <m:sSup>
                      <m:sSupPr>
                        <m:ctrlPr>
                          <a:rPr lang="en-US" altLang="ja-JP" sz="2000" i="1">
                            <a:latin typeface="Cambria Math" panose="02040503050406030204" pitchFamily="18" charset="0"/>
                          </a:rPr>
                        </m:ctrlPr>
                      </m:sSup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1</m:t>
                            </m:r>
                          </m:sub>
                        </m:sSub>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0</m:t>
                        </m:r>
                      </m:sub>
                    </m:sSub>
                    <m:sSup>
                      <m:sSupPr>
                        <m:ctrlPr>
                          <a:rPr lang="en-US" altLang="ja-JP" sz="2000" i="1">
                            <a:latin typeface="Cambria Math" panose="02040503050406030204" pitchFamily="18" charset="0"/>
                          </a:rPr>
                        </m:ctrlPr>
                      </m:sSup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0</m:t>
                            </m:r>
                          </m:sub>
                        </m:sSub>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oMath>
                </a14:m>
                <a:br>
                  <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rPr>
                </a:br>
                <a14:m>
                  <m:oMath xmlns:m="http://schemas.openxmlformats.org/officeDocument/2006/math">
                    <m:r>
                      <a:rPr lang="en-US" altLang="ja-JP" sz="2000" i="1">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1</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0</m:t>
                            </m:r>
                          </m:sub>
                        </m:sSub>
                      </m:den>
                    </m:f>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0</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1</m:t>
                                    </m:r>
                                  </m:sub>
                                </m:sSub>
                              </m:den>
                            </m:f>
                          </m:e>
                        </m:d>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oMath>
                </a14:m>
                <a:endParaRPr lang="en-US" altLang="ja-JP" sz="2000" dirty="0">
                  <a:latin typeface="Times New Roman" panose="02020603050405020304" pitchFamily="18" charset="0"/>
                  <a:ea typeface="ＭＳ ゴシック" panose="020B0609070205080204" pitchFamily="49" charset="-128"/>
                  <a:cs typeface="Times New Roman" panose="02020603050405020304" pitchFamily="18" charset="0"/>
                </a:endParaRPr>
              </a:p>
              <a:p>
                <a:endParaRPr lang="ja-JP" altLang="en-US" sz="2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buNone/>
                </a:pPr>
                <a:r>
                  <a:rPr lang="ja-JP" altLang="en-US" sz="2000" b="1" dirty="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rPr>
                  <a:t>断熱圧縮</a:t>
                </a:r>
                <a:r>
                  <a:rPr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type m:val="skw"/>
                        <m:ctrlPr>
                          <a:rPr lang="ja-JP" altLang="en-US"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0</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1</m:t>
                            </m:r>
                          </m:sub>
                        </m:sSub>
                      </m:den>
                    </m:f>
                    <m:r>
                      <a:rPr lang="en-US" altLang="ja-JP" sz="2000" i="1">
                        <a:latin typeface="Cambria Math" panose="02040503050406030204" pitchFamily="18" charset="0"/>
                      </a:rPr>
                      <m:t>&gt;1</m:t>
                    </m:r>
                  </m:oMath>
                </a14:m>
                <a:endParaRPr lang="ja-JP" altLang="en-US" sz="2000" baseline="-25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1</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0</m:t>
                              </m:r>
                            </m:sub>
                          </m:sSub>
                        </m:den>
                      </m:f>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0</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1</m:t>
                                      </m:r>
                                    </m:sub>
                                  </m:sSub>
                                </m:den>
                              </m:f>
                            </m:e>
                          </m:d>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r>
                        <a:rPr lang="en-US" altLang="ja-JP" sz="2000" i="1">
                          <a:latin typeface="Cambria Math" panose="02040503050406030204" pitchFamily="18" charset="0"/>
                        </a:rPr>
                        <m:t>&gt;1</m:t>
                      </m:r>
                    </m:oMath>
                  </m:oMathPara>
                </a14:m>
                <a:endPar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ea typeface="Cambria Math" panose="02040503050406030204" pitchFamily="18" charset="0"/>
                        </a:rPr>
                        <m:t>⟶</m:t>
                      </m:r>
                      <m:r>
                        <m:rPr>
                          <m:nor/>
                        </m:rPr>
                        <a:rPr lang="ja-JP" altLang="en-US" sz="2000" b="1" dirty="0" smtClean="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rPr>
                        <m:t>温度が上がる</m:t>
                      </m:r>
                    </m:oMath>
                  </m:oMathPara>
                </a14:m>
                <a:endParaRPr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buNone/>
                </a:pPr>
                <a:endParaRPr lang="ja-JP" altLang="en-US"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buNone/>
                </a:pPr>
                <a:r>
                  <a:rPr lang="ja-JP" altLang="en-US" sz="2000" b="1" dirty="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rPr>
                  <a:t>断熱膨張</a:t>
                </a:r>
                <a:r>
                  <a:rPr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type m:val="skw"/>
                        <m:ctrlPr>
                          <a:rPr lang="ja-JP" altLang="en-US"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0</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1</m:t>
                            </m:r>
                          </m:sub>
                        </m:sSub>
                      </m:den>
                    </m:f>
                    <m:r>
                      <a:rPr lang="en-US" altLang="ja-JP" sz="2000" i="1">
                        <a:latin typeface="Cambria Math" panose="02040503050406030204" pitchFamily="18" charset="0"/>
                      </a:rPr>
                      <m:t>&lt;1</m:t>
                    </m:r>
                  </m:oMath>
                </a14:m>
                <a:endParaRPr lang="ja-JP" altLang="en-US" sz="2000" baseline="-250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1</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𝑇</m:t>
                              </m:r>
                            </m:e>
                            <m:sub>
                              <m:r>
                                <a:rPr lang="en-US" altLang="ja-JP" sz="2000" i="1">
                                  <a:latin typeface="Cambria Math" panose="02040503050406030204" pitchFamily="18" charset="0"/>
                                </a:rPr>
                                <m:t>0</m:t>
                              </m:r>
                            </m:sub>
                          </m:sSub>
                        </m:den>
                      </m:f>
                      <m:r>
                        <a:rPr lang="en-US" altLang="ja-JP" sz="2000" i="1">
                          <a:latin typeface="Cambria Math" panose="02040503050406030204" pitchFamily="18" charset="0"/>
                        </a:rPr>
                        <m:t>=</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0</m:t>
                                      </m:r>
                                    </m:sub>
                                  </m:sSub>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𝑉</m:t>
                                      </m:r>
                                    </m:e>
                                    <m:sub>
                                      <m:r>
                                        <a:rPr lang="en-US" altLang="ja-JP" sz="2000" i="1">
                                          <a:latin typeface="Cambria Math" panose="02040503050406030204" pitchFamily="18" charset="0"/>
                                        </a:rPr>
                                        <m:t>1</m:t>
                                      </m:r>
                                    </m:sub>
                                  </m:sSub>
                                </m:den>
                              </m:f>
                            </m:e>
                          </m:d>
                        </m:e>
                        <m:sup>
                          <m:r>
                            <a:rPr lang="ja-JP" altLang="en-US" sz="2000" i="1">
                              <a:latin typeface="Cambria Math" panose="02040503050406030204" pitchFamily="18" charset="0"/>
                            </a:rPr>
                            <m:t>𝛾</m:t>
                          </m:r>
                          <m:r>
                            <a:rPr lang="en-US" altLang="ja-JP" sz="2000" i="1">
                              <a:latin typeface="Cambria Math" panose="02040503050406030204" pitchFamily="18" charset="0"/>
                            </a:rPr>
                            <m:t>−1</m:t>
                          </m:r>
                        </m:sup>
                      </m:sSup>
                      <m:r>
                        <a:rPr lang="en-US" altLang="ja-JP" sz="2000" i="1">
                          <a:latin typeface="Cambria Math" panose="02040503050406030204" pitchFamily="18" charset="0"/>
                        </a:rPr>
                        <m:t>&lt;1</m:t>
                      </m:r>
                    </m:oMath>
                  </m:oMathPara>
                </a14:m>
                <a:endParaRPr lang="en-US" altLang="ja-JP" sz="2000" i="1" dirty="0">
                  <a:latin typeface="Times New Roman" panose="02020603050405020304" pitchFamily="18" charset="0"/>
                  <a:ea typeface="ＭＳ ゴシック" panose="020B0609070205080204" pitchFamily="49" charset="-128"/>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ja-JP" sz="2000" i="1">
                          <a:latin typeface="Cambria Math" panose="02040503050406030204" pitchFamily="18" charset="0"/>
                          <a:ea typeface="Cambria Math" panose="02040503050406030204" pitchFamily="18" charset="0"/>
                        </a:rPr>
                        <m:t>⟶</m:t>
                      </m:r>
                      <m:r>
                        <m:rPr>
                          <m:nor/>
                        </m:rPr>
                        <a:rPr lang="ja-JP" altLang="en-US" sz="2000" b="1" dirty="0" smtClean="0">
                          <a:solidFill>
                            <a:srgbClr val="C00000"/>
                          </a:solidFill>
                          <a:latin typeface="Times New Roman" panose="02020603050405020304" pitchFamily="18" charset="0"/>
                          <a:ea typeface="ＭＳ ゴシック" panose="020B0609070205080204" pitchFamily="49" charset="-128"/>
                          <a:cs typeface="Times New Roman" panose="02020603050405020304" pitchFamily="18" charset="0"/>
                        </a:rPr>
                        <m:t>温度が下がる</m:t>
                      </m:r>
                    </m:oMath>
                  </m:oMathPara>
                </a14:m>
                <a:endParaRPr lang="ja-JP" altLang="en-US" sz="2000" b="1" dirty="0">
                  <a:solidFill>
                    <a:srgbClr val="FF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5" name="コンテンツ プレースホルダー 4"/>
              <p:cNvSpPr>
                <a:spLocks noGrp="1" noRot="1" noChangeAspect="1" noMove="1" noResize="1" noEditPoints="1" noAdjustHandles="1" noChangeArrowheads="1" noChangeShapeType="1" noTextEdit="1"/>
              </p:cNvSpPr>
              <p:nvPr>
                <p:ph sz="half" idx="1"/>
              </p:nvPr>
            </p:nvSpPr>
            <p:spPr>
              <a:xfrm>
                <a:off x="651510" y="1020537"/>
                <a:ext cx="3886200" cy="5151664"/>
              </a:xfrm>
              <a:blipFill>
                <a:blip r:embed="rId3"/>
                <a:stretch>
                  <a:fillRect l="-1727" t="-236" b="-1655"/>
                </a:stretch>
              </a:blipFill>
            </p:spPr>
            <p:txBody>
              <a:bodyPr/>
              <a:lstStyle/>
              <a:p>
                <a:r>
                  <a:rPr lang="ja-JP" altLang="en-US">
                    <a:noFill/>
                  </a:rPr>
                  <a:t> </a:t>
                </a:r>
              </a:p>
            </p:txBody>
          </p:sp>
        </mc:Fallback>
      </mc:AlternateContent>
      <p:grpSp>
        <p:nvGrpSpPr>
          <p:cNvPr id="8" name="グループ化 7"/>
          <p:cNvGrpSpPr/>
          <p:nvPr/>
        </p:nvGrpSpPr>
        <p:grpSpPr>
          <a:xfrm>
            <a:off x="4863190" y="1314782"/>
            <a:ext cx="3085459" cy="4127159"/>
            <a:chOff x="4863190" y="1314782"/>
            <a:chExt cx="3085459" cy="4127159"/>
          </a:xfrm>
        </p:grpSpPr>
        <mc:AlternateContent xmlns:mc="http://schemas.openxmlformats.org/markup-compatibility/2006" xmlns:a14="http://schemas.microsoft.com/office/drawing/2010/main">
          <mc:Choice Requires="a14">
            <p:sp>
              <p:nvSpPr>
                <p:cNvPr id="9" name="正方形/長方形 8"/>
                <p:cNvSpPr/>
                <p:nvPr/>
              </p:nvSpPr>
              <p:spPr>
                <a:xfrm>
                  <a:off x="4957817" y="1409597"/>
                  <a:ext cx="953711" cy="52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0</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 </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𝑉</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0</m:t>
                        </m:r>
                      </m:oMath>
                    </m:oMathPara>
                  </a14:m>
                  <a:endParaRPr kumimoji="1" lang="ja-JP" altLang="en-US" sz="1800" b="0" i="0" u="none" strike="noStrike" kern="1200" cap="none" spc="0" normalizeH="0" baseline="-25000" noProof="0" dirty="0">
                    <a:ln>
                      <a:noFill/>
                    </a:ln>
                    <a:solidFill>
                      <a:prstClr val="white"/>
                    </a:solidFill>
                    <a:effectLst/>
                    <a:uLnTx/>
                    <a:uFillTx/>
                    <a:latin typeface="Times New Roman"/>
                    <a:ea typeface="游明朝"/>
                    <a:cs typeface="+mn-cs"/>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4957817" y="1409597"/>
                  <a:ext cx="953711" cy="52669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6994105" y="1402030"/>
                  <a:ext cx="656905" cy="5266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 </m:t>
                        </m:r>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𝑉</m:t>
                        </m:r>
                        <m:r>
                          <a:rPr kumimoji="1" lang="en-US" altLang="ja-JP" sz="1800" b="0" i="0"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m:oMathPara>
                  </a14:m>
                  <a:endParaRPr kumimoji="1" lang="en-US" altLang="ja-JP" sz="1800" b="0" i="0" u="none" strike="noStrike" kern="1200" cap="none" spc="0" normalizeH="0" baseline="-25000" noProof="0" dirty="0">
                    <a:ln>
                      <a:noFill/>
                    </a:ln>
                    <a:solidFill>
                      <a:prstClr val="white"/>
                    </a:solidFill>
                    <a:effectLst/>
                    <a:uLnTx/>
                    <a:uFillTx/>
                    <a:latin typeface="Times New Roman"/>
                    <a:ea typeface="游明朝"/>
                    <a:cs typeface="+mn-cs"/>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6994105" y="1402030"/>
                  <a:ext cx="656905" cy="526695"/>
                </a:xfrm>
                <a:prstGeom prst="rect">
                  <a:avLst/>
                </a:prstGeom>
                <a:blipFill>
                  <a:blip r:embed="rId5"/>
                  <a:stretch>
                    <a:fillRect l="-4545"/>
                  </a:stretch>
                </a:blipFill>
              </p:spPr>
              <p:txBody>
                <a:bodyPr/>
                <a:lstStyle/>
                <a:p>
                  <a:r>
                    <a:rPr lang="ja-JP" altLang="en-US">
                      <a:noFill/>
                    </a:rPr>
                    <a:t> </a:t>
                  </a:r>
                </a:p>
              </p:txBody>
            </p:sp>
          </mc:Fallback>
        </mc:AlternateContent>
        <p:sp>
          <p:nvSpPr>
            <p:cNvPr id="11" name="右矢印 10"/>
            <p:cNvSpPr/>
            <p:nvPr/>
          </p:nvSpPr>
          <p:spPr>
            <a:xfrm>
              <a:off x="6261731" y="1715116"/>
              <a:ext cx="321940" cy="222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imes New Roman"/>
                <a:ea typeface="游明朝"/>
                <a:cs typeface="+mn-cs"/>
              </a:endParaRPr>
            </a:p>
          </p:txBody>
        </p:sp>
        <p:sp>
          <p:nvSpPr>
            <p:cNvPr id="12" name="テキスト ボックス 11"/>
            <p:cNvSpPr txBox="1"/>
            <p:nvPr/>
          </p:nvSpPr>
          <p:spPr>
            <a:xfrm>
              <a:off x="5868703" y="1314782"/>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a:ea typeface="游明朝"/>
                  <a:cs typeface="+mn-cs"/>
                </a:rPr>
                <a:t>断熱変化</a:t>
              </a:r>
            </a:p>
          </p:txBody>
        </p:sp>
        <mc:AlternateContent xmlns:mc="http://schemas.openxmlformats.org/markup-compatibility/2006" xmlns:a14="http://schemas.microsoft.com/office/drawing/2010/main">
          <mc:Choice Requires="a14">
            <p:graphicFrame>
              <p:nvGraphicFramePr>
                <p:cNvPr id="13" name="オブジェクト 12"/>
                <p:cNvGraphicFramePr>
                  <a:graphicFrameLocks noChangeAspect="1"/>
                </p:cNvGraphicFramePr>
                <p:nvPr/>
              </p:nvGraphicFramePr>
              <p:xfrm>
                <a:off x="5098575" y="2337739"/>
                <a:ext cx="2776100" cy="2776100"/>
              </p:xfrm>
              <a:graphic>
                <a:graphicData uri="http://schemas.openxmlformats.org/presentationml/2006/ole">
                  <mc:AlternateContent>
                    <mc:Choice xmlns:v="urn:schemas-microsoft-com:vml" Requires="v">
                      <p:oleObj name="ｸﾞﾗﾌ" r:id="rId6" imgW="1152000" imgH="1152000" progId="Origin50.Graph">
                        <p:embed/>
                      </p:oleObj>
                    </mc:Choice>
                    <mc:Fallback>
                      <p:oleObj name="ｸﾞﾗﾌ" r:id="rId6" imgW="1152000" imgH="1152000" progId="Origin50.Graph">
                        <p:embed/>
                        <p:pic>
                          <p:nvPicPr>
                            <p:cNvPr id="13" name="オブジェクト 12"/>
                            <p:cNvPicPr/>
                            <p:nvPr/>
                          </p:nvPicPr>
                          <p:blipFill>
                            <a:blip r:embed="rId7"/>
                            <a:stretch>
                              <a:fillRect/>
                            </a:stretch>
                          </p:blipFill>
                          <p:spPr>
                            <a:xfrm>
                              <a:off x="5098575" y="2337739"/>
                              <a:ext cx="2776100" cy="2776100"/>
                            </a:xfrm>
                            <a:prstGeom prst="rect">
                              <a:avLst/>
                            </a:prstGeom>
                          </p:spPr>
                        </p:pic>
                      </p:oleObj>
                    </mc:Fallback>
                  </mc:AlternateContent>
                </a:graphicData>
              </a:graphic>
            </p:graphicFrame>
          </mc:Choice>
          <mc:Fallback xmlns="">
            <p:graphicFrame>
              <p:nvGraphicFramePr>
                <p:cNvPr id="13" name="オブジェクト 12"/>
                <p:cNvGraphicFramePr>
                  <a:graphicFrameLocks noChangeAspect="1"/>
                </p:cNvGraphicFramePr>
                <p:nvPr>
                  <p:extLst>
                    <p:ext uri="{D42A27DB-BD31-4B8C-83A1-F6EECF244321}">
                      <p14:modId xmlns:p14="http://schemas.microsoft.com/office/powerpoint/2010/main" val="2436525127"/>
                    </p:ext>
                  </p:extLst>
                </p:nvPr>
              </p:nvGraphicFramePr>
              <p:xfrm>
                <a:off x="5098575" y="2337739"/>
                <a:ext cx="2776100" cy="2776100"/>
              </p:xfrm>
              <a:graphic>
                <a:graphicData uri="http://schemas.openxmlformats.org/presentationml/2006/ole">
                  <mc:AlternateContent>
                    <mc:Choice xmlns:v="urn:schemas-microsoft-com:vml" Requires="v">
                      <p:oleObj spid="_x0000_s3104" name="ｸﾞﾗﾌ" r:id="rId8" imgW="1152000" imgH="1152000" progId="Origin50.Graph">
                        <p:embed/>
                      </p:oleObj>
                    </mc:Choice>
                    <mc:Fallback>
                      <p:oleObj name="ｸﾞﾗﾌ" r:id="rId8" imgW="1152000" imgH="1152000" progId="Origin50.Graph">
                        <p:embed/>
                        <p:pic>
                          <p:nvPicPr>
                            <p:cNvPr id="11" name="オブジェクト 10"/>
                            <p:cNvPicPr/>
                            <p:nvPr/>
                          </p:nvPicPr>
                          <p:blipFill>
                            <a:blip r:embed="rId9"/>
                            <a:stretch>
                              <a:fillRect/>
                            </a:stretch>
                          </p:blipFill>
                          <p:spPr>
                            <a:xfrm>
                              <a:off x="5098575" y="2337739"/>
                              <a:ext cx="2776100" cy="2776100"/>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4" name="正方形/長方形 13"/>
                <p:cNvSpPr/>
                <p:nvPr/>
              </p:nvSpPr>
              <p:spPr>
                <a:xfrm>
                  <a:off x="6365716" y="2351621"/>
                  <a:ext cx="1582933" cy="7688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e>
                            </m:d>
                          </m:e>
                          <m:sup>
                            <m:r>
                              <a:rPr kumimoji="0"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ja-JP" altLang="en-US" sz="18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6365716" y="2351621"/>
                  <a:ext cx="1582933" cy="76880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4863190" y="2128226"/>
                  <a:ext cx="470770" cy="6579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oMath>
                    </m:oMathPara>
                  </a14:m>
                  <a:endParaRPr kumimoji="0" lang="ja-JP" altLang="en-US" sz="18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4863190" y="2128226"/>
                  <a:ext cx="470770" cy="65793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7403329" y="4785736"/>
                  <a:ext cx="471346" cy="65620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m:oMathPara>
                  </a14:m>
                  <a:endParaRPr kumimoji="0" lang="ja-JP" altLang="en-US" sz="18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7403329" y="4785736"/>
                  <a:ext cx="471346" cy="656205"/>
                </a:xfrm>
                <a:prstGeom prst="rect">
                  <a:avLst/>
                </a:prstGeom>
                <a:blipFill>
                  <a:blip r:embed="rId12"/>
                  <a:stretch>
                    <a:fillRect/>
                  </a:stretch>
                </a:blipFill>
              </p:spPr>
              <p:txBody>
                <a:bodyPr/>
                <a:lstStyle/>
                <a:p>
                  <a:r>
                    <a:rPr lang="ja-JP" altLang="en-US">
                      <a:noFill/>
                    </a:rPr>
                    <a:t> </a:t>
                  </a:r>
                </a:p>
              </p:txBody>
            </p:sp>
          </mc:Fallback>
        </mc:AlternateContent>
        <p:cxnSp>
          <p:nvCxnSpPr>
            <p:cNvPr id="17" name="直線コネクタ 16"/>
            <p:cNvCxnSpPr/>
            <p:nvPr/>
          </p:nvCxnSpPr>
          <p:spPr>
            <a:xfrm>
              <a:off x="6572352" y="3535841"/>
              <a:ext cx="0" cy="11693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684639" y="4327708"/>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rPr>
                <a:t>圧縮</a:t>
              </a:r>
            </a:p>
          </p:txBody>
        </p:sp>
        <p:sp>
          <p:nvSpPr>
            <p:cNvPr id="19" name="テキスト ボックス 18"/>
            <p:cNvSpPr txBox="1"/>
            <p:nvPr/>
          </p:nvSpPr>
          <p:spPr>
            <a:xfrm>
              <a:off x="6022696" y="4338621"/>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rPr>
                <a:t>膨張</a:t>
              </a:r>
            </a:p>
          </p:txBody>
        </p:sp>
      </p:grpSp>
      <p:sp>
        <p:nvSpPr>
          <p:cNvPr id="20" name="タイトル 1">
            <a:extLst>
              <a:ext uri="{FF2B5EF4-FFF2-40B4-BE49-F238E27FC236}">
                <a16:creationId xmlns:a16="http://schemas.microsoft.com/office/drawing/2014/main" id="{F929A06F-8C57-410E-9155-5F73C2396BC5}"/>
              </a:ext>
            </a:extLst>
          </p:cNvPr>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準静的</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断熱変化</a:t>
            </a:r>
          </a:p>
        </p:txBody>
      </p:sp>
      <p:sp>
        <p:nvSpPr>
          <p:cNvPr id="21" name="テキスト ボックス 20">
            <a:extLst>
              <a:ext uri="{FF2B5EF4-FFF2-40B4-BE49-F238E27FC236}">
                <a16:creationId xmlns:a16="http://schemas.microsoft.com/office/drawing/2014/main" id="{92E4EDE0-8D53-4000-9A94-B445842543FA}"/>
              </a:ext>
            </a:extLst>
          </p:cNvPr>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19</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104402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断熱線と等温線</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21" name="テキスト ボックス 20"/>
              <p:cNvSpPr txBox="1"/>
              <p:nvPr/>
            </p:nvSpPr>
            <p:spPr>
              <a:xfrm>
                <a:off x="256683" y="1258231"/>
                <a:ext cx="3768921" cy="3077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断熱変化　</a:t>
                </a:r>
                <a14:m>
                  <m:oMath xmlns:m="http://schemas.openxmlformats.org/officeDocument/2006/math">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sSup>
                      <m:sSup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p>
                        <m:r>
                          <a:rPr kumimoji="0"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sup>
                    </m:sSup>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𝑐𝑜𝑛𝑠𝑡</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r>
                      <a:rPr kumimoji="0"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&gt;1</m:t>
                    </m:r>
                  </m:oMath>
                </a14:m>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56683" y="1258231"/>
                <a:ext cx="3768921" cy="307777"/>
              </a:xfrm>
              <a:prstGeom prst="rect">
                <a:avLst/>
              </a:prstGeom>
              <a:blipFill>
                <a:blip r:embed="rId3"/>
                <a:stretch>
                  <a:fillRect l="-4045" t="-25490" b="-509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256684" y="1621926"/>
                <a:ext cx="2693652" cy="3077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等温変化　</a:t>
                </a:r>
                <a14:m>
                  <m:oMath xmlns:m="http://schemas.openxmlformats.org/officeDocument/2006/math">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𝑐𝑜𝑛𝑠𝑡</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endPar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56684" y="1621926"/>
                <a:ext cx="2693652" cy="307777"/>
              </a:xfrm>
              <a:prstGeom prst="rect">
                <a:avLst/>
              </a:prstGeom>
              <a:blipFill>
                <a:blip r:embed="rId4"/>
                <a:stretch>
                  <a:fillRect l="-5656" t="-23529" b="-509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845821" y="1970413"/>
                <a:ext cx="29197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b>
                          <m:sSub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e>
                    </m:d>
                  </m:oMath>
                </a14:m>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で交差</a:t>
                </a: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845821" y="1970413"/>
                <a:ext cx="2919754" cy="400110"/>
              </a:xfrm>
              <a:prstGeom prst="rect">
                <a:avLst/>
              </a:prstGeom>
              <a:blipFill>
                <a:blip r:embed="rId5"/>
                <a:stretch>
                  <a:fillRect t="-6061" b="-27273"/>
                </a:stretch>
              </a:blipFill>
            </p:spPr>
            <p:txBody>
              <a:bodyPr/>
              <a:lstStyle/>
              <a:p>
                <a:r>
                  <a:rPr lang="ja-JP" altLang="en-US">
                    <a:noFill/>
                  </a:rPr>
                  <a:t> </a:t>
                </a:r>
              </a:p>
            </p:txBody>
          </p:sp>
        </mc:Fallback>
      </mc:AlternateContent>
      <p:sp>
        <p:nvSpPr>
          <p:cNvPr id="31" name="テキスト ボックス 30"/>
          <p:cNvSpPr txBox="1"/>
          <p:nvPr/>
        </p:nvSpPr>
        <p:spPr>
          <a:xfrm>
            <a:off x="368902" y="2983312"/>
            <a:ext cx="131586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断熱線</a:t>
            </a:r>
          </a:p>
        </p:txBody>
      </p:sp>
      <p:sp>
        <p:nvSpPr>
          <p:cNvPr id="32" name="テキスト ボックス 31"/>
          <p:cNvSpPr txBox="1"/>
          <p:nvPr/>
        </p:nvSpPr>
        <p:spPr>
          <a:xfrm>
            <a:off x="2464019" y="2983312"/>
            <a:ext cx="13015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等温線</a:t>
            </a:r>
          </a:p>
        </p:txBody>
      </p:sp>
      <p:graphicFrame>
        <p:nvGraphicFramePr>
          <p:cNvPr id="19" name="オブジェクト 18"/>
          <p:cNvGraphicFramePr>
            <a:graphicFrameLocks noChangeAspect="1"/>
          </p:cNvGraphicFramePr>
          <p:nvPr/>
        </p:nvGraphicFramePr>
        <p:xfrm>
          <a:off x="3466984" y="908451"/>
          <a:ext cx="5397616" cy="5397616"/>
        </p:xfrm>
        <a:graphic>
          <a:graphicData uri="http://schemas.openxmlformats.org/presentationml/2006/ole">
            <mc:AlternateContent xmlns:mc="http://schemas.openxmlformats.org/markup-compatibility/2006">
              <mc:Choice xmlns:v="urn:schemas-microsoft-com:vml" Requires="v">
                <p:oleObj name="ｸﾞﾗﾌ" r:id="rId6" imgW="1152000" imgH="1152000" progId="Origin50.Graph">
                  <p:embed/>
                </p:oleObj>
              </mc:Choice>
              <mc:Fallback>
                <p:oleObj name="ｸﾞﾗﾌ" r:id="rId6" imgW="1152000" imgH="1152000" progId="Origin50.Graph">
                  <p:embed/>
                  <p:pic>
                    <p:nvPicPr>
                      <p:cNvPr id="19" name="オブジェクト 18"/>
                      <p:cNvPicPr/>
                      <p:nvPr/>
                    </p:nvPicPr>
                    <p:blipFill>
                      <a:blip r:embed="rId7"/>
                      <a:stretch>
                        <a:fillRect/>
                      </a:stretch>
                    </p:blipFill>
                    <p:spPr>
                      <a:xfrm>
                        <a:off x="3466984" y="908451"/>
                        <a:ext cx="5397616" cy="5397616"/>
                      </a:xfrm>
                      <a:prstGeom prst="rect">
                        <a:avLst/>
                      </a:prstGeom>
                    </p:spPr>
                  </p:pic>
                </p:oleObj>
              </mc:Fallback>
            </mc:AlternateContent>
          </a:graphicData>
        </a:graphic>
      </p:graphicFrame>
      <p:sp>
        <p:nvSpPr>
          <p:cNvPr id="20" name="テキスト ボックス 19"/>
          <p:cNvSpPr txBox="1"/>
          <p:nvPr/>
        </p:nvSpPr>
        <p:spPr>
          <a:xfrm>
            <a:off x="5299019" y="999650"/>
            <a:ext cx="25667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1-7</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図　断熱線と等温線</a:t>
            </a:r>
          </a:p>
        </p:txBody>
      </p:sp>
      <mc:AlternateContent xmlns:mc="http://schemas.openxmlformats.org/markup-compatibility/2006" xmlns:a14="http://schemas.microsoft.com/office/drawing/2010/main">
        <mc:Choice Requires="a14">
          <p:sp>
            <p:nvSpPr>
              <p:cNvPr id="23" name="テキスト ボックス 22"/>
              <p:cNvSpPr txBox="1"/>
              <p:nvPr/>
            </p:nvSpPr>
            <p:spPr>
              <a:xfrm>
                <a:off x="6048656" y="3395631"/>
                <a:ext cx="85991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b>
                            <m:sSubPr>
                              <m:ctrlP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𝑽</m:t>
                              </m:r>
                            </m:e>
                            <m:sub>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𝟎</m:t>
                              </m:r>
                            </m:sub>
                          </m:sSub>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𝑷</m:t>
                              </m:r>
                            </m:e>
                            <m:sub>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𝟎</m:t>
                              </m:r>
                            </m:sub>
                          </m:sSub>
                        </m:e>
                      </m:d>
                    </m:oMath>
                  </m:oMathPara>
                </a14:m>
                <a:endPar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6048656" y="3395631"/>
                <a:ext cx="859915" cy="276999"/>
              </a:xfrm>
              <a:prstGeom prst="rect">
                <a:avLst/>
              </a:prstGeom>
              <a:blipFill>
                <a:blip r:embed="rId8"/>
                <a:stretch>
                  <a:fillRect b="-17778"/>
                </a:stretch>
              </a:blipFill>
            </p:spPr>
            <p:txBody>
              <a:bodyPr/>
              <a:lstStyle/>
              <a:p>
                <a:r>
                  <a:rPr lang="ja-JP" altLang="en-US">
                    <a:noFill/>
                  </a:rPr>
                  <a:t> </a:t>
                </a:r>
              </a:p>
            </p:txBody>
          </p:sp>
        </mc:Fallback>
      </mc:AlternateContent>
      <p:cxnSp>
        <p:nvCxnSpPr>
          <p:cNvPr id="24" name="直線矢印コネクタ 23"/>
          <p:cNvCxnSpPr/>
          <p:nvPr/>
        </p:nvCxnSpPr>
        <p:spPr>
          <a:xfrm flipH="1">
            <a:off x="5625412" y="3716770"/>
            <a:ext cx="442331" cy="313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398655" y="4433212"/>
            <a:ext cx="895844" cy="3771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断熱線</a:t>
            </a:r>
          </a:p>
        </p:txBody>
      </p:sp>
      <p:sp>
        <p:nvSpPr>
          <p:cNvPr id="29" name="テキスト ボックス 28"/>
          <p:cNvSpPr txBox="1"/>
          <p:nvPr/>
        </p:nvSpPr>
        <p:spPr>
          <a:xfrm>
            <a:off x="6582383" y="4196798"/>
            <a:ext cx="895844" cy="3771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等温線</a:t>
            </a:r>
          </a:p>
        </p:txBody>
      </p:sp>
      <p:sp>
        <p:nvSpPr>
          <p:cNvPr id="34" name="テキスト ボックス 33"/>
          <p:cNvSpPr txBox="1"/>
          <p:nvPr/>
        </p:nvSpPr>
        <p:spPr>
          <a:xfrm>
            <a:off x="4611340" y="1467305"/>
            <a:ext cx="163506"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a:t>
            </a:r>
            <a:endParaRPr kumimoji="1" lang="ja-JP" altLang="en-US" sz="24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35" name="テキスト ボックス 34"/>
              <p:cNvSpPr txBox="1"/>
              <p:nvPr/>
            </p:nvSpPr>
            <p:spPr>
              <a:xfrm>
                <a:off x="7868003" y="4843658"/>
                <a:ext cx="271035" cy="369332"/>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𝑽</m:t>
                      </m:r>
                    </m:oMath>
                  </m:oMathPara>
                </a14:m>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7868003" y="4843658"/>
                <a:ext cx="271035" cy="369332"/>
              </a:xfrm>
              <a:prstGeom prst="rect">
                <a:avLst/>
              </a:prstGeom>
              <a:blipFill>
                <a:blip r:embed="rId9"/>
                <a:stretch>
                  <a:fillRect l="-27273" r="-25000"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正方形/長方形 35"/>
              <p:cNvSpPr/>
              <p:nvPr/>
            </p:nvSpPr>
            <p:spPr>
              <a:xfrm>
                <a:off x="2464019" y="3421198"/>
                <a:ext cx="1617296"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𝑃𝑉</m:t>
                      </m:r>
                      <m:r>
                        <a:rPr kumimoji="0"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sSub>
                        <m:sSubPr>
                          <m:ctrlP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b>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m:oMathPara>
                </a14:m>
                <a:endPar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6" name="正方形/長方形 35"/>
              <p:cNvSpPr>
                <a:spLocks noRot="1" noChangeAspect="1" noMove="1" noResize="1" noEditPoints="1" noAdjustHandles="1" noChangeArrowheads="1" noChangeShapeType="1" noTextEdit="1"/>
              </p:cNvSpPr>
              <p:nvPr/>
            </p:nvSpPr>
            <p:spPr>
              <a:xfrm>
                <a:off x="2464019" y="3421198"/>
                <a:ext cx="1617296" cy="461665"/>
              </a:xfrm>
              <a:prstGeom prst="rect">
                <a:avLst/>
              </a:prstGeom>
              <a:blipFill>
                <a:blip r:embed="rId10"/>
                <a:stretch>
                  <a:fillRect b="-13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356978" y="3421198"/>
                <a:ext cx="1852226" cy="5006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𝑃𝑉</m:t>
                          </m:r>
                        </m:e>
                        <m:sup>
                          <m:r>
                            <a:rPr kumimoji="0" lang="ja-JP"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𝛾</m:t>
                          </m:r>
                        </m:sup>
                      </m:sSup>
                      <m:r>
                        <a:rPr kumimoji="0"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sSubSup>
                        <m:sSubSupPr>
                          <m:ctrlPr>
                            <a:rPr kumimoji="0"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0"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up>
                          <m:r>
                            <a:rPr kumimoji="0"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𝛾</m:t>
                          </m:r>
                        </m:sup>
                      </m:sSubSup>
                    </m:oMath>
                  </m:oMathPara>
                </a14:m>
                <a:endPar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356978" y="3421198"/>
                <a:ext cx="1852226" cy="500650"/>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p:cNvSpPr/>
              <p:nvPr/>
            </p:nvSpPr>
            <p:spPr>
              <a:xfrm>
                <a:off x="368902" y="3922981"/>
                <a:ext cx="2032615" cy="83311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𝑷</m:t>
                      </m:r>
                      <m:r>
                        <a:rPr kumimoji="0"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0"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𝑷</m:t>
                          </m:r>
                        </m:e>
                        <m:sub>
                          <m: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𝟎</m:t>
                          </m:r>
                        </m:sub>
                      </m:sSub>
                      <m:sSup>
                        <m:sSupPr>
                          <m:ctrlP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d>
                            <m:dPr>
                              <m:ctrlP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dPr>
                            <m:e>
                              <m:f>
                                <m:fPr>
                                  <m:ctrlP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b>
                                    <m:sSubPr>
                                      <m:ctrlP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𝑽</m:t>
                                      </m:r>
                                    </m:e>
                                    <m:sub>
                                      <m: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𝟎</m:t>
                                      </m:r>
                                    </m:sub>
                                  </m:sSub>
                                </m:num>
                                <m:den>
                                  <m:r>
                                    <a:rPr kumimoji="0"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𝑽</m:t>
                                  </m:r>
                                </m:den>
                              </m:f>
                            </m:e>
                          </m:d>
                        </m:e>
                        <m:sup>
                          <m:r>
                            <a:rPr kumimoji="0" lang="ja-JP" altLang="en-US"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𝜸</m:t>
                          </m:r>
                        </m:sup>
                      </m:sSup>
                    </m:oMath>
                  </m:oMathPara>
                </a14:m>
                <a:endPar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38" name="正方形/長方形 37"/>
              <p:cNvSpPr>
                <a:spLocks noRot="1" noChangeAspect="1" noMove="1" noResize="1" noEditPoints="1" noAdjustHandles="1" noChangeArrowheads="1" noChangeShapeType="1" noTextEdit="1"/>
              </p:cNvSpPr>
              <p:nvPr/>
            </p:nvSpPr>
            <p:spPr>
              <a:xfrm>
                <a:off x="368902" y="3922981"/>
                <a:ext cx="2032615" cy="833113"/>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p:cNvSpPr/>
              <p:nvPr/>
            </p:nvSpPr>
            <p:spPr>
              <a:xfrm>
                <a:off x="2388379" y="3989582"/>
                <a:ext cx="2157209" cy="79162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𝑷</m:t>
                      </m:r>
                      <m:r>
                        <a:rPr kumimoji="0"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t>=</m:t>
                      </m:r>
                      <m:sSub>
                        <m:sSubPr>
                          <m:ctrlPr>
                            <a:rPr kumimoji="0" lang="en-US" altLang="ja-JP" sz="24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𝑷</m:t>
                          </m:r>
                        </m:e>
                        <m:sub>
                          <m: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𝟎</m:t>
                          </m:r>
                        </m:sub>
                      </m:sSub>
                      <m:d>
                        <m:dPr>
                          <m:ctrlP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dPr>
                        <m:e>
                          <m:f>
                            <m:fPr>
                              <m:ctrlP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fPr>
                            <m:num>
                              <m:sSub>
                                <m:sSubPr>
                                  <m:ctrlP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𝑽</m:t>
                                  </m:r>
                                </m:e>
                                <m:sub>
                                  <m: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𝟎</m:t>
                                  </m:r>
                                </m:sub>
                              </m:sSub>
                            </m:num>
                            <m:den>
                              <m:r>
                                <a:rPr kumimoji="0" lang="en-US" altLang="ja-JP" sz="2400" b="1" i="1" u="none" strike="noStrike" kern="1200" cap="none" spc="0" normalizeH="0" baseline="0" noProof="0" smtClean="0">
                                  <a:ln>
                                    <a:noFill/>
                                  </a:ln>
                                  <a:solidFill>
                                    <a:srgbClr val="0000FF"/>
                                  </a:solidFill>
                                  <a:effectLst/>
                                  <a:uLnTx/>
                                  <a:uFillTx/>
                                  <a:latin typeface="Cambria Math" panose="02040503050406030204" pitchFamily="18" charset="0"/>
                                  <a:cs typeface="+mn-cs"/>
                                </a:rPr>
                                <m:t>𝑽</m:t>
                              </m:r>
                            </m:den>
                          </m:f>
                        </m:e>
                      </m:d>
                    </m:oMath>
                  </m:oMathPara>
                </a14:m>
                <a:endParaRPr kumimoji="0"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mc:Choice>
        <mc:Fallback xmlns="">
          <p:sp>
            <p:nvSpPr>
              <p:cNvPr id="39" name="正方形/長方形 38"/>
              <p:cNvSpPr>
                <a:spLocks noRot="1" noChangeAspect="1" noMove="1" noResize="1" noEditPoints="1" noAdjustHandles="1" noChangeArrowheads="1" noChangeShapeType="1" noTextEdit="1"/>
              </p:cNvSpPr>
              <p:nvPr/>
            </p:nvSpPr>
            <p:spPr>
              <a:xfrm>
                <a:off x="2388379" y="3989582"/>
                <a:ext cx="2157209" cy="791627"/>
              </a:xfrm>
              <a:prstGeom prst="rect">
                <a:avLst/>
              </a:prstGeom>
              <a:blipFill>
                <a:blip r:embed="rId13"/>
                <a:stretch>
                  <a:fillRect/>
                </a:stretch>
              </a:blipFill>
            </p:spPr>
            <p:txBody>
              <a:bodyPr/>
              <a:lstStyle/>
              <a:p>
                <a:r>
                  <a:rPr lang="ja-JP" altLang="en-US">
                    <a:noFill/>
                  </a:rPr>
                  <a:t> </a:t>
                </a:r>
              </a:p>
            </p:txBody>
          </p:sp>
        </mc:Fallback>
      </mc:AlternateContent>
      <p:sp>
        <p:nvSpPr>
          <p:cNvPr id="40" name="テキスト ボックス 39"/>
          <p:cNvSpPr txBox="1"/>
          <p:nvPr/>
        </p:nvSpPr>
        <p:spPr>
          <a:xfrm>
            <a:off x="2220057" y="5131676"/>
            <a:ext cx="56456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断熱線の変化は等温線よりも急峻</a:t>
            </a:r>
            <a:endPar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7931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準静的断熱変化</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19</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6" name="コンテンツ プレースホルダー 2"/>
              <p:cNvSpPr txBox="1">
                <a:spLocks/>
              </p:cNvSpPr>
              <p:nvPr/>
            </p:nvSpPr>
            <p:spPr>
              <a:xfrm>
                <a:off x="252611" y="637590"/>
                <a:ext cx="8638777" cy="60553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14:m>
                  <m:oMath xmlns:m="http://schemas.openxmlformats.org/officeDocument/2006/math">
                    <m:sSub>
                      <m:sSubPr>
                        <m:ctrlPr>
                          <a:rPr kumimoji="1" lang="en-US" altLang="ja-JP"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d>
                          <m:d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f>
                              <m:f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𝑈</m:t>
                                </m:r>
                              </m:num>
                              <m:den>
                                <m:r>
                                  <a:rPr kumimoji="1" lang="ja-JP" alt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𝑇</m:t>
                                </m:r>
                              </m:den>
                            </m:f>
                          </m:e>
                        </m:d>
                      </m:e>
                      <m: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𝑉</m:t>
                        </m:r>
                      </m:sub>
                    </m:s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𝑑𝑇</m:t>
                    </m:r>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d>
                      <m:dPr>
                        <m:begChr m:val="["/>
                        <m:endChr m:val="]"/>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𝑃</m:t>
                            </m:r>
                            <m:r>
                              <a:rPr kumimoji="1" lang="en-US" altLang="ja-JP"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d>
                              <m:d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dPr>
                              <m:e>
                                <m:f>
                                  <m:f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𝑈</m:t>
                                    </m:r>
                                  </m:num>
                                  <m:den>
                                    <m:r>
                                      <a:rPr kumimoji="1" lang="ja-JP" alt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𝑉</m:t>
                                    </m:r>
                                  </m:den>
                                </m:f>
                              </m:e>
                            </m:d>
                          </m:e>
                          <m: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𝑇</m:t>
                            </m:r>
                          </m:sub>
                        </m:sSub>
                      </m:e>
                    </m:d>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𝑑𝑉</m:t>
                    </m:r>
                  </m:oMath>
                </a14:m>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(1.39)</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を適当な初期条件で解けば、温度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における体積 </a:t>
                </a:r>
                <a:r>
                  <a:rPr kumimoji="1" lang="en-US" altLang="ja-JP" sz="18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がわかる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理想気体の場合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𝑈</m:t>
                                </m:r>
                              </m:num>
                              <m:den>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den>
                            </m:f>
                          </m:e>
                        </m:d>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定積比熱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𝐶</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𝑈</m:t>
                                </m:r>
                              </m:num>
                              <m:den>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den>
                            </m:f>
                          </m:e>
                        </m:d>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sub>
                    </m:sSub>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 </m:t>
                    </m:r>
                  </m:oMath>
                </a14:m>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(1.39)</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式に代入して</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𝐶</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𝑑𝑇</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𝑑𝑉</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モルの場合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𝑅𝑇</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oMath>
                </a14:m>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𝐶</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𝑣</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𝑑𝑇</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𝑅𝑇</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𝑑𝑉</m:t>
                        </m:r>
                      </m:num>
                      <m:den>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𝐶</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𝑣</m:t>
                        </m:r>
                      </m:sub>
                    </m:sSub>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𝑑𝑇</m:t>
                        </m:r>
                      </m:num>
                      <m:den>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𝑅</m:t>
                    </m:r>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𝑑𝑉</m:t>
                        </m:r>
                      </m:num>
                      <m:den>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比熱比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𝐶</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𝑝</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𝐶</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𝑣</m:t>
                        </m:r>
                      </m:sub>
                    </m:sSub>
                  </m:oMath>
                </a14:m>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を定義すると</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(1.41)</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𝑑𝑇</m:t>
                        </m:r>
                      </m:num>
                      <m:den>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ctrlP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1" lang="ja-JP" alt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e>
                    </m:d>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𝑑𝑉</m:t>
                        </m:r>
                      </m:num>
                      <m:den>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(1.42)</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この微分方程式を解いて</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func>
                      <m:func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r>
                          <m:rPr>
                            <m:sty m:val="p"/>
                          </m:rP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ln</m:t>
                        </m:r>
                      </m:fNa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e>
                    </m:func>
                    <m: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e>
                    </m:d>
                    <m:func>
                      <m:func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r>
                          <m:rPr>
                            <m:sty m:val="p"/>
                          </m:rP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ln</m:t>
                        </m:r>
                      </m:fName>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func>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const.				</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e>
                      <m:sup>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const.			(1.43)</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p>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sup>
                    </m:s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const.				(1.44)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ポアッソンの法則</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 name="コンテンツ プレースホルダー 2"/>
              <p:cNvSpPr txBox="1">
                <a:spLocks noRot="1" noChangeAspect="1" noMove="1" noResize="1" noEditPoints="1" noAdjustHandles="1" noChangeArrowheads="1" noChangeShapeType="1" noTextEdit="1"/>
              </p:cNvSpPr>
              <p:nvPr/>
            </p:nvSpPr>
            <p:spPr>
              <a:xfrm>
                <a:off x="252611" y="637590"/>
                <a:ext cx="8638777" cy="6055310"/>
              </a:xfrm>
              <a:prstGeom prst="rect">
                <a:avLst/>
              </a:prstGeom>
              <a:blipFill>
                <a:blip r:embed="rId2"/>
                <a:stretch>
                  <a:fillRect l="-7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5875147" y="4015274"/>
                <a:ext cx="3170868"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ja-JP"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𝛾</m:t>
                    </m:r>
                    <m:r>
                      <a:rPr kumimoji="0"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oMath>
                </a14:m>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5/3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単原子分子</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(He, Ne,…)</a:t>
                </a: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oMath>
                </a14:m>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 7/5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原子分子</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a:t>
                </a:r>
                <a:r>
                  <a:rPr kumimoji="0"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O</a:t>
                </a:r>
                <a:r>
                  <a:rPr kumimoji="0" lang="en-US" altLang="ja-JP" sz="18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rPr>
                  <a:t>2</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5875147" y="4015274"/>
                <a:ext cx="3170868" cy="646331"/>
              </a:xfrm>
              <a:prstGeom prst="rect">
                <a:avLst/>
              </a:prstGeom>
              <a:blipFill>
                <a:blip r:embed="rId3"/>
                <a:stretch>
                  <a:fillRect t="-5660" r="-769" b="-150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77692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§1.6</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準静的断熱変化</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20</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42875" y="876300"/>
                <a:ext cx="4371975" cy="53006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sSup>
                      <m:sSup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p>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𝑐𝑜𝑛𝑠𝑡</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−1&gt;0)</m:t>
                    </m:r>
                  </m:oMath>
                </a14:m>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14:m>
                  <m:oMath xmlns:m="http://schemas.openxmlformats.org/officeDocument/2006/math">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sSup>
                      <m:sSup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e>
                      <m:sup>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sSup>
                      <m:sSup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e>
                      <m:sup>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a14:m>
                <a:b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br>
                <a14:m>
                  <m:oMath xmlns:m="http://schemas.openxmlformats.org/officeDocument/2006/math">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e>
                        </m:d>
                      </m:e>
                      <m:sup>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a14:m>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断熱圧縮　</a:t>
                </a:r>
                <a14:m>
                  <m:oMath xmlns:m="http://schemas.openxmlformats.org/officeDocument/2006/math">
                    <m:f>
                      <m:fPr>
                        <m:type m:val="skw"/>
                        <m:ctrlP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&gt;1</m:t>
                    </m:r>
                  </m:oMath>
                </a14:m>
                <a:endParaRPr kumimoji="1" lang="ja-JP" altLang="en-US" sz="20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e>
                          </m:d>
                        </m:e>
                        <m:sup>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&gt;1</m:t>
                      </m:r>
                    </m:oMath>
                  </m:oMathPara>
                </a14:m>
                <a:endPar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nor/>
                        </m:rPr>
                        <a:rPr kumimoji="1" lang="ja-JP" altLang="en-US" sz="2000" b="1"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m:t>温度が上がる</m:t>
                      </m:r>
                    </m:oMath>
                  </m:oMathPara>
                </a14:m>
                <a:endPar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断熱膨張　</a:t>
                </a:r>
                <a14:m>
                  <m:oMath xmlns:m="http://schemas.openxmlformats.org/officeDocument/2006/math">
                    <m:f>
                      <m:fPr>
                        <m:type m:val="skw"/>
                        <m:ctrlP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&lt;1</m:t>
                    </m:r>
                  </m:oMath>
                </a14:m>
                <a:endParaRPr kumimoji="1" lang="ja-JP" altLang="en-US" sz="2000" b="0" i="0" u="none" strike="noStrike" kern="1200" cap="none" spc="0" normalizeH="0" baseline="-25000" noProof="0" dirty="0">
                  <a:ln>
                    <a:noFill/>
                  </a:ln>
                  <a:solidFill>
                    <a:prstClr val="black"/>
                  </a:solidFill>
                  <a:effectLst/>
                  <a:uLnTx/>
                  <a:uFillTx/>
                  <a:latin typeface="Calibri" panose="020F0502020204030204"/>
                  <a:ea typeface="游ゴシック" panose="020B0400000000000000" pitchFamily="50" charset="-128"/>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e>
                          </m:d>
                        </m:e>
                        <m:sup>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&lt;1</m:t>
                      </m:r>
                    </m:oMath>
                  </m:oMathPara>
                </a14:m>
                <a:endPar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m:rPr>
                          <m:nor/>
                        </m:rPr>
                        <a:rPr kumimoji="1" lang="ja-JP" altLang="en-US" sz="2000" b="1"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m:t>温度が下がる</m:t>
                      </m:r>
                    </m:oMath>
                  </m:oMathPara>
                </a14:m>
                <a:endPar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42875" y="876300"/>
                <a:ext cx="4371975" cy="5300663"/>
              </a:xfrm>
              <a:prstGeom prst="rect">
                <a:avLst/>
              </a:prstGeom>
              <a:blipFill>
                <a:blip r:embed="rId3"/>
                <a:stretch>
                  <a:fillRect l="-1393" t="-1036" b="-65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4957817" y="1409597"/>
                <a:ext cx="953711" cy="52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0</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 </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𝑉</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0</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4957817" y="1409597"/>
                <a:ext cx="953711" cy="52669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6994105" y="1402030"/>
                <a:ext cx="656905" cy="5266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 </m:t>
                      </m:r>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𝑉</m:t>
                      </m:r>
                      <m:r>
                        <a:rPr kumimoji="1" lang="en-US" altLang="ja-JP" sz="1800" b="0" i="0"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m:oMathPara>
                </a14:m>
                <a:endParaRPr kumimoji="1" lang="en-US" altLang="ja-JP"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6994105" y="1402030"/>
                <a:ext cx="656905" cy="526695"/>
              </a:xfrm>
              <a:prstGeom prst="rect">
                <a:avLst/>
              </a:prstGeom>
              <a:blipFill>
                <a:blip r:embed="rId5"/>
                <a:stretch>
                  <a:fillRect l="-4545"/>
                </a:stretch>
              </a:blipFill>
            </p:spPr>
            <p:txBody>
              <a:bodyPr/>
              <a:lstStyle/>
              <a:p>
                <a:r>
                  <a:rPr lang="ja-JP" altLang="en-US">
                    <a:noFill/>
                  </a:rPr>
                  <a:t> </a:t>
                </a:r>
              </a:p>
            </p:txBody>
          </p:sp>
        </mc:Fallback>
      </mc:AlternateContent>
      <p:sp>
        <p:nvSpPr>
          <p:cNvPr id="9" name="右矢印 8"/>
          <p:cNvSpPr/>
          <p:nvPr/>
        </p:nvSpPr>
        <p:spPr>
          <a:xfrm>
            <a:off x="6261731" y="1715116"/>
            <a:ext cx="321940" cy="222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5868703" y="1314782"/>
            <a:ext cx="11079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断熱変化</a:t>
            </a:r>
          </a:p>
        </p:txBody>
      </p:sp>
      <p:graphicFrame>
        <p:nvGraphicFramePr>
          <p:cNvPr id="11" name="オブジェクト 10"/>
          <p:cNvGraphicFramePr>
            <a:graphicFrameLocks noChangeAspect="1"/>
          </p:cNvGraphicFramePr>
          <p:nvPr/>
        </p:nvGraphicFramePr>
        <p:xfrm>
          <a:off x="5098575" y="2337739"/>
          <a:ext cx="2776100" cy="2776100"/>
        </p:xfrm>
        <a:graphic>
          <a:graphicData uri="http://schemas.openxmlformats.org/presentationml/2006/ole">
            <mc:AlternateContent xmlns:mc="http://schemas.openxmlformats.org/markup-compatibility/2006">
              <mc:Choice xmlns:v="urn:schemas-microsoft-com:vml" Requires="v">
                <p:oleObj name="ｸﾞﾗﾌ" r:id="rId6" imgW="1152000" imgH="1152000" progId="Origin50.Graph">
                  <p:embed/>
                </p:oleObj>
              </mc:Choice>
              <mc:Fallback>
                <p:oleObj name="ｸﾞﾗﾌ" r:id="rId6" imgW="1152000" imgH="1152000" progId="Origin50.Graph">
                  <p:embed/>
                  <p:pic>
                    <p:nvPicPr>
                      <p:cNvPr id="11" name="オブジェクト 10"/>
                      <p:cNvPicPr/>
                      <p:nvPr/>
                    </p:nvPicPr>
                    <p:blipFill>
                      <a:blip r:embed="rId7"/>
                      <a:stretch>
                        <a:fillRect/>
                      </a:stretch>
                    </p:blipFill>
                    <p:spPr>
                      <a:xfrm>
                        <a:off x="5098575" y="2337739"/>
                        <a:ext cx="2776100" cy="27761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正方形/長方形 11"/>
              <p:cNvSpPr/>
              <p:nvPr/>
            </p:nvSpPr>
            <p:spPr>
              <a:xfrm>
                <a:off x="6365716" y="2351621"/>
                <a:ext cx="1582933" cy="76880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e>
                          </m:d>
                        </m:e>
                        <m:sup>
                          <m:r>
                            <a:rPr kumimoji="0"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m:oMathPara>
                </a14:m>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6365716" y="2351621"/>
                <a:ext cx="1582933" cy="768800"/>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4863190" y="2128226"/>
                <a:ext cx="470770" cy="65793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oMath>
                  </m:oMathPara>
                </a14:m>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4863190" y="2128226"/>
                <a:ext cx="470770" cy="657937"/>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7403329" y="4785736"/>
                <a:ext cx="471346" cy="65620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m:oMathPara>
                </a14:m>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7403329" y="4785736"/>
                <a:ext cx="471346" cy="656205"/>
              </a:xfrm>
              <a:prstGeom prst="rect">
                <a:avLst/>
              </a:prstGeom>
              <a:blipFill>
                <a:blip r:embed="rId10"/>
                <a:stretch>
                  <a:fillRect/>
                </a:stretch>
              </a:blipFill>
            </p:spPr>
            <p:txBody>
              <a:bodyPr/>
              <a:lstStyle/>
              <a:p>
                <a:r>
                  <a:rPr lang="ja-JP" altLang="en-US">
                    <a:noFill/>
                  </a:rPr>
                  <a:t> </a:t>
                </a:r>
              </a:p>
            </p:txBody>
          </p:sp>
        </mc:Fallback>
      </mc:AlternateContent>
      <p:cxnSp>
        <p:nvCxnSpPr>
          <p:cNvPr id="16" name="直線コネクタ 15"/>
          <p:cNvCxnSpPr/>
          <p:nvPr/>
        </p:nvCxnSpPr>
        <p:spPr>
          <a:xfrm>
            <a:off x="6572352" y="3535841"/>
            <a:ext cx="0" cy="11693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684639" y="4327708"/>
            <a:ext cx="5437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圧縮</a:t>
            </a:r>
          </a:p>
        </p:txBody>
      </p:sp>
      <p:sp>
        <p:nvSpPr>
          <p:cNvPr id="18" name="テキスト ボックス 17"/>
          <p:cNvSpPr txBox="1"/>
          <p:nvPr/>
        </p:nvSpPr>
        <p:spPr>
          <a:xfrm>
            <a:off x="6022696" y="4338621"/>
            <a:ext cx="5437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膨張</a:t>
            </a:r>
          </a:p>
        </p:txBody>
      </p:sp>
    </p:spTree>
    <p:extLst>
      <p:ext uri="{BB962C8B-B14F-4D97-AF65-F5344CB8AC3E}">
        <p14:creationId xmlns:p14="http://schemas.microsoft.com/office/powerpoint/2010/main" val="2654809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E4C56A-0618-4364-B376-30DD9B2A0D77}"/>
              </a:ext>
            </a:extLst>
          </p:cNvPr>
          <p:cNvSpPr/>
          <p:nvPr/>
        </p:nvSpPr>
        <p:spPr>
          <a:xfrm>
            <a:off x="0" y="0"/>
            <a:ext cx="9144000" cy="6858000"/>
          </a:xfrm>
          <a:prstGeom prst="rect">
            <a:avLst/>
          </a:prstGeom>
          <a:solidFill>
            <a:srgbClr val="D0D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タイトル 3"/>
          <p:cNvSpPr>
            <a:spLocks noGrp="1"/>
          </p:cNvSpPr>
          <p:nvPr>
            <p:ph type="title"/>
          </p:nvPr>
        </p:nvSpPr>
        <p:spPr>
          <a:xfrm>
            <a:off x="0" y="0"/>
            <a:ext cx="9144000" cy="685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5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カルノーサイクル</a:t>
            </a:r>
          </a:p>
        </p:txBody>
      </p:sp>
    </p:spTree>
    <p:extLst>
      <p:ext uri="{BB962C8B-B14F-4D97-AF65-F5344CB8AC3E}">
        <p14:creationId xmlns:p14="http://schemas.microsoft.com/office/powerpoint/2010/main" val="151963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27" name="コンテンツ プレースホルダー 2"/>
              <p:cNvSpPr txBox="1">
                <a:spLocks/>
              </p:cNvSpPr>
              <p:nvPr/>
            </p:nvSpPr>
            <p:spPr>
              <a:xfrm>
                <a:off x="116325" y="813443"/>
                <a:ext cx="8893203" cy="5001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サイクル</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ある一つの状態から出発して、</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再びその状態に戻る一回りの状態変化</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終状態 ＝ 始状態 </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en-US" altLang="ja-JP" sz="1800" b="0" i="1"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U</a:t>
                </a:r>
                <a:r>
                  <a:rPr kumimoji="1" lang="en-US" altLang="ja-JP" sz="1800" b="0" i="0" u="none" strike="noStrike" kern="1200" cap="none" spc="0" normalizeH="0" baseline="-25000" noProof="0" dirty="0">
                    <a:ln>
                      <a:noFill/>
                    </a:ln>
                    <a:solidFill>
                      <a:srgbClr val="FF0000"/>
                    </a:solidFill>
                    <a:effectLst/>
                    <a:uLnTx/>
                    <a:uFillTx/>
                    <a:latin typeface="Calibri" panose="020F0502020204030204"/>
                    <a:ea typeface="游ゴシック" panose="020B0400000000000000" pitchFamily="50" charset="-128"/>
                    <a:cs typeface="+mn-cs"/>
                  </a:rPr>
                  <a:t>B</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 </a:t>
                </a:r>
                <a:r>
                  <a:rPr kumimoji="1" lang="en-US" altLang="ja-JP" sz="1800" b="0" i="1"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U</a:t>
                </a:r>
                <a:r>
                  <a:rPr kumimoji="1" lang="en-US" altLang="ja-JP" sz="1800" b="0" i="0" u="none" strike="noStrike" kern="1200" cap="none" spc="0" normalizeH="0" baseline="-25000" noProof="0" dirty="0">
                    <a:ln>
                      <a:noFill/>
                    </a:ln>
                    <a:solidFill>
                      <a:srgbClr val="FF0000"/>
                    </a:solidFill>
                    <a:effectLst/>
                    <a:uLnTx/>
                    <a:uFillTx/>
                    <a:latin typeface="Calibri" panose="020F0502020204030204"/>
                    <a:ea typeface="游ゴシック" panose="020B0400000000000000" pitchFamily="50" charset="-128"/>
                    <a:cs typeface="+mn-cs"/>
                  </a:rPr>
                  <a:t>A</a:t>
                </a:r>
                <a:r>
                  <a:rPr kumimoji="1" lang="en-US" altLang="ja-JP" sz="1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熱力学第一法則 </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(1.21):</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𝑾</m:t>
                    </m:r>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𝑼</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sub>
                    </m:s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𝑼</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𝑨</m:t>
                        </m:r>
                      </m:sub>
                    </m:s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𝟎</m:t>
                    </m:r>
                  </m:oMath>
                </a14:m>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(1.45)</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熱機関</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熱</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を仕事に変える装置</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蒸気機関、ガソリンエンジン、ディーゼルエンジン、ロケットエンジン</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作業物質</a:t>
                </a:r>
                <a:r>
                  <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熱機関に利用される物質</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水蒸気、フロン（</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Hydro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Chloro</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Fluoro</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Carbon,</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フロン規制前の空調）、</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代替フロン（</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Hydro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Fluoro</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Carbon,</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空調）など</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カルノーサイクル</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理想気体を作業物質とする理想的な熱機関</a:t>
                </a:r>
                <a:b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br>
                <a:r>
                  <a:rPr kumimoji="1" lang="ja-JP" altLang="en-US"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準静的過程のみで構成</a:t>
                </a:r>
                <a:br>
                  <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br>
                <a:endParaRPr kumimoji="1" lang="en-US" altLang="ja-JP" sz="24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endParaRPr>
              </a:p>
            </p:txBody>
          </p:sp>
        </mc:Choice>
        <mc:Fallback xmlns="">
          <p:sp>
            <p:nvSpPr>
              <p:cNvPr id="27" name="コンテンツ プレースホルダー 2"/>
              <p:cNvSpPr txBox="1">
                <a:spLocks noRot="1" noChangeAspect="1" noMove="1" noResize="1" noEditPoints="1" noAdjustHandles="1" noChangeArrowheads="1" noChangeShapeType="1" noTextEdit="1"/>
              </p:cNvSpPr>
              <p:nvPr/>
            </p:nvSpPr>
            <p:spPr>
              <a:xfrm>
                <a:off x="116325" y="813443"/>
                <a:ext cx="8893203" cy="5001306"/>
              </a:xfrm>
              <a:prstGeom prst="rect">
                <a:avLst/>
              </a:prstGeom>
              <a:blipFill>
                <a:blip r:embed="rId2"/>
                <a:stretch>
                  <a:fillRect l="-1028" t="-609" b="-170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6101814" y="8283153"/>
                <a:ext cx="1751826"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𝑊</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(1.45)</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6101814" y="8283153"/>
                <a:ext cx="1751826" cy="276999"/>
              </a:xfrm>
              <a:prstGeom prst="rect">
                <a:avLst/>
              </a:prstGeom>
              <a:blipFill>
                <a:blip r:embed="rId3"/>
                <a:stretch>
                  <a:fillRect l="-4878" t="-28889" r="-7666" b="-51111"/>
                </a:stretch>
              </a:blipFill>
            </p:spPr>
            <p:txBody>
              <a:bodyPr/>
              <a:lstStyle/>
              <a:p>
                <a:r>
                  <a:rPr lang="ja-JP" altLang="en-US">
                    <a:noFill/>
                  </a:rPr>
                  <a:t> </a:t>
                </a:r>
              </a:p>
            </p:txBody>
          </p:sp>
        </mc:Fallback>
      </mc:AlternateContent>
      <p:grpSp>
        <p:nvGrpSpPr>
          <p:cNvPr id="3" name="グループ化 2"/>
          <p:cNvGrpSpPr/>
          <p:nvPr/>
        </p:nvGrpSpPr>
        <p:grpSpPr>
          <a:xfrm>
            <a:off x="6098770" y="678686"/>
            <a:ext cx="2873445" cy="2998396"/>
            <a:chOff x="5336176" y="4487957"/>
            <a:chExt cx="3028009" cy="3159680"/>
          </a:xfrm>
        </p:grpSpPr>
        <mc:AlternateContent xmlns:mc="http://schemas.openxmlformats.org/markup-compatibility/2006" xmlns:a14="http://schemas.microsoft.com/office/drawing/2010/main">
          <mc:Choice Requires="a14">
            <p:sp>
              <p:nvSpPr>
                <p:cNvPr id="31" name="テキスト ボックス 30"/>
                <p:cNvSpPr txBox="1"/>
                <p:nvPr/>
              </p:nvSpPr>
              <p:spPr>
                <a:xfrm>
                  <a:off x="6551149" y="4864881"/>
                  <a:ext cx="920495" cy="2918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𝑼</m:t>
                            </m:r>
                          </m:e>
                          <m:sub>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𝑩</m:t>
                            </m:r>
                          </m:sub>
                        </m:sSub>
                        <m:r>
                          <a:rPr kumimoji="0" lang="ja-JP" altLang="en-US"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𝑼</m:t>
                            </m:r>
                          </m:e>
                          <m:sub>
                            <m:r>
                              <a:rPr kumimoji="0"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𝑨</m:t>
                            </m:r>
                          </m:sub>
                        </m:sSub>
                      </m:oMath>
                    </m:oMathPara>
                  </a14:m>
                  <a:endPar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6551149" y="4864881"/>
                  <a:ext cx="920495" cy="291899"/>
                </a:xfrm>
                <a:prstGeom prst="rect">
                  <a:avLst/>
                </a:prstGeom>
                <a:blipFill>
                  <a:blip r:embed="rId4"/>
                  <a:stretch>
                    <a:fillRect l="-6294" r="-3497" b="-17778"/>
                  </a:stretch>
                </a:blipFill>
              </p:spPr>
              <p:txBody>
                <a:bodyPr/>
                <a:lstStyle/>
                <a:p>
                  <a:r>
                    <a:rPr lang="ja-JP" altLang="en-US">
                      <a:noFill/>
                    </a:rPr>
                    <a:t> </a:t>
                  </a:r>
                </a:p>
              </p:txBody>
            </p:sp>
          </mc:Fallback>
        </mc:AlternateContent>
        <p:grpSp>
          <p:nvGrpSpPr>
            <p:cNvPr id="34" name="グループ化 33"/>
            <p:cNvGrpSpPr/>
            <p:nvPr/>
          </p:nvGrpSpPr>
          <p:grpSpPr>
            <a:xfrm>
              <a:off x="5639465" y="4487957"/>
              <a:ext cx="2676525" cy="2770482"/>
              <a:chOff x="7296150" y="1058568"/>
              <a:chExt cx="2676525" cy="2770482"/>
            </a:xfrm>
          </p:grpSpPr>
          <p:cxnSp>
            <p:nvCxnSpPr>
              <p:cNvPr id="35" name="直線矢印コネクタ 34"/>
              <p:cNvCxnSpPr/>
              <p:nvPr/>
            </p:nvCxnSpPr>
            <p:spPr>
              <a:xfrm flipV="1">
                <a:off x="7296150" y="1058568"/>
                <a:ext cx="0" cy="2770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7296150" y="3829050"/>
                <a:ext cx="2676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8026001" y="7258439"/>
              <a:ext cx="338184" cy="3891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V</a:t>
              </a:r>
              <a:endParaRPr kumimoji="0" lang="ja-JP" altLang="en-US" sz="18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p:cNvSpPr txBox="1"/>
            <p:nvPr/>
          </p:nvSpPr>
          <p:spPr>
            <a:xfrm>
              <a:off x="5336176" y="4505616"/>
              <a:ext cx="324671" cy="3891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a:t>
              </a:r>
              <a:endParaRPr kumimoji="0" lang="ja-JP" altLang="en-US" sz="1800" b="1"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楕円 38"/>
            <p:cNvSpPr/>
            <p:nvPr/>
          </p:nvSpPr>
          <p:spPr>
            <a:xfrm rot="19001738">
              <a:off x="6450854" y="4939214"/>
              <a:ext cx="890885" cy="2143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楕円 39"/>
            <p:cNvSpPr/>
            <p:nvPr/>
          </p:nvSpPr>
          <p:spPr>
            <a:xfrm>
              <a:off x="6267429" y="5110182"/>
              <a:ext cx="114300" cy="105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二等辺三角形 59"/>
            <p:cNvSpPr/>
            <p:nvPr/>
          </p:nvSpPr>
          <p:spPr>
            <a:xfrm rot="8424646">
              <a:off x="7208240" y="5657035"/>
              <a:ext cx="108288" cy="1845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二等辺三角形 60"/>
            <p:cNvSpPr/>
            <p:nvPr/>
          </p:nvSpPr>
          <p:spPr>
            <a:xfrm rot="18900000">
              <a:off x="6542664" y="6244022"/>
              <a:ext cx="125789" cy="2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6206040" y="4830636"/>
              <a:ext cx="3337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テキスト ボックス 62"/>
            <p:cNvSpPr txBox="1"/>
            <p:nvPr/>
          </p:nvSpPr>
          <p:spPr>
            <a:xfrm>
              <a:off x="6018786" y="4874948"/>
              <a:ext cx="3385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mc:AlternateContent xmlns:mc="http://schemas.openxmlformats.org/markup-compatibility/2006" xmlns:a14="http://schemas.microsoft.com/office/drawing/2010/main">
        <mc:Choice Requires="a14">
          <p:sp>
            <p:nvSpPr>
              <p:cNvPr id="65" name="コンテンツ プレースホルダー 2"/>
              <p:cNvSpPr txBox="1">
                <a:spLocks/>
              </p:cNvSpPr>
              <p:nvPr/>
            </p:nvSpPr>
            <p:spPr>
              <a:xfrm>
                <a:off x="9365101" y="2695575"/>
                <a:ext cx="4122300" cy="46598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問</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サイクルの間に体系は</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250 </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cal</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の熱量を吸収した。体系が外部にした仕事は何ジュールか？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𝑊</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=4.19 </m:t>
                      </m:r>
                      <m:d>
                        <m:dPr>
                          <m:begChr m:val="["/>
                          <m:endChr m:val="]"/>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m:rPr>
                              <m:sty m:val="p"/>
                            </m:rP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J</m:t>
                          </m:r>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cal</m:t>
                          </m:r>
                        </m:e>
                      </m:d>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∗250 </m:t>
                      </m:r>
                      <m:d>
                        <m:dPr>
                          <m:begChr m:val="["/>
                          <m:endChr m:val="]"/>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cal</m:t>
                          </m:r>
                        </m:e>
                      </m:d>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=1047.5 [</m:t>
                      </m:r>
                      <m:r>
                        <m:rPr>
                          <m:sty m:val="p"/>
                        </m:rP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J</m:t>
                      </m:r>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oMath>
                  </m:oMathPara>
                </a14:m>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5" name="コンテンツ プレースホルダー 2"/>
              <p:cNvSpPr txBox="1">
                <a:spLocks noRot="1" noChangeAspect="1" noMove="1" noResize="1" noEditPoints="1" noAdjustHandles="1" noChangeArrowheads="1" noChangeShapeType="1" noTextEdit="1"/>
              </p:cNvSpPr>
              <p:nvPr/>
            </p:nvSpPr>
            <p:spPr>
              <a:xfrm>
                <a:off x="9365101" y="2695575"/>
                <a:ext cx="4122300" cy="4659898"/>
              </a:xfrm>
              <a:prstGeom prst="rect">
                <a:avLst/>
              </a:prstGeom>
              <a:blipFill>
                <a:blip r:embed="rId5"/>
                <a:stretch>
                  <a:fillRect l="-1182" t="-654" r="-2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44822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sz="half" idx="1"/>
              </p:nvPr>
            </p:nvSpPr>
            <p:spPr/>
            <p:txBody>
              <a:bodyPr>
                <a:normAutofit fontScale="85000" lnSpcReduction="10000"/>
              </a:bodyPr>
              <a:lstStyle/>
              <a:p>
                <a:pPr lvl="0">
                  <a:lnSpc>
                    <a:spcPct val="120000"/>
                  </a:lnSpc>
                  <a:defRPr/>
                </a:pPr>
                <a14:m>
                  <m:oMath xmlns:m="http://schemas.openxmlformats.org/officeDocument/2006/math">
                    <m:r>
                      <a:rPr lang="en-US" altLang="ja-JP" sz="2400" i="1" dirty="0" smtClean="0">
                        <a:solidFill>
                          <a:prstClr val="black"/>
                        </a:solidFill>
                        <a:latin typeface="Cambria Math" panose="02040503050406030204" pitchFamily="18" charset="0"/>
                        <a:sym typeface="Wingdings" panose="05000000000000000000" pitchFamily="2" charset="2"/>
                      </a:rPr>
                      <m:t>𝑛</m:t>
                    </m:r>
                  </m:oMath>
                </a14:m>
                <a:r>
                  <a:rPr lang="ja-JP" altLang="en-US" sz="2400" dirty="0">
                    <a:solidFill>
                      <a:prstClr val="black"/>
                    </a:solidFill>
                    <a:sym typeface="Wingdings" panose="05000000000000000000" pitchFamily="2" charset="2"/>
                  </a:rPr>
                  <a:t>モルの理想気体を封入した摩擦のないシリンダー を考える</a:t>
                </a:r>
                <a:endParaRPr lang="en-US" altLang="ja-JP" sz="2400" dirty="0">
                  <a:solidFill>
                    <a:prstClr val="black"/>
                  </a:solidFill>
                  <a:sym typeface="Wingdings" panose="05000000000000000000" pitchFamily="2" charset="2"/>
                </a:endParaRPr>
              </a:p>
              <a:p>
                <a:pPr lvl="0">
                  <a:lnSpc>
                    <a:spcPct val="120000"/>
                  </a:lnSpc>
                  <a:defRPr/>
                </a:pPr>
                <a:r>
                  <a:rPr lang="ja-JP" altLang="en-US" sz="2400" dirty="0">
                    <a:solidFill>
                      <a:prstClr val="black"/>
                    </a:solidFill>
                    <a:sym typeface="Wingdings" panose="05000000000000000000" pitchFamily="2" charset="2"/>
                  </a:rPr>
                  <a:t>今までに出てきた 等温過程と断熱過程で、準静的なサイクルの思考実験をする</a:t>
                </a:r>
                <a:endParaRPr lang="en-US" altLang="ja-JP" sz="2400" dirty="0">
                  <a:solidFill>
                    <a:prstClr val="black"/>
                  </a:solidFill>
                  <a:sym typeface="Wingdings" panose="05000000000000000000" pitchFamily="2" charset="2"/>
                </a:endParaRPr>
              </a:p>
              <a:p>
                <a:pPr lvl="0">
                  <a:lnSpc>
                    <a:spcPct val="120000"/>
                  </a:lnSpc>
                  <a:defRPr/>
                </a:pPr>
                <a:r>
                  <a:rPr lang="ja-JP" altLang="en-US" sz="2400" dirty="0">
                    <a:solidFill>
                      <a:prstClr val="black"/>
                    </a:solidFill>
                    <a:sym typeface="Wingdings" panose="05000000000000000000" pitchFamily="2" charset="2"/>
                  </a:rPr>
                  <a:t>熱源として、</a:t>
                </a:r>
                <a:r>
                  <a:rPr lang="ja-JP" altLang="en-US" sz="2400" dirty="0">
                    <a:solidFill>
                      <a:srgbClr val="C00000"/>
                    </a:solidFill>
                    <a:sym typeface="Wingdings" panose="05000000000000000000" pitchFamily="2" charset="2"/>
                  </a:rPr>
                  <a:t>高温熱源 </a:t>
                </a:r>
                <a14:m>
                  <m:oMath xmlns:m="http://schemas.openxmlformats.org/officeDocument/2006/math">
                    <m:r>
                      <a:rPr lang="en-US" altLang="ja-JP" sz="2400" i="1" dirty="0" smtClean="0">
                        <a:solidFill>
                          <a:srgbClr val="C00000"/>
                        </a:solidFill>
                        <a:latin typeface="Cambria Math" panose="02040503050406030204" pitchFamily="18" charset="0"/>
                        <a:sym typeface="Wingdings" panose="05000000000000000000" pitchFamily="2" charset="2"/>
                      </a:rPr>
                      <m:t>𝑇</m:t>
                    </m:r>
                    <m:r>
                      <a:rPr lang="en-US" altLang="ja-JP" sz="2400" i="1" baseline="-25000" dirty="0">
                        <a:solidFill>
                          <a:srgbClr val="C00000"/>
                        </a:solidFill>
                        <a:latin typeface="Cambria Math" panose="02040503050406030204" pitchFamily="18" charset="0"/>
                        <a:sym typeface="Wingdings" panose="05000000000000000000" pitchFamily="2" charset="2"/>
                      </a:rPr>
                      <m:t>1</m:t>
                    </m:r>
                  </m:oMath>
                </a14:m>
                <a:r>
                  <a:rPr lang="ja-JP" altLang="en-US" sz="2400" baseline="-25000" dirty="0">
                    <a:solidFill>
                      <a:srgbClr val="C00000"/>
                    </a:solidFill>
                    <a:sym typeface="Wingdings" panose="05000000000000000000" pitchFamily="2" charset="2"/>
                  </a:rPr>
                  <a:t> </a:t>
                </a:r>
                <a:r>
                  <a:rPr lang="ja-JP" altLang="en-US" sz="2400" dirty="0">
                    <a:solidFill>
                      <a:prstClr val="black"/>
                    </a:solidFill>
                    <a:sym typeface="Wingdings" panose="05000000000000000000" pitchFamily="2" charset="2"/>
                  </a:rPr>
                  <a:t>と</a:t>
                </a:r>
                <a:r>
                  <a:rPr lang="ja-JP" altLang="en-US" sz="2400" dirty="0">
                    <a:solidFill>
                      <a:srgbClr val="0070C0"/>
                    </a:solidFill>
                    <a:sym typeface="Wingdings" panose="05000000000000000000" pitchFamily="2" charset="2"/>
                  </a:rPr>
                  <a:t>低温熱源 </a:t>
                </a:r>
                <a14:m>
                  <m:oMath xmlns:m="http://schemas.openxmlformats.org/officeDocument/2006/math">
                    <m:r>
                      <a:rPr lang="en-US" altLang="ja-JP" sz="2400" i="1" dirty="0" smtClean="0">
                        <a:solidFill>
                          <a:srgbClr val="0070C0"/>
                        </a:solidFill>
                        <a:latin typeface="Cambria Math" panose="02040503050406030204" pitchFamily="18" charset="0"/>
                        <a:sym typeface="Wingdings" panose="05000000000000000000" pitchFamily="2" charset="2"/>
                      </a:rPr>
                      <m:t>𝑇</m:t>
                    </m:r>
                    <m:r>
                      <a:rPr lang="en-US" altLang="ja-JP" sz="2400" i="1" baseline="-25000" dirty="0">
                        <a:solidFill>
                          <a:srgbClr val="0070C0"/>
                        </a:solidFill>
                        <a:latin typeface="Cambria Math" panose="02040503050406030204" pitchFamily="18" charset="0"/>
                        <a:sym typeface="Wingdings" panose="05000000000000000000" pitchFamily="2" charset="2"/>
                      </a:rPr>
                      <m:t>2</m:t>
                    </m:r>
                  </m:oMath>
                </a14:m>
                <a:r>
                  <a:rPr lang="ja-JP" altLang="en-US" sz="2400" dirty="0">
                    <a:solidFill>
                      <a:srgbClr val="0070C0"/>
                    </a:solidFill>
                    <a:sym typeface="Wingdings" panose="05000000000000000000" pitchFamily="2" charset="2"/>
                  </a:rPr>
                  <a:t> </a:t>
                </a:r>
                <a:r>
                  <a:rPr lang="ja-JP" altLang="en-US" sz="2400" dirty="0">
                    <a:solidFill>
                      <a:prstClr val="black"/>
                    </a:solidFill>
                    <a:sym typeface="Wingdings" panose="05000000000000000000" pitchFamily="2" charset="2"/>
                  </a:rPr>
                  <a:t>を用意する</a:t>
                </a:r>
                <a:endParaRPr lang="en-US" altLang="ja-JP" sz="2400" dirty="0">
                  <a:solidFill>
                    <a:prstClr val="black"/>
                  </a:solidFill>
                  <a:sym typeface="Wingdings" panose="05000000000000000000" pitchFamily="2" charset="2"/>
                </a:endParaRPr>
              </a:p>
              <a:p>
                <a:pPr lvl="0">
                  <a:lnSpc>
                    <a:spcPct val="120000"/>
                  </a:lnSpc>
                  <a:defRPr/>
                </a:pPr>
                <a:r>
                  <a:rPr lang="ja-JP" altLang="en-US" sz="2400" dirty="0">
                    <a:solidFill>
                      <a:prstClr val="black"/>
                    </a:solidFill>
                    <a:sym typeface="Wingdings" panose="05000000000000000000" pitchFamily="2" charset="2"/>
                  </a:rPr>
                  <a:t>熱サイクルとして、</a:t>
                </a:r>
                <a:endParaRPr lang="en-US" altLang="ja-JP" sz="2400" dirty="0">
                  <a:solidFill>
                    <a:prstClr val="black"/>
                  </a:solidFill>
                  <a:sym typeface="Wingdings" panose="05000000000000000000" pitchFamily="2" charset="2"/>
                </a:endParaRPr>
              </a:p>
              <a:p>
                <a:pPr marL="342900" lvl="1" indent="0">
                  <a:lnSpc>
                    <a:spcPct val="120000"/>
                  </a:lnSpc>
                  <a:buNone/>
                  <a:defRPr/>
                </a:pPr>
                <a:r>
                  <a:rPr lang="en-US" altLang="ja-JP" dirty="0">
                    <a:solidFill>
                      <a:prstClr val="black"/>
                    </a:solidFill>
                    <a:sym typeface="Wingdings" panose="05000000000000000000" pitchFamily="2" charset="2"/>
                  </a:rPr>
                  <a:t>1→2) </a:t>
                </a:r>
                <a:r>
                  <a:rPr lang="ja-JP" altLang="en-US" dirty="0">
                    <a:solidFill>
                      <a:prstClr val="black"/>
                    </a:solidFill>
                    <a:sym typeface="Wingdings" panose="05000000000000000000" pitchFamily="2" charset="2"/>
                  </a:rPr>
                  <a:t>高温熱源による等温膨張　</a:t>
                </a:r>
                <a:endParaRPr lang="en-US" altLang="ja-JP" dirty="0">
                  <a:solidFill>
                    <a:prstClr val="black"/>
                  </a:solidFill>
                  <a:sym typeface="Wingdings" panose="05000000000000000000" pitchFamily="2" charset="2"/>
                </a:endParaRPr>
              </a:p>
              <a:p>
                <a:pPr marL="342900" lvl="1" indent="0">
                  <a:lnSpc>
                    <a:spcPct val="120000"/>
                  </a:lnSpc>
                  <a:buNone/>
                  <a:defRPr/>
                </a:pPr>
                <a:r>
                  <a:rPr lang="en-US" altLang="ja-JP" dirty="0">
                    <a:solidFill>
                      <a:prstClr val="black"/>
                    </a:solidFill>
                    <a:sym typeface="Wingdings" panose="05000000000000000000" pitchFamily="2" charset="2"/>
                  </a:rPr>
                  <a:t>2→3) </a:t>
                </a:r>
                <a:r>
                  <a:rPr lang="ja-JP" altLang="en-US" dirty="0">
                    <a:solidFill>
                      <a:prstClr val="black"/>
                    </a:solidFill>
                    <a:sym typeface="Wingdings" panose="05000000000000000000" pitchFamily="2" charset="2"/>
                  </a:rPr>
                  <a:t>断熱膨張 </a:t>
                </a:r>
                <a:r>
                  <a:rPr lang="en-US" altLang="ja-JP" dirty="0">
                    <a:solidFill>
                      <a:prstClr val="black"/>
                    </a:solidFill>
                    <a:sym typeface="Wingdings" panose="05000000000000000000" pitchFamily="2" charset="2"/>
                  </a:rPr>
                  <a:t>(</a:t>
                </a:r>
                <a:r>
                  <a:rPr lang="ja-JP" altLang="en-US" dirty="0">
                    <a:solidFill>
                      <a:prstClr val="black"/>
                    </a:solidFill>
                    <a:sym typeface="Wingdings" panose="05000000000000000000" pitchFamily="2" charset="2"/>
                  </a:rPr>
                  <a:t>理論的に扱いやすい</a:t>
                </a:r>
                <a:r>
                  <a:rPr lang="en-US" altLang="ja-JP" dirty="0">
                    <a:solidFill>
                      <a:prstClr val="black"/>
                    </a:solidFill>
                    <a:sym typeface="Wingdings" panose="05000000000000000000" pitchFamily="2" charset="2"/>
                  </a:rPr>
                  <a:t>)</a:t>
                </a:r>
              </a:p>
              <a:p>
                <a:pPr marL="342900" lvl="1" indent="0">
                  <a:lnSpc>
                    <a:spcPct val="120000"/>
                  </a:lnSpc>
                  <a:buNone/>
                  <a:defRPr/>
                </a:pPr>
                <a:r>
                  <a:rPr lang="en-US" altLang="ja-JP" dirty="0">
                    <a:solidFill>
                      <a:prstClr val="black"/>
                    </a:solidFill>
                    <a:sym typeface="Wingdings" panose="05000000000000000000" pitchFamily="2" charset="2"/>
                  </a:rPr>
                  <a:t>3→4) </a:t>
                </a:r>
                <a:r>
                  <a:rPr lang="ja-JP" altLang="en-US" dirty="0">
                    <a:solidFill>
                      <a:prstClr val="black"/>
                    </a:solidFill>
                    <a:sym typeface="Wingdings" panose="05000000000000000000" pitchFamily="2" charset="2"/>
                  </a:rPr>
                  <a:t>低温熱源による等温収縮</a:t>
                </a:r>
                <a:endParaRPr lang="en-US" altLang="ja-JP" dirty="0">
                  <a:solidFill>
                    <a:prstClr val="black"/>
                  </a:solidFill>
                  <a:sym typeface="Wingdings" panose="05000000000000000000" pitchFamily="2" charset="2"/>
                </a:endParaRPr>
              </a:p>
              <a:p>
                <a:pPr marL="342900" lvl="1" indent="0">
                  <a:lnSpc>
                    <a:spcPct val="120000"/>
                  </a:lnSpc>
                  <a:buNone/>
                  <a:defRPr/>
                </a:pPr>
                <a:r>
                  <a:rPr lang="en-US" altLang="ja-JP" dirty="0">
                    <a:solidFill>
                      <a:prstClr val="black"/>
                    </a:solidFill>
                    <a:sym typeface="Wingdings" panose="05000000000000000000" pitchFamily="2" charset="2"/>
                  </a:rPr>
                  <a:t>4→1) </a:t>
                </a:r>
                <a:r>
                  <a:rPr lang="ja-JP" altLang="en-US" dirty="0">
                    <a:solidFill>
                      <a:prstClr val="black"/>
                    </a:solidFill>
                    <a:sym typeface="Wingdings" panose="05000000000000000000" pitchFamily="2" charset="2"/>
                  </a:rPr>
                  <a:t>断熱圧縮</a:t>
                </a:r>
                <a:endParaRPr lang="en-US" altLang="ja-JP" dirty="0">
                  <a:solidFill>
                    <a:prstClr val="black"/>
                  </a:solidFill>
                  <a:sym typeface="Wingdings" panose="05000000000000000000" pitchFamily="2" charset="2"/>
                </a:endParaRPr>
              </a:p>
              <a:p>
                <a:pPr marL="0" lvl="0" indent="0" algn="r">
                  <a:lnSpc>
                    <a:spcPct val="120000"/>
                  </a:lnSpc>
                  <a:buNone/>
                  <a:defRPr/>
                </a:pPr>
                <a:r>
                  <a:rPr lang="ja-JP" altLang="en-US" sz="2400" dirty="0">
                    <a:solidFill>
                      <a:prstClr val="black"/>
                    </a:solidFill>
                    <a:sym typeface="Wingdings" panose="05000000000000000000" pitchFamily="2" charset="2"/>
                  </a:rPr>
                  <a:t>  を考える。</a:t>
                </a:r>
                <a:endParaRPr lang="en-US" altLang="ja-JP" sz="2400" dirty="0">
                  <a:solidFill>
                    <a:prstClr val="black"/>
                  </a:solidFill>
                  <a:sym typeface="Wingdings" panose="05000000000000000000" pitchFamily="2" charset="2"/>
                </a:endParaRPr>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sz="half" idx="1"/>
              </p:nvPr>
            </p:nvSpPr>
            <p:spPr>
              <a:blipFill>
                <a:blip r:embed="rId3"/>
                <a:stretch>
                  <a:fillRect l="-1411" t="-355" r="-1567"/>
                </a:stretch>
              </a:blipFill>
            </p:spPr>
            <p:txBody>
              <a:bodyPr/>
              <a:lstStyle/>
              <a:p>
                <a:r>
                  <a:rPr lang="ja-JP" altLang="en-US">
                    <a:noFill/>
                  </a:rPr>
                  <a:t> </a:t>
                </a:r>
              </a:p>
            </p:txBody>
          </p:sp>
        </mc:Fallback>
      </mc:AlternateContent>
      <p:grpSp>
        <p:nvGrpSpPr>
          <p:cNvPr id="59" name="グループ化 58"/>
          <p:cNvGrpSpPr/>
          <p:nvPr/>
        </p:nvGrpSpPr>
        <p:grpSpPr>
          <a:xfrm>
            <a:off x="5529649" y="4253001"/>
            <a:ext cx="2442216" cy="2169983"/>
            <a:chOff x="5316846" y="4057941"/>
            <a:chExt cx="2442216" cy="2169983"/>
          </a:xfrm>
        </p:grpSpPr>
        <mc:AlternateContent xmlns:mc="http://schemas.openxmlformats.org/markup-compatibility/2006" xmlns:a14="http://schemas.microsoft.com/office/drawing/2010/main">
          <mc:Choice Requires="a14">
            <p:graphicFrame>
              <p:nvGraphicFramePr>
                <p:cNvPr id="58" name="オブジェクト 57"/>
                <p:cNvGraphicFramePr>
                  <a:graphicFrameLocks noChangeAspect="1"/>
                </p:cNvGraphicFramePr>
                <p:nvPr/>
              </p:nvGraphicFramePr>
              <p:xfrm>
                <a:off x="5316846" y="4066916"/>
                <a:ext cx="2442216" cy="2161008"/>
              </p:xfrm>
              <a:graphic>
                <a:graphicData uri="http://schemas.openxmlformats.org/presentationml/2006/ole">
                  <mc:AlternateContent>
                    <mc:Choice xmlns:v="urn:schemas-microsoft-com:vml" Requires="v">
                      <p:oleObj name="ｸﾞﾗﾌ" r:id="rId4" imgW="1152000" imgH="1152000" progId="Origin50.Graph">
                        <p:embed/>
                      </p:oleObj>
                    </mc:Choice>
                    <mc:Fallback>
                      <p:oleObj name="ｸﾞﾗﾌ" r:id="rId4" imgW="1152000" imgH="1152000" progId="Origin50.Graph">
                        <p:embed/>
                        <p:pic>
                          <p:nvPicPr>
                            <p:cNvPr id="58" name="オブジェクト 57"/>
                            <p:cNvPicPr/>
                            <p:nvPr/>
                          </p:nvPicPr>
                          <p:blipFill>
                            <a:blip r:embed="rId5"/>
                            <a:stretch>
                              <a:fillRect/>
                            </a:stretch>
                          </p:blipFill>
                          <p:spPr>
                            <a:xfrm>
                              <a:off x="5316846" y="4066916"/>
                              <a:ext cx="2442216" cy="2161008"/>
                            </a:xfrm>
                            <a:prstGeom prst="rect">
                              <a:avLst/>
                            </a:prstGeom>
                          </p:spPr>
                        </p:pic>
                      </p:oleObj>
                    </mc:Fallback>
                  </mc:AlternateContent>
                </a:graphicData>
              </a:graphic>
            </p:graphicFrame>
          </mc:Choice>
          <mc:Fallback xmlns="">
            <p:graphicFrame>
              <p:nvGraphicFramePr>
                <p:cNvPr id="58" name="オブジェクト 57"/>
                <p:cNvGraphicFramePr>
                  <a:graphicFrameLocks noChangeAspect="1"/>
                </p:cNvGraphicFramePr>
                <p:nvPr>
                  <p:extLst>
                    <p:ext uri="{D42A27DB-BD31-4B8C-83A1-F6EECF244321}">
                      <p14:modId xmlns:p14="http://schemas.microsoft.com/office/powerpoint/2010/main" val="507688603"/>
                    </p:ext>
                  </p:extLst>
                </p:nvPr>
              </p:nvGraphicFramePr>
              <p:xfrm>
                <a:off x="5316846" y="4066916"/>
                <a:ext cx="2442216" cy="2161008"/>
              </p:xfrm>
              <a:graphic>
                <a:graphicData uri="http://schemas.openxmlformats.org/presentationml/2006/ole">
                  <mc:AlternateContent>
                    <mc:Choice xmlns:v="urn:schemas-microsoft-com:vml" Requires="v">
                      <p:oleObj spid="_x0000_s7199" name="ｸﾞﾗﾌ" r:id="rId6" imgW="1152000" imgH="1152000" progId="Origin50.Graph">
                        <p:embed/>
                      </p:oleObj>
                    </mc:Choice>
                    <mc:Fallback>
                      <p:oleObj name="ｸﾞﾗﾌ" r:id="rId6" imgW="1152000" imgH="1152000" progId="Origin50.Graph">
                        <p:embed/>
                        <p:pic>
                          <p:nvPicPr>
                            <p:cNvPr id="28" name="オブジェクト 27"/>
                            <p:cNvPicPr/>
                            <p:nvPr/>
                          </p:nvPicPr>
                          <p:blipFill>
                            <a:blip r:embed="rId7"/>
                            <a:stretch>
                              <a:fillRect/>
                            </a:stretch>
                          </p:blipFill>
                          <p:spPr>
                            <a:xfrm>
                              <a:off x="5316846" y="4066916"/>
                              <a:ext cx="2442216" cy="2161008"/>
                            </a:xfrm>
                            <a:prstGeom prst="rect">
                              <a:avLst/>
                            </a:prstGeom>
                          </p:spPr>
                        </p:pic>
                      </p:oleObj>
                    </mc:Fallback>
                  </mc:AlternateContent>
                </a:graphicData>
              </a:graphic>
            </p:graphicFrame>
          </mc:Fallback>
        </mc:AlternateContent>
        <p:sp>
          <p:nvSpPr>
            <p:cNvPr id="8" name="テキスト ボックス 7"/>
            <p:cNvSpPr txBox="1"/>
            <p:nvPr/>
          </p:nvSpPr>
          <p:spPr>
            <a:xfrm>
              <a:off x="5692446" y="4057941"/>
              <a:ext cx="2760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1</a:t>
              </a:r>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p:sp>
          <p:nvSpPr>
            <p:cNvPr id="9" name="テキスト ボックス 8"/>
            <p:cNvSpPr txBox="1"/>
            <p:nvPr/>
          </p:nvSpPr>
          <p:spPr>
            <a:xfrm>
              <a:off x="6329292" y="4734595"/>
              <a:ext cx="2760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2</a:t>
              </a:r>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p:sp>
          <p:nvSpPr>
            <p:cNvPr id="10" name="テキスト ボックス 9"/>
            <p:cNvSpPr txBox="1"/>
            <p:nvPr/>
          </p:nvSpPr>
          <p:spPr>
            <a:xfrm>
              <a:off x="7259233" y="5560933"/>
              <a:ext cx="2760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3</a:t>
              </a:r>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p:sp>
          <p:nvSpPr>
            <p:cNvPr id="11" name="テキスト ボックス 10"/>
            <p:cNvSpPr txBox="1"/>
            <p:nvPr/>
          </p:nvSpPr>
          <p:spPr>
            <a:xfrm>
              <a:off x="6234836" y="5403546"/>
              <a:ext cx="2760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4</a:t>
              </a:r>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5353319" y="4211829"/>
                  <a:ext cx="159852"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oMath>
                    </m:oMathPara>
                  </a14:m>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353319" y="4211829"/>
                  <a:ext cx="159852" cy="215444"/>
                </a:xfrm>
                <a:prstGeom prst="rect">
                  <a:avLst/>
                </a:prstGeom>
                <a:blipFill>
                  <a:blip r:embed="rId8"/>
                  <a:stretch>
                    <a:fillRect l="-23077" r="-23077" b="-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7386360" y="6012480"/>
                  <a:ext cx="161904"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oMath>
                    </m:oMathPara>
                  </a14:m>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7386360" y="6012480"/>
                  <a:ext cx="161904" cy="215444"/>
                </a:xfrm>
                <a:prstGeom prst="rect">
                  <a:avLst/>
                </a:prstGeom>
                <a:blipFill>
                  <a:blip r:embed="rId9"/>
                  <a:stretch>
                    <a:fillRect l="-23077" r="-23077" b="-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6036146" y="4507089"/>
                  <a:ext cx="8354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rPr>
                    <a:t>等温</a:t>
                  </a:r>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a:t>
                  </a:r>
                  <a14:m>
                    <m:oMath xmlns:m="http://schemas.openxmlformats.org/officeDocument/2006/math">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400" b="0" i="1" u="none" strike="noStrike" kern="1200" cap="none" spc="0" normalizeH="0" baseline="-25000" noProof="0" dirty="0" smtClean="0">
                          <a:ln>
                            <a:noFill/>
                          </a:ln>
                          <a:solidFill>
                            <a:prstClr val="black"/>
                          </a:solidFill>
                          <a:effectLst/>
                          <a:uLnTx/>
                          <a:uFillTx/>
                          <a:latin typeface="Cambria Math" panose="02040503050406030204" pitchFamily="18" charset="0"/>
                          <a:cs typeface="+mn-cs"/>
                        </a:rPr>
                        <m:t>1</m:t>
                      </m:r>
                    </m:oMath>
                  </a14:m>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a:t>
                  </a:r>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6036146" y="4507089"/>
                  <a:ext cx="835485" cy="307777"/>
                </a:xfrm>
                <a:prstGeom prst="rect">
                  <a:avLst/>
                </a:prstGeom>
                <a:blipFill>
                  <a:blip r:embed="rId10"/>
                  <a:stretch>
                    <a:fillRect l="-2190" t="-3922" r="-1460"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6400423" y="5579874"/>
                  <a:ext cx="8354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rPr>
                    <a:t>等温</a:t>
                  </a:r>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a:t>
                  </a:r>
                  <a14:m>
                    <m:oMath xmlns:m="http://schemas.openxmlformats.org/officeDocument/2006/math">
                      <m:r>
                        <a:rPr kumimoji="1" lang="en-US" altLang="ja-JP" sz="14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400" b="0" i="1" u="none" strike="noStrike" kern="1200" cap="none" spc="0" normalizeH="0" baseline="-25000" noProof="0" dirty="0" smtClean="0">
                          <a:ln>
                            <a:noFill/>
                          </a:ln>
                          <a:solidFill>
                            <a:prstClr val="black"/>
                          </a:solidFill>
                          <a:effectLst/>
                          <a:uLnTx/>
                          <a:uFillTx/>
                          <a:latin typeface="Cambria Math" panose="02040503050406030204" pitchFamily="18" charset="0"/>
                          <a:cs typeface="+mn-cs"/>
                        </a:rPr>
                        <m:t>2</m:t>
                      </m:r>
                    </m:oMath>
                  </a14:m>
                  <a:r>
                    <a:rPr kumimoji="1" lang="en-US" altLang="ja-JP" sz="1400" b="0" i="0" u="none" strike="noStrike" kern="1200" cap="none" spc="0" normalizeH="0" baseline="0" noProof="0" dirty="0">
                      <a:ln>
                        <a:noFill/>
                      </a:ln>
                      <a:solidFill>
                        <a:prstClr val="black"/>
                      </a:solidFill>
                      <a:effectLst/>
                      <a:uLnTx/>
                      <a:uFillTx/>
                      <a:latin typeface="Times New Roman"/>
                      <a:ea typeface="游明朝"/>
                      <a:cs typeface="+mn-cs"/>
                    </a:rPr>
                    <a:t>)</a:t>
                  </a:r>
                  <a:endPar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6400423" y="5579874"/>
                  <a:ext cx="835485" cy="307777"/>
                </a:xfrm>
                <a:prstGeom prst="rect">
                  <a:avLst/>
                </a:prstGeom>
                <a:blipFill>
                  <a:blip r:embed="rId11"/>
                  <a:stretch>
                    <a:fillRect l="-2190" t="-3922" r="-1460" b="-19608"/>
                  </a:stretch>
                </a:blipFill>
              </p:spPr>
              <p:txBody>
                <a:bodyPr/>
                <a:lstStyle/>
                <a:p>
                  <a:r>
                    <a:rPr lang="ja-JP" altLang="en-US">
                      <a:noFill/>
                    </a:rPr>
                    <a:t> </a:t>
                  </a:r>
                </a:p>
              </p:txBody>
            </p:sp>
          </mc:Fallback>
        </mc:AlternateContent>
        <p:sp>
          <p:nvSpPr>
            <p:cNvPr id="16" name="正方形/長方形 15"/>
            <p:cNvSpPr/>
            <p:nvPr/>
          </p:nvSpPr>
          <p:spPr>
            <a:xfrm>
              <a:off x="6725563" y="5143720"/>
              <a:ext cx="54373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rPr>
                <a:t>断熱</a:t>
              </a:r>
              <a:endParaRPr kumimoji="0"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p:sp>
          <p:nvSpPr>
            <p:cNvPr id="17" name="正方形/長方形 16"/>
            <p:cNvSpPr/>
            <p:nvPr/>
          </p:nvSpPr>
          <p:spPr>
            <a:xfrm>
              <a:off x="5692446" y="5073329"/>
              <a:ext cx="54373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a:ea typeface="游明朝"/>
                  <a:cs typeface="+mn-cs"/>
                </a:rPr>
                <a:t>断熱</a:t>
              </a:r>
              <a:endParaRPr kumimoji="0" lang="ja-JP" altLang="en-US" sz="1400" b="0" i="0" u="none" strike="noStrike" kern="1200" cap="none" spc="0" normalizeH="0" baseline="0" noProof="0" dirty="0">
                <a:ln>
                  <a:noFill/>
                </a:ln>
                <a:solidFill>
                  <a:prstClr val="black"/>
                </a:solidFill>
                <a:effectLst/>
                <a:uLnTx/>
                <a:uFillTx/>
                <a:latin typeface="Times New Roman"/>
                <a:ea typeface="游明朝"/>
                <a:cs typeface="+mn-cs"/>
              </a:endParaRPr>
            </a:p>
          </p:txBody>
        </p:sp>
      </p:grpSp>
      <p:grpSp>
        <p:nvGrpSpPr>
          <p:cNvPr id="23" name="グループ化 22"/>
          <p:cNvGrpSpPr/>
          <p:nvPr/>
        </p:nvGrpSpPr>
        <p:grpSpPr>
          <a:xfrm>
            <a:off x="5150660" y="887476"/>
            <a:ext cx="2735088" cy="841509"/>
            <a:chOff x="2292998" y="3563384"/>
            <a:chExt cx="4042853" cy="1243871"/>
          </a:xfrm>
        </p:grpSpPr>
        <p:grpSp>
          <p:nvGrpSpPr>
            <p:cNvPr id="24" name="グループ化 23"/>
            <p:cNvGrpSpPr/>
            <p:nvPr/>
          </p:nvGrpSpPr>
          <p:grpSpPr>
            <a:xfrm>
              <a:off x="3192831" y="3563384"/>
              <a:ext cx="3143020" cy="1243871"/>
              <a:chOff x="1666538" y="3563384"/>
              <a:chExt cx="3143020" cy="1243871"/>
            </a:xfrm>
          </p:grpSpPr>
          <p:grpSp>
            <p:nvGrpSpPr>
              <p:cNvPr id="30" name="グループ化 29"/>
              <p:cNvGrpSpPr/>
              <p:nvPr/>
            </p:nvGrpSpPr>
            <p:grpSpPr>
              <a:xfrm>
                <a:off x="2817324" y="3922066"/>
                <a:ext cx="314554" cy="885189"/>
                <a:chOff x="6328620" y="4264718"/>
                <a:chExt cx="314554" cy="885189"/>
              </a:xfrm>
            </p:grpSpPr>
            <p:sp>
              <p:nvSpPr>
                <p:cNvPr id="46"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31" name="グループ化 30"/>
              <p:cNvGrpSpPr/>
              <p:nvPr/>
            </p:nvGrpSpPr>
            <p:grpSpPr>
              <a:xfrm>
                <a:off x="2895962" y="3922066"/>
                <a:ext cx="314554" cy="885189"/>
                <a:chOff x="6328620" y="4264718"/>
                <a:chExt cx="314554" cy="885189"/>
              </a:xfrm>
            </p:grpSpPr>
            <p:sp>
              <p:nvSpPr>
                <p:cNvPr id="44"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32" name="グループ化 31"/>
              <p:cNvGrpSpPr/>
              <p:nvPr/>
            </p:nvGrpSpPr>
            <p:grpSpPr>
              <a:xfrm>
                <a:off x="3252521" y="3921296"/>
                <a:ext cx="314554" cy="885189"/>
                <a:chOff x="6328620" y="4264718"/>
                <a:chExt cx="314554" cy="885189"/>
              </a:xfrm>
            </p:grpSpPr>
            <p:sp>
              <p:nvSpPr>
                <p:cNvPr id="42"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33" name="グループ化 32"/>
              <p:cNvGrpSpPr/>
              <p:nvPr/>
            </p:nvGrpSpPr>
            <p:grpSpPr>
              <a:xfrm>
                <a:off x="3331159" y="3921296"/>
                <a:ext cx="314554" cy="885189"/>
                <a:chOff x="6328620" y="4264718"/>
                <a:chExt cx="314554" cy="885189"/>
              </a:xfrm>
            </p:grpSpPr>
            <p:sp>
              <p:nvSpPr>
                <p:cNvPr id="40" name="楕円 26"/>
                <p:cNvSpPr/>
                <p:nvPr/>
              </p:nvSpPr>
              <p:spPr>
                <a:xfrm>
                  <a:off x="6485897" y="4264718"/>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楕円 27"/>
                <p:cNvSpPr/>
                <p:nvPr/>
              </p:nvSpPr>
              <p:spPr>
                <a:xfrm>
                  <a:off x="6328620" y="4264718"/>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cxnSp>
            <p:nvCxnSpPr>
              <p:cNvPr id="34" name="直線矢印コネクタ 33"/>
              <p:cNvCxnSpPr/>
              <p:nvPr/>
            </p:nvCxnSpPr>
            <p:spPr>
              <a:xfrm>
                <a:off x="3053239" y="3851492"/>
                <a:ext cx="35655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p:cNvSpPr txBox="1"/>
                  <p:nvPr/>
                </p:nvSpPr>
                <p:spPr>
                  <a:xfrm>
                    <a:off x="3144402" y="3563384"/>
                    <a:ext cx="304619" cy="31845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𝑑𝑙</m:t>
                          </m:r>
                        </m:oMath>
                      </m:oMathPara>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3144402" y="3563384"/>
                    <a:ext cx="304619" cy="318457"/>
                  </a:xfrm>
                  <a:prstGeom prst="rect">
                    <a:avLst/>
                  </a:prstGeom>
                  <a:blipFill>
                    <a:blip r:embed="rId12"/>
                    <a:stretch>
                      <a:fillRect l="-23529" r="-14706" b="-5714"/>
                    </a:stretch>
                  </a:blipFill>
                </p:spPr>
                <p:txBody>
                  <a:bodyPr/>
                  <a:lstStyle/>
                  <a:p>
                    <a:r>
                      <a:rPr lang="ja-JP" altLang="en-US">
                        <a:noFill/>
                      </a:rPr>
                      <a:t> </a:t>
                    </a:r>
                  </a:p>
                </p:txBody>
              </p:sp>
            </mc:Fallback>
          </mc:AlternateContent>
          <p:cxnSp>
            <p:nvCxnSpPr>
              <p:cNvPr id="36" name="直線矢印コネクタ 35"/>
              <p:cNvCxnSpPr/>
              <p:nvPr/>
            </p:nvCxnSpPr>
            <p:spPr>
              <a:xfrm>
                <a:off x="2509114" y="4363506"/>
                <a:ext cx="5441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40" idx="1"/>
              </p:cNvCxnSpPr>
              <p:nvPr/>
            </p:nvCxnSpPr>
            <p:spPr>
              <a:xfrm flipH="1">
                <a:off x="3645713" y="4363506"/>
                <a:ext cx="34107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テキスト ボックス 37"/>
                  <p:cNvSpPr txBox="1"/>
                  <p:nvPr/>
                </p:nvSpPr>
                <p:spPr>
                  <a:xfrm>
                    <a:off x="1666538" y="4167257"/>
                    <a:ext cx="808463" cy="31845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sub>
                          </m:sSub>
                        </m:oMath>
                      </m:oMathPara>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666538" y="4167257"/>
                    <a:ext cx="808463" cy="318457"/>
                  </a:xfrm>
                  <a:prstGeom prst="rect">
                    <a:avLst/>
                  </a:prstGeom>
                  <a:blipFill>
                    <a:blip r:embed="rId13"/>
                    <a:stretch>
                      <a:fillRect l="-6667" b="-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3986785" y="4167257"/>
                    <a:ext cx="822773" cy="318457"/>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ja-JP" altLang="en-US"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外圧</m:t>
                          </m:r>
                          <m:sSub>
                            <m:sSubPr>
                              <m:ctrl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e>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sub>
                          </m:sSub>
                        </m:oMath>
                      </m:oMathPara>
                    </a14:m>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3986785" y="4167257"/>
                    <a:ext cx="822773" cy="318457"/>
                  </a:xfrm>
                  <a:prstGeom prst="rect">
                    <a:avLst/>
                  </a:prstGeom>
                  <a:blipFill>
                    <a:blip r:embed="rId14"/>
                    <a:stretch>
                      <a:fillRect l="-9783" t="-8571" b="-22857"/>
                    </a:stretch>
                  </a:blipFill>
                </p:spPr>
                <p:txBody>
                  <a:bodyPr/>
                  <a:lstStyle/>
                  <a:p>
                    <a:r>
                      <a:rPr lang="ja-JP" altLang="en-US">
                        <a:noFill/>
                      </a:rPr>
                      <a:t> </a:t>
                    </a:r>
                  </a:p>
                </p:txBody>
              </p:sp>
            </mc:Fallback>
          </mc:AlternateContent>
        </p:grpSp>
        <p:grpSp>
          <p:nvGrpSpPr>
            <p:cNvPr id="25" name="グループ化 24"/>
            <p:cNvGrpSpPr/>
            <p:nvPr/>
          </p:nvGrpSpPr>
          <p:grpSpPr>
            <a:xfrm>
              <a:off x="2292998" y="3920527"/>
              <a:ext cx="3420173" cy="885190"/>
              <a:chOff x="2292998" y="3920527"/>
              <a:chExt cx="3420173" cy="885190"/>
            </a:xfrm>
          </p:grpSpPr>
          <p:cxnSp>
            <p:nvCxnSpPr>
              <p:cNvPr id="26" name="直線コネクタ 25"/>
              <p:cNvCxnSpPr>
                <a:stCxn id="29" idx="2"/>
              </p:cNvCxnSpPr>
              <p:nvPr/>
            </p:nvCxnSpPr>
            <p:spPr>
              <a:xfrm>
                <a:off x="2450275" y="3921296"/>
                <a:ext cx="3262896" cy="7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8" idx="2"/>
              </p:cNvCxnSpPr>
              <p:nvPr/>
            </p:nvCxnSpPr>
            <p:spPr>
              <a:xfrm>
                <a:off x="2450275" y="4804947"/>
                <a:ext cx="3197059" cy="7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楕円 26"/>
              <p:cNvSpPr/>
              <p:nvPr/>
            </p:nvSpPr>
            <p:spPr>
              <a:xfrm>
                <a:off x="2450275" y="3920527"/>
                <a:ext cx="157277" cy="884420"/>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0 w 314554"/>
                  <a:gd name="connsiteY0" fmla="*/ 442210 h 884420"/>
                  <a:gd name="connsiteX1" fmla="*/ 157277 w 314554"/>
                  <a:gd name="connsiteY1" fmla="*/ 0 h 884420"/>
                  <a:gd name="connsiteX2" fmla="*/ 314554 w 314554"/>
                  <a:gd name="connsiteY2" fmla="*/ 442210 h 884420"/>
                  <a:gd name="connsiteX3" fmla="*/ 157277 w 314554"/>
                  <a:gd name="connsiteY3" fmla="*/ 884420 h 884420"/>
                  <a:gd name="connsiteX4" fmla="*/ 91440 w 314554"/>
                  <a:gd name="connsiteY4" fmla="*/ 533650 h 884420"/>
                  <a:gd name="connsiteX0" fmla="*/ 108712 w 265989"/>
                  <a:gd name="connsiteY0" fmla="*/ 0 h 884420"/>
                  <a:gd name="connsiteX1" fmla="*/ 265989 w 265989"/>
                  <a:gd name="connsiteY1" fmla="*/ 442210 h 884420"/>
                  <a:gd name="connsiteX2" fmla="*/ 108712 w 265989"/>
                  <a:gd name="connsiteY2" fmla="*/ 884420 h 884420"/>
                  <a:gd name="connsiteX3" fmla="*/ 42875 w 265989"/>
                  <a:gd name="connsiteY3" fmla="*/ 533650 h 884420"/>
                  <a:gd name="connsiteX0" fmla="*/ 0 w 157277"/>
                  <a:gd name="connsiteY0" fmla="*/ 0 h 884420"/>
                  <a:gd name="connsiteX1" fmla="*/ 157277 w 157277"/>
                  <a:gd name="connsiteY1" fmla="*/ 442210 h 884420"/>
                  <a:gd name="connsiteX2" fmla="*/ 0 w 157277"/>
                  <a:gd name="connsiteY2" fmla="*/ 884420 h 884420"/>
                </a:gdLst>
                <a:ahLst/>
                <a:cxnLst>
                  <a:cxn ang="0">
                    <a:pos x="connsiteX0" y="connsiteY0"/>
                  </a:cxn>
                  <a:cxn ang="0">
                    <a:pos x="connsiteX1" y="connsiteY1"/>
                  </a:cxn>
                  <a:cxn ang="0">
                    <a:pos x="connsiteX2" y="connsiteY2"/>
                  </a:cxn>
                </a:cxnLst>
                <a:rect l="l" t="t" r="r" b="b"/>
                <a:pathLst>
                  <a:path w="157277" h="884420">
                    <a:moveTo>
                      <a:pt x="0" y="0"/>
                    </a:moveTo>
                    <a:cubicBezTo>
                      <a:pt x="86862" y="0"/>
                      <a:pt x="157277" y="197984"/>
                      <a:pt x="157277" y="442210"/>
                    </a:cubicBezTo>
                    <a:cubicBezTo>
                      <a:pt x="157277" y="686436"/>
                      <a:pt x="86862" y="884420"/>
                      <a:pt x="0" y="88442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7"/>
              <p:cNvSpPr/>
              <p:nvPr/>
            </p:nvSpPr>
            <p:spPr>
              <a:xfrm>
                <a:off x="2292998" y="3920527"/>
                <a:ext cx="157277" cy="885189"/>
              </a:xfrm>
              <a:custGeom>
                <a:avLst/>
                <a:gdLst>
                  <a:gd name="connsiteX0" fmla="*/ 0 w 314554"/>
                  <a:gd name="connsiteY0" fmla="*/ 442210 h 884419"/>
                  <a:gd name="connsiteX1" fmla="*/ 157277 w 314554"/>
                  <a:gd name="connsiteY1" fmla="*/ 0 h 884419"/>
                  <a:gd name="connsiteX2" fmla="*/ 314554 w 314554"/>
                  <a:gd name="connsiteY2" fmla="*/ 442210 h 884419"/>
                  <a:gd name="connsiteX3" fmla="*/ 157277 w 314554"/>
                  <a:gd name="connsiteY3" fmla="*/ 884420 h 884419"/>
                  <a:gd name="connsiteX4" fmla="*/ 0 w 314554"/>
                  <a:gd name="connsiteY4" fmla="*/ 442210 h 884419"/>
                  <a:gd name="connsiteX0" fmla="*/ 314554 w 405994"/>
                  <a:gd name="connsiteY0" fmla="*/ 442210 h 884420"/>
                  <a:gd name="connsiteX1" fmla="*/ 157277 w 405994"/>
                  <a:gd name="connsiteY1" fmla="*/ 884420 h 884420"/>
                  <a:gd name="connsiteX2" fmla="*/ 0 w 405994"/>
                  <a:gd name="connsiteY2" fmla="*/ 442210 h 884420"/>
                  <a:gd name="connsiteX3" fmla="*/ 157277 w 405994"/>
                  <a:gd name="connsiteY3" fmla="*/ 0 h 884420"/>
                  <a:gd name="connsiteX4" fmla="*/ 405994 w 405994"/>
                  <a:gd name="connsiteY4" fmla="*/ 533650 h 884420"/>
                  <a:gd name="connsiteX0" fmla="*/ 314554 w 405994"/>
                  <a:gd name="connsiteY0" fmla="*/ 442979 h 885189"/>
                  <a:gd name="connsiteX1" fmla="*/ 157277 w 405994"/>
                  <a:gd name="connsiteY1" fmla="*/ 885189 h 885189"/>
                  <a:gd name="connsiteX2" fmla="*/ 0 w 405994"/>
                  <a:gd name="connsiteY2" fmla="*/ 442979 h 885189"/>
                  <a:gd name="connsiteX3" fmla="*/ 157277 w 405994"/>
                  <a:gd name="connsiteY3" fmla="*/ 769 h 885189"/>
                  <a:gd name="connsiteX4" fmla="*/ 405994 w 405994"/>
                  <a:gd name="connsiteY4" fmla="*/ 534419 h 885189"/>
                  <a:gd name="connsiteX0" fmla="*/ 314554 w 314554"/>
                  <a:gd name="connsiteY0" fmla="*/ 442979 h 885189"/>
                  <a:gd name="connsiteX1" fmla="*/ 157277 w 314554"/>
                  <a:gd name="connsiteY1" fmla="*/ 885189 h 885189"/>
                  <a:gd name="connsiteX2" fmla="*/ 0 w 314554"/>
                  <a:gd name="connsiteY2" fmla="*/ 442979 h 885189"/>
                  <a:gd name="connsiteX3" fmla="*/ 157277 w 314554"/>
                  <a:gd name="connsiteY3" fmla="*/ 769 h 885189"/>
                  <a:gd name="connsiteX0" fmla="*/ 157277 w 157277"/>
                  <a:gd name="connsiteY0" fmla="*/ 885189 h 885189"/>
                  <a:gd name="connsiteX1" fmla="*/ 0 w 157277"/>
                  <a:gd name="connsiteY1" fmla="*/ 442979 h 885189"/>
                  <a:gd name="connsiteX2" fmla="*/ 157277 w 157277"/>
                  <a:gd name="connsiteY2" fmla="*/ 769 h 885189"/>
                </a:gdLst>
                <a:ahLst/>
                <a:cxnLst>
                  <a:cxn ang="0">
                    <a:pos x="connsiteX0" y="connsiteY0"/>
                  </a:cxn>
                  <a:cxn ang="0">
                    <a:pos x="connsiteX1" y="connsiteY1"/>
                  </a:cxn>
                  <a:cxn ang="0">
                    <a:pos x="connsiteX2" y="connsiteY2"/>
                  </a:cxn>
                </a:cxnLst>
                <a:rect l="l" t="t" r="r" b="b"/>
                <a:pathLst>
                  <a:path w="157277" h="885189">
                    <a:moveTo>
                      <a:pt x="157277" y="885189"/>
                    </a:moveTo>
                    <a:cubicBezTo>
                      <a:pt x="70415" y="885189"/>
                      <a:pt x="0" y="687205"/>
                      <a:pt x="0" y="442979"/>
                    </a:cubicBezTo>
                    <a:cubicBezTo>
                      <a:pt x="0" y="198753"/>
                      <a:pt x="89611" y="-14471"/>
                      <a:pt x="157277" y="769"/>
                    </a:cubicBezTo>
                  </a:path>
                </a:pathLst>
              </a:cu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mc:AlternateContent xmlns:mc="http://schemas.openxmlformats.org/markup-compatibility/2006" xmlns:a14="http://schemas.microsoft.com/office/drawing/2010/main">
        <mc:Choice Requires="a14">
          <p:sp>
            <p:nvSpPr>
              <p:cNvPr id="49" name="正方形/長方形 48"/>
              <p:cNvSpPr/>
              <p:nvPr/>
            </p:nvSpPr>
            <p:spPr>
              <a:xfrm>
                <a:off x="6048599" y="2078877"/>
                <a:ext cx="1280523" cy="316758"/>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m:t>高温熱源</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49" name="正方形/長方形 48"/>
              <p:cNvSpPr>
                <a:spLocks noRot="1" noChangeAspect="1" noMove="1" noResize="1" noEditPoints="1" noAdjustHandles="1" noChangeArrowheads="1" noChangeShapeType="1" noTextEdit="1"/>
              </p:cNvSpPr>
              <p:nvPr/>
            </p:nvSpPr>
            <p:spPr>
              <a:xfrm>
                <a:off x="6048599" y="2078877"/>
                <a:ext cx="1280523" cy="316758"/>
              </a:xfrm>
              <a:prstGeom prst="rect">
                <a:avLst/>
              </a:prstGeom>
              <a:blipFill>
                <a:blip r:embed="rId15"/>
                <a:stretch>
                  <a:fillRect l="-3302" b="-129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楕円 49"/>
              <p:cNvSpPr/>
              <p:nvPr/>
            </p:nvSpPr>
            <p:spPr>
              <a:xfrm>
                <a:off x="6379173" y="2713032"/>
                <a:ext cx="651053" cy="65105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𝐶</m:t>
                      </m:r>
                    </m:oMath>
                  </m:oMathPara>
                </a14:m>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50" name="楕円 49"/>
              <p:cNvSpPr>
                <a:spLocks noRot="1" noChangeAspect="1" noMove="1" noResize="1" noEditPoints="1" noAdjustHandles="1" noChangeArrowheads="1" noChangeShapeType="1" noTextEdit="1"/>
              </p:cNvSpPr>
              <p:nvPr/>
            </p:nvSpPr>
            <p:spPr>
              <a:xfrm>
                <a:off x="6379173" y="2713032"/>
                <a:ext cx="651053" cy="651053"/>
              </a:xfrm>
              <a:prstGeom prst="ellipse">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正方形/長方形 50"/>
              <p:cNvSpPr/>
              <p:nvPr/>
            </p:nvSpPr>
            <p:spPr>
              <a:xfrm>
                <a:off x="6048598" y="3701853"/>
                <a:ext cx="1280523" cy="32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m:t>低温熱源</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51" name="正方形/長方形 50"/>
              <p:cNvSpPr>
                <a:spLocks noRot="1" noChangeAspect="1" noMove="1" noResize="1" noEditPoints="1" noAdjustHandles="1" noChangeArrowheads="1" noChangeShapeType="1" noTextEdit="1"/>
              </p:cNvSpPr>
              <p:nvPr/>
            </p:nvSpPr>
            <p:spPr>
              <a:xfrm>
                <a:off x="6048598" y="3701853"/>
                <a:ext cx="1280523" cy="320183"/>
              </a:xfrm>
              <a:prstGeom prst="rect">
                <a:avLst/>
              </a:prstGeom>
              <a:blipFill>
                <a:blip r:embed="rId17"/>
                <a:stretch>
                  <a:fillRect l="-3302" b="-14545"/>
                </a:stretch>
              </a:blipFill>
            </p:spPr>
            <p:txBody>
              <a:bodyPr/>
              <a:lstStyle/>
              <a:p>
                <a:r>
                  <a:rPr lang="ja-JP" altLang="en-US">
                    <a:noFill/>
                  </a:rPr>
                  <a:t> </a:t>
                </a:r>
              </a:p>
            </p:txBody>
          </p:sp>
        </mc:Fallback>
      </mc:AlternateContent>
      <p:cxnSp>
        <p:nvCxnSpPr>
          <p:cNvPr id="52" name="直線矢印コネクタ 51"/>
          <p:cNvCxnSpPr/>
          <p:nvPr/>
        </p:nvCxnSpPr>
        <p:spPr>
          <a:xfrm>
            <a:off x="6699992" y="2438344"/>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テキスト ボックス 52"/>
              <p:cNvSpPr txBox="1"/>
              <p:nvPr/>
            </p:nvSpPr>
            <p:spPr>
              <a:xfrm>
                <a:off x="6677696" y="2319172"/>
                <a:ext cx="4877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6677696" y="2319172"/>
                <a:ext cx="487761" cy="369332"/>
              </a:xfrm>
              <a:prstGeom prst="rect">
                <a:avLst/>
              </a:prstGeom>
              <a:blipFill>
                <a:blip r:embed="rId18"/>
                <a:stretch>
                  <a:fillRect b="-9836"/>
                </a:stretch>
              </a:blipFill>
            </p:spPr>
            <p:txBody>
              <a:bodyPr/>
              <a:lstStyle/>
              <a:p>
                <a:r>
                  <a:rPr lang="ja-JP" altLang="en-US">
                    <a:noFill/>
                  </a:rPr>
                  <a:t> </a:t>
                </a:r>
              </a:p>
            </p:txBody>
          </p:sp>
        </mc:Fallback>
      </mc:AlternateContent>
      <p:cxnSp>
        <p:nvCxnSpPr>
          <p:cNvPr id="54" name="直線矢印コネクタ 53"/>
          <p:cNvCxnSpPr/>
          <p:nvPr/>
        </p:nvCxnSpPr>
        <p:spPr>
          <a:xfrm flipV="1">
            <a:off x="6684311" y="3384289"/>
            <a:ext cx="0" cy="2676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7124914" y="3052730"/>
            <a:ext cx="18640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テキスト ボックス 55"/>
              <p:cNvSpPr txBox="1"/>
              <p:nvPr/>
            </p:nvSpPr>
            <p:spPr>
              <a:xfrm>
                <a:off x="6725563" y="3333427"/>
                <a:ext cx="4930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6725563" y="3333427"/>
                <a:ext cx="493084" cy="369332"/>
              </a:xfrm>
              <a:prstGeom prst="rect">
                <a:avLst/>
              </a:prstGeom>
              <a:blipFill>
                <a:blip r:embed="rId19"/>
                <a:stretch>
                  <a:fillRect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6897964" y="2618338"/>
                <a:ext cx="10189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6897964" y="2618338"/>
                <a:ext cx="1018997" cy="369332"/>
              </a:xfrm>
              <a:prstGeom prst="rect">
                <a:avLst/>
              </a:prstGeom>
              <a:blipFill>
                <a:blip r:embed="rId20"/>
                <a:stretch>
                  <a:fillRect b="-10000"/>
                </a:stretch>
              </a:blipFill>
            </p:spPr>
            <p:txBody>
              <a:bodyPr/>
              <a:lstStyle/>
              <a:p>
                <a:r>
                  <a:rPr lang="ja-JP" altLang="en-US">
                    <a:noFill/>
                  </a:rPr>
                  <a:t> </a:t>
                </a:r>
              </a:p>
            </p:txBody>
          </p:sp>
        </mc:Fallback>
      </mc:AlternateContent>
      <p:sp>
        <p:nvSpPr>
          <p:cNvPr id="60" name="タイトル 1">
            <a:extLst>
              <a:ext uri="{FF2B5EF4-FFF2-40B4-BE49-F238E27FC236}">
                <a16:creationId xmlns:a16="http://schemas.microsoft.com/office/drawing/2014/main" id="{2391D117-6CDF-4612-B422-98A606B22761}"/>
              </a:ext>
            </a:extLst>
          </p:cNvPr>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p>
        </p:txBody>
      </p:sp>
      <p:sp>
        <p:nvSpPr>
          <p:cNvPr id="61" name="テキスト ボックス 60">
            <a:extLst>
              <a:ext uri="{FF2B5EF4-FFF2-40B4-BE49-F238E27FC236}">
                <a16:creationId xmlns:a16="http://schemas.microsoft.com/office/drawing/2014/main" id="{9952FDCF-C7DD-45FE-996E-7BDC757CD06C}"/>
              </a:ext>
            </a:extLst>
          </p:cNvPr>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50401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350498"/>
          </a:xfrm>
        </p:spPr>
        <p:txBody>
          <a:bodyPr/>
          <a:lstStyle/>
          <a:p>
            <a:pPr eaLnBrk="1" hangingPunct="1"/>
            <a:r>
              <a:rPr lang="ja-JP" altLang="en-US" sz="3200" b="1" dirty="0">
                <a:solidFill>
                  <a:srgbClr val="0000FF"/>
                </a:solidFill>
              </a:rPr>
              <a:t>質量・温度・電流など</a:t>
            </a:r>
            <a:r>
              <a:rPr lang="en-US" altLang="ja-JP" sz="3200" b="1" dirty="0">
                <a:solidFill>
                  <a:srgbClr val="0000FF"/>
                </a:solidFill>
              </a:rPr>
              <a:t>4</a:t>
            </a:r>
            <a:r>
              <a:rPr lang="ja-JP" altLang="en-US" sz="3200" b="1" dirty="0" err="1">
                <a:solidFill>
                  <a:srgbClr val="0000FF"/>
                </a:solidFill>
              </a:rPr>
              <a:t>つの</a:t>
            </a:r>
            <a:r>
              <a:rPr lang="ja-JP" altLang="en-US" sz="3200" b="1" dirty="0">
                <a:solidFill>
                  <a:srgbClr val="0000FF"/>
                </a:solidFill>
              </a:rPr>
              <a:t>自然界の基本定数が</a:t>
            </a:r>
            <a:br>
              <a:rPr lang="en-US" altLang="ja-JP" sz="3200" b="1" dirty="0">
                <a:solidFill>
                  <a:srgbClr val="0000FF"/>
                </a:solidFill>
              </a:rPr>
            </a:br>
            <a:r>
              <a:rPr lang="ja-JP" altLang="en-US" sz="3200" b="1" dirty="0">
                <a:solidFill>
                  <a:srgbClr val="0000FF"/>
                </a:solidFill>
              </a:rPr>
              <a:t>更新される</a:t>
            </a:r>
            <a:endParaRPr lang="ja-JP" altLang="en-US" sz="2000" b="1" dirty="0">
              <a:solidFill>
                <a:srgbClr val="0000FF"/>
              </a:solidFill>
            </a:endParaRPr>
          </a:p>
        </p:txBody>
      </p:sp>
      <p:sp>
        <p:nvSpPr>
          <p:cNvPr id="2" name="正方形/長方形 1">
            <a:extLst>
              <a:ext uri="{FF2B5EF4-FFF2-40B4-BE49-F238E27FC236}">
                <a16:creationId xmlns:a16="http://schemas.microsoft.com/office/drawing/2014/main" id="{798361E6-E70F-4050-A03D-C0CF35978EDE}"/>
              </a:ext>
            </a:extLst>
          </p:cNvPr>
          <p:cNvSpPr/>
          <p:nvPr/>
        </p:nvSpPr>
        <p:spPr>
          <a:xfrm>
            <a:off x="79511" y="1170099"/>
            <a:ext cx="8967669"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2017/10/24</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PC Watch https://pc.watch.impress.co.jp/docs/news/yajiuma/1087748.html</a:t>
            </a: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pic>
        <p:nvPicPr>
          <p:cNvPr id="7" name="図 6">
            <a:extLst>
              <a:ext uri="{FF2B5EF4-FFF2-40B4-BE49-F238E27FC236}">
                <a16:creationId xmlns:a16="http://schemas.microsoft.com/office/drawing/2014/main" id="{105C20F0-A087-4D75-930A-354B90A8C951}"/>
              </a:ext>
            </a:extLst>
          </p:cNvPr>
          <p:cNvPicPr>
            <a:picLocks noChangeAspect="1"/>
          </p:cNvPicPr>
          <p:nvPr/>
        </p:nvPicPr>
        <p:blipFill rotWithShape="1">
          <a:blip r:embed="rId3">
            <a:extLst>
              <a:ext uri="{28A0092B-C50C-407E-A947-70E740481C1C}">
                <a14:useLocalDpi xmlns:a14="http://schemas.microsoft.com/office/drawing/2010/main" val="0"/>
              </a:ext>
            </a:extLst>
          </a:blip>
          <a:srcRect l="9492" t="12406" r="6404" b="14253"/>
          <a:stretch/>
        </p:blipFill>
        <p:spPr>
          <a:xfrm>
            <a:off x="5452047" y="2291255"/>
            <a:ext cx="3567453" cy="2072641"/>
          </a:xfrm>
          <a:prstGeom prst="rect">
            <a:avLst/>
          </a:prstGeom>
        </p:spPr>
      </p:pic>
      <p:sp>
        <p:nvSpPr>
          <p:cNvPr id="8" name="正方形/長方形 7">
            <a:extLst>
              <a:ext uri="{FF2B5EF4-FFF2-40B4-BE49-F238E27FC236}">
                <a16:creationId xmlns:a16="http://schemas.microsoft.com/office/drawing/2014/main" id="{524F8865-D1FD-46DE-AE68-4CDF900711F0}"/>
              </a:ext>
            </a:extLst>
          </p:cNvPr>
          <p:cNvSpPr/>
          <p:nvPr/>
        </p:nvSpPr>
        <p:spPr>
          <a:xfrm>
            <a:off x="79511" y="1641475"/>
            <a:ext cx="8967669"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アメリカ国立標準技術研究所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(NIST)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新国際単位系</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の定義が決定されたことを発表。</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2018</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年に国際機関による採択予定</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K</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温度</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現在： 水の三重点の熱力学温度の</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273.16</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分の</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を</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新</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ボルツマン定数</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を絶対値として規定</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電流</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現在：キログラムとメートルの定義に依存</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新</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電気素量</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を基に規定</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アボガドロ定数</a:t>
            </a:r>
            <a:endParaRPr kumimoji="0" lang="en-US" altLang="ja-JP" sz="1800" b="0" i="0" u="none" strike="noStrike" kern="120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新</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物質量の単位であるモル</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en-US" altLang="ja-JP" sz="1800" b="0" i="0" u="none" strike="noStrike" kern="1200" cap="none" spc="0" normalizeH="0" baseline="0" noProof="0" dirty="0" err="1">
                <a:ln>
                  <a:noFill/>
                </a:ln>
                <a:solidFill>
                  <a:srgbClr val="000000"/>
                </a:solidFill>
                <a:effectLst/>
                <a:uLnTx/>
                <a:uFillTx/>
                <a:latin typeface="Times New Roman"/>
                <a:ea typeface="ＭＳ Ｐゴシック"/>
                <a:cs typeface="+mn-cs"/>
              </a:rPr>
              <a:t>mol</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の定義を更新し、固定</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プランク定数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[kg</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質量</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現在</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国際キログラム原器の測定値</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新</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SI:</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プランク定数</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を規定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=&gt;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キログラムは、秒およびメートルの定義に依存する形となる</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参考</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0000FF"/>
                </a:solidFill>
                <a:effectLst/>
                <a:uLnTx/>
                <a:uFillTx/>
                <a:latin typeface="Times New Roman"/>
                <a:ea typeface="ＭＳ Ｐゴシック"/>
                <a:cs typeface="+mn-cs"/>
              </a:rPr>
              <a:t>秒</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基底状態で</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0</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K</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の</a:t>
            </a:r>
            <a:r>
              <a:rPr kumimoji="0" lang="en-US" altLang="ja-JP" sz="1800" b="0" i="0" u="none" strike="noStrike" kern="1200" cap="none" spc="0" normalizeH="0" baseline="30000" noProof="0" dirty="0">
                <a:ln>
                  <a:noFill/>
                </a:ln>
                <a:solidFill>
                  <a:srgbClr val="000000"/>
                </a:solidFill>
                <a:effectLst/>
                <a:uLnTx/>
                <a:uFillTx/>
                <a:latin typeface="Times New Roman"/>
                <a:ea typeface="ＭＳ Ｐゴシック"/>
                <a:cs typeface="+mn-cs"/>
              </a:rPr>
              <a:t>133</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Cs</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原子の超微細構造の周波数</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メートル</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1800" b="0" i="0" u="none" strike="noStrike" kern="1200" cap="none" spc="0" normalizeH="0" baseline="0" noProof="0" dirty="0">
                <a:ln>
                  <a:noFill/>
                </a:ln>
                <a:solidFill>
                  <a:srgbClr val="FF0000"/>
                </a:solidFill>
                <a:effectLst/>
                <a:uLnTx/>
                <a:uFillTx/>
                <a:latin typeface="Times New Roman"/>
                <a:ea typeface="ＭＳ Ｐゴシック"/>
                <a:cs typeface="+mn-cs"/>
              </a:rPr>
              <a:t>光が真空中を進む長さ</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から規定</a:t>
            </a:r>
          </a:p>
        </p:txBody>
      </p:sp>
      <p:sp>
        <p:nvSpPr>
          <p:cNvPr id="5" name="テキスト ボックス 4">
            <a:extLst>
              <a:ext uri="{FF2B5EF4-FFF2-40B4-BE49-F238E27FC236}">
                <a16:creationId xmlns:a16="http://schemas.microsoft.com/office/drawing/2014/main" id="{1FD15CB9-E720-2464-F7BA-6B4CDA7E7183}"/>
              </a:ext>
            </a:extLst>
          </p:cNvPr>
          <p:cNvSpPr txBox="1"/>
          <p:nvPr/>
        </p:nvSpPr>
        <p:spPr>
          <a:xfrm>
            <a:off x="6650375" y="1584245"/>
            <a:ext cx="2343549" cy="369332"/>
          </a:xfrm>
          <a:prstGeom prst="rect">
            <a:avLst/>
          </a:prstGeom>
          <a:solidFill>
            <a:srgbClr val="FFFF00"/>
          </a:solidFill>
        </p:spPr>
        <p:txBody>
          <a:bodyPr wrap="square">
            <a:spAutoFit/>
          </a:bodyPr>
          <a:lstStyle/>
          <a:p>
            <a:r>
              <a:rPr lang="en-US" altLang="ja-JP" dirty="0"/>
              <a:t>2019</a:t>
            </a:r>
            <a:r>
              <a:rPr lang="ja-JP" altLang="en-US" dirty="0"/>
              <a:t>年</a:t>
            </a:r>
            <a:r>
              <a:rPr lang="en-US" altLang="ja-JP" dirty="0"/>
              <a:t>5</a:t>
            </a:r>
            <a:r>
              <a:rPr lang="ja-JP" altLang="en-US" dirty="0"/>
              <a:t>月</a:t>
            </a:r>
            <a:r>
              <a:rPr lang="en-US" altLang="ja-JP" dirty="0"/>
              <a:t>20</a:t>
            </a:r>
            <a:r>
              <a:rPr lang="ja-JP" altLang="en-US" dirty="0"/>
              <a:t>日に発効</a:t>
            </a:r>
          </a:p>
        </p:txBody>
      </p:sp>
    </p:spTree>
    <p:extLst>
      <p:ext uri="{BB962C8B-B14F-4D97-AF65-F5344CB8AC3E}">
        <p14:creationId xmlns:p14="http://schemas.microsoft.com/office/powerpoint/2010/main" val="126496560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カルノーサイクル </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理想的な可逆熱機関</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endPar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21</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grpSp>
        <p:nvGrpSpPr>
          <p:cNvPr id="3" name="グループ化 2"/>
          <p:cNvGrpSpPr/>
          <p:nvPr/>
        </p:nvGrpSpPr>
        <p:grpSpPr>
          <a:xfrm>
            <a:off x="4476613" y="572722"/>
            <a:ext cx="4667387" cy="3765326"/>
            <a:chOff x="4596650" y="914690"/>
            <a:chExt cx="4667387" cy="3765326"/>
          </a:xfrm>
        </p:grpSpPr>
        <mc:AlternateContent xmlns:mc="http://schemas.openxmlformats.org/markup-compatibility/2006" xmlns:a14="http://schemas.microsoft.com/office/drawing/2010/main">
          <mc:Choice Requires="a14">
            <p:graphicFrame>
              <p:nvGraphicFramePr>
                <p:cNvPr id="26" name="オブジェクト 25"/>
                <p:cNvGraphicFramePr>
                  <a:graphicFrameLocks noChangeAspect="1"/>
                </p:cNvGraphicFramePr>
                <p:nvPr/>
              </p:nvGraphicFramePr>
              <p:xfrm>
                <a:off x="4596650" y="914690"/>
                <a:ext cx="3765326" cy="3765326"/>
              </p:xfrm>
              <a:graphic>
                <a:graphicData uri="http://schemas.openxmlformats.org/presentationml/2006/ole">
                  <mc:AlternateContent>
                    <mc:Choice xmlns:v="urn:schemas-microsoft-com:vml" Requires="v">
                      <p:oleObj name="ｸﾞﾗﾌ" r:id="rId3" imgW="1152000" imgH="1152000" progId="Origin50.Graph">
                        <p:embed/>
                      </p:oleObj>
                    </mc:Choice>
                    <mc:Fallback>
                      <p:oleObj name="ｸﾞﾗﾌ" r:id="rId3" imgW="1152000" imgH="1152000" progId="Origin50.Graph">
                        <p:embed/>
                        <p:pic>
                          <p:nvPicPr>
                            <p:cNvPr id="26" name="オブジェクト 25"/>
                            <p:cNvPicPr/>
                            <p:nvPr/>
                          </p:nvPicPr>
                          <p:blipFill>
                            <a:blip r:embed="rId4"/>
                            <a:stretch>
                              <a:fillRect/>
                            </a:stretch>
                          </p:blipFill>
                          <p:spPr>
                            <a:xfrm>
                              <a:off x="4596650" y="914690"/>
                              <a:ext cx="3765326" cy="3765326"/>
                            </a:xfrm>
                            <a:prstGeom prst="rect">
                              <a:avLst/>
                            </a:prstGeom>
                          </p:spPr>
                        </p:pic>
                      </p:oleObj>
                    </mc:Fallback>
                  </mc:AlternateContent>
                </a:graphicData>
              </a:graphic>
            </p:graphicFrame>
          </mc:Choice>
          <mc:Fallback xmlns="">
            <p:graphicFrame>
              <p:nvGraphicFramePr>
                <p:cNvPr id="26" name="オブジェクト 25"/>
                <p:cNvGraphicFramePr>
                  <a:graphicFrameLocks noChangeAspect="1"/>
                </p:cNvGraphicFramePr>
                <p:nvPr>
                  <p:extLst/>
                </p:nvPr>
              </p:nvGraphicFramePr>
              <p:xfrm>
                <a:off x="4596650" y="914690"/>
                <a:ext cx="3765326" cy="3765326"/>
              </p:xfrm>
              <a:graphic>
                <a:graphicData uri="http://schemas.openxmlformats.org/presentationml/2006/ole">
                  <mc:AlternateContent>
                    <mc:Choice xmlns:v="urn:schemas-microsoft-com:vml" Requires="v">
                      <p:oleObj spid="_x0000_s24628" name="ｸﾞﾗﾌ" r:id="rId6" imgW="1152000" imgH="1152000" progId="Origin50.Graph">
                        <p:embed/>
                      </p:oleObj>
                    </mc:Choice>
                    <mc:Fallback>
                      <p:oleObj name="ｸﾞﾗﾌ" r:id="rId6" imgW="1152000" imgH="1152000" progId="Origin50.Graph">
                        <p:embed/>
                        <p:pic>
                          <p:nvPicPr>
                            <p:cNvPr id="26" name="オブジェクト 25"/>
                            <p:cNvPicPr/>
                            <p:nvPr/>
                          </p:nvPicPr>
                          <p:blipFill>
                            <a:blip r:embed="rId7"/>
                            <a:stretch>
                              <a:fillRect/>
                            </a:stretch>
                          </p:blipFill>
                          <p:spPr>
                            <a:xfrm>
                              <a:off x="4596650" y="914690"/>
                              <a:ext cx="3765326" cy="3765326"/>
                            </a:xfrm>
                            <a:prstGeom prst="rect">
                              <a:avLst/>
                            </a:prstGeom>
                          </p:spPr>
                        </p:pic>
                      </p:oleObj>
                    </mc:Fallback>
                  </mc:AlternateContent>
                </a:graphicData>
              </a:graphic>
            </p:graphicFrame>
          </mc:Fallback>
        </mc:AlternateContent>
        <p:grpSp>
          <p:nvGrpSpPr>
            <p:cNvPr id="33" name="グループ化 32"/>
            <p:cNvGrpSpPr/>
            <p:nvPr/>
          </p:nvGrpSpPr>
          <p:grpSpPr>
            <a:xfrm>
              <a:off x="4799427" y="1050610"/>
              <a:ext cx="4464610" cy="3472602"/>
              <a:chOff x="4799427" y="1050610"/>
              <a:chExt cx="4464610" cy="3472602"/>
            </a:xfrm>
          </p:grpSpPr>
          <p:sp>
            <p:nvSpPr>
              <p:cNvPr id="41" name="テキスト ボックス 40"/>
              <p:cNvSpPr txBox="1"/>
              <p:nvPr/>
            </p:nvSpPr>
            <p:spPr>
              <a:xfrm>
                <a:off x="5160606" y="1050610"/>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2" name="テキスト ボックス 41"/>
              <p:cNvSpPr txBox="1"/>
              <p:nvPr/>
            </p:nvSpPr>
            <p:spPr>
              <a:xfrm>
                <a:off x="6177627" y="2131203"/>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2</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3" name="テキスト ボックス 42"/>
              <p:cNvSpPr txBox="1"/>
              <p:nvPr/>
            </p:nvSpPr>
            <p:spPr>
              <a:xfrm>
                <a:off x="7662710" y="3450834"/>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3</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4" name="テキスト ボックス 43"/>
              <p:cNvSpPr txBox="1"/>
              <p:nvPr/>
            </p:nvSpPr>
            <p:spPr>
              <a:xfrm>
                <a:off x="6026784" y="3199493"/>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4</a:t>
                </a:r>
                <a:endPar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45" name="テキスト ボックス 44"/>
                  <p:cNvSpPr txBox="1"/>
                  <p:nvPr/>
                </p:nvSpPr>
                <p:spPr>
                  <a:xfrm>
                    <a:off x="4799427" y="1076268"/>
                    <a:ext cx="211596"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𝑷</m:t>
                          </m:r>
                        </m:oMath>
                      </m:oMathPara>
                    </a14:m>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4799427" y="1076268"/>
                    <a:ext cx="211596" cy="276999"/>
                  </a:xfrm>
                  <a:prstGeom prst="rect">
                    <a:avLst/>
                  </a:prstGeom>
                  <a:blipFill>
                    <a:blip r:embed="rId8"/>
                    <a:stretch>
                      <a:fillRect l="-25714" r="-25714" b="-6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7800503" y="4246213"/>
                    <a:ext cx="204479"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𝑽</m:t>
                          </m:r>
                        </m:oMath>
                      </m:oMathPara>
                    </a14:m>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7800503" y="4246213"/>
                    <a:ext cx="204479" cy="276999"/>
                  </a:xfrm>
                  <a:prstGeom prst="rect">
                    <a:avLst/>
                  </a:prstGeom>
                  <a:blipFill>
                    <a:blip r:embed="rId9"/>
                    <a:stretch>
                      <a:fillRect l="-27273" r="-30303" b="-65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5462099" y="1135723"/>
                    <a:ext cx="3801938" cy="49244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ja-JP" sz="1600" b="1"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𝑽</m:t>
                            </m:r>
                          </m:e>
                          <m:sub>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𝟐</m:t>
                            </m:r>
                          </m:sub>
                        </m:sSub>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&gt;</m:t>
                        </m:r>
                        <m:sSub>
                          <m:sSubPr>
                            <m:ctrlP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𝑽</m:t>
                            </m:r>
                          </m:e>
                          <m:sub>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𝟏</m:t>
                            </m:r>
                          </m:sub>
                        </m:sSub>
                      </m:oMath>
                    </a14:m>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高温熱源から熱量 </a:t>
                    </a:r>
                    <a:r>
                      <a:rPr kumimoji="0" lang="en-US" altLang="ja-JP" sz="1600" b="1" i="1"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Q</a:t>
                    </a:r>
                    <a:r>
                      <a:rPr kumimoji="0" lang="en-US" altLang="ja-JP" sz="16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rPr>
                      <a:t>1</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を受け取り</a:t>
                    </a:r>
                    <a:b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b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外部に仕事 </a:t>
                    </a:r>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–W</a:t>
                    </a:r>
                    <a:r>
                      <a:rPr kumimoji="0" lang="en-US" altLang="ja-JP" sz="16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rPr>
                      <a:t>1</a:t>
                    </a:r>
                    <a:r>
                      <a:rPr kumimoji="0" lang="ja-JP" altLang="en-US" sz="16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rPr>
                      <a:t> </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をする </a:t>
                    </a:r>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吸熱過程</a:t>
                    </a:r>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a:t>
                    </a:r>
                    <a:endPar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462099" y="1135723"/>
                    <a:ext cx="3801938" cy="492443"/>
                  </a:xfrm>
                  <a:prstGeom prst="rect">
                    <a:avLst/>
                  </a:prstGeom>
                  <a:blipFill>
                    <a:blip r:embed="rId10"/>
                    <a:stretch>
                      <a:fillRect l="-1923" t="-12346" r="-1923" b="-246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5160001" y="3717304"/>
                    <a:ext cx="3497752" cy="492443"/>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ja-JP" sz="1600" b="1"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sSubPr>
                          <m:e>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𝑽</m:t>
                            </m:r>
                          </m:e>
                          <m:sub>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𝟒</m:t>
                            </m:r>
                          </m:sub>
                        </m:sSub>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&lt;</m:t>
                        </m:r>
                        <m:sSub>
                          <m:sSubPr>
                            <m:ctrlP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𝑽</m:t>
                            </m:r>
                          </m:e>
                          <m:sub>
                            <m:r>
                              <a:rPr kumimoji="0" lang="en-US" altLang="ja-JP" sz="1600" b="1" i="1" u="none" strike="noStrike" kern="1200" cap="none" spc="0" normalizeH="0" baseline="0" noProof="0">
                                <a:ln>
                                  <a:noFill/>
                                </a:ln>
                                <a:solidFill>
                                  <a:srgbClr val="0000FF"/>
                                </a:solidFill>
                                <a:effectLst/>
                                <a:uLnTx/>
                                <a:uFillTx/>
                                <a:latin typeface="Cambria Math" panose="02040503050406030204" pitchFamily="18" charset="0"/>
                                <a:cs typeface="+mn-cs"/>
                              </a:rPr>
                              <m:t>𝟑</m:t>
                            </m:r>
                          </m:sub>
                        </m:sSub>
                      </m:oMath>
                    </a14:m>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低温熱源から </a:t>
                    </a:r>
                    <a:r>
                      <a:rPr kumimoji="0" lang="en-US" altLang="ja-JP" sz="1600" b="1" i="1"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Q</a:t>
                    </a:r>
                    <a:r>
                      <a:rPr kumimoji="0" lang="en-US" altLang="ja-JP" sz="16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rPr>
                      <a:t>2</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を受け取り</a:t>
                    </a:r>
                    <a:b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b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外部から仕事 </a:t>
                    </a:r>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–W</a:t>
                    </a:r>
                    <a:r>
                      <a:rPr kumimoji="0" lang="en-US" altLang="ja-JP" sz="16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rPr>
                      <a:t>2</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 をされる </a:t>
                    </a:r>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放熱過程</a:t>
                    </a:r>
                    <a:r>
                      <a:rPr kumimoji="0" lang="en-US" altLang="ja-JP"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a:t>
                    </a:r>
                    <a:endParaRPr kumimoji="0" lang="ja-JP" altLang="en-US" sz="16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5160001" y="3717304"/>
                    <a:ext cx="3497752" cy="492443"/>
                  </a:xfrm>
                  <a:prstGeom prst="rect">
                    <a:avLst/>
                  </a:prstGeom>
                  <a:blipFill>
                    <a:blip r:embed="rId11"/>
                    <a:stretch>
                      <a:fillRect l="-3484" t="-12346" r="-2265" b="-246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5709482" y="1767883"/>
                    <a:ext cx="91723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等温</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r>
                          <a:rPr kumimoji="1" lang="en-US" altLang="ja-JP"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600" b="0" i="1" u="none" strike="noStrike" kern="1200" cap="none" spc="0" normalizeH="0" baseline="-25000" noProof="0" dirty="0" smtClean="0">
                            <a:ln>
                              <a:noFill/>
                            </a:ln>
                            <a:solidFill>
                              <a:prstClr val="black"/>
                            </a:solidFill>
                            <a:effectLst/>
                            <a:uLnTx/>
                            <a:uFillTx/>
                            <a:latin typeface="Cambria Math" panose="02040503050406030204" pitchFamily="18" charset="0"/>
                            <a:cs typeface="+mn-cs"/>
                          </a:rPr>
                          <m:t>1</m:t>
                        </m:r>
                      </m:oMath>
                    </a14:m>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5709482" y="1767883"/>
                    <a:ext cx="917239" cy="338554"/>
                  </a:xfrm>
                  <a:prstGeom prst="rect">
                    <a:avLst/>
                  </a:prstGeom>
                  <a:blipFill>
                    <a:blip r:embed="rId13"/>
                    <a:stretch>
                      <a:fillRect l="-4000" t="-5455" r="-2000" b="-2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6022593" y="3441593"/>
                    <a:ext cx="91723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等温</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r>
                          <a:rPr kumimoji="1" lang="en-US" altLang="ja-JP"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600" b="0" i="1" u="none" strike="noStrike" kern="1200" cap="none" spc="0" normalizeH="0" baseline="-25000" noProof="0" dirty="0" smtClean="0">
                            <a:ln>
                              <a:noFill/>
                            </a:ln>
                            <a:solidFill>
                              <a:prstClr val="black"/>
                            </a:solidFill>
                            <a:effectLst/>
                            <a:uLnTx/>
                            <a:uFillTx/>
                            <a:latin typeface="Cambria Math" panose="02040503050406030204" pitchFamily="18" charset="0"/>
                            <a:cs typeface="+mn-cs"/>
                          </a:rPr>
                          <m:t>2</m:t>
                        </m:r>
                      </m:oMath>
                    </a14:m>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6022593" y="3441593"/>
                    <a:ext cx="917239" cy="338554"/>
                  </a:xfrm>
                  <a:prstGeom prst="rect">
                    <a:avLst/>
                  </a:prstGeom>
                  <a:blipFill>
                    <a:blip r:embed="rId14"/>
                    <a:stretch>
                      <a:fillRect l="-4000" t="-5357" r="-2000" b="-21429"/>
                    </a:stretch>
                  </a:blipFill>
                </p:spPr>
                <p:txBody>
                  <a:bodyPr/>
                  <a:lstStyle/>
                  <a:p>
                    <a:r>
                      <a:rPr lang="ja-JP" altLang="en-US">
                        <a:noFill/>
                      </a:rPr>
                      <a:t> </a:t>
                    </a:r>
                  </a:p>
                </p:txBody>
              </p:sp>
            </mc:Fallback>
          </mc:AlternateContent>
          <p:sp>
            <p:nvSpPr>
              <p:cNvPr id="53" name="正方形/長方形 52"/>
              <p:cNvSpPr/>
              <p:nvPr/>
            </p:nvSpPr>
            <p:spPr>
              <a:xfrm>
                <a:off x="6660288" y="2785925"/>
                <a:ext cx="54373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断熱</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正方形/長方形 53"/>
              <p:cNvSpPr/>
              <p:nvPr/>
            </p:nvSpPr>
            <p:spPr>
              <a:xfrm>
                <a:off x="5248171" y="2552813"/>
                <a:ext cx="54373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断熱</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二等辺三角形 54"/>
              <p:cNvSpPr/>
              <p:nvPr/>
            </p:nvSpPr>
            <p:spPr>
              <a:xfrm rot="8295011">
                <a:off x="5734359" y="1930728"/>
                <a:ext cx="74394" cy="1208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二等辺三角形 55"/>
              <p:cNvSpPr/>
              <p:nvPr/>
            </p:nvSpPr>
            <p:spPr>
              <a:xfrm rot="7921965">
                <a:off x="6803080" y="3068883"/>
                <a:ext cx="98773" cy="1604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二等辺三角形 56"/>
              <p:cNvSpPr/>
              <p:nvPr/>
            </p:nvSpPr>
            <p:spPr>
              <a:xfrm rot="17309663">
                <a:off x="6714621" y="3371824"/>
                <a:ext cx="110226" cy="1814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二等辺三角形 57"/>
              <p:cNvSpPr/>
              <p:nvPr/>
            </p:nvSpPr>
            <p:spPr>
              <a:xfrm rot="20201398">
                <a:off x="5612707" y="2398694"/>
                <a:ext cx="117216" cy="1425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mc:AlternateContent xmlns:mc="http://schemas.openxmlformats.org/markup-compatibility/2006" xmlns:a14="http://schemas.microsoft.com/office/drawing/2010/main">
        <mc:Choice Requires="a14">
          <p:sp>
            <p:nvSpPr>
              <p:cNvPr id="59" name="正方形/長方形 58"/>
              <p:cNvSpPr/>
              <p:nvPr/>
            </p:nvSpPr>
            <p:spPr>
              <a:xfrm>
                <a:off x="5035764" y="5862646"/>
                <a:ext cx="4572000" cy="94590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𝑊</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𝑛𝑅</m:t>
                    </m:r>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m:rPr>
                        <m:sty m:val="p"/>
                      </m:rPr>
                      <a:rPr kumimoji="0"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ln</m:t>
                    </m:r>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den>
                    </m:f>
                    <m:r>
                      <a:rPr kumimoji="0"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𝑛𝑅</m:t>
                    </m:r>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m:rPr>
                        <m:sty m:val="p"/>
                      </m:rPr>
                      <a:rPr kumimoji="0"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ln</m:t>
                    </m:r>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3</m:t>
                            </m:r>
                          </m:sub>
                        </m:sSub>
                      </m:den>
                    </m:f>
                  </m:oMath>
                </a14:m>
                <a: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14:m>
                  <m:oMath xmlns:m="http://schemas.openxmlformats.org/officeDocument/2006/math">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𝑛𝑅</m:t>
                    </m:r>
                    <m:d>
                      <m:d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e>
                    </m:d>
                    <m:r>
                      <m:rPr>
                        <m:sty m:val="p"/>
                      </m:rPr>
                      <a:rPr kumimoji="0"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ln</m:t>
                    </m:r>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den>
                    </m:f>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(1.49)</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9" name="正方形/長方形 58"/>
              <p:cNvSpPr>
                <a:spLocks noRot="1" noChangeAspect="1" noMove="1" noResize="1" noEditPoints="1" noAdjustHandles="1" noChangeArrowheads="1" noChangeShapeType="1" noTextEdit="1"/>
              </p:cNvSpPr>
              <p:nvPr/>
            </p:nvSpPr>
            <p:spPr>
              <a:xfrm>
                <a:off x="5035764" y="5862646"/>
                <a:ext cx="4572000" cy="945900"/>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コンテンツ プレースホルダー 2"/>
              <p:cNvSpPr txBox="1">
                <a:spLocks/>
              </p:cNvSpPr>
              <p:nvPr/>
            </p:nvSpPr>
            <p:spPr>
              <a:xfrm>
                <a:off x="128093" y="532293"/>
                <a:ext cx="5024095" cy="5001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等温膨張</a:t>
                </a:r>
                <a:b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14:m>
                  <m:oMath xmlns:m="http://schemas.openxmlformats.org/officeDocument/2006/math">
                    <m:r>
                      <m:rPr>
                        <m:sty m:val="p"/>
                      </m:rPr>
                      <a:rPr kumimoji="1" lang="el-GR"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Δ</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𝑾</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𝟏</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nary>
                      <m:nary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naryPr>
                      <m:sub>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ub>
                      <m:sup>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up>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𝑃</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𝑑𝑉</m:t>
                        </m:r>
                      </m:e>
                    </m:nary>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14:m>
                  <m:oMath xmlns:m="http://schemas.openxmlformats.org/officeDocument/2006/math">
                    <m:nary>
                      <m:nary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naryPr>
                      <m:sub>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ub>
                      <m:sup>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up>
                      <m:e>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𝑛𝑅</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num>
                          <m:den>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𝑑𝑉</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𝒏𝑹</m:t>
                        </m:r>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𝑻</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𝟏</m:t>
                            </m:r>
                          </m:sub>
                        </m:s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𝐥𝐧</m:t>
                        </m:r>
                        <m:f>
                          <m:f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𝑽</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𝟐</m:t>
                                </m:r>
                              </m:sub>
                            </m:sSub>
                          </m:num>
                          <m:den>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𝑽</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𝟏</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&gt;0</m:t>
                        </m:r>
                      </m:e>
                    </m:nary>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(1.46)</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気体は高温熱源から </a:t>
                </a:r>
                <a:r>
                  <a:rPr kumimoji="1" lang="en-US" altLang="ja-JP" sz="1800" b="1" i="1"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Q</a:t>
                </a:r>
                <a:r>
                  <a:rPr kumimoji="1" lang="en-US" altLang="ja-JP" sz="18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1</a:t>
                </a:r>
                <a:r>
                  <a:rPr kumimoji="1"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 の熱量をうけとる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2 → 3:</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断熱膨張</a:t>
                </a:r>
                <a:b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14:m>
                  <m:oMath xmlns:m="http://schemas.openxmlformats.org/officeDocument/2006/math">
                    <m:r>
                      <m:rPr>
                        <m:sty m:val="p"/>
                      </m:rPr>
                      <a:rPr kumimoji="1" lang="el-GR"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Δ</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𝑊</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e>
                    </m:d>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e>
                    </m:d>
                  </m:oMath>
                </a14:m>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3</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e>
                        </m:d>
                      </m:e>
                      <m:sup>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等温圧縮</a:t>
                </a:r>
                <a:b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14:m>
                  <m:oMath xmlns:m="http://schemas.openxmlformats.org/officeDocument/2006/math">
                    <m:r>
                      <m:rPr>
                        <m:sty m:val="p"/>
                      </m:rPr>
                      <a:rPr kumimoji="1" lang="el-GR"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Δ</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𝑾</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𝟐</m:t>
                        </m:r>
                      </m:sub>
                    </m:s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𝒏𝑹</m:t>
                    </m:r>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𝑻</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𝟐</m:t>
                        </m:r>
                      </m:sub>
                    </m:sSub>
                    <m:r>
                      <a:rPr kumimoji="1" lang="en-US" altLang="ja-JP" sz="18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𝐥𝐧</m:t>
                    </m:r>
                    <m:f>
                      <m:f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fPr>
                      <m:num>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𝑽</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𝟒</m:t>
                            </m:r>
                          </m:sub>
                        </m:sSub>
                      </m:num>
                      <m:den>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𝑽</m:t>
                            </m:r>
                          </m:e>
                          <m:sub>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𝟑</m:t>
                            </m:r>
                          </m:sub>
                        </m:sSub>
                      </m:den>
                    </m:f>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&lt;0</m:t>
                    </m:r>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(1.48)</a:t>
                </a:r>
                <a:b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気体は低温熱源へ</a:t>
                </a:r>
                <a:r>
                  <a:rPr kumimoji="1" lang="en-US" altLang="ja-JP"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a:t>
                </a:r>
                <a:r>
                  <a:rPr kumimoji="1" lang="en-US" altLang="ja-JP" sz="1800" b="1" i="1"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Q</a:t>
                </a:r>
                <a:r>
                  <a:rPr kumimoji="1" lang="en-US" altLang="ja-JP" sz="18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2</a:t>
                </a:r>
                <a:r>
                  <a:rPr kumimoji="1" lang="en-US" altLang="ja-JP"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a:t>
                </a:r>
                <a:r>
                  <a:rPr kumimoji="1"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en-US" altLang="ja-JP"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a:t>
                </a:r>
                <a:r>
                  <a:rPr kumimoji="1"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en-US" altLang="ja-JP"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a:t>
                </a:r>
                <a:r>
                  <a:rPr kumimoji="1" lang="en-US" altLang="ja-JP" sz="1800" b="1" i="1"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Q</a:t>
                </a:r>
                <a:r>
                  <a:rPr kumimoji="1" lang="en-US" altLang="ja-JP" sz="1800" b="1" i="0" u="none" strike="noStrike" kern="1200" cap="none" spc="0" normalizeH="0" baseline="-2500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2</a:t>
                </a:r>
                <a:r>
                  <a:rPr kumimoji="1" lang="ja-JP" altLang="en-US"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rPr>
                  <a:t> の熱量を放出</a:t>
                </a:r>
                <a:endParaRPr kumimoji="1" lang="en-US" altLang="ja-JP" sz="18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sym typeface="Wingdings" panose="05000000000000000000" pitchFamily="2" charset="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4 → 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断熱圧縮</a:t>
                </a:r>
                <a:b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14:m>
                  <m:oMath xmlns:m="http://schemas.openxmlformats.org/officeDocument/2006/math">
                    <m:r>
                      <m:rPr>
                        <m:sty m:val="p"/>
                      </m:rPr>
                      <a:rPr kumimoji="1" lang="el-GR"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Δ</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m:t>
                    </m:r>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𝑊</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e>
                    </m:d>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𝑈</m:t>
                    </m:r>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e>
                    </m:d>
                  </m:oMath>
                </a14:m>
                <a:b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br>
                <a:r>
                  <a:rPr kumimoji="1" lang="ja-JP" alt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　　　</a:t>
                </a:r>
                <a14:m>
                  <m:oMath xmlns:m="http://schemas.openxmlformats.org/officeDocument/2006/math">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p>
                      <m:s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d>
                          <m:d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den>
                            </m:f>
                          </m:e>
                        </m:d>
                      </m:e>
                      <m:sup>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𝛾</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p>
                    </m:sSup>
                  </m:oMath>
                </a14:m>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a:t>
                </a:r>
              </a:p>
            </p:txBody>
          </p:sp>
        </mc:Choice>
        <mc:Fallback xmlns="">
          <p:sp>
            <p:nvSpPr>
              <p:cNvPr id="60" name="コンテンツ プレースホルダー 2"/>
              <p:cNvSpPr txBox="1">
                <a:spLocks noRot="1" noChangeAspect="1" noMove="1" noResize="1" noEditPoints="1" noAdjustHandles="1" noChangeArrowheads="1" noChangeShapeType="1" noTextEdit="1"/>
              </p:cNvSpPr>
              <p:nvPr/>
            </p:nvSpPr>
            <p:spPr>
              <a:xfrm>
                <a:off x="128093" y="532293"/>
                <a:ext cx="5024095" cy="5001306"/>
              </a:xfrm>
              <a:prstGeom prst="rect">
                <a:avLst/>
              </a:prstGeom>
              <a:blipFill>
                <a:blip r:embed="rId16"/>
                <a:stretch>
                  <a:fillRect l="-3641" t="-1583" b="-149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5039964" y="4211757"/>
                <a:ext cx="3618170" cy="175432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サイクルが完了</a:t>
                </a:r>
                <a:r>
                  <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始状態も終状態も同じ</a:t>
                </a:r>
                <a:endPar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𝑼</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𝑾</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𝑸</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𝟎</m:t>
                    </m:r>
                  </m:oMath>
                </a14:m>
                <a:endParaRPr kumimoji="0"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系が外部にした仕事 </a:t>
                </a:r>
                <a:r>
                  <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–W</a:t>
                </a: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は</a:t>
                </a:r>
                <a:br>
                  <a:rPr kumimoji="0"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b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系が吸収した総熱量 </a:t>
                </a:r>
                <a14:m>
                  <m:oMath xmlns:m="http://schemas.openxmlformats.org/officeDocument/2006/math">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𝟐</m:t>
                        </m:r>
                      </m:sub>
                    </m:sSub>
                  </m:oMath>
                </a14:m>
                <a:endParaRPr kumimoji="0" lang="en-US" altLang="ja-JP" sz="1800" b="1" i="0" u="sng"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に等しい</a:t>
                </a:r>
                <a:endParaRPr kumimoji="0"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5039964" y="4211757"/>
                <a:ext cx="3618170" cy="1754326"/>
              </a:xfrm>
              <a:prstGeom prst="rect">
                <a:avLst/>
              </a:prstGeom>
              <a:blipFill>
                <a:blip r:embed="rId17"/>
                <a:stretch>
                  <a:fillRect l="-1518" t="-2083" b="-4514"/>
                </a:stretch>
              </a:blipFill>
            </p:spPr>
            <p:txBody>
              <a:bodyPr/>
              <a:lstStyle/>
              <a:p>
                <a:r>
                  <a:rPr lang="ja-JP" altLang="en-US">
                    <a:noFill/>
                  </a:rPr>
                  <a:t> </a:t>
                </a:r>
              </a:p>
            </p:txBody>
          </p:sp>
        </mc:Fallback>
      </mc:AlternateContent>
      <p:sp>
        <p:nvSpPr>
          <p:cNvPr id="5" name="正方形/長方形 4"/>
          <p:cNvSpPr/>
          <p:nvPr/>
        </p:nvSpPr>
        <p:spPr>
          <a:xfrm>
            <a:off x="4959660" y="4177183"/>
            <a:ext cx="4133540" cy="261731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29" name="正方形/長方形 28"/>
              <p:cNvSpPr/>
              <p:nvPr/>
            </p:nvSpPr>
            <p:spPr>
              <a:xfrm>
                <a:off x="2796989" y="5813087"/>
                <a:ext cx="1988200" cy="56598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=&gt;</a:t>
                </a:r>
                <a14:m>
                  <m:oMath xmlns:m="http://schemas.openxmlformats.org/officeDocument/2006/math">
                    <m:r>
                      <a:rPr kumimoji="0"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 </m:t>
                    </m:r>
                    <m:f>
                      <m:f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3</m:t>
                            </m:r>
                          </m:sub>
                        </m:sSub>
                      </m:num>
                      <m:den>
                        <m:sSub>
                          <m:sSub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4</m:t>
                            </m:r>
                          </m:sub>
                        </m:sSub>
                      </m:den>
                    </m:f>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b>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a14:m>
                <a:r>
                  <a:rPr kumimoji="0"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(1.47)</a:t>
                </a:r>
              </a:p>
            </p:txBody>
          </p:sp>
        </mc:Choice>
        <mc:Fallback xmlns="">
          <p:sp>
            <p:nvSpPr>
              <p:cNvPr id="29" name="正方形/長方形 28"/>
              <p:cNvSpPr>
                <a:spLocks noRot="1" noChangeAspect="1" noMove="1" noResize="1" noEditPoints="1" noAdjustHandles="1" noChangeArrowheads="1" noChangeShapeType="1" noTextEdit="1"/>
              </p:cNvSpPr>
              <p:nvPr/>
            </p:nvSpPr>
            <p:spPr>
              <a:xfrm>
                <a:off x="2796989" y="5813087"/>
                <a:ext cx="1988200" cy="565989"/>
              </a:xfrm>
              <a:prstGeom prst="rect">
                <a:avLst/>
              </a:prstGeom>
              <a:blipFill>
                <a:blip r:embed="rId18"/>
                <a:stretch>
                  <a:fillRect l="-3374" r="-3067" b="-21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04237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25</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41" name="コンテンツ プレースホルダー 2"/>
              <p:cNvSpPr txBox="1">
                <a:spLocks/>
              </p:cNvSpPr>
              <p:nvPr/>
            </p:nvSpPr>
            <p:spPr>
              <a:xfrm>
                <a:off x="9143" y="635267"/>
                <a:ext cx="5275011" cy="55416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カルノーサイクルは「準静的」な熱機関</a:t>
                </a:r>
                <a:b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=&gt;</a:t>
                </a: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である</a:t>
                </a: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証明</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カルノー効率を表す二つの式</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より、</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ctrlP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𝟏</m:t>
                            </m:r>
                          </m:sub>
                        </m:sSub>
                      </m:num>
                      <m:den>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𝟏</m:t>
                            </m:r>
                          </m:sub>
                        </m:sSub>
                      </m:den>
                    </m:f>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f>
                      <m:f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sub>
                        </m:sSub>
                      </m:num>
                      <m:den>
                        <m:sSub>
                          <m:sSubPr>
                            <m:ctrlP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sub>
                        </m:sSub>
                      </m:den>
                    </m:f>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1"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𝟎</m:t>
                    </m:r>
                  </m:oMath>
                </a14:m>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クラウジウスの式</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エントロピーの増大がない。可逆過程である。</a:t>
                </a:r>
                <a:endParaRPr kumimoji="1" lang="en-US" altLang="ja-JP" sz="3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実際の熱機関の効率はカルノーサイクルを</a:t>
                </a:r>
                <a:b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超えられない</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逆カルノーサイクル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カルノー冷凍機</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作業物質の外部から</a:t>
                </a:r>
                <a14:m>
                  <m:oMath xmlns:m="http://schemas.openxmlformats.org/officeDocument/2006/math">
                    <m:sSub>
                      <m:sSubPr>
                        <m:ctrlP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r>
                      <a:rPr kumimoji="1" lang="en-US" altLang="ja-JP" sz="1800" b="0" i="0" u="none" strike="noStrike" kern="1200" cap="none" spc="0" normalizeH="0" baseline="0" noProof="0" dirty="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ja-JP" altLang="en-US"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の</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仕事をする</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ことで、低温熱源から</a:t>
                </a:r>
                <a14:m>
                  <m:oMath xmlns:m="http://schemas.openxmlformats.org/officeDocument/2006/math">
                    <m:sSub>
                      <m:sSubPr>
                        <m:ctrlP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の熱を奪い、</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高温熱源に</a:t>
                </a:r>
                <a14:m>
                  <m:oMath xmlns:m="http://schemas.openxmlformats.org/officeDocument/2006/math">
                    <m:sSub>
                      <m:sSubPr>
                        <m:ctrlP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の熱を与える。</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sSub>
                      <m:sSubPr>
                        <m:ctrlP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の符号が反転</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状態変化の向きを逆転させると符号も反転</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p:txBody>
          </p:sp>
        </mc:Choice>
        <mc:Fallback xmlns="">
          <p:sp>
            <p:nvSpPr>
              <p:cNvPr id="41" name="コンテンツ プレースホルダー 2"/>
              <p:cNvSpPr txBox="1">
                <a:spLocks noRot="1" noChangeAspect="1" noMove="1" noResize="1" noEditPoints="1" noAdjustHandles="1" noChangeArrowheads="1" noChangeShapeType="1" noTextEdit="1"/>
              </p:cNvSpPr>
              <p:nvPr/>
            </p:nvSpPr>
            <p:spPr>
              <a:xfrm>
                <a:off x="9143" y="635267"/>
                <a:ext cx="5275011" cy="5541696"/>
              </a:xfrm>
              <a:prstGeom prst="rect">
                <a:avLst/>
              </a:prstGeom>
              <a:blipFill>
                <a:blip r:embed="rId3"/>
                <a:stretch>
                  <a:fillRect l="-693" t="-770"/>
                </a:stretch>
              </a:blipFill>
            </p:spPr>
            <p:txBody>
              <a:bodyPr/>
              <a:lstStyle/>
              <a:p>
                <a:r>
                  <a:rPr lang="ja-JP" altLang="en-US">
                    <a:noFill/>
                  </a:rPr>
                  <a:t> </a:t>
                </a:r>
              </a:p>
            </p:txBody>
          </p:sp>
        </mc:Fallback>
      </mc:AlternateContent>
      <p:graphicFrame>
        <p:nvGraphicFramePr>
          <p:cNvPr id="42" name="オブジェクト 41"/>
          <p:cNvGraphicFramePr>
            <a:graphicFrameLocks noChangeAspect="1"/>
          </p:cNvGraphicFramePr>
          <p:nvPr/>
        </p:nvGraphicFramePr>
        <p:xfrm>
          <a:off x="5192945" y="2829424"/>
          <a:ext cx="3765326" cy="3765326"/>
        </p:xfrm>
        <a:graphic>
          <a:graphicData uri="http://schemas.openxmlformats.org/presentationml/2006/ole">
            <mc:AlternateContent xmlns:mc="http://schemas.openxmlformats.org/markup-compatibility/2006">
              <mc:Choice xmlns:v="urn:schemas-microsoft-com:vml" Requires="v">
                <p:oleObj name="ｸﾞﾗﾌ" r:id="rId4" imgW="1152000" imgH="1152000" progId="Origin50.Graph">
                  <p:embed/>
                </p:oleObj>
              </mc:Choice>
              <mc:Fallback>
                <p:oleObj name="ｸﾞﾗﾌ" r:id="rId4" imgW="1152000" imgH="1152000" progId="Origin50.Graph">
                  <p:embed/>
                  <p:pic>
                    <p:nvPicPr>
                      <p:cNvPr id="42" name="オブジェクト 41"/>
                      <p:cNvPicPr/>
                      <p:nvPr/>
                    </p:nvPicPr>
                    <p:blipFill>
                      <a:blip r:embed="rId5"/>
                      <a:stretch>
                        <a:fillRect/>
                      </a:stretch>
                    </p:blipFill>
                    <p:spPr>
                      <a:xfrm>
                        <a:off x="5192945" y="2829424"/>
                        <a:ext cx="3765326" cy="3765326"/>
                      </a:xfrm>
                      <a:prstGeom prst="rect">
                        <a:avLst/>
                      </a:prstGeom>
                    </p:spPr>
                  </p:pic>
                </p:oleObj>
              </mc:Fallback>
            </mc:AlternateContent>
          </a:graphicData>
        </a:graphic>
      </p:graphicFrame>
      <p:sp>
        <p:nvSpPr>
          <p:cNvPr id="43" name="テキスト ボックス 42"/>
          <p:cNvSpPr txBox="1"/>
          <p:nvPr/>
        </p:nvSpPr>
        <p:spPr>
          <a:xfrm>
            <a:off x="5842626" y="2898669"/>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43"/>
          <p:cNvSpPr txBox="1"/>
          <p:nvPr/>
        </p:nvSpPr>
        <p:spPr>
          <a:xfrm>
            <a:off x="6773922" y="4045937"/>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p:cNvSpPr txBox="1"/>
          <p:nvPr/>
        </p:nvSpPr>
        <p:spPr>
          <a:xfrm>
            <a:off x="8306630" y="5384618"/>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45"/>
          <p:cNvSpPr txBox="1"/>
          <p:nvPr/>
        </p:nvSpPr>
        <p:spPr>
          <a:xfrm>
            <a:off x="6623079" y="5199952"/>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47" name="テキスト ボックス 46"/>
              <p:cNvSpPr txBox="1"/>
              <p:nvPr/>
            </p:nvSpPr>
            <p:spPr>
              <a:xfrm>
                <a:off x="5395722" y="2991002"/>
                <a:ext cx="183961"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𝑝</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5395722" y="2991002"/>
                <a:ext cx="183961" cy="276999"/>
              </a:xfrm>
              <a:prstGeom prst="rect">
                <a:avLst/>
              </a:prstGeom>
              <a:blipFill>
                <a:blip r:embed="rId6"/>
                <a:stretch>
                  <a:fillRect l="-33333" r="-3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8396798" y="6160947"/>
                <a:ext cx="204479"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𝑉</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8396798" y="6160947"/>
                <a:ext cx="204479" cy="276999"/>
              </a:xfrm>
              <a:prstGeom prst="rect">
                <a:avLst/>
              </a:prstGeom>
              <a:blipFill>
                <a:blip r:embed="rId7"/>
                <a:stretch>
                  <a:fillRect l="-26471" r="-23529"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6315302" y="3558792"/>
                <a:ext cx="91723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等温</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r>
                      <a:rPr kumimoji="1" lang="en-US" altLang="ja-JP"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600" b="0" i="1" u="none" strike="noStrike" kern="1200" cap="none" spc="0" normalizeH="0" baseline="-25000" noProof="0" dirty="0" smtClean="0">
                        <a:ln>
                          <a:noFill/>
                        </a:ln>
                        <a:solidFill>
                          <a:prstClr val="black"/>
                        </a:solidFill>
                        <a:effectLst/>
                        <a:uLnTx/>
                        <a:uFillTx/>
                        <a:latin typeface="Cambria Math" panose="02040503050406030204" pitchFamily="18" charset="0"/>
                        <a:cs typeface="+mn-cs"/>
                      </a:rPr>
                      <m:t>1</m:t>
                    </m:r>
                  </m:oMath>
                </a14:m>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6315302" y="3558792"/>
                <a:ext cx="917239" cy="338554"/>
              </a:xfrm>
              <a:prstGeom prst="rect">
                <a:avLst/>
              </a:prstGeom>
              <a:blipFill>
                <a:blip r:embed="rId8"/>
                <a:stretch>
                  <a:fillRect l="-4000" t="-5455" r="-2000" b="-2363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6914163" y="5423002"/>
                <a:ext cx="917239"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等温</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r>
                      <a:rPr kumimoji="1" lang="en-US" altLang="ja-JP"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600" b="0" i="1" u="none" strike="noStrike" kern="1200" cap="none" spc="0" normalizeH="0" baseline="-25000" noProof="0" dirty="0" smtClean="0">
                        <a:ln>
                          <a:noFill/>
                        </a:ln>
                        <a:solidFill>
                          <a:prstClr val="black"/>
                        </a:solidFill>
                        <a:effectLst/>
                        <a:uLnTx/>
                        <a:uFillTx/>
                        <a:latin typeface="Cambria Math" panose="02040503050406030204" pitchFamily="18" charset="0"/>
                        <a:cs typeface="+mn-cs"/>
                      </a:rPr>
                      <m:t>2</m:t>
                    </m:r>
                  </m:oMath>
                </a14:m>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6914163" y="5423002"/>
                <a:ext cx="917239" cy="338554"/>
              </a:xfrm>
              <a:prstGeom prst="rect">
                <a:avLst/>
              </a:prstGeom>
              <a:blipFill>
                <a:blip r:embed="rId9"/>
                <a:stretch>
                  <a:fillRect l="-3311" t="-5455" r="-1987" b="-23636"/>
                </a:stretch>
              </a:blipFill>
            </p:spPr>
            <p:txBody>
              <a:bodyPr/>
              <a:lstStyle/>
              <a:p>
                <a:r>
                  <a:rPr lang="ja-JP" altLang="en-US">
                    <a:noFill/>
                  </a:rPr>
                  <a:t> </a:t>
                </a:r>
              </a:p>
            </p:txBody>
          </p:sp>
        </mc:Fallback>
      </mc:AlternateContent>
      <p:sp>
        <p:nvSpPr>
          <p:cNvPr id="52" name="正方形/長方形 51"/>
          <p:cNvSpPr/>
          <p:nvPr/>
        </p:nvSpPr>
        <p:spPr>
          <a:xfrm>
            <a:off x="7075608" y="4462534"/>
            <a:ext cx="54373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断熱</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正方形/長方形 52"/>
          <p:cNvSpPr/>
          <p:nvPr/>
        </p:nvSpPr>
        <p:spPr>
          <a:xfrm>
            <a:off x="5892091" y="4543747"/>
            <a:ext cx="54373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断熱</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二等辺三角形 53"/>
          <p:cNvSpPr/>
          <p:nvPr/>
        </p:nvSpPr>
        <p:spPr>
          <a:xfrm rot="18692461">
            <a:off x="6319749" y="3805064"/>
            <a:ext cx="139288" cy="2020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二等辺三角形 54"/>
          <p:cNvSpPr/>
          <p:nvPr/>
        </p:nvSpPr>
        <p:spPr>
          <a:xfrm rot="18774664">
            <a:off x="7285398" y="4871250"/>
            <a:ext cx="121455" cy="1972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二等辺三角形 55"/>
          <p:cNvSpPr/>
          <p:nvPr/>
        </p:nvSpPr>
        <p:spPr>
          <a:xfrm rot="6541795">
            <a:off x="7305563" y="5282676"/>
            <a:ext cx="113576" cy="1869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二等辺三角形 56"/>
          <p:cNvSpPr/>
          <p:nvPr/>
        </p:nvSpPr>
        <p:spPr>
          <a:xfrm rot="9012471">
            <a:off x="6241620" y="4429508"/>
            <a:ext cx="157121" cy="1910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58" name="正方形/長方形 57"/>
              <p:cNvSpPr/>
              <p:nvPr/>
            </p:nvSpPr>
            <p:spPr>
              <a:xfrm>
                <a:off x="7118519" y="950797"/>
                <a:ext cx="768096" cy="2545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7118519" y="950797"/>
                <a:ext cx="768096" cy="254527"/>
              </a:xfrm>
              <a:prstGeom prst="rect">
                <a:avLst/>
              </a:prstGeom>
              <a:blipFill>
                <a:blip r:embed="rId10"/>
                <a:stretch>
                  <a:fillRect b="-20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楕円 58"/>
              <p:cNvSpPr/>
              <p:nvPr/>
            </p:nvSpPr>
            <p:spPr>
              <a:xfrm>
                <a:off x="7177040" y="1695345"/>
                <a:ext cx="651053" cy="65105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ctrlPr>
                        </m:accPr>
                        <m:e>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𝐶</m:t>
                          </m:r>
                        </m:e>
                      </m:acc>
                    </m:oMath>
                  </m:oMathPara>
                </a14:m>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59" name="楕円 58"/>
              <p:cNvSpPr>
                <a:spLocks noRot="1" noChangeAspect="1" noMove="1" noResize="1" noEditPoints="1" noAdjustHandles="1" noChangeArrowheads="1" noChangeShapeType="1" noTextEdit="1"/>
              </p:cNvSpPr>
              <p:nvPr/>
            </p:nvSpPr>
            <p:spPr>
              <a:xfrm>
                <a:off x="7177040" y="1695345"/>
                <a:ext cx="651053" cy="651053"/>
              </a:xfrm>
              <a:prstGeom prst="ellipse">
                <a:avLst/>
              </a:prstGeom>
              <a:blipFill>
                <a:blip r:embed="rId11"/>
                <a:stretch>
                  <a:fillRect r="-18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正方形/長方形 59"/>
              <p:cNvSpPr/>
              <p:nvPr/>
            </p:nvSpPr>
            <p:spPr>
              <a:xfrm>
                <a:off x="7118518" y="2829424"/>
                <a:ext cx="768096" cy="254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60" name="正方形/長方形 59"/>
              <p:cNvSpPr>
                <a:spLocks noRot="1" noChangeAspect="1" noMove="1" noResize="1" noEditPoints="1" noAdjustHandles="1" noChangeArrowheads="1" noChangeShapeType="1" noTextEdit="1"/>
              </p:cNvSpPr>
              <p:nvPr/>
            </p:nvSpPr>
            <p:spPr>
              <a:xfrm>
                <a:off x="7118518" y="2829424"/>
                <a:ext cx="768096" cy="254527"/>
              </a:xfrm>
              <a:prstGeom prst="rect">
                <a:avLst/>
              </a:prstGeom>
              <a:blipFill>
                <a:blip r:embed="rId12"/>
                <a:stretch>
                  <a:fillRect b="-20455"/>
                </a:stretch>
              </a:blipFill>
            </p:spPr>
            <p:txBody>
              <a:bodyPr/>
              <a:lstStyle/>
              <a:p>
                <a:r>
                  <a:rPr lang="ja-JP" altLang="en-US">
                    <a:noFill/>
                  </a:rPr>
                  <a:t> </a:t>
                </a:r>
              </a:p>
            </p:txBody>
          </p:sp>
        </mc:Fallback>
      </mc:AlternateContent>
      <p:cxnSp>
        <p:nvCxnSpPr>
          <p:cNvPr id="79" name="直線矢印コネクタ 78"/>
          <p:cNvCxnSpPr/>
          <p:nvPr/>
        </p:nvCxnSpPr>
        <p:spPr>
          <a:xfrm flipV="1">
            <a:off x="7502566" y="1263649"/>
            <a:ext cx="0" cy="2983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テキスト ボックス 81"/>
              <p:cNvSpPr txBox="1"/>
              <p:nvPr/>
            </p:nvSpPr>
            <p:spPr>
              <a:xfrm>
                <a:off x="7651322" y="1192677"/>
                <a:ext cx="4877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7651322" y="1192677"/>
                <a:ext cx="487761" cy="369332"/>
              </a:xfrm>
              <a:prstGeom prst="rect">
                <a:avLst/>
              </a:prstGeom>
              <a:blipFill>
                <a:blip r:embed="rId13"/>
                <a:stretch>
                  <a:fillRect b="-10000"/>
                </a:stretch>
              </a:blipFill>
            </p:spPr>
            <p:txBody>
              <a:bodyPr/>
              <a:lstStyle/>
              <a:p>
                <a:r>
                  <a:rPr lang="ja-JP" altLang="en-US">
                    <a:noFill/>
                  </a:rPr>
                  <a:t> </a:t>
                </a:r>
              </a:p>
            </p:txBody>
          </p:sp>
        </mc:Fallback>
      </mc:AlternateContent>
      <p:cxnSp>
        <p:nvCxnSpPr>
          <p:cNvPr id="83" name="直線矢印コネクタ 82"/>
          <p:cNvCxnSpPr/>
          <p:nvPr/>
        </p:nvCxnSpPr>
        <p:spPr>
          <a:xfrm flipV="1">
            <a:off x="7491298" y="2431585"/>
            <a:ext cx="0" cy="275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flipV="1">
            <a:off x="7867624" y="2045035"/>
            <a:ext cx="27145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テキスト ボックス 84"/>
              <p:cNvSpPr txBox="1"/>
              <p:nvPr/>
            </p:nvSpPr>
            <p:spPr>
              <a:xfrm>
                <a:off x="7665340" y="2346398"/>
                <a:ext cx="6405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85" name="テキスト ボックス 84"/>
              <p:cNvSpPr txBox="1">
                <a:spLocks noRot="1" noChangeAspect="1" noMove="1" noResize="1" noEditPoints="1" noAdjustHandles="1" noChangeArrowheads="1" noChangeShapeType="1" noTextEdit="1"/>
              </p:cNvSpPr>
              <p:nvPr/>
            </p:nvSpPr>
            <p:spPr>
              <a:xfrm>
                <a:off x="7665340" y="2346398"/>
                <a:ext cx="640560" cy="369332"/>
              </a:xfrm>
              <a:prstGeom prst="rect">
                <a:avLst/>
              </a:prstGeom>
              <a:blipFill>
                <a:blip r:embed="rId14"/>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6" name="テキスト ボックス 85"/>
              <p:cNvSpPr txBox="1"/>
              <p:nvPr/>
            </p:nvSpPr>
            <p:spPr>
              <a:xfrm>
                <a:off x="7695831" y="1600651"/>
                <a:ext cx="116647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7695831" y="1600651"/>
                <a:ext cx="1166473" cy="369332"/>
              </a:xfrm>
              <a:prstGeom prst="rect">
                <a:avLst/>
              </a:prstGeom>
              <a:blipFill>
                <a:blip r:embed="rId15"/>
                <a:stretch>
                  <a:fillRect b="-13333"/>
                </a:stretch>
              </a:blipFill>
            </p:spPr>
            <p:txBody>
              <a:bodyPr/>
              <a:lstStyle/>
              <a:p>
                <a:r>
                  <a:rPr lang="ja-JP" altLang="en-US">
                    <a:noFill/>
                  </a:rPr>
                  <a:t> </a:t>
                </a:r>
              </a:p>
            </p:txBody>
          </p:sp>
        </mc:Fallback>
      </mc:AlternateContent>
      <p:sp>
        <p:nvSpPr>
          <p:cNvPr id="87" name="テキスト ボックス 86"/>
          <p:cNvSpPr txBox="1"/>
          <p:nvPr/>
        </p:nvSpPr>
        <p:spPr>
          <a:xfrm>
            <a:off x="6435830" y="6468031"/>
            <a:ext cx="12105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4-&gt;3-&gt;2-&gt;1</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1252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§1.7</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24</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29" name="テキスト ボックス 28"/>
              <p:cNvSpPr txBox="1"/>
              <p:nvPr/>
            </p:nvSpPr>
            <p:spPr>
              <a:xfrm>
                <a:off x="4914900" y="759940"/>
                <a:ext cx="350148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効率 </a:t>
                </a:r>
                <a14:m>
                  <m:oMath xmlns:m="http://schemas.openxmlformats.org/officeDocument/2006/math">
                    <m:r>
                      <a:rPr kumimoji="0"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𝜂</m:t>
                    </m:r>
                    <m:r>
                      <a:rPr kumimoji="0"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rPr>
                      <m:t> </m:t>
                    </m:r>
                  </m:oMath>
                </a14:m>
                <a:endParaRPr kumimoji="0"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熱量</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のうち、何％が仕事と</a:t>
                </a:r>
                <a:b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して役に立ったかを示す量</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4914900" y="759940"/>
                <a:ext cx="3501483" cy="1015663"/>
              </a:xfrm>
              <a:prstGeom prst="rect">
                <a:avLst/>
              </a:prstGeom>
              <a:blipFill>
                <a:blip r:embed="rId2"/>
                <a:stretch>
                  <a:fillRect l="-2609" t="-4819" b="-96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1900103" y="5034131"/>
                <a:ext cx="1894575" cy="9326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𝑅</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から熱量</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0" lang="ja-JP" altLang="en-US"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𝑅</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から熱量</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を受け取って仕事</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に変える。</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900103" y="5034131"/>
                <a:ext cx="1894575" cy="932625"/>
              </a:xfrm>
              <a:prstGeom prst="rect">
                <a:avLst/>
              </a:prstGeom>
              <a:blipFill>
                <a:blip r:embed="rId3"/>
                <a:stretch>
                  <a:fillRect l="-2572" t="-3268" r="-14791" b="-385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412449" y="5337315"/>
                <a:ext cx="340882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𝑅</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から熱量</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を受け取り、</a:t>
                </a:r>
                <a:endPar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𝑅</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に熱量</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を捨てることで</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仕事 </a:t>
                </a:r>
                <a14:m>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𝑊</m:t>
                        </m:r>
                        <m:r>
                          <a:rPr kumimoji="0"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r>
                      <a:rPr kumimoji="0" lang="en-US" altLang="ja-JP" sz="1800" b="0" i="0" u="none" strike="noStrike" kern="1200" cap="none" spc="0" normalizeH="0" baseline="0" noProof="0" dirty="0">
                        <a:ln>
                          <a:noFill/>
                        </a:ln>
                        <a:solidFill>
                          <a:prstClr val="black"/>
                        </a:solidFill>
                        <a:effectLst/>
                        <a:uLnTx/>
                        <a:uFillTx/>
                        <a:latin typeface="Cambria Math" panose="02040503050406030204" pitchFamily="18" charset="0"/>
                        <a:cs typeface="+mn-cs"/>
                      </a:rPr>
                      <m:t>−</m:t>
                    </m:r>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に変える</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412449" y="5337315"/>
                <a:ext cx="3408827" cy="923330"/>
              </a:xfrm>
              <a:prstGeom prst="rect">
                <a:avLst/>
              </a:prstGeom>
              <a:blipFill>
                <a:blip r:embed="rId4"/>
                <a:stretch>
                  <a:fillRect l="-1610" t="-3311" b="-105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470455" y="1848452"/>
                <a:ext cx="3387795" cy="57041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ja-JP" altLang="en-US" sz="24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𝜂</m:t>
                    </m:r>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f>
                      <m:fPr>
                        <m:ctrlP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𝑊</m:t>
                        </m:r>
                      </m:num>
                      <m:den>
                        <m:sSub>
                          <m:sSubPr>
                            <m:ctrlP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𝑄</m:t>
                            </m:r>
                          </m:e>
                          <m:sub>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den>
                    </m:f>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f>
                      <m:fPr>
                        <m:ctrlP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𝑄</m:t>
                            </m:r>
                          </m:e>
                          <m:sub>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𝑄</m:t>
                            </m:r>
                          </m:e>
                          <m:sub>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2</m:t>
                            </m:r>
                          </m:sub>
                        </m:sSub>
                      </m:num>
                      <m:den>
                        <m:sSub>
                          <m:sSubPr>
                            <m:ctrlP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𝑄</m:t>
                            </m:r>
                          </m:e>
                          <m:sub>
                            <m:r>
                              <a:rPr kumimoji="0"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den>
                    </m:f>
                  </m:oMath>
                </a14:m>
                <a:r>
                  <a:rPr kumimoji="0"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0"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(1.50)</a:t>
                </a:r>
                <a:endParaRPr kumimoji="0"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470455" y="1848452"/>
                <a:ext cx="3387795" cy="570413"/>
              </a:xfrm>
              <a:prstGeom prst="rect">
                <a:avLst/>
              </a:prstGeom>
              <a:blipFill>
                <a:blip r:embed="rId5"/>
                <a:stretch>
                  <a:fillRect t="-2128" r="-3058" b="-106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1395555" y="6313616"/>
                <a:ext cx="720642" cy="50218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1</m:t>
                          </m:r>
                        </m:sub>
                      </m:s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&gt;0</m:t>
                      </m:r>
                    </m:oMath>
                  </m:oMathPara>
                </a14:m>
                <a:endPar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𝑄</m:t>
                          </m:r>
                        </m:e>
                        <m: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r>
                        <a:rPr kumimoji="0" lang="en-US" altLang="ja-JP"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&lt;0</m:t>
                      </m:r>
                    </m:oMath>
                  </m:oMathPara>
                </a14:m>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4" name="正方形/長方形 33"/>
              <p:cNvSpPr>
                <a:spLocks noRot="1" noChangeAspect="1" noMove="1" noResize="1" noEditPoints="1" noAdjustHandles="1" noChangeArrowheads="1" noChangeShapeType="1" noTextEdit="1"/>
              </p:cNvSpPr>
              <p:nvPr/>
            </p:nvSpPr>
            <p:spPr>
              <a:xfrm>
                <a:off x="-1395555" y="6313616"/>
                <a:ext cx="720642" cy="502183"/>
              </a:xfrm>
              <a:prstGeom prst="rect">
                <a:avLst/>
              </a:prstGeom>
              <a:blipFill>
                <a:blip r:embed="rId6"/>
                <a:stretch>
                  <a:fillRect l="-1695" r="-18644" b="-353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p:cNvSpPr txBox="1"/>
              <p:nvPr/>
            </p:nvSpPr>
            <p:spPr>
              <a:xfrm>
                <a:off x="5950893" y="2506361"/>
                <a:ext cx="1213459" cy="43811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𝑛𝑅</m:t>
                      </m:r>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m:rPr>
                          <m:sty m:val="p"/>
                        </m:rPr>
                        <a:rPr kumimoji="0"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ln</m:t>
                      </m:r>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den>
                      </m:f>
                    </m:oMath>
                  </m:oMathPara>
                </a14:m>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950893" y="2506361"/>
                <a:ext cx="1213459" cy="438114"/>
              </a:xfrm>
              <a:prstGeom prst="rect">
                <a:avLst/>
              </a:prstGeom>
              <a:blipFill>
                <a:blip r:embed="rId7"/>
                <a:stretch>
                  <a:fillRect r="-23116" b="-29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186035" y="3802135"/>
                <a:ext cx="3277835" cy="67165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ja-JP" altLang="en-US" sz="2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𝜼</m:t>
                    </m:r>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f>
                      <m:fPr>
                        <m:ctrlP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𝟐</m:t>
                            </m:r>
                          </m:sub>
                        </m:sSub>
                      </m:num>
                      <m:den>
                        <m:sSub>
                          <m:sSubPr>
                            <m:ctrlP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den>
                    </m:f>
                  </m:oMath>
                </a14:m>
                <a:r>
                  <a:rPr kumimoji="0"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a:t>
                </a:r>
                <a:r>
                  <a:rPr kumimoji="0"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(1.51)</a:t>
                </a:r>
                <a:endParaRPr kumimoji="0"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186035" y="3802135"/>
                <a:ext cx="3277835" cy="671659"/>
              </a:xfrm>
              <a:prstGeom prst="rect">
                <a:avLst/>
              </a:prstGeom>
              <a:blipFill>
                <a:blip r:embed="rId8"/>
                <a:stretch>
                  <a:fillRect t="-909" b="-109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5859120" y="3026626"/>
                <a:ext cx="1874517" cy="50985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𝑊</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𝑛𝑅</m:t>
                      </m:r>
                      <m:d>
                        <m:d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𝑇</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e>
                      </m:d>
                      <m:r>
                        <m:rPr>
                          <m:sty m:val="p"/>
                        </m:rPr>
                        <a:rPr kumimoji="0"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ln</m:t>
                      </m:r>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sSub>
                            <m:sSub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𝑉</m:t>
                              </m:r>
                            </m:e>
                            <m:sub>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den>
                      </m:f>
                    </m:oMath>
                  </m:oMathPara>
                </a14:m>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7" name="正方形/長方形 36"/>
              <p:cNvSpPr>
                <a:spLocks noRot="1" noChangeAspect="1" noMove="1" noResize="1" noEditPoints="1" noAdjustHandles="1" noChangeArrowheads="1" noChangeShapeType="1" noTextEdit="1"/>
              </p:cNvSpPr>
              <p:nvPr/>
            </p:nvSpPr>
            <p:spPr>
              <a:xfrm>
                <a:off x="5859120" y="3026626"/>
                <a:ext cx="1874517" cy="509855"/>
              </a:xfrm>
              <a:prstGeom prst="rect">
                <a:avLst/>
              </a:prstGeom>
              <a:blipFill>
                <a:blip r:embed="rId9"/>
                <a:stretch>
                  <a:fillRect r="-19805" b="-19048"/>
                </a:stretch>
              </a:blipFill>
            </p:spPr>
            <p:txBody>
              <a:bodyPr/>
              <a:lstStyle/>
              <a:p>
                <a:r>
                  <a:rPr lang="ja-JP" altLang="en-US">
                    <a:noFill/>
                  </a:rPr>
                  <a:t> </a:t>
                </a:r>
              </a:p>
            </p:txBody>
          </p:sp>
        </mc:Fallback>
      </mc:AlternateContent>
      <p:sp>
        <p:nvSpPr>
          <p:cNvPr id="38" name="正方形/長方形 37"/>
          <p:cNvSpPr/>
          <p:nvPr/>
        </p:nvSpPr>
        <p:spPr>
          <a:xfrm>
            <a:off x="4538953" y="5570005"/>
            <a:ext cx="4572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問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1000 K</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の高温熱源と</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300 K</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の低温熱源の間で働くカルノーサイクルの効率は？</a:t>
            </a:r>
          </a:p>
        </p:txBody>
      </p:sp>
      <mc:AlternateContent xmlns:mc="http://schemas.openxmlformats.org/markup-compatibility/2006" xmlns:a14="http://schemas.microsoft.com/office/drawing/2010/main">
        <mc:Choice Requires="a14">
          <p:sp>
            <p:nvSpPr>
              <p:cNvPr id="39" name="テキスト ボックス 38"/>
              <p:cNvSpPr txBox="1"/>
              <p:nvPr/>
            </p:nvSpPr>
            <p:spPr>
              <a:xfrm>
                <a:off x="6233369" y="6328911"/>
                <a:ext cx="1919115" cy="39344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1000−300</m:t>
                        </m:r>
                      </m:num>
                      <m:den>
                        <m:r>
                          <a:rPr kumimoji="0"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1000</m:t>
                        </m:r>
                      </m:den>
                    </m:f>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70 %</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6233369" y="6328911"/>
                <a:ext cx="1919115" cy="393441"/>
              </a:xfrm>
              <a:prstGeom prst="rect">
                <a:avLst/>
              </a:prstGeom>
              <a:blipFill>
                <a:blip r:embed="rId10"/>
                <a:stretch>
                  <a:fillRect l="-4459" t="-4615" r="-6688" b="-2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正方形/長方形 39"/>
              <p:cNvSpPr/>
              <p:nvPr/>
            </p:nvSpPr>
            <p:spPr>
              <a:xfrm>
                <a:off x="-1802180" y="1991920"/>
                <a:ext cx="1280523" cy="3167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m:t>高温熱源</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40" name="正方形/長方形 39"/>
              <p:cNvSpPr>
                <a:spLocks noRot="1" noChangeAspect="1" noMove="1" noResize="1" noEditPoints="1" noAdjustHandles="1" noChangeArrowheads="1" noChangeShapeType="1" noTextEdit="1"/>
              </p:cNvSpPr>
              <p:nvPr/>
            </p:nvSpPr>
            <p:spPr>
              <a:xfrm>
                <a:off x="-1802180" y="1991920"/>
                <a:ext cx="1280523" cy="316758"/>
              </a:xfrm>
              <a:prstGeom prst="rect">
                <a:avLst/>
              </a:prstGeom>
              <a:blipFill>
                <a:blip r:embed="rId11"/>
                <a:stretch>
                  <a:fillRect l="-3774" b="-129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楕円 48"/>
              <p:cNvSpPr/>
              <p:nvPr/>
            </p:nvSpPr>
            <p:spPr>
              <a:xfrm>
                <a:off x="-1471606" y="2736468"/>
                <a:ext cx="651053" cy="65105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𝐶</m:t>
                      </m:r>
                    </m:oMath>
                  </m:oMathPara>
                </a14:m>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49" name="楕円 48"/>
              <p:cNvSpPr>
                <a:spLocks noRot="1" noChangeAspect="1" noMove="1" noResize="1" noEditPoints="1" noAdjustHandles="1" noChangeArrowheads="1" noChangeShapeType="1" noTextEdit="1"/>
              </p:cNvSpPr>
              <p:nvPr/>
            </p:nvSpPr>
            <p:spPr>
              <a:xfrm>
                <a:off x="-1471606" y="2736468"/>
                <a:ext cx="651053" cy="651053"/>
              </a:xfrm>
              <a:prstGeom prst="ellipse">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正方形/長方形 60"/>
              <p:cNvSpPr/>
              <p:nvPr/>
            </p:nvSpPr>
            <p:spPr>
              <a:xfrm>
                <a:off x="-1802181" y="3870547"/>
                <a:ext cx="1280523" cy="32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m:t>低温熱源</m:t>
                      </m:r>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61" name="正方形/長方形 60"/>
              <p:cNvSpPr>
                <a:spLocks noRot="1" noChangeAspect="1" noMove="1" noResize="1" noEditPoints="1" noAdjustHandles="1" noChangeArrowheads="1" noChangeShapeType="1" noTextEdit="1"/>
              </p:cNvSpPr>
              <p:nvPr/>
            </p:nvSpPr>
            <p:spPr>
              <a:xfrm>
                <a:off x="-1802181" y="3870547"/>
                <a:ext cx="1280523" cy="320183"/>
              </a:xfrm>
              <a:prstGeom prst="rect">
                <a:avLst/>
              </a:prstGeom>
              <a:blipFill>
                <a:blip r:embed="rId13"/>
                <a:stretch>
                  <a:fillRect l="-3774" b="-14815"/>
                </a:stretch>
              </a:blipFill>
            </p:spPr>
            <p:txBody>
              <a:bodyPr/>
              <a:lstStyle/>
              <a:p>
                <a:r>
                  <a:rPr lang="ja-JP" altLang="en-US">
                    <a:noFill/>
                  </a:rPr>
                  <a:t> </a:t>
                </a:r>
              </a:p>
            </p:txBody>
          </p:sp>
        </mc:Fallback>
      </mc:AlternateContent>
      <p:cxnSp>
        <p:nvCxnSpPr>
          <p:cNvPr id="62" name="直線矢印コネクタ 61"/>
          <p:cNvCxnSpPr/>
          <p:nvPr/>
        </p:nvCxnSpPr>
        <p:spPr>
          <a:xfrm>
            <a:off x="-1150787" y="2385742"/>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テキスト ボックス 62"/>
              <p:cNvSpPr txBox="1"/>
              <p:nvPr/>
            </p:nvSpPr>
            <p:spPr>
              <a:xfrm>
                <a:off x="-1150787" y="2277114"/>
                <a:ext cx="4877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3" name="テキスト ボックス 62"/>
              <p:cNvSpPr txBox="1">
                <a:spLocks noRot="1" noChangeAspect="1" noMove="1" noResize="1" noEditPoints="1" noAdjustHandles="1" noChangeArrowheads="1" noChangeShapeType="1" noTextEdit="1"/>
              </p:cNvSpPr>
              <p:nvPr/>
            </p:nvSpPr>
            <p:spPr>
              <a:xfrm>
                <a:off x="-1150787" y="2277114"/>
                <a:ext cx="487761" cy="369332"/>
              </a:xfrm>
              <a:prstGeom prst="rect">
                <a:avLst/>
              </a:prstGeom>
              <a:blipFill>
                <a:blip r:embed="rId14"/>
                <a:stretch>
                  <a:fillRect b="-10000"/>
                </a:stretch>
              </a:blipFill>
            </p:spPr>
            <p:txBody>
              <a:bodyPr/>
              <a:lstStyle/>
              <a:p>
                <a:r>
                  <a:rPr lang="ja-JP" altLang="en-US">
                    <a:noFill/>
                  </a:rPr>
                  <a:t> </a:t>
                </a:r>
              </a:p>
            </p:txBody>
          </p:sp>
        </mc:Fallback>
      </mc:AlternateContent>
      <p:cxnSp>
        <p:nvCxnSpPr>
          <p:cNvPr id="64" name="直線矢印コネクタ 63"/>
          <p:cNvCxnSpPr/>
          <p:nvPr/>
        </p:nvCxnSpPr>
        <p:spPr>
          <a:xfrm flipV="1">
            <a:off x="-1166468" y="3473497"/>
            <a:ext cx="0" cy="2676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V="1">
            <a:off x="-725865" y="3076166"/>
            <a:ext cx="18640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1166468" y="3413651"/>
                <a:ext cx="4930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1166468" y="3413651"/>
                <a:ext cx="493084" cy="369332"/>
              </a:xfrm>
              <a:prstGeom prst="rect">
                <a:avLst/>
              </a:prstGeom>
              <a:blipFill>
                <a:blip r:embed="rId15"/>
                <a:stretch>
                  <a:fillRect b="-8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p:cNvSpPr txBox="1"/>
              <p:nvPr/>
            </p:nvSpPr>
            <p:spPr>
              <a:xfrm>
                <a:off x="-952815" y="2641774"/>
                <a:ext cx="101899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7" name="テキスト ボックス 66"/>
              <p:cNvSpPr txBox="1">
                <a:spLocks noRot="1" noChangeAspect="1" noMove="1" noResize="1" noEditPoints="1" noAdjustHandles="1" noChangeArrowheads="1" noChangeShapeType="1" noTextEdit="1"/>
              </p:cNvSpPr>
              <p:nvPr/>
            </p:nvSpPr>
            <p:spPr>
              <a:xfrm>
                <a:off x="-952815" y="2641774"/>
                <a:ext cx="1018997" cy="369332"/>
              </a:xfrm>
              <a:prstGeom prst="rect">
                <a:avLst/>
              </a:prstGeom>
              <a:blipFill>
                <a:blip r:embed="rId16"/>
                <a:stretch>
                  <a:fillRect b="-9836"/>
                </a:stretch>
              </a:blipFill>
            </p:spPr>
            <p:txBody>
              <a:bodyPr/>
              <a:lstStyle/>
              <a:p>
                <a:r>
                  <a:rPr lang="ja-JP" altLang="en-US">
                    <a:noFill/>
                  </a:rPr>
                  <a:t> </a:t>
                </a:r>
              </a:p>
            </p:txBody>
          </p:sp>
        </mc:Fallback>
      </mc:AlternateContent>
      <p:sp>
        <p:nvSpPr>
          <p:cNvPr id="68" name="テキスト ボックス 67"/>
          <p:cNvSpPr txBox="1"/>
          <p:nvPr/>
        </p:nvSpPr>
        <p:spPr>
          <a:xfrm>
            <a:off x="-1353306" y="4453989"/>
            <a:ext cx="43633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9" name="テキスト ボックス 68"/>
          <p:cNvSpPr txBox="1"/>
          <p:nvPr/>
        </p:nvSpPr>
        <p:spPr>
          <a:xfrm>
            <a:off x="1006699" y="4947511"/>
            <a:ext cx="4475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70" name="正方形/長方形 69"/>
              <p:cNvSpPr/>
              <p:nvPr/>
            </p:nvSpPr>
            <p:spPr>
              <a:xfrm>
                <a:off x="738695" y="2499966"/>
                <a:ext cx="768096" cy="3167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70" name="正方形/長方形 69"/>
              <p:cNvSpPr>
                <a:spLocks noRot="1" noChangeAspect="1" noMove="1" noResize="1" noEditPoints="1" noAdjustHandles="1" noChangeArrowheads="1" noChangeShapeType="1" noTextEdit="1"/>
              </p:cNvSpPr>
              <p:nvPr/>
            </p:nvSpPr>
            <p:spPr>
              <a:xfrm>
                <a:off x="738695" y="2499966"/>
                <a:ext cx="768096" cy="316758"/>
              </a:xfrm>
              <a:prstGeom prst="rect">
                <a:avLst/>
              </a:prstGeom>
              <a:blipFill>
                <a:blip r:embed="rId17"/>
                <a:stretch>
                  <a:fillRect b="-74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楕円 70"/>
              <p:cNvSpPr/>
              <p:nvPr/>
            </p:nvSpPr>
            <p:spPr>
              <a:xfrm>
                <a:off x="797216" y="3244514"/>
                <a:ext cx="651053" cy="65105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𝐶</m:t>
                      </m:r>
                    </m:oMath>
                  </m:oMathPara>
                </a14:m>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71" name="楕円 70"/>
              <p:cNvSpPr>
                <a:spLocks noRot="1" noChangeAspect="1" noMove="1" noResize="1" noEditPoints="1" noAdjustHandles="1" noChangeArrowheads="1" noChangeShapeType="1" noTextEdit="1"/>
              </p:cNvSpPr>
              <p:nvPr/>
            </p:nvSpPr>
            <p:spPr>
              <a:xfrm>
                <a:off x="797216" y="3244514"/>
                <a:ext cx="651053" cy="651053"/>
              </a:xfrm>
              <a:prstGeom prst="ellipse">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正方形/長方形 71"/>
              <p:cNvSpPr/>
              <p:nvPr/>
            </p:nvSpPr>
            <p:spPr>
              <a:xfrm>
                <a:off x="738694" y="4378593"/>
                <a:ext cx="768096" cy="320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25000" noProof="0" dirty="0">
                  <a:ln>
                    <a:noFill/>
                  </a:ln>
                  <a:solidFill>
                    <a:prstClr val="white"/>
                  </a:solidFill>
                  <a:effectLst/>
                  <a:uLnTx/>
                  <a:uFillTx/>
                  <a:latin typeface="Calibri" panose="020F0502020204030204"/>
                  <a:ea typeface="游ゴシック" panose="020B0400000000000000" pitchFamily="50" charset="-128"/>
                  <a:cs typeface="+mn-cs"/>
                </a:endParaRPr>
              </a:p>
            </p:txBody>
          </p:sp>
        </mc:Choice>
        <mc:Fallback xmlns="">
          <p:sp>
            <p:nvSpPr>
              <p:cNvPr id="72" name="正方形/長方形 71"/>
              <p:cNvSpPr>
                <a:spLocks noRot="1" noChangeAspect="1" noMove="1" noResize="1" noEditPoints="1" noAdjustHandles="1" noChangeArrowheads="1" noChangeShapeType="1" noTextEdit="1"/>
              </p:cNvSpPr>
              <p:nvPr/>
            </p:nvSpPr>
            <p:spPr>
              <a:xfrm>
                <a:off x="738694" y="4378593"/>
                <a:ext cx="768096" cy="320183"/>
              </a:xfrm>
              <a:prstGeom prst="rect">
                <a:avLst/>
              </a:prstGeom>
              <a:blipFill>
                <a:blip r:embed="rId19"/>
                <a:stretch>
                  <a:fillRect b="-7273"/>
                </a:stretch>
              </a:blipFill>
            </p:spPr>
            <p:txBody>
              <a:bodyPr/>
              <a:lstStyle/>
              <a:p>
                <a:r>
                  <a:rPr lang="ja-JP" altLang="en-US">
                    <a:noFill/>
                  </a:rPr>
                  <a:t> </a:t>
                </a:r>
              </a:p>
            </p:txBody>
          </p:sp>
        </mc:Fallback>
      </mc:AlternateContent>
      <p:cxnSp>
        <p:nvCxnSpPr>
          <p:cNvPr id="73" name="直線矢印コネクタ 72"/>
          <p:cNvCxnSpPr/>
          <p:nvPr/>
        </p:nvCxnSpPr>
        <p:spPr>
          <a:xfrm>
            <a:off x="1118035" y="2893788"/>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テキスト ボックス 73"/>
              <p:cNvSpPr txBox="1"/>
              <p:nvPr/>
            </p:nvSpPr>
            <p:spPr>
              <a:xfrm>
                <a:off x="1118035" y="2785160"/>
                <a:ext cx="4877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1118035" y="2785160"/>
                <a:ext cx="487761" cy="369332"/>
              </a:xfrm>
              <a:prstGeom prst="rect">
                <a:avLst/>
              </a:prstGeom>
              <a:blipFill>
                <a:blip r:embed="rId20"/>
                <a:stretch>
                  <a:fillRect b="-10000"/>
                </a:stretch>
              </a:blipFill>
            </p:spPr>
            <p:txBody>
              <a:bodyPr/>
              <a:lstStyle/>
              <a:p>
                <a:r>
                  <a:rPr lang="ja-JP" altLang="en-US">
                    <a:noFill/>
                  </a:rPr>
                  <a:t> </a:t>
                </a:r>
              </a:p>
            </p:txBody>
          </p:sp>
        </mc:Fallback>
      </mc:AlternateContent>
      <p:cxnSp>
        <p:nvCxnSpPr>
          <p:cNvPr id="75" name="直線矢印コネクタ 74"/>
          <p:cNvCxnSpPr/>
          <p:nvPr/>
        </p:nvCxnSpPr>
        <p:spPr>
          <a:xfrm>
            <a:off x="1118035" y="3957861"/>
            <a:ext cx="0" cy="3436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V="1">
            <a:off x="1542957" y="3584212"/>
            <a:ext cx="18640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テキスト ボックス 76"/>
              <p:cNvSpPr txBox="1"/>
              <p:nvPr/>
            </p:nvSpPr>
            <p:spPr>
              <a:xfrm>
                <a:off x="1088799" y="3924298"/>
                <a:ext cx="6405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1088799" y="3924298"/>
                <a:ext cx="640560" cy="369332"/>
              </a:xfrm>
              <a:prstGeom prst="rect">
                <a:avLst/>
              </a:prstGeom>
              <a:blipFill>
                <a:blip r:embed="rId21"/>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p:cNvSpPr txBox="1"/>
              <p:nvPr/>
            </p:nvSpPr>
            <p:spPr>
              <a:xfrm>
                <a:off x="1316007" y="3149820"/>
                <a:ext cx="116647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1316007" y="3149820"/>
                <a:ext cx="1166473" cy="369332"/>
              </a:xfrm>
              <a:prstGeom prst="rect">
                <a:avLst/>
              </a:prstGeom>
              <a:blipFill>
                <a:blip r:embed="rId22"/>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正方形/長方形 79"/>
              <p:cNvSpPr/>
              <p:nvPr/>
            </p:nvSpPr>
            <p:spPr>
              <a:xfrm>
                <a:off x="31644" y="730886"/>
                <a:ext cx="4674613"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サイクル</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高温熱源から </a:t>
                </a:r>
                <a14:m>
                  <m:oMath xmlns:m="http://schemas.openxmlformats.org/officeDocument/2006/math">
                    <m:sSub>
                      <m:sSubPr>
                        <m:ctrlPr>
                          <a:rPr kumimoji="0" lang="en-US" altLang="ja-JP" sz="18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0" lang="en-US" altLang="ja-JP" sz="18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oMath>
                </a14:m>
                <a:r>
                  <a:rPr kumimoji="0" lang="ja-JP" altLang="en-US"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を受け取る</a:t>
                </a: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が、</a:t>
                </a:r>
                <a:endParaRPr kumimoji="0" lang="en-US" altLang="ja-JP"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外部にする</a:t>
                </a:r>
                <a:r>
                  <a:rPr kumimoji="0" lang="ja-JP" altLang="en-US"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仕事 </a:t>
                </a:r>
                <a:r>
                  <a:rPr kumimoji="0" lang="en-US" altLang="ja-JP"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a:t>
                </a:r>
                <a:r>
                  <a:rPr kumimoji="0"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W</a:t>
                </a:r>
                <a:r>
                  <a:rPr kumimoji="0" lang="ja-JP" altLang="en-US"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 </a:t>
                </a:r>
                <a:r>
                  <a:rPr kumimoji="0" lang="en-US" altLang="ja-JP"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 </a:t>
                </a:r>
                <a:r>
                  <a:rPr kumimoji="0" lang="en-US" altLang="ja-JP" sz="1800" b="1"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Q</a:t>
                </a:r>
                <a:r>
                  <a:rPr kumimoji="0" lang="en-US" altLang="ja-JP" sz="1800" b="1" i="0" u="none" strike="noStrike" kern="1200" cap="none" spc="0" normalizeH="0" baseline="-2500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1</a:t>
                </a:r>
                <a:r>
                  <a:rPr kumimoji="0" lang="en-US" altLang="ja-JP"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 –</a:t>
                </a: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 </a:t>
                </a:r>
                <a:r>
                  <a:rPr kumimoji="0" lang="en-US" altLang="ja-JP"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a:t>
                </a:r>
                <a:r>
                  <a:rPr kumimoji="0" lang="en-US" altLang="ja-JP" sz="1800" b="1"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Q</a:t>
                </a:r>
                <a:r>
                  <a:rPr kumimoji="0" lang="en-US" altLang="ja-JP" sz="1800" b="1" i="0" u="none" strike="noStrike" kern="1200" cap="none" spc="0" normalizeH="0" baseline="-2500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2</a:t>
                </a:r>
                <a:r>
                  <a:rPr kumimoji="0" lang="en-US" altLang="ja-JP"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a:t>
                </a: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 </a:t>
                </a:r>
                <a:r>
                  <a:rPr kumimoji="0" lang="ja-JP" altLang="en-US"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は</a:t>
                </a:r>
                <a:endParaRPr kumimoji="0" lang="en-US" altLang="ja-JP"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rPr>
                  <a:t>低温熱源に捨てた </a:t>
                </a:r>
                <a:r>
                  <a:rPr kumimoji="0"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Q</a:t>
                </a:r>
                <a:r>
                  <a:rPr kumimoji="0" lang="en-US" altLang="ja-JP" sz="1800" b="1" i="0" u="none" strike="noStrike" kern="1200" cap="none" spc="0" normalizeH="0" baseline="-2500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2</a:t>
                </a:r>
                <a:r>
                  <a:rPr kumimoji="0" lang="ja-JP" altLang="en-US" sz="18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 分だけ小さい</a:t>
                </a:r>
                <a:endParaRPr kumimoji="0" lang="en-US" altLang="ja-JP" sz="1800" b="1"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endParaRPr>
              </a:p>
            </p:txBody>
          </p:sp>
        </mc:Choice>
        <mc:Fallback xmlns="">
          <p:sp>
            <p:nvSpPr>
              <p:cNvPr id="80" name="正方形/長方形 79"/>
              <p:cNvSpPr>
                <a:spLocks noRot="1" noChangeAspect="1" noMove="1" noResize="1" noEditPoints="1" noAdjustHandles="1" noChangeArrowheads="1" noChangeShapeType="1" noTextEdit="1"/>
              </p:cNvSpPr>
              <p:nvPr/>
            </p:nvSpPr>
            <p:spPr>
              <a:xfrm>
                <a:off x="31644" y="730886"/>
                <a:ext cx="4674613" cy="923330"/>
              </a:xfrm>
              <a:prstGeom prst="rect">
                <a:avLst/>
              </a:prstGeom>
              <a:blipFill>
                <a:blip r:embed="rId23"/>
                <a:stretch>
                  <a:fillRect l="-1043" t="-3974" r="-522" b="-9934"/>
                </a:stretch>
              </a:blipFill>
            </p:spPr>
            <p:txBody>
              <a:bodyPr/>
              <a:lstStyle/>
              <a:p>
                <a:r>
                  <a:rPr lang="ja-JP" altLang="en-US">
                    <a:noFill/>
                  </a:rPr>
                  <a:t> </a:t>
                </a:r>
              </a:p>
            </p:txBody>
          </p:sp>
        </mc:Fallback>
      </mc:AlternateContent>
      <p:sp>
        <p:nvSpPr>
          <p:cNvPr id="81" name="正方形/長方形 80"/>
          <p:cNvSpPr/>
          <p:nvPr/>
        </p:nvSpPr>
        <p:spPr>
          <a:xfrm>
            <a:off x="4706257" y="4665329"/>
            <a:ext cx="4572000" cy="923330"/>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熱機関は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高温熱源の温度が高く、</a:t>
            </a:r>
            <a:endPar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低温熱源の温度が低くないと</a:t>
            </a:r>
            <a:endPar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　　　　効率が悪い</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正方形/長方形 4"/>
          <p:cNvSpPr/>
          <p:nvPr/>
        </p:nvSpPr>
        <p:spPr>
          <a:xfrm>
            <a:off x="4538953" y="5534039"/>
            <a:ext cx="4347872" cy="120966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mc:AlternateContent xmlns:mc="http://schemas.openxmlformats.org/markup-compatibility/2006" xmlns:a14="http://schemas.microsoft.com/office/drawing/2010/main">
        <mc:Choice Requires="a14">
          <p:sp>
            <p:nvSpPr>
              <p:cNvPr id="41" name="テキスト ボックス 40"/>
              <p:cNvSpPr txBox="1"/>
              <p:nvPr/>
            </p:nvSpPr>
            <p:spPr>
              <a:xfrm>
                <a:off x="364833" y="1718698"/>
                <a:ext cx="30688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1−9</m:t>
                    </m:r>
                  </m:oMath>
                </a14:m>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図　カルノーサイクルにおける熱量の授受</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364833" y="1718698"/>
                <a:ext cx="3068819" cy="646331"/>
              </a:xfrm>
              <a:prstGeom prst="rect">
                <a:avLst/>
              </a:prstGeom>
              <a:blipFill>
                <a:blip r:embed="rId24"/>
                <a:stretch>
                  <a:fillRect l="-1789" t="-4717" r="-795" b="-1509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44534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E4C56A-0618-4364-B376-30DD9B2A0D77}"/>
              </a:ext>
            </a:extLst>
          </p:cNvPr>
          <p:cNvSpPr/>
          <p:nvPr/>
        </p:nvSpPr>
        <p:spPr>
          <a:xfrm>
            <a:off x="0" y="0"/>
            <a:ext cx="9144000" cy="6858000"/>
          </a:xfrm>
          <a:prstGeom prst="rect">
            <a:avLst/>
          </a:prstGeom>
          <a:solidFill>
            <a:srgbClr val="D0D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タイトル 3"/>
          <p:cNvSpPr>
            <a:spLocks noGrp="1"/>
          </p:cNvSpPr>
          <p:nvPr>
            <p:ph type="title"/>
          </p:nvPr>
        </p:nvSpPr>
        <p:spPr>
          <a:xfrm>
            <a:off x="0" y="0"/>
            <a:ext cx="9144000" cy="685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4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・可逆・不可逆サイクルの</a:t>
            </a:r>
            <a:br>
              <a:rPr lang="en-US" altLang="ja-JP" sz="4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4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数学的表現</a:t>
            </a:r>
            <a:br>
              <a:rPr lang="en-US" altLang="ja-JP" sz="4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4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・エントロピーの発見・導出</a:t>
            </a:r>
            <a:endParaRPr lang="ja-JP" altLang="en-US" sz="5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258159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§2.3</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可逆・不可逆サイクルの数学的表現</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33</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7" name="テキスト ボックス 6"/>
          <p:cNvSpPr txBox="1"/>
          <p:nvPr/>
        </p:nvSpPr>
        <p:spPr>
          <a:xfrm>
            <a:off x="192695" y="2322354"/>
            <a:ext cx="34855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2-5</a:t>
            </a: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図　可逆サイクルと</a:t>
            </a:r>
            <a:b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不可逆サイクル</a:t>
            </a:r>
          </a:p>
        </p:txBody>
      </p:sp>
      <mc:AlternateContent xmlns:mc="http://schemas.openxmlformats.org/markup-compatibility/2006" xmlns:a14="http://schemas.microsoft.com/office/drawing/2010/main">
        <mc:Choice Requires="a14">
          <p:sp>
            <p:nvSpPr>
              <p:cNvPr id="8" name="正方形/長方形 7"/>
              <p:cNvSpPr/>
              <p:nvPr/>
            </p:nvSpPr>
            <p:spPr>
              <a:xfrm>
                <a:off x="1116901" y="3068337"/>
                <a:ext cx="2044390" cy="5129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高温熱源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1116901" y="3068337"/>
                <a:ext cx="2044390" cy="512956"/>
              </a:xfrm>
              <a:prstGeom prst="rect">
                <a:avLst/>
              </a:prstGeom>
              <a:blipFill>
                <a:blip r:embed="rId2"/>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116901" y="5569927"/>
                <a:ext cx="2044390" cy="51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低温熱源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oMath>
                </a14:m>
                <a:r>
                  <a:rPr kumimoji="1" lang="en-US" altLang="ja-JP" sz="1800" b="0" i="0" u="none" strike="noStrike" kern="1200" cap="none" spc="0" normalizeH="0" baseline="-2500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 </a:t>
                </a:r>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116901" y="5569927"/>
                <a:ext cx="2044390" cy="512956"/>
              </a:xfrm>
              <a:prstGeom prst="rect">
                <a:avLst/>
              </a:prstGeom>
              <a:blipFill>
                <a:blip r:embed="rId3"/>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楕円 9"/>
              <p:cNvSpPr/>
              <p:nvPr/>
            </p:nvSpPr>
            <p:spPr>
              <a:xfrm>
                <a:off x="1116901" y="4116552"/>
                <a:ext cx="825190" cy="8251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m:oMathPara>
                </a14:m>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0" name="楕円 9"/>
              <p:cNvSpPr>
                <a:spLocks noRot="1" noChangeAspect="1" noMove="1" noResize="1" noEditPoints="1" noAdjustHandles="1" noChangeArrowheads="1" noChangeShapeType="1" noTextEdit="1"/>
              </p:cNvSpPr>
              <p:nvPr/>
            </p:nvSpPr>
            <p:spPr>
              <a:xfrm>
                <a:off x="1116901" y="4116552"/>
                <a:ext cx="825190" cy="825190"/>
              </a:xfrm>
              <a:prstGeom prst="ellipse">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楕円 10"/>
              <p:cNvSpPr/>
              <p:nvPr/>
            </p:nvSpPr>
            <p:spPr>
              <a:xfrm>
                <a:off x="2336101" y="4116552"/>
                <a:ext cx="825190" cy="8251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1" name="楕円 10"/>
              <p:cNvSpPr>
                <a:spLocks noRot="1" noChangeAspect="1" noMove="1" noResize="1" noEditPoints="1" noAdjustHandles="1" noChangeArrowheads="1" noChangeShapeType="1" noTextEdit="1"/>
              </p:cNvSpPr>
              <p:nvPr/>
            </p:nvSpPr>
            <p:spPr>
              <a:xfrm>
                <a:off x="2336101" y="4116552"/>
                <a:ext cx="825190" cy="825190"/>
              </a:xfrm>
              <a:prstGeom prst="ellipse">
                <a:avLst/>
              </a:prstGeom>
              <a:blipFill>
                <a:blip r:embed="rId5"/>
                <a:stretch>
                  <a:fillRect/>
                </a:stretch>
              </a:blipFill>
            </p:spPr>
            <p:txBody>
              <a:bodyPr/>
              <a:lstStyle/>
              <a:p>
                <a:r>
                  <a:rPr lang="ja-JP" altLang="en-US">
                    <a:noFill/>
                  </a:rPr>
                  <a:t> </a:t>
                </a:r>
              </a:p>
            </p:txBody>
          </p:sp>
        </mc:Fallback>
      </mc:AlternateContent>
      <p:sp>
        <p:nvSpPr>
          <p:cNvPr id="12" name="正方形/長方形 11"/>
          <p:cNvSpPr/>
          <p:nvPr/>
        </p:nvSpPr>
        <p:spPr>
          <a:xfrm>
            <a:off x="232820" y="4669743"/>
            <a:ext cx="144142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任意のサイクル</a:t>
            </a:r>
            <a:endPar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13" name="正方形/長方形 12"/>
          <p:cNvSpPr/>
          <p:nvPr/>
        </p:nvSpPr>
        <p:spPr>
          <a:xfrm>
            <a:off x="3167472" y="4657199"/>
            <a:ext cx="800219"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a:t>
            </a:r>
            <a:endParaRPr kumimoji="0"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サイクル</a:t>
            </a:r>
          </a:p>
        </p:txBody>
      </p:sp>
      <p:cxnSp>
        <p:nvCxnSpPr>
          <p:cNvPr id="14" name="直線矢印コネクタ 13"/>
          <p:cNvCxnSpPr/>
          <p:nvPr/>
        </p:nvCxnSpPr>
        <p:spPr>
          <a:xfrm>
            <a:off x="1608553" y="3731266"/>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p:cNvSpPr txBox="1"/>
              <p:nvPr/>
            </p:nvSpPr>
            <p:spPr>
              <a:xfrm>
                <a:off x="1181210" y="3642852"/>
                <a:ext cx="4925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181210" y="3642852"/>
                <a:ext cx="492571" cy="369332"/>
              </a:xfrm>
              <a:prstGeom prst="rect">
                <a:avLst/>
              </a:prstGeom>
              <a:blipFill>
                <a:blip r:embed="rId6"/>
                <a:stretch>
                  <a:fillRect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161600" y="4031107"/>
                <a:ext cx="102380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61600" y="4031107"/>
                <a:ext cx="1023805" cy="369332"/>
              </a:xfrm>
              <a:prstGeom prst="rect">
                <a:avLst/>
              </a:prstGeom>
              <a:blipFill>
                <a:blip r:embed="rId7"/>
                <a:stretch>
                  <a:fillRect b="-11475"/>
                </a:stretch>
              </a:blipFill>
            </p:spPr>
            <p:txBody>
              <a:bodyPr/>
              <a:lstStyle/>
              <a:p>
                <a:r>
                  <a:rPr lang="ja-JP" altLang="en-US">
                    <a:noFill/>
                  </a:rPr>
                  <a:t> </a:t>
                </a:r>
              </a:p>
            </p:txBody>
          </p:sp>
        </mc:Fallback>
      </mc:AlternateContent>
      <p:cxnSp>
        <p:nvCxnSpPr>
          <p:cNvPr id="17" name="直線矢印コネクタ 16"/>
          <p:cNvCxnSpPr/>
          <p:nvPr/>
        </p:nvCxnSpPr>
        <p:spPr>
          <a:xfrm>
            <a:off x="2771610" y="3716635"/>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2803723" y="3642852"/>
                <a:ext cx="5511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803723" y="3642852"/>
                <a:ext cx="551177" cy="369332"/>
              </a:xfrm>
              <a:prstGeom prst="rect">
                <a:avLst/>
              </a:prstGeom>
              <a:blipFill>
                <a:blip r:embed="rId8"/>
                <a:stretch>
                  <a:fillRect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1144407" y="5071257"/>
                <a:ext cx="497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1144407" y="5071257"/>
                <a:ext cx="497893" cy="369332"/>
              </a:xfrm>
              <a:prstGeom prst="rect">
                <a:avLst/>
              </a:prstGeom>
              <a:blipFill>
                <a:blip r:embed="rId9"/>
                <a:stretch>
                  <a:fillRect b="-11667"/>
                </a:stretch>
              </a:blipFill>
            </p:spPr>
            <p:txBody>
              <a:bodyPr/>
              <a:lstStyle/>
              <a:p>
                <a:r>
                  <a:rPr lang="ja-JP" altLang="en-US">
                    <a:noFill/>
                  </a:rPr>
                  <a:t> </a:t>
                </a:r>
              </a:p>
            </p:txBody>
          </p:sp>
        </mc:Fallback>
      </mc:AlternateContent>
      <p:cxnSp>
        <p:nvCxnSpPr>
          <p:cNvPr id="20" name="直線矢印コネクタ 19"/>
          <p:cNvCxnSpPr/>
          <p:nvPr/>
        </p:nvCxnSpPr>
        <p:spPr>
          <a:xfrm flipH="1" flipV="1">
            <a:off x="1600687" y="5110186"/>
            <a:ext cx="2" cy="330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2771610" y="5081868"/>
            <a:ext cx="2" cy="330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p:cNvSpPr txBox="1"/>
              <p:nvPr/>
            </p:nvSpPr>
            <p:spPr>
              <a:xfrm>
                <a:off x="2723000" y="5062635"/>
                <a:ext cx="5564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723000" y="5062635"/>
                <a:ext cx="556499" cy="369332"/>
              </a:xfrm>
              <a:prstGeom prst="rect">
                <a:avLst/>
              </a:prstGeom>
              <a:blipFill>
                <a:blip r:embed="rId10"/>
                <a:stretch>
                  <a:fillRect b="-11475"/>
                </a:stretch>
              </a:blipFill>
            </p:spPr>
            <p:txBody>
              <a:bodyPr/>
              <a:lstStyle/>
              <a:p>
                <a:r>
                  <a:rPr lang="ja-JP" altLang="en-US">
                    <a:noFill/>
                  </a:rPr>
                  <a:t> </a:t>
                </a:r>
              </a:p>
            </p:txBody>
          </p:sp>
        </mc:Fallback>
      </mc:AlternateContent>
      <p:cxnSp>
        <p:nvCxnSpPr>
          <p:cNvPr id="23" name="直線矢印コネクタ 22"/>
          <p:cNvCxnSpPr/>
          <p:nvPr/>
        </p:nvCxnSpPr>
        <p:spPr>
          <a:xfrm flipV="1">
            <a:off x="3274689" y="4492262"/>
            <a:ext cx="40358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正方形/長方形 23"/>
              <p:cNvSpPr/>
              <p:nvPr/>
            </p:nvSpPr>
            <p:spPr>
              <a:xfrm>
                <a:off x="3012076" y="3994493"/>
                <a:ext cx="115704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4" name="正方形/長方形 23"/>
              <p:cNvSpPr>
                <a:spLocks noRot="1" noChangeAspect="1" noMove="1" noResize="1" noEditPoints="1" noAdjustHandles="1" noChangeArrowheads="1" noChangeShapeType="1" noTextEdit="1"/>
              </p:cNvSpPr>
              <p:nvPr/>
            </p:nvSpPr>
            <p:spPr>
              <a:xfrm>
                <a:off x="3012076" y="3994493"/>
                <a:ext cx="1157048" cy="369332"/>
              </a:xfrm>
              <a:prstGeom prst="rect">
                <a:avLst/>
              </a:prstGeom>
              <a:blipFill>
                <a:blip r:embed="rId11"/>
                <a:stretch>
                  <a:fillRect b="-13115"/>
                </a:stretch>
              </a:blipFill>
            </p:spPr>
            <p:txBody>
              <a:bodyPr/>
              <a:lstStyle/>
              <a:p>
                <a:r>
                  <a:rPr lang="ja-JP" altLang="en-US">
                    <a:noFill/>
                  </a:rPr>
                  <a:t> </a:t>
                </a:r>
              </a:p>
            </p:txBody>
          </p:sp>
        </mc:Fallback>
      </mc:AlternateContent>
      <p:cxnSp>
        <p:nvCxnSpPr>
          <p:cNvPr id="25" name="直線矢印コネクタ 24"/>
          <p:cNvCxnSpPr/>
          <p:nvPr/>
        </p:nvCxnSpPr>
        <p:spPr>
          <a:xfrm flipH="1" flipV="1">
            <a:off x="433682" y="4474268"/>
            <a:ext cx="57841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コンテンツ プレースホルダー 2"/>
              <p:cNvSpPr txBox="1">
                <a:spLocks/>
              </p:cNvSpPr>
              <p:nvPr/>
            </p:nvSpPr>
            <p:spPr>
              <a:xfrm>
                <a:off x="4151615" y="802690"/>
                <a:ext cx="4979685" cy="5374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a:t>
                </a:r>
                <a:r>
                  <a:rPr kumimoji="1" lang="ja-JP"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サイクルで外部にする仕事</a:t>
                </a:r>
                <a:br>
                  <a:rPr kumimoji="1" lang="en-US" altLang="ja-JP"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6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𝑊</m:t>
                        </m:r>
                      </m:e>
                      <m: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𝐶</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6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𝑊</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𝐶</m:t>
                        </m:r>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endParaRPr kumimoji="1" lang="en-US" altLang="ja-JP" sz="16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6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𝑊</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endParaRPr kumimoji="1" lang="en-US" altLang="ja-JP" sz="16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・仮定</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𝑅</m:t>
                    </m:r>
                    <m:r>
                      <a:rPr kumimoji="1" lang="en-US" altLang="ja-JP" sz="1600" b="0" i="1" u="none" strike="noStrike" kern="1200" cap="none" spc="0" normalizeH="0" baseline="-25000" noProof="0">
                        <a:ln>
                          <a:noFill/>
                        </a:ln>
                        <a:solidFill>
                          <a:prstClr val="black"/>
                        </a:solidFill>
                        <a:effectLst/>
                        <a:uLnTx/>
                        <a:uFillTx/>
                        <a:latin typeface="Cambria Math" panose="02040503050406030204" pitchFamily="18" charset="0"/>
                        <a:cs typeface="+mn-cs"/>
                      </a:rPr>
                      <m:t>2</m:t>
                    </m:r>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に変化が起こらないように</a:t>
                </a:r>
                <a14:m>
                  <m:oMath xmlns:m="http://schemas.openxmlformats.org/officeDocument/2006/math">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を設定</a:t>
                </a:r>
                <a:b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600" b="0" i="0"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(2.3)</a:t>
                </a:r>
                <a:b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𝑅</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ja-JP" altLang="en-US" sz="1600" b="0" i="1" u="none" strike="noStrike" kern="1200" cap="none" spc="0" normalizeH="0" baseline="0" noProof="0">
                        <a:ln>
                          <a:noFill/>
                        </a:ln>
                        <a:solidFill>
                          <a:prstClr val="black"/>
                        </a:solidFill>
                        <a:effectLst/>
                        <a:uLnTx/>
                        <a:uFillTx/>
                        <a:latin typeface="Cambria Math" panose="02040503050406030204" pitchFamily="18" charset="0"/>
                        <a:cs typeface="+mn-cs"/>
                      </a:rPr>
                      <m:t>は</m:t>
                    </m:r>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熱量</a:t>
                </a:r>
                <a14:m>
                  <m:oMath xmlns:m="http://schemas.openxmlformats.org/officeDocument/2006/math">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ja-JP" altLang="en-US" sz="1600" b="0" i="1" u="none" strike="noStrike" kern="1200" cap="none" spc="0" normalizeH="0" baseline="0" noProof="0">
                        <a:ln>
                          <a:noFill/>
                        </a:ln>
                        <a:solidFill>
                          <a:prstClr val="black"/>
                        </a:solidFill>
                        <a:effectLst/>
                        <a:uLnTx/>
                        <a:uFillTx/>
                        <a:latin typeface="Cambria Math" panose="02040503050406030204" pitchFamily="18" charset="0"/>
                        <a:cs typeface="+mn-cs"/>
                      </a:rPr>
                      <m:t>を</m:t>
                    </m:r>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失い、</a:t>
                </a:r>
                <a:b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外部に</a:t>
                </a:r>
                <a14:m>
                  <m:oMath xmlns:m="http://schemas.openxmlformats.org/officeDocument/2006/math">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の仕事をしたことになる</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トムソンの原理</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熱の全部は仕事に変わらない</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(2.4)</a:t>
                </a:r>
                <a:b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でなければならない</a:t>
                </a:r>
                <a:b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sSup>
                          <m:sSup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p>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sup>
                        </m:sSup>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ja-JP" altLang="en-US" sz="1600" b="0" i="1" u="none" strike="noStrike" kern="1200" cap="none" spc="0" normalizeH="0" baseline="0" noProof="0">
                        <a:ln>
                          <a:noFill/>
                        </a:ln>
                        <a:solidFill>
                          <a:prstClr val="black"/>
                        </a:solidFill>
                        <a:effectLst/>
                        <a:uLnTx/>
                        <a:uFillTx/>
                        <a:latin typeface="Cambria Math" panose="02040503050406030204" pitchFamily="18" charset="0"/>
                        <a:cs typeface="+mn-cs"/>
                      </a:rPr>
                      <m:t>の仕事</m:t>
                    </m:r>
                  </m:oMath>
                </a14:m>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が熱に変換された</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16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14:m>
                  <m:oMath xmlns:m="http://schemas.openxmlformats.org/officeDocument/2006/math">
                    <m:r>
                      <a:rPr kumimoji="1" lang="en-US" altLang="ja-JP" sz="1600" b="1" i="1" u="none" strike="noStrike" kern="1200" cap="none" spc="0" normalizeH="0" baseline="0" noProof="0" dirty="0">
                        <a:ln>
                          <a:noFill/>
                        </a:ln>
                        <a:solidFill>
                          <a:prstClr val="black"/>
                        </a:solidFill>
                        <a:effectLst/>
                        <a:uLnTx/>
                        <a:uFillTx/>
                        <a:latin typeface="Cambria Math" panose="02040503050406030204" pitchFamily="18" charset="0"/>
                        <a:cs typeface="+mn-cs"/>
                      </a:rPr>
                      <m:t>𝑪</m:t>
                    </m:r>
                  </m:oMath>
                </a14:m>
                <a:r>
                  <a:rPr kumimoji="1" lang="ja-JP"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が可逆サイクルの場合</a:t>
                </a:r>
                <a:r>
                  <a:rPr kumimoji="1" lang="en-US" altLang="ja-JP"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逆向きの状態変化が可能であり</a:t>
                </a:r>
                <a:endPar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14:m>
                  <m:oMathPara xmlns:m="http://schemas.openxmlformats.org/officeDocument/2006/math">
                    <m:oMathParaPr>
                      <m:jc m:val="center"/>
                    </m:oMathParaPr>
                    <m:oMath xmlns:m="http://schemas.openxmlformats.org/officeDocument/2006/math">
                      <m:sSub>
                        <m:sSubPr>
                          <m:ctrlPr>
                            <a:rPr kumimoji="1" lang="en-US" altLang="ja-JP" sz="16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m:t>
                          </m:r>
                        </m:e>
                        <m: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m:oMathPara>
                </a14:m>
                <a:endParaRPr kumimoji="1" lang="ja-JP" altLang="en-US" sz="16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14:m>
                  <m:oMath xmlns:m="http://schemas.openxmlformats.org/officeDocument/2006/math">
                    <m:sSub>
                      <m:sSubPr>
                        <m:ctrlPr>
                          <a:rPr kumimoji="1" lang="en-US" altLang="ja-JP" sz="16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m:t>
                        </m:r>
                      </m:e>
                      <m: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16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a14:m>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と両立</a:t>
                </a: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するには</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14:m>
                  <m:oMath xmlns:m="http://schemas.openxmlformats.org/officeDocument/2006/math">
                    <m:sSub>
                      <m:sSubPr>
                        <m:ctrlPr>
                          <a:rPr kumimoji="1" lang="en-US" altLang="ja-JP"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m:t>
                        </m:r>
                      </m:e>
                      <m:sub>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2400" b="1" i="0"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a14:m>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可逆過程の条件</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1600" b="1" i="1" u="none" strike="noStrike" kern="1200" cap="none" spc="0" normalizeH="0" baseline="0" noProof="0">
                        <a:ln>
                          <a:noFill/>
                        </a:ln>
                        <a:solidFill>
                          <a:srgbClr val="FF0000"/>
                        </a:solidFill>
                        <a:effectLst/>
                        <a:uLnTx/>
                        <a:uFillTx/>
                        <a:latin typeface="Cambria Math" panose="02040503050406030204" pitchFamily="18" charset="0"/>
                        <a:cs typeface="+mn-cs"/>
                      </a:rPr>
                      <m:t> </m:t>
                    </m:r>
                    <m:sSub>
                      <m:sSubPr>
                        <m:ctrlPr>
                          <a:rPr kumimoji="1" lang="en-US" altLang="ja-JP" sz="20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m:t>
                        </m:r>
                      </m:e>
                      <m: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r>
                      <a:rPr kumimoji="1" lang="en-US" altLang="ja-JP" sz="2000" b="1" i="0" u="none" strike="noStrike" kern="1200" cap="none" spc="0" normalizeH="0" baseline="0" noProof="0">
                        <a:ln>
                          <a:noFill/>
                        </a:ln>
                        <a:solidFill>
                          <a:srgbClr val="FF0000"/>
                        </a:solidFill>
                        <a:effectLst/>
                        <a:uLnTx/>
                        <a:uFillTx/>
                        <a:latin typeface="Cambria Math" panose="02040503050406030204" pitchFamily="18" charset="0"/>
                        <a:cs typeface="+mn-cs"/>
                      </a:rPr>
                      <m:t>&lt;</m:t>
                    </m:r>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a14:m>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不可逆過程</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6" name="コンテンツ プレースホルダー 2"/>
              <p:cNvSpPr txBox="1">
                <a:spLocks noRot="1" noChangeAspect="1" noMove="1" noResize="1" noEditPoints="1" noAdjustHandles="1" noChangeArrowheads="1" noChangeShapeType="1" noTextEdit="1"/>
              </p:cNvSpPr>
              <p:nvPr/>
            </p:nvSpPr>
            <p:spPr>
              <a:xfrm>
                <a:off x="4151615" y="802690"/>
                <a:ext cx="4979685" cy="5374273"/>
              </a:xfrm>
              <a:prstGeom prst="rect">
                <a:avLst/>
              </a:prstGeom>
              <a:blipFill>
                <a:blip r:embed="rId12"/>
                <a:stretch>
                  <a:fillRect l="-612" t="-454" b="-10556"/>
                </a:stretch>
              </a:blipFill>
            </p:spPr>
            <p:txBody>
              <a:bodyPr/>
              <a:lstStyle/>
              <a:p>
                <a:r>
                  <a:rPr lang="ja-JP" altLang="en-US">
                    <a:noFill/>
                  </a:rPr>
                  <a:t> </a:t>
                </a:r>
              </a:p>
            </p:txBody>
          </p:sp>
        </mc:Fallback>
      </mc:AlternateContent>
      <p:sp>
        <p:nvSpPr>
          <p:cNvPr id="29" name="正方形/長方形 28"/>
          <p:cNvSpPr/>
          <p:nvPr/>
        </p:nvSpPr>
        <p:spPr>
          <a:xfrm>
            <a:off x="185682" y="1257072"/>
            <a:ext cx="3147015"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任意のサイクル</a:t>
            </a:r>
            <a:endPar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endParaRPr kumimoji="0"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025419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§2.3</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可逆・不可逆サイクルの数学的表現</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33</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コンテンツ プレースホルダー 2"/>
              <p:cNvSpPr txBox="1">
                <a:spLocks/>
              </p:cNvSpPr>
              <p:nvPr/>
            </p:nvSpPr>
            <p:spPr>
              <a:xfrm>
                <a:off x="4252033" y="767055"/>
                <a:ext cx="4790367" cy="54099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14:m>
                  <m:oMath xmlns:m="http://schemas.openxmlformats.org/officeDocument/2006/math">
                    <m:sSup>
                      <m:sSup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𝐶</m:t>
                        </m:r>
                      </m:e>
                      <m:sup>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up>
                    </m:sSup>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はカルノーサイクルだから</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クラウジウスの式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(1.52)</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が成立</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r>
                      <a:rPr kumimoji="1"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(2.5)</a:t>
                </a:r>
                <a:endPar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=0</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を代入</a:t>
                </a:r>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r>
                      <a:rPr kumimoji="1" lang="ja-JP" altLang="en-US" sz="1800" b="0" i="0"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oMath>
                </a14:m>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に代入すると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&gt;0</m:t>
                    </m:r>
                  </m:oMath>
                </a14:m>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r>
                      <a:rPr kumimoji="1" lang="en-US" altLang="ja-JP"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600" b="0" i="0"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b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1" lang="en-US" altLang="ja-JP" sz="20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fPr>
                      <m:num>
                        <m:sSub>
                          <m:sSub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num>
                      <m:den>
                        <m:sSub>
                          <m:sSub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b>
                        </m:sSub>
                      </m:den>
                    </m:f>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m:t>
                    </m:r>
                    <m:f>
                      <m:f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𝑸</m:t>
                            </m:r>
                          </m:e>
                          <m: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𝟐</m:t>
                            </m:r>
                          </m:sub>
                        </m:sSub>
                      </m:num>
                      <m:den>
                        <m:sSub>
                          <m:sSubPr>
                            <m:ctrlP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e>
                          <m:sub>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𝟐</m:t>
                            </m:r>
                          </m:sub>
                        </m:sSub>
                      </m:den>
                    </m:f>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𝟎</m:t>
                    </m:r>
                  </m:oMath>
                </a14:m>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(2.6)</a:t>
                </a:r>
                <a:br>
                  <a:rPr kumimoji="1" lang="en-US" altLang="ja-JP" sz="20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20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クラウジウスの不等式</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𝐶</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が外部に仕事をするから</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&gt;0</m:t>
                    </m:r>
                    <m:r>
                      <a:rPr kumimoji="1" lang="en-US" altLang="ja-JP"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 </m:t>
                    </m:r>
                    <m:d>
                      <m:d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&gt;0</m:t>
                        </m:r>
                      </m:e>
                    </m:d>
                  </m:oMath>
                </a14:m>
                <a:b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0</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a14:m>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効率 </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𝜂</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0" u="none" strike="noStrike" kern="1200" cap="none" spc="0" normalizeH="0" baseline="0" noProof="0">
                        <a:ln>
                          <a:noFill/>
                        </a:ln>
                        <a:solidFill>
                          <a:prstClr val="black"/>
                        </a:solidFill>
                        <a:effectLst/>
                        <a:uLnTx/>
                        <a:uFillTx/>
                        <a:latin typeface="Cambria Math" panose="02040503050406030204" pitchFamily="18" charset="0"/>
                        <a:cs typeface="+mn-cs"/>
                      </a:rPr>
                      <m:t>=1+</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f>
                      <m:f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srgbClr val="FF0000"/>
                                </a:solidFill>
                                <a:effectLst/>
                                <a:uLnTx/>
                                <a:uFillTx/>
                                <a:latin typeface="Cambria Math" panose="02040503050406030204" pitchFamily="18" charset="0"/>
                                <a:cs typeface="+mn-cs"/>
                              </a:rPr>
                              <m:t>1</m:t>
                            </m:r>
                          </m:sub>
                        </m:sSub>
                      </m:den>
                    </m:f>
                  </m:oMath>
                </a14:m>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(2.7,</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8)</a:t>
                </a:r>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9" name="コンテンツ プレースホルダー 2"/>
              <p:cNvSpPr txBox="1">
                <a:spLocks noRot="1" noChangeAspect="1" noMove="1" noResize="1" noEditPoints="1" noAdjustHandles="1" noChangeArrowheads="1" noChangeShapeType="1" noTextEdit="1"/>
              </p:cNvSpPr>
              <p:nvPr/>
            </p:nvSpPr>
            <p:spPr>
              <a:xfrm>
                <a:off x="4252033" y="767055"/>
                <a:ext cx="4790367" cy="5409908"/>
              </a:xfrm>
              <a:prstGeom prst="rect">
                <a:avLst/>
              </a:prstGeom>
              <a:blipFill>
                <a:blip r:embed="rId2"/>
                <a:stretch>
                  <a:fillRect l="-892" t="-451" b="-6764"/>
                </a:stretch>
              </a:blipFill>
            </p:spPr>
            <p:txBody>
              <a:bodyPr/>
              <a:lstStyle/>
              <a:p>
                <a:r>
                  <a:rPr lang="ja-JP" altLang="en-US">
                    <a:noFill/>
                  </a:rPr>
                  <a:t> </a:t>
                </a:r>
              </a:p>
            </p:txBody>
          </p:sp>
        </mc:Fallback>
      </mc:AlternateContent>
      <p:sp>
        <p:nvSpPr>
          <p:cNvPr id="26" name="テキスト ボックス 25"/>
          <p:cNvSpPr txBox="1"/>
          <p:nvPr/>
        </p:nvSpPr>
        <p:spPr>
          <a:xfrm>
            <a:off x="192695" y="2322354"/>
            <a:ext cx="34855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2-5</a:t>
            </a: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図　可逆サイクルと</a:t>
            </a:r>
            <a:b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不可逆サイクル</a:t>
            </a:r>
          </a:p>
        </p:txBody>
      </p:sp>
      <mc:AlternateContent xmlns:mc="http://schemas.openxmlformats.org/markup-compatibility/2006" xmlns:a14="http://schemas.microsoft.com/office/drawing/2010/main">
        <mc:Choice Requires="a14">
          <p:sp>
            <p:nvSpPr>
              <p:cNvPr id="27" name="正方形/長方形 26"/>
              <p:cNvSpPr/>
              <p:nvPr/>
            </p:nvSpPr>
            <p:spPr>
              <a:xfrm>
                <a:off x="1116901" y="3068337"/>
                <a:ext cx="2044390" cy="5129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高温熱源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7" name="正方形/長方形 26"/>
              <p:cNvSpPr>
                <a:spLocks noRot="1" noChangeAspect="1" noMove="1" noResize="1" noEditPoints="1" noAdjustHandles="1" noChangeArrowheads="1" noChangeShapeType="1" noTextEdit="1"/>
              </p:cNvSpPr>
              <p:nvPr/>
            </p:nvSpPr>
            <p:spPr>
              <a:xfrm>
                <a:off x="1116901" y="3068337"/>
                <a:ext cx="2044390" cy="512956"/>
              </a:xfrm>
              <a:prstGeom prst="rect">
                <a:avLst/>
              </a:prstGeom>
              <a:blipFill>
                <a:blip r:embed="rId3"/>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p:cNvSpPr/>
              <p:nvPr/>
            </p:nvSpPr>
            <p:spPr>
              <a:xfrm>
                <a:off x="1116901" y="5569927"/>
                <a:ext cx="2044390" cy="51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低温熱源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oMath>
                </a14:m>
                <a:r>
                  <a:rPr kumimoji="1" lang="en-US" altLang="ja-JP" sz="1800" b="0" i="0" u="none" strike="noStrike" kern="1200" cap="none" spc="0" normalizeH="0" baseline="-2500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 </a:t>
                </a:r>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0" name="正方形/長方形 29"/>
              <p:cNvSpPr>
                <a:spLocks noRot="1" noChangeAspect="1" noMove="1" noResize="1" noEditPoints="1" noAdjustHandles="1" noChangeArrowheads="1" noChangeShapeType="1" noTextEdit="1"/>
              </p:cNvSpPr>
              <p:nvPr/>
            </p:nvSpPr>
            <p:spPr>
              <a:xfrm>
                <a:off x="1116901" y="5569927"/>
                <a:ext cx="2044390" cy="512956"/>
              </a:xfrm>
              <a:prstGeom prst="rect">
                <a:avLst/>
              </a:prstGeom>
              <a:blipFill>
                <a:blip r:embed="rId4"/>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楕円 30"/>
              <p:cNvSpPr/>
              <p:nvPr/>
            </p:nvSpPr>
            <p:spPr>
              <a:xfrm>
                <a:off x="1116901" y="4116552"/>
                <a:ext cx="825190" cy="8251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m:oMathPara>
                </a14:m>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1" name="楕円 30"/>
              <p:cNvSpPr>
                <a:spLocks noRot="1" noChangeAspect="1" noMove="1" noResize="1" noEditPoints="1" noAdjustHandles="1" noChangeArrowheads="1" noChangeShapeType="1" noTextEdit="1"/>
              </p:cNvSpPr>
              <p:nvPr/>
            </p:nvSpPr>
            <p:spPr>
              <a:xfrm>
                <a:off x="1116901" y="4116552"/>
                <a:ext cx="825190" cy="825190"/>
              </a:xfrm>
              <a:prstGeom prst="ellipse">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楕円 31"/>
              <p:cNvSpPr/>
              <p:nvPr/>
            </p:nvSpPr>
            <p:spPr>
              <a:xfrm>
                <a:off x="2336101" y="4116552"/>
                <a:ext cx="825190" cy="8251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2" name="楕円 31"/>
              <p:cNvSpPr>
                <a:spLocks noRot="1" noChangeAspect="1" noMove="1" noResize="1" noEditPoints="1" noAdjustHandles="1" noChangeArrowheads="1" noChangeShapeType="1" noTextEdit="1"/>
              </p:cNvSpPr>
              <p:nvPr/>
            </p:nvSpPr>
            <p:spPr>
              <a:xfrm>
                <a:off x="2336101" y="4116552"/>
                <a:ext cx="825190" cy="825190"/>
              </a:xfrm>
              <a:prstGeom prst="ellipse">
                <a:avLst/>
              </a:prstGeom>
              <a:blipFill>
                <a:blip r:embed="rId6"/>
                <a:stretch>
                  <a:fillRect/>
                </a:stretch>
              </a:blipFill>
            </p:spPr>
            <p:txBody>
              <a:bodyPr/>
              <a:lstStyle/>
              <a:p>
                <a:r>
                  <a:rPr lang="ja-JP" altLang="en-US">
                    <a:noFill/>
                  </a:rPr>
                  <a:t> </a:t>
                </a:r>
              </a:p>
            </p:txBody>
          </p:sp>
        </mc:Fallback>
      </mc:AlternateContent>
      <p:sp>
        <p:nvSpPr>
          <p:cNvPr id="33" name="正方形/長方形 32"/>
          <p:cNvSpPr/>
          <p:nvPr/>
        </p:nvSpPr>
        <p:spPr>
          <a:xfrm>
            <a:off x="232820" y="4669743"/>
            <a:ext cx="144142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任意のサイクル</a:t>
            </a:r>
            <a:endPar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4" name="正方形/長方形 33"/>
          <p:cNvSpPr/>
          <p:nvPr/>
        </p:nvSpPr>
        <p:spPr>
          <a:xfrm>
            <a:off x="3167472" y="4657199"/>
            <a:ext cx="800219"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a:t>
            </a:r>
            <a:endParaRPr kumimoji="0"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サイクル</a:t>
            </a:r>
          </a:p>
        </p:txBody>
      </p:sp>
      <p:cxnSp>
        <p:nvCxnSpPr>
          <p:cNvPr id="35" name="直線矢印コネクタ 34"/>
          <p:cNvCxnSpPr/>
          <p:nvPr/>
        </p:nvCxnSpPr>
        <p:spPr>
          <a:xfrm>
            <a:off x="1608553" y="3731266"/>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テキスト ボックス 35"/>
              <p:cNvSpPr txBox="1"/>
              <p:nvPr/>
            </p:nvSpPr>
            <p:spPr>
              <a:xfrm>
                <a:off x="1181210" y="3642852"/>
                <a:ext cx="4925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1181210" y="3642852"/>
                <a:ext cx="492571" cy="369332"/>
              </a:xfrm>
              <a:prstGeom prst="rect">
                <a:avLst/>
              </a:prstGeom>
              <a:blipFill>
                <a:blip r:embed="rId7"/>
                <a:stretch>
                  <a:fillRect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161600" y="4031107"/>
                <a:ext cx="102380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161600" y="4031107"/>
                <a:ext cx="1023805" cy="369332"/>
              </a:xfrm>
              <a:prstGeom prst="rect">
                <a:avLst/>
              </a:prstGeom>
              <a:blipFill>
                <a:blip r:embed="rId8"/>
                <a:stretch>
                  <a:fillRect b="-11475"/>
                </a:stretch>
              </a:blipFill>
            </p:spPr>
            <p:txBody>
              <a:bodyPr/>
              <a:lstStyle/>
              <a:p>
                <a:r>
                  <a:rPr lang="ja-JP" altLang="en-US">
                    <a:noFill/>
                  </a:rPr>
                  <a:t> </a:t>
                </a:r>
              </a:p>
            </p:txBody>
          </p:sp>
        </mc:Fallback>
      </mc:AlternateContent>
      <p:cxnSp>
        <p:nvCxnSpPr>
          <p:cNvPr id="38" name="直線矢印コネクタ 37"/>
          <p:cNvCxnSpPr/>
          <p:nvPr/>
        </p:nvCxnSpPr>
        <p:spPr>
          <a:xfrm>
            <a:off x="2771610" y="3716635"/>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p:cNvSpPr txBox="1"/>
              <p:nvPr/>
            </p:nvSpPr>
            <p:spPr>
              <a:xfrm>
                <a:off x="2803723" y="3642852"/>
                <a:ext cx="5511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2803723" y="3642852"/>
                <a:ext cx="551177" cy="369332"/>
              </a:xfrm>
              <a:prstGeom prst="rect">
                <a:avLst/>
              </a:prstGeom>
              <a:blipFill>
                <a:blip r:embed="rId9"/>
                <a:stretch>
                  <a:fillRect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144407" y="5071257"/>
                <a:ext cx="497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144407" y="5071257"/>
                <a:ext cx="497893" cy="369332"/>
              </a:xfrm>
              <a:prstGeom prst="rect">
                <a:avLst/>
              </a:prstGeom>
              <a:blipFill>
                <a:blip r:embed="rId10"/>
                <a:stretch>
                  <a:fillRect b="-11667"/>
                </a:stretch>
              </a:blipFill>
            </p:spPr>
            <p:txBody>
              <a:bodyPr/>
              <a:lstStyle/>
              <a:p>
                <a:r>
                  <a:rPr lang="ja-JP" altLang="en-US">
                    <a:noFill/>
                  </a:rPr>
                  <a:t> </a:t>
                </a:r>
              </a:p>
            </p:txBody>
          </p:sp>
        </mc:Fallback>
      </mc:AlternateContent>
      <p:cxnSp>
        <p:nvCxnSpPr>
          <p:cNvPr id="41" name="直線矢印コネクタ 40"/>
          <p:cNvCxnSpPr/>
          <p:nvPr/>
        </p:nvCxnSpPr>
        <p:spPr>
          <a:xfrm flipH="1" flipV="1">
            <a:off x="1600687" y="5110186"/>
            <a:ext cx="2" cy="330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flipV="1">
            <a:off x="2771610" y="5081868"/>
            <a:ext cx="2" cy="330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テキスト ボックス 42"/>
              <p:cNvSpPr txBox="1"/>
              <p:nvPr/>
            </p:nvSpPr>
            <p:spPr>
              <a:xfrm>
                <a:off x="2723000" y="5062635"/>
                <a:ext cx="5564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2723000" y="5062635"/>
                <a:ext cx="556499" cy="369332"/>
              </a:xfrm>
              <a:prstGeom prst="rect">
                <a:avLst/>
              </a:prstGeom>
              <a:blipFill>
                <a:blip r:embed="rId11"/>
                <a:stretch>
                  <a:fillRect b="-11475"/>
                </a:stretch>
              </a:blipFill>
            </p:spPr>
            <p:txBody>
              <a:bodyPr/>
              <a:lstStyle/>
              <a:p>
                <a:r>
                  <a:rPr lang="ja-JP" altLang="en-US">
                    <a:noFill/>
                  </a:rPr>
                  <a:t> </a:t>
                </a:r>
              </a:p>
            </p:txBody>
          </p:sp>
        </mc:Fallback>
      </mc:AlternateContent>
      <p:cxnSp>
        <p:nvCxnSpPr>
          <p:cNvPr id="44" name="直線矢印コネクタ 43"/>
          <p:cNvCxnSpPr/>
          <p:nvPr/>
        </p:nvCxnSpPr>
        <p:spPr>
          <a:xfrm flipV="1">
            <a:off x="3274689" y="4492262"/>
            <a:ext cx="40358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正方形/長方形 44"/>
              <p:cNvSpPr/>
              <p:nvPr/>
            </p:nvSpPr>
            <p:spPr>
              <a:xfrm>
                <a:off x="3012076" y="3994493"/>
                <a:ext cx="115704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5" name="正方形/長方形 44"/>
              <p:cNvSpPr>
                <a:spLocks noRot="1" noChangeAspect="1" noMove="1" noResize="1" noEditPoints="1" noAdjustHandles="1" noChangeArrowheads="1" noChangeShapeType="1" noTextEdit="1"/>
              </p:cNvSpPr>
              <p:nvPr/>
            </p:nvSpPr>
            <p:spPr>
              <a:xfrm>
                <a:off x="3012076" y="3994493"/>
                <a:ext cx="1157048" cy="369332"/>
              </a:xfrm>
              <a:prstGeom prst="rect">
                <a:avLst/>
              </a:prstGeom>
              <a:blipFill>
                <a:blip r:embed="rId12"/>
                <a:stretch>
                  <a:fillRect b="-13115"/>
                </a:stretch>
              </a:blipFill>
            </p:spPr>
            <p:txBody>
              <a:bodyPr/>
              <a:lstStyle/>
              <a:p>
                <a:r>
                  <a:rPr lang="ja-JP" altLang="en-US">
                    <a:noFill/>
                  </a:rPr>
                  <a:t> </a:t>
                </a:r>
              </a:p>
            </p:txBody>
          </p:sp>
        </mc:Fallback>
      </mc:AlternateContent>
      <p:cxnSp>
        <p:nvCxnSpPr>
          <p:cNvPr id="46" name="直線矢印コネクタ 45"/>
          <p:cNvCxnSpPr/>
          <p:nvPr/>
        </p:nvCxnSpPr>
        <p:spPr>
          <a:xfrm flipH="1" flipV="1">
            <a:off x="433682" y="4474268"/>
            <a:ext cx="57841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185682" y="1257072"/>
            <a:ext cx="3147015"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任意のサイクル</a:t>
            </a:r>
            <a:endPar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endParaRPr kumimoji="0"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87346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§2.3</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可逆・不可逆サイクル</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まとめ</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33</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コンテンツ プレースホルダー 2"/>
              <p:cNvSpPr txBox="1">
                <a:spLocks/>
              </p:cNvSpPr>
              <p:nvPr/>
            </p:nvSpPr>
            <p:spPr>
              <a:xfrm>
                <a:off x="4182200" y="802690"/>
                <a:ext cx="4949100" cy="5374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あらゆる過程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トムソンの原理</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𝟎</m:t>
                    </m:r>
                  </m:oMath>
                </a14:m>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(2.4)</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a:t>
                </a:r>
                <a:b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sSub>
                      <m:sSubPr>
                        <m:ctrlP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8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𝟎</m:t>
                    </m:r>
                  </m:oMath>
                </a14:m>
                <a:endPar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den>
                    </m:f>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(2.5)</a:t>
                </a:r>
                <a:endPar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効率 </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a14:m>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(2.7,</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8)</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不可逆過程</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1800" b="1" i="1" u="none" strike="noStrike" kern="1200" cap="none" spc="0" normalizeH="0" baseline="0" noProof="0">
                        <a:ln>
                          <a:noFill/>
                        </a:ln>
                        <a:solidFill>
                          <a:prstClr val="black"/>
                        </a:solidFill>
                        <a:effectLst/>
                        <a:uLnTx/>
                        <a:uFillTx/>
                        <a:latin typeface="Cambria Math" panose="02040503050406030204" pitchFamily="18" charset="0"/>
                        <a:cs typeface="+mn-cs"/>
                      </a:rPr>
                      <m:t> </m:t>
                    </m:r>
                    <m:sSub>
                      <m:sSubPr>
                        <m:ctrlP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800" b="1" i="0" u="none" strike="noStrike" kern="1200" cap="none" spc="0" normalizeH="0" baseline="0" noProof="0">
                        <a:ln>
                          <a:noFill/>
                        </a:ln>
                        <a:solidFill>
                          <a:prstClr val="black"/>
                        </a:solidFill>
                        <a:effectLst/>
                        <a:uLnTx/>
                        <a:uFillTx/>
                        <a:latin typeface="Cambria Math" panose="02040503050406030204" pitchFamily="18" charset="0"/>
                        <a:cs typeface="+mn-cs"/>
                      </a:rPr>
                      <m:t>&lt;</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𝟎</m:t>
                    </m:r>
                  </m:oMath>
                </a14:m>
                <a:endPar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num>
                      <m:den>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𝑻</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den>
                    </m:f>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𝑸</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𝟐</m:t>
                            </m:r>
                          </m:sub>
                        </m:sSub>
                      </m:num>
                      <m:den>
                        <m:sSub>
                          <m:sSubPr>
                            <m:ctrlP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𝑻</m:t>
                            </m:r>
                          </m:e>
                          <m:sub>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𝟐</m:t>
                            </m:r>
                          </m:sub>
                        </m:sSub>
                      </m:den>
                    </m:f>
                    <m:r>
                      <a:rPr kumimoji="1" lang="en-US" altLang="ja-JP"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&lt;</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cs typeface="+mn-cs"/>
                      </a:rPr>
                      <m:t>𝟎</m:t>
                    </m:r>
                  </m:oMath>
                </a14:m>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(2.6)</a:t>
                </a:r>
                <a:br>
                  <a:rPr kumimoji="1" lang="en-US" altLang="ja-JP" sz="18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効率 </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𝜂</m:t>
                    </m:r>
                    <m:r>
                      <a:rPr kumimoji="1" lang="en-US" altLang="ja-JP" sz="18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&lt;</m:t>
                    </m:r>
                    <m:f>
                      <m:f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num>
                      <m:den>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𝑇</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den>
                    </m:f>
                  </m:oMath>
                </a14:m>
                <a:endPar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6" name="コンテンツ プレースホルダー 2"/>
              <p:cNvSpPr txBox="1">
                <a:spLocks noRot="1" noChangeAspect="1" noMove="1" noResize="1" noEditPoints="1" noAdjustHandles="1" noChangeArrowheads="1" noChangeShapeType="1" noTextEdit="1"/>
              </p:cNvSpPr>
              <p:nvPr/>
            </p:nvSpPr>
            <p:spPr>
              <a:xfrm>
                <a:off x="4182200" y="802690"/>
                <a:ext cx="4949100" cy="5374273"/>
              </a:xfrm>
              <a:prstGeom prst="rect">
                <a:avLst/>
              </a:prstGeom>
              <a:blipFill>
                <a:blip r:embed="rId2"/>
                <a:stretch>
                  <a:fillRect l="-985" t="-908"/>
                </a:stretch>
              </a:blipFill>
            </p:spPr>
            <p:txBody>
              <a:bodyPr/>
              <a:lstStyle/>
              <a:p>
                <a:r>
                  <a:rPr lang="ja-JP" altLang="en-US">
                    <a:noFill/>
                  </a:rPr>
                  <a:t> </a:t>
                </a:r>
              </a:p>
            </p:txBody>
          </p:sp>
        </mc:Fallback>
      </mc:AlternateContent>
      <p:sp>
        <p:nvSpPr>
          <p:cNvPr id="27" name="テキスト ボックス 26"/>
          <p:cNvSpPr txBox="1"/>
          <p:nvPr/>
        </p:nvSpPr>
        <p:spPr>
          <a:xfrm>
            <a:off x="192695" y="2322354"/>
            <a:ext cx="34855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2-5</a:t>
            </a: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図　可逆サイクルと</a:t>
            </a:r>
            <a:b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不可逆サイクル</a:t>
            </a:r>
          </a:p>
        </p:txBody>
      </p:sp>
      <mc:AlternateContent xmlns:mc="http://schemas.openxmlformats.org/markup-compatibility/2006" xmlns:a14="http://schemas.microsoft.com/office/drawing/2010/main">
        <mc:Choice Requires="a14">
          <p:sp>
            <p:nvSpPr>
              <p:cNvPr id="30" name="正方形/長方形 29"/>
              <p:cNvSpPr/>
              <p:nvPr/>
            </p:nvSpPr>
            <p:spPr>
              <a:xfrm>
                <a:off x="1116901" y="3068337"/>
                <a:ext cx="2044390" cy="5129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高温熱源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1</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0" name="正方形/長方形 29"/>
              <p:cNvSpPr>
                <a:spLocks noRot="1" noChangeAspect="1" noMove="1" noResize="1" noEditPoints="1" noAdjustHandles="1" noChangeArrowheads="1" noChangeShapeType="1" noTextEdit="1"/>
              </p:cNvSpPr>
              <p:nvPr/>
            </p:nvSpPr>
            <p:spPr>
              <a:xfrm>
                <a:off x="1116901" y="3068337"/>
                <a:ext cx="2044390" cy="512956"/>
              </a:xfrm>
              <a:prstGeom prst="rect">
                <a:avLst/>
              </a:prstGeom>
              <a:blipFill>
                <a:blip r:embed="rId3"/>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正方形/長方形 30"/>
              <p:cNvSpPr/>
              <p:nvPr/>
            </p:nvSpPr>
            <p:spPr>
              <a:xfrm>
                <a:off x="1116901" y="5569927"/>
                <a:ext cx="2044390" cy="51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低温熱源 </a:t>
                </a:r>
                <a14:m>
                  <m:oMath xmlns:m="http://schemas.openxmlformats.org/officeDocument/2006/math">
                    <m:r>
                      <a:rPr kumimoji="1" lang="en-US" altLang="ja-JP" sz="1800" b="0" i="1" u="none" strike="noStrike" kern="1200" cap="none" spc="0" normalizeH="0" baseline="0" noProof="0" dirty="0" smtClean="0">
                        <a:ln>
                          <a:noFill/>
                        </a:ln>
                        <a:solidFill>
                          <a:prstClr val="white"/>
                        </a:solidFill>
                        <a:effectLst/>
                        <a:uLnTx/>
                        <a:uFillTx/>
                        <a:latin typeface="Cambria Math" panose="02040503050406030204" pitchFamily="18" charset="0"/>
                        <a:cs typeface="+mn-cs"/>
                      </a:rPr>
                      <m:t>𝑅</m:t>
                    </m:r>
                  </m:oMath>
                </a14:m>
                <a:r>
                  <a:rPr kumimoji="1" lang="en-US" altLang="ja-JP" sz="1800" b="0" i="0" u="none" strike="noStrike" kern="1200" cap="none" spc="0" normalizeH="0" baseline="-2500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 </a:t>
                </a:r>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14:m>
                  <m:oMath xmlns:m="http://schemas.openxmlformats.org/officeDocument/2006/math">
                    <m:r>
                      <a:rPr kumimoji="1" lang="en-US" altLang="ja-JP" sz="1800" b="0" i="1" u="none" strike="noStrike" kern="1200" cap="none" spc="0" normalizeH="0" baseline="0" noProof="0" dirty="0">
                        <a:ln>
                          <a:noFill/>
                        </a:ln>
                        <a:solidFill>
                          <a:prstClr val="white"/>
                        </a:solidFill>
                        <a:effectLst/>
                        <a:uLnTx/>
                        <a:uFillTx/>
                        <a:latin typeface="Cambria Math" panose="02040503050406030204" pitchFamily="18" charset="0"/>
                        <a:cs typeface="+mn-cs"/>
                      </a:rPr>
                      <m:t>𝑇</m:t>
                    </m:r>
                    <m:r>
                      <a:rPr kumimoji="1" lang="en-US" altLang="ja-JP" sz="1800" b="0" i="1" u="none" strike="noStrike" kern="1200" cap="none" spc="0" normalizeH="0" baseline="-25000" noProof="0" dirty="0" smtClean="0">
                        <a:ln>
                          <a:noFill/>
                        </a:ln>
                        <a:solidFill>
                          <a:prstClr val="white"/>
                        </a:solidFill>
                        <a:effectLst/>
                        <a:uLnTx/>
                        <a:uFillTx/>
                        <a:latin typeface="Cambria Math" panose="02040503050406030204" pitchFamily="18" charset="0"/>
                        <a:cs typeface="+mn-cs"/>
                      </a:rPr>
                      <m:t>2</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1116901" y="5569927"/>
                <a:ext cx="2044390" cy="512956"/>
              </a:xfrm>
              <a:prstGeom prst="rect">
                <a:avLst/>
              </a:prstGeom>
              <a:blipFill>
                <a:blip r:embed="rId4"/>
                <a:stretch>
                  <a:fillRect b="-46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楕円 31"/>
              <p:cNvSpPr/>
              <p:nvPr/>
            </p:nvSpPr>
            <p:spPr>
              <a:xfrm>
                <a:off x="1116901" y="4116552"/>
                <a:ext cx="825190" cy="8251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m:oMathPara>
                </a14:m>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2" name="楕円 31"/>
              <p:cNvSpPr>
                <a:spLocks noRot="1" noChangeAspect="1" noMove="1" noResize="1" noEditPoints="1" noAdjustHandles="1" noChangeArrowheads="1" noChangeShapeType="1" noTextEdit="1"/>
              </p:cNvSpPr>
              <p:nvPr/>
            </p:nvSpPr>
            <p:spPr>
              <a:xfrm>
                <a:off x="1116901" y="4116552"/>
                <a:ext cx="825190" cy="825190"/>
              </a:xfrm>
              <a:prstGeom prst="ellipse">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楕円 32"/>
              <p:cNvSpPr/>
              <p:nvPr/>
            </p:nvSpPr>
            <p:spPr>
              <a:xfrm>
                <a:off x="2336101" y="4116552"/>
                <a:ext cx="825190" cy="8251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1800" b="0" i="1" u="none" strike="noStrike" kern="1200" cap="none" spc="0" normalizeH="0" baseline="0" noProof="0" smtClean="0">
                        <a:ln>
                          <a:noFill/>
                        </a:ln>
                        <a:solidFill>
                          <a:prstClr val="white"/>
                        </a:solidFill>
                        <a:effectLst/>
                        <a:uLnTx/>
                        <a:uFillTx/>
                        <a:latin typeface="Cambria Math" panose="02040503050406030204" pitchFamily="18" charset="0"/>
                        <a:cs typeface="+mn-cs"/>
                      </a:rPr>
                      <m:t>𝐶</m:t>
                    </m:r>
                  </m:oMath>
                </a14:m>
                <a:r>
                  <a:rPr kumimoji="1" lang="en-US" altLang="ja-JP"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3" name="楕円 32"/>
              <p:cNvSpPr>
                <a:spLocks noRot="1" noChangeAspect="1" noMove="1" noResize="1" noEditPoints="1" noAdjustHandles="1" noChangeArrowheads="1" noChangeShapeType="1" noTextEdit="1"/>
              </p:cNvSpPr>
              <p:nvPr/>
            </p:nvSpPr>
            <p:spPr>
              <a:xfrm>
                <a:off x="2336101" y="4116552"/>
                <a:ext cx="825190" cy="825190"/>
              </a:xfrm>
              <a:prstGeom prst="ellipse">
                <a:avLst/>
              </a:prstGeom>
              <a:blipFill>
                <a:blip r:embed="rId6"/>
                <a:stretch>
                  <a:fillRect/>
                </a:stretch>
              </a:blipFill>
            </p:spPr>
            <p:txBody>
              <a:bodyPr/>
              <a:lstStyle/>
              <a:p>
                <a:r>
                  <a:rPr lang="ja-JP" altLang="en-US">
                    <a:noFill/>
                  </a:rPr>
                  <a:t> </a:t>
                </a:r>
              </a:p>
            </p:txBody>
          </p:sp>
        </mc:Fallback>
      </mc:AlternateContent>
      <p:sp>
        <p:nvSpPr>
          <p:cNvPr id="34" name="正方形/長方形 33"/>
          <p:cNvSpPr/>
          <p:nvPr/>
        </p:nvSpPr>
        <p:spPr>
          <a:xfrm>
            <a:off x="232820" y="4669743"/>
            <a:ext cx="144142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任意のサイクル</a:t>
            </a:r>
            <a:endPar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a:t>
            </a:r>
            <a:r>
              <a:rPr kumimoji="1" lang="en-US" altLang="ja-JP"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5" name="正方形/長方形 34"/>
          <p:cNvSpPr/>
          <p:nvPr/>
        </p:nvSpPr>
        <p:spPr>
          <a:xfrm>
            <a:off x="3167472" y="4657199"/>
            <a:ext cx="800219"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カルノー</a:t>
            </a:r>
            <a:endParaRPr kumimoji="0" lang="en-US" altLang="ja-JP"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サイクル</a:t>
            </a:r>
          </a:p>
        </p:txBody>
      </p:sp>
      <p:cxnSp>
        <p:nvCxnSpPr>
          <p:cNvPr id="36" name="直線矢印コネクタ 35"/>
          <p:cNvCxnSpPr/>
          <p:nvPr/>
        </p:nvCxnSpPr>
        <p:spPr>
          <a:xfrm>
            <a:off x="1608553" y="3731266"/>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p:cNvSpPr txBox="1"/>
              <p:nvPr/>
            </p:nvSpPr>
            <p:spPr>
              <a:xfrm>
                <a:off x="1181210" y="3642852"/>
                <a:ext cx="4925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1181210" y="3642852"/>
                <a:ext cx="492571" cy="369332"/>
              </a:xfrm>
              <a:prstGeom prst="rect">
                <a:avLst/>
              </a:prstGeom>
              <a:blipFill>
                <a:blip r:embed="rId7"/>
                <a:stretch>
                  <a:fillRect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161600" y="4031107"/>
                <a:ext cx="102380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161600" y="4031107"/>
                <a:ext cx="1023805" cy="369332"/>
              </a:xfrm>
              <a:prstGeom prst="rect">
                <a:avLst/>
              </a:prstGeom>
              <a:blipFill>
                <a:blip r:embed="rId8"/>
                <a:stretch>
                  <a:fillRect b="-11475"/>
                </a:stretch>
              </a:blipFill>
            </p:spPr>
            <p:txBody>
              <a:bodyPr/>
              <a:lstStyle/>
              <a:p>
                <a:r>
                  <a:rPr lang="ja-JP" altLang="en-US">
                    <a:noFill/>
                  </a:rPr>
                  <a:t> </a:t>
                </a:r>
              </a:p>
            </p:txBody>
          </p:sp>
        </mc:Fallback>
      </mc:AlternateContent>
      <p:cxnSp>
        <p:nvCxnSpPr>
          <p:cNvPr id="39" name="直線矢印コネクタ 38"/>
          <p:cNvCxnSpPr/>
          <p:nvPr/>
        </p:nvCxnSpPr>
        <p:spPr>
          <a:xfrm>
            <a:off x="2771610" y="3716635"/>
            <a:ext cx="0" cy="2560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a:off x="2803723" y="3642852"/>
                <a:ext cx="5511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803723" y="3642852"/>
                <a:ext cx="551177" cy="369332"/>
              </a:xfrm>
              <a:prstGeom prst="rect">
                <a:avLst/>
              </a:prstGeom>
              <a:blipFill>
                <a:blip r:embed="rId9"/>
                <a:stretch>
                  <a:fillRect b="-1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1144407" y="5071257"/>
                <a:ext cx="497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144407" y="5071257"/>
                <a:ext cx="497893" cy="369332"/>
              </a:xfrm>
              <a:prstGeom prst="rect">
                <a:avLst/>
              </a:prstGeom>
              <a:blipFill>
                <a:blip r:embed="rId10"/>
                <a:stretch>
                  <a:fillRect b="-11667"/>
                </a:stretch>
              </a:blipFill>
            </p:spPr>
            <p:txBody>
              <a:bodyPr/>
              <a:lstStyle/>
              <a:p>
                <a:r>
                  <a:rPr lang="ja-JP" altLang="en-US">
                    <a:noFill/>
                  </a:rPr>
                  <a:t> </a:t>
                </a:r>
              </a:p>
            </p:txBody>
          </p:sp>
        </mc:Fallback>
      </mc:AlternateContent>
      <p:cxnSp>
        <p:nvCxnSpPr>
          <p:cNvPr id="42" name="直線矢印コネクタ 41"/>
          <p:cNvCxnSpPr/>
          <p:nvPr/>
        </p:nvCxnSpPr>
        <p:spPr>
          <a:xfrm flipH="1" flipV="1">
            <a:off x="1600687" y="5110186"/>
            <a:ext cx="2" cy="330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2771610" y="5081868"/>
            <a:ext cx="2" cy="3304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2723000" y="5062635"/>
                <a:ext cx="5564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1" lang="ja-JP"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2723000" y="5062635"/>
                <a:ext cx="556499" cy="369332"/>
              </a:xfrm>
              <a:prstGeom prst="rect">
                <a:avLst/>
              </a:prstGeom>
              <a:blipFill>
                <a:blip r:embed="rId11"/>
                <a:stretch>
                  <a:fillRect b="-11475"/>
                </a:stretch>
              </a:blipFill>
            </p:spPr>
            <p:txBody>
              <a:bodyPr/>
              <a:lstStyle/>
              <a:p>
                <a:r>
                  <a:rPr lang="ja-JP" altLang="en-US">
                    <a:noFill/>
                  </a:rPr>
                  <a:t> </a:t>
                </a:r>
              </a:p>
            </p:txBody>
          </p:sp>
        </mc:Fallback>
      </mc:AlternateContent>
      <p:cxnSp>
        <p:nvCxnSpPr>
          <p:cNvPr id="45" name="直線矢印コネクタ 44"/>
          <p:cNvCxnSpPr/>
          <p:nvPr/>
        </p:nvCxnSpPr>
        <p:spPr>
          <a:xfrm flipV="1">
            <a:off x="3274689" y="4492262"/>
            <a:ext cx="40358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正方形/長方形 45"/>
              <p:cNvSpPr/>
              <p:nvPr/>
            </p:nvSpPr>
            <p:spPr>
              <a:xfrm>
                <a:off x="3012076" y="3994493"/>
                <a:ext cx="115704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46" name="正方形/長方形 45"/>
              <p:cNvSpPr>
                <a:spLocks noRot="1" noChangeAspect="1" noMove="1" noResize="1" noEditPoints="1" noAdjustHandles="1" noChangeArrowheads="1" noChangeShapeType="1" noTextEdit="1"/>
              </p:cNvSpPr>
              <p:nvPr/>
            </p:nvSpPr>
            <p:spPr>
              <a:xfrm>
                <a:off x="3012076" y="3994493"/>
                <a:ext cx="1157048" cy="369332"/>
              </a:xfrm>
              <a:prstGeom prst="rect">
                <a:avLst/>
              </a:prstGeom>
              <a:blipFill>
                <a:blip r:embed="rId12"/>
                <a:stretch>
                  <a:fillRect b="-13115"/>
                </a:stretch>
              </a:blipFill>
            </p:spPr>
            <p:txBody>
              <a:bodyPr/>
              <a:lstStyle/>
              <a:p>
                <a:r>
                  <a:rPr lang="ja-JP" altLang="en-US">
                    <a:noFill/>
                  </a:rPr>
                  <a:t> </a:t>
                </a:r>
              </a:p>
            </p:txBody>
          </p:sp>
        </mc:Fallback>
      </mc:AlternateContent>
      <p:cxnSp>
        <p:nvCxnSpPr>
          <p:cNvPr id="47" name="直線矢印コネクタ 46"/>
          <p:cNvCxnSpPr/>
          <p:nvPr/>
        </p:nvCxnSpPr>
        <p:spPr>
          <a:xfrm flipH="1" flipV="1">
            <a:off x="433682" y="4474268"/>
            <a:ext cx="578417"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185682" y="1257072"/>
            <a:ext cx="3147015"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任意のサイクル</a:t>
            </a:r>
            <a:endPar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a:t>
            </a:r>
            <a:r>
              <a:rPr kumimoji="1" lang="en-US" altLang="ja-JP"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カルノーサイクル</a:t>
            </a:r>
            <a:endParaRPr kumimoji="0" lang="ja-JP"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807362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§2.4</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連続的な状態変化</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38</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51" name="コンテンツ プレースホルダー 2"/>
              <p:cNvSpPr txBox="1">
                <a:spLocks/>
              </p:cNvSpPr>
              <p:nvPr/>
            </p:nvSpPr>
            <p:spPr>
              <a:xfrm>
                <a:off x="130174" y="862449"/>
                <a:ext cx="8378825" cy="50013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連続的に温度が変わる熱源との熱交換のサイクル</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１サイクル</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を閉曲線として、小部分に分割</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小部分</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吸収する熱量　</a:t>
                </a:r>
                <a14:m>
                  <m:oMath xmlns:m="http://schemas.openxmlformats.org/officeDocument/2006/math">
                    <m:r>
                      <a:rPr kumimoji="1" lang="ja-JP" altLang="en-US" sz="2000" b="0" i="1" u="none" strike="noStrike" kern="1200" cap="none" spc="0" normalizeH="0" baseline="0" noProof="0" dirty="0" smtClean="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000" b="0" i="1" u="none" strike="noStrike" kern="1200" cap="none" spc="0" normalizeH="0" baseline="0" noProof="0" dirty="0">
                        <a:ln>
                          <a:noFill/>
                        </a:ln>
                        <a:solidFill>
                          <a:prstClr val="black"/>
                        </a:solidFill>
                        <a:effectLst/>
                        <a:uLnTx/>
                        <a:uFillTx/>
                        <a:latin typeface="Cambria Math" panose="02040503050406030204" pitchFamily="18" charset="0"/>
                        <a:cs typeface="+mn-cs"/>
                        <a:sym typeface="Wingdings" panose="05000000000000000000" pitchFamily="2" charset="2"/>
                      </a:rPr>
                      <m:t>𝑄</m:t>
                    </m:r>
                  </m:oMath>
                </a14:m>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熱源の温度　　</a:t>
                </a:r>
                <a14:m>
                  <m:oMath xmlns:m="http://schemas.openxmlformats.org/officeDocument/2006/math">
                    <m:r>
                      <a:rPr kumimoji="1" lang="en-US" altLang="ja-JP" sz="2000" b="1" i="1" u="none" strike="noStrike" kern="1200" cap="none" spc="0" normalizeH="0" baseline="0" noProof="0" dirty="0">
                        <a:ln>
                          <a:noFill/>
                        </a:ln>
                        <a:solidFill>
                          <a:srgbClr val="FF0000"/>
                        </a:solidFill>
                        <a:effectLst/>
                        <a:uLnTx/>
                        <a:uFillTx/>
                        <a:latin typeface="Cambria Math" panose="02040503050406030204" pitchFamily="18" charset="0"/>
                        <a:cs typeface="+mn-cs"/>
                        <a:sym typeface="Wingdings" panose="05000000000000000000" pitchFamily="2" charset="2"/>
                      </a:rPr>
                      <m:t>𝑻</m:t>
                    </m:r>
                    <m:r>
                      <a:rPr kumimoji="1" lang="en-US" altLang="ja-JP" sz="2000" b="1" i="1" u="none" strike="noStrike" kern="1200" cap="none" spc="0" normalizeH="0" baseline="0" noProof="0" dirty="0">
                        <a:ln>
                          <a:noFill/>
                        </a:ln>
                        <a:solidFill>
                          <a:srgbClr val="FF0000"/>
                        </a:solidFill>
                        <a:effectLst/>
                        <a:uLnTx/>
                        <a:uFillTx/>
                        <a:latin typeface="Cambria Math" panose="02040503050406030204" pitchFamily="18" charset="0"/>
                        <a:cs typeface="+mn-cs"/>
                        <a:sym typeface="Wingdings" panose="05000000000000000000" pitchFamily="2" charset="2"/>
                      </a:rPr>
                      <m:t>’</m:t>
                    </m:r>
                  </m:oMath>
                </a14:m>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一般の場合、系の温度 </a:t>
                </a:r>
                <a:r>
                  <a:rPr kumimoji="1" lang="en-US" altLang="ja-JP" sz="2000" b="1" i="1"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T</a:t>
                </a:r>
                <a:r>
                  <a:rPr kumimoji="1" lang="ja-JP" altLang="en-US"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とは異なる</a:t>
                </a:r>
                <a:r>
                  <a:rPr kumimoji="1" lang="en-US" altLang="ja-JP" sz="20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クラウジウスの不等式を適用すると経路積分</a:t>
                </a:r>
                <a:b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sym typeface="Wingdings" panose="05000000000000000000" pitchFamily="2" charset="2"/>
                  </a:rPr>
                </a:br>
                <a: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sym typeface="Wingdings" panose="05000000000000000000" pitchFamily="2" charset="2"/>
                  </a:rPr>
                  <a:t>　　</a:t>
                </a:r>
                <a14:m>
                  <m:oMath xmlns:m="http://schemas.openxmlformats.org/officeDocument/2006/math">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 </m:t>
                    </m:r>
                    <m:nary>
                      <m:naryPr>
                        <m:chr m:val="∮"/>
                        <m:limLoc m:val="undOvr"/>
                        <m:subHide m:val="on"/>
                        <m:supHide m:val="on"/>
                        <m:ctrlP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ctrlPr>
                      </m:naryPr>
                      <m:sub/>
                      <m:sup/>
                      <m:e>
                        <m:f>
                          <m:f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m:t>
                                </m:r>
                              </m:sup>
                            </m:sSup>
                          </m:den>
                        </m:f>
                      </m:e>
                    </m:nary>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≤0</m:t>
                    </m:r>
                  </m:oMath>
                </a14:m>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(2.12)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1" name="コンテンツ プレースホルダー 2"/>
              <p:cNvSpPr txBox="1">
                <a:spLocks noRot="1" noChangeAspect="1" noMove="1" noResize="1" noEditPoints="1" noAdjustHandles="1" noChangeArrowheads="1" noChangeShapeType="1" noTextEdit="1"/>
              </p:cNvSpPr>
              <p:nvPr/>
            </p:nvSpPr>
            <p:spPr>
              <a:xfrm>
                <a:off x="130174" y="862449"/>
                <a:ext cx="8378825" cy="5001306"/>
              </a:xfrm>
              <a:prstGeom prst="rect">
                <a:avLst/>
              </a:prstGeom>
              <a:blipFill>
                <a:blip r:embed="rId2"/>
                <a:stretch>
                  <a:fillRect l="-1455" t="-2071"/>
                </a:stretch>
              </a:blipFill>
            </p:spPr>
            <p:txBody>
              <a:bodyPr/>
              <a:lstStyle/>
              <a:p>
                <a:r>
                  <a:rPr lang="ja-JP" altLang="en-US">
                    <a:noFill/>
                  </a:rPr>
                  <a:t> </a:t>
                </a:r>
              </a:p>
            </p:txBody>
          </p:sp>
        </mc:Fallback>
      </mc:AlternateContent>
      <p:grpSp>
        <p:nvGrpSpPr>
          <p:cNvPr id="52" name="Group 4"/>
          <p:cNvGrpSpPr>
            <a:grpSpLocks noChangeAspect="1"/>
          </p:cNvGrpSpPr>
          <p:nvPr/>
        </p:nvGrpSpPr>
        <p:grpSpPr bwMode="auto">
          <a:xfrm>
            <a:off x="3720995" y="4730972"/>
            <a:ext cx="2247900" cy="2012950"/>
            <a:chOff x="1995" y="2301"/>
            <a:chExt cx="1416" cy="1268"/>
          </a:xfrm>
        </p:grpSpPr>
        <p:sp>
          <p:nvSpPr>
            <p:cNvPr id="53" name="AutoShape 3"/>
            <p:cNvSpPr>
              <a:spLocks noChangeAspect="1" noChangeArrowheads="1" noTextEdit="1"/>
            </p:cNvSpPr>
            <p:nvPr/>
          </p:nvSpPr>
          <p:spPr bwMode="auto">
            <a:xfrm>
              <a:off x="1995" y="2301"/>
              <a:ext cx="1416" cy="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Freeform 5"/>
            <p:cNvSpPr>
              <a:spLocks/>
            </p:cNvSpPr>
            <p:nvPr/>
          </p:nvSpPr>
          <p:spPr bwMode="auto">
            <a:xfrm>
              <a:off x="2059" y="2359"/>
              <a:ext cx="1288" cy="1152"/>
            </a:xfrm>
            <a:custGeom>
              <a:avLst/>
              <a:gdLst>
                <a:gd name="T0" fmla="*/ 1202 w 1288"/>
                <a:gd name="T1" fmla="*/ 577 h 1152"/>
                <a:gd name="T2" fmla="*/ 1168 w 1288"/>
                <a:gd name="T3" fmla="*/ 635 h 1152"/>
                <a:gd name="T4" fmla="*/ 1082 w 1288"/>
                <a:gd name="T5" fmla="*/ 747 h 1152"/>
                <a:gd name="T6" fmla="*/ 983 w 1288"/>
                <a:gd name="T7" fmla="*/ 849 h 1152"/>
                <a:gd name="T8" fmla="*/ 871 w 1288"/>
                <a:gd name="T9" fmla="*/ 942 h 1152"/>
                <a:gd name="T10" fmla="*/ 753 w 1288"/>
                <a:gd name="T11" fmla="*/ 1020 h 1152"/>
                <a:gd name="T12" fmla="*/ 629 w 1288"/>
                <a:gd name="T13" fmla="*/ 1082 h 1152"/>
                <a:gd name="T14" fmla="*/ 505 w 1288"/>
                <a:gd name="T15" fmla="*/ 1126 h 1152"/>
                <a:gd name="T16" fmla="*/ 443 w 1288"/>
                <a:gd name="T17" fmla="*/ 1140 h 1152"/>
                <a:gd name="T18" fmla="*/ 383 w 1288"/>
                <a:gd name="T19" fmla="*/ 1148 h 1152"/>
                <a:gd name="T20" fmla="*/ 323 w 1288"/>
                <a:gd name="T21" fmla="*/ 1152 h 1152"/>
                <a:gd name="T22" fmla="*/ 295 w 1288"/>
                <a:gd name="T23" fmla="*/ 1150 h 1152"/>
                <a:gd name="T24" fmla="*/ 242 w 1288"/>
                <a:gd name="T25" fmla="*/ 1144 h 1152"/>
                <a:gd name="T26" fmla="*/ 194 w 1288"/>
                <a:gd name="T27" fmla="*/ 1134 h 1152"/>
                <a:gd name="T28" fmla="*/ 152 w 1288"/>
                <a:gd name="T29" fmla="*/ 1116 h 1152"/>
                <a:gd name="T30" fmla="*/ 114 w 1288"/>
                <a:gd name="T31" fmla="*/ 1094 h 1152"/>
                <a:gd name="T32" fmla="*/ 80 w 1288"/>
                <a:gd name="T33" fmla="*/ 1068 h 1152"/>
                <a:gd name="T34" fmla="*/ 54 w 1288"/>
                <a:gd name="T35" fmla="*/ 1038 h 1152"/>
                <a:gd name="T36" fmla="*/ 32 w 1288"/>
                <a:gd name="T37" fmla="*/ 1002 h 1152"/>
                <a:gd name="T38" fmla="*/ 16 w 1288"/>
                <a:gd name="T39" fmla="*/ 964 h 1152"/>
                <a:gd name="T40" fmla="*/ 4 w 1288"/>
                <a:gd name="T41" fmla="*/ 920 h 1152"/>
                <a:gd name="T42" fmla="*/ 0 w 1288"/>
                <a:gd name="T43" fmla="*/ 873 h 1152"/>
                <a:gd name="T44" fmla="*/ 2 w 1288"/>
                <a:gd name="T45" fmla="*/ 825 h 1152"/>
                <a:gd name="T46" fmla="*/ 10 w 1288"/>
                <a:gd name="T47" fmla="*/ 773 h 1152"/>
                <a:gd name="T48" fmla="*/ 24 w 1288"/>
                <a:gd name="T49" fmla="*/ 719 h 1152"/>
                <a:gd name="T50" fmla="*/ 44 w 1288"/>
                <a:gd name="T51" fmla="*/ 663 h 1152"/>
                <a:gd name="T52" fmla="*/ 70 w 1288"/>
                <a:gd name="T53" fmla="*/ 605 h 1152"/>
                <a:gd name="T54" fmla="*/ 86 w 1288"/>
                <a:gd name="T55" fmla="*/ 575 h 1152"/>
                <a:gd name="T56" fmla="*/ 122 w 1288"/>
                <a:gd name="T57" fmla="*/ 517 h 1152"/>
                <a:gd name="T58" fmla="*/ 206 w 1288"/>
                <a:gd name="T59" fmla="*/ 405 h 1152"/>
                <a:gd name="T60" fmla="*/ 305 w 1288"/>
                <a:gd name="T61" fmla="*/ 303 h 1152"/>
                <a:gd name="T62" fmla="*/ 417 w 1288"/>
                <a:gd name="T63" fmla="*/ 210 h 1152"/>
                <a:gd name="T64" fmla="*/ 537 w 1288"/>
                <a:gd name="T65" fmla="*/ 132 h 1152"/>
                <a:gd name="T66" fmla="*/ 659 w 1288"/>
                <a:gd name="T67" fmla="*/ 70 h 1152"/>
                <a:gd name="T68" fmla="*/ 785 w 1288"/>
                <a:gd name="T69" fmla="*/ 26 h 1152"/>
                <a:gd name="T70" fmla="*/ 847 w 1288"/>
                <a:gd name="T71" fmla="*/ 12 h 1152"/>
                <a:gd name="T72" fmla="*/ 907 w 1288"/>
                <a:gd name="T73" fmla="*/ 4 h 1152"/>
                <a:gd name="T74" fmla="*/ 965 w 1288"/>
                <a:gd name="T75" fmla="*/ 0 h 1152"/>
                <a:gd name="T76" fmla="*/ 993 w 1288"/>
                <a:gd name="T77" fmla="*/ 2 h 1152"/>
                <a:gd name="T78" fmla="*/ 1046 w 1288"/>
                <a:gd name="T79" fmla="*/ 8 h 1152"/>
                <a:gd name="T80" fmla="*/ 1094 w 1288"/>
                <a:gd name="T81" fmla="*/ 18 h 1152"/>
                <a:gd name="T82" fmla="*/ 1138 w 1288"/>
                <a:gd name="T83" fmla="*/ 36 h 1152"/>
                <a:gd name="T84" fmla="*/ 1176 w 1288"/>
                <a:gd name="T85" fmla="*/ 58 h 1152"/>
                <a:gd name="T86" fmla="*/ 1208 w 1288"/>
                <a:gd name="T87" fmla="*/ 84 h 1152"/>
                <a:gd name="T88" fmla="*/ 1236 w 1288"/>
                <a:gd name="T89" fmla="*/ 114 h 1152"/>
                <a:gd name="T90" fmla="*/ 1258 w 1288"/>
                <a:gd name="T91" fmla="*/ 150 h 1152"/>
                <a:gd name="T92" fmla="*/ 1274 w 1288"/>
                <a:gd name="T93" fmla="*/ 190 h 1152"/>
                <a:gd name="T94" fmla="*/ 1284 w 1288"/>
                <a:gd name="T95" fmla="*/ 232 h 1152"/>
                <a:gd name="T96" fmla="*/ 1288 w 1288"/>
                <a:gd name="T97" fmla="*/ 279 h 1152"/>
                <a:gd name="T98" fmla="*/ 1286 w 1288"/>
                <a:gd name="T99" fmla="*/ 327 h 1152"/>
                <a:gd name="T100" fmla="*/ 1280 w 1288"/>
                <a:gd name="T101" fmla="*/ 379 h 1152"/>
                <a:gd name="T102" fmla="*/ 1266 w 1288"/>
                <a:gd name="T103" fmla="*/ 433 h 1152"/>
                <a:gd name="T104" fmla="*/ 1246 w 1288"/>
                <a:gd name="T105" fmla="*/ 489 h 1152"/>
                <a:gd name="T106" fmla="*/ 1218 w 1288"/>
                <a:gd name="T107" fmla="*/ 547 h 1152"/>
                <a:gd name="T108" fmla="*/ 1202 w 1288"/>
                <a:gd name="T109" fmla="*/ 57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8" h="1152">
                  <a:moveTo>
                    <a:pt x="1202" y="577"/>
                  </a:moveTo>
                  <a:lnTo>
                    <a:pt x="1202" y="577"/>
                  </a:lnTo>
                  <a:lnTo>
                    <a:pt x="1186" y="605"/>
                  </a:lnTo>
                  <a:lnTo>
                    <a:pt x="1168" y="635"/>
                  </a:lnTo>
                  <a:lnTo>
                    <a:pt x="1126" y="691"/>
                  </a:lnTo>
                  <a:lnTo>
                    <a:pt x="1082" y="747"/>
                  </a:lnTo>
                  <a:lnTo>
                    <a:pt x="1034" y="799"/>
                  </a:lnTo>
                  <a:lnTo>
                    <a:pt x="983" y="849"/>
                  </a:lnTo>
                  <a:lnTo>
                    <a:pt x="929" y="898"/>
                  </a:lnTo>
                  <a:lnTo>
                    <a:pt x="871" y="942"/>
                  </a:lnTo>
                  <a:lnTo>
                    <a:pt x="813" y="984"/>
                  </a:lnTo>
                  <a:lnTo>
                    <a:pt x="753" y="1020"/>
                  </a:lnTo>
                  <a:lnTo>
                    <a:pt x="691" y="1054"/>
                  </a:lnTo>
                  <a:lnTo>
                    <a:pt x="629" y="1082"/>
                  </a:lnTo>
                  <a:lnTo>
                    <a:pt x="567" y="1106"/>
                  </a:lnTo>
                  <a:lnTo>
                    <a:pt x="505" y="1126"/>
                  </a:lnTo>
                  <a:lnTo>
                    <a:pt x="473" y="1134"/>
                  </a:lnTo>
                  <a:lnTo>
                    <a:pt x="443" y="1140"/>
                  </a:lnTo>
                  <a:lnTo>
                    <a:pt x="413" y="1144"/>
                  </a:lnTo>
                  <a:lnTo>
                    <a:pt x="383" y="1148"/>
                  </a:lnTo>
                  <a:lnTo>
                    <a:pt x="353" y="1150"/>
                  </a:lnTo>
                  <a:lnTo>
                    <a:pt x="323" y="1152"/>
                  </a:lnTo>
                  <a:lnTo>
                    <a:pt x="323" y="1152"/>
                  </a:lnTo>
                  <a:lnTo>
                    <a:pt x="295" y="1150"/>
                  </a:lnTo>
                  <a:lnTo>
                    <a:pt x="268" y="1148"/>
                  </a:lnTo>
                  <a:lnTo>
                    <a:pt x="242" y="1144"/>
                  </a:lnTo>
                  <a:lnTo>
                    <a:pt x="218" y="1140"/>
                  </a:lnTo>
                  <a:lnTo>
                    <a:pt x="194" y="1134"/>
                  </a:lnTo>
                  <a:lnTo>
                    <a:pt x="172" y="1126"/>
                  </a:lnTo>
                  <a:lnTo>
                    <a:pt x="152" y="1116"/>
                  </a:lnTo>
                  <a:lnTo>
                    <a:pt x="132" y="1106"/>
                  </a:lnTo>
                  <a:lnTo>
                    <a:pt x="114" y="1094"/>
                  </a:lnTo>
                  <a:lnTo>
                    <a:pt x="96" y="1082"/>
                  </a:lnTo>
                  <a:lnTo>
                    <a:pt x="80" y="1068"/>
                  </a:lnTo>
                  <a:lnTo>
                    <a:pt x="66" y="1054"/>
                  </a:lnTo>
                  <a:lnTo>
                    <a:pt x="54" y="1038"/>
                  </a:lnTo>
                  <a:lnTo>
                    <a:pt x="42" y="1020"/>
                  </a:lnTo>
                  <a:lnTo>
                    <a:pt x="32" y="1002"/>
                  </a:lnTo>
                  <a:lnTo>
                    <a:pt x="22" y="984"/>
                  </a:lnTo>
                  <a:lnTo>
                    <a:pt x="16" y="964"/>
                  </a:lnTo>
                  <a:lnTo>
                    <a:pt x="10" y="942"/>
                  </a:lnTo>
                  <a:lnTo>
                    <a:pt x="4" y="920"/>
                  </a:lnTo>
                  <a:lnTo>
                    <a:pt x="2" y="898"/>
                  </a:lnTo>
                  <a:lnTo>
                    <a:pt x="0" y="873"/>
                  </a:lnTo>
                  <a:lnTo>
                    <a:pt x="0" y="849"/>
                  </a:lnTo>
                  <a:lnTo>
                    <a:pt x="2" y="825"/>
                  </a:lnTo>
                  <a:lnTo>
                    <a:pt x="4" y="799"/>
                  </a:lnTo>
                  <a:lnTo>
                    <a:pt x="10" y="773"/>
                  </a:lnTo>
                  <a:lnTo>
                    <a:pt x="16" y="747"/>
                  </a:lnTo>
                  <a:lnTo>
                    <a:pt x="24" y="719"/>
                  </a:lnTo>
                  <a:lnTo>
                    <a:pt x="32" y="691"/>
                  </a:lnTo>
                  <a:lnTo>
                    <a:pt x="44" y="663"/>
                  </a:lnTo>
                  <a:lnTo>
                    <a:pt x="56" y="635"/>
                  </a:lnTo>
                  <a:lnTo>
                    <a:pt x="70" y="605"/>
                  </a:lnTo>
                  <a:lnTo>
                    <a:pt x="86" y="575"/>
                  </a:lnTo>
                  <a:lnTo>
                    <a:pt x="86" y="575"/>
                  </a:lnTo>
                  <a:lnTo>
                    <a:pt x="104" y="547"/>
                  </a:lnTo>
                  <a:lnTo>
                    <a:pt x="122" y="517"/>
                  </a:lnTo>
                  <a:lnTo>
                    <a:pt x="162" y="461"/>
                  </a:lnTo>
                  <a:lnTo>
                    <a:pt x="206" y="405"/>
                  </a:lnTo>
                  <a:lnTo>
                    <a:pt x="254" y="353"/>
                  </a:lnTo>
                  <a:lnTo>
                    <a:pt x="305" y="303"/>
                  </a:lnTo>
                  <a:lnTo>
                    <a:pt x="359" y="254"/>
                  </a:lnTo>
                  <a:lnTo>
                    <a:pt x="417" y="210"/>
                  </a:lnTo>
                  <a:lnTo>
                    <a:pt x="475" y="168"/>
                  </a:lnTo>
                  <a:lnTo>
                    <a:pt x="537" y="132"/>
                  </a:lnTo>
                  <a:lnTo>
                    <a:pt x="597" y="98"/>
                  </a:lnTo>
                  <a:lnTo>
                    <a:pt x="659" y="70"/>
                  </a:lnTo>
                  <a:lnTo>
                    <a:pt x="723" y="46"/>
                  </a:lnTo>
                  <a:lnTo>
                    <a:pt x="785" y="26"/>
                  </a:lnTo>
                  <a:lnTo>
                    <a:pt x="815" y="18"/>
                  </a:lnTo>
                  <a:lnTo>
                    <a:pt x="847" y="12"/>
                  </a:lnTo>
                  <a:lnTo>
                    <a:pt x="877" y="8"/>
                  </a:lnTo>
                  <a:lnTo>
                    <a:pt x="907" y="4"/>
                  </a:lnTo>
                  <a:lnTo>
                    <a:pt x="937" y="2"/>
                  </a:lnTo>
                  <a:lnTo>
                    <a:pt x="965" y="0"/>
                  </a:lnTo>
                  <a:lnTo>
                    <a:pt x="965" y="0"/>
                  </a:lnTo>
                  <a:lnTo>
                    <a:pt x="993" y="2"/>
                  </a:lnTo>
                  <a:lnTo>
                    <a:pt x="1020" y="4"/>
                  </a:lnTo>
                  <a:lnTo>
                    <a:pt x="1046" y="8"/>
                  </a:lnTo>
                  <a:lnTo>
                    <a:pt x="1070" y="12"/>
                  </a:lnTo>
                  <a:lnTo>
                    <a:pt x="1094" y="18"/>
                  </a:lnTo>
                  <a:lnTo>
                    <a:pt x="1116" y="26"/>
                  </a:lnTo>
                  <a:lnTo>
                    <a:pt x="1138" y="36"/>
                  </a:lnTo>
                  <a:lnTo>
                    <a:pt x="1156" y="46"/>
                  </a:lnTo>
                  <a:lnTo>
                    <a:pt x="1176" y="58"/>
                  </a:lnTo>
                  <a:lnTo>
                    <a:pt x="1192" y="70"/>
                  </a:lnTo>
                  <a:lnTo>
                    <a:pt x="1208" y="84"/>
                  </a:lnTo>
                  <a:lnTo>
                    <a:pt x="1222" y="98"/>
                  </a:lnTo>
                  <a:lnTo>
                    <a:pt x="1236" y="114"/>
                  </a:lnTo>
                  <a:lnTo>
                    <a:pt x="1246" y="132"/>
                  </a:lnTo>
                  <a:lnTo>
                    <a:pt x="1258" y="150"/>
                  </a:lnTo>
                  <a:lnTo>
                    <a:pt x="1266" y="170"/>
                  </a:lnTo>
                  <a:lnTo>
                    <a:pt x="1274" y="190"/>
                  </a:lnTo>
                  <a:lnTo>
                    <a:pt x="1280" y="210"/>
                  </a:lnTo>
                  <a:lnTo>
                    <a:pt x="1284" y="232"/>
                  </a:lnTo>
                  <a:lnTo>
                    <a:pt x="1286" y="254"/>
                  </a:lnTo>
                  <a:lnTo>
                    <a:pt x="1288" y="279"/>
                  </a:lnTo>
                  <a:lnTo>
                    <a:pt x="1288" y="303"/>
                  </a:lnTo>
                  <a:lnTo>
                    <a:pt x="1286" y="327"/>
                  </a:lnTo>
                  <a:lnTo>
                    <a:pt x="1284" y="353"/>
                  </a:lnTo>
                  <a:lnTo>
                    <a:pt x="1280" y="379"/>
                  </a:lnTo>
                  <a:lnTo>
                    <a:pt x="1274" y="405"/>
                  </a:lnTo>
                  <a:lnTo>
                    <a:pt x="1266" y="433"/>
                  </a:lnTo>
                  <a:lnTo>
                    <a:pt x="1256" y="461"/>
                  </a:lnTo>
                  <a:lnTo>
                    <a:pt x="1246" y="489"/>
                  </a:lnTo>
                  <a:lnTo>
                    <a:pt x="1232" y="517"/>
                  </a:lnTo>
                  <a:lnTo>
                    <a:pt x="1218" y="547"/>
                  </a:lnTo>
                  <a:lnTo>
                    <a:pt x="1202" y="577"/>
                  </a:lnTo>
                  <a:lnTo>
                    <a:pt x="1202" y="577"/>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Line 6"/>
            <p:cNvSpPr>
              <a:spLocks noChangeShapeType="1"/>
            </p:cNvSpPr>
            <p:nvPr/>
          </p:nvSpPr>
          <p:spPr bwMode="auto">
            <a:xfrm flipH="1">
              <a:off x="2992" y="2303"/>
              <a:ext cx="64" cy="11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Line 7"/>
            <p:cNvSpPr>
              <a:spLocks noChangeShapeType="1"/>
            </p:cNvSpPr>
            <p:nvPr/>
          </p:nvSpPr>
          <p:spPr bwMode="auto">
            <a:xfrm flipH="1">
              <a:off x="2350" y="3453"/>
              <a:ext cx="64" cy="11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Line 8"/>
            <p:cNvSpPr>
              <a:spLocks noChangeShapeType="1"/>
            </p:cNvSpPr>
            <p:nvPr/>
          </p:nvSpPr>
          <p:spPr bwMode="auto">
            <a:xfrm>
              <a:off x="2089" y="2934"/>
              <a:ext cx="11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8" name="Line 9"/>
            <p:cNvSpPr>
              <a:spLocks noChangeShapeType="1"/>
            </p:cNvSpPr>
            <p:nvPr/>
          </p:nvSpPr>
          <p:spPr bwMode="auto">
            <a:xfrm>
              <a:off x="3205" y="2936"/>
              <a:ext cx="11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9" name="Line 10"/>
            <p:cNvSpPr>
              <a:spLocks noChangeShapeType="1"/>
            </p:cNvSpPr>
            <p:nvPr/>
          </p:nvSpPr>
          <p:spPr bwMode="auto">
            <a:xfrm>
              <a:off x="2518" y="2487"/>
              <a:ext cx="34" cy="8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Line 11"/>
            <p:cNvSpPr>
              <a:spLocks noChangeShapeType="1"/>
            </p:cNvSpPr>
            <p:nvPr/>
          </p:nvSpPr>
          <p:spPr bwMode="auto">
            <a:xfrm>
              <a:off x="2856" y="3301"/>
              <a:ext cx="32" cy="8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Line 12"/>
            <p:cNvSpPr>
              <a:spLocks noChangeShapeType="1"/>
            </p:cNvSpPr>
            <p:nvPr/>
          </p:nvSpPr>
          <p:spPr bwMode="auto">
            <a:xfrm flipV="1">
              <a:off x="2019" y="3301"/>
              <a:ext cx="124" cy="8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2" name="Line 13"/>
            <p:cNvSpPr>
              <a:spLocks noChangeShapeType="1"/>
            </p:cNvSpPr>
            <p:nvPr/>
          </p:nvSpPr>
          <p:spPr bwMode="auto">
            <a:xfrm flipV="1">
              <a:off x="3263" y="2487"/>
              <a:ext cx="124" cy="8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Line 14"/>
            <p:cNvSpPr>
              <a:spLocks noChangeShapeType="1"/>
            </p:cNvSpPr>
            <p:nvPr/>
          </p:nvSpPr>
          <p:spPr bwMode="auto">
            <a:xfrm flipH="1">
              <a:off x="2778" y="2351"/>
              <a:ext cx="16" cy="10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4" name="Line 15"/>
            <p:cNvSpPr>
              <a:spLocks noChangeShapeType="1"/>
            </p:cNvSpPr>
            <p:nvPr/>
          </p:nvSpPr>
          <p:spPr bwMode="auto">
            <a:xfrm flipH="1">
              <a:off x="2612" y="3413"/>
              <a:ext cx="18" cy="10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Line 16"/>
            <p:cNvSpPr>
              <a:spLocks noChangeShapeType="1"/>
            </p:cNvSpPr>
            <p:nvPr/>
          </p:nvSpPr>
          <p:spPr bwMode="auto">
            <a:xfrm flipV="1">
              <a:off x="2001" y="3132"/>
              <a:ext cx="128" cy="4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Line 17"/>
            <p:cNvSpPr>
              <a:spLocks noChangeShapeType="1"/>
            </p:cNvSpPr>
            <p:nvPr/>
          </p:nvSpPr>
          <p:spPr bwMode="auto">
            <a:xfrm flipV="1">
              <a:off x="3279" y="2694"/>
              <a:ext cx="128" cy="4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Line 18"/>
            <p:cNvSpPr>
              <a:spLocks noChangeShapeType="1"/>
            </p:cNvSpPr>
            <p:nvPr/>
          </p:nvSpPr>
          <p:spPr bwMode="auto">
            <a:xfrm>
              <a:off x="2271" y="2694"/>
              <a:ext cx="78" cy="4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8" name="Line 19"/>
            <p:cNvSpPr>
              <a:spLocks noChangeShapeType="1"/>
            </p:cNvSpPr>
            <p:nvPr/>
          </p:nvSpPr>
          <p:spPr bwMode="auto">
            <a:xfrm>
              <a:off x="3057" y="3134"/>
              <a:ext cx="78" cy="44"/>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9" name="Line 20"/>
            <p:cNvSpPr>
              <a:spLocks noChangeShapeType="1"/>
            </p:cNvSpPr>
            <p:nvPr/>
          </p:nvSpPr>
          <p:spPr bwMode="auto">
            <a:xfrm flipV="1">
              <a:off x="2143" y="3413"/>
              <a:ext cx="102" cy="10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0" name="Line 21"/>
            <p:cNvSpPr>
              <a:spLocks noChangeShapeType="1"/>
            </p:cNvSpPr>
            <p:nvPr/>
          </p:nvSpPr>
          <p:spPr bwMode="auto">
            <a:xfrm flipV="1">
              <a:off x="3163" y="2351"/>
              <a:ext cx="102" cy="10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1" name="Line 22"/>
            <p:cNvSpPr>
              <a:spLocks noChangeShapeType="1"/>
            </p:cNvSpPr>
            <p:nvPr/>
          </p:nvSpPr>
          <p:spPr bwMode="auto">
            <a:xfrm flipH="1">
              <a:off x="2888" y="2315"/>
              <a:ext cx="42" cy="1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2" name="Line 23"/>
            <p:cNvSpPr>
              <a:spLocks noChangeShapeType="1"/>
            </p:cNvSpPr>
            <p:nvPr/>
          </p:nvSpPr>
          <p:spPr bwMode="auto">
            <a:xfrm flipH="1">
              <a:off x="2478" y="3443"/>
              <a:ext cx="40" cy="1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3" name="Line 24"/>
            <p:cNvSpPr>
              <a:spLocks noChangeShapeType="1"/>
            </p:cNvSpPr>
            <p:nvPr/>
          </p:nvSpPr>
          <p:spPr bwMode="auto">
            <a:xfrm flipV="1">
              <a:off x="2031" y="3036"/>
              <a:ext cx="124" cy="2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4" name="Line 25"/>
            <p:cNvSpPr>
              <a:spLocks noChangeShapeType="1"/>
            </p:cNvSpPr>
            <p:nvPr/>
          </p:nvSpPr>
          <p:spPr bwMode="auto">
            <a:xfrm flipV="1">
              <a:off x="3253" y="2812"/>
              <a:ext cx="122" cy="2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5" name="Line 26"/>
            <p:cNvSpPr>
              <a:spLocks noChangeShapeType="1"/>
            </p:cNvSpPr>
            <p:nvPr/>
          </p:nvSpPr>
          <p:spPr bwMode="auto">
            <a:xfrm>
              <a:off x="2388" y="2583"/>
              <a:ext cx="58" cy="6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6" name="Line 27"/>
            <p:cNvSpPr>
              <a:spLocks noChangeShapeType="1"/>
            </p:cNvSpPr>
            <p:nvPr/>
          </p:nvSpPr>
          <p:spPr bwMode="auto">
            <a:xfrm>
              <a:off x="2962" y="3222"/>
              <a:ext cx="56" cy="6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7" name="Line 28"/>
            <p:cNvSpPr>
              <a:spLocks noChangeShapeType="1"/>
            </p:cNvSpPr>
            <p:nvPr/>
          </p:nvSpPr>
          <p:spPr bwMode="auto">
            <a:xfrm flipV="1">
              <a:off x="2069" y="3365"/>
              <a:ext cx="116" cy="9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8" name="Line 29"/>
            <p:cNvSpPr>
              <a:spLocks noChangeShapeType="1"/>
            </p:cNvSpPr>
            <p:nvPr/>
          </p:nvSpPr>
          <p:spPr bwMode="auto">
            <a:xfrm flipV="1">
              <a:off x="3223" y="2409"/>
              <a:ext cx="114" cy="9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9" name="Line 30"/>
            <p:cNvSpPr>
              <a:spLocks noChangeShapeType="1"/>
            </p:cNvSpPr>
            <p:nvPr/>
          </p:nvSpPr>
          <p:spPr bwMode="auto">
            <a:xfrm>
              <a:off x="2656" y="2409"/>
              <a:ext cx="8" cy="9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0" name="Line 31"/>
            <p:cNvSpPr>
              <a:spLocks noChangeShapeType="1"/>
            </p:cNvSpPr>
            <p:nvPr/>
          </p:nvSpPr>
          <p:spPr bwMode="auto">
            <a:xfrm>
              <a:off x="2742" y="3365"/>
              <a:ext cx="10" cy="9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1" name="Line 32"/>
            <p:cNvSpPr>
              <a:spLocks noChangeShapeType="1"/>
            </p:cNvSpPr>
            <p:nvPr/>
          </p:nvSpPr>
          <p:spPr bwMode="auto">
            <a:xfrm flipV="1">
              <a:off x="1997" y="3222"/>
              <a:ext cx="128" cy="6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2" name="Line 33"/>
            <p:cNvSpPr>
              <a:spLocks noChangeShapeType="1"/>
            </p:cNvSpPr>
            <p:nvPr/>
          </p:nvSpPr>
          <p:spPr bwMode="auto">
            <a:xfrm flipV="1">
              <a:off x="3281" y="2583"/>
              <a:ext cx="130" cy="6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3" name="Line 34"/>
            <p:cNvSpPr>
              <a:spLocks noChangeShapeType="1"/>
            </p:cNvSpPr>
            <p:nvPr/>
          </p:nvSpPr>
          <p:spPr bwMode="auto">
            <a:xfrm>
              <a:off x="2169" y="2812"/>
              <a:ext cx="98" cy="2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4" name="Line 35"/>
            <p:cNvSpPr>
              <a:spLocks noChangeShapeType="1"/>
            </p:cNvSpPr>
            <p:nvPr/>
          </p:nvSpPr>
          <p:spPr bwMode="auto">
            <a:xfrm>
              <a:off x="3139" y="3036"/>
              <a:ext cx="98" cy="2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5" name="Line 36"/>
            <p:cNvSpPr>
              <a:spLocks noChangeShapeType="1"/>
            </p:cNvSpPr>
            <p:nvPr/>
          </p:nvSpPr>
          <p:spPr bwMode="auto">
            <a:xfrm flipV="1">
              <a:off x="2237" y="3443"/>
              <a:ext cx="86" cy="1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6" name="Line 37"/>
            <p:cNvSpPr>
              <a:spLocks noChangeShapeType="1"/>
            </p:cNvSpPr>
            <p:nvPr/>
          </p:nvSpPr>
          <p:spPr bwMode="auto">
            <a:xfrm flipV="1">
              <a:off x="3083" y="2315"/>
              <a:ext cx="86" cy="1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cxnSp>
        <p:nvCxnSpPr>
          <p:cNvPr id="97" name="直線矢印コネクタ 96"/>
          <p:cNvCxnSpPr>
            <a:stCxn id="98" idx="2"/>
            <a:endCxn id="54" idx="44"/>
          </p:cNvCxnSpPr>
          <p:nvPr/>
        </p:nvCxnSpPr>
        <p:spPr>
          <a:xfrm flipH="1">
            <a:off x="5784745" y="4574974"/>
            <a:ext cx="426477" cy="429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テキスト ボックス 97"/>
              <p:cNvSpPr txBox="1"/>
              <p:nvPr/>
            </p:nvSpPr>
            <p:spPr>
              <a:xfrm>
                <a:off x="4906858" y="3928643"/>
                <a:ext cx="260872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体系が吸収する熱量</a:t>
                </a:r>
                <a14:m>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𝑑</m:t>
                    </m:r>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𝑄</m:t>
                    </m:r>
                  </m:oMath>
                </a14:m>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熱源の温度</a:t>
                </a:r>
                <a14:m>
                  <m:oMath xmlns:m="http://schemas.openxmlformats.org/officeDocument/2006/math">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𝑇</m:t>
                    </m:r>
                    <m:r>
                      <a:rPr kumimoji="1" lang="en-US" altLang="ja-JP"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m:t>
                    </m:r>
                  </m:oMath>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98" name="テキスト ボックス 97"/>
              <p:cNvSpPr txBox="1">
                <a:spLocks noRot="1" noChangeAspect="1" noMove="1" noResize="1" noEditPoints="1" noAdjustHandles="1" noChangeArrowheads="1" noChangeShapeType="1" noTextEdit="1"/>
              </p:cNvSpPr>
              <p:nvPr/>
            </p:nvSpPr>
            <p:spPr>
              <a:xfrm>
                <a:off x="4906858" y="3928643"/>
                <a:ext cx="2608727" cy="646331"/>
              </a:xfrm>
              <a:prstGeom prst="rect">
                <a:avLst/>
              </a:prstGeom>
              <a:blipFill>
                <a:blip r:embed="rId3"/>
                <a:stretch>
                  <a:fillRect l="-2103" t="-3774" b="-15094"/>
                </a:stretch>
              </a:blipFill>
            </p:spPr>
            <p:txBody>
              <a:bodyPr/>
              <a:lstStyle/>
              <a:p>
                <a:r>
                  <a:rPr lang="ja-JP" altLang="en-US">
                    <a:noFill/>
                  </a:rPr>
                  <a:t> </a:t>
                </a:r>
              </a:p>
            </p:txBody>
          </p:sp>
        </mc:Fallback>
      </mc:AlternateContent>
      <p:sp>
        <p:nvSpPr>
          <p:cNvPr id="99" name="テキスト ボックス 98"/>
          <p:cNvSpPr txBox="1"/>
          <p:nvPr/>
        </p:nvSpPr>
        <p:spPr>
          <a:xfrm>
            <a:off x="2177919" y="4361640"/>
            <a:ext cx="27975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2-8</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図　連続的な状態変化</a:t>
            </a:r>
          </a:p>
        </p:txBody>
      </p:sp>
    </p:spTree>
    <p:extLst>
      <p:ext uri="{BB962C8B-B14F-4D97-AF65-F5344CB8AC3E}">
        <p14:creationId xmlns:p14="http://schemas.microsoft.com/office/powerpoint/2010/main" val="1078454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§2.5</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エントロピー</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38</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コンテンツ プレースホルダー 2"/>
              <p:cNvSpPr txBox="1">
                <a:spLocks/>
              </p:cNvSpPr>
              <p:nvPr/>
            </p:nvSpPr>
            <p:spPr>
              <a:xfrm>
                <a:off x="2498604" y="1427475"/>
                <a:ext cx="6645396" cy="5001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可逆サイクル</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を考える</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系の温度 </a:t>
                </a:r>
                <a:r>
                  <a:rPr kumimoji="1" lang="en-US" altLang="ja-JP" sz="1800" b="0" i="1"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t>
                </a:r>
                <a:r>
                  <a:rPr kumimoji="1" lang="ja-JP"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 熱源の温度 </a:t>
                </a:r>
                <a:r>
                  <a:rPr kumimoji="1" lang="en-US" altLang="ja-JP" sz="1800" b="0" i="1"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a:t>
                </a:r>
                <a:endParaRPr kumimoji="1" lang="en-US" altLang="ja-JP" sz="1800" b="0"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949700" algn="l"/>
                    <a:tab pos="4749800" algn="l"/>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順経路</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状態</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14:m>
                  <m:oMath xmlns:m="http://schemas.openxmlformats.org/officeDocument/2006/math">
                    <m:sSubSup>
                      <m:sSub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up>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up>
                    </m:sSubSup>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 </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状態</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oMath>
                </a14:m>
                <a:b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14:m>
                  <m:oMath xmlns:m="http://schemas.openxmlformats.org/officeDocument/2006/math">
                    <m:nary>
                      <m:naryPr>
                        <m:chr m:val="∮"/>
                        <m:limLoc m:val="undOvr"/>
                        <m:subHide m:val="on"/>
                        <m:supHide m:val="on"/>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=0⇒</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sub>
                        </m:s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=0</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sym typeface="Wingdings" panose="05000000000000000000" pitchFamily="2" charset="2"/>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(2.13)</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tab pos="3949700" algn="l"/>
                    <a:tab pos="4749800" algn="l"/>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逆経路</a:t>
                </a:r>
                <a: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状態</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14:m>
                  <m:oMath xmlns:m="http://schemas.openxmlformats.org/officeDocument/2006/math">
                    <m:sSub>
                      <m:sSub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 </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14:m>
                  <m:oMath xmlns:m="http://schemas.openxmlformats.org/officeDocument/2006/math">
                    <m:sSubSup>
                      <m:sSubSupPr>
                        <m:ctrlP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sSubSup>
                  </m:oMath>
                </a14:m>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 </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状態</a:t>
                </a:r>
                <a14:m>
                  <m:oMath xmlns:m="http://schemas.openxmlformats.org/officeDocument/2006/math">
                    <m:r>
                      <a:rPr kumimoji="1" lang="en-US" altLang="ja-JP"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oMath>
                </a14:m>
                <a:b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14:m>
                  <m:oMath xmlns:m="http://schemas.openxmlformats.org/officeDocument/2006/math">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=0</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(2.14)</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3949700" algn="l"/>
                    <a:tab pos="4749800" algn="l"/>
                  </a:tabLst>
                  <a:defRPr/>
                </a:pP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3949700" algn="l"/>
                    <a:tab pos="4749800" algn="l"/>
                  </a:tabLst>
                  <a:defRPr/>
                </a:pP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(2.14)</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の積分は、状態</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1,2</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のみで決まり、経路に依存しない</a:t>
                </a:r>
                <a:b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状態量である</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3949700" algn="l"/>
                    <a:tab pos="4749800" algn="l"/>
                  </a:tabLst>
                  <a:defRPr/>
                </a:pP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適当に</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基準状態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0</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を決めて、状態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0=&gt;1,</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0=&gt;2</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の可逆過程</a:t>
                </a: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で</a:t>
                </a:r>
                <a:br>
                  <a:rPr kumimoji="1"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1"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以下の量を考えると、経路に依存しない </a:t>
                </a:r>
                <a:r>
                  <a:rPr kumimoji="1" lang="ja-JP"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状態量になる</a:t>
                </a:r>
                <a:endParaRPr kumimoji="1"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3949700" algn="l"/>
                    <a:tab pos="4749800" algn="l"/>
                  </a:tabLst>
                  <a:defRPr/>
                </a:pPr>
                <a14:m>
                  <m:oMath xmlns:m="http://schemas.openxmlformats.org/officeDocument/2006/math">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oMath>
                </a14:m>
                <a:r>
                  <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(1), </a:t>
                </a:r>
                <a14:m>
                  <m:oMath xmlns:m="http://schemas.openxmlformats.org/officeDocument/2006/math">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2</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r>
                              <a:rPr kumimoji="1" lang="ja-JP" altLang="en-US"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𝛿</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a:t>
                </a:r>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S</a:t>
                </a:r>
                <a: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エントロピー</a:t>
                </a:r>
              </a:p>
            </p:txBody>
          </p:sp>
        </mc:Choice>
        <mc:Fallback xmlns="">
          <p:sp>
            <p:nvSpPr>
              <p:cNvPr id="43" name="コンテンツ プレースホルダー 2"/>
              <p:cNvSpPr txBox="1">
                <a:spLocks noRot="1" noChangeAspect="1" noMove="1" noResize="1" noEditPoints="1" noAdjustHandles="1" noChangeArrowheads="1" noChangeShapeType="1" noTextEdit="1"/>
              </p:cNvSpPr>
              <p:nvPr/>
            </p:nvSpPr>
            <p:spPr>
              <a:xfrm>
                <a:off x="2498604" y="1427475"/>
                <a:ext cx="6645396" cy="5001306"/>
              </a:xfrm>
              <a:prstGeom prst="rect">
                <a:avLst/>
              </a:prstGeom>
              <a:blipFill>
                <a:blip r:embed="rId2"/>
                <a:stretch>
                  <a:fillRect l="-826" t="-731"/>
                </a:stretch>
              </a:blipFill>
            </p:spPr>
            <p:txBody>
              <a:bodyPr/>
              <a:lstStyle/>
              <a:p>
                <a:r>
                  <a:rPr lang="ja-JP" altLang="en-US">
                    <a:noFill/>
                  </a:rPr>
                  <a:t> </a:t>
                </a:r>
              </a:p>
            </p:txBody>
          </p:sp>
        </mc:Fallback>
      </mc:AlternateContent>
      <p:sp>
        <p:nvSpPr>
          <p:cNvPr id="45" name="テキスト ボックス 44"/>
          <p:cNvSpPr txBox="1"/>
          <p:nvPr/>
        </p:nvSpPr>
        <p:spPr>
          <a:xfrm>
            <a:off x="0" y="720873"/>
            <a:ext cx="7793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2-9</a:t>
            </a:r>
            <a:r>
              <a:rPr kumimoji="0" lang="ja-JP"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図</a:t>
            </a:r>
          </a:p>
        </p:txBody>
      </p:sp>
      <p:grpSp>
        <p:nvGrpSpPr>
          <p:cNvPr id="46" name="グループ化 45"/>
          <p:cNvGrpSpPr/>
          <p:nvPr/>
        </p:nvGrpSpPr>
        <p:grpSpPr>
          <a:xfrm>
            <a:off x="432644" y="3297658"/>
            <a:ext cx="1146532" cy="1191113"/>
            <a:chOff x="6984095" y="3775545"/>
            <a:chExt cx="1146532" cy="1191113"/>
          </a:xfrm>
        </p:grpSpPr>
        <p:sp>
          <p:nvSpPr>
            <p:cNvPr id="47" name="Freeform 20"/>
            <p:cNvSpPr>
              <a:spLocks/>
            </p:cNvSpPr>
            <p:nvPr/>
          </p:nvSpPr>
          <p:spPr bwMode="auto">
            <a:xfrm>
              <a:off x="6984095" y="4102156"/>
              <a:ext cx="873225" cy="864502"/>
            </a:xfrm>
            <a:custGeom>
              <a:avLst/>
              <a:gdLst>
                <a:gd name="T0" fmla="*/ 901 w 901"/>
                <a:gd name="T1" fmla="*/ 639 h 892"/>
                <a:gd name="T2" fmla="*/ 901 w 901"/>
                <a:gd name="T3" fmla="*/ 639 h 892"/>
                <a:gd name="T4" fmla="*/ 853 w 901"/>
                <a:gd name="T5" fmla="*/ 685 h 892"/>
                <a:gd name="T6" fmla="*/ 801 w 901"/>
                <a:gd name="T7" fmla="*/ 726 h 892"/>
                <a:gd name="T8" fmla="*/ 749 w 901"/>
                <a:gd name="T9" fmla="*/ 764 h 892"/>
                <a:gd name="T10" fmla="*/ 695 w 901"/>
                <a:gd name="T11" fmla="*/ 796 h 892"/>
                <a:gd name="T12" fmla="*/ 641 w 901"/>
                <a:gd name="T13" fmla="*/ 824 h 892"/>
                <a:gd name="T14" fmla="*/ 587 w 901"/>
                <a:gd name="T15" fmla="*/ 848 h 892"/>
                <a:gd name="T16" fmla="*/ 533 w 901"/>
                <a:gd name="T17" fmla="*/ 866 h 892"/>
                <a:gd name="T18" fmla="*/ 479 w 901"/>
                <a:gd name="T19" fmla="*/ 880 h 892"/>
                <a:gd name="T20" fmla="*/ 426 w 901"/>
                <a:gd name="T21" fmla="*/ 890 h 892"/>
                <a:gd name="T22" fmla="*/ 402 w 901"/>
                <a:gd name="T23" fmla="*/ 892 h 892"/>
                <a:gd name="T24" fmla="*/ 376 w 901"/>
                <a:gd name="T25" fmla="*/ 892 h 892"/>
                <a:gd name="T26" fmla="*/ 350 w 901"/>
                <a:gd name="T27" fmla="*/ 892 h 892"/>
                <a:gd name="T28" fmla="*/ 326 w 901"/>
                <a:gd name="T29" fmla="*/ 892 h 892"/>
                <a:gd name="T30" fmla="*/ 302 w 901"/>
                <a:gd name="T31" fmla="*/ 888 h 892"/>
                <a:gd name="T32" fmla="*/ 278 w 901"/>
                <a:gd name="T33" fmla="*/ 884 h 892"/>
                <a:gd name="T34" fmla="*/ 254 w 901"/>
                <a:gd name="T35" fmla="*/ 880 h 892"/>
                <a:gd name="T36" fmla="*/ 232 w 901"/>
                <a:gd name="T37" fmla="*/ 872 h 892"/>
                <a:gd name="T38" fmla="*/ 210 w 901"/>
                <a:gd name="T39" fmla="*/ 864 h 892"/>
                <a:gd name="T40" fmla="*/ 190 w 901"/>
                <a:gd name="T41" fmla="*/ 854 h 892"/>
                <a:gd name="T42" fmla="*/ 170 w 901"/>
                <a:gd name="T43" fmla="*/ 844 h 892"/>
                <a:gd name="T44" fmla="*/ 150 w 901"/>
                <a:gd name="T45" fmla="*/ 832 h 892"/>
                <a:gd name="T46" fmla="*/ 132 w 901"/>
                <a:gd name="T47" fmla="*/ 818 h 892"/>
                <a:gd name="T48" fmla="*/ 114 w 901"/>
                <a:gd name="T49" fmla="*/ 804 h 892"/>
                <a:gd name="T50" fmla="*/ 114 w 901"/>
                <a:gd name="T51" fmla="*/ 804 h 892"/>
                <a:gd name="T52" fmla="*/ 98 w 901"/>
                <a:gd name="T53" fmla="*/ 786 h 892"/>
                <a:gd name="T54" fmla="*/ 82 w 901"/>
                <a:gd name="T55" fmla="*/ 770 h 892"/>
                <a:gd name="T56" fmla="*/ 68 w 901"/>
                <a:gd name="T57" fmla="*/ 752 h 892"/>
                <a:gd name="T58" fmla="*/ 56 w 901"/>
                <a:gd name="T59" fmla="*/ 732 h 892"/>
                <a:gd name="T60" fmla="*/ 44 w 901"/>
                <a:gd name="T61" fmla="*/ 712 h 892"/>
                <a:gd name="T62" fmla="*/ 34 w 901"/>
                <a:gd name="T63" fmla="*/ 692 h 892"/>
                <a:gd name="T64" fmla="*/ 26 w 901"/>
                <a:gd name="T65" fmla="*/ 669 h 892"/>
                <a:gd name="T66" fmla="*/ 18 w 901"/>
                <a:gd name="T67" fmla="*/ 645 h 892"/>
                <a:gd name="T68" fmla="*/ 12 w 901"/>
                <a:gd name="T69" fmla="*/ 623 h 892"/>
                <a:gd name="T70" fmla="*/ 6 w 901"/>
                <a:gd name="T71" fmla="*/ 599 h 892"/>
                <a:gd name="T72" fmla="*/ 2 w 901"/>
                <a:gd name="T73" fmla="*/ 575 h 892"/>
                <a:gd name="T74" fmla="*/ 0 w 901"/>
                <a:gd name="T75" fmla="*/ 549 h 892"/>
                <a:gd name="T76" fmla="*/ 0 w 901"/>
                <a:gd name="T77" fmla="*/ 525 h 892"/>
                <a:gd name="T78" fmla="*/ 0 w 901"/>
                <a:gd name="T79" fmla="*/ 499 h 892"/>
                <a:gd name="T80" fmla="*/ 4 w 901"/>
                <a:gd name="T81" fmla="*/ 445 h 892"/>
                <a:gd name="T82" fmla="*/ 12 w 901"/>
                <a:gd name="T83" fmla="*/ 391 h 892"/>
                <a:gd name="T84" fmla="*/ 26 w 901"/>
                <a:gd name="T85" fmla="*/ 335 h 892"/>
                <a:gd name="T86" fmla="*/ 44 w 901"/>
                <a:gd name="T87" fmla="*/ 279 h 892"/>
                <a:gd name="T88" fmla="*/ 66 w 901"/>
                <a:gd name="T89" fmla="*/ 222 h 892"/>
                <a:gd name="T90" fmla="*/ 94 w 901"/>
                <a:gd name="T91" fmla="*/ 164 h 892"/>
                <a:gd name="T92" fmla="*/ 126 w 901"/>
                <a:gd name="T93" fmla="*/ 110 h 892"/>
                <a:gd name="T94" fmla="*/ 164 w 901"/>
                <a:gd name="T95" fmla="*/ 54 h 892"/>
                <a:gd name="T96" fmla="*/ 206 w 901"/>
                <a:gd name="T9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1" h="892">
                  <a:moveTo>
                    <a:pt x="901" y="639"/>
                  </a:moveTo>
                  <a:lnTo>
                    <a:pt x="901" y="639"/>
                  </a:lnTo>
                  <a:lnTo>
                    <a:pt x="853" y="685"/>
                  </a:lnTo>
                  <a:lnTo>
                    <a:pt x="801" y="726"/>
                  </a:lnTo>
                  <a:lnTo>
                    <a:pt x="749" y="764"/>
                  </a:lnTo>
                  <a:lnTo>
                    <a:pt x="695" y="796"/>
                  </a:lnTo>
                  <a:lnTo>
                    <a:pt x="641" y="824"/>
                  </a:lnTo>
                  <a:lnTo>
                    <a:pt x="587" y="848"/>
                  </a:lnTo>
                  <a:lnTo>
                    <a:pt x="533" y="866"/>
                  </a:lnTo>
                  <a:lnTo>
                    <a:pt x="479" y="880"/>
                  </a:lnTo>
                  <a:lnTo>
                    <a:pt x="426" y="890"/>
                  </a:lnTo>
                  <a:lnTo>
                    <a:pt x="402" y="892"/>
                  </a:lnTo>
                  <a:lnTo>
                    <a:pt x="376" y="892"/>
                  </a:lnTo>
                  <a:lnTo>
                    <a:pt x="350" y="892"/>
                  </a:lnTo>
                  <a:lnTo>
                    <a:pt x="326" y="892"/>
                  </a:lnTo>
                  <a:lnTo>
                    <a:pt x="302" y="888"/>
                  </a:lnTo>
                  <a:lnTo>
                    <a:pt x="278" y="884"/>
                  </a:lnTo>
                  <a:lnTo>
                    <a:pt x="254" y="880"/>
                  </a:lnTo>
                  <a:lnTo>
                    <a:pt x="232" y="872"/>
                  </a:lnTo>
                  <a:lnTo>
                    <a:pt x="210" y="864"/>
                  </a:lnTo>
                  <a:lnTo>
                    <a:pt x="190" y="854"/>
                  </a:lnTo>
                  <a:lnTo>
                    <a:pt x="170" y="844"/>
                  </a:lnTo>
                  <a:lnTo>
                    <a:pt x="150" y="832"/>
                  </a:lnTo>
                  <a:lnTo>
                    <a:pt x="132" y="818"/>
                  </a:lnTo>
                  <a:lnTo>
                    <a:pt x="114" y="804"/>
                  </a:lnTo>
                  <a:lnTo>
                    <a:pt x="114" y="804"/>
                  </a:lnTo>
                  <a:lnTo>
                    <a:pt x="98" y="786"/>
                  </a:lnTo>
                  <a:lnTo>
                    <a:pt x="82" y="770"/>
                  </a:lnTo>
                  <a:lnTo>
                    <a:pt x="68" y="752"/>
                  </a:lnTo>
                  <a:lnTo>
                    <a:pt x="56" y="732"/>
                  </a:lnTo>
                  <a:lnTo>
                    <a:pt x="44" y="712"/>
                  </a:lnTo>
                  <a:lnTo>
                    <a:pt x="34" y="692"/>
                  </a:lnTo>
                  <a:lnTo>
                    <a:pt x="26" y="669"/>
                  </a:lnTo>
                  <a:lnTo>
                    <a:pt x="18" y="645"/>
                  </a:lnTo>
                  <a:lnTo>
                    <a:pt x="12" y="623"/>
                  </a:lnTo>
                  <a:lnTo>
                    <a:pt x="6" y="599"/>
                  </a:lnTo>
                  <a:lnTo>
                    <a:pt x="2" y="575"/>
                  </a:lnTo>
                  <a:lnTo>
                    <a:pt x="0" y="549"/>
                  </a:lnTo>
                  <a:lnTo>
                    <a:pt x="0" y="525"/>
                  </a:lnTo>
                  <a:lnTo>
                    <a:pt x="0" y="499"/>
                  </a:lnTo>
                  <a:lnTo>
                    <a:pt x="4" y="445"/>
                  </a:lnTo>
                  <a:lnTo>
                    <a:pt x="12" y="391"/>
                  </a:lnTo>
                  <a:lnTo>
                    <a:pt x="26" y="335"/>
                  </a:lnTo>
                  <a:lnTo>
                    <a:pt x="44" y="279"/>
                  </a:lnTo>
                  <a:lnTo>
                    <a:pt x="66" y="222"/>
                  </a:lnTo>
                  <a:lnTo>
                    <a:pt x="94" y="164"/>
                  </a:lnTo>
                  <a:lnTo>
                    <a:pt x="126" y="110"/>
                  </a:lnTo>
                  <a:lnTo>
                    <a:pt x="164" y="54"/>
                  </a:lnTo>
                  <a:lnTo>
                    <a:pt x="206"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48" name="Freeform 21"/>
            <p:cNvSpPr>
              <a:spLocks/>
            </p:cNvSpPr>
            <p:nvPr/>
          </p:nvSpPr>
          <p:spPr bwMode="auto">
            <a:xfrm>
              <a:off x="7761915" y="4620478"/>
              <a:ext cx="190809" cy="200703"/>
            </a:xfrm>
            <a:custGeom>
              <a:avLst/>
              <a:gdLst>
                <a:gd name="T0" fmla="*/ 78 w 78"/>
                <a:gd name="T1" fmla="*/ 0 h 80"/>
                <a:gd name="T2" fmla="*/ 0 w 78"/>
                <a:gd name="T3" fmla="*/ 34 h 80"/>
                <a:gd name="T4" fmla="*/ 36 w 78"/>
                <a:gd name="T5" fmla="*/ 44 h 80"/>
                <a:gd name="T6" fmla="*/ 46 w 78"/>
                <a:gd name="T7" fmla="*/ 80 h 80"/>
                <a:gd name="T8" fmla="*/ 78 w 78"/>
                <a:gd name="T9" fmla="*/ 0 h 80"/>
              </a:gdLst>
              <a:ahLst/>
              <a:cxnLst>
                <a:cxn ang="0">
                  <a:pos x="T0" y="T1"/>
                </a:cxn>
                <a:cxn ang="0">
                  <a:pos x="T2" y="T3"/>
                </a:cxn>
                <a:cxn ang="0">
                  <a:pos x="T4" y="T5"/>
                </a:cxn>
                <a:cxn ang="0">
                  <a:pos x="T6" y="T7"/>
                </a:cxn>
                <a:cxn ang="0">
                  <a:pos x="T8" y="T9"/>
                </a:cxn>
              </a:cxnLst>
              <a:rect l="0" t="0" r="r" b="b"/>
              <a:pathLst>
                <a:path w="78" h="80">
                  <a:moveTo>
                    <a:pt x="78" y="0"/>
                  </a:moveTo>
                  <a:lnTo>
                    <a:pt x="0" y="34"/>
                  </a:lnTo>
                  <a:lnTo>
                    <a:pt x="36" y="44"/>
                  </a:lnTo>
                  <a:lnTo>
                    <a:pt x="46" y="8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49" name="Freeform 22"/>
            <p:cNvSpPr>
              <a:spLocks/>
            </p:cNvSpPr>
            <p:nvPr/>
          </p:nvSpPr>
          <p:spPr bwMode="auto">
            <a:xfrm>
              <a:off x="7089628" y="4027494"/>
              <a:ext cx="174077" cy="165301"/>
            </a:xfrm>
            <a:custGeom>
              <a:avLst/>
              <a:gdLst>
                <a:gd name="T0" fmla="*/ 76 w 76"/>
                <a:gd name="T1" fmla="*/ 0 h 82"/>
                <a:gd name="T2" fmla="*/ 50 w 76"/>
                <a:gd name="T3" fmla="*/ 82 h 82"/>
                <a:gd name="T4" fmla="*/ 36 w 76"/>
                <a:gd name="T5" fmla="*/ 46 h 82"/>
                <a:gd name="T6" fmla="*/ 0 w 76"/>
                <a:gd name="T7" fmla="*/ 40 h 82"/>
                <a:gd name="T8" fmla="*/ 76 w 76"/>
                <a:gd name="T9" fmla="*/ 0 h 82"/>
              </a:gdLst>
              <a:ahLst/>
              <a:cxnLst>
                <a:cxn ang="0">
                  <a:pos x="T0" y="T1"/>
                </a:cxn>
                <a:cxn ang="0">
                  <a:pos x="T2" y="T3"/>
                </a:cxn>
                <a:cxn ang="0">
                  <a:pos x="T4" y="T5"/>
                </a:cxn>
                <a:cxn ang="0">
                  <a:pos x="T6" y="T7"/>
                </a:cxn>
                <a:cxn ang="0">
                  <a:pos x="T8" y="T9"/>
                </a:cxn>
              </a:cxnLst>
              <a:rect l="0" t="0" r="r" b="b"/>
              <a:pathLst>
                <a:path w="76" h="82">
                  <a:moveTo>
                    <a:pt x="76" y="0"/>
                  </a:moveTo>
                  <a:lnTo>
                    <a:pt x="50" y="82"/>
                  </a:lnTo>
                  <a:lnTo>
                    <a:pt x="36" y="46"/>
                  </a:lnTo>
                  <a:lnTo>
                    <a:pt x="0" y="4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50" name="Freeform 23"/>
            <p:cNvSpPr>
              <a:spLocks/>
            </p:cNvSpPr>
            <p:nvPr/>
          </p:nvSpPr>
          <p:spPr bwMode="auto">
            <a:xfrm>
              <a:off x="7584014" y="4860049"/>
              <a:ext cx="63965" cy="63965"/>
            </a:xfrm>
            <a:custGeom>
              <a:avLst/>
              <a:gdLst>
                <a:gd name="T0" fmla="*/ 56 w 66"/>
                <a:gd name="T1" fmla="*/ 8 h 66"/>
                <a:gd name="T2" fmla="*/ 56 w 66"/>
                <a:gd name="T3" fmla="*/ 8 h 66"/>
                <a:gd name="T4" fmla="*/ 60 w 66"/>
                <a:gd name="T5" fmla="*/ 14 h 66"/>
                <a:gd name="T6" fmla="*/ 64 w 66"/>
                <a:gd name="T7" fmla="*/ 20 h 66"/>
                <a:gd name="T8" fmla="*/ 66 w 66"/>
                <a:gd name="T9" fmla="*/ 26 h 66"/>
                <a:gd name="T10" fmla="*/ 66 w 66"/>
                <a:gd name="T11" fmla="*/ 32 h 66"/>
                <a:gd name="T12" fmla="*/ 66 w 66"/>
                <a:gd name="T13" fmla="*/ 38 h 66"/>
                <a:gd name="T14" fmla="*/ 66 w 66"/>
                <a:gd name="T15" fmla="*/ 44 h 66"/>
                <a:gd name="T16" fmla="*/ 62 w 66"/>
                <a:gd name="T17" fmla="*/ 50 h 66"/>
                <a:gd name="T18" fmla="*/ 58 w 66"/>
                <a:gd name="T19" fmla="*/ 56 h 66"/>
                <a:gd name="T20" fmla="*/ 58 w 66"/>
                <a:gd name="T21" fmla="*/ 56 h 66"/>
                <a:gd name="T22" fmla="*/ 54 w 66"/>
                <a:gd name="T23" fmla="*/ 60 h 66"/>
                <a:gd name="T24" fmla="*/ 48 w 66"/>
                <a:gd name="T25" fmla="*/ 64 h 66"/>
                <a:gd name="T26" fmla="*/ 42 w 66"/>
                <a:gd name="T27" fmla="*/ 66 h 66"/>
                <a:gd name="T28" fmla="*/ 36 w 66"/>
                <a:gd name="T29" fmla="*/ 66 h 66"/>
                <a:gd name="T30" fmla="*/ 28 w 66"/>
                <a:gd name="T31" fmla="*/ 66 h 66"/>
                <a:gd name="T32" fmla="*/ 22 w 66"/>
                <a:gd name="T33" fmla="*/ 64 h 66"/>
                <a:gd name="T34" fmla="*/ 16 w 66"/>
                <a:gd name="T35" fmla="*/ 62 h 66"/>
                <a:gd name="T36" fmla="*/ 12 w 66"/>
                <a:gd name="T37" fmla="*/ 58 h 66"/>
                <a:gd name="T38" fmla="*/ 12 w 66"/>
                <a:gd name="T39" fmla="*/ 58 h 66"/>
                <a:gd name="T40" fmla="*/ 6 w 66"/>
                <a:gd name="T41" fmla="*/ 54 h 66"/>
                <a:gd name="T42" fmla="*/ 4 w 66"/>
                <a:gd name="T43" fmla="*/ 48 h 66"/>
                <a:gd name="T44" fmla="*/ 2 w 66"/>
                <a:gd name="T45" fmla="*/ 42 h 66"/>
                <a:gd name="T46" fmla="*/ 0 w 66"/>
                <a:gd name="T47" fmla="*/ 36 h 66"/>
                <a:gd name="T48" fmla="*/ 0 w 66"/>
                <a:gd name="T49" fmla="*/ 28 h 66"/>
                <a:gd name="T50" fmla="*/ 2 w 66"/>
                <a:gd name="T51" fmla="*/ 22 h 66"/>
                <a:gd name="T52" fmla="*/ 4 w 66"/>
                <a:gd name="T53" fmla="*/ 16 h 66"/>
                <a:gd name="T54" fmla="*/ 8 w 66"/>
                <a:gd name="T55" fmla="*/ 12 h 66"/>
                <a:gd name="T56" fmla="*/ 8 w 66"/>
                <a:gd name="T57" fmla="*/ 12 h 66"/>
                <a:gd name="T58" fmla="*/ 14 w 66"/>
                <a:gd name="T59" fmla="*/ 6 h 66"/>
                <a:gd name="T60" fmla="*/ 20 w 66"/>
                <a:gd name="T61" fmla="*/ 4 h 66"/>
                <a:gd name="T62" fmla="*/ 26 w 66"/>
                <a:gd name="T63" fmla="*/ 2 h 66"/>
                <a:gd name="T64" fmla="*/ 32 w 66"/>
                <a:gd name="T65" fmla="*/ 0 h 66"/>
                <a:gd name="T66" fmla="*/ 38 w 66"/>
                <a:gd name="T67" fmla="*/ 0 h 66"/>
                <a:gd name="T68" fmla="*/ 44 w 66"/>
                <a:gd name="T69" fmla="*/ 2 h 66"/>
                <a:gd name="T70" fmla="*/ 50 w 66"/>
                <a:gd name="T71" fmla="*/ 4 h 66"/>
                <a:gd name="T72" fmla="*/ 56 w 66"/>
                <a:gd name="T73" fmla="*/ 8 h 66"/>
                <a:gd name="T74" fmla="*/ 56 w 66"/>
                <a:gd name="T75"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56" y="8"/>
                  </a:moveTo>
                  <a:lnTo>
                    <a:pt x="56" y="8"/>
                  </a:lnTo>
                  <a:lnTo>
                    <a:pt x="60" y="14"/>
                  </a:lnTo>
                  <a:lnTo>
                    <a:pt x="64" y="20"/>
                  </a:lnTo>
                  <a:lnTo>
                    <a:pt x="66" y="26"/>
                  </a:lnTo>
                  <a:lnTo>
                    <a:pt x="66" y="32"/>
                  </a:lnTo>
                  <a:lnTo>
                    <a:pt x="66" y="38"/>
                  </a:lnTo>
                  <a:lnTo>
                    <a:pt x="66" y="44"/>
                  </a:lnTo>
                  <a:lnTo>
                    <a:pt x="62" y="50"/>
                  </a:lnTo>
                  <a:lnTo>
                    <a:pt x="58" y="56"/>
                  </a:lnTo>
                  <a:lnTo>
                    <a:pt x="58" y="56"/>
                  </a:lnTo>
                  <a:lnTo>
                    <a:pt x="54" y="60"/>
                  </a:lnTo>
                  <a:lnTo>
                    <a:pt x="48" y="64"/>
                  </a:lnTo>
                  <a:lnTo>
                    <a:pt x="42" y="66"/>
                  </a:lnTo>
                  <a:lnTo>
                    <a:pt x="36" y="66"/>
                  </a:lnTo>
                  <a:lnTo>
                    <a:pt x="28" y="66"/>
                  </a:lnTo>
                  <a:lnTo>
                    <a:pt x="22" y="64"/>
                  </a:lnTo>
                  <a:lnTo>
                    <a:pt x="16" y="62"/>
                  </a:lnTo>
                  <a:lnTo>
                    <a:pt x="12" y="58"/>
                  </a:lnTo>
                  <a:lnTo>
                    <a:pt x="12" y="58"/>
                  </a:lnTo>
                  <a:lnTo>
                    <a:pt x="6" y="54"/>
                  </a:lnTo>
                  <a:lnTo>
                    <a:pt x="4" y="48"/>
                  </a:lnTo>
                  <a:lnTo>
                    <a:pt x="2" y="42"/>
                  </a:lnTo>
                  <a:lnTo>
                    <a:pt x="0" y="36"/>
                  </a:lnTo>
                  <a:lnTo>
                    <a:pt x="0" y="28"/>
                  </a:lnTo>
                  <a:lnTo>
                    <a:pt x="2" y="22"/>
                  </a:lnTo>
                  <a:lnTo>
                    <a:pt x="4" y="16"/>
                  </a:lnTo>
                  <a:lnTo>
                    <a:pt x="8" y="12"/>
                  </a:lnTo>
                  <a:lnTo>
                    <a:pt x="8" y="12"/>
                  </a:lnTo>
                  <a:lnTo>
                    <a:pt x="14" y="6"/>
                  </a:lnTo>
                  <a:lnTo>
                    <a:pt x="20" y="4"/>
                  </a:lnTo>
                  <a:lnTo>
                    <a:pt x="26" y="2"/>
                  </a:lnTo>
                  <a:lnTo>
                    <a:pt x="32" y="0"/>
                  </a:lnTo>
                  <a:lnTo>
                    <a:pt x="38" y="0"/>
                  </a:lnTo>
                  <a:lnTo>
                    <a:pt x="44" y="2"/>
                  </a:lnTo>
                  <a:lnTo>
                    <a:pt x="50" y="4"/>
                  </a:lnTo>
                  <a:lnTo>
                    <a:pt x="56" y="8"/>
                  </a:lnTo>
                  <a:lnTo>
                    <a:pt x="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72" name="Freeform 24"/>
            <p:cNvSpPr>
              <a:spLocks/>
            </p:cNvSpPr>
            <p:nvPr/>
          </p:nvSpPr>
          <p:spPr bwMode="auto">
            <a:xfrm>
              <a:off x="7218635" y="3775545"/>
              <a:ext cx="911992" cy="905208"/>
            </a:xfrm>
            <a:custGeom>
              <a:avLst/>
              <a:gdLst>
                <a:gd name="T0" fmla="*/ 0 w 941"/>
                <a:gd name="T1" fmla="*/ 295 h 934"/>
                <a:gd name="T2" fmla="*/ 0 w 941"/>
                <a:gd name="T3" fmla="*/ 295 h 934"/>
                <a:gd name="T4" fmla="*/ 26 w 941"/>
                <a:gd name="T5" fmla="*/ 269 h 934"/>
                <a:gd name="T6" fmla="*/ 52 w 941"/>
                <a:gd name="T7" fmla="*/ 243 h 934"/>
                <a:gd name="T8" fmla="*/ 78 w 941"/>
                <a:gd name="T9" fmla="*/ 219 h 934"/>
                <a:gd name="T10" fmla="*/ 104 w 941"/>
                <a:gd name="T11" fmla="*/ 194 h 934"/>
                <a:gd name="T12" fmla="*/ 158 w 941"/>
                <a:gd name="T13" fmla="*/ 152 h 934"/>
                <a:gd name="T14" fmla="*/ 214 w 941"/>
                <a:gd name="T15" fmla="*/ 114 h 934"/>
                <a:gd name="T16" fmla="*/ 269 w 941"/>
                <a:gd name="T17" fmla="*/ 82 h 934"/>
                <a:gd name="T18" fmla="*/ 327 w 941"/>
                <a:gd name="T19" fmla="*/ 56 h 934"/>
                <a:gd name="T20" fmla="*/ 355 w 941"/>
                <a:gd name="T21" fmla="*/ 44 h 934"/>
                <a:gd name="T22" fmla="*/ 383 w 941"/>
                <a:gd name="T23" fmla="*/ 34 h 934"/>
                <a:gd name="T24" fmla="*/ 411 w 941"/>
                <a:gd name="T25" fmla="*/ 24 h 934"/>
                <a:gd name="T26" fmla="*/ 441 w 941"/>
                <a:gd name="T27" fmla="*/ 16 h 934"/>
                <a:gd name="T28" fmla="*/ 469 w 941"/>
                <a:gd name="T29" fmla="*/ 10 h 934"/>
                <a:gd name="T30" fmla="*/ 495 w 941"/>
                <a:gd name="T31" fmla="*/ 6 h 934"/>
                <a:gd name="T32" fmla="*/ 523 w 941"/>
                <a:gd name="T33" fmla="*/ 2 h 934"/>
                <a:gd name="T34" fmla="*/ 551 w 941"/>
                <a:gd name="T35" fmla="*/ 0 h 934"/>
                <a:gd name="T36" fmla="*/ 577 w 941"/>
                <a:gd name="T37" fmla="*/ 0 h 934"/>
                <a:gd name="T38" fmla="*/ 603 w 941"/>
                <a:gd name="T39" fmla="*/ 0 h 934"/>
                <a:gd name="T40" fmla="*/ 629 w 941"/>
                <a:gd name="T41" fmla="*/ 2 h 934"/>
                <a:gd name="T42" fmla="*/ 653 w 941"/>
                <a:gd name="T43" fmla="*/ 6 h 934"/>
                <a:gd name="T44" fmla="*/ 679 w 941"/>
                <a:gd name="T45" fmla="*/ 12 h 934"/>
                <a:gd name="T46" fmla="*/ 701 w 941"/>
                <a:gd name="T47" fmla="*/ 18 h 934"/>
                <a:gd name="T48" fmla="*/ 725 w 941"/>
                <a:gd name="T49" fmla="*/ 26 h 934"/>
                <a:gd name="T50" fmla="*/ 747 w 941"/>
                <a:gd name="T51" fmla="*/ 36 h 934"/>
                <a:gd name="T52" fmla="*/ 769 w 941"/>
                <a:gd name="T53" fmla="*/ 46 h 934"/>
                <a:gd name="T54" fmla="*/ 789 w 941"/>
                <a:gd name="T55" fmla="*/ 60 h 934"/>
                <a:gd name="T56" fmla="*/ 809 w 941"/>
                <a:gd name="T57" fmla="*/ 74 h 934"/>
                <a:gd name="T58" fmla="*/ 827 w 941"/>
                <a:gd name="T59" fmla="*/ 90 h 934"/>
                <a:gd name="T60" fmla="*/ 827 w 941"/>
                <a:gd name="T61" fmla="*/ 90 h 934"/>
                <a:gd name="T62" fmla="*/ 845 w 941"/>
                <a:gd name="T63" fmla="*/ 106 h 934"/>
                <a:gd name="T64" fmla="*/ 861 w 941"/>
                <a:gd name="T65" fmla="*/ 124 h 934"/>
                <a:gd name="T66" fmla="*/ 875 w 941"/>
                <a:gd name="T67" fmla="*/ 144 h 934"/>
                <a:gd name="T68" fmla="*/ 889 w 941"/>
                <a:gd name="T69" fmla="*/ 164 h 934"/>
                <a:gd name="T70" fmla="*/ 899 w 941"/>
                <a:gd name="T71" fmla="*/ 186 h 934"/>
                <a:gd name="T72" fmla="*/ 911 w 941"/>
                <a:gd name="T73" fmla="*/ 209 h 934"/>
                <a:gd name="T74" fmla="*/ 919 w 941"/>
                <a:gd name="T75" fmla="*/ 231 h 934"/>
                <a:gd name="T76" fmla="*/ 927 w 941"/>
                <a:gd name="T77" fmla="*/ 255 h 934"/>
                <a:gd name="T78" fmla="*/ 933 w 941"/>
                <a:gd name="T79" fmla="*/ 281 h 934"/>
                <a:gd name="T80" fmla="*/ 937 w 941"/>
                <a:gd name="T81" fmla="*/ 305 h 934"/>
                <a:gd name="T82" fmla="*/ 939 w 941"/>
                <a:gd name="T83" fmla="*/ 331 h 934"/>
                <a:gd name="T84" fmla="*/ 941 w 941"/>
                <a:gd name="T85" fmla="*/ 359 h 934"/>
                <a:gd name="T86" fmla="*/ 941 w 941"/>
                <a:gd name="T87" fmla="*/ 385 h 934"/>
                <a:gd name="T88" fmla="*/ 941 w 941"/>
                <a:gd name="T89" fmla="*/ 413 h 934"/>
                <a:gd name="T90" fmla="*/ 939 w 941"/>
                <a:gd name="T91" fmla="*/ 441 h 934"/>
                <a:gd name="T92" fmla="*/ 935 w 941"/>
                <a:gd name="T93" fmla="*/ 469 h 934"/>
                <a:gd name="T94" fmla="*/ 929 w 941"/>
                <a:gd name="T95" fmla="*/ 499 h 934"/>
                <a:gd name="T96" fmla="*/ 923 w 941"/>
                <a:gd name="T97" fmla="*/ 527 h 934"/>
                <a:gd name="T98" fmla="*/ 915 w 941"/>
                <a:gd name="T99" fmla="*/ 557 h 934"/>
                <a:gd name="T100" fmla="*/ 907 w 941"/>
                <a:gd name="T101" fmla="*/ 587 h 934"/>
                <a:gd name="T102" fmla="*/ 897 w 941"/>
                <a:gd name="T103" fmla="*/ 616 h 934"/>
                <a:gd name="T104" fmla="*/ 885 w 941"/>
                <a:gd name="T105" fmla="*/ 646 h 934"/>
                <a:gd name="T106" fmla="*/ 857 w 941"/>
                <a:gd name="T107" fmla="*/ 706 h 934"/>
                <a:gd name="T108" fmla="*/ 825 w 941"/>
                <a:gd name="T109" fmla="*/ 764 h 934"/>
                <a:gd name="T110" fmla="*/ 789 w 941"/>
                <a:gd name="T111" fmla="*/ 822 h 934"/>
                <a:gd name="T112" fmla="*/ 769 w 941"/>
                <a:gd name="T113" fmla="*/ 852 h 934"/>
                <a:gd name="T114" fmla="*/ 747 w 941"/>
                <a:gd name="T115" fmla="*/ 880 h 934"/>
                <a:gd name="T116" fmla="*/ 723 w 941"/>
                <a:gd name="T117" fmla="*/ 908 h 934"/>
                <a:gd name="T118" fmla="*/ 699 w 941"/>
                <a:gd name="T119"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1" h="934">
                  <a:moveTo>
                    <a:pt x="0" y="295"/>
                  </a:moveTo>
                  <a:lnTo>
                    <a:pt x="0" y="295"/>
                  </a:lnTo>
                  <a:lnTo>
                    <a:pt x="26" y="269"/>
                  </a:lnTo>
                  <a:lnTo>
                    <a:pt x="52" y="243"/>
                  </a:lnTo>
                  <a:lnTo>
                    <a:pt x="78" y="219"/>
                  </a:lnTo>
                  <a:lnTo>
                    <a:pt x="104" y="194"/>
                  </a:lnTo>
                  <a:lnTo>
                    <a:pt x="158" y="152"/>
                  </a:lnTo>
                  <a:lnTo>
                    <a:pt x="214" y="114"/>
                  </a:lnTo>
                  <a:lnTo>
                    <a:pt x="269" y="82"/>
                  </a:lnTo>
                  <a:lnTo>
                    <a:pt x="327" y="56"/>
                  </a:lnTo>
                  <a:lnTo>
                    <a:pt x="355" y="44"/>
                  </a:lnTo>
                  <a:lnTo>
                    <a:pt x="383" y="34"/>
                  </a:lnTo>
                  <a:lnTo>
                    <a:pt x="411" y="24"/>
                  </a:lnTo>
                  <a:lnTo>
                    <a:pt x="441" y="16"/>
                  </a:lnTo>
                  <a:lnTo>
                    <a:pt x="469" y="10"/>
                  </a:lnTo>
                  <a:lnTo>
                    <a:pt x="495" y="6"/>
                  </a:lnTo>
                  <a:lnTo>
                    <a:pt x="523" y="2"/>
                  </a:lnTo>
                  <a:lnTo>
                    <a:pt x="551" y="0"/>
                  </a:lnTo>
                  <a:lnTo>
                    <a:pt x="577" y="0"/>
                  </a:lnTo>
                  <a:lnTo>
                    <a:pt x="603" y="0"/>
                  </a:lnTo>
                  <a:lnTo>
                    <a:pt x="629" y="2"/>
                  </a:lnTo>
                  <a:lnTo>
                    <a:pt x="653" y="6"/>
                  </a:lnTo>
                  <a:lnTo>
                    <a:pt x="679" y="12"/>
                  </a:lnTo>
                  <a:lnTo>
                    <a:pt x="701" y="18"/>
                  </a:lnTo>
                  <a:lnTo>
                    <a:pt x="725" y="26"/>
                  </a:lnTo>
                  <a:lnTo>
                    <a:pt x="747" y="36"/>
                  </a:lnTo>
                  <a:lnTo>
                    <a:pt x="769" y="46"/>
                  </a:lnTo>
                  <a:lnTo>
                    <a:pt x="789" y="60"/>
                  </a:lnTo>
                  <a:lnTo>
                    <a:pt x="809" y="74"/>
                  </a:lnTo>
                  <a:lnTo>
                    <a:pt x="827" y="90"/>
                  </a:lnTo>
                  <a:lnTo>
                    <a:pt x="827" y="90"/>
                  </a:lnTo>
                  <a:lnTo>
                    <a:pt x="845" y="106"/>
                  </a:lnTo>
                  <a:lnTo>
                    <a:pt x="861" y="124"/>
                  </a:lnTo>
                  <a:lnTo>
                    <a:pt x="875" y="144"/>
                  </a:lnTo>
                  <a:lnTo>
                    <a:pt x="889" y="164"/>
                  </a:lnTo>
                  <a:lnTo>
                    <a:pt x="899" y="186"/>
                  </a:lnTo>
                  <a:lnTo>
                    <a:pt x="911" y="209"/>
                  </a:lnTo>
                  <a:lnTo>
                    <a:pt x="919" y="231"/>
                  </a:lnTo>
                  <a:lnTo>
                    <a:pt x="927" y="255"/>
                  </a:lnTo>
                  <a:lnTo>
                    <a:pt x="933" y="281"/>
                  </a:lnTo>
                  <a:lnTo>
                    <a:pt x="937" y="305"/>
                  </a:lnTo>
                  <a:lnTo>
                    <a:pt x="939" y="331"/>
                  </a:lnTo>
                  <a:lnTo>
                    <a:pt x="941" y="359"/>
                  </a:lnTo>
                  <a:lnTo>
                    <a:pt x="941" y="385"/>
                  </a:lnTo>
                  <a:lnTo>
                    <a:pt x="941" y="413"/>
                  </a:lnTo>
                  <a:lnTo>
                    <a:pt x="939" y="441"/>
                  </a:lnTo>
                  <a:lnTo>
                    <a:pt x="935" y="469"/>
                  </a:lnTo>
                  <a:lnTo>
                    <a:pt x="929" y="499"/>
                  </a:lnTo>
                  <a:lnTo>
                    <a:pt x="923" y="527"/>
                  </a:lnTo>
                  <a:lnTo>
                    <a:pt x="915" y="557"/>
                  </a:lnTo>
                  <a:lnTo>
                    <a:pt x="907" y="587"/>
                  </a:lnTo>
                  <a:lnTo>
                    <a:pt x="897" y="616"/>
                  </a:lnTo>
                  <a:lnTo>
                    <a:pt x="885" y="646"/>
                  </a:lnTo>
                  <a:lnTo>
                    <a:pt x="857" y="706"/>
                  </a:lnTo>
                  <a:lnTo>
                    <a:pt x="825" y="764"/>
                  </a:lnTo>
                  <a:lnTo>
                    <a:pt x="789" y="822"/>
                  </a:lnTo>
                  <a:lnTo>
                    <a:pt x="769" y="852"/>
                  </a:lnTo>
                  <a:lnTo>
                    <a:pt x="747" y="880"/>
                  </a:lnTo>
                  <a:lnTo>
                    <a:pt x="723" y="908"/>
                  </a:lnTo>
                  <a:lnTo>
                    <a:pt x="699" y="93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73" name="Freeform 25"/>
            <p:cNvSpPr>
              <a:spLocks/>
            </p:cNvSpPr>
            <p:nvPr/>
          </p:nvSpPr>
          <p:spPr bwMode="auto">
            <a:xfrm>
              <a:off x="7465774" y="3818188"/>
              <a:ext cx="63965" cy="63965"/>
            </a:xfrm>
            <a:custGeom>
              <a:avLst/>
              <a:gdLst>
                <a:gd name="T0" fmla="*/ 10 w 66"/>
                <a:gd name="T1" fmla="*/ 58 h 66"/>
                <a:gd name="T2" fmla="*/ 10 w 66"/>
                <a:gd name="T3" fmla="*/ 58 h 66"/>
                <a:gd name="T4" fmla="*/ 6 w 66"/>
                <a:gd name="T5" fmla="*/ 52 h 66"/>
                <a:gd name="T6" fmla="*/ 2 w 66"/>
                <a:gd name="T7" fmla="*/ 46 h 66"/>
                <a:gd name="T8" fmla="*/ 0 w 66"/>
                <a:gd name="T9" fmla="*/ 40 h 66"/>
                <a:gd name="T10" fmla="*/ 0 w 66"/>
                <a:gd name="T11" fmla="*/ 34 h 66"/>
                <a:gd name="T12" fmla="*/ 0 w 66"/>
                <a:gd name="T13" fmla="*/ 28 h 66"/>
                <a:gd name="T14" fmla="*/ 2 w 66"/>
                <a:gd name="T15" fmla="*/ 22 h 66"/>
                <a:gd name="T16" fmla="*/ 4 w 66"/>
                <a:gd name="T17" fmla="*/ 16 h 66"/>
                <a:gd name="T18" fmla="*/ 8 w 66"/>
                <a:gd name="T19" fmla="*/ 10 h 66"/>
                <a:gd name="T20" fmla="*/ 8 w 66"/>
                <a:gd name="T21" fmla="*/ 10 h 66"/>
                <a:gd name="T22" fmla="*/ 14 w 66"/>
                <a:gd name="T23" fmla="*/ 6 h 66"/>
                <a:gd name="T24" fmla="*/ 18 w 66"/>
                <a:gd name="T25" fmla="*/ 2 h 66"/>
                <a:gd name="T26" fmla="*/ 24 w 66"/>
                <a:gd name="T27" fmla="*/ 0 h 66"/>
                <a:gd name="T28" fmla="*/ 32 w 66"/>
                <a:gd name="T29" fmla="*/ 0 h 66"/>
                <a:gd name="T30" fmla="*/ 38 w 66"/>
                <a:gd name="T31" fmla="*/ 0 h 66"/>
                <a:gd name="T32" fmla="*/ 44 w 66"/>
                <a:gd name="T33" fmla="*/ 2 h 66"/>
                <a:gd name="T34" fmla="*/ 50 w 66"/>
                <a:gd name="T35" fmla="*/ 4 h 66"/>
                <a:gd name="T36" fmla="*/ 56 w 66"/>
                <a:gd name="T37" fmla="*/ 8 h 66"/>
                <a:gd name="T38" fmla="*/ 56 w 66"/>
                <a:gd name="T39" fmla="*/ 8 h 66"/>
                <a:gd name="T40" fmla="*/ 60 w 66"/>
                <a:gd name="T41" fmla="*/ 14 h 66"/>
                <a:gd name="T42" fmla="*/ 62 w 66"/>
                <a:gd name="T43" fmla="*/ 18 h 66"/>
                <a:gd name="T44" fmla="*/ 66 w 66"/>
                <a:gd name="T45" fmla="*/ 24 h 66"/>
                <a:gd name="T46" fmla="*/ 66 w 66"/>
                <a:gd name="T47" fmla="*/ 32 h 66"/>
                <a:gd name="T48" fmla="*/ 66 w 66"/>
                <a:gd name="T49" fmla="*/ 38 h 66"/>
                <a:gd name="T50" fmla="*/ 64 w 66"/>
                <a:gd name="T51" fmla="*/ 44 h 66"/>
                <a:gd name="T52" fmla="*/ 62 w 66"/>
                <a:gd name="T53" fmla="*/ 50 h 66"/>
                <a:gd name="T54" fmla="*/ 58 w 66"/>
                <a:gd name="T55" fmla="*/ 56 h 66"/>
                <a:gd name="T56" fmla="*/ 58 w 66"/>
                <a:gd name="T57" fmla="*/ 56 h 66"/>
                <a:gd name="T58" fmla="*/ 52 w 66"/>
                <a:gd name="T59" fmla="*/ 60 h 66"/>
                <a:gd name="T60" fmla="*/ 46 w 66"/>
                <a:gd name="T61" fmla="*/ 64 h 66"/>
                <a:gd name="T62" fmla="*/ 40 w 66"/>
                <a:gd name="T63" fmla="*/ 66 h 66"/>
                <a:gd name="T64" fmla="*/ 34 w 66"/>
                <a:gd name="T65" fmla="*/ 66 h 66"/>
                <a:gd name="T66" fmla="*/ 28 w 66"/>
                <a:gd name="T67" fmla="*/ 66 h 66"/>
                <a:gd name="T68" fmla="*/ 22 w 66"/>
                <a:gd name="T69" fmla="*/ 64 h 66"/>
                <a:gd name="T70" fmla="*/ 16 w 66"/>
                <a:gd name="T71" fmla="*/ 62 h 66"/>
                <a:gd name="T72" fmla="*/ 10 w 66"/>
                <a:gd name="T73" fmla="*/ 58 h 66"/>
                <a:gd name="T74" fmla="*/ 10 w 66"/>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10" y="58"/>
                  </a:moveTo>
                  <a:lnTo>
                    <a:pt x="10" y="58"/>
                  </a:lnTo>
                  <a:lnTo>
                    <a:pt x="6" y="52"/>
                  </a:lnTo>
                  <a:lnTo>
                    <a:pt x="2" y="46"/>
                  </a:lnTo>
                  <a:lnTo>
                    <a:pt x="0" y="40"/>
                  </a:lnTo>
                  <a:lnTo>
                    <a:pt x="0" y="34"/>
                  </a:lnTo>
                  <a:lnTo>
                    <a:pt x="0" y="28"/>
                  </a:lnTo>
                  <a:lnTo>
                    <a:pt x="2" y="22"/>
                  </a:lnTo>
                  <a:lnTo>
                    <a:pt x="4" y="16"/>
                  </a:lnTo>
                  <a:lnTo>
                    <a:pt x="8" y="10"/>
                  </a:lnTo>
                  <a:lnTo>
                    <a:pt x="8" y="10"/>
                  </a:lnTo>
                  <a:lnTo>
                    <a:pt x="14" y="6"/>
                  </a:lnTo>
                  <a:lnTo>
                    <a:pt x="18" y="2"/>
                  </a:lnTo>
                  <a:lnTo>
                    <a:pt x="24" y="0"/>
                  </a:lnTo>
                  <a:lnTo>
                    <a:pt x="32" y="0"/>
                  </a:lnTo>
                  <a:lnTo>
                    <a:pt x="38" y="0"/>
                  </a:lnTo>
                  <a:lnTo>
                    <a:pt x="44" y="2"/>
                  </a:lnTo>
                  <a:lnTo>
                    <a:pt x="50" y="4"/>
                  </a:lnTo>
                  <a:lnTo>
                    <a:pt x="56" y="8"/>
                  </a:lnTo>
                  <a:lnTo>
                    <a:pt x="56" y="8"/>
                  </a:lnTo>
                  <a:lnTo>
                    <a:pt x="60" y="14"/>
                  </a:lnTo>
                  <a:lnTo>
                    <a:pt x="62" y="18"/>
                  </a:lnTo>
                  <a:lnTo>
                    <a:pt x="66" y="24"/>
                  </a:lnTo>
                  <a:lnTo>
                    <a:pt x="66" y="32"/>
                  </a:lnTo>
                  <a:lnTo>
                    <a:pt x="66" y="38"/>
                  </a:lnTo>
                  <a:lnTo>
                    <a:pt x="64" y="44"/>
                  </a:lnTo>
                  <a:lnTo>
                    <a:pt x="62" y="50"/>
                  </a:lnTo>
                  <a:lnTo>
                    <a:pt x="58" y="56"/>
                  </a:lnTo>
                  <a:lnTo>
                    <a:pt x="58" y="56"/>
                  </a:lnTo>
                  <a:lnTo>
                    <a:pt x="52" y="60"/>
                  </a:lnTo>
                  <a:lnTo>
                    <a:pt x="46" y="64"/>
                  </a:lnTo>
                  <a:lnTo>
                    <a:pt x="40" y="66"/>
                  </a:lnTo>
                  <a:lnTo>
                    <a:pt x="34" y="66"/>
                  </a:lnTo>
                  <a:lnTo>
                    <a:pt x="28" y="66"/>
                  </a:lnTo>
                  <a:lnTo>
                    <a:pt x="22" y="64"/>
                  </a:lnTo>
                  <a:lnTo>
                    <a:pt x="16" y="62"/>
                  </a:lnTo>
                  <a:lnTo>
                    <a:pt x="10" y="58"/>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4" name="テキスト ボックス 73"/>
              <p:cNvSpPr txBox="1"/>
              <p:nvPr/>
            </p:nvSpPr>
            <p:spPr>
              <a:xfrm>
                <a:off x="645278" y="3579695"/>
                <a:ext cx="28315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645278" y="3579695"/>
                <a:ext cx="283154" cy="276999"/>
              </a:xfrm>
              <a:prstGeom prst="rect">
                <a:avLst/>
              </a:prstGeom>
              <a:blipFill>
                <a:blip r:embed="rId3"/>
                <a:stretch>
                  <a:fillRect l="-19565" r="-6522"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p:cNvSpPr txBox="1"/>
              <p:nvPr/>
            </p:nvSpPr>
            <p:spPr>
              <a:xfrm>
                <a:off x="1054539" y="3877016"/>
                <a:ext cx="288476"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1054539" y="3877016"/>
                <a:ext cx="288476" cy="276999"/>
              </a:xfrm>
              <a:prstGeom prst="rect">
                <a:avLst/>
              </a:prstGeom>
              <a:blipFill>
                <a:blip r:embed="rId4"/>
                <a:stretch>
                  <a:fillRect l="-19149" r="-6383" b="-17778"/>
                </a:stretch>
              </a:blipFill>
            </p:spPr>
            <p:txBody>
              <a:bodyPr/>
              <a:lstStyle/>
              <a:p>
                <a:r>
                  <a:rPr lang="ja-JP" altLang="en-US">
                    <a:noFill/>
                  </a:rPr>
                  <a:t> </a:t>
                </a:r>
              </a:p>
            </p:txBody>
          </p:sp>
        </mc:Fallback>
      </mc:AlternateContent>
      <p:grpSp>
        <p:nvGrpSpPr>
          <p:cNvPr id="76" name="グループ化 75"/>
          <p:cNvGrpSpPr/>
          <p:nvPr/>
        </p:nvGrpSpPr>
        <p:grpSpPr>
          <a:xfrm>
            <a:off x="363634" y="1263941"/>
            <a:ext cx="1148470" cy="1644004"/>
            <a:chOff x="997247" y="1613430"/>
            <a:chExt cx="1148470" cy="1644004"/>
          </a:xfrm>
        </p:grpSpPr>
        <p:grpSp>
          <p:nvGrpSpPr>
            <p:cNvPr id="77" name="グループ化 76"/>
            <p:cNvGrpSpPr/>
            <p:nvPr/>
          </p:nvGrpSpPr>
          <p:grpSpPr>
            <a:xfrm>
              <a:off x="997247" y="1855416"/>
              <a:ext cx="1148470" cy="1191113"/>
              <a:chOff x="5393682" y="3775545"/>
              <a:chExt cx="1148470" cy="1191113"/>
            </a:xfrm>
          </p:grpSpPr>
          <p:sp>
            <p:nvSpPr>
              <p:cNvPr id="100" name="Freeform 14"/>
              <p:cNvSpPr>
                <a:spLocks/>
              </p:cNvSpPr>
              <p:nvPr/>
            </p:nvSpPr>
            <p:spPr bwMode="auto">
              <a:xfrm>
                <a:off x="5393682" y="4102156"/>
                <a:ext cx="911992" cy="864502"/>
              </a:xfrm>
              <a:custGeom>
                <a:avLst/>
                <a:gdLst>
                  <a:gd name="T0" fmla="*/ 941 w 941"/>
                  <a:gd name="T1" fmla="*/ 597 h 892"/>
                  <a:gd name="T2" fmla="*/ 941 w 941"/>
                  <a:gd name="T3" fmla="*/ 597 h 892"/>
                  <a:gd name="T4" fmla="*/ 917 w 941"/>
                  <a:gd name="T5" fmla="*/ 623 h 892"/>
                  <a:gd name="T6" fmla="*/ 891 w 941"/>
                  <a:gd name="T7" fmla="*/ 649 h 892"/>
                  <a:gd name="T8" fmla="*/ 865 w 941"/>
                  <a:gd name="T9" fmla="*/ 673 h 892"/>
                  <a:gd name="T10" fmla="*/ 837 w 941"/>
                  <a:gd name="T11" fmla="*/ 698 h 892"/>
                  <a:gd name="T12" fmla="*/ 783 w 941"/>
                  <a:gd name="T13" fmla="*/ 740 h 892"/>
                  <a:gd name="T14" fmla="*/ 727 w 941"/>
                  <a:gd name="T15" fmla="*/ 778 h 892"/>
                  <a:gd name="T16" fmla="*/ 672 w 941"/>
                  <a:gd name="T17" fmla="*/ 810 h 892"/>
                  <a:gd name="T18" fmla="*/ 616 w 941"/>
                  <a:gd name="T19" fmla="*/ 836 h 892"/>
                  <a:gd name="T20" fmla="*/ 586 w 941"/>
                  <a:gd name="T21" fmla="*/ 848 h 892"/>
                  <a:gd name="T22" fmla="*/ 558 w 941"/>
                  <a:gd name="T23" fmla="*/ 858 h 892"/>
                  <a:gd name="T24" fmla="*/ 530 w 941"/>
                  <a:gd name="T25" fmla="*/ 868 h 892"/>
                  <a:gd name="T26" fmla="*/ 502 w 941"/>
                  <a:gd name="T27" fmla="*/ 876 h 892"/>
                  <a:gd name="T28" fmla="*/ 474 w 941"/>
                  <a:gd name="T29" fmla="*/ 882 h 892"/>
                  <a:gd name="T30" fmla="*/ 446 w 941"/>
                  <a:gd name="T31" fmla="*/ 886 h 892"/>
                  <a:gd name="T32" fmla="*/ 418 w 941"/>
                  <a:gd name="T33" fmla="*/ 890 h 892"/>
                  <a:gd name="T34" fmla="*/ 392 w 941"/>
                  <a:gd name="T35" fmla="*/ 892 h 892"/>
                  <a:gd name="T36" fmla="*/ 364 w 941"/>
                  <a:gd name="T37" fmla="*/ 892 h 892"/>
                  <a:gd name="T38" fmla="*/ 338 w 941"/>
                  <a:gd name="T39" fmla="*/ 892 h 892"/>
                  <a:gd name="T40" fmla="*/ 312 w 941"/>
                  <a:gd name="T41" fmla="*/ 890 h 892"/>
                  <a:gd name="T42" fmla="*/ 288 w 941"/>
                  <a:gd name="T43" fmla="*/ 886 h 892"/>
                  <a:gd name="T44" fmla="*/ 264 w 941"/>
                  <a:gd name="T45" fmla="*/ 880 h 892"/>
                  <a:gd name="T46" fmla="*/ 240 w 941"/>
                  <a:gd name="T47" fmla="*/ 874 h 892"/>
                  <a:gd name="T48" fmla="*/ 216 w 941"/>
                  <a:gd name="T49" fmla="*/ 866 h 892"/>
                  <a:gd name="T50" fmla="*/ 194 w 941"/>
                  <a:gd name="T51" fmla="*/ 856 h 892"/>
                  <a:gd name="T52" fmla="*/ 172 w 941"/>
                  <a:gd name="T53" fmla="*/ 846 h 892"/>
                  <a:gd name="T54" fmla="*/ 152 w 941"/>
                  <a:gd name="T55" fmla="*/ 832 h 892"/>
                  <a:gd name="T56" fmla="*/ 132 w 941"/>
                  <a:gd name="T57" fmla="*/ 818 h 892"/>
                  <a:gd name="T58" fmla="*/ 114 w 941"/>
                  <a:gd name="T59" fmla="*/ 802 h 892"/>
                  <a:gd name="T60" fmla="*/ 114 w 941"/>
                  <a:gd name="T61" fmla="*/ 802 h 892"/>
                  <a:gd name="T62" fmla="*/ 98 w 941"/>
                  <a:gd name="T63" fmla="*/ 786 h 892"/>
                  <a:gd name="T64" fmla="*/ 82 w 941"/>
                  <a:gd name="T65" fmla="*/ 770 h 892"/>
                  <a:gd name="T66" fmla="*/ 68 w 941"/>
                  <a:gd name="T67" fmla="*/ 752 h 892"/>
                  <a:gd name="T68" fmla="*/ 56 w 941"/>
                  <a:gd name="T69" fmla="*/ 732 h 892"/>
                  <a:gd name="T70" fmla="*/ 44 w 941"/>
                  <a:gd name="T71" fmla="*/ 712 h 892"/>
                  <a:gd name="T72" fmla="*/ 34 w 941"/>
                  <a:gd name="T73" fmla="*/ 689 h 892"/>
                  <a:gd name="T74" fmla="*/ 26 w 941"/>
                  <a:gd name="T75" fmla="*/ 669 h 892"/>
                  <a:gd name="T76" fmla="*/ 18 w 941"/>
                  <a:gd name="T77" fmla="*/ 645 h 892"/>
                  <a:gd name="T78" fmla="*/ 12 w 941"/>
                  <a:gd name="T79" fmla="*/ 623 h 892"/>
                  <a:gd name="T80" fmla="*/ 8 w 941"/>
                  <a:gd name="T81" fmla="*/ 599 h 892"/>
                  <a:gd name="T82" fmla="*/ 4 w 941"/>
                  <a:gd name="T83" fmla="*/ 575 h 892"/>
                  <a:gd name="T84" fmla="*/ 0 w 941"/>
                  <a:gd name="T85" fmla="*/ 549 h 892"/>
                  <a:gd name="T86" fmla="*/ 0 w 941"/>
                  <a:gd name="T87" fmla="*/ 523 h 892"/>
                  <a:gd name="T88" fmla="*/ 0 w 941"/>
                  <a:gd name="T89" fmla="*/ 497 h 892"/>
                  <a:gd name="T90" fmla="*/ 4 w 941"/>
                  <a:gd name="T91" fmla="*/ 445 h 892"/>
                  <a:gd name="T92" fmla="*/ 12 w 941"/>
                  <a:gd name="T93" fmla="*/ 391 h 892"/>
                  <a:gd name="T94" fmla="*/ 26 w 941"/>
                  <a:gd name="T95" fmla="*/ 335 h 892"/>
                  <a:gd name="T96" fmla="*/ 44 w 941"/>
                  <a:gd name="T97" fmla="*/ 279 h 892"/>
                  <a:gd name="T98" fmla="*/ 68 w 941"/>
                  <a:gd name="T99" fmla="*/ 220 h 892"/>
                  <a:gd name="T100" fmla="*/ 96 w 941"/>
                  <a:gd name="T101" fmla="*/ 164 h 892"/>
                  <a:gd name="T102" fmla="*/ 128 w 941"/>
                  <a:gd name="T103" fmla="*/ 108 h 892"/>
                  <a:gd name="T104" fmla="*/ 164 w 941"/>
                  <a:gd name="T105" fmla="*/ 54 h 892"/>
                  <a:gd name="T106" fmla="*/ 206 w 941"/>
                  <a:gd name="T10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1" h="892">
                    <a:moveTo>
                      <a:pt x="941" y="597"/>
                    </a:moveTo>
                    <a:lnTo>
                      <a:pt x="941" y="597"/>
                    </a:lnTo>
                    <a:lnTo>
                      <a:pt x="917" y="623"/>
                    </a:lnTo>
                    <a:lnTo>
                      <a:pt x="891" y="649"/>
                    </a:lnTo>
                    <a:lnTo>
                      <a:pt x="865" y="673"/>
                    </a:lnTo>
                    <a:lnTo>
                      <a:pt x="837" y="698"/>
                    </a:lnTo>
                    <a:lnTo>
                      <a:pt x="783" y="740"/>
                    </a:lnTo>
                    <a:lnTo>
                      <a:pt x="727" y="778"/>
                    </a:lnTo>
                    <a:lnTo>
                      <a:pt x="672" y="810"/>
                    </a:lnTo>
                    <a:lnTo>
                      <a:pt x="616" y="836"/>
                    </a:lnTo>
                    <a:lnTo>
                      <a:pt x="586" y="848"/>
                    </a:lnTo>
                    <a:lnTo>
                      <a:pt x="558" y="858"/>
                    </a:lnTo>
                    <a:lnTo>
                      <a:pt x="530" y="868"/>
                    </a:lnTo>
                    <a:lnTo>
                      <a:pt x="502" y="876"/>
                    </a:lnTo>
                    <a:lnTo>
                      <a:pt x="474" y="882"/>
                    </a:lnTo>
                    <a:lnTo>
                      <a:pt x="446" y="886"/>
                    </a:lnTo>
                    <a:lnTo>
                      <a:pt x="418" y="890"/>
                    </a:lnTo>
                    <a:lnTo>
                      <a:pt x="392" y="892"/>
                    </a:lnTo>
                    <a:lnTo>
                      <a:pt x="364" y="892"/>
                    </a:lnTo>
                    <a:lnTo>
                      <a:pt x="338" y="892"/>
                    </a:lnTo>
                    <a:lnTo>
                      <a:pt x="312" y="890"/>
                    </a:lnTo>
                    <a:lnTo>
                      <a:pt x="288" y="886"/>
                    </a:lnTo>
                    <a:lnTo>
                      <a:pt x="264" y="880"/>
                    </a:lnTo>
                    <a:lnTo>
                      <a:pt x="240" y="874"/>
                    </a:lnTo>
                    <a:lnTo>
                      <a:pt x="216" y="866"/>
                    </a:lnTo>
                    <a:lnTo>
                      <a:pt x="194" y="856"/>
                    </a:lnTo>
                    <a:lnTo>
                      <a:pt x="172" y="846"/>
                    </a:lnTo>
                    <a:lnTo>
                      <a:pt x="152" y="832"/>
                    </a:lnTo>
                    <a:lnTo>
                      <a:pt x="132" y="818"/>
                    </a:lnTo>
                    <a:lnTo>
                      <a:pt x="114" y="802"/>
                    </a:lnTo>
                    <a:lnTo>
                      <a:pt x="114" y="802"/>
                    </a:lnTo>
                    <a:lnTo>
                      <a:pt x="98" y="786"/>
                    </a:lnTo>
                    <a:lnTo>
                      <a:pt x="82" y="770"/>
                    </a:lnTo>
                    <a:lnTo>
                      <a:pt x="68" y="752"/>
                    </a:lnTo>
                    <a:lnTo>
                      <a:pt x="56" y="732"/>
                    </a:lnTo>
                    <a:lnTo>
                      <a:pt x="44" y="712"/>
                    </a:lnTo>
                    <a:lnTo>
                      <a:pt x="34" y="689"/>
                    </a:lnTo>
                    <a:lnTo>
                      <a:pt x="26" y="669"/>
                    </a:lnTo>
                    <a:lnTo>
                      <a:pt x="18" y="645"/>
                    </a:lnTo>
                    <a:lnTo>
                      <a:pt x="12" y="623"/>
                    </a:lnTo>
                    <a:lnTo>
                      <a:pt x="8" y="599"/>
                    </a:lnTo>
                    <a:lnTo>
                      <a:pt x="4" y="575"/>
                    </a:lnTo>
                    <a:lnTo>
                      <a:pt x="0" y="549"/>
                    </a:lnTo>
                    <a:lnTo>
                      <a:pt x="0" y="523"/>
                    </a:lnTo>
                    <a:lnTo>
                      <a:pt x="0" y="497"/>
                    </a:lnTo>
                    <a:lnTo>
                      <a:pt x="4" y="445"/>
                    </a:lnTo>
                    <a:lnTo>
                      <a:pt x="12" y="391"/>
                    </a:lnTo>
                    <a:lnTo>
                      <a:pt x="26" y="335"/>
                    </a:lnTo>
                    <a:lnTo>
                      <a:pt x="44" y="279"/>
                    </a:lnTo>
                    <a:lnTo>
                      <a:pt x="68" y="220"/>
                    </a:lnTo>
                    <a:lnTo>
                      <a:pt x="96" y="164"/>
                    </a:lnTo>
                    <a:lnTo>
                      <a:pt x="128" y="108"/>
                    </a:lnTo>
                    <a:lnTo>
                      <a:pt x="164" y="54"/>
                    </a:lnTo>
                    <a:lnTo>
                      <a:pt x="206" y="0"/>
                    </a:lnTo>
                  </a:path>
                </a:pathLst>
              </a:custGeom>
              <a:noFill/>
              <a:ln w="12700">
                <a:solidFill>
                  <a:srgbClr val="000000"/>
                </a:solidFill>
                <a:prstDash val="solid"/>
                <a:round/>
                <a:headEnd w="lg" len="lg"/>
                <a:tailEnd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01" name="Freeform 15"/>
              <p:cNvSpPr>
                <a:spLocks/>
              </p:cNvSpPr>
              <p:nvPr/>
            </p:nvSpPr>
            <p:spPr bwMode="auto">
              <a:xfrm>
                <a:off x="5462692" y="4011068"/>
                <a:ext cx="203648" cy="205657"/>
              </a:xfrm>
              <a:custGeom>
                <a:avLst/>
                <a:gdLst>
                  <a:gd name="T0" fmla="*/ 76 w 76"/>
                  <a:gd name="T1" fmla="*/ 0 h 82"/>
                  <a:gd name="T2" fmla="*/ 50 w 76"/>
                  <a:gd name="T3" fmla="*/ 82 h 82"/>
                  <a:gd name="T4" fmla="*/ 38 w 76"/>
                  <a:gd name="T5" fmla="*/ 46 h 82"/>
                  <a:gd name="T6" fmla="*/ 0 w 76"/>
                  <a:gd name="T7" fmla="*/ 38 h 82"/>
                  <a:gd name="T8" fmla="*/ 76 w 76"/>
                  <a:gd name="T9" fmla="*/ 0 h 82"/>
                </a:gdLst>
                <a:ahLst/>
                <a:cxnLst>
                  <a:cxn ang="0">
                    <a:pos x="T0" y="T1"/>
                  </a:cxn>
                  <a:cxn ang="0">
                    <a:pos x="T2" y="T3"/>
                  </a:cxn>
                  <a:cxn ang="0">
                    <a:pos x="T4" y="T5"/>
                  </a:cxn>
                  <a:cxn ang="0">
                    <a:pos x="T6" y="T7"/>
                  </a:cxn>
                  <a:cxn ang="0">
                    <a:pos x="T8" y="T9"/>
                  </a:cxn>
                </a:cxnLst>
                <a:rect l="0" t="0" r="r" b="b"/>
                <a:pathLst>
                  <a:path w="76" h="82">
                    <a:moveTo>
                      <a:pt x="76" y="0"/>
                    </a:moveTo>
                    <a:lnTo>
                      <a:pt x="50" y="82"/>
                    </a:lnTo>
                    <a:lnTo>
                      <a:pt x="38" y="46"/>
                    </a:lnTo>
                    <a:lnTo>
                      <a:pt x="0" y="38"/>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02" name="Freeform 16"/>
              <p:cNvSpPr>
                <a:spLocks/>
              </p:cNvSpPr>
              <p:nvPr/>
            </p:nvSpPr>
            <p:spPr bwMode="auto">
              <a:xfrm>
                <a:off x="5994569" y="4860049"/>
                <a:ext cx="65904" cy="63965"/>
              </a:xfrm>
              <a:custGeom>
                <a:avLst/>
                <a:gdLst>
                  <a:gd name="T0" fmla="*/ 56 w 68"/>
                  <a:gd name="T1" fmla="*/ 8 h 66"/>
                  <a:gd name="T2" fmla="*/ 56 w 68"/>
                  <a:gd name="T3" fmla="*/ 8 h 66"/>
                  <a:gd name="T4" fmla="*/ 60 w 68"/>
                  <a:gd name="T5" fmla="*/ 14 h 66"/>
                  <a:gd name="T6" fmla="*/ 64 w 68"/>
                  <a:gd name="T7" fmla="*/ 20 h 66"/>
                  <a:gd name="T8" fmla="*/ 66 w 68"/>
                  <a:gd name="T9" fmla="*/ 26 h 66"/>
                  <a:gd name="T10" fmla="*/ 68 w 68"/>
                  <a:gd name="T11" fmla="*/ 32 h 66"/>
                  <a:gd name="T12" fmla="*/ 66 w 68"/>
                  <a:gd name="T13" fmla="*/ 38 h 66"/>
                  <a:gd name="T14" fmla="*/ 66 w 68"/>
                  <a:gd name="T15" fmla="*/ 44 h 66"/>
                  <a:gd name="T16" fmla="*/ 62 w 68"/>
                  <a:gd name="T17" fmla="*/ 50 h 66"/>
                  <a:gd name="T18" fmla="*/ 58 w 68"/>
                  <a:gd name="T19" fmla="*/ 56 h 66"/>
                  <a:gd name="T20" fmla="*/ 58 w 68"/>
                  <a:gd name="T21" fmla="*/ 56 h 66"/>
                  <a:gd name="T22" fmla="*/ 54 w 68"/>
                  <a:gd name="T23" fmla="*/ 60 h 66"/>
                  <a:gd name="T24" fmla="*/ 48 w 68"/>
                  <a:gd name="T25" fmla="*/ 64 h 66"/>
                  <a:gd name="T26" fmla="*/ 42 w 68"/>
                  <a:gd name="T27" fmla="*/ 66 h 66"/>
                  <a:gd name="T28" fmla="*/ 36 w 68"/>
                  <a:gd name="T29" fmla="*/ 66 h 66"/>
                  <a:gd name="T30" fmla="*/ 30 w 68"/>
                  <a:gd name="T31" fmla="*/ 66 h 66"/>
                  <a:gd name="T32" fmla="*/ 22 w 68"/>
                  <a:gd name="T33" fmla="*/ 64 h 66"/>
                  <a:gd name="T34" fmla="*/ 16 w 68"/>
                  <a:gd name="T35" fmla="*/ 62 h 66"/>
                  <a:gd name="T36" fmla="*/ 12 w 68"/>
                  <a:gd name="T37" fmla="*/ 58 h 66"/>
                  <a:gd name="T38" fmla="*/ 12 w 68"/>
                  <a:gd name="T39" fmla="*/ 58 h 66"/>
                  <a:gd name="T40" fmla="*/ 6 w 68"/>
                  <a:gd name="T41" fmla="*/ 52 h 66"/>
                  <a:gd name="T42" fmla="*/ 4 w 68"/>
                  <a:gd name="T43" fmla="*/ 48 h 66"/>
                  <a:gd name="T44" fmla="*/ 2 w 68"/>
                  <a:gd name="T45" fmla="*/ 42 h 66"/>
                  <a:gd name="T46" fmla="*/ 0 w 68"/>
                  <a:gd name="T47" fmla="*/ 34 h 66"/>
                  <a:gd name="T48" fmla="*/ 0 w 68"/>
                  <a:gd name="T49" fmla="*/ 28 h 66"/>
                  <a:gd name="T50" fmla="*/ 2 w 68"/>
                  <a:gd name="T51" fmla="*/ 22 h 66"/>
                  <a:gd name="T52" fmla="*/ 6 w 68"/>
                  <a:gd name="T53" fmla="*/ 16 h 66"/>
                  <a:gd name="T54" fmla="*/ 10 w 68"/>
                  <a:gd name="T55" fmla="*/ 10 h 66"/>
                  <a:gd name="T56" fmla="*/ 10 w 68"/>
                  <a:gd name="T57" fmla="*/ 10 h 66"/>
                  <a:gd name="T58" fmla="*/ 14 w 68"/>
                  <a:gd name="T59" fmla="*/ 6 h 66"/>
                  <a:gd name="T60" fmla="*/ 20 w 68"/>
                  <a:gd name="T61" fmla="*/ 4 h 66"/>
                  <a:gd name="T62" fmla="*/ 26 w 68"/>
                  <a:gd name="T63" fmla="*/ 0 h 66"/>
                  <a:gd name="T64" fmla="*/ 32 w 68"/>
                  <a:gd name="T65" fmla="*/ 0 h 66"/>
                  <a:gd name="T66" fmla="*/ 38 w 68"/>
                  <a:gd name="T67" fmla="*/ 0 h 66"/>
                  <a:gd name="T68" fmla="*/ 46 w 68"/>
                  <a:gd name="T69" fmla="*/ 2 h 66"/>
                  <a:gd name="T70" fmla="*/ 52 w 68"/>
                  <a:gd name="T71" fmla="*/ 4 h 66"/>
                  <a:gd name="T72" fmla="*/ 56 w 68"/>
                  <a:gd name="T73" fmla="*/ 8 h 66"/>
                  <a:gd name="T74" fmla="*/ 56 w 68"/>
                  <a:gd name="T75"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6">
                    <a:moveTo>
                      <a:pt x="56" y="8"/>
                    </a:moveTo>
                    <a:lnTo>
                      <a:pt x="56" y="8"/>
                    </a:lnTo>
                    <a:lnTo>
                      <a:pt x="60" y="14"/>
                    </a:lnTo>
                    <a:lnTo>
                      <a:pt x="64" y="20"/>
                    </a:lnTo>
                    <a:lnTo>
                      <a:pt x="66" y="26"/>
                    </a:lnTo>
                    <a:lnTo>
                      <a:pt x="68" y="32"/>
                    </a:lnTo>
                    <a:lnTo>
                      <a:pt x="66" y="38"/>
                    </a:lnTo>
                    <a:lnTo>
                      <a:pt x="66" y="44"/>
                    </a:lnTo>
                    <a:lnTo>
                      <a:pt x="62" y="50"/>
                    </a:lnTo>
                    <a:lnTo>
                      <a:pt x="58" y="56"/>
                    </a:lnTo>
                    <a:lnTo>
                      <a:pt x="58" y="56"/>
                    </a:lnTo>
                    <a:lnTo>
                      <a:pt x="54" y="60"/>
                    </a:lnTo>
                    <a:lnTo>
                      <a:pt x="48" y="64"/>
                    </a:lnTo>
                    <a:lnTo>
                      <a:pt x="42" y="66"/>
                    </a:lnTo>
                    <a:lnTo>
                      <a:pt x="36" y="66"/>
                    </a:lnTo>
                    <a:lnTo>
                      <a:pt x="30" y="66"/>
                    </a:lnTo>
                    <a:lnTo>
                      <a:pt x="22" y="64"/>
                    </a:lnTo>
                    <a:lnTo>
                      <a:pt x="16" y="62"/>
                    </a:lnTo>
                    <a:lnTo>
                      <a:pt x="12" y="58"/>
                    </a:lnTo>
                    <a:lnTo>
                      <a:pt x="12" y="58"/>
                    </a:lnTo>
                    <a:lnTo>
                      <a:pt x="6" y="52"/>
                    </a:lnTo>
                    <a:lnTo>
                      <a:pt x="4" y="48"/>
                    </a:lnTo>
                    <a:lnTo>
                      <a:pt x="2" y="42"/>
                    </a:lnTo>
                    <a:lnTo>
                      <a:pt x="0" y="34"/>
                    </a:lnTo>
                    <a:lnTo>
                      <a:pt x="0" y="28"/>
                    </a:lnTo>
                    <a:lnTo>
                      <a:pt x="2" y="22"/>
                    </a:lnTo>
                    <a:lnTo>
                      <a:pt x="6" y="16"/>
                    </a:lnTo>
                    <a:lnTo>
                      <a:pt x="10" y="10"/>
                    </a:lnTo>
                    <a:lnTo>
                      <a:pt x="10" y="10"/>
                    </a:lnTo>
                    <a:lnTo>
                      <a:pt x="14" y="6"/>
                    </a:lnTo>
                    <a:lnTo>
                      <a:pt x="20" y="4"/>
                    </a:lnTo>
                    <a:lnTo>
                      <a:pt x="26" y="0"/>
                    </a:lnTo>
                    <a:lnTo>
                      <a:pt x="32" y="0"/>
                    </a:lnTo>
                    <a:lnTo>
                      <a:pt x="38" y="0"/>
                    </a:lnTo>
                    <a:lnTo>
                      <a:pt x="46" y="2"/>
                    </a:lnTo>
                    <a:lnTo>
                      <a:pt x="52" y="4"/>
                    </a:lnTo>
                    <a:lnTo>
                      <a:pt x="56" y="8"/>
                    </a:lnTo>
                    <a:lnTo>
                      <a:pt x="5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03" name="Freeform 17"/>
              <p:cNvSpPr>
                <a:spLocks/>
              </p:cNvSpPr>
              <p:nvPr/>
            </p:nvSpPr>
            <p:spPr bwMode="auto">
              <a:xfrm>
                <a:off x="5628222" y="3775545"/>
                <a:ext cx="913930" cy="864502"/>
              </a:xfrm>
              <a:custGeom>
                <a:avLst/>
                <a:gdLst>
                  <a:gd name="T0" fmla="*/ 0 w 943"/>
                  <a:gd name="T1" fmla="*/ 295 h 892"/>
                  <a:gd name="T2" fmla="*/ 0 w 943"/>
                  <a:gd name="T3" fmla="*/ 295 h 892"/>
                  <a:gd name="T4" fmla="*/ 26 w 943"/>
                  <a:gd name="T5" fmla="*/ 269 h 892"/>
                  <a:gd name="T6" fmla="*/ 52 w 943"/>
                  <a:gd name="T7" fmla="*/ 243 h 892"/>
                  <a:gd name="T8" fmla="*/ 78 w 943"/>
                  <a:gd name="T9" fmla="*/ 219 h 892"/>
                  <a:gd name="T10" fmla="*/ 104 w 943"/>
                  <a:gd name="T11" fmla="*/ 194 h 892"/>
                  <a:gd name="T12" fmla="*/ 158 w 943"/>
                  <a:gd name="T13" fmla="*/ 152 h 892"/>
                  <a:gd name="T14" fmla="*/ 214 w 943"/>
                  <a:gd name="T15" fmla="*/ 114 h 892"/>
                  <a:gd name="T16" fmla="*/ 270 w 943"/>
                  <a:gd name="T17" fmla="*/ 82 h 892"/>
                  <a:gd name="T18" fmla="*/ 328 w 943"/>
                  <a:gd name="T19" fmla="*/ 56 h 892"/>
                  <a:gd name="T20" fmla="*/ 356 w 943"/>
                  <a:gd name="T21" fmla="*/ 44 h 892"/>
                  <a:gd name="T22" fmla="*/ 384 w 943"/>
                  <a:gd name="T23" fmla="*/ 34 h 892"/>
                  <a:gd name="T24" fmla="*/ 414 w 943"/>
                  <a:gd name="T25" fmla="*/ 24 h 892"/>
                  <a:gd name="T26" fmla="*/ 442 w 943"/>
                  <a:gd name="T27" fmla="*/ 16 h 892"/>
                  <a:gd name="T28" fmla="*/ 469 w 943"/>
                  <a:gd name="T29" fmla="*/ 10 h 892"/>
                  <a:gd name="T30" fmla="*/ 497 w 943"/>
                  <a:gd name="T31" fmla="*/ 6 h 892"/>
                  <a:gd name="T32" fmla="*/ 523 w 943"/>
                  <a:gd name="T33" fmla="*/ 2 h 892"/>
                  <a:gd name="T34" fmla="*/ 551 w 943"/>
                  <a:gd name="T35" fmla="*/ 0 h 892"/>
                  <a:gd name="T36" fmla="*/ 577 w 943"/>
                  <a:gd name="T37" fmla="*/ 0 h 892"/>
                  <a:gd name="T38" fmla="*/ 603 w 943"/>
                  <a:gd name="T39" fmla="*/ 0 h 892"/>
                  <a:gd name="T40" fmla="*/ 629 w 943"/>
                  <a:gd name="T41" fmla="*/ 2 h 892"/>
                  <a:gd name="T42" fmla="*/ 655 w 943"/>
                  <a:gd name="T43" fmla="*/ 6 h 892"/>
                  <a:gd name="T44" fmla="*/ 679 w 943"/>
                  <a:gd name="T45" fmla="*/ 10 h 892"/>
                  <a:gd name="T46" fmla="*/ 703 w 943"/>
                  <a:gd name="T47" fmla="*/ 18 h 892"/>
                  <a:gd name="T48" fmla="*/ 725 w 943"/>
                  <a:gd name="T49" fmla="*/ 26 h 892"/>
                  <a:gd name="T50" fmla="*/ 747 w 943"/>
                  <a:gd name="T51" fmla="*/ 36 h 892"/>
                  <a:gd name="T52" fmla="*/ 769 w 943"/>
                  <a:gd name="T53" fmla="*/ 46 h 892"/>
                  <a:gd name="T54" fmla="*/ 789 w 943"/>
                  <a:gd name="T55" fmla="*/ 60 h 892"/>
                  <a:gd name="T56" fmla="*/ 809 w 943"/>
                  <a:gd name="T57" fmla="*/ 74 h 892"/>
                  <a:gd name="T58" fmla="*/ 827 w 943"/>
                  <a:gd name="T59" fmla="*/ 88 h 892"/>
                  <a:gd name="T60" fmla="*/ 827 w 943"/>
                  <a:gd name="T61" fmla="*/ 88 h 892"/>
                  <a:gd name="T62" fmla="*/ 845 w 943"/>
                  <a:gd name="T63" fmla="*/ 106 h 892"/>
                  <a:gd name="T64" fmla="*/ 859 w 943"/>
                  <a:gd name="T65" fmla="*/ 122 h 892"/>
                  <a:gd name="T66" fmla="*/ 873 w 943"/>
                  <a:gd name="T67" fmla="*/ 140 h 892"/>
                  <a:gd name="T68" fmla="*/ 887 w 943"/>
                  <a:gd name="T69" fmla="*/ 160 h 892"/>
                  <a:gd name="T70" fmla="*/ 897 w 943"/>
                  <a:gd name="T71" fmla="*/ 180 h 892"/>
                  <a:gd name="T72" fmla="*/ 907 w 943"/>
                  <a:gd name="T73" fmla="*/ 200 h 892"/>
                  <a:gd name="T74" fmla="*/ 917 w 943"/>
                  <a:gd name="T75" fmla="*/ 223 h 892"/>
                  <a:gd name="T76" fmla="*/ 923 w 943"/>
                  <a:gd name="T77" fmla="*/ 247 h 892"/>
                  <a:gd name="T78" fmla="*/ 931 w 943"/>
                  <a:gd name="T79" fmla="*/ 269 h 892"/>
                  <a:gd name="T80" fmla="*/ 935 w 943"/>
                  <a:gd name="T81" fmla="*/ 293 h 892"/>
                  <a:gd name="T82" fmla="*/ 939 w 943"/>
                  <a:gd name="T83" fmla="*/ 317 h 892"/>
                  <a:gd name="T84" fmla="*/ 941 w 943"/>
                  <a:gd name="T85" fmla="*/ 343 h 892"/>
                  <a:gd name="T86" fmla="*/ 943 w 943"/>
                  <a:gd name="T87" fmla="*/ 369 h 892"/>
                  <a:gd name="T88" fmla="*/ 943 w 943"/>
                  <a:gd name="T89" fmla="*/ 395 h 892"/>
                  <a:gd name="T90" fmla="*/ 939 w 943"/>
                  <a:gd name="T91" fmla="*/ 447 h 892"/>
                  <a:gd name="T92" fmla="*/ 929 w 943"/>
                  <a:gd name="T93" fmla="*/ 501 h 892"/>
                  <a:gd name="T94" fmla="*/ 917 w 943"/>
                  <a:gd name="T95" fmla="*/ 557 h 892"/>
                  <a:gd name="T96" fmla="*/ 897 w 943"/>
                  <a:gd name="T97" fmla="*/ 613 h 892"/>
                  <a:gd name="T98" fmla="*/ 875 w 943"/>
                  <a:gd name="T99" fmla="*/ 670 h 892"/>
                  <a:gd name="T100" fmla="*/ 847 w 943"/>
                  <a:gd name="T101" fmla="*/ 728 h 892"/>
                  <a:gd name="T102" fmla="*/ 815 w 943"/>
                  <a:gd name="T103" fmla="*/ 784 h 892"/>
                  <a:gd name="T104" fmla="*/ 777 w 943"/>
                  <a:gd name="T105" fmla="*/ 838 h 892"/>
                  <a:gd name="T106" fmla="*/ 737 w 943"/>
                  <a:gd name="T107" fmla="*/ 89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3" h="892">
                    <a:moveTo>
                      <a:pt x="0" y="295"/>
                    </a:moveTo>
                    <a:lnTo>
                      <a:pt x="0" y="295"/>
                    </a:lnTo>
                    <a:lnTo>
                      <a:pt x="26" y="269"/>
                    </a:lnTo>
                    <a:lnTo>
                      <a:pt x="52" y="243"/>
                    </a:lnTo>
                    <a:lnTo>
                      <a:pt x="78" y="219"/>
                    </a:lnTo>
                    <a:lnTo>
                      <a:pt x="104" y="194"/>
                    </a:lnTo>
                    <a:lnTo>
                      <a:pt x="158" y="152"/>
                    </a:lnTo>
                    <a:lnTo>
                      <a:pt x="214" y="114"/>
                    </a:lnTo>
                    <a:lnTo>
                      <a:pt x="270" y="82"/>
                    </a:lnTo>
                    <a:lnTo>
                      <a:pt x="328" y="56"/>
                    </a:lnTo>
                    <a:lnTo>
                      <a:pt x="356" y="44"/>
                    </a:lnTo>
                    <a:lnTo>
                      <a:pt x="384" y="34"/>
                    </a:lnTo>
                    <a:lnTo>
                      <a:pt x="414" y="24"/>
                    </a:lnTo>
                    <a:lnTo>
                      <a:pt x="442" y="16"/>
                    </a:lnTo>
                    <a:lnTo>
                      <a:pt x="469" y="10"/>
                    </a:lnTo>
                    <a:lnTo>
                      <a:pt x="497" y="6"/>
                    </a:lnTo>
                    <a:lnTo>
                      <a:pt x="523" y="2"/>
                    </a:lnTo>
                    <a:lnTo>
                      <a:pt x="551" y="0"/>
                    </a:lnTo>
                    <a:lnTo>
                      <a:pt x="577" y="0"/>
                    </a:lnTo>
                    <a:lnTo>
                      <a:pt x="603" y="0"/>
                    </a:lnTo>
                    <a:lnTo>
                      <a:pt x="629" y="2"/>
                    </a:lnTo>
                    <a:lnTo>
                      <a:pt x="655" y="6"/>
                    </a:lnTo>
                    <a:lnTo>
                      <a:pt x="679" y="10"/>
                    </a:lnTo>
                    <a:lnTo>
                      <a:pt x="703" y="18"/>
                    </a:lnTo>
                    <a:lnTo>
                      <a:pt x="725" y="26"/>
                    </a:lnTo>
                    <a:lnTo>
                      <a:pt x="747" y="36"/>
                    </a:lnTo>
                    <a:lnTo>
                      <a:pt x="769" y="46"/>
                    </a:lnTo>
                    <a:lnTo>
                      <a:pt x="789" y="60"/>
                    </a:lnTo>
                    <a:lnTo>
                      <a:pt x="809" y="74"/>
                    </a:lnTo>
                    <a:lnTo>
                      <a:pt x="827" y="88"/>
                    </a:lnTo>
                    <a:lnTo>
                      <a:pt x="827" y="88"/>
                    </a:lnTo>
                    <a:lnTo>
                      <a:pt x="845" y="106"/>
                    </a:lnTo>
                    <a:lnTo>
                      <a:pt x="859" y="122"/>
                    </a:lnTo>
                    <a:lnTo>
                      <a:pt x="873" y="140"/>
                    </a:lnTo>
                    <a:lnTo>
                      <a:pt x="887" y="160"/>
                    </a:lnTo>
                    <a:lnTo>
                      <a:pt x="897" y="180"/>
                    </a:lnTo>
                    <a:lnTo>
                      <a:pt x="907" y="200"/>
                    </a:lnTo>
                    <a:lnTo>
                      <a:pt x="917" y="223"/>
                    </a:lnTo>
                    <a:lnTo>
                      <a:pt x="923" y="247"/>
                    </a:lnTo>
                    <a:lnTo>
                      <a:pt x="931" y="269"/>
                    </a:lnTo>
                    <a:lnTo>
                      <a:pt x="935" y="293"/>
                    </a:lnTo>
                    <a:lnTo>
                      <a:pt x="939" y="317"/>
                    </a:lnTo>
                    <a:lnTo>
                      <a:pt x="941" y="343"/>
                    </a:lnTo>
                    <a:lnTo>
                      <a:pt x="943" y="369"/>
                    </a:lnTo>
                    <a:lnTo>
                      <a:pt x="943" y="395"/>
                    </a:lnTo>
                    <a:lnTo>
                      <a:pt x="939" y="447"/>
                    </a:lnTo>
                    <a:lnTo>
                      <a:pt x="929" y="501"/>
                    </a:lnTo>
                    <a:lnTo>
                      <a:pt x="917" y="557"/>
                    </a:lnTo>
                    <a:lnTo>
                      <a:pt x="897" y="613"/>
                    </a:lnTo>
                    <a:lnTo>
                      <a:pt x="875" y="670"/>
                    </a:lnTo>
                    <a:lnTo>
                      <a:pt x="847" y="728"/>
                    </a:lnTo>
                    <a:lnTo>
                      <a:pt x="815" y="784"/>
                    </a:lnTo>
                    <a:lnTo>
                      <a:pt x="777" y="838"/>
                    </a:lnTo>
                    <a:lnTo>
                      <a:pt x="737" y="892"/>
                    </a:lnTo>
                  </a:path>
                </a:pathLst>
              </a:custGeom>
              <a:noFill/>
              <a:ln w="12700">
                <a:solidFill>
                  <a:srgbClr val="000000"/>
                </a:solidFill>
                <a:prstDash val="solid"/>
                <a:round/>
                <a:headEnd w="lg" len="lg"/>
                <a:tailEnd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04" name="Freeform 18"/>
              <p:cNvSpPr>
                <a:spLocks/>
              </p:cNvSpPr>
              <p:nvPr/>
            </p:nvSpPr>
            <p:spPr bwMode="auto">
              <a:xfrm>
                <a:off x="6270838" y="4530557"/>
                <a:ext cx="212185" cy="205590"/>
              </a:xfrm>
              <a:custGeom>
                <a:avLst/>
                <a:gdLst>
                  <a:gd name="T0" fmla="*/ 0 w 78"/>
                  <a:gd name="T1" fmla="*/ 82 h 82"/>
                  <a:gd name="T2" fmla="*/ 28 w 78"/>
                  <a:gd name="T3" fmla="*/ 0 h 82"/>
                  <a:gd name="T4" fmla="*/ 40 w 78"/>
                  <a:gd name="T5" fmla="*/ 36 h 82"/>
                  <a:gd name="T6" fmla="*/ 78 w 78"/>
                  <a:gd name="T7" fmla="*/ 42 h 82"/>
                  <a:gd name="T8" fmla="*/ 0 w 78"/>
                  <a:gd name="T9" fmla="*/ 82 h 82"/>
                </a:gdLst>
                <a:ahLst/>
                <a:cxnLst>
                  <a:cxn ang="0">
                    <a:pos x="T0" y="T1"/>
                  </a:cxn>
                  <a:cxn ang="0">
                    <a:pos x="T2" y="T3"/>
                  </a:cxn>
                  <a:cxn ang="0">
                    <a:pos x="T4" y="T5"/>
                  </a:cxn>
                  <a:cxn ang="0">
                    <a:pos x="T6" y="T7"/>
                  </a:cxn>
                  <a:cxn ang="0">
                    <a:pos x="T8" y="T9"/>
                  </a:cxn>
                </a:cxnLst>
                <a:rect l="0" t="0" r="r" b="b"/>
                <a:pathLst>
                  <a:path w="78" h="82">
                    <a:moveTo>
                      <a:pt x="0" y="82"/>
                    </a:moveTo>
                    <a:lnTo>
                      <a:pt x="28" y="0"/>
                    </a:lnTo>
                    <a:lnTo>
                      <a:pt x="40" y="36"/>
                    </a:lnTo>
                    <a:lnTo>
                      <a:pt x="78" y="4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05" name="Freeform 19"/>
              <p:cNvSpPr>
                <a:spLocks/>
              </p:cNvSpPr>
              <p:nvPr/>
            </p:nvSpPr>
            <p:spPr bwMode="auto">
              <a:xfrm>
                <a:off x="5876330" y="3818188"/>
                <a:ext cx="63965" cy="63965"/>
              </a:xfrm>
              <a:custGeom>
                <a:avLst/>
                <a:gdLst>
                  <a:gd name="T0" fmla="*/ 10 w 66"/>
                  <a:gd name="T1" fmla="*/ 58 h 66"/>
                  <a:gd name="T2" fmla="*/ 10 w 66"/>
                  <a:gd name="T3" fmla="*/ 58 h 66"/>
                  <a:gd name="T4" fmla="*/ 6 w 66"/>
                  <a:gd name="T5" fmla="*/ 52 h 66"/>
                  <a:gd name="T6" fmla="*/ 2 w 66"/>
                  <a:gd name="T7" fmla="*/ 46 h 66"/>
                  <a:gd name="T8" fmla="*/ 0 w 66"/>
                  <a:gd name="T9" fmla="*/ 40 h 66"/>
                  <a:gd name="T10" fmla="*/ 0 w 66"/>
                  <a:gd name="T11" fmla="*/ 34 h 66"/>
                  <a:gd name="T12" fmla="*/ 0 w 66"/>
                  <a:gd name="T13" fmla="*/ 28 h 66"/>
                  <a:gd name="T14" fmla="*/ 2 w 66"/>
                  <a:gd name="T15" fmla="*/ 22 h 66"/>
                  <a:gd name="T16" fmla="*/ 4 w 66"/>
                  <a:gd name="T17" fmla="*/ 16 h 66"/>
                  <a:gd name="T18" fmla="*/ 8 w 66"/>
                  <a:gd name="T19" fmla="*/ 10 h 66"/>
                  <a:gd name="T20" fmla="*/ 8 w 66"/>
                  <a:gd name="T21" fmla="*/ 10 h 66"/>
                  <a:gd name="T22" fmla="*/ 14 w 66"/>
                  <a:gd name="T23" fmla="*/ 6 h 66"/>
                  <a:gd name="T24" fmla="*/ 20 w 66"/>
                  <a:gd name="T25" fmla="*/ 2 h 66"/>
                  <a:gd name="T26" fmla="*/ 26 w 66"/>
                  <a:gd name="T27" fmla="*/ 0 h 66"/>
                  <a:gd name="T28" fmla="*/ 32 w 66"/>
                  <a:gd name="T29" fmla="*/ 0 h 66"/>
                  <a:gd name="T30" fmla="*/ 38 w 66"/>
                  <a:gd name="T31" fmla="*/ 0 h 66"/>
                  <a:gd name="T32" fmla="*/ 44 w 66"/>
                  <a:gd name="T33" fmla="*/ 2 h 66"/>
                  <a:gd name="T34" fmla="*/ 50 w 66"/>
                  <a:gd name="T35" fmla="*/ 4 h 66"/>
                  <a:gd name="T36" fmla="*/ 56 w 66"/>
                  <a:gd name="T37" fmla="*/ 8 h 66"/>
                  <a:gd name="T38" fmla="*/ 56 w 66"/>
                  <a:gd name="T39" fmla="*/ 8 h 66"/>
                  <a:gd name="T40" fmla="*/ 60 w 66"/>
                  <a:gd name="T41" fmla="*/ 12 h 66"/>
                  <a:gd name="T42" fmla="*/ 64 w 66"/>
                  <a:gd name="T43" fmla="*/ 18 h 66"/>
                  <a:gd name="T44" fmla="*/ 66 w 66"/>
                  <a:gd name="T45" fmla="*/ 24 h 66"/>
                  <a:gd name="T46" fmla="*/ 66 w 66"/>
                  <a:gd name="T47" fmla="*/ 32 h 66"/>
                  <a:gd name="T48" fmla="*/ 66 w 66"/>
                  <a:gd name="T49" fmla="*/ 38 h 66"/>
                  <a:gd name="T50" fmla="*/ 64 w 66"/>
                  <a:gd name="T51" fmla="*/ 44 h 66"/>
                  <a:gd name="T52" fmla="*/ 62 w 66"/>
                  <a:gd name="T53" fmla="*/ 50 h 66"/>
                  <a:gd name="T54" fmla="*/ 58 w 66"/>
                  <a:gd name="T55" fmla="*/ 56 h 66"/>
                  <a:gd name="T56" fmla="*/ 58 w 66"/>
                  <a:gd name="T57" fmla="*/ 56 h 66"/>
                  <a:gd name="T58" fmla="*/ 52 w 66"/>
                  <a:gd name="T59" fmla="*/ 60 h 66"/>
                  <a:gd name="T60" fmla="*/ 48 w 66"/>
                  <a:gd name="T61" fmla="*/ 62 h 66"/>
                  <a:gd name="T62" fmla="*/ 40 w 66"/>
                  <a:gd name="T63" fmla="*/ 64 h 66"/>
                  <a:gd name="T64" fmla="*/ 34 w 66"/>
                  <a:gd name="T65" fmla="*/ 66 h 66"/>
                  <a:gd name="T66" fmla="*/ 28 w 66"/>
                  <a:gd name="T67" fmla="*/ 66 h 66"/>
                  <a:gd name="T68" fmla="*/ 22 w 66"/>
                  <a:gd name="T69" fmla="*/ 64 h 66"/>
                  <a:gd name="T70" fmla="*/ 16 w 66"/>
                  <a:gd name="T71" fmla="*/ 62 h 66"/>
                  <a:gd name="T72" fmla="*/ 10 w 66"/>
                  <a:gd name="T73" fmla="*/ 58 h 66"/>
                  <a:gd name="T74" fmla="*/ 10 w 66"/>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10" y="58"/>
                    </a:moveTo>
                    <a:lnTo>
                      <a:pt x="10" y="58"/>
                    </a:lnTo>
                    <a:lnTo>
                      <a:pt x="6" y="52"/>
                    </a:lnTo>
                    <a:lnTo>
                      <a:pt x="2" y="46"/>
                    </a:lnTo>
                    <a:lnTo>
                      <a:pt x="0" y="40"/>
                    </a:lnTo>
                    <a:lnTo>
                      <a:pt x="0" y="34"/>
                    </a:lnTo>
                    <a:lnTo>
                      <a:pt x="0" y="28"/>
                    </a:lnTo>
                    <a:lnTo>
                      <a:pt x="2" y="22"/>
                    </a:lnTo>
                    <a:lnTo>
                      <a:pt x="4" y="16"/>
                    </a:lnTo>
                    <a:lnTo>
                      <a:pt x="8" y="10"/>
                    </a:lnTo>
                    <a:lnTo>
                      <a:pt x="8" y="10"/>
                    </a:lnTo>
                    <a:lnTo>
                      <a:pt x="14" y="6"/>
                    </a:lnTo>
                    <a:lnTo>
                      <a:pt x="20" y="2"/>
                    </a:lnTo>
                    <a:lnTo>
                      <a:pt x="26" y="0"/>
                    </a:lnTo>
                    <a:lnTo>
                      <a:pt x="32" y="0"/>
                    </a:lnTo>
                    <a:lnTo>
                      <a:pt x="38" y="0"/>
                    </a:lnTo>
                    <a:lnTo>
                      <a:pt x="44" y="2"/>
                    </a:lnTo>
                    <a:lnTo>
                      <a:pt x="50" y="4"/>
                    </a:lnTo>
                    <a:lnTo>
                      <a:pt x="56" y="8"/>
                    </a:lnTo>
                    <a:lnTo>
                      <a:pt x="56" y="8"/>
                    </a:lnTo>
                    <a:lnTo>
                      <a:pt x="60" y="12"/>
                    </a:lnTo>
                    <a:lnTo>
                      <a:pt x="64" y="18"/>
                    </a:lnTo>
                    <a:lnTo>
                      <a:pt x="66" y="24"/>
                    </a:lnTo>
                    <a:lnTo>
                      <a:pt x="66" y="32"/>
                    </a:lnTo>
                    <a:lnTo>
                      <a:pt x="66" y="38"/>
                    </a:lnTo>
                    <a:lnTo>
                      <a:pt x="64" y="44"/>
                    </a:lnTo>
                    <a:lnTo>
                      <a:pt x="62" y="50"/>
                    </a:lnTo>
                    <a:lnTo>
                      <a:pt x="58" y="56"/>
                    </a:lnTo>
                    <a:lnTo>
                      <a:pt x="58" y="56"/>
                    </a:lnTo>
                    <a:lnTo>
                      <a:pt x="52" y="60"/>
                    </a:lnTo>
                    <a:lnTo>
                      <a:pt x="48" y="62"/>
                    </a:lnTo>
                    <a:lnTo>
                      <a:pt x="40" y="64"/>
                    </a:lnTo>
                    <a:lnTo>
                      <a:pt x="34" y="66"/>
                    </a:lnTo>
                    <a:lnTo>
                      <a:pt x="28" y="66"/>
                    </a:lnTo>
                    <a:lnTo>
                      <a:pt x="22" y="64"/>
                    </a:lnTo>
                    <a:lnTo>
                      <a:pt x="16" y="62"/>
                    </a:lnTo>
                    <a:lnTo>
                      <a:pt x="10" y="58"/>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8" name="テキスト ボックス 77"/>
                <p:cNvSpPr txBox="1"/>
                <p:nvPr/>
              </p:nvSpPr>
              <p:spPr>
                <a:xfrm>
                  <a:off x="1248522" y="2137453"/>
                  <a:ext cx="28315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1248522" y="2137453"/>
                  <a:ext cx="283154" cy="276999"/>
                </a:xfrm>
                <a:prstGeom prst="rect">
                  <a:avLst/>
                </a:prstGeom>
                <a:blipFill>
                  <a:blip r:embed="rId5"/>
                  <a:stretch>
                    <a:fillRect l="-19565" r="-6522"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1613211" y="2497541"/>
                  <a:ext cx="34778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1613211" y="2497541"/>
                  <a:ext cx="347788" cy="276999"/>
                </a:xfrm>
                <a:prstGeom prst="rect">
                  <a:avLst/>
                </a:prstGeom>
                <a:blipFill>
                  <a:blip r:embed="rId6"/>
                  <a:stretch>
                    <a:fillRect l="-15789" r="-19298"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p:cNvSpPr txBox="1"/>
                <p:nvPr/>
              </p:nvSpPr>
              <p:spPr>
                <a:xfrm>
                  <a:off x="1591510" y="2980435"/>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1591510" y="2980435"/>
                  <a:ext cx="185948" cy="276999"/>
                </a:xfrm>
                <a:prstGeom prst="rect">
                  <a:avLst/>
                </a:prstGeom>
                <a:blipFill>
                  <a:blip r:embed="rId7"/>
                  <a:stretch>
                    <a:fillRect l="-25806" r="-29032" b="-8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1" name="テキスト ボックス 80"/>
                <p:cNvSpPr txBox="1"/>
                <p:nvPr/>
              </p:nvSpPr>
              <p:spPr>
                <a:xfrm>
                  <a:off x="1387695" y="1613430"/>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1387695" y="1613430"/>
                  <a:ext cx="185948" cy="276999"/>
                </a:xfrm>
                <a:prstGeom prst="rect">
                  <a:avLst/>
                </a:prstGeom>
                <a:blipFill>
                  <a:blip r:embed="rId8"/>
                  <a:stretch>
                    <a:fillRect l="-30000" r="-30000" b="-8696"/>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06" name="テキスト ボックス 105"/>
              <p:cNvSpPr txBox="1"/>
              <p:nvPr/>
            </p:nvSpPr>
            <p:spPr>
              <a:xfrm>
                <a:off x="971419" y="4437276"/>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106" name="テキスト ボックス 105"/>
              <p:cNvSpPr txBox="1">
                <a:spLocks noRot="1" noChangeAspect="1" noMove="1" noResize="1" noEditPoints="1" noAdjustHandles="1" noChangeArrowheads="1" noChangeShapeType="1" noTextEdit="1"/>
              </p:cNvSpPr>
              <p:nvPr/>
            </p:nvSpPr>
            <p:spPr>
              <a:xfrm>
                <a:off x="971419" y="4437276"/>
                <a:ext cx="185948" cy="276999"/>
              </a:xfrm>
              <a:prstGeom prst="rect">
                <a:avLst/>
              </a:prstGeom>
              <a:blipFill>
                <a:blip r:embed="rId9"/>
                <a:stretch>
                  <a:fillRect l="-25806" r="-29032" b="-8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7" name="テキスト ボックス 106"/>
              <p:cNvSpPr txBox="1"/>
              <p:nvPr/>
            </p:nvSpPr>
            <p:spPr>
              <a:xfrm>
                <a:off x="767604" y="3070271"/>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mc:Choice>
        <mc:Fallback xmlns="">
          <p:sp>
            <p:nvSpPr>
              <p:cNvPr id="107" name="テキスト ボックス 106"/>
              <p:cNvSpPr txBox="1">
                <a:spLocks noRot="1" noChangeAspect="1" noMove="1" noResize="1" noEditPoints="1" noAdjustHandles="1" noChangeArrowheads="1" noChangeShapeType="1" noTextEdit="1"/>
              </p:cNvSpPr>
              <p:nvPr/>
            </p:nvSpPr>
            <p:spPr>
              <a:xfrm>
                <a:off x="767604" y="3070271"/>
                <a:ext cx="185948" cy="276999"/>
              </a:xfrm>
              <a:prstGeom prst="rect">
                <a:avLst/>
              </a:prstGeom>
              <a:blipFill>
                <a:blip r:embed="rId10"/>
                <a:stretch>
                  <a:fillRect l="-30000" r="-30000" b="-8889"/>
                </a:stretch>
              </a:blipFill>
            </p:spPr>
            <p:txBody>
              <a:bodyPr/>
              <a:lstStyle/>
              <a:p>
                <a:r>
                  <a:rPr lang="ja-JP" altLang="en-US">
                    <a:noFill/>
                  </a:rPr>
                  <a:t> </a:t>
                </a:r>
              </a:p>
            </p:txBody>
          </p:sp>
        </mc:Fallback>
      </mc:AlternateContent>
      <p:sp>
        <p:nvSpPr>
          <p:cNvPr id="109" name="テキスト ボックス 108"/>
          <p:cNvSpPr txBox="1"/>
          <p:nvPr/>
        </p:nvSpPr>
        <p:spPr>
          <a:xfrm>
            <a:off x="731934" y="743624"/>
            <a:ext cx="35333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可逆過程で</a:t>
            </a:r>
            <a:r>
              <a:rPr kumimoji="1" lang="en-US" altLang="ja-JP"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2</a:t>
            </a:r>
            <a:r>
              <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通りの経路を考える</a:t>
            </a:r>
          </a:p>
        </p:txBody>
      </p:sp>
    </p:spTree>
    <p:extLst>
      <p:ext uri="{BB962C8B-B14F-4D97-AF65-F5344CB8AC3E}">
        <p14:creationId xmlns:p14="http://schemas.microsoft.com/office/powerpoint/2010/main" val="563364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§2.5</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エントロピー</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39</a:t>
            </a:r>
            <a:endParaRPr kumimoji="1"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33" name="コンテンツ プレースホルダー 2"/>
              <p:cNvSpPr txBox="1">
                <a:spLocks/>
              </p:cNvSpPr>
              <p:nvPr/>
            </p:nvSpPr>
            <p:spPr>
              <a:xfrm>
                <a:off x="3272368" y="802690"/>
                <a:ext cx="5668432" cy="58354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tab pos="4305300" algn="l"/>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エンタルピー</a:t>
                </a:r>
                <a14:m>
                  <m:oMath xmlns:m="http://schemas.openxmlformats.org/officeDocument/2006/math">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cs typeface="+mn-cs"/>
                        <a:sym typeface="Wingdings" panose="05000000000000000000" pitchFamily="2" charset="2"/>
                      </a:rPr>
                      <m:t>𝑺</m:t>
                    </m:r>
                  </m:oMath>
                </a14:m>
                <a:b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b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14:m>
                  <m:oMath xmlns:m="http://schemas.openxmlformats.org/officeDocument/2006/math">
                    <m:nary>
                      <m:naryPr>
                        <m:ctrlPr>
                          <a:rPr kumimoji="1" lang="en-US" altLang="ja-JP" sz="24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𝑆</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(1)</m:t>
                    </m:r>
                  </m:oMath>
                </a14:m>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sym typeface="Wingdings" panose="05000000000000000000" pitchFamily="2" charset="2"/>
                  </a:rPr>
                  <a:t>, </a:t>
                </a:r>
                <a14:m>
                  <m:oMath xmlns:m="http://schemas.openxmlformats.org/officeDocument/2006/math">
                    <m:nary>
                      <m:nary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2</m:t>
                            </m:r>
                          </m:sub>
                        </m:sSub>
                      </m:sub>
                      <m:sup/>
                      <m:e>
                        <m:f>
                          <m:f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𝑆</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d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2</m:t>
                        </m:r>
                      </m:e>
                    </m:d>
                  </m:oMath>
                </a14:m>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(2.16)</a:t>
                </a:r>
                <a:b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sym typeface="Wingdings" panose="05000000000000000000" pitchFamily="2" charset="2"/>
                  </a:rPr>
                </a:br>
                <a: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ea typeface="游ゴシック" panose="020B0400000000000000" pitchFamily="50" charset="-128"/>
                    <a:cs typeface="+mn-cs"/>
                    <a:sym typeface="Wingdings" panose="05000000000000000000" pitchFamily="2" charset="2"/>
                  </a:rPr>
                  <a:t>　</a:t>
                </a:r>
                <a14:m>
                  <m:oMath xmlns:m="http://schemas.openxmlformats.org/officeDocument/2006/math">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oMath>
                </a14:m>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b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𝑆</m:t>
                    </m:r>
                    <m:d>
                      <m:d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dPr>
                      <m:e>
                        <m:r>
                          <a:rPr kumimoji="1" lang="en-US" altLang="ja-JP" sz="2400" b="0" i="0"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e>
                    </m:d>
                    <m:r>
                      <a:rPr kumimoji="1" lang="en-US" altLang="ja-JP" sz="2400" b="0" i="0"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𝑆</m:t>
                    </m:r>
                    <m:d>
                      <m:d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dPr>
                      <m:e>
                        <m:r>
                          <a:rPr kumimoji="1" lang="en-US" altLang="ja-JP" sz="2400" b="0" i="0"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e>
                    </m:d>
                  </m:oMath>
                </a14:m>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sym typeface="Wingdings" panose="05000000000000000000" pitchFamily="2" charset="2"/>
                  </a:rPr>
                  <a:t>	(2.17)</a:t>
                </a:r>
                <a:b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br>
                <a:endPar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tab pos="4305300" algn="l"/>
                  </a:tabLst>
                  <a:defRPr/>
                </a:pPr>
                <a:r>
                  <a:rPr kumimoji="1" lang="en-US" altLang="ja-JP" sz="24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2</a:t>
                </a:r>
                <a:r>
                  <a:rPr kumimoji="1" lang="ja-JP" altLang="en-US" sz="24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が</a:t>
                </a:r>
                <a:r>
                  <a:rPr kumimoji="1" lang="en-US" altLang="ja-JP" sz="24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1</a:t>
                </a:r>
                <a:r>
                  <a:rPr kumimoji="1" lang="ja-JP" altLang="en-US" sz="24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に限りなく近づく極限を考える</a:t>
                </a:r>
                <a:br>
                  <a:rPr kumimoji="1" lang="en-US" altLang="ja-JP" sz="2400" b="1" i="0"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br>
                <a:r>
                  <a:rPr kumimoji="1" lang="ja-JP" altLang="en-US" sz="3200" b="0" i="1" u="none" strike="noStrike" kern="1200" cap="none" spc="0" normalizeH="0" baseline="0" noProof="0" dirty="0">
                    <a:ln>
                      <a:noFill/>
                    </a:ln>
                    <a:solidFill>
                      <a:srgbClr val="FF0000"/>
                    </a:solidFill>
                    <a:effectLst/>
                    <a:uLnTx/>
                    <a:uFillTx/>
                    <a:latin typeface="Cambria Math" panose="02040503050406030204" pitchFamily="18" charset="0"/>
                    <a:ea typeface="游ゴシック" panose="020B0400000000000000" pitchFamily="50" charset="-128"/>
                    <a:cs typeface="+mn-cs"/>
                  </a:rPr>
                  <a:t>　</a:t>
                </a:r>
                <a14:m>
                  <m:oMath xmlns:m="http://schemas.openxmlformats.org/officeDocument/2006/math">
                    <m: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𝑑𝑆</m:t>
                    </m:r>
                    <m:r>
                      <a:rPr kumimoji="1" lang="en-US" altLang="ja-JP" sz="32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f>
                      <m:fPr>
                        <m:ctrlPr>
                          <a:rPr kumimoji="1" lang="en-US" altLang="ja-JP" sz="32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ctrlPr>
                      </m:fPr>
                      <m:num>
                        <m:r>
                          <a:rPr kumimoji="1" lang="ja-JP" altLang="en-US" sz="3200" b="0" i="1" u="none" strike="noStrike" kern="1200" cap="none" spc="0" normalizeH="0" baseline="0" noProof="0" smtClean="0">
                            <a:ln>
                              <a:noFill/>
                            </a:ln>
                            <a:solidFill>
                              <a:srgbClr val="FF0000"/>
                            </a:solidFill>
                            <a:effectLst/>
                            <a:uLnTx/>
                            <a:uFillTx/>
                            <a:latin typeface="Cambria Math" panose="02040503050406030204" pitchFamily="18" charset="0"/>
                            <a:cs typeface="+mn-cs"/>
                            <a:sym typeface="Wingdings" panose="05000000000000000000" pitchFamily="2" charset="2"/>
                          </a:rPr>
                          <m:t>𝛿</m:t>
                        </m:r>
                        <m:r>
                          <a:rPr kumimoji="1" lang="en-US" altLang="ja-JP" sz="32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𝑄</m:t>
                        </m:r>
                      </m:num>
                      <m:den>
                        <m:r>
                          <a:rPr kumimoji="1" lang="en-US" altLang="ja-JP" sz="3200" b="0" i="1" u="none" strike="noStrike" kern="1200" cap="none" spc="0" normalizeH="0" baseline="0" noProof="0">
                            <a:ln>
                              <a:noFill/>
                            </a:ln>
                            <a:solidFill>
                              <a:srgbClr val="FF0000"/>
                            </a:solidFill>
                            <a:effectLst/>
                            <a:uLnTx/>
                            <a:uFillTx/>
                            <a:latin typeface="Cambria Math" panose="02040503050406030204" pitchFamily="18" charset="0"/>
                            <a:cs typeface="+mn-cs"/>
                            <a:sym typeface="Wingdings" panose="05000000000000000000" pitchFamily="2" charset="2"/>
                          </a:rPr>
                          <m:t>𝑇</m:t>
                        </m:r>
                      </m:den>
                    </m:f>
                  </m:oMath>
                </a14:m>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(2.18)</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1" lang="ja-JP" altLang="en-US" sz="24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24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14:m>
                  <m:oMath xmlns:m="http://schemas.openxmlformats.org/officeDocument/2006/math">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𝑑𝑉</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𝑊</m:t>
                        </m:r>
                      </m:num>
                      <m:den>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𝑝</m:t>
                        </m:r>
                      </m:den>
                    </m:f>
                  </m:oMath>
                </a14:m>
                <a:r>
                  <a:rPr kumimoji="1" lang="ja-JP" altLang="en-US" sz="24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に似ている</a:t>
                </a:r>
                <a:r>
                  <a:rPr kumimoji="1" lang="en-US" altLang="ja-JP" sz="24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mc:Choice>
        <mc:Fallback xmlns="">
          <p:sp>
            <p:nvSpPr>
              <p:cNvPr id="33" name="コンテンツ プレースホルダー 2"/>
              <p:cNvSpPr txBox="1">
                <a:spLocks noRot="1" noChangeAspect="1" noMove="1" noResize="1" noEditPoints="1" noAdjustHandles="1" noChangeArrowheads="1" noChangeShapeType="1" noTextEdit="1"/>
              </p:cNvSpPr>
              <p:nvPr/>
            </p:nvSpPr>
            <p:spPr>
              <a:xfrm>
                <a:off x="3272368" y="802690"/>
                <a:ext cx="5668432" cy="5835407"/>
              </a:xfrm>
              <a:prstGeom prst="rect">
                <a:avLst/>
              </a:prstGeom>
              <a:blipFill>
                <a:blip r:embed="rId2"/>
                <a:stretch>
                  <a:fillRect l="-1720"/>
                </a:stretch>
              </a:blipFill>
            </p:spPr>
            <p:txBody>
              <a:bodyPr/>
              <a:lstStyle/>
              <a:p>
                <a:r>
                  <a:rPr lang="ja-JP" altLang="en-US">
                    <a:noFill/>
                  </a:rPr>
                  <a:t> </a:t>
                </a:r>
              </a:p>
            </p:txBody>
          </p:sp>
        </mc:Fallback>
      </mc:AlternateContent>
      <p:grpSp>
        <p:nvGrpSpPr>
          <p:cNvPr id="34" name="Group 28"/>
          <p:cNvGrpSpPr>
            <a:grpSpLocks noChangeAspect="1"/>
          </p:cNvGrpSpPr>
          <p:nvPr/>
        </p:nvGrpSpPr>
        <p:grpSpPr bwMode="auto">
          <a:xfrm>
            <a:off x="966606" y="1529671"/>
            <a:ext cx="1385142" cy="1336024"/>
            <a:chOff x="1893" y="1208"/>
            <a:chExt cx="1974" cy="1904"/>
          </a:xfrm>
        </p:grpSpPr>
        <p:sp>
          <p:nvSpPr>
            <p:cNvPr id="35" name="AutoShape 27"/>
            <p:cNvSpPr>
              <a:spLocks noChangeAspect="1" noChangeArrowheads="1" noTextEdit="1"/>
            </p:cNvSpPr>
            <p:nvPr/>
          </p:nvSpPr>
          <p:spPr bwMode="auto">
            <a:xfrm>
              <a:off x="1893" y="1208"/>
              <a:ext cx="1974" cy="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Freeform 29"/>
            <p:cNvSpPr>
              <a:spLocks/>
            </p:cNvSpPr>
            <p:nvPr/>
          </p:nvSpPr>
          <p:spPr bwMode="auto">
            <a:xfrm>
              <a:off x="3641" y="1208"/>
              <a:ext cx="66" cy="66"/>
            </a:xfrm>
            <a:custGeom>
              <a:avLst/>
              <a:gdLst>
                <a:gd name="T0" fmla="*/ 10 w 66"/>
                <a:gd name="T1" fmla="*/ 58 h 66"/>
                <a:gd name="T2" fmla="*/ 10 w 66"/>
                <a:gd name="T3" fmla="*/ 58 h 66"/>
                <a:gd name="T4" fmla="*/ 6 w 66"/>
                <a:gd name="T5" fmla="*/ 54 h 66"/>
                <a:gd name="T6" fmla="*/ 2 w 66"/>
                <a:gd name="T7" fmla="*/ 48 h 66"/>
                <a:gd name="T8" fmla="*/ 0 w 66"/>
                <a:gd name="T9" fmla="*/ 42 h 66"/>
                <a:gd name="T10" fmla="*/ 0 w 66"/>
                <a:gd name="T11" fmla="*/ 36 h 66"/>
                <a:gd name="T12" fmla="*/ 0 w 66"/>
                <a:gd name="T13" fmla="*/ 28 h 66"/>
                <a:gd name="T14" fmla="*/ 2 w 66"/>
                <a:gd name="T15" fmla="*/ 22 h 66"/>
                <a:gd name="T16" fmla="*/ 4 w 66"/>
                <a:gd name="T17" fmla="*/ 16 h 66"/>
                <a:gd name="T18" fmla="*/ 8 w 66"/>
                <a:gd name="T19" fmla="*/ 12 h 66"/>
                <a:gd name="T20" fmla="*/ 8 w 66"/>
                <a:gd name="T21" fmla="*/ 12 h 66"/>
                <a:gd name="T22" fmla="*/ 14 w 66"/>
                <a:gd name="T23" fmla="*/ 6 h 66"/>
                <a:gd name="T24" fmla="*/ 18 w 66"/>
                <a:gd name="T25" fmla="*/ 4 h 66"/>
                <a:gd name="T26" fmla="*/ 24 w 66"/>
                <a:gd name="T27" fmla="*/ 2 h 66"/>
                <a:gd name="T28" fmla="*/ 32 w 66"/>
                <a:gd name="T29" fmla="*/ 0 h 66"/>
                <a:gd name="T30" fmla="*/ 38 w 66"/>
                <a:gd name="T31" fmla="*/ 0 h 66"/>
                <a:gd name="T32" fmla="*/ 44 w 66"/>
                <a:gd name="T33" fmla="*/ 2 h 66"/>
                <a:gd name="T34" fmla="*/ 50 w 66"/>
                <a:gd name="T35" fmla="*/ 4 h 66"/>
                <a:gd name="T36" fmla="*/ 56 w 66"/>
                <a:gd name="T37" fmla="*/ 10 h 66"/>
                <a:gd name="T38" fmla="*/ 56 w 66"/>
                <a:gd name="T39" fmla="*/ 10 h 66"/>
                <a:gd name="T40" fmla="*/ 60 w 66"/>
                <a:gd name="T41" fmla="*/ 14 h 66"/>
                <a:gd name="T42" fmla="*/ 64 w 66"/>
                <a:gd name="T43" fmla="*/ 20 h 66"/>
                <a:gd name="T44" fmla="*/ 66 w 66"/>
                <a:gd name="T45" fmla="*/ 26 h 66"/>
                <a:gd name="T46" fmla="*/ 66 w 66"/>
                <a:gd name="T47" fmla="*/ 32 h 66"/>
                <a:gd name="T48" fmla="*/ 66 w 66"/>
                <a:gd name="T49" fmla="*/ 38 h 66"/>
                <a:gd name="T50" fmla="*/ 64 w 66"/>
                <a:gd name="T51" fmla="*/ 44 h 66"/>
                <a:gd name="T52" fmla="*/ 62 w 66"/>
                <a:gd name="T53" fmla="*/ 50 h 66"/>
                <a:gd name="T54" fmla="*/ 58 w 66"/>
                <a:gd name="T55" fmla="*/ 56 h 66"/>
                <a:gd name="T56" fmla="*/ 58 w 66"/>
                <a:gd name="T57" fmla="*/ 56 h 66"/>
                <a:gd name="T58" fmla="*/ 52 w 66"/>
                <a:gd name="T59" fmla="*/ 60 h 66"/>
                <a:gd name="T60" fmla="*/ 46 w 66"/>
                <a:gd name="T61" fmla="*/ 64 h 66"/>
                <a:gd name="T62" fmla="*/ 40 w 66"/>
                <a:gd name="T63" fmla="*/ 66 h 66"/>
                <a:gd name="T64" fmla="*/ 34 w 66"/>
                <a:gd name="T65" fmla="*/ 66 h 66"/>
                <a:gd name="T66" fmla="*/ 28 w 66"/>
                <a:gd name="T67" fmla="*/ 66 h 66"/>
                <a:gd name="T68" fmla="*/ 22 w 66"/>
                <a:gd name="T69" fmla="*/ 66 h 66"/>
                <a:gd name="T70" fmla="*/ 16 w 66"/>
                <a:gd name="T71" fmla="*/ 62 h 66"/>
                <a:gd name="T72" fmla="*/ 10 w 66"/>
                <a:gd name="T73" fmla="*/ 58 h 66"/>
                <a:gd name="T74" fmla="*/ 10 w 66"/>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10" y="58"/>
                  </a:moveTo>
                  <a:lnTo>
                    <a:pt x="10" y="58"/>
                  </a:lnTo>
                  <a:lnTo>
                    <a:pt x="6" y="54"/>
                  </a:lnTo>
                  <a:lnTo>
                    <a:pt x="2" y="48"/>
                  </a:lnTo>
                  <a:lnTo>
                    <a:pt x="0" y="42"/>
                  </a:lnTo>
                  <a:lnTo>
                    <a:pt x="0" y="36"/>
                  </a:lnTo>
                  <a:lnTo>
                    <a:pt x="0" y="28"/>
                  </a:lnTo>
                  <a:lnTo>
                    <a:pt x="2" y="22"/>
                  </a:lnTo>
                  <a:lnTo>
                    <a:pt x="4" y="16"/>
                  </a:lnTo>
                  <a:lnTo>
                    <a:pt x="8" y="12"/>
                  </a:lnTo>
                  <a:lnTo>
                    <a:pt x="8" y="12"/>
                  </a:lnTo>
                  <a:lnTo>
                    <a:pt x="14" y="6"/>
                  </a:lnTo>
                  <a:lnTo>
                    <a:pt x="18" y="4"/>
                  </a:lnTo>
                  <a:lnTo>
                    <a:pt x="24" y="2"/>
                  </a:lnTo>
                  <a:lnTo>
                    <a:pt x="32" y="0"/>
                  </a:lnTo>
                  <a:lnTo>
                    <a:pt x="38" y="0"/>
                  </a:lnTo>
                  <a:lnTo>
                    <a:pt x="44" y="2"/>
                  </a:lnTo>
                  <a:lnTo>
                    <a:pt x="50" y="4"/>
                  </a:lnTo>
                  <a:lnTo>
                    <a:pt x="56" y="10"/>
                  </a:lnTo>
                  <a:lnTo>
                    <a:pt x="56" y="10"/>
                  </a:lnTo>
                  <a:lnTo>
                    <a:pt x="60" y="14"/>
                  </a:lnTo>
                  <a:lnTo>
                    <a:pt x="64" y="20"/>
                  </a:lnTo>
                  <a:lnTo>
                    <a:pt x="66" y="26"/>
                  </a:lnTo>
                  <a:lnTo>
                    <a:pt x="66" y="32"/>
                  </a:lnTo>
                  <a:lnTo>
                    <a:pt x="66" y="38"/>
                  </a:lnTo>
                  <a:lnTo>
                    <a:pt x="64" y="44"/>
                  </a:lnTo>
                  <a:lnTo>
                    <a:pt x="62" y="50"/>
                  </a:lnTo>
                  <a:lnTo>
                    <a:pt x="58" y="56"/>
                  </a:lnTo>
                  <a:lnTo>
                    <a:pt x="58" y="56"/>
                  </a:lnTo>
                  <a:lnTo>
                    <a:pt x="52" y="60"/>
                  </a:lnTo>
                  <a:lnTo>
                    <a:pt x="46" y="64"/>
                  </a:lnTo>
                  <a:lnTo>
                    <a:pt x="40" y="66"/>
                  </a:lnTo>
                  <a:lnTo>
                    <a:pt x="34" y="66"/>
                  </a:lnTo>
                  <a:lnTo>
                    <a:pt x="28" y="66"/>
                  </a:lnTo>
                  <a:lnTo>
                    <a:pt x="22" y="66"/>
                  </a:lnTo>
                  <a:lnTo>
                    <a:pt x="16" y="62"/>
                  </a:lnTo>
                  <a:lnTo>
                    <a:pt x="10" y="58"/>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Freeform 30"/>
            <p:cNvSpPr>
              <a:spLocks/>
            </p:cNvSpPr>
            <p:nvPr/>
          </p:nvSpPr>
          <p:spPr bwMode="auto">
            <a:xfrm>
              <a:off x="1893" y="2980"/>
              <a:ext cx="66" cy="66"/>
            </a:xfrm>
            <a:custGeom>
              <a:avLst/>
              <a:gdLst>
                <a:gd name="T0" fmla="*/ 10 w 66"/>
                <a:gd name="T1" fmla="*/ 58 h 66"/>
                <a:gd name="T2" fmla="*/ 10 w 66"/>
                <a:gd name="T3" fmla="*/ 58 h 66"/>
                <a:gd name="T4" fmla="*/ 6 w 66"/>
                <a:gd name="T5" fmla="*/ 52 h 66"/>
                <a:gd name="T6" fmla="*/ 2 w 66"/>
                <a:gd name="T7" fmla="*/ 46 h 66"/>
                <a:gd name="T8" fmla="*/ 0 w 66"/>
                <a:gd name="T9" fmla="*/ 40 h 66"/>
                <a:gd name="T10" fmla="*/ 0 w 66"/>
                <a:gd name="T11" fmla="*/ 34 h 66"/>
                <a:gd name="T12" fmla="*/ 0 w 66"/>
                <a:gd name="T13" fmla="*/ 28 h 66"/>
                <a:gd name="T14" fmla="*/ 2 w 66"/>
                <a:gd name="T15" fmla="*/ 22 h 66"/>
                <a:gd name="T16" fmla="*/ 4 w 66"/>
                <a:gd name="T17" fmla="*/ 16 h 66"/>
                <a:gd name="T18" fmla="*/ 8 w 66"/>
                <a:gd name="T19" fmla="*/ 10 h 66"/>
                <a:gd name="T20" fmla="*/ 8 w 66"/>
                <a:gd name="T21" fmla="*/ 10 h 66"/>
                <a:gd name="T22" fmla="*/ 14 w 66"/>
                <a:gd name="T23" fmla="*/ 6 h 66"/>
                <a:gd name="T24" fmla="*/ 20 w 66"/>
                <a:gd name="T25" fmla="*/ 2 h 66"/>
                <a:gd name="T26" fmla="*/ 26 w 66"/>
                <a:gd name="T27" fmla="*/ 0 h 66"/>
                <a:gd name="T28" fmla="*/ 32 w 66"/>
                <a:gd name="T29" fmla="*/ 0 h 66"/>
                <a:gd name="T30" fmla="*/ 38 w 66"/>
                <a:gd name="T31" fmla="*/ 0 h 66"/>
                <a:gd name="T32" fmla="*/ 44 w 66"/>
                <a:gd name="T33" fmla="*/ 2 h 66"/>
                <a:gd name="T34" fmla="*/ 50 w 66"/>
                <a:gd name="T35" fmla="*/ 4 h 66"/>
                <a:gd name="T36" fmla="*/ 56 w 66"/>
                <a:gd name="T37" fmla="*/ 8 h 66"/>
                <a:gd name="T38" fmla="*/ 56 w 66"/>
                <a:gd name="T39" fmla="*/ 8 h 66"/>
                <a:gd name="T40" fmla="*/ 60 w 66"/>
                <a:gd name="T41" fmla="*/ 14 h 66"/>
                <a:gd name="T42" fmla="*/ 64 w 66"/>
                <a:gd name="T43" fmla="*/ 20 h 66"/>
                <a:gd name="T44" fmla="*/ 66 w 66"/>
                <a:gd name="T45" fmla="*/ 26 h 66"/>
                <a:gd name="T46" fmla="*/ 66 w 66"/>
                <a:gd name="T47" fmla="*/ 32 h 66"/>
                <a:gd name="T48" fmla="*/ 66 w 66"/>
                <a:gd name="T49" fmla="*/ 38 h 66"/>
                <a:gd name="T50" fmla="*/ 64 w 66"/>
                <a:gd name="T51" fmla="*/ 44 h 66"/>
                <a:gd name="T52" fmla="*/ 62 w 66"/>
                <a:gd name="T53" fmla="*/ 50 h 66"/>
                <a:gd name="T54" fmla="*/ 58 w 66"/>
                <a:gd name="T55" fmla="*/ 56 h 66"/>
                <a:gd name="T56" fmla="*/ 58 w 66"/>
                <a:gd name="T57" fmla="*/ 56 h 66"/>
                <a:gd name="T58" fmla="*/ 52 w 66"/>
                <a:gd name="T59" fmla="*/ 60 h 66"/>
                <a:gd name="T60" fmla="*/ 48 w 66"/>
                <a:gd name="T61" fmla="*/ 64 h 66"/>
                <a:gd name="T62" fmla="*/ 40 w 66"/>
                <a:gd name="T63" fmla="*/ 66 h 66"/>
                <a:gd name="T64" fmla="*/ 34 w 66"/>
                <a:gd name="T65" fmla="*/ 66 h 66"/>
                <a:gd name="T66" fmla="*/ 28 w 66"/>
                <a:gd name="T67" fmla="*/ 66 h 66"/>
                <a:gd name="T68" fmla="*/ 22 w 66"/>
                <a:gd name="T69" fmla="*/ 64 h 66"/>
                <a:gd name="T70" fmla="*/ 16 w 66"/>
                <a:gd name="T71" fmla="*/ 62 h 66"/>
                <a:gd name="T72" fmla="*/ 10 w 66"/>
                <a:gd name="T73" fmla="*/ 58 h 66"/>
                <a:gd name="T74" fmla="*/ 10 w 66"/>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10" y="58"/>
                  </a:moveTo>
                  <a:lnTo>
                    <a:pt x="10" y="58"/>
                  </a:lnTo>
                  <a:lnTo>
                    <a:pt x="6" y="52"/>
                  </a:lnTo>
                  <a:lnTo>
                    <a:pt x="2" y="46"/>
                  </a:lnTo>
                  <a:lnTo>
                    <a:pt x="0" y="40"/>
                  </a:lnTo>
                  <a:lnTo>
                    <a:pt x="0" y="34"/>
                  </a:lnTo>
                  <a:lnTo>
                    <a:pt x="0" y="28"/>
                  </a:lnTo>
                  <a:lnTo>
                    <a:pt x="2" y="22"/>
                  </a:lnTo>
                  <a:lnTo>
                    <a:pt x="4" y="16"/>
                  </a:lnTo>
                  <a:lnTo>
                    <a:pt x="8" y="10"/>
                  </a:lnTo>
                  <a:lnTo>
                    <a:pt x="8" y="10"/>
                  </a:lnTo>
                  <a:lnTo>
                    <a:pt x="14" y="6"/>
                  </a:lnTo>
                  <a:lnTo>
                    <a:pt x="20" y="2"/>
                  </a:lnTo>
                  <a:lnTo>
                    <a:pt x="26" y="0"/>
                  </a:lnTo>
                  <a:lnTo>
                    <a:pt x="32" y="0"/>
                  </a:lnTo>
                  <a:lnTo>
                    <a:pt x="38" y="0"/>
                  </a:lnTo>
                  <a:lnTo>
                    <a:pt x="44" y="2"/>
                  </a:lnTo>
                  <a:lnTo>
                    <a:pt x="50" y="4"/>
                  </a:lnTo>
                  <a:lnTo>
                    <a:pt x="56" y="8"/>
                  </a:lnTo>
                  <a:lnTo>
                    <a:pt x="56" y="8"/>
                  </a:lnTo>
                  <a:lnTo>
                    <a:pt x="60" y="14"/>
                  </a:lnTo>
                  <a:lnTo>
                    <a:pt x="64" y="20"/>
                  </a:lnTo>
                  <a:lnTo>
                    <a:pt x="66" y="26"/>
                  </a:lnTo>
                  <a:lnTo>
                    <a:pt x="66" y="32"/>
                  </a:lnTo>
                  <a:lnTo>
                    <a:pt x="66" y="38"/>
                  </a:lnTo>
                  <a:lnTo>
                    <a:pt x="64" y="44"/>
                  </a:lnTo>
                  <a:lnTo>
                    <a:pt x="62" y="50"/>
                  </a:lnTo>
                  <a:lnTo>
                    <a:pt x="58" y="56"/>
                  </a:lnTo>
                  <a:lnTo>
                    <a:pt x="58" y="56"/>
                  </a:lnTo>
                  <a:lnTo>
                    <a:pt x="52" y="60"/>
                  </a:lnTo>
                  <a:lnTo>
                    <a:pt x="48" y="64"/>
                  </a:lnTo>
                  <a:lnTo>
                    <a:pt x="40" y="66"/>
                  </a:lnTo>
                  <a:lnTo>
                    <a:pt x="34" y="66"/>
                  </a:lnTo>
                  <a:lnTo>
                    <a:pt x="28" y="66"/>
                  </a:lnTo>
                  <a:lnTo>
                    <a:pt x="22" y="64"/>
                  </a:lnTo>
                  <a:lnTo>
                    <a:pt x="16" y="62"/>
                  </a:lnTo>
                  <a:lnTo>
                    <a:pt x="10" y="58"/>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Freeform 31"/>
            <p:cNvSpPr>
              <a:spLocks/>
            </p:cNvSpPr>
            <p:nvPr/>
          </p:nvSpPr>
          <p:spPr bwMode="auto">
            <a:xfrm>
              <a:off x="1927" y="1770"/>
              <a:ext cx="552" cy="1244"/>
            </a:xfrm>
            <a:custGeom>
              <a:avLst/>
              <a:gdLst>
                <a:gd name="T0" fmla="*/ 0 w 552"/>
                <a:gd name="T1" fmla="*/ 1244 h 1244"/>
                <a:gd name="T2" fmla="*/ 0 w 552"/>
                <a:gd name="T3" fmla="*/ 1244 h 1244"/>
                <a:gd name="T4" fmla="*/ 0 w 552"/>
                <a:gd name="T5" fmla="*/ 1210 h 1244"/>
                <a:gd name="T6" fmla="*/ 4 w 552"/>
                <a:gd name="T7" fmla="*/ 1170 h 1244"/>
                <a:gd name="T8" fmla="*/ 8 w 552"/>
                <a:gd name="T9" fmla="*/ 1118 h 1244"/>
                <a:gd name="T10" fmla="*/ 18 w 552"/>
                <a:gd name="T11" fmla="*/ 1054 h 1244"/>
                <a:gd name="T12" fmla="*/ 30 w 552"/>
                <a:gd name="T13" fmla="*/ 978 h 1244"/>
                <a:gd name="T14" fmla="*/ 48 w 552"/>
                <a:gd name="T15" fmla="*/ 896 h 1244"/>
                <a:gd name="T16" fmla="*/ 70 w 552"/>
                <a:gd name="T17" fmla="*/ 804 h 1244"/>
                <a:gd name="T18" fmla="*/ 84 w 552"/>
                <a:gd name="T19" fmla="*/ 758 h 1244"/>
                <a:gd name="T20" fmla="*/ 100 w 552"/>
                <a:gd name="T21" fmla="*/ 708 h 1244"/>
                <a:gd name="T22" fmla="*/ 118 w 552"/>
                <a:gd name="T23" fmla="*/ 658 h 1244"/>
                <a:gd name="T24" fmla="*/ 136 w 552"/>
                <a:gd name="T25" fmla="*/ 608 h 1244"/>
                <a:gd name="T26" fmla="*/ 158 w 552"/>
                <a:gd name="T27" fmla="*/ 556 h 1244"/>
                <a:gd name="T28" fmla="*/ 182 w 552"/>
                <a:gd name="T29" fmla="*/ 504 h 1244"/>
                <a:gd name="T30" fmla="*/ 208 w 552"/>
                <a:gd name="T31" fmla="*/ 452 h 1244"/>
                <a:gd name="T32" fmla="*/ 234 w 552"/>
                <a:gd name="T33" fmla="*/ 400 h 1244"/>
                <a:gd name="T34" fmla="*/ 266 w 552"/>
                <a:gd name="T35" fmla="*/ 348 h 1244"/>
                <a:gd name="T36" fmla="*/ 298 w 552"/>
                <a:gd name="T37" fmla="*/ 296 h 1244"/>
                <a:gd name="T38" fmla="*/ 334 w 552"/>
                <a:gd name="T39" fmla="*/ 244 h 1244"/>
                <a:gd name="T40" fmla="*/ 370 w 552"/>
                <a:gd name="T41" fmla="*/ 194 h 1244"/>
                <a:gd name="T42" fmla="*/ 412 w 552"/>
                <a:gd name="T43" fmla="*/ 144 h 1244"/>
                <a:gd name="T44" fmla="*/ 456 w 552"/>
                <a:gd name="T45" fmla="*/ 94 h 1244"/>
                <a:gd name="T46" fmla="*/ 502 w 552"/>
                <a:gd name="T47" fmla="*/ 46 h 1244"/>
                <a:gd name="T48" fmla="*/ 552 w 552"/>
                <a:gd name="T49"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2" h="1244">
                  <a:moveTo>
                    <a:pt x="0" y="1244"/>
                  </a:moveTo>
                  <a:lnTo>
                    <a:pt x="0" y="1244"/>
                  </a:lnTo>
                  <a:lnTo>
                    <a:pt x="0" y="1210"/>
                  </a:lnTo>
                  <a:lnTo>
                    <a:pt x="4" y="1170"/>
                  </a:lnTo>
                  <a:lnTo>
                    <a:pt x="8" y="1118"/>
                  </a:lnTo>
                  <a:lnTo>
                    <a:pt x="18" y="1054"/>
                  </a:lnTo>
                  <a:lnTo>
                    <a:pt x="30" y="978"/>
                  </a:lnTo>
                  <a:lnTo>
                    <a:pt x="48" y="896"/>
                  </a:lnTo>
                  <a:lnTo>
                    <a:pt x="70" y="804"/>
                  </a:lnTo>
                  <a:lnTo>
                    <a:pt x="84" y="758"/>
                  </a:lnTo>
                  <a:lnTo>
                    <a:pt x="100" y="708"/>
                  </a:lnTo>
                  <a:lnTo>
                    <a:pt x="118" y="658"/>
                  </a:lnTo>
                  <a:lnTo>
                    <a:pt x="136" y="608"/>
                  </a:lnTo>
                  <a:lnTo>
                    <a:pt x="158" y="556"/>
                  </a:lnTo>
                  <a:lnTo>
                    <a:pt x="182" y="504"/>
                  </a:lnTo>
                  <a:lnTo>
                    <a:pt x="208" y="452"/>
                  </a:lnTo>
                  <a:lnTo>
                    <a:pt x="234" y="400"/>
                  </a:lnTo>
                  <a:lnTo>
                    <a:pt x="266" y="348"/>
                  </a:lnTo>
                  <a:lnTo>
                    <a:pt x="298" y="296"/>
                  </a:lnTo>
                  <a:lnTo>
                    <a:pt x="334" y="244"/>
                  </a:lnTo>
                  <a:lnTo>
                    <a:pt x="370" y="194"/>
                  </a:lnTo>
                  <a:lnTo>
                    <a:pt x="412" y="144"/>
                  </a:lnTo>
                  <a:lnTo>
                    <a:pt x="456" y="94"/>
                  </a:lnTo>
                  <a:lnTo>
                    <a:pt x="502" y="46"/>
                  </a:lnTo>
                  <a:lnTo>
                    <a:pt x="55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Freeform 32"/>
            <p:cNvSpPr>
              <a:spLocks/>
            </p:cNvSpPr>
            <p:nvPr/>
          </p:nvSpPr>
          <p:spPr bwMode="auto">
            <a:xfrm>
              <a:off x="2433" y="1728"/>
              <a:ext cx="96" cy="88"/>
            </a:xfrm>
            <a:custGeom>
              <a:avLst/>
              <a:gdLst>
                <a:gd name="T0" fmla="*/ 96 w 96"/>
                <a:gd name="T1" fmla="*/ 0 h 88"/>
                <a:gd name="T2" fmla="*/ 50 w 96"/>
                <a:gd name="T3" fmla="*/ 88 h 88"/>
                <a:gd name="T4" fmla="*/ 42 w 96"/>
                <a:gd name="T5" fmla="*/ 46 h 88"/>
                <a:gd name="T6" fmla="*/ 0 w 96"/>
                <a:gd name="T7" fmla="*/ 30 h 88"/>
                <a:gd name="T8" fmla="*/ 96 w 96"/>
                <a:gd name="T9" fmla="*/ 0 h 88"/>
              </a:gdLst>
              <a:ahLst/>
              <a:cxnLst>
                <a:cxn ang="0">
                  <a:pos x="T0" y="T1"/>
                </a:cxn>
                <a:cxn ang="0">
                  <a:pos x="T2" y="T3"/>
                </a:cxn>
                <a:cxn ang="0">
                  <a:pos x="T4" y="T5"/>
                </a:cxn>
                <a:cxn ang="0">
                  <a:pos x="T6" y="T7"/>
                </a:cxn>
                <a:cxn ang="0">
                  <a:pos x="T8" y="T9"/>
                </a:cxn>
              </a:cxnLst>
              <a:rect l="0" t="0" r="r" b="b"/>
              <a:pathLst>
                <a:path w="96" h="88">
                  <a:moveTo>
                    <a:pt x="96" y="0"/>
                  </a:moveTo>
                  <a:lnTo>
                    <a:pt x="50" y="88"/>
                  </a:lnTo>
                  <a:lnTo>
                    <a:pt x="42" y="46"/>
                  </a:lnTo>
                  <a:lnTo>
                    <a:pt x="0" y="3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Freeform 33"/>
            <p:cNvSpPr>
              <a:spLocks/>
            </p:cNvSpPr>
            <p:nvPr/>
          </p:nvSpPr>
          <p:spPr bwMode="auto">
            <a:xfrm>
              <a:off x="3673" y="1242"/>
              <a:ext cx="158" cy="752"/>
            </a:xfrm>
            <a:custGeom>
              <a:avLst/>
              <a:gdLst>
                <a:gd name="T0" fmla="*/ 158 w 158"/>
                <a:gd name="T1" fmla="*/ 752 h 752"/>
                <a:gd name="T2" fmla="*/ 158 w 158"/>
                <a:gd name="T3" fmla="*/ 752 h 752"/>
                <a:gd name="T4" fmla="*/ 156 w 158"/>
                <a:gd name="T5" fmla="*/ 658 h 752"/>
                <a:gd name="T6" fmla="*/ 152 w 158"/>
                <a:gd name="T7" fmla="*/ 572 h 752"/>
                <a:gd name="T8" fmla="*/ 144 w 158"/>
                <a:gd name="T9" fmla="*/ 492 h 752"/>
                <a:gd name="T10" fmla="*/ 134 w 158"/>
                <a:gd name="T11" fmla="*/ 418 h 752"/>
                <a:gd name="T12" fmla="*/ 122 w 158"/>
                <a:gd name="T13" fmla="*/ 350 h 752"/>
                <a:gd name="T14" fmla="*/ 108 w 158"/>
                <a:gd name="T15" fmla="*/ 288 h 752"/>
                <a:gd name="T16" fmla="*/ 94 w 158"/>
                <a:gd name="T17" fmla="*/ 232 h 752"/>
                <a:gd name="T18" fmla="*/ 80 w 158"/>
                <a:gd name="T19" fmla="*/ 182 h 752"/>
                <a:gd name="T20" fmla="*/ 64 w 158"/>
                <a:gd name="T21" fmla="*/ 140 h 752"/>
                <a:gd name="T22" fmla="*/ 50 w 158"/>
                <a:gd name="T23" fmla="*/ 102 h 752"/>
                <a:gd name="T24" fmla="*/ 38 w 158"/>
                <a:gd name="T25" fmla="*/ 70 h 752"/>
                <a:gd name="T26" fmla="*/ 26 w 158"/>
                <a:gd name="T27" fmla="*/ 44 h 752"/>
                <a:gd name="T28" fmla="*/ 8 w 158"/>
                <a:gd name="T29" fmla="*/ 10 h 752"/>
                <a:gd name="T30" fmla="*/ 0 w 158"/>
                <a:gd name="T3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752">
                  <a:moveTo>
                    <a:pt x="158" y="752"/>
                  </a:moveTo>
                  <a:lnTo>
                    <a:pt x="158" y="752"/>
                  </a:lnTo>
                  <a:lnTo>
                    <a:pt x="156" y="658"/>
                  </a:lnTo>
                  <a:lnTo>
                    <a:pt x="152" y="572"/>
                  </a:lnTo>
                  <a:lnTo>
                    <a:pt x="144" y="492"/>
                  </a:lnTo>
                  <a:lnTo>
                    <a:pt x="134" y="418"/>
                  </a:lnTo>
                  <a:lnTo>
                    <a:pt x="122" y="350"/>
                  </a:lnTo>
                  <a:lnTo>
                    <a:pt x="108" y="288"/>
                  </a:lnTo>
                  <a:lnTo>
                    <a:pt x="94" y="232"/>
                  </a:lnTo>
                  <a:lnTo>
                    <a:pt x="80" y="182"/>
                  </a:lnTo>
                  <a:lnTo>
                    <a:pt x="64" y="140"/>
                  </a:lnTo>
                  <a:lnTo>
                    <a:pt x="50" y="102"/>
                  </a:lnTo>
                  <a:lnTo>
                    <a:pt x="38" y="70"/>
                  </a:lnTo>
                  <a:lnTo>
                    <a:pt x="26" y="44"/>
                  </a:lnTo>
                  <a:lnTo>
                    <a:pt x="8" y="10"/>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Freeform 34"/>
            <p:cNvSpPr>
              <a:spLocks/>
            </p:cNvSpPr>
            <p:nvPr/>
          </p:nvSpPr>
          <p:spPr bwMode="auto">
            <a:xfrm>
              <a:off x="1927" y="3014"/>
              <a:ext cx="916" cy="68"/>
            </a:xfrm>
            <a:custGeom>
              <a:avLst/>
              <a:gdLst>
                <a:gd name="T0" fmla="*/ 0 w 916"/>
                <a:gd name="T1" fmla="*/ 0 h 68"/>
                <a:gd name="T2" fmla="*/ 0 w 916"/>
                <a:gd name="T3" fmla="*/ 0 h 68"/>
                <a:gd name="T4" fmla="*/ 80 w 916"/>
                <a:gd name="T5" fmla="*/ 14 h 68"/>
                <a:gd name="T6" fmla="*/ 174 w 916"/>
                <a:gd name="T7" fmla="*/ 28 h 68"/>
                <a:gd name="T8" fmla="*/ 294 w 916"/>
                <a:gd name="T9" fmla="*/ 44 h 68"/>
                <a:gd name="T10" fmla="*/ 362 w 916"/>
                <a:gd name="T11" fmla="*/ 50 h 68"/>
                <a:gd name="T12" fmla="*/ 434 w 916"/>
                <a:gd name="T13" fmla="*/ 58 h 68"/>
                <a:gd name="T14" fmla="*/ 510 w 916"/>
                <a:gd name="T15" fmla="*/ 62 h 68"/>
                <a:gd name="T16" fmla="*/ 588 w 916"/>
                <a:gd name="T17" fmla="*/ 66 h 68"/>
                <a:gd name="T18" fmla="*/ 668 w 916"/>
                <a:gd name="T19" fmla="*/ 68 h 68"/>
                <a:gd name="T20" fmla="*/ 750 w 916"/>
                <a:gd name="T21" fmla="*/ 68 h 68"/>
                <a:gd name="T22" fmla="*/ 832 w 916"/>
                <a:gd name="T23" fmla="*/ 64 h 68"/>
                <a:gd name="T24" fmla="*/ 916 w 916"/>
                <a:gd name="T25"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68">
                  <a:moveTo>
                    <a:pt x="0" y="0"/>
                  </a:moveTo>
                  <a:lnTo>
                    <a:pt x="0" y="0"/>
                  </a:lnTo>
                  <a:lnTo>
                    <a:pt x="80" y="14"/>
                  </a:lnTo>
                  <a:lnTo>
                    <a:pt x="174" y="28"/>
                  </a:lnTo>
                  <a:lnTo>
                    <a:pt x="294" y="44"/>
                  </a:lnTo>
                  <a:lnTo>
                    <a:pt x="362" y="50"/>
                  </a:lnTo>
                  <a:lnTo>
                    <a:pt x="434" y="58"/>
                  </a:lnTo>
                  <a:lnTo>
                    <a:pt x="510" y="62"/>
                  </a:lnTo>
                  <a:lnTo>
                    <a:pt x="588" y="66"/>
                  </a:lnTo>
                  <a:lnTo>
                    <a:pt x="668" y="68"/>
                  </a:lnTo>
                  <a:lnTo>
                    <a:pt x="750" y="68"/>
                  </a:lnTo>
                  <a:lnTo>
                    <a:pt x="832" y="64"/>
                  </a:lnTo>
                  <a:lnTo>
                    <a:pt x="916" y="5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Freeform 35"/>
            <p:cNvSpPr>
              <a:spLocks/>
            </p:cNvSpPr>
            <p:nvPr/>
          </p:nvSpPr>
          <p:spPr bwMode="auto">
            <a:xfrm>
              <a:off x="2811" y="3038"/>
              <a:ext cx="96" cy="74"/>
            </a:xfrm>
            <a:custGeom>
              <a:avLst/>
              <a:gdLst>
                <a:gd name="T0" fmla="*/ 96 w 96"/>
                <a:gd name="T1" fmla="*/ 28 h 74"/>
                <a:gd name="T2" fmla="*/ 8 w 96"/>
                <a:gd name="T3" fmla="*/ 74 h 74"/>
                <a:gd name="T4" fmla="*/ 26 w 96"/>
                <a:gd name="T5" fmla="*/ 34 h 74"/>
                <a:gd name="T6" fmla="*/ 0 w 96"/>
                <a:gd name="T7" fmla="*/ 0 h 74"/>
                <a:gd name="T8" fmla="*/ 96 w 96"/>
                <a:gd name="T9" fmla="*/ 28 h 74"/>
              </a:gdLst>
              <a:ahLst/>
              <a:cxnLst>
                <a:cxn ang="0">
                  <a:pos x="T0" y="T1"/>
                </a:cxn>
                <a:cxn ang="0">
                  <a:pos x="T2" y="T3"/>
                </a:cxn>
                <a:cxn ang="0">
                  <a:pos x="T4" y="T5"/>
                </a:cxn>
                <a:cxn ang="0">
                  <a:pos x="T6" y="T7"/>
                </a:cxn>
                <a:cxn ang="0">
                  <a:pos x="T8" y="T9"/>
                </a:cxn>
              </a:cxnLst>
              <a:rect l="0" t="0" r="r" b="b"/>
              <a:pathLst>
                <a:path w="96" h="74">
                  <a:moveTo>
                    <a:pt x="96" y="28"/>
                  </a:moveTo>
                  <a:lnTo>
                    <a:pt x="8" y="74"/>
                  </a:lnTo>
                  <a:lnTo>
                    <a:pt x="26" y="34"/>
                  </a:lnTo>
                  <a:lnTo>
                    <a:pt x="0" y="0"/>
                  </a:lnTo>
                  <a:lnTo>
                    <a:pt x="9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Freeform 36"/>
            <p:cNvSpPr>
              <a:spLocks/>
            </p:cNvSpPr>
            <p:nvPr/>
          </p:nvSpPr>
          <p:spPr bwMode="auto">
            <a:xfrm>
              <a:off x="2529" y="1242"/>
              <a:ext cx="1144" cy="486"/>
            </a:xfrm>
            <a:custGeom>
              <a:avLst/>
              <a:gdLst>
                <a:gd name="T0" fmla="*/ 0 w 1144"/>
                <a:gd name="T1" fmla="*/ 486 h 486"/>
                <a:gd name="T2" fmla="*/ 0 w 1144"/>
                <a:gd name="T3" fmla="*/ 486 h 486"/>
                <a:gd name="T4" fmla="*/ 54 w 1144"/>
                <a:gd name="T5" fmla="*/ 442 h 486"/>
                <a:gd name="T6" fmla="*/ 110 w 1144"/>
                <a:gd name="T7" fmla="*/ 400 h 486"/>
                <a:gd name="T8" fmla="*/ 164 w 1144"/>
                <a:gd name="T9" fmla="*/ 362 h 486"/>
                <a:gd name="T10" fmla="*/ 220 w 1144"/>
                <a:gd name="T11" fmla="*/ 326 h 486"/>
                <a:gd name="T12" fmla="*/ 272 w 1144"/>
                <a:gd name="T13" fmla="*/ 292 h 486"/>
                <a:gd name="T14" fmla="*/ 326 w 1144"/>
                <a:gd name="T15" fmla="*/ 260 h 486"/>
                <a:gd name="T16" fmla="*/ 378 w 1144"/>
                <a:gd name="T17" fmla="*/ 232 h 486"/>
                <a:gd name="T18" fmla="*/ 430 w 1144"/>
                <a:gd name="T19" fmla="*/ 204 h 486"/>
                <a:gd name="T20" fmla="*/ 480 w 1144"/>
                <a:gd name="T21" fmla="*/ 180 h 486"/>
                <a:gd name="T22" fmla="*/ 528 w 1144"/>
                <a:gd name="T23" fmla="*/ 158 h 486"/>
                <a:gd name="T24" fmla="*/ 576 w 1144"/>
                <a:gd name="T25" fmla="*/ 136 h 486"/>
                <a:gd name="T26" fmla="*/ 624 w 1144"/>
                <a:gd name="T27" fmla="*/ 118 h 486"/>
                <a:gd name="T28" fmla="*/ 712 w 1144"/>
                <a:gd name="T29" fmla="*/ 86 h 486"/>
                <a:gd name="T30" fmla="*/ 796 w 1144"/>
                <a:gd name="T31" fmla="*/ 60 h 486"/>
                <a:gd name="T32" fmla="*/ 872 w 1144"/>
                <a:gd name="T33" fmla="*/ 40 h 486"/>
                <a:gd name="T34" fmla="*/ 940 w 1144"/>
                <a:gd name="T35" fmla="*/ 26 h 486"/>
                <a:gd name="T36" fmla="*/ 998 w 1144"/>
                <a:gd name="T37" fmla="*/ 14 h 486"/>
                <a:gd name="T38" fmla="*/ 1050 w 1144"/>
                <a:gd name="T39" fmla="*/ 8 h 486"/>
                <a:gd name="T40" fmla="*/ 1090 w 1144"/>
                <a:gd name="T41" fmla="*/ 2 h 486"/>
                <a:gd name="T42" fmla="*/ 1120 w 1144"/>
                <a:gd name="T43" fmla="*/ 0 h 486"/>
                <a:gd name="T44" fmla="*/ 1144 w 1144"/>
                <a:gd name="T4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4" h="486">
                  <a:moveTo>
                    <a:pt x="0" y="486"/>
                  </a:moveTo>
                  <a:lnTo>
                    <a:pt x="0" y="486"/>
                  </a:lnTo>
                  <a:lnTo>
                    <a:pt x="54" y="442"/>
                  </a:lnTo>
                  <a:lnTo>
                    <a:pt x="110" y="400"/>
                  </a:lnTo>
                  <a:lnTo>
                    <a:pt x="164" y="362"/>
                  </a:lnTo>
                  <a:lnTo>
                    <a:pt x="220" y="326"/>
                  </a:lnTo>
                  <a:lnTo>
                    <a:pt x="272" y="292"/>
                  </a:lnTo>
                  <a:lnTo>
                    <a:pt x="326" y="260"/>
                  </a:lnTo>
                  <a:lnTo>
                    <a:pt x="378" y="232"/>
                  </a:lnTo>
                  <a:lnTo>
                    <a:pt x="430" y="204"/>
                  </a:lnTo>
                  <a:lnTo>
                    <a:pt x="480" y="180"/>
                  </a:lnTo>
                  <a:lnTo>
                    <a:pt x="528" y="158"/>
                  </a:lnTo>
                  <a:lnTo>
                    <a:pt x="576" y="136"/>
                  </a:lnTo>
                  <a:lnTo>
                    <a:pt x="624" y="118"/>
                  </a:lnTo>
                  <a:lnTo>
                    <a:pt x="712" y="86"/>
                  </a:lnTo>
                  <a:lnTo>
                    <a:pt x="796" y="60"/>
                  </a:lnTo>
                  <a:lnTo>
                    <a:pt x="872" y="40"/>
                  </a:lnTo>
                  <a:lnTo>
                    <a:pt x="940" y="26"/>
                  </a:lnTo>
                  <a:lnTo>
                    <a:pt x="998" y="14"/>
                  </a:lnTo>
                  <a:lnTo>
                    <a:pt x="1050" y="8"/>
                  </a:lnTo>
                  <a:lnTo>
                    <a:pt x="1090" y="2"/>
                  </a:lnTo>
                  <a:lnTo>
                    <a:pt x="1120" y="0"/>
                  </a:lnTo>
                  <a:lnTo>
                    <a:pt x="114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Freeform 37"/>
            <p:cNvSpPr>
              <a:spLocks/>
            </p:cNvSpPr>
            <p:nvPr/>
          </p:nvSpPr>
          <p:spPr bwMode="auto">
            <a:xfrm>
              <a:off x="3731" y="2060"/>
              <a:ext cx="100" cy="606"/>
            </a:xfrm>
            <a:custGeom>
              <a:avLst/>
              <a:gdLst>
                <a:gd name="T0" fmla="*/ 0 w 100"/>
                <a:gd name="T1" fmla="*/ 606 h 606"/>
                <a:gd name="T2" fmla="*/ 0 w 100"/>
                <a:gd name="T3" fmla="*/ 606 h 606"/>
                <a:gd name="T4" fmla="*/ 4 w 100"/>
                <a:gd name="T5" fmla="*/ 598 h 606"/>
                <a:gd name="T6" fmla="*/ 14 w 100"/>
                <a:gd name="T7" fmla="*/ 576 h 606"/>
                <a:gd name="T8" fmla="*/ 30 w 100"/>
                <a:gd name="T9" fmla="*/ 536 h 606"/>
                <a:gd name="T10" fmla="*/ 38 w 100"/>
                <a:gd name="T11" fmla="*/ 508 h 606"/>
                <a:gd name="T12" fmla="*/ 46 w 100"/>
                <a:gd name="T13" fmla="*/ 476 h 606"/>
                <a:gd name="T14" fmla="*/ 56 w 100"/>
                <a:gd name="T15" fmla="*/ 438 h 606"/>
                <a:gd name="T16" fmla="*/ 64 w 100"/>
                <a:gd name="T17" fmla="*/ 394 h 606"/>
                <a:gd name="T18" fmla="*/ 72 w 100"/>
                <a:gd name="T19" fmla="*/ 344 h 606"/>
                <a:gd name="T20" fmla="*/ 80 w 100"/>
                <a:gd name="T21" fmla="*/ 290 h 606"/>
                <a:gd name="T22" fmla="*/ 88 w 100"/>
                <a:gd name="T23" fmla="*/ 228 h 606"/>
                <a:gd name="T24" fmla="*/ 92 w 100"/>
                <a:gd name="T25" fmla="*/ 158 h 606"/>
                <a:gd name="T26" fmla="*/ 96 w 100"/>
                <a:gd name="T27" fmla="*/ 82 h 606"/>
                <a:gd name="T28" fmla="*/ 100 w 100"/>
                <a:gd name="T2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606">
                  <a:moveTo>
                    <a:pt x="0" y="606"/>
                  </a:moveTo>
                  <a:lnTo>
                    <a:pt x="0" y="606"/>
                  </a:lnTo>
                  <a:lnTo>
                    <a:pt x="4" y="598"/>
                  </a:lnTo>
                  <a:lnTo>
                    <a:pt x="14" y="576"/>
                  </a:lnTo>
                  <a:lnTo>
                    <a:pt x="30" y="536"/>
                  </a:lnTo>
                  <a:lnTo>
                    <a:pt x="38" y="508"/>
                  </a:lnTo>
                  <a:lnTo>
                    <a:pt x="46" y="476"/>
                  </a:lnTo>
                  <a:lnTo>
                    <a:pt x="56" y="438"/>
                  </a:lnTo>
                  <a:lnTo>
                    <a:pt x="64" y="394"/>
                  </a:lnTo>
                  <a:lnTo>
                    <a:pt x="72" y="344"/>
                  </a:lnTo>
                  <a:lnTo>
                    <a:pt x="80" y="290"/>
                  </a:lnTo>
                  <a:lnTo>
                    <a:pt x="88" y="228"/>
                  </a:lnTo>
                  <a:lnTo>
                    <a:pt x="92" y="158"/>
                  </a:lnTo>
                  <a:lnTo>
                    <a:pt x="96" y="82"/>
                  </a:lnTo>
                  <a:lnTo>
                    <a:pt x="10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Freeform 38"/>
            <p:cNvSpPr>
              <a:spLocks/>
            </p:cNvSpPr>
            <p:nvPr/>
          </p:nvSpPr>
          <p:spPr bwMode="auto">
            <a:xfrm>
              <a:off x="3791" y="1994"/>
              <a:ext cx="76" cy="94"/>
            </a:xfrm>
            <a:custGeom>
              <a:avLst/>
              <a:gdLst>
                <a:gd name="T0" fmla="*/ 40 w 76"/>
                <a:gd name="T1" fmla="*/ 0 h 94"/>
                <a:gd name="T2" fmla="*/ 76 w 76"/>
                <a:gd name="T3" fmla="*/ 94 h 94"/>
                <a:gd name="T4" fmla="*/ 38 w 76"/>
                <a:gd name="T5" fmla="*/ 70 h 94"/>
                <a:gd name="T6" fmla="*/ 0 w 76"/>
                <a:gd name="T7" fmla="*/ 92 h 94"/>
                <a:gd name="T8" fmla="*/ 40 w 76"/>
                <a:gd name="T9" fmla="*/ 0 h 94"/>
              </a:gdLst>
              <a:ahLst/>
              <a:cxnLst>
                <a:cxn ang="0">
                  <a:pos x="T0" y="T1"/>
                </a:cxn>
                <a:cxn ang="0">
                  <a:pos x="T2" y="T3"/>
                </a:cxn>
                <a:cxn ang="0">
                  <a:pos x="T4" y="T5"/>
                </a:cxn>
                <a:cxn ang="0">
                  <a:pos x="T6" y="T7"/>
                </a:cxn>
                <a:cxn ang="0">
                  <a:pos x="T8" y="T9"/>
                </a:cxn>
              </a:cxnLst>
              <a:rect l="0" t="0" r="r" b="b"/>
              <a:pathLst>
                <a:path w="76" h="94">
                  <a:moveTo>
                    <a:pt x="40" y="0"/>
                  </a:moveTo>
                  <a:lnTo>
                    <a:pt x="76" y="94"/>
                  </a:lnTo>
                  <a:lnTo>
                    <a:pt x="38" y="70"/>
                  </a:lnTo>
                  <a:lnTo>
                    <a:pt x="0" y="9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4" name="Freeform 39"/>
            <p:cNvSpPr>
              <a:spLocks/>
            </p:cNvSpPr>
            <p:nvPr/>
          </p:nvSpPr>
          <p:spPr bwMode="auto">
            <a:xfrm>
              <a:off x="3697" y="2632"/>
              <a:ext cx="68" cy="66"/>
            </a:xfrm>
            <a:custGeom>
              <a:avLst/>
              <a:gdLst>
                <a:gd name="T0" fmla="*/ 12 w 68"/>
                <a:gd name="T1" fmla="*/ 58 h 66"/>
                <a:gd name="T2" fmla="*/ 12 w 68"/>
                <a:gd name="T3" fmla="*/ 58 h 66"/>
                <a:gd name="T4" fmla="*/ 6 w 68"/>
                <a:gd name="T5" fmla="*/ 54 h 66"/>
                <a:gd name="T6" fmla="*/ 4 w 68"/>
                <a:gd name="T7" fmla="*/ 48 h 66"/>
                <a:gd name="T8" fmla="*/ 2 w 68"/>
                <a:gd name="T9" fmla="*/ 42 h 66"/>
                <a:gd name="T10" fmla="*/ 0 w 68"/>
                <a:gd name="T11" fmla="*/ 34 h 66"/>
                <a:gd name="T12" fmla="*/ 0 w 68"/>
                <a:gd name="T13" fmla="*/ 28 h 66"/>
                <a:gd name="T14" fmla="*/ 2 w 68"/>
                <a:gd name="T15" fmla="*/ 22 h 66"/>
                <a:gd name="T16" fmla="*/ 6 w 68"/>
                <a:gd name="T17" fmla="*/ 16 h 66"/>
                <a:gd name="T18" fmla="*/ 10 w 68"/>
                <a:gd name="T19" fmla="*/ 10 h 66"/>
                <a:gd name="T20" fmla="*/ 10 w 68"/>
                <a:gd name="T21" fmla="*/ 10 h 66"/>
                <a:gd name="T22" fmla="*/ 14 w 68"/>
                <a:gd name="T23" fmla="*/ 6 h 66"/>
                <a:gd name="T24" fmla="*/ 20 w 68"/>
                <a:gd name="T25" fmla="*/ 4 h 66"/>
                <a:gd name="T26" fmla="*/ 26 w 68"/>
                <a:gd name="T27" fmla="*/ 2 h 66"/>
                <a:gd name="T28" fmla="*/ 32 w 68"/>
                <a:gd name="T29" fmla="*/ 0 h 66"/>
                <a:gd name="T30" fmla="*/ 38 w 68"/>
                <a:gd name="T31" fmla="*/ 0 h 66"/>
                <a:gd name="T32" fmla="*/ 46 w 68"/>
                <a:gd name="T33" fmla="*/ 2 h 66"/>
                <a:gd name="T34" fmla="*/ 50 w 68"/>
                <a:gd name="T35" fmla="*/ 4 h 66"/>
                <a:gd name="T36" fmla="*/ 56 w 68"/>
                <a:gd name="T37" fmla="*/ 8 h 66"/>
                <a:gd name="T38" fmla="*/ 56 w 68"/>
                <a:gd name="T39" fmla="*/ 8 h 66"/>
                <a:gd name="T40" fmla="*/ 60 w 68"/>
                <a:gd name="T41" fmla="*/ 14 h 66"/>
                <a:gd name="T42" fmla="*/ 64 w 68"/>
                <a:gd name="T43" fmla="*/ 20 h 66"/>
                <a:gd name="T44" fmla="*/ 66 w 68"/>
                <a:gd name="T45" fmla="*/ 26 h 66"/>
                <a:gd name="T46" fmla="*/ 68 w 68"/>
                <a:gd name="T47" fmla="*/ 32 h 66"/>
                <a:gd name="T48" fmla="*/ 66 w 68"/>
                <a:gd name="T49" fmla="*/ 38 h 66"/>
                <a:gd name="T50" fmla="*/ 66 w 68"/>
                <a:gd name="T51" fmla="*/ 44 h 66"/>
                <a:gd name="T52" fmla="*/ 62 w 68"/>
                <a:gd name="T53" fmla="*/ 50 h 66"/>
                <a:gd name="T54" fmla="*/ 58 w 68"/>
                <a:gd name="T55" fmla="*/ 56 h 66"/>
                <a:gd name="T56" fmla="*/ 58 w 68"/>
                <a:gd name="T57" fmla="*/ 56 h 66"/>
                <a:gd name="T58" fmla="*/ 54 w 68"/>
                <a:gd name="T59" fmla="*/ 60 h 66"/>
                <a:gd name="T60" fmla="*/ 48 w 68"/>
                <a:gd name="T61" fmla="*/ 64 h 66"/>
                <a:gd name="T62" fmla="*/ 42 w 68"/>
                <a:gd name="T63" fmla="*/ 66 h 66"/>
                <a:gd name="T64" fmla="*/ 36 w 68"/>
                <a:gd name="T65" fmla="*/ 66 h 66"/>
                <a:gd name="T66" fmla="*/ 30 w 68"/>
                <a:gd name="T67" fmla="*/ 66 h 66"/>
                <a:gd name="T68" fmla="*/ 22 w 68"/>
                <a:gd name="T69" fmla="*/ 64 h 66"/>
                <a:gd name="T70" fmla="*/ 16 w 68"/>
                <a:gd name="T71" fmla="*/ 62 h 66"/>
                <a:gd name="T72" fmla="*/ 12 w 68"/>
                <a:gd name="T73" fmla="*/ 58 h 66"/>
                <a:gd name="T74" fmla="*/ 12 w 68"/>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6">
                  <a:moveTo>
                    <a:pt x="12" y="58"/>
                  </a:moveTo>
                  <a:lnTo>
                    <a:pt x="12" y="58"/>
                  </a:lnTo>
                  <a:lnTo>
                    <a:pt x="6" y="54"/>
                  </a:lnTo>
                  <a:lnTo>
                    <a:pt x="4" y="48"/>
                  </a:lnTo>
                  <a:lnTo>
                    <a:pt x="2" y="42"/>
                  </a:lnTo>
                  <a:lnTo>
                    <a:pt x="0" y="34"/>
                  </a:lnTo>
                  <a:lnTo>
                    <a:pt x="0" y="28"/>
                  </a:lnTo>
                  <a:lnTo>
                    <a:pt x="2" y="22"/>
                  </a:lnTo>
                  <a:lnTo>
                    <a:pt x="6" y="16"/>
                  </a:lnTo>
                  <a:lnTo>
                    <a:pt x="10" y="10"/>
                  </a:lnTo>
                  <a:lnTo>
                    <a:pt x="10" y="10"/>
                  </a:lnTo>
                  <a:lnTo>
                    <a:pt x="14" y="6"/>
                  </a:lnTo>
                  <a:lnTo>
                    <a:pt x="20" y="4"/>
                  </a:lnTo>
                  <a:lnTo>
                    <a:pt x="26" y="2"/>
                  </a:lnTo>
                  <a:lnTo>
                    <a:pt x="32" y="0"/>
                  </a:lnTo>
                  <a:lnTo>
                    <a:pt x="38" y="0"/>
                  </a:lnTo>
                  <a:lnTo>
                    <a:pt x="46" y="2"/>
                  </a:lnTo>
                  <a:lnTo>
                    <a:pt x="50" y="4"/>
                  </a:lnTo>
                  <a:lnTo>
                    <a:pt x="56" y="8"/>
                  </a:lnTo>
                  <a:lnTo>
                    <a:pt x="56" y="8"/>
                  </a:lnTo>
                  <a:lnTo>
                    <a:pt x="60" y="14"/>
                  </a:lnTo>
                  <a:lnTo>
                    <a:pt x="64" y="20"/>
                  </a:lnTo>
                  <a:lnTo>
                    <a:pt x="66" y="26"/>
                  </a:lnTo>
                  <a:lnTo>
                    <a:pt x="68" y="32"/>
                  </a:lnTo>
                  <a:lnTo>
                    <a:pt x="66" y="38"/>
                  </a:lnTo>
                  <a:lnTo>
                    <a:pt x="66" y="44"/>
                  </a:lnTo>
                  <a:lnTo>
                    <a:pt x="62" y="50"/>
                  </a:lnTo>
                  <a:lnTo>
                    <a:pt x="58" y="56"/>
                  </a:lnTo>
                  <a:lnTo>
                    <a:pt x="58" y="56"/>
                  </a:lnTo>
                  <a:lnTo>
                    <a:pt x="54" y="60"/>
                  </a:lnTo>
                  <a:lnTo>
                    <a:pt x="48" y="64"/>
                  </a:lnTo>
                  <a:lnTo>
                    <a:pt x="42" y="66"/>
                  </a:lnTo>
                  <a:lnTo>
                    <a:pt x="36" y="66"/>
                  </a:lnTo>
                  <a:lnTo>
                    <a:pt x="30" y="66"/>
                  </a:lnTo>
                  <a:lnTo>
                    <a:pt x="22" y="64"/>
                  </a:lnTo>
                  <a:lnTo>
                    <a:pt x="16" y="62"/>
                  </a:lnTo>
                  <a:lnTo>
                    <a:pt x="12" y="58"/>
                  </a:lnTo>
                  <a:lnTo>
                    <a:pt x="1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5" name="Freeform 40"/>
            <p:cNvSpPr>
              <a:spLocks/>
            </p:cNvSpPr>
            <p:nvPr/>
          </p:nvSpPr>
          <p:spPr bwMode="auto">
            <a:xfrm>
              <a:off x="2907" y="2666"/>
              <a:ext cx="824" cy="400"/>
            </a:xfrm>
            <a:custGeom>
              <a:avLst/>
              <a:gdLst>
                <a:gd name="T0" fmla="*/ 0 w 824"/>
                <a:gd name="T1" fmla="*/ 400 h 400"/>
                <a:gd name="T2" fmla="*/ 0 w 824"/>
                <a:gd name="T3" fmla="*/ 400 h 400"/>
                <a:gd name="T4" fmla="*/ 44 w 824"/>
                <a:gd name="T5" fmla="*/ 392 h 400"/>
                <a:gd name="T6" fmla="*/ 88 w 824"/>
                <a:gd name="T7" fmla="*/ 386 h 400"/>
                <a:gd name="T8" fmla="*/ 130 w 824"/>
                <a:gd name="T9" fmla="*/ 376 h 400"/>
                <a:gd name="T10" fmla="*/ 172 w 824"/>
                <a:gd name="T11" fmla="*/ 364 h 400"/>
                <a:gd name="T12" fmla="*/ 214 w 824"/>
                <a:gd name="T13" fmla="*/ 354 h 400"/>
                <a:gd name="T14" fmla="*/ 254 w 824"/>
                <a:gd name="T15" fmla="*/ 340 h 400"/>
                <a:gd name="T16" fmla="*/ 330 w 824"/>
                <a:gd name="T17" fmla="*/ 312 h 400"/>
                <a:gd name="T18" fmla="*/ 402 w 824"/>
                <a:gd name="T19" fmla="*/ 280 h 400"/>
                <a:gd name="T20" fmla="*/ 470 w 824"/>
                <a:gd name="T21" fmla="*/ 246 h 400"/>
                <a:gd name="T22" fmla="*/ 534 w 824"/>
                <a:gd name="T23" fmla="*/ 212 h 400"/>
                <a:gd name="T24" fmla="*/ 590 w 824"/>
                <a:gd name="T25" fmla="*/ 176 h 400"/>
                <a:gd name="T26" fmla="*/ 642 w 824"/>
                <a:gd name="T27" fmla="*/ 142 h 400"/>
                <a:gd name="T28" fmla="*/ 690 w 824"/>
                <a:gd name="T29" fmla="*/ 110 h 400"/>
                <a:gd name="T30" fmla="*/ 728 w 824"/>
                <a:gd name="T31" fmla="*/ 80 h 400"/>
                <a:gd name="T32" fmla="*/ 762 w 824"/>
                <a:gd name="T33" fmla="*/ 54 h 400"/>
                <a:gd name="T34" fmla="*/ 808 w 824"/>
                <a:gd name="T35" fmla="*/ 14 h 400"/>
                <a:gd name="T36" fmla="*/ 824 w 824"/>
                <a:gd name="T3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400">
                  <a:moveTo>
                    <a:pt x="0" y="400"/>
                  </a:moveTo>
                  <a:lnTo>
                    <a:pt x="0" y="400"/>
                  </a:lnTo>
                  <a:lnTo>
                    <a:pt x="44" y="392"/>
                  </a:lnTo>
                  <a:lnTo>
                    <a:pt x="88" y="386"/>
                  </a:lnTo>
                  <a:lnTo>
                    <a:pt x="130" y="376"/>
                  </a:lnTo>
                  <a:lnTo>
                    <a:pt x="172" y="364"/>
                  </a:lnTo>
                  <a:lnTo>
                    <a:pt x="214" y="354"/>
                  </a:lnTo>
                  <a:lnTo>
                    <a:pt x="254" y="340"/>
                  </a:lnTo>
                  <a:lnTo>
                    <a:pt x="330" y="312"/>
                  </a:lnTo>
                  <a:lnTo>
                    <a:pt x="402" y="280"/>
                  </a:lnTo>
                  <a:lnTo>
                    <a:pt x="470" y="246"/>
                  </a:lnTo>
                  <a:lnTo>
                    <a:pt x="534" y="212"/>
                  </a:lnTo>
                  <a:lnTo>
                    <a:pt x="590" y="176"/>
                  </a:lnTo>
                  <a:lnTo>
                    <a:pt x="642" y="142"/>
                  </a:lnTo>
                  <a:lnTo>
                    <a:pt x="690" y="110"/>
                  </a:lnTo>
                  <a:lnTo>
                    <a:pt x="728" y="80"/>
                  </a:lnTo>
                  <a:lnTo>
                    <a:pt x="762" y="54"/>
                  </a:lnTo>
                  <a:lnTo>
                    <a:pt x="808" y="14"/>
                  </a:lnTo>
                  <a:lnTo>
                    <a:pt x="82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mc:AlternateContent xmlns:mc="http://schemas.openxmlformats.org/markup-compatibility/2006" xmlns:a14="http://schemas.microsoft.com/office/drawing/2010/main">
        <mc:Choice Requires="a14">
          <p:sp>
            <p:nvSpPr>
              <p:cNvPr id="56" name="テキスト ボックス 55"/>
              <p:cNvSpPr txBox="1"/>
              <p:nvPr/>
            </p:nvSpPr>
            <p:spPr>
              <a:xfrm>
                <a:off x="1019298" y="1701854"/>
                <a:ext cx="283667"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1019298" y="1701854"/>
                <a:ext cx="283667" cy="276999"/>
              </a:xfrm>
              <a:prstGeom prst="rect">
                <a:avLst/>
              </a:prstGeom>
              <a:blipFill>
                <a:blip r:embed="rId3"/>
                <a:stretch>
                  <a:fillRect l="-19149" r="-6383"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1784008" y="2820521"/>
                <a:ext cx="278346"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1784008" y="2820521"/>
                <a:ext cx="278346" cy="276999"/>
              </a:xfrm>
              <a:prstGeom prst="rect">
                <a:avLst/>
              </a:prstGeom>
              <a:blipFill>
                <a:blip r:embed="rId4"/>
                <a:stretch>
                  <a:fillRect l="-22222" r="-6667"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p:cNvSpPr txBox="1"/>
              <p:nvPr/>
            </p:nvSpPr>
            <p:spPr>
              <a:xfrm>
                <a:off x="2268306" y="2443081"/>
                <a:ext cx="18114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2268306" y="2443081"/>
                <a:ext cx="181140" cy="276999"/>
              </a:xfrm>
              <a:prstGeom prst="rect">
                <a:avLst/>
              </a:prstGeom>
              <a:blipFill>
                <a:blip r:embed="rId5"/>
                <a:stretch>
                  <a:fillRect l="-30000" r="-30000"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2173680" y="1198785"/>
                <a:ext cx="18114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2173680" y="1198785"/>
                <a:ext cx="181140" cy="276999"/>
              </a:xfrm>
              <a:prstGeom prst="rect">
                <a:avLst/>
              </a:prstGeom>
              <a:blipFill>
                <a:blip r:embed="rId6"/>
                <a:stretch>
                  <a:fillRect l="-34483" r="-31034"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763012" y="2693078"/>
                <a:ext cx="18114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63012" y="2693078"/>
                <a:ext cx="181140" cy="276999"/>
              </a:xfrm>
              <a:prstGeom prst="rect">
                <a:avLst/>
              </a:prstGeom>
              <a:blipFill>
                <a:blip r:embed="rId7"/>
                <a:stretch>
                  <a:fillRect l="-30000" r="-30000"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p:cNvSpPr txBox="1"/>
              <p:nvPr/>
            </p:nvSpPr>
            <p:spPr>
              <a:xfrm>
                <a:off x="2375496" y="1785523"/>
                <a:ext cx="181075"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oMath>
                  </m:oMathPara>
                </a14:m>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2375496" y="1785523"/>
                <a:ext cx="181075" cy="276999"/>
              </a:xfrm>
              <a:prstGeom prst="rect">
                <a:avLst/>
              </a:prstGeom>
              <a:blipFill>
                <a:blip r:embed="rId8"/>
                <a:stretch>
                  <a:fillRect l="-34483" r="-27586" b="-6667"/>
                </a:stretch>
              </a:blipFill>
            </p:spPr>
            <p:txBody>
              <a:bodyPr/>
              <a:lstStyle/>
              <a:p>
                <a:r>
                  <a:rPr lang="ja-JP" altLang="en-US">
                    <a:noFill/>
                  </a:rPr>
                  <a:t> </a:t>
                </a:r>
              </a:p>
            </p:txBody>
          </p:sp>
        </mc:Fallback>
      </mc:AlternateContent>
      <p:sp>
        <p:nvSpPr>
          <p:cNvPr id="62" name="テキスト ボックス 61"/>
          <p:cNvSpPr txBox="1"/>
          <p:nvPr/>
        </p:nvSpPr>
        <p:spPr>
          <a:xfrm>
            <a:off x="155082" y="963697"/>
            <a:ext cx="11689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Fig.2-10</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図</a:t>
            </a:r>
          </a:p>
        </p:txBody>
      </p:sp>
      <p:sp>
        <p:nvSpPr>
          <p:cNvPr id="63" name="テキスト ボックス 62"/>
          <p:cNvSpPr txBox="1"/>
          <p:nvPr/>
        </p:nvSpPr>
        <p:spPr>
          <a:xfrm>
            <a:off x="256252" y="2689527"/>
            <a:ext cx="5437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基準</a:t>
            </a:r>
          </a:p>
        </p:txBody>
      </p:sp>
      <p:sp>
        <p:nvSpPr>
          <p:cNvPr id="64" name="テキスト ボックス 63"/>
          <p:cNvSpPr txBox="1"/>
          <p:nvPr/>
        </p:nvSpPr>
        <p:spPr>
          <a:xfrm>
            <a:off x="2014627" y="2854266"/>
            <a:ext cx="9028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可逆過程</a:t>
            </a:r>
          </a:p>
        </p:txBody>
      </p:sp>
      <p:sp>
        <p:nvSpPr>
          <p:cNvPr id="65" name="テキスト ボックス 64"/>
          <p:cNvSpPr txBox="1"/>
          <p:nvPr/>
        </p:nvSpPr>
        <p:spPr>
          <a:xfrm>
            <a:off x="2312938" y="1544235"/>
            <a:ext cx="9028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可逆過程</a:t>
            </a:r>
          </a:p>
        </p:txBody>
      </p:sp>
      <p:sp>
        <p:nvSpPr>
          <p:cNvPr id="66" name="テキスト ボックス 65"/>
          <p:cNvSpPr txBox="1"/>
          <p:nvPr/>
        </p:nvSpPr>
        <p:spPr>
          <a:xfrm>
            <a:off x="253783" y="1614470"/>
            <a:ext cx="9028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可逆過程</a:t>
            </a:r>
          </a:p>
        </p:txBody>
      </p:sp>
    </p:spTree>
    <p:extLst>
      <p:ext uri="{BB962C8B-B14F-4D97-AF65-F5344CB8AC3E}">
        <p14:creationId xmlns:p14="http://schemas.microsoft.com/office/powerpoint/2010/main" val="126407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DB90266-CA46-4BF8-85DA-463C4B2A4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875" y="3974954"/>
            <a:ext cx="4962867" cy="2791613"/>
          </a:xfrm>
          <a:prstGeom prst="rect">
            <a:avLst/>
          </a:prstGeom>
        </p:spPr>
      </p:pic>
      <p:sp>
        <p:nvSpPr>
          <p:cNvPr id="3" name="Rectangle 2"/>
          <p:cNvSpPr>
            <a:spLocks noGrp="1" noChangeArrowheads="1"/>
          </p:cNvSpPr>
          <p:nvPr>
            <p:ph type="title"/>
          </p:nvPr>
        </p:nvSpPr>
        <p:spPr>
          <a:xfrm>
            <a:off x="0" y="0"/>
            <a:ext cx="9144000" cy="1200387"/>
          </a:xfrm>
        </p:spPr>
        <p:txBody>
          <a:bodyPr/>
          <a:lstStyle/>
          <a:p>
            <a:pPr eaLnBrk="1" hangingPunct="1"/>
            <a:r>
              <a:rPr lang="ja-JP" altLang="en-US" sz="2800" b="1" dirty="0">
                <a:solidFill>
                  <a:srgbClr val="0000FF"/>
                </a:solidFill>
              </a:rPr>
              <a:t>なぜ時間は一方向にしか進まないのか</a:t>
            </a:r>
            <a:r>
              <a:rPr lang="en-US" altLang="ja-JP" sz="2800" b="1" dirty="0">
                <a:solidFill>
                  <a:srgbClr val="0000FF"/>
                </a:solidFill>
              </a:rPr>
              <a:t>? </a:t>
            </a:r>
            <a:br>
              <a:rPr lang="en-US" altLang="ja-JP" sz="2800" b="1" dirty="0">
                <a:solidFill>
                  <a:srgbClr val="0000FF"/>
                </a:solidFill>
              </a:rPr>
            </a:br>
            <a:r>
              <a:rPr lang="ja-JP" altLang="en-US" sz="2800" b="1" dirty="0">
                <a:solidFill>
                  <a:srgbClr val="0000FF"/>
                </a:solidFill>
              </a:rPr>
              <a:t>東大が解明に向け前進</a:t>
            </a:r>
            <a:br>
              <a:rPr lang="ja-JP" altLang="en-US" sz="1800" b="1" dirty="0">
                <a:solidFill>
                  <a:srgbClr val="0000FF"/>
                </a:solidFill>
              </a:rPr>
            </a:br>
            <a:r>
              <a:rPr lang="ja-JP" altLang="en-US" sz="1800" b="1" dirty="0">
                <a:solidFill>
                  <a:srgbClr val="0000FF"/>
                </a:solidFill>
              </a:rPr>
              <a:t>～量子力学から熱力学第二法則の導出に成功</a:t>
            </a:r>
            <a:endParaRPr lang="ja-JP" altLang="en-US" sz="1200" b="1" dirty="0">
              <a:solidFill>
                <a:srgbClr val="0000FF"/>
              </a:solidFill>
            </a:endParaRPr>
          </a:p>
        </p:txBody>
      </p:sp>
      <p:sp>
        <p:nvSpPr>
          <p:cNvPr id="4" name="正方形/長方形 3"/>
          <p:cNvSpPr/>
          <p:nvPr/>
        </p:nvSpPr>
        <p:spPr>
          <a:xfrm>
            <a:off x="156882" y="2110925"/>
            <a:ext cx="8987118"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量子力学のシュレディンガー方程式などは時間反転に対して対称</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熱力学第二法則を説明できない？</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カノニカル分布などの統計力学の概念を使うことなく、</a:t>
            </a:r>
            <a:b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多体系の量子力学から</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熱力学第二法則を導出することに成功。</a:t>
            </a:r>
            <a:endPar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さらに、「ゆらぎの定理」と呼ばれる熱力学第二法則の一般化を</a:t>
            </a:r>
            <a:br>
              <a:rPr kumimoji="0"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同様の設定で証明することにも成功した。</a:t>
            </a:r>
          </a:p>
        </p:txBody>
      </p:sp>
      <p:sp>
        <p:nvSpPr>
          <p:cNvPr id="2" name="正方形/長方形 1">
            <a:extLst>
              <a:ext uri="{FF2B5EF4-FFF2-40B4-BE49-F238E27FC236}">
                <a16:creationId xmlns:a16="http://schemas.microsoft.com/office/drawing/2014/main" id="{798361E6-E70F-4050-A03D-C0CF35978EDE}"/>
              </a:ext>
            </a:extLst>
          </p:cNvPr>
          <p:cNvSpPr/>
          <p:nvPr/>
        </p:nvSpPr>
        <p:spPr>
          <a:xfrm>
            <a:off x="86387" y="1315329"/>
            <a:ext cx="906448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a:ea typeface="ＭＳ Ｐゴシック"/>
                <a:cs typeface="+mn-cs"/>
              </a:rPr>
              <a:t>2017</a:t>
            </a:r>
            <a:r>
              <a:rPr kumimoji="0" lang="en-US" altLang="ja-JP" sz="1600" b="0" i="0" u="none" strike="noStrike" kern="1200" cap="none" spc="0" normalizeH="0" baseline="0" noProof="0" dirty="0">
                <a:ln>
                  <a:noFill/>
                </a:ln>
                <a:effectLst/>
                <a:uLnTx/>
                <a:uFillTx/>
                <a:latin typeface="Times New Roman"/>
                <a:ea typeface="ＭＳ Ｐゴシック"/>
                <a:cs typeface="+mn-cs"/>
              </a:rPr>
              <a:t>/9/7 PC Watch   </a:t>
            </a:r>
            <a:r>
              <a:rPr kumimoji="0" lang="en-US" altLang="ja-JP" sz="1600" b="0" i="0" u="none" strike="noStrike" kern="1200" cap="none" spc="0" normalizeH="0" baseline="0" noProof="0" dirty="0">
                <a:ln>
                  <a:noFill/>
                </a:ln>
                <a:effectLst/>
                <a:uLnTx/>
                <a:uFillTx/>
                <a:latin typeface="Times New Roman"/>
                <a:ea typeface="ＭＳ Ｐゴシック"/>
                <a:cs typeface="+mn-cs"/>
                <a:hlinkClick r:id="rId4">
                  <a:extLst>
                    <a:ext uri="{A12FA001-AC4F-418D-AE19-62706E023703}">
                      <ahyp:hlinkClr xmlns:ahyp="http://schemas.microsoft.com/office/drawing/2018/hyperlinkcolor" val="tx"/>
                    </a:ext>
                  </a:extLst>
                </a:hlinkClick>
              </a:rPr>
              <a:t>https://pc.watch.impress.co.jp/docs/news/1079587.html</a:t>
            </a:r>
            <a:endParaRPr kumimoji="0" lang="en-US" altLang="ja-JP" sz="1600" b="0" i="0" u="none" strike="noStrike" kern="1200" cap="none" spc="0" normalizeH="0" baseline="0" noProof="0" dirty="0">
              <a:ln>
                <a:noFill/>
              </a:ln>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latin typeface="Times New Roman"/>
                <a:ea typeface="ＭＳ Ｐゴシック"/>
              </a:rPr>
              <a:t>　　　　　　解説記事　</a:t>
            </a:r>
            <a:r>
              <a:rPr lang="en-US" altLang="ja-JP" sz="1600" dirty="0">
                <a:latin typeface="Times New Roman"/>
                <a:ea typeface="ＭＳ Ｐゴシック"/>
                <a:hlinkClick r:id="rId5">
                  <a:extLst>
                    <a:ext uri="{A12FA001-AC4F-418D-AE19-62706E023703}">
                      <ahyp:hlinkClr xmlns:ahyp="http://schemas.microsoft.com/office/drawing/2018/hyperlinkcolor" val="tx"/>
                    </a:ext>
                  </a:extLst>
                </a:hlinkClick>
              </a:rPr>
              <a:t>http://noneq.c.u-tokyo.ac.jp/wp-content/uploads/2021/10/Kaisetsu_KIS2018.pdf</a:t>
            </a:r>
            <a:endParaRPr kumimoji="0" lang="ja-JP" altLang="en-US" sz="1600" b="0" i="0" u="none" strike="noStrike" kern="1200" cap="none" spc="0" normalizeH="0" baseline="0" noProof="0" dirty="0">
              <a:ln>
                <a:noFill/>
              </a:ln>
              <a:effectLst/>
              <a:uLnTx/>
              <a:uFillTx/>
              <a:latin typeface="Times New Roman"/>
              <a:ea typeface="ＭＳ Ｐゴシック"/>
              <a:cs typeface="+mn-cs"/>
            </a:endParaRPr>
          </a:p>
        </p:txBody>
      </p:sp>
      <p:sp>
        <p:nvSpPr>
          <p:cNvPr id="9" name="正方形/長方形 8">
            <a:extLst>
              <a:ext uri="{FF2B5EF4-FFF2-40B4-BE49-F238E27FC236}">
                <a16:creationId xmlns:a16="http://schemas.microsoft.com/office/drawing/2014/main" id="{FB9E9828-8ED5-4922-9990-3BA5D7AF583F}"/>
              </a:ext>
            </a:extLst>
          </p:cNvPr>
          <p:cNvSpPr/>
          <p:nvPr/>
        </p:nvSpPr>
        <p:spPr>
          <a:xfrm>
            <a:off x="9785" y="5174297"/>
            <a:ext cx="5698984"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本研究の設定の模式図。</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全系はシステム</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a:t>
            </a:r>
            <a:r>
              <a:rPr kumimoji="0" lang="ja-JP" altLang="en-US" sz="1800" b="0" i="0" u="none" strike="noStrike" kern="1200" cap="none" spc="0" normalizeH="0" baseline="0" noProof="0" dirty="0" err="1">
                <a:ln>
                  <a:noFill/>
                </a:ln>
                <a:solidFill>
                  <a:srgbClr val="000000"/>
                </a:solidFill>
                <a:effectLst/>
                <a:uLnTx/>
                <a:uFillTx/>
                <a:latin typeface="Times New Roman"/>
                <a:ea typeface="ＭＳ Ｐゴシック"/>
                <a:cs typeface="+mn-cs"/>
              </a:rPr>
              <a:t>と熱浴</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B</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からなる。</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熱浴の初期状態はエネルギー固有状態。</a:t>
            </a:r>
            <a:b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熱浴は格子上の量子多体系で、相互作用は局所的。</a:t>
            </a:r>
            <a:endPar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システム</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S</a:t>
            </a:r>
            <a:r>
              <a:rPr kumimoji="0" lang="ja-JP" altLang="en-US" sz="1800" b="0" i="0" u="none" strike="noStrike" kern="1200" cap="none" spc="0" normalizeH="0" baseline="0" noProof="0" dirty="0" err="1">
                <a:ln>
                  <a:noFill/>
                </a:ln>
                <a:solidFill>
                  <a:srgbClr val="000000"/>
                </a:solidFill>
                <a:effectLst/>
                <a:uLnTx/>
                <a:uFillTx/>
                <a:latin typeface="Times New Roman"/>
                <a:ea typeface="ＭＳ Ｐゴシック"/>
                <a:cs typeface="+mn-cs"/>
              </a:rPr>
              <a:t>は熱浴の</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一部分とのみ相互作用している</a:t>
            </a:r>
          </a:p>
        </p:txBody>
      </p:sp>
    </p:spTree>
    <p:extLst>
      <p:ext uri="{BB962C8B-B14F-4D97-AF65-F5344CB8AC3E}">
        <p14:creationId xmlns:p14="http://schemas.microsoft.com/office/powerpoint/2010/main" val="1861407939"/>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§2.5</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不可逆変化とエントロピー</a:t>
            </a:r>
          </a:p>
        </p:txBody>
      </p:sp>
      <p:sp>
        <p:nvSpPr>
          <p:cNvPr id="28" name="テキスト ボックス 27"/>
          <p:cNvSpPr txBox="1"/>
          <p:nvPr/>
        </p:nvSpPr>
        <p:spPr>
          <a:xfrm>
            <a:off x="9144" y="-18288"/>
            <a:ext cx="633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39</a:t>
            </a: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p:nvGrpSpPr>
          <p:cNvPr id="34" name="Group 28"/>
          <p:cNvGrpSpPr>
            <a:grpSpLocks noChangeAspect="1"/>
          </p:cNvGrpSpPr>
          <p:nvPr/>
        </p:nvGrpSpPr>
        <p:grpSpPr bwMode="auto">
          <a:xfrm>
            <a:off x="966606" y="1326471"/>
            <a:ext cx="1385142" cy="1336024"/>
            <a:chOff x="1893" y="1208"/>
            <a:chExt cx="1974" cy="1904"/>
          </a:xfrm>
        </p:grpSpPr>
        <p:sp>
          <p:nvSpPr>
            <p:cNvPr id="35" name="AutoShape 27"/>
            <p:cNvSpPr>
              <a:spLocks noChangeAspect="1" noChangeArrowheads="1" noTextEdit="1"/>
            </p:cNvSpPr>
            <p:nvPr/>
          </p:nvSpPr>
          <p:spPr bwMode="auto">
            <a:xfrm>
              <a:off x="1893" y="1208"/>
              <a:ext cx="1974" cy="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Freeform 29"/>
            <p:cNvSpPr>
              <a:spLocks/>
            </p:cNvSpPr>
            <p:nvPr/>
          </p:nvSpPr>
          <p:spPr bwMode="auto">
            <a:xfrm>
              <a:off x="3641" y="1208"/>
              <a:ext cx="66" cy="66"/>
            </a:xfrm>
            <a:custGeom>
              <a:avLst/>
              <a:gdLst>
                <a:gd name="T0" fmla="*/ 10 w 66"/>
                <a:gd name="T1" fmla="*/ 58 h 66"/>
                <a:gd name="T2" fmla="*/ 10 w 66"/>
                <a:gd name="T3" fmla="*/ 58 h 66"/>
                <a:gd name="T4" fmla="*/ 6 w 66"/>
                <a:gd name="T5" fmla="*/ 54 h 66"/>
                <a:gd name="T6" fmla="*/ 2 w 66"/>
                <a:gd name="T7" fmla="*/ 48 h 66"/>
                <a:gd name="T8" fmla="*/ 0 w 66"/>
                <a:gd name="T9" fmla="*/ 42 h 66"/>
                <a:gd name="T10" fmla="*/ 0 w 66"/>
                <a:gd name="T11" fmla="*/ 36 h 66"/>
                <a:gd name="T12" fmla="*/ 0 w 66"/>
                <a:gd name="T13" fmla="*/ 28 h 66"/>
                <a:gd name="T14" fmla="*/ 2 w 66"/>
                <a:gd name="T15" fmla="*/ 22 h 66"/>
                <a:gd name="T16" fmla="*/ 4 w 66"/>
                <a:gd name="T17" fmla="*/ 16 h 66"/>
                <a:gd name="T18" fmla="*/ 8 w 66"/>
                <a:gd name="T19" fmla="*/ 12 h 66"/>
                <a:gd name="T20" fmla="*/ 8 w 66"/>
                <a:gd name="T21" fmla="*/ 12 h 66"/>
                <a:gd name="T22" fmla="*/ 14 w 66"/>
                <a:gd name="T23" fmla="*/ 6 h 66"/>
                <a:gd name="T24" fmla="*/ 18 w 66"/>
                <a:gd name="T25" fmla="*/ 4 h 66"/>
                <a:gd name="T26" fmla="*/ 24 w 66"/>
                <a:gd name="T27" fmla="*/ 2 h 66"/>
                <a:gd name="T28" fmla="*/ 32 w 66"/>
                <a:gd name="T29" fmla="*/ 0 h 66"/>
                <a:gd name="T30" fmla="*/ 38 w 66"/>
                <a:gd name="T31" fmla="*/ 0 h 66"/>
                <a:gd name="T32" fmla="*/ 44 w 66"/>
                <a:gd name="T33" fmla="*/ 2 h 66"/>
                <a:gd name="T34" fmla="*/ 50 w 66"/>
                <a:gd name="T35" fmla="*/ 4 h 66"/>
                <a:gd name="T36" fmla="*/ 56 w 66"/>
                <a:gd name="T37" fmla="*/ 10 h 66"/>
                <a:gd name="T38" fmla="*/ 56 w 66"/>
                <a:gd name="T39" fmla="*/ 10 h 66"/>
                <a:gd name="T40" fmla="*/ 60 w 66"/>
                <a:gd name="T41" fmla="*/ 14 h 66"/>
                <a:gd name="T42" fmla="*/ 64 w 66"/>
                <a:gd name="T43" fmla="*/ 20 h 66"/>
                <a:gd name="T44" fmla="*/ 66 w 66"/>
                <a:gd name="T45" fmla="*/ 26 h 66"/>
                <a:gd name="T46" fmla="*/ 66 w 66"/>
                <a:gd name="T47" fmla="*/ 32 h 66"/>
                <a:gd name="T48" fmla="*/ 66 w 66"/>
                <a:gd name="T49" fmla="*/ 38 h 66"/>
                <a:gd name="T50" fmla="*/ 64 w 66"/>
                <a:gd name="T51" fmla="*/ 44 h 66"/>
                <a:gd name="T52" fmla="*/ 62 w 66"/>
                <a:gd name="T53" fmla="*/ 50 h 66"/>
                <a:gd name="T54" fmla="*/ 58 w 66"/>
                <a:gd name="T55" fmla="*/ 56 h 66"/>
                <a:gd name="T56" fmla="*/ 58 w 66"/>
                <a:gd name="T57" fmla="*/ 56 h 66"/>
                <a:gd name="T58" fmla="*/ 52 w 66"/>
                <a:gd name="T59" fmla="*/ 60 h 66"/>
                <a:gd name="T60" fmla="*/ 46 w 66"/>
                <a:gd name="T61" fmla="*/ 64 h 66"/>
                <a:gd name="T62" fmla="*/ 40 w 66"/>
                <a:gd name="T63" fmla="*/ 66 h 66"/>
                <a:gd name="T64" fmla="*/ 34 w 66"/>
                <a:gd name="T65" fmla="*/ 66 h 66"/>
                <a:gd name="T66" fmla="*/ 28 w 66"/>
                <a:gd name="T67" fmla="*/ 66 h 66"/>
                <a:gd name="T68" fmla="*/ 22 w 66"/>
                <a:gd name="T69" fmla="*/ 66 h 66"/>
                <a:gd name="T70" fmla="*/ 16 w 66"/>
                <a:gd name="T71" fmla="*/ 62 h 66"/>
                <a:gd name="T72" fmla="*/ 10 w 66"/>
                <a:gd name="T73" fmla="*/ 58 h 66"/>
                <a:gd name="T74" fmla="*/ 10 w 66"/>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10" y="58"/>
                  </a:moveTo>
                  <a:lnTo>
                    <a:pt x="10" y="58"/>
                  </a:lnTo>
                  <a:lnTo>
                    <a:pt x="6" y="54"/>
                  </a:lnTo>
                  <a:lnTo>
                    <a:pt x="2" y="48"/>
                  </a:lnTo>
                  <a:lnTo>
                    <a:pt x="0" y="42"/>
                  </a:lnTo>
                  <a:lnTo>
                    <a:pt x="0" y="36"/>
                  </a:lnTo>
                  <a:lnTo>
                    <a:pt x="0" y="28"/>
                  </a:lnTo>
                  <a:lnTo>
                    <a:pt x="2" y="22"/>
                  </a:lnTo>
                  <a:lnTo>
                    <a:pt x="4" y="16"/>
                  </a:lnTo>
                  <a:lnTo>
                    <a:pt x="8" y="12"/>
                  </a:lnTo>
                  <a:lnTo>
                    <a:pt x="8" y="12"/>
                  </a:lnTo>
                  <a:lnTo>
                    <a:pt x="14" y="6"/>
                  </a:lnTo>
                  <a:lnTo>
                    <a:pt x="18" y="4"/>
                  </a:lnTo>
                  <a:lnTo>
                    <a:pt x="24" y="2"/>
                  </a:lnTo>
                  <a:lnTo>
                    <a:pt x="32" y="0"/>
                  </a:lnTo>
                  <a:lnTo>
                    <a:pt x="38" y="0"/>
                  </a:lnTo>
                  <a:lnTo>
                    <a:pt x="44" y="2"/>
                  </a:lnTo>
                  <a:lnTo>
                    <a:pt x="50" y="4"/>
                  </a:lnTo>
                  <a:lnTo>
                    <a:pt x="56" y="10"/>
                  </a:lnTo>
                  <a:lnTo>
                    <a:pt x="56" y="10"/>
                  </a:lnTo>
                  <a:lnTo>
                    <a:pt x="60" y="14"/>
                  </a:lnTo>
                  <a:lnTo>
                    <a:pt x="64" y="20"/>
                  </a:lnTo>
                  <a:lnTo>
                    <a:pt x="66" y="26"/>
                  </a:lnTo>
                  <a:lnTo>
                    <a:pt x="66" y="32"/>
                  </a:lnTo>
                  <a:lnTo>
                    <a:pt x="66" y="38"/>
                  </a:lnTo>
                  <a:lnTo>
                    <a:pt x="64" y="44"/>
                  </a:lnTo>
                  <a:lnTo>
                    <a:pt x="62" y="50"/>
                  </a:lnTo>
                  <a:lnTo>
                    <a:pt x="58" y="56"/>
                  </a:lnTo>
                  <a:lnTo>
                    <a:pt x="58" y="56"/>
                  </a:lnTo>
                  <a:lnTo>
                    <a:pt x="52" y="60"/>
                  </a:lnTo>
                  <a:lnTo>
                    <a:pt x="46" y="64"/>
                  </a:lnTo>
                  <a:lnTo>
                    <a:pt x="40" y="66"/>
                  </a:lnTo>
                  <a:lnTo>
                    <a:pt x="34" y="66"/>
                  </a:lnTo>
                  <a:lnTo>
                    <a:pt x="28" y="66"/>
                  </a:lnTo>
                  <a:lnTo>
                    <a:pt x="22" y="66"/>
                  </a:lnTo>
                  <a:lnTo>
                    <a:pt x="16" y="62"/>
                  </a:lnTo>
                  <a:lnTo>
                    <a:pt x="10" y="58"/>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7" name="Freeform 30"/>
            <p:cNvSpPr>
              <a:spLocks/>
            </p:cNvSpPr>
            <p:nvPr/>
          </p:nvSpPr>
          <p:spPr bwMode="auto">
            <a:xfrm>
              <a:off x="1893" y="2980"/>
              <a:ext cx="66" cy="66"/>
            </a:xfrm>
            <a:custGeom>
              <a:avLst/>
              <a:gdLst>
                <a:gd name="T0" fmla="*/ 10 w 66"/>
                <a:gd name="T1" fmla="*/ 58 h 66"/>
                <a:gd name="T2" fmla="*/ 10 w 66"/>
                <a:gd name="T3" fmla="*/ 58 h 66"/>
                <a:gd name="T4" fmla="*/ 6 w 66"/>
                <a:gd name="T5" fmla="*/ 52 h 66"/>
                <a:gd name="T6" fmla="*/ 2 w 66"/>
                <a:gd name="T7" fmla="*/ 46 h 66"/>
                <a:gd name="T8" fmla="*/ 0 w 66"/>
                <a:gd name="T9" fmla="*/ 40 h 66"/>
                <a:gd name="T10" fmla="*/ 0 w 66"/>
                <a:gd name="T11" fmla="*/ 34 h 66"/>
                <a:gd name="T12" fmla="*/ 0 w 66"/>
                <a:gd name="T13" fmla="*/ 28 h 66"/>
                <a:gd name="T14" fmla="*/ 2 w 66"/>
                <a:gd name="T15" fmla="*/ 22 h 66"/>
                <a:gd name="T16" fmla="*/ 4 w 66"/>
                <a:gd name="T17" fmla="*/ 16 h 66"/>
                <a:gd name="T18" fmla="*/ 8 w 66"/>
                <a:gd name="T19" fmla="*/ 10 h 66"/>
                <a:gd name="T20" fmla="*/ 8 w 66"/>
                <a:gd name="T21" fmla="*/ 10 h 66"/>
                <a:gd name="T22" fmla="*/ 14 w 66"/>
                <a:gd name="T23" fmla="*/ 6 h 66"/>
                <a:gd name="T24" fmla="*/ 20 w 66"/>
                <a:gd name="T25" fmla="*/ 2 h 66"/>
                <a:gd name="T26" fmla="*/ 26 w 66"/>
                <a:gd name="T27" fmla="*/ 0 h 66"/>
                <a:gd name="T28" fmla="*/ 32 w 66"/>
                <a:gd name="T29" fmla="*/ 0 h 66"/>
                <a:gd name="T30" fmla="*/ 38 w 66"/>
                <a:gd name="T31" fmla="*/ 0 h 66"/>
                <a:gd name="T32" fmla="*/ 44 w 66"/>
                <a:gd name="T33" fmla="*/ 2 h 66"/>
                <a:gd name="T34" fmla="*/ 50 w 66"/>
                <a:gd name="T35" fmla="*/ 4 h 66"/>
                <a:gd name="T36" fmla="*/ 56 w 66"/>
                <a:gd name="T37" fmla="*/ 8 h 66"/>
                <a:gd name="T38" fmla="*/ 56 w 66"/>
                <a:gd name="T39" fmla="*/ 8 h 66"/>
                <a:gd name="T40" fmla="*/ 60 w 66"/>
                <a:gd name="T41" fmla="*/ 14 h 66"/>
                <a:gd name="T42" fmla="*/ 64 w 66"/>
                <a:gd name="T43" fmla="*/ 20 h 66"/>
                <a:gd name="T44" fmla="*/ 66 w 66"/>
                <a:gd name="T45" fmla="*/ 26 h 66"/>
                <a:gd name="T46" fmla="*/ 66 w 66"/>
                <a:gd name="T47" fmla="*/ 32 h 66"/>
                <a:gd name="T48" fmla="*/ 66 w 66"/>
                <a:gd name="T49" fmla="*/ 38 h 66"/>
                <a:gd name="T50" fmla="*/ 64 w 66"/>
                <a:gd name="T51" fmla="*/ 44 h 66"/>
                <a:gd name="T52" fmla="*/ 62 w 66"/>
                <a:gd name="T53" fmla="*/ 50 h 66"/>
                <a:gd name="T54" fmla="*/ 58 w 66"/>
                <a:gd name="T55" fmla="*/ 56 h 66"/>
                <a:gd name="T56" fmla="*/ 58 w 66"/>
                <a:gd name="T57" fmla="*/ 56 h 66"/>
                <a:gd name="T58" fmla="*/ 52 w 66"/>
                <a:gd name="T59" fmla="*/ 60 h 66"/>
                <a:gd name="T60" fmla="*/ 48 w 66"/>
                <a:gd name="T61" fmla="*/ 64 h 66"/>
                <a:gd name="T62" fmla="*/ 40 w 66"/>
                <a:gd name="T63" fmla="*/ 66 h 66"/>
                <a:gd name="T64" fmla="*/ 34 w 66"/>
                <a:gd name="T65" fmla="*/ 66 h 66"/>
                <a:gd name="T66" fmla="*/ 28 w 66"/>
                <a:gd name="T67" fmla="*/ 66 h 66"/>
                <a:gd name="T68" fmla="*/ 22 w 66"/>
                <a:gd name="T69" fmla="*/ 64 h 66"/>
                <a:gd name="T70" fmla="*/ 16 w 66"/>
                <a:gd name="T71" fmla="*/ 62 h 66"/>
                <a:gd name="T72" fmla="*/ 10 w 66"/>
                <a:gd name="T73" fmla="*/ 58 h 66"/>
                <a:gd name="T74" fmla="*/ 10 w 66"/>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10" y="58"/>
                  </a:moveTo>
                  <a:lnTo>
                    <a:pt x="10" y="58"/>
                  </a:lnTo>
                  <a:lnTo>
                    <a:pt x="6" y="52"/>
                  </a:lnTo>
                  <a:lnTo>
                    <a:pt x="2" y="46"/>
                  </a:lnTo>
                  <a:lnTo>
                    <a:pt x="0" y="40"/>
                  </a:lnTo>
                  <a:lnTo>
                    <a:pt x="0" y="34"/>
                  </a:lnTo>
                  <a:lnTo>
                    <a:pt x="0" y="28"/>
                  </a:lnTo>
                  <a:lnTo>
                    <a:pt x="2" y="22"/>
                  </a:lnTo>
                  <a:lnTo>
                    <a:pt x="4" y="16"/>
                  </a:lnTo>
                  <a:lnTo>
                    <a:pt x="8" y="10"/>
                  </a:lnTo>
                  <a:lnTo>
                    <a:pt x="8" y="10"/>
                  </a:lnTo>
                  <a:lnTo>
                    <a:pt x="14" y="6"/>
                  </a:lnTo>
                  <a:lnTo>
                    <a:pt x="20" y="2"/>
                  </a:lnTo>
                  <a:lnTo>
                    <a:pt x="26" y="0"/>
                  </a:lnTo>
                  <a:lnTo>
                    <a:pt x="32" y="0"/>
                  </a:lnTo>
                  <a:lnTo>
                    <a:pt x="38" y="0"/>
                  </a:lnTo>
                  <a:lnTo>
                    <a:pt x="44" y="2"/>
                  </a:lnTo>
                  <a:lnTo>
                    <a:pt x="50" y="4"/>
                  </a:lnTo>
                  <a:lnTo>
                    <a:pt x="56" y="8"/>
                  </a:lnTo>
                  <a:lnTo>
                    <a:pt x="56" y="8"/>
                  </a:lnTo>
                  <a:lnTo>
                    <a:pt x="60" y="14"/>
                  </a:lnTo>
                  <a:lnTo>
                    <a:pt x="64" y="20"/>
                  </a:lnTo>
                  <a:lnTo>
                    <a:pt x="66" y="26"/>
                  </a:lnTo>
                  <a:lnTo>
                    <a:pt x="66" y="32"/>
                  </a:lnTo>
                  <a:lnTo>
                    <a:pt x="66" y="38"/>
                  </a:lnTo>
                  <a:lnTo>
                    <a:pt x="64" y="44"/>
                  </a:lnTo>
                  <a:lnTo>
                    <a:pt x="62" y="50"/>
                  </a:lnTo>
                  <a:lnTo>
                    <a:pt x="58" y="56"/>
                  </a:lnTo>
                  <a:lnTo>
                    <a:pt x="58" y="56"/>
                  </a:lnTo>
                  <a:lnTo>
                    <a:pt x="52" y="60"/>
                  </a:lnTo>
                  <a:lnTo>
                    <a:pt x="48" y="64"/>
                  </a:lnTo>
                  <a:lnTo>
                    <a:pt x="40" y="66"/>
                  </a:lnTo>
                  <a:lnTo>
                    <a:pt x="34" y="66"/>
                  </a:lnTo>
                  <a:lnTo>
                    <a:pt x="28" y="66"/>
                  </a:lnTo>
                  <a:lnTo>
                    <a:pt x="22" y="64"/>
                  </a:lnTo>
                  <a:lnTo>
                    <a:pt x="16" y="62"/>
                  </a:lnTo>
                  <a:lnTo>
                    <a:pt x="10" y="58"/>
                  </a:ln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8" name="Freeform 31"/>
            <p:cNvSpPr>
              <a:spLocks/>
            </p:cNvSpPr>
            <p:nvPr/>
          </p:nvSpPr>
          <p:spPr bwMode="auto">
            <a:xfrm>
              <a:off x="1927" y="1770"/>
              <a:ext cx="552" cy="1244"/>
            </a:xfrm>
            <a:custGeom>
              <a:avLst/>
              <a:gdLst>
                <a:gd name="T0" fmla="*/ 0 w 552"/>
                <a:gd name="T1" fmla="*/ 1244 h 1244"/>
                <a:gd name="T2" fmla="*/ 0 w 552"/>
                <a:gd name="T3" fmla="*/ 1244 h 1244"/>
                <a:gd name="T4" fmla="*/ 0 w 552"/>
                <a:gd name="T5" fmla="*/ 1210 h 1244"/>
                <a:gd name="T6" fmla="*/ 4 w 552"/>
                <a:gd name="T7" fmla="*/ 1170 h 1244"/>
                <a:gd name="T8" fmla="*/ 8 w 552"/>
                <a:gd name="T9" fmla="*/ 1118 h 1244"/>
                <a:gd name="T10" fmla="*/ 18 w 552"/>
                <a:gd name="T11" fmla="*/ 1054 h 1244"/>
                <a:gd name="T12" fmla="*/ 30 w 552"/>
                <a:gd name="T13" fmla="*/ 978 h 1244"/>
                <a:gd name="T14" fmla="*/ 48 w 552"/>
                <a:gd name="T15" fmla="*/ 896 h 1244"/>
                <a:gd name="T16" fmla="*/ 70 w 552"/>
                <a:gd name="T17" fmla="*/ 804 h 1244"/>
                <a:gd name="T18" fmla="*/ 84 w 552"/>
                <a:gd name="T19" fmla="*/ 758 h 1244"/>
                <a:gd name="T20" fmla="*/ 100 w 552"/>
                <a:gd name="T21" fmla="*/ 708 h 1244"/>
                <a:gd name="T22" fmla="*/ 118 w 552"/>
                <a:gd name="T23" fmla="*/ 658 h 1244"/>
                <a:gd name="T24" fmla="*/ 136 w 552"/>
                <a:gd name="T25" fmla="*/ 608 h 1244"/>
                <a:gd name="T26" fmla="*/ 158 w 552"/>
                <a:gd name="T27" fmla="*/ 556 h 1244"/>
                <a:gd name="T28" fmla="*/ 182 w 552"/>
                <a:gd name="T29" fmla="*/ 504 h 1244"/>
                <a:gd name="T30" fmla="*/ 208 w 552"/>
                <a:gd name="T31" fmla="*/ 452 h 1244"/>
                <a:gd name="T32" fmla="*/ 234 w 552"/>
                <a:gd name="T33" fmla="*/ 400 h 1244"/>
                <a:gd name="T34" fmla="*/ 266 w 552"/>
                <a:gd name="T35" fmla="*/ 348 h 1244"/>
                <a:gd name="T36" fmla="*/ 298 w 552"/>
                <a:gd name="T37" fmla="*/ 296 h 1244"/>
                <a:gd name="T38" fmla="*/ 334 w 552"/>
                <a:gd name="T39" fmla="*/ 244 h 1244"/>
                <a:gd name="T40" fmla="*/ 370 w 552"/>
                <a:gd name="T41" fmla="*/ 194 h 1244"/>
                <a:gd name="T42" fmla="*/ 412 w 552"/>
                <a:gd name="T43" fmla="*/ 144 h 1244"/>
                <a:gd name="T44" fmla="*/ 456 w 552"/>
                <a:gd name="T45" fmla="*/ 94 h 1244"/>
                <a:gd name="T46" fmla="*/ 502 w 552"/>
                <a:gd name="T47" fmla="*/ 46 h 1244"/>
                <a:gd name="T48" fmla="*/ 552 w 552"/>
                <a:gd name="T49"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2" h="1244">
                  <a:moveTo>
                    <a:pt x="0" y="1244"/>
                  </a:moveTo>
                  <a:lnTo>
                    <a:pt x="0" y="1244"/>
                  </a:lnTo>
                  <a:lnTo>
                    <a:pt x="0" y="1210"/>
                  </a:lnTo>
                  <a:lnTo>
                    <a:pt x="4" y="1170"/>
                  </a:lnTo>
                  <a:lnTo>
                    <a:pt x="8" y="1118"/>
                  </a:lnTo>
                  <a:lnTo>
                    <a:pt x="18" y="1054"/>
                  </a:lnTo>
                  <a:lnTo>
                    <a:pt x="30" y="978"/>
                  </a:lnTo>
                  <a:lnTo>
                    <a:pt x="48" y="896"/>
                  </a:lnTo>
                  <a:lnTo>
                    <a:pt x="70" y="804"/>
                  </a:lnTo>
                  <a:lnTo>
                    <a:pt x="84" y="758"/>
                  </a:lnTo>
                  <a:lnTo>
                    <a:pt x="100" y="708"/>
                  </a:lnTo>
                  <a:lnTo>
                    <a:pt x="118" y="658"/>
                  </a:lnTo>
                  <a:lnTo>
                    <a:pt x="136" y="608"/>
                  </a:lnTo>
                  <a:lnTo>
                    <a:pt x="158" y="556"/>
                  </a:lnTo>
                  <a:lnTo>
                    <a:pt x="182" y="504"/>
                  </a:lnTo>
                  <a:lnTo>
                    <a:pt x="208" y="452"/>
                  </a:lnTo>
                  <a:lnTo>
                    <a:pt x="234" y="400"/>
                  </a:lnTo>
                  <a:lnTo>
                    <a:pt x="266" y="348"/>
                  </a:lnTo>
                  <a:lnTo>
                    <a:pt x="298" y="296"/>
                  </a:lnTo>
                  <a:lnTo>
                    <a:pt x="334" y="244"/>
                  </a:lnTo>
                  <a:lnTo>
                    <a:pt x="370" y="194"/>
                  </a:lnTo>
                  <a:lnTo>
                    <a:pt x="412" y="144"/>
                  </a:lnTo>
                  <a:lnTo>
                    <a:pt x="456" y="94"/>
                  </a:lnTo>
                  <a:lnTo>
                    <a:pt x="502" y="46"/>
                  </a:lnTo>
                  <a:lnTo>
                    <a:pt x="552"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39" name="Freeform 32"/>
            <p:cNvSpPr>
              <a:spLocks/>
            </p:cNvSpPr>
            <p:nvPr/>
          </p:nvSpPr>
          <p:spPr bwMode="auto">
            <a:xfrm>
              <a:off x="2433" y="1728"/>
              <a:ext cx="96" cy="88"/>
            </a:xfrm>
            <a:custGeom>
              <a:avLst/>
              <a:gdLst>
                <a:gd name="T0" fmla="*/ 96 w 96"/>
                <a:gd name="T1" fmla="*/ 0 h 88"/>
                <a:gd name="T2" fmla="*/ 50 w 96"/>
                <a:gd name="T3" fmla="*/ 88 h 88"/>
                <a:gd name="T4" fmla="*/ 42 w 96"/>
                <a:gd name="T5" fmla="*/ 46 h 88"/>
                <a:gd name="T6" fmla="*/ 0 w 96"/>
                <a:gd name="T7" fmla="*/ 30 h 88"/>
                <a:gd name="T8" fmla="*/ 96 w 96"/>
                <a:gd name="T9" fmla="*/ 0 h 88"/>
              </a:gdLst>
              <a:ahLst/>
              <a:cxnLst>
                <a:cxn ang="0">
                  <a:pos x="T0" y="T1"/>
                </a:cxn>
                <a:cxn ang="0">
                  <a:pos x="T2" y="T3"/>
                </a:cxn>
                <a:cxn ang="0">
                  <a:pos x="T4" y="T5"/>
                </a:cxn>
                <a:cxn ang="0">
                  <a:pos x="T6" y="T7"/>
                </a:cxn>
                <a:cxn ang="0">
                  <a:pos x="T8" y="T9"/>
                </a:cxn>
              </a:cxnLst>
              <a:rect l="0" t="0" r="r" b="b"/>
              <a:pathLst>
                <a:path w="96" h="88">
                  <a:moveTo>
                    <a:pt x="96" y="0"/>
                  </a:moveTo>
                  <a:lnTo>
                    <a:pt x="50" y="88"/>
                  </a:lnTo>
                  <a:lnTo>
                    <a:pt x="42" y="46"/>
                  </a:lnTo>
                  <a:lnTo>
                    <a:pt x="0" y="3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0" name="Freeform 33"/>
            <p:cNvSpPr>
              <a:spLocks/>
            </p:cNvSpPr>
            <p:nvPr/>
          </p:nvSpPr>
          <p:spPr bwMode="auto">
            <a:xfrm>
              <a:off x="3673" y="1242"/>
              <a:ext cx="158" cy="752"/>
            </a:xfrm>
            <a:custGeom>
              <a:avLst/>
              <a:gdLst>
                <a:gd name="T0" fmla="*/ 158 w 158"/>
                <a:gd name="T1" fmla="*/ 752 h 752"/>
                <a:gd name="T2" fmla="*/ 158 w 158"/>
                <a:gd name="T3" fmla="*/ 752 h 752"/>
                <a:gd name="T4" fmla="*/ 156 w 158"/>
                <a:gd name="T5" fmla="*/ 658 h 752"/>
                <a:gd name="T6" fmla="*/ 152 w 158"/>
                <a:gd name="T7" fmla="*/ 572 h 752"/>
                <a:gd name="T8" fmla="*/ 144 w 158"/>
                <a:gd name="T9" fmla="*/ 492 h 752"/>
                <a:gd name="T10" fmla="*/ 134 w 158"/>
                <a:gd name="T11" fmla="*/ 418 h 752"/>
                <a:gd name="T12" fmla="*/ 122 w 158"/>
                <a:gd name="T13" fmla="*/ 350 h 752"/>
                <a:gd name="T14" fmla="*/ 108 w 158"/>
                <a:gd name="T15" fmla="*/ 288 h 752"/>
                <a:gd name="T16" fmla="*/ 94 w 158"/>
                <a:gd name="T17" fmla="*/ 232 h 752"/>
                <a:gd name="T18" fmla="*/ 80 w 158"/>
                <a:gd name="T19" fmla="*/ 182 h 752"/>
                <a:gd name="T20" fmla="*/ 64 w 158"/>
                <a:gd name="T21" fmla="*/ 140 h 752"/>
                <a:gd name="T22" fmla="*/ 50 w 158"/>
                <a:gd name="T23" fmla="*/ 102 h 752"/>
                <a:gd name="T24" fmla="*/ 38 w 158"/>
                <a:gd name="T25" fmla="*/ 70 h 752"/>
                <a:gd name="T26" fmla="*/ 26 w 158"/>
                <a:gd name="T27" fmla="*/ 44 h 752"/>
                <a:gd name="T28" fmla="*/ 8 w 158"/>
                <a:gd name="T29" fmla="*/ 10 h 752"/>
                <a:gd name="T30" fmla="*/ 0 w 158"/>
                <a:gd name="T3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752">
                  <a:moveTo>
                    <a:pt x="158" y="752"/>
                  </a:moveTo>
                  <a:lnTo>
                    <a:pt x="158" y="752"/>
                  </a:lnTo>
                  <a:lnTo>
                    <a:pt x="156" y="658"/>
                  </a:lnTo>
                  <a:lnTo>
                    <a:pt x="152" y="572"/>
                  </a:lnTo>
                  <a:lnTo>
                    <a:pt x="144" y="492"/>
                  </a:lnTo>
                  <a:lnTo>
                    <a:pt x="134" y="418"/>
                  </a:lnTo>
                  <a:lnTo>
                    <a:pt x="122" y="350"/>
                  </a:lnTo>
                  <a:lnTo>
                    <a:pt x="108" y="288"/>
                  </a:lnTo>
                  <a:lnTo>
                    <a:pt x="94" y="232"/>
                  </a:lnTo>
                  <a:lnTo>
                    <a:pt x="80" y="182"/>
                  </a:lnTo>
                  <a:lnTo>
                    <a:pt x="64" y="140"/>
                  </a:lnTo>
                  <a:lnTo>
                    <a:pt x="50" y="102"/>
                  </a:lnTo>
                  <a:lnTo>
                    <a:pt x="38" y="70"/>
                  </a:lnTo>
                  <a:lnTo>
                    <a:pt x="26" y="44"/>
                  </a:lnTo>
                  <a:lnTo>
                    <a:pt x="8" y="10"/>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1" name="Freeform 34"/>
            <p:cNvSpPr>
              <a:spLocks/>
            </p:cNvSpPr>
            <p:nvPr/>
          </p:nvSpPr>
          <p:spPr bwMode="auto">
            <a:xfrm>
              <a:off x="1927" y="3014"/>
              <a:ext cx="916" cy="68"/>
            </a:xfrm>
            <a:custGeom>
              <a:avLst/>
              <a:gdLst>
                <a:gd name="T0" fmla="*/ 0 w 916"/>
                <a:gd name="T1" fmla="*/ 0 h 68"/>
                <a:gd name="T2" fmla="*/ 0 w 916"/>
                <a:gd name="T3" fmla="*/ 0 h 68"/>
                <a:gd name="T4" fmla="*/ 80 w 916"/>
                <a:gd name="T5" fmla="*/ 14 h 68"/>
                <a:gd name="T6" fmla="*/ 174 w 916"/>
                <a:gd name="T7" fmla="*/ 28 h 68"/>
                <a:gd name="T8" fmla="*/ 294 w 916"/>
                <a:gd name="T9" fmla="*/ 44 h 68"/>
                <a:gd name="T10" fmla="*/ 362 w 916"/>
                <a:gd name="T11" fmla="*/ 50 h 68"/>
                <a:gd name="T12" fmla="*/ 434 w 916"/>
                <a:gd name="T13" fmla="*/ 58 h 68"/>
                <a:gd name="T14" fmla="*/ 510 w 916"/>
                <a:gd name="T15" fmla="*/ 62 h 68"/>
                <a:gd name="T16" fmla="*/ 588 w 916"/>
                <a:gd name="T17" fmla="*/ 66 h 68"/>
                <a:gd name="T18" fmla="*/ 668 w 916"/>
                <a:gd name="T19" fmla="*/ 68 h 68"/>
                <a:gd name="T20" fmla="*/ 750 w 916"/>
                <a:gd name="T21" fmla="*/ 68 h 68"/>
                <a:gd name="T22" fmla="*/ 832 w 916"/>
                <a:gd name="T23" fmla="*/ 64 h 68"/>
                <a:gd name="T24" fmla="*/ 916 w 916"/>
                <a:gd name="T25"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68">
                  <a:moveTo>
                    <a:pt x="0" y="0"/>
                  </a:moveTo>
                  <a:lnTo>
                    <a:pt x="0" y="0"/>
                  </a:lnTo>
                  <a:lnTo>
                    <a:pt x="80" y="14"/>
                  </a:lnTo>
                  <a:lnTo>
                    <a:pt x="174" y="28"/>
                  </a:lnTo>
                  <a:lnTo>
                    <a:pt x="294" y="44"/>
                  </a:lnTo>
                  <a:lnTo>
                    <a:pt x="362" y="50"/>
                  </a:lnTo>
                  <a:lnTo>
                    <a:pt x="434" y="58"/>
                  </a:lnTo>
                  <a:lnTo>
                    <a:pt x="510" y="62"/>
                  </a:lnTo>
                  <a:lnTo>
                    <a:pt x="588" y="66"/>
                  </a:lnTo>
                  <a:lnTo>
                    <a:pt x="668" y="68"/>
                  </a:lnTo>
                  <a:lnTo>
                    <a:pt x="750" y="68"/>
                  </a:lnTo>
                  <a:lnTo>
                    <a:pt x="832" y="64"/>
                  </a:lnTo>
                  <a:lnTo>
                    <a:pt x="916" y="5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42" name="Freeform 35"/>
            <p:cNvSpPr>
              <a:spLocks/>
            </p:cNvSpPr>
            <p:nvPr/>
          </p:nvSpPr>
          <p:spPr bwMode="auto">
            <a:xfrm>
              <a:off x="2811" y="3038"/>
              <a:ext cx="96" cy="74"/>
            </a:xfrm>
            <a:custGeom>
              <a:avLst/>
              <a:gdLst>
                <a:gd name="T0" fmla="*/ 96 w 96"/>
                <a:gd name="T1" fmla="*/ 28 h 74"/>
                <a:gd name="T2" fmla="*/ 8 w 96"/>
                <a:gd name="T3" fmla="*/ 74 h 74"/>
                <a:gd name="T4" fmla="*/ 26 w 96"/>
                <a:gd name="T5" fmla="*/ 34 h 74"/>
                <a:gd name="T6" fmla="*/ 0 w 96"/>
                <a:gd name="T7" fmla="*/ 0 h 74"/>
                <a:gd name="T8" fmla="*/ 96 w 96"/>
                <a:gd name="T9" fmla="*/ 28 h 74"/>
              </a:gdLst>
              <a:ahLst/>
              <a:cxnLst>
                <a:cxn ang="0">
                  <a:pos x="T0" y="T1"/>
                </a:cxn>
                <a:cxn ang="0">
                  <a:pos x="T2" y="T3"/>
                </a:cxn>
                <a:cxn ang="0">
                  <a:pos x="T4" y="T5"/>
                </a:cxn>
                <a:cxn ang="0">
                  <a:pos x="T6" y="T7"/>
                </a:cxn>
                <a:cxn ang="0">
                  <a:pos x="T8" y="T9"/>
                </a:cxn>
              </a:cxnLst>
              <a:rect l="0" t="0" r="r" b="b"/>
              <a:pathLst>
                <a:path w="96" h="74">
                  <a:moveTo>
                    <a:pt x="96" y="28"/>
                  </a:moveTo>
                  <a:lnTo>
                    <a:pt x="8" y="74"/>
                  </a:lnTo>
                  <a:lnTo>
                    <a:pt x="26" y="34"/>
                  </a:lnTo>
                  <a:lnTo>
                    <a:pt x="0" y="0"/>
                  </a:lnTo>
                  <a:lnTo>
                    <a:pt x="9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1" name="Freeform 36"/>
            <p:cNvSpPr>
              <a:spLocks/>
            </p:cNvSpPr>
            <p:nvPr/>
          </p:nvSpPr>
          <p:spPr bwMode="auto">
            <a:xfrm>
              <a:off x="2529" y="1242"/>
              <a:ext cx="1144" cy="486"/>
            </a:xfrm>
            <a:custGeom>
              <a:avLst/>
              <a:gdLst>
                <a:gd name="T0" fmla="*/ 0 w 1144"/>
                <a:gd name="T1" fmla="*/ 486 h 486"/>
                <a:gd name="T2" fmla="*/ 0 w 1144"/>
                <a:gd name="T3" fmla="*/ 486 h 486"/>
                <a:gd name="T4" fmla="*/ 54 w 1144"/>
                <a:gd name="T5" fmla="*/ 442 h 486"/>
                <a:gd name="T6" fmla="*/ 110 w 1144"/>
                <a:gd name="T7" fmla="*/ 400 h 486"/>
                <a:gd name="T8" fmla="*/ 164 w 1144"/>
                <a:gd name="T9" fmla="*/ 362 h 486"/>
                <a:gd name="T10" fmla="*/ 220 w 1144"/>
                <a:gd name="T11" fmla="*/ 326 h 486"/>
                <a:gd name="T12" fmla="*/ 272 w 1144"/>
                <a:gd name="T13" fmla="*/ 292 h 486"/>
                <a:gd name="T14" fmla="*/ 326 w 1144"/>
                <a:gd name="T15" fmla="*/ 260 h 486"/>
                <a:gd name="T16" fmla="*/ 378 w 1144"/>
                <a:gd name="T17" fmla="*/ 232 h 486"/>
                <a:gd name="T18" fmla="*/ 430 w 1144"/>
                <a:gd name="T19" fmla="*/ 204 h 486"/>
                <a:gd name="T20" fmla="*/ 480 w 1144"/>
                <a:gd name="T21" fmla="*/ 180 h 486"/>
                <a:gd name="T22" fmla="*/ 528 w 1144"/>
                <a:gd name="T23" fmla="*/ 158 h 486"/>
                <a:gd name="T24" fmla="*/ 576 w 1144"/>
                <a:gd name="T25" fmla="*/ 136 h 486"/>
                <a:gd name="T26" fmla="*/ 624 w 1144"/>
                <a:gd name="T27" fmla="*/ 118 h 486"/>
                <a:gd name="T28" fmla="*/ 712 w 1144"/>
                <a:gd name="T29" fmla="*/ 86 h 486"/>
                <a:gd name="T30" fmla="*/ 796 w 1144"/>
                <a:gd name="T31" fmla="*/ 60 h 486"/>
                <a:gd name="T32" fmla="*/ 872 w 1144"/>
                <a:gd name="T33" fmla="*/ 40 h 486"/>
                <a:gd name="T34" fmla="*/ 940 w 1144"/>
                <a:gd name="T35" fmla="*/ 26 h 486"/>
                <a:gd name="T36" fmla="*/ 998 w 1144"/>
                <a:gd name="T37" fmla="*/ 14 h 486"/>
                <a:gd name="T38" fmla="*/ 1050 w 1144"/>
                <a:gd name="T39" fmla="*/ 8 h 486"/>
                <a:gd name="T40" fmla="*/ 1090 w 1144"/>
                <a:gd name="T41" fmla="*/ 2 h 486"/>
                <a:gd name="T42" fmla="*/ 1120 w 1144"/>
                <a:gd name="T43" fmla="*/ 0 h 486"/>
                <a:gd name="T44" fmla="*/ 1144 w 1144"/>
                <a:gd name="T4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4" h="486">
                  <a:moveTo>
                    <a:pt x="0" y="486"/>
                  </a:moveTo>
                  <a:lnTo>
                    <a:pt x="0" y="486"/>
                  </a:lnTo>
                  <a:lnTo>
                    <a:pt x="54" y="442"/>
                  </a:lnTo>
                  <a:lnTo>
                    <a:pt x="110" y="400"/>
                  </a:lnTo>
                  <a:lnTo>
                    <a:pt x="164" y="362"/>
                  </a:lnTo>
                  <a:lnTo>
                    <a:pt x="220" y="326"/>
                  </a:lnTo>
                  <a:lnTo>
                    <a:pt x="272" y="292"/>
                  </a:lnTo>
                  <a:lnTo>
                    <a:pt x="326" y="260"/>
                  </a:lnTo>
                  <a:lnTo>
                    <a:pt x="378" y="232"/>
                  </a:lnTo>
                  <a:lnTo>
                    <a:pt x="430" y="204"/>
                  </a:lnTo>
                  <a:lnTo>
                    <a:pt x="480" y="180"/>
                  </a:lnTo>
                  <a:lnTo>
                    <a:pt x="528" y="158"/>
                  </a:lnTo>
                  <a:lnTo>
                    <a:pt x="576" y="136"/>
                  </a:lnTo>
                  <a:lnTo>
                    <a:pt x="624" y="118"/>
                  </a:lnTo>
                  <a:lnTo>
                    <a:pt x="712" y="86"/>
                  </a:lnTo>
                  <a:lnTo>
                    <a:pt x="796" y="60"/>
                  </a:lnTo>
                  <a:lnTo>
                    <a:pt x="872" y="40"/>
                  </a:lnTo>
                  <a:lnTo>
                    <a:pt x="940" y="26"/>
                  </a:lnTo>
                  <a:lnTo>
                    <a:pt x="998" y="14"/>
                  </a:lnTo>
                  <a:lnTo>
                    <a:pt x="1050" y="8"/>
                  </a:lnTo>
                  <a:lnTo>
                    <a:pt x="1090" y="2"/>
                  </a:lnTo>
                  <a:lnTo>
                    <a:pt x="1120" y="0"/>
                  </a:lnTo>
                  <a:lnTo>
                    <a:pt x="114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2" name="Freeform 37"/>
            <p:cNvSpPr>
              <a:spLocks/>
            </p:cNvSpPr>
            <p:nvPr/>
          </p:nvSpPr>
          <p:spPr bwMode="auto">
            <a:xfrm>
              <a:off x="3731" y="2060"/>
              <a:ext cx="100" cy="606"/>
            </a:xfrm>
            <a:custGeom>
              <a:avLst/>
              <a:gdLst>
                <a:gd name="T0" fmla="*/ 0 w 100"/>
                <a:gd name="T1" fmla="*/ 606 h 606"/>
                <a:gd name="T2" fmla="*/ 0 w 100"/>
                <a:gd name="T3" fmla="*/ 606 h 606"/>
                <a:gd name="T4" fmla="*/ 4 w 100"/>
                <a:gd name="T5" fmla="*/ 598 h 606"/>
                <a:gd name="T6" fmla="*/ 14 w 100"/>
                <a:gd name="T7" fmla="*/ 576 h 606"/>
                <a:gd name="T8" fmla="*/ 30 w 100"/>
                <a:gd name="T9" fmla="*/ 536 h 606"/>
                <a:gd name="T10" fmla="*/ 38 w 100"/>
                <a:gd name="T11" fmla="*/ 508 h 606"/>
                <a:gd name="T12" fmla="*/ 46 w 100"/>
                <a:gd name="T13" fmla="*/ 476 h 606"/>
                <a:gd name="T14" fmla="*/ 56 w 100"/>
                <a:gd name="T15" fmla="*/ 438 h 606"/>
                <a:gd name="T16" fmla="*/ 64 w 100"/>
                <a:gd name="T17" fmla="*/ 394 h 606"/>
                <a:gd name="T18" fmla="*/ 72 w 100"/>
                <a:gd name="T19" fmla="*/ 344 h 606"/>
                <a:gd name="T20" fmla="*/ 80 w 100"/>
                <a:gd name="T21" fmla="*/ 290 h 606"/>
                <a:gd name="T22" fmla="*/ 88 w 100"/>
                <a:gd name="T23" fmla="*/ 228 h 606"/>
                <a:gd name="T24" fmla="*/ 92 w 100"/>
                <a:gd name="T25" fmla="*/ 158 h 606"/>
                <a:gd name="T26" fmla="*/ 96 w 100"/>
                <a:gd name="T27" fmla="*/ 82 h 606"/>
                <a:gd name="T28" fmla="*/ 100 w 100"/>
                <a:gd name="T2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606">
                  <a:moveTo>
                    <a:pt x="0" y="606"/>
                  </a:moveTo>
                  <a:lnTo>
                    <a:pt x="0" y="606"/>
                  </a:lnTo>
                  <a:lnTo>
                    <a:pt x="4" y="598"/>
                  </a:lnTo>
                  <a:lnTo>
                    <a:pt x="14" y="576"/>
                  </a:lnTo>
                  <a:lnTo>
                    <a:pt x="30" y="536"/>
                  </a:lnTo>
                  <a:lnTo>
                    <a:pt x="38" y="508"/>
                  </a:lnTo>
                  <a:lnTo>
                    <a:pt x="46" y="476"/>
                  </a:lnTo>
                  <a:lnTo>
                    <a:pt x="56" y="438"/>
                  </a:lnTo>
                  <a:lnTo>
                    <a:pt x="64" y="394"/>
                  </a:lnTo>
                  <a:lnTo>
                    <a:pt x="72" y="344"/>
                  </a:lnTo>
                  <a:lnTo>
                    <a:pt x="80" y="290"/>
                  </a:lnTo>
                  <a:lnTo>
                    <a:pt x="88" y="228"/>
                  </a:lnTo>
                  <a:lnTo>
                    <a:pt x="92" y="158"/>
                  </a:lnTo>
                  <a:lnTo>
                    <a:pt x="96" y="82"/>
                  </a:lnTo>
                  <a:lnTo>
                    <a:pt x="10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3" name="Freeform 38"/>
            <p:cNvSpPr>
              <a:spLocks/>
            </p:cNvSpPr>
            <p:nvPr/>
          </p:nvSpPr>
          <p:spPr bwMode="auto">
            <a:xfrm>
              <a:off x="3791" y="1994"/>
              <a:ext cx="76" cy="94"/>
            </a:xfrm>
            <a:custGeom>
              <a:avLst/>
              <a:gdLst>
                <a:gd name="T0" fmla="*/ 40 w 76"/>
                <a:gd name="T1" fmla="*/ 0 h 94"/>
                <a:gd name="T2" fmla="*/ 76 w 76"/>
                <a:gd name="T3" fmla="*/ 94 h 94"/>
                <a:gd name="T4" fmla="*/ 38 w 76"/>
                <a:gd name="T5" fmla="*/ 70 h 94"/>
                <a:gd name="T6" fmla="*/ 0 w 76"/>
                <a:gd name="T7" fmla="*/ 92 h 94"/>
                <a:gd name="T8" fmla="*/ 40 w 76"/>
                <a:gd name="T9" fmla="*/ 0 h 94"/>
              </a:gdLst>
              <a:ahLst/>
              <a:cxnLst>
                <a:cxn ang="0">
                  <a:pos x="T0" y="T1"/>
                </a:cxn>
                <a:cxn ang="0">
                  <a:pos x="T2" y="T3"/>
                </a:cxn>
                <a:cxn ang="0">
                  <a:pos x="T4" y="T5"/>
                </a:cxn>
                <a:cxn ang="0">
                  <a:pos x="T6" y="T7"/>
                </a:cxn>
                <a:cxn ang="0">
                  <a:pos x="T8" y="T9"/>
                </a:cxn>
              </a:cxnLst>
              <a:rect l="0" t="0" r="r" b="b"/>
              <a:pathLst>
                <a:path w="76" h="94">
                  <a:moveTo>
                    <a:pt x="40" y="0"/>
                  </a:moveTo>
                  <a:lnTo>
                    <a:pt x="76" y="94"/>
                  </a:lnTo>
                  <a:lnTo>
                    <a:pt x="38" y="70"/>
                  </a:lnTo>
                  <a:lnTo>
                    <a:pt x="0" y="9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4" name="Freeform 39"/>
            <p:cNvSpPr>
              <a:spLocks/>
            </p:cNvSpPr>
            <p:nvPr/>
          </p:nvSpPr>
          <p:spPr bwMode="auto">
            <a:xfrm>
              <a:off x="3697" y="2632"/>
              <a:ext cx="68" cy="66"/>
            </a:xfrm>
            <a:custGeom>
              <a:avLst/>
              <a:gdLst>
                <a:gd name="T0" fmla="*/ 12 w 68"/>
                <a:gd name="T1" fmla="*/ 58 h 66"/>
                <a:gd name="T2" fmla="*/ 12 w 68"/>
                <a:gd name="T3" fmla="*/ 58 h 66"/>
                <a:gd name="T4" fmla="*/ 6 w 68"/>
                <a:gd name="T5" fmla="*/ 54 h 66"/>
                <a:gd name="T6" fmla="*/ 4 w 68"/>
                <a:gd name="T7" fmla="*/ 48 h 66"/>
                <a:gd name="T8" fmla="*/ 2 w 68"/>
                <a:gd name="T9" fmla="*/ 42 h 66"/>
                <a:gd name="T10" fmla="*/ 0 w 68"/>
                <a:gd name="T11" fmla="*/ 34 h 66"/>
                <a:gd name="T12" fmla="*/ 0 w 68"/>
                <a:gd name="T13" fmla="*/ 28 h 66"/>
                <a:gd name="T14" fmla="*/ 2 w 68"/>
                <a:gd name="T15" fmla="*/ 22 h 66"/>
                <a:gd name="T16" fmla="*/ 6 w 68"/>
                <a:gd name="T17" fmla="*/ 16 h 66"/>
                <a:gd name="T18" fmla="*/ 10 w 68"/>
                <a:gd name="T19" fmla="*/ 10 h 66"/>
                <a:gd name="T20" fmla="*/ 10 w 68"/>
                <a:gd name="T21" fmla="*/ 10 h 66"/>
                <a:gd name="T22" fmla="*/ 14 w 68"/>
                <a:gd name="T23" fmla="*/ 6 h 66"/>
                <a:gd name="T24" fmla="*/ 20 w 68"/>
                <a:gd name="T25" fmla="*/ 4 h 66"/>
                <a:gd name="T26" fmla="*/ 26 w 68"/>
                <a:gd name="T27" fmla="*/ 2 h 66"/>
                <a:gd name="T28" fmla="*/ 32 w 68"/>
                <a:gd name="T29" fmla="*/ 0 h 66"/>
                <a:gd name="T30" fmla="*/ 38 w 68"/>
                <a:gd name="T31" fmla="*/ 0 h 66"/>
                <a:gd name="T32" fmla="*/ 46 w 68"/>
                <a:gd name="T33" fmla="*/ 2 h 66"/>
                <a:gd name="T34" fmla="*/ 50 w 68"/>
                <a:gd name="T35" fmla="*/ 4 h 66"/>
                <a:gd name="T36" fmla="*/ 56 w 68"/>
                <a:gd name="T37" fmla="*/ 8 h 66"/>
                <a:gd name="T38" fmla="*/ 56 w 68"/>
                <a:gd name="T39" fmla="*/ 8 h 66"/>
                <a:gd name="T40" fmla="*/ 60 w 68"/>
                <a:gd name="T41" fmla="*/ 14 h 66"/>
                <a:gd name="T42" fmla="*/ 64 w 68"/>
                <a:gd name="T43" fmla="*/ 20 h 66"/>
                <a:gd name="T44" fmla="*/ 66 w 68"/>
                <a:gd name="T45" fmla="*/ 26 h 66"/>
                <a:gd name="T46" fmla="*/ 68 w 68"/>
                <a:gd name="T47" fmla="*/ 32 h 66"/>
                <a:gd name="T48" fmla="*/ 66 w 68"/>
                <a:gd name="T49" fmla="*/ 38 h 66"/>
                <a:gd name="T50" fmla="*/ 66 w 68"/>
                <a:gd name="T51" fmla="*/ 44 h 66"/>
                <a:gd name="T52" fmla="*/ 62 w 68"/>
                <a:gd name="T53" fmla="*/ 50 h 66"/>
                <a:gd name="T54" fmla="*/ 58 w 68"/>
                <a:gd name="T55" fmla="*/ 56 h 66"/>
                <a:gd name="T56" fmla="*/ 58 w 68"/>
                <a:gd name="T57" fmla="*/ 56 h 66"/>
                <a:gd name="T58" fmla="*/ 54 w 68"/>
                <a:gd name="T59" fmla="*/ 60 h 66"/>
                <a:gd name="T60" fmla="*/ 48 w 68"/>
                <a:gd name="T61" fmla="*/ 64 h 66"/>
                <a:gd name="T62" fmla="*/ 42 w 68"/>
                <a:gd name="T63" fmla="*/ 66 h 66"/>
                <a:gd name="T64" fmla="*/ 36 w 68"/>
                <a:gd name="T65" fmla="*/ 66 h 66"/>
                <a:gd name="T66" fmla="*/ 30 w 68"/>
                <a:gd name="T67" fmla="*/ 66 h 66"/>
                <a:gd name="T68" fmla="*/ 22 w 68"/>
                <a:gd name="T69" fmla="*/ 64 h 66"/>
                <a:gd name="T70" fmla="*/ 16 w 68"/>
                <a:gd name="T71" fmla="*/ 62 h 66"/>
                <a:gd name="T72" fmla="*/ 12 w 68"/>
                <a:gd name="T73" fmla="*/ 58 h 66"/>
                <a:gd name="T74" fmla="*/ 12 w 68"/>
                <a:gd name="T75"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6">
                  <a:moveTo>
                    <a:pt x="12" y="58"/>
                  </a:moveTo>
                  <a:lnTo>
                    <a:pt x="12" y="58"/>
                  </a:lnTo>
                  <a:lnTo>
                    <a:pt x="6" y="54"/>
                  </a:lnTo>
                  <a:lnTo>
                    <a:pt x="4" y="48"/>
                  </a:lnTo>
                  <a:lnTo>
                    <a:pt x="2" y="42"/>
                  </a:lnTo>
                  <a:lnTo>
                    <a:pt x="0" y="34"/>
                  </a:lnTo>
                  <a:lnTo>
                    <a:pt x="0" y="28"/>
                  </a:lnTo>
                  <a:lnTo>
                    <a:pt x="2" y="22"/>
                  </a:lnTo>
                  <a:lnTo>
                    <a:pt x="6" y="16"/>
                  </a:lnTo>
                  <a:lnTo>
                    <a:pt x="10" y="10"/>
                  </a:lnTo>
                  <a:lnTo>
                    <a:pt x="10" y="10"/>
                  </a:lnTo>
                  <a:lnTo>
                    <a:pt x="14" y="6"/>
                  </a:lnTo>
                  <a:lnTo>
                    <a:pt x="20" y="4"/>
                  </a:lnTo>
                  <a:lnTo>
                    <a:pt x="26" y="2"/>
                  </a:lnTo>
                  <a:lnTo>
                    <a:pt x="32" y="0"/>
                  </a:lnTo>
                  <a:lnTo>
                    <a:pt x="38" y="0"/>
                  </a:lnTo>
                  <a:lnTo>
                    <a:pt x="46" y="2"/>
                  </a:lnTo>
                  <a:lnTo>
                    <a:pt x="50" y="4"/>
                  </a:lnTo>
                  <a:lnTo>
                    <a:pt x="56" y="8"/>
                  </a:lnTo>
                  <a:lnTo>
                    <a:pt x="56" y="8"/>
                  </a:lnTo>
                  <a:lnTo>
                    <a:pt x="60" y="14"/>
                  </a:lnTo>
                  <a:lnTo>
                    <a:pt x="64" y="20"/>
                  </a:lnTo>
                  <a:lnTo>
                    <a:pt x="66" y="26"/>
                  </a:lnTo>
                  <a:lnTo>
                    <a:pt x="68" y="32"/>
                  </a:lnTo>
                  <a:lnTo>
                    <a:pt x="66" y="38"/>
                  </a:lnTo>
                  <a:lnTo>
                    <a:pt x="66" y="44"/>
                  </a:lnTo>
                  <a:lnTo>
                    <a:pt x="62" y="50"/>
                  </a:lnTo>
                  <a:lnTo>
                    <a:pt x="58" y="56"/>
                  </a:lnTo>
                  <a:lnTo>
                    <a:pt x="58" y="56"/>
                  </a:lnTo>
                  <a:lnTo>
                    <a:pt x="54" y="60"/>
                  </a:lnTo>
                  <a:lnTo>
                    <a:pt x="48" y="64"/>
                  </a:lnTo>
                  <a:lnTo>
                    <a:pt x="42" y="66"/>
                  </a:lnTo>
                  <a:lnTo>
                    <a:pt x="36" y="66"/>
                  </a:lnTo>
                  <a:lnTo>
                    <a:pt x="30" y="66"/>
                  </a:lnTo>
                  <a:lnTo>
                    <a:pt x="22" y="64"/>
                  </a:lnTo>
                  <a:lnTo>
                    <a:pt x="16" y="62"/>
                  </a:lnTo>
                  <a:lnTo>
                    <a:pt x="12" y="58"/>
                  </a:lnTo>
                  <a:lnTo>
                    <a:pt x="1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5" name="Freeform 40"/>
            <p:cNvSpPr>
              <a:spLocks/>
            </p:cNvSpPr>
            <p:nvPr/>
          </p:nvSpPr>
          <p:spPr bwMode="auto">
            <a:xfrm>
              <a:off x="2907" y="2666"/>
              <a:ext cx="824" cy="400"/>
            </a:xfrm>
            <a:custGeom>
              <a:avLst/>
              <a:gdLst>
                <a:gd name="T0" fmla="*/ 0 w 824"/>
                <a:gd name="T1" fmla="*/ 400 h 400"/>
                <a:gd name="T2" fmla="*/ 0 w 824"/>
                <a:gd name="T3" fmla="*/ 400 h 400"/>
                <a:gd name="T4" fmla="*/ 44 w 824"/>
                <a:gd name="T5" fmla="*/ 392 h 400"/>
                <a:gd name="T6" fmla="*/ 88 w 824"/>
                <a:gd name="T7" fmla="*/ 386 h 400"/>
                <a:gd name="T8" fmla="*/ 130 w 824"/>
                <a:gd name="T9" fmla="*/ 376 h 400"/>
                <a:gd name="T10" fmla="*/ 172 w 824"/>
                <a:gd name="T11" fmla="*/ 364 h 400"/>
                <a:gd name="T12" fmla="*/ 214 w 824"/>
                <a:gd name="T13" fmla="*/ 354 h 400"/>
                <a:gd name="T14" fmla="*/ 254 w 824"/>
                <a:gd name="T15" fmla="*/ 340 h 400"/>
                <a:gd name="T16" fmla="*/ 330 w 824"/>
                <a:gd name="T17" fmla="*/ 312 h 400"/>
                <a:gd name="T18" fmla="*/ 402 w 824"/>
                <a:gd name="T19" fmla="*/ 280 h 400"/>
                <a:gd name="T20" fmla="*/ 470 w 824"/>
                <a:gd name="T21" fmla="*/ 246 h 400"/>
                <a:gd name="T22" fmla="*/ 534 w 824"/>
                <a:gd name="T23" fmla="*/ 212 h 400"/>
                <a:gd name="T24" fmla="*/ 590 w 824"/>
                <a:gd name="T25" fmla="*/ 176 h 400"/>
                <a:gd name="T26" fmla="*/ 642 w 824"/>
                <a:gd name="T27" fmla="*/ 142 h 400"/>
                <a:gd name="T28" fmla="*/ 690 w 824"/>
                <a:gd name="T29" fmla="*/ 110 h 400"/>
                <a:gd name="T30" fmla="*/ 728 w 824"/>
                <a:gd name="T31" fmla="*/ 80 h 400"/>
                <a:gd name="T32" fmla="*/ 762 w 824"/>
                <a:gd name="T33" fmla="*/ 54 h 400"/>
                <a:gd name="T34" fmla="*/ 808 w 824"/>
                <a:gd name="T35" fmla="*/ 14 h 400"/>
                <a:gd name="T36" fmla="*/ 824 w 824"/>
                <a:gd name="T3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400">
                  <a:moveTo>
                    <a:pt x="0" y="400"/>
                  </a:moveTo>
                  <a:lnTo>
                    <a:pt x="0" y="400"/>
                  </a:lnTo>
                  <a:lnTo>
                    <a:pt x="44" y="392"/>
                  </a:lnTo>
                  <a:lnTo>
                    <a:pt x="88" y="386"/>
                  </a:lnTo>
                  <a:lnTo>
                    <a:pt x="130" y="376"/>
                  </a:lnTo>
                  <a:lnTo>
                    <a:pt x="172" y="364"/>
                  </a:lnTo>
                  <a:lnTo>
                    <a:pt x="214" y="354"/>
                  </a:lnTo>
                  <a:lnTo>
                    <a:pt x="254" y="340"/>
                  </a:lnTo>
                  <a:lnTo>
                    <a:pt x="330" y="312"/>
                  </a:lnTo>
                  <a:lnTo>
                    <a:pt x="402" y="280"/>
                  </a:lnTo>
                  <a:lnTo>
                    <a:pt x="470" y="246"/>
                  </a:lnTo>
                  <a:lnTo>
                    <a:pt x="534" y="212"/>
                  </a:lnTo>
                  <a:lnTo>
                    <a:pt x="590" y="176"/>
                  </a:lnTo>
                  <a:lnTo>
                    <a:pt x="642" y="142"/>
                  </a:lnTo>
                  <a:lnTo>
                    <a:pt x="690" y="110"/>
                  </a:lnTo>
                  <a:lnTo>
                    <a:pt x="728" y="80"/>
                  </a:lnTo>
                  <a:lnTo>
                    <a:pt x="762" y="54"/>
                  </a:lnTo>
                  <a:lnTo>
                    <a:pt x="808" y="14"/>
                  </a:lnTo>
                  <a:lnTo>
                    <a:pt x="82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6" name="テキスト ボックス 55"/>
              <p:cNvSpPr txBox="1"/>
              <p:nvPr/>
            </p:nvSpPr>
            <p:spPr>
              <a:xfrm>
                <a:off x="1019298" y="1498654"/>
                <a:ext cx="288476"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1019298" y="1498654"/>
                <a:ext cx="288476" cy="276999"/>
              </a:xfrm>
              <a:prstGeom prst="rect">
                <a:avLst/>
              </a:prstGeom>
              <a:blipFill>
                <a:blip r:embed="rId3"/>
                <a:stretch>
                  <a:fillRect l="-16667" r="-6250" b="-1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1784008" y="2617321"/>
                <a:ext cx="28315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e>
                        <m:sub>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1784008" y="2617321"/>
                <a:ext cx="283154" cy="276999"/>
              </a:xfrm>
              <a:prstGeom prst="rect">
                <a:avLst/>
              </a:prstGeom>
              <a:blipFill>
                <a:blip r:embed="rId4"/>
                <a:stretch>
                  <a:fillRect l="-19565" r="-6522"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p:cNvSpPr txBox="1"/>
              <p:nvPr/>
            </p:nvSpPr>
            <p:spPr>
              <a:xfrm>
                <a:off x="2268306" y="2239881"/>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2268306" y="2239881"/>
                <a:ext cx="185948" cy="276999"/>
              </a:xfrm>
              <a:prstGeom prst="rect">
                <a:avLst/>
              </a:prstGeom>
              <a:blipFill>
                <a:blip r:embed="rId5"/>
                <a:stretch>
                  <a:fillRect l="-25806" r="-29032"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2173680" y="995585"/>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2173680" y="995585"/>
                <a:ext cx="185948" cy="276999"/>
              </a:xfrm>
              <a:prstGeom prst="rect">
                <a:avLst/>
              </a:prstGeom>
              <a:blipFill>
                <a:blip r:embed="rId6"/>
                <a:stretch>
                  <a:fillRect l="-30000" r="-30000"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763012" y="2489878"/>
                <a:ext cx="185948"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oMath>
                  </m:oMathPara>
                </a14:m>
                <a:endParaRPr kumimoji="1" lang="ja-JP"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763012" y="2489878"/>
                <a:ext cx="185948" cy="276999"/>
              </a:xfrm>
              <a:prstGeom prst="rect">
                <a:avLst/>
              </a:prstGeom>
              <a:blipFill>
                <a:blip r:embed="rId7"/>
                <a:stretch>
                  <a:fillRect l="-25806" r="-29032" b="-8696"/>
                </a:stretch>
              </a:blipFill>
            </p:spPr>
            <p:txBody>
              <a:bodyPr/>
              <a:lstStyle/>
              <a:p>
                <a:r>
                  <a:rPr lang="ja-JP" altLang="en-US">
                    <a:noFill/>
                  </a:rPr>
                  <a:t> </a:t>
                </a:r>
              </a:p>
            </p:txBody>
          </p:sp>
        </mc:Fallback>
      </mc:AlternateContent>
      <p:sp>
        <p:nvSpPr>
          <p:cNvPr id="62" name="テキスト ボックス 61"/>
          <p:cNvSpPr txBox="1"/>
          <p:nvPr/>
        </p:nvSpPr>
        <p:spPr>
          <a:xfrm>
            <a:off x="155082" y="760497"/>
            <a:ext cx="121860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Fig.2-10</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図</a:t>
            </a:r>
          </a:p>
        </p:txBody>
      </p:sp>
      <p:sp>
        <p:nvSpPr>
          <p:cNvPr id="63" name="テキスト ボックス 62"/>
          <p:cNvSpPr txBox="1"/>
          <p:nvPr/>
        </p:nvSpPr>
        <p:spPr>
          <a:xfrm>
            <a:off x="256252" y="2486327"/>
            <a:ext cx="5437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基準</a:t>
            </a:r>
          </a:p>
        </p:txBody>
      </p:sp>
      <p:sp>
        <p:nvSpPr>
          <p:cNvPr id="64" name="テキスト ボックス 63"/>
          <p:cNvSpPr txBox="1"/>
          <p:nvPr/>
        </p:nvSpPr>
        <p:spPr>
          <a:xfrm>
            <a:off x="2014627" y="2651066"/>
            <a:ext cx="9028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a:t>
            </a:r>
          </a:p>
        </p:txBody>
      </p:sp>
      <mc:AlternateContent xmlns:mc="http://schemas.openxmlformats.org/markup-compatibility/2006" xmlns:a14="http://schemas.microsoft.com/office/drawing/2010/main">
        <mc:Choice Requires="a14">
          <p:sp>
            <p:nvSpPr>
              <p:cNvPr id="65" name="テキスト ボックス 64"/>
              <p:cNvSpPr txBox="1"/>
              <p:nvPr/>
            </p:nvSpPr>
            <p:spPr>
              <a:xfrm>
                <a:off x="2313419" y="1281702"/>
                <a:ext cx="5819478" cy="4621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1" i="1"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L</a:t>
                </a:r>
                <a:r>
                  <a:rPr kumimoji="1"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不可逆過程 </a:t>
                </a:r>
                <a14:m>
                  <m:oMath xmlns:m="http://schemas.openxmlformats.org/officeDocument/2006/math">
                    <m:r>
                      <a:rPr kumimoji="1" lang="ja-JP" altLang="en-US" sz="2400" b="0" i="1" u="none" strike="noStrike" kern="1200" cap="none" spc="0" normalizeH="0" baseline="0" noProof="0" dirty="0">
                        <a:ln>
                          <a:noFill/>
                        </a:ln>
                        <a:solidFill>
                          <a:srgbClr val="FF0000"/>
                        </a:solidFill>
                        <a:effectLst/>
                        <a:uLnTx/>
                        <a:uFillTx/>
                        <a:latin typeface="Cambria Math" panose="02040503050406030204" pitchFamily="18" charset="0"/>
                        <a:cs typeface="+mn-cs"/>
                      </a:rPr>
                      <m:t>⟹</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系の温度</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 </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𝑇</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熱源の温度</m:t>
                    </m:r>
                    <m:r>
                      <a:rPr kumimoji="1" lang="ja-JP" altLang="en-US"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 </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𝑇</m:t>
                    </m:r>
                    <m:r>
                      <a:rPr kumimoji="1" lang="en-US" altLang="ja-JP" sz="24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oMath>
                </a14:m>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65" name="テキスト ボックス 64"/>
              <p:cNvSpPr txBox="1">
                <a:spLocks noRot="1" noChangeAspect="1" noMove="1" noResize="1" noEditPoints="1" noAdjustHandles="1" noChangeArrowheads="1" noChangeShapeType="1" noTextEdit="1"/>
              </p:cNvSpPr>
              <p:nvPr/>
            </p:nvSpPr>
            <p:spPr>
              <a:xfrm>
                <a:off x="2313419" y="1281702"/>
                <a:ext cx="5819478" cy="462114"/>
              </a:xfrm>
              <a:prstGeom prst="rect">
                <a:avLst/>
              </a:prstGeom>
              <a:blipFill>
                <a:blip r:embed="rId8"/>
                <a:stretch>
                  <a:fillRect l="-1047" b="-19737"/>
                </a:stretch>
              </a:blipFill>
            </p:spPr>
            <p:txBody>
              <a:bodyPr/>
              <a:lstStyle/>
              <a:p>
                <a:r>
                  <a:rPr lang="ja-JP" altLang="en-US">
                    <a:noFill/>
                  </a:rPr>
                  <a:t> </a:t>
                </a:r>
              </a:p>
            </p:txBody>
          </p:sp>
        </mc:Fallback>
      </mc:AlternateContent>
      <p:sp>
        <p:nvSpPr>
          <p:cNvPr id="66" name="テキスト ボックス 65"/>
          <p:cNvSpPr txBox="1"/>
          <p:nvPr/>
        </p:nvSpPr>
        <p:spPr>
          <a:xfrm>
            <a:off x="253783" y="1411270"/>
            <a:ext cx="9028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a:t>
            </a:r>
          </a:p>
        </p:txBody>
      </p:sp>
      <mc:AlternateContent xmlns:mc="http://schemas.openxmlformats.org/markup-compatibility/2006" xmlns:a14="http://schemas.microsoft.com/office/drawing/2010/main">
        <mc:Choice Requires="a14">
          <p:sp>
            <p:nvSpPr>
              <p:cNvPr id="30" name="コンテンツ プレースホルダー 2"/>
              <p:cNvSpPr txBox="1">
                <a:spLocks/>
              </p:cNvSpPr>
              <p:nvPr/>
            </p:nvSpPr>
            <p:spPr>
              <a:xfrm>
                <a:off x="3471775" y="1842479"/>
                <a:ext cx="5557925" cy="48848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nary>
                        <m:nary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1</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den>
                          </m:f>
                        </m:e>
                      </m:nary>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sSub>
                            <m:sSub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b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e>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sub>
                          </m:sSub>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den>
                          </m:f>
                        </m:e>
                      </m:nary>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&lt;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0</m:t>
                      </m:r>
                    </m:oMath>
                  </m:oMathPara>
                </a14:m>
                <a:endPar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 </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𝑆</m:t>
                      </m:r>
                      <m:d>
                        <m:d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ctrlPr>
                        </m:dPr>
                        <m:e>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1</m:t>
                          </m:r>
                        </m:e>
                      </m:d>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den>
                          </m:f>
                        </m:e>
                      </m:nary>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𝑆</m:t>
                      </m:r>
                      <m:d>
                        <m:dPr>
                          <m:ctrlP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ctrlPr>
                        </m:dPr>
                        <m:e>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2</m:t>
                          </m:r>
                        </m:e>
                      </m:d>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&lt;0</m:t>
                      </m:r>
                    </m:oMath>
                  </m:oMathPara>
                </a14:m>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 </m:t>
                    </m:r>
                    <m:nary>
                      <m:nary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naryPr>
                      <m:sub>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𝐿</m:t>
                        </m:r>
                      </m:sub>
                      <m:sup/>
                      <m:e>
                        <m:f>
                          <m:f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fPr>
                          <m:num>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𝑑</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𝑄</m:t>
                            </m:r>
                          </m:num>
                          <m:den>
                            <m:sSup>
                              <m:sSupPr>
                                <m:ctrlP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ctrlPr>
                              </m:sSupPr>
                              <m:e>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𝑇</m:t>
                                </m:r>
                              </m:e>
                              <m:sup>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sup>
                            </m:sSup>
                          </m:den>
                        </m:f>
                      </m:e>
                    </m:nary>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sym typeface="Wingdings" panose="05000000000000000000" pitchFamily="2" charset="2"/>
                      </a:rPr>
                      <m:t>&lt;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𝑆</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(2)</m:t>
                    </m:r>
                  </m:oMath>
                </a14:m>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Wingdings" panose="05000000000000000000" pitchFamily="2" charset="2"/>
                  </a:rPr>
                  <a:t> </a:t>
                </a:r>
                <a14:m>
                  <m:oMath xmlns:m="http://schemas.openxmlformats.org/officeDocument/2006/math">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r>
                      <a:rPr kumimoji="1" lang="en-US" altLang="ja-JP" sz="2400" b="0" i="1"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𝑆</m:t>
                    </m:r>
                    <m:r>
                      <a:rPr kumimoji="1" lang="en-US" altLang="ja-JP" sz="2400" b="0" i="0"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r>
                      <a:rPr kumimoji="1" lang="en-US" altLang="ja-JP" sz="2400" b="0" i="0" u="none" strike="noStrike" kern="1200" cap="none" spc="0" normalizeH="0" baseline="0" noProof="0" smtClean="0">
                        <a:ln>
                          <a:noFill/>
                        </a:ln>
                        <a:solidFill>
                          <a:prstClr val="black"/>
                        </a:solidFill>
                        <a:effectLst/>
                        <a:uLnTx/>
                        <a:uFillTx/>
                        <a:latin typeface="Cambria Math" panose="02040503050406030204" pitchFamily="18" charset="0"/>
                        <a:cs typeface="+mn-cs"/>
                        <a:sym typeface="Wingdings" panose="05000000000000000000" pitchFamily="2" charset="2"/>
                      </a:rPr>
                      <m:t>1</m:t>
                    </m:r>
                    <m:r>
                      <a:rPr kumimoji="1" lang="en-US" altLang="ja-JP" sz="2400" b="0" i="0" u="none" strike="noStrike" kern="1200" cap="none" spc="0" normalizeH="0" baseline="0" noProof="0">
                        <a:ln>
                          <a:noFill/>
                        </a:ln>
                        <a:solidFill>
                          <a:prstClr val="black"/>
                        </a:solidFill>
                        <a:effectLst/>
                        <a:uLnTx/>
                        <a:uFillTx/>
                        <a:latin typeface="Cambria Math" panose="02040503050406030204" pitchFamily="18" charset="0"/>
                        <a:cs typeface="+mn-cs"/>
                        <a:sym typeface="Wingdings" panose="05000000000000000000" pitchFamily="2" charset="2"/>
                      </a:rPr>
                      <m:t>)</m:t>
                    </m:r>
                  </m:oMath>
                </a14:m>
                <a:r>
                  <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24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(2.19)</a:t>
                </a:r>
              </a:p>
            </p:txBody>
          </p:sp>
        </mc:Choice>
        <mc:Fallback xmlns="">
          <p:sp>
            <p:nvSpPr>
              <p:cNvPr id="30" name="コンテンツ プレースホルダー 2"/>
              <p:cNvSpPr txBox="1">
                <a:spLocks noRot="1" noChangeAspect="1" noMove="1" noResize="1" noEditPoints="1" noAdjustHandles="1" noChangeArrowheads="1" noChangeShapeType="1" noTextEdit="1"/>
              </p:cNvSpPr>
              <p:nvPr/>
            </p:nvSpPr>
            <p:spPr>
              <a:xfrm>
                <a:off x="3471775" y="1842479"/>
                <a:ext cx="5557925" cy="488489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コンテンツ プレースホルダー 2">
                <a:extLst>
                  <a:ext uri="{FF2B5EF4-FFF2-40B4-BE49-F238E27FC236}">
                    <a16:creationId xmlns:a16="http://schemas.microsoft.com/office/drawing/2014/main" id="{8C8585D7-4480-4F51-8177-AFD9F5C692BF}"/>
                  </a:ext>
                </a:extLst>
              </p:cNvPr>
              <p:cNvSpPr txBox="1">
                <a:spLocks/>
              </p:cNvSpPr>
              <p:nvPr/>
            </p:nvSpPr>
            <p:spPr>
              <a:xfrm>
                <a:off x="1744405" y="4855029"/>
                <a:ext cx="5557925" cy="1765538"/>
              </a:xfrm>
              <a:prstGeom prst="rect">
                <a:avLst/>
              </a:prstGeom>
              <a:solidFill>
                <a:srgbClr val="FF00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 xmlns:m="http://schemas.openxmlformats.org/officeDocument/2006/math">
                    <m:f>
                      <m:fPr>
                        <m:ctrlPr>
                          <a:rPr kumimoji="1" lang="en-US" altLang="ja-JP" sz="4000" b="1" i="1" u="none" strike="noStrike" kern="1200" cap="none" spc="0" normalizeH="0" baseline="0" noProof="0" smtClean="0">
                            <a:ln>
                              <a:noFill/>
                            </a:ln>
                            <a:solidFill>
                              <a:prstClr val="white"/>
                            </a:solidFill>
                            <a:effectLst/>
                            <a:uLnTx/>
                            <a:uFillTx/>
                            <a:latin typeface="Cambria Math" panose="02040503050406030204" pitchFamily="18" charset="0"/>
                            <a:cs typeface="+mn-cs"/>
                            <a:sym typeface="Wingdings" panose="05000000000000000000" pitchFamily="2" charset="2"/>
                          </a:rPr>
                        </m:ctrlPr>
                      </m:fPr>
                      <m:num>
                        <m:r>
                          <a:rPr kumimoji="1" lang="ja-JP" altLang="en-US" sz="4000" b="1" i="1" u="none" strike="noStrike" kern="1200" cap="none" spc="0" normalizeH="0" baseline="0" noProof="0" smtClean="0">
                            <a:ln>
                              <a:noFill/>
                            </a:ln>
                            <a:solidFill>
                              <a:prstClr val="white"/>
                            </a:solidFill>
                            <a:effectLst/>
                            <a:uLnTx/>
                            <a:uFillTx/>
                            <a:latin typeface="Cambria Math" panose="02040503050406030204" pitchFamily="18" charset="0"/>
                            <a:cs typeface="+mn-cs"/>
                            <a:sym typeface="Wingdings" panose="05000000000000000000" pitchFamily="2" charset="2"/>
                          </a:rPr>
                          <m:t>𝜹</m:t>
                        </m:r>
                        <m:r>
                          <a:rPr kumimoji="1" lang="en-US" altLang="ja-JP" sz="4000" b="1" i="1" u="none" strike="noStrike" kern="1200" cap="none" spc="0" normalizeH="0" baseline="0" noProof="0">
                            <a:ln>
                              <a:noFill/>
                            </a:ln>
                            <a:solidFill>
                              <a:prstClr val="white"/>
                            </a:solidFill>
                            <a:effectLst/>
                            <a:uLnTx/>
                            <a:uFillTx/>
                            <a:latin typeface="Cambria Math" panose="02040503050406030204" pitchFamily="18" charset="0"/>
                            <a:cs typeface="+mn-cs"/>
                            <a:sym typeface="Wingdings" panose="05000000000000000000" pitchFamily="2" charset="2"/>
                          </a:rPr>
                          <m:t>𝑸</m:t>
                        </m:r>
                      </m:num>
                      <m:den>
                        <m:sSup>
                          <m:sSupPr>
                            <m:ctrlPr>
                              <a:rPr kumimoji="1" lang="en-US" altLang="ja-JP" sz="4000" b="1" i="1" u="none" strike="noStrike" kern="1200" cap="none" spc="0" normalizeH="0" baseline="0" noProof="0">
                                <a:ln>
                                  <a:noFill/>
                                </a:ln>
                                <a:solidFill>
                                  <a:prstClr val="white"/>
                                </a:solidFill>
                                <a:effectLst/>
                                <a:uLnTx/>
                                <a:uFillTx/>
                                <a:latin typeface="Cambria Math" panose="02040503050406030204" pitchFamily="18" charset="0"/>
                                <a:cs typeface="+mn-cs"/>
                                <a:sym typeface="Wingdings" panose="05000000000000000000" pitchFamily="2" charset="2"/>
                              </a:rPr>
                            </m:ctrlPr>
                          </m:sSupPr>
                          <m:e>
                            <m:r>
                              <a:rPr kumimoji="1" lang="en-US" altLang="ja-JP" sz="4000" b="1" i="1" u="none" strike="noStrike" kern="1200" cap="none" spc="0" normalizeH="0" baseline="0" noProof="0">
                                <a:ln>
                                  <a:noFill/>
                                </a:ln>
                                <a:solidFill>
                                  <a:prstClr val="white"/>
                                </a:solidFill>
                                <a:effectLst/>
                                <a:uLnTx/>
                                <a:uFillTx/>
                                <a:latin typeface="Cambria Math" panose="02040503050406030204" pitchFamily="18" charset="0"/>
                                <a:cs typeface="+mn-cs"/>
                                <a:sym typeface="Wingdings" panose="05000000000000000000" pitchFamily="2" charset="2"/>
                              </a:rPr>
                              <m:t>𝑻</m:t>
                            </m:r>
                          </m:e>
                          <m:sup>
                            <m:r>
                              <a:rPr kumimoji="1" lang="en-US" altLang="ja-JP" sz="4000" b="1" i="1" u="none" strike="noStrike" kern="1200" cap="none" spc="0" normalizeH="0" baseline="0" noProof="0">
                                <a:ln>
                                  <a:noFill/>
                                </a:ln>
                                <a:solidFill>
                                  <a:prstClr val="white"/>
                                </a:solidFill>
                                <a:effectLst/>
                                <a:uLnTx/>
                                <a:uFillTx/>
                                <a:latin typeface="Cambria Math" panose="02040503050406030204" pitchFamily="18" charset="0"/>
                                <a:cs typeface="+mn-cs"/>
                                <a:sym typeface="Wingdings" panose="05000000000000000000" pitchFamily="2" charset="2"/>
                              </a:rPr>
                              <m:t>′</m:t>
                            </m:r>
                          </m:sup>
                        </m:sSup>
                      </m:den>
                    </m:f>
                    <m:r>
                      <a:rPr kumimoji="1" lang="en-US" altLang="ja-JP" sz="4000" b="1" i="0" u="none" strike="noStrike" kern="1200" cap="none" spc="0" normalizeH="0" baseline="0" noProof="0" smtClean="0">
                        <a:ln>
                          <a:noFill/>
                        </a:ln>
                        <a:solidFill>
                          <a:prstClr val="white"/>
                        </a:solidFill>
                        <a:effectLst/>
                        <a:uLnTx/>
                        <a:uFillTx/>
                        <a:latin typeface="Cambria Math" panose="02040503050406030204" pitchFamily="18" charset="0"/>
                        <a:cs typeface="+mn-cs"/>
                        <a:sym typeface="Wingdings" panose="05000000000000000000" pitchFamily="2" charset="2"/>
                      </a:rPr>
                      <m:t>&lt;</m:t>
                    </m:r>
                    <m:r>
                      <a:rPr kumimoji="1" lang="en-US" altLang="ja-JP" sz="4000" b="1" i="1" u="none" strike="noStrike" kern="1200" cap="none" spc="0" normalizeH="0" baseline="0" noProof="0" smtClean="0">
                        <a:ln>
                          <a:noFill/>
                        </a:ln>
                        <a:solidFill>
                          <a:prstClr val="white"/>
                        </a:solidFill>
                        <a:effectLst/>
                        <a:uLnTx/>
                        <a:uFillTx/>
                        <a:latin typeface="Cambria Math" panose="02040503050406030204" pitchFamily="18" charset="0"/>
                        <a:cs typeface="+mn-cs"/>
                        <a:sym typeface="Wingdings" panose="05000000000000000000" pitchFamily="2" charset="2"/>
                      </a:rPr>
                      <m:t>𝒅𝑺</m:t>
                    </m:r>
                  </m:oMath>
                </a14:m>
                <a:r>
                  <a:rPr kumimoji="1" lang="ja-JP"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1" lang="en-US" altLang="ja-JP"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(2.20)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en-US" altLang="ja-JP" sz="4000" b="1" i="1"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a:t>
                </a:r>
                <a:r>
                  <a:rPr kumimoji="1" lang="en-US" altLang="ja-JP"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1" lang="ja-JP"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熱源の温度</a:t>
                </a:r>
                <a:r>
                  <a:rPr kumimoji="1" lang="en-US" altLang="ja-JP"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1" lang="ja-JP"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29" name="コンテンツ プレースホルダー 2">
                <a:extLst>
                  <a:ext uri="{FF2B5EF4-FFF2-40B4-BE49-F238E27FC236}">
                    <a16:creationId xmlns:a16="http://schemas.microsoft.com/office/drawing/2014/main" id="{8C8585D7-4480-4F51-8177-AFD9F5C692BF}"/>
                  </a:ext>
                </a:extLst>
              </p:cNvPr>
              <p:cNvSpPr txBox="1">
                <a:spLocks noRot="1" noChangeAspect="1" noMove="1" noResize="1" noEditPoints="1" noAdjustHandles="1" noChangeArrowheads="1" noChangeShapeType="1" noTextEdit="1"/>
              </p:cNvSpPr>
              <p:nvPr/>
            </p:nvSpPr>
            <p:spPr>
              <a:xfrm>
                <a:off x="1744405" y="4855029"/>
                <a:ext cx="5557925" cy="1765538"/>
              </a:xfrm>
              <a:prstGeom prst="rect">
                <a:avLst/>
              </a:prstGeom>
              <a:blipFill>
                <a:blip r:embed="rId10"/>
                <a:stretch>
                  <a:fillRect t="-1724" b="-37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094159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E4C56A-0618-4364-B376-30DD9B2A0D77}"/>
              </a:ext>
            </a:extLst>
          </p:cNvPr>
          <p:cNvSpPr/>
          <p:nvPr/>
        </p:nvSpPr>
        <p:spPr>
          <a:xfrm>
            <a:off x="0" y="0"/>
            <a:ext cx="9144000" cy="6858000"/>
          </a:xfrm>
          <a:prstGeom prst="rect">
            <a:avLst/>
          </a:prstGeom>
          <a:solidFill>
            <a:srgbClr val="D0DC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タイトル 3"/>
          <p:cNvSpPr>
            <a:spLocks noGrp="1"/>
          </p:cNvSpPr>
          <p:nvPr>
            <p:ph type="title"/>
          </p:nvPr>
        </p:nvSpPr>
        <p:spPr>
          <a:xfrm>
            <a:off x="0" y="0"/>
            <a:ext cx="9144000" cy="6858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6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まぎらわしい</a:t>
            </a:r>
            <a:br>
              <a:rPr lang="en-US" altLang="ja-JP" sz="6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br>
            <a:r>
              <a:rPr lang="ja-JP" altLang="en-US" sz="6000" b="1">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用語の</a:t>
            </a:r>
            <a:r>
              <a:rPr lang="ja-JP" altLang="en-US" sz="60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まとめ</a:t>
            </a:r>
            <a:endParaRPr lang="ja-JP" altLang="en-US" sz="54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486731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系と熱、エネルギー、物質の出入り</a:t>
            </a:r>
          </a:p>
        </p:txBody>
      </p:sp>
      <p:graphicFrame>
        <p:nvGraphicFramePr>
          <p:cNvPr id="5" name="表 5">
            <a:extLst>
              <a:ext uri="{FF2B5EF4-FFF2-40B4-BE49-F238E27FC236}">
                <a16:creationId xmlns:a16="http://schemas.microsoft.com/office/drawing/2014/main" id="{62AB0378-FDCA-4C73-AA49-DB30FE565A8A}"/>
              </a:ext>
            </a:extLst>
          </p:cNvPr>
          <p:cNvGraphicFramePr>
            <a:graphicFrameLocks noGrp="1"/>
          </p:cNvGraphicFramePr>
          <p:nvPr>
            <p:extLst>
              <p:ext uri="{D42A27DB-BD31-4B8C-83A1-F6EECF244321}">
                <p14:modId xmlns:p14="http://schemas.microsoft.com/office/powerpoint/2010/main" val="2431927073"/>
              </p:ext>
            </p:extLst>
          </p:nvPr>
        </p:nvGraphicFramePr>
        <p:xfrm>
          <a:off x="220850" y="1760512"/>
          <a:ext cx="8702300" cy="3592180"/>
        </p:xfrm>
        <a:graphic>
          <a:graphicData uri="http://schemas.openxmlformats.org/drawingml/2006/table">
            <a:tbl>
              <a:tblPr firstRow="1" bandRow="1">
                <a:tableStyleId>{5C22544A-7EE6-4342-B048-85BDC9FD1C3A}</a:tableStyleId>
              </a:tblPr>
              <a:tblGrid>
                <a:gridCol w="1611825">
                  <a:extLst>
                    <a:ext uri="{9D8B030D-6E8A-4147-A177-3AD203B41FA5}">
                      <a16:colId xmlns:a16="http://schemas.microsoft.com/office/drawing/2014/main" val="6906801"/>
                    </a:ext>
                  </a:extLst>
                </a:gridCol>
                <a:gridCol w="2592091">
                  <a:extLst>
                    <a:ext uri="{9D8B030D-6E8A-4147-A177-3AD203B41FA5}">
                      <a16:colId xmlns:a16="http://schemas.microsoft.com/office/drawing/2014/main" val="884205471"/>
                    </a:ext>
                  </a:extLst>
                </a:gridCol>
                <a:gridCol w="2322809">
                  <a:extLst>
                    <a:ext uri="{9D8B030D-6E8A-4147-A177-3AD203B41FA5}">
                      <a16:colId xmlns:a16="http://schemas.microsoft.com/office/drawing/2014/main" val="3494581526"/>
                    </a:ext>
                  </a:extLst>
                </a:gridCol>
                <a:gridCol w="2175575">
                  <a:extLst>
                    <a:ext uri="{9D8B030D-6E8A-4147-A177-3AD203B41FA5}">
                      <a16:colId xmlns:a16="http://schemas.microsoft.com/office/drawing/2014/main" val="3517046874"/>
                    </a:ext>
                  </a:extLst>
                </a:gridCol>
              </a:tblGrid>
              <a:tr h="689675">
                <a:tc>
                  <a:txBody>
                    <a:bodyPr/>
                    <a:lstStyle/>
                    <a:p>
                      <a:pPr algn="ctr"/>
                      <a:endParaRPr kumimoji="1" lang="ja-JP" altLang="en-US" sz="3200" dirty="0"/>
                    </a:p>
                  </a:txBody>
                  <a:tcPr/>
                </a:tc>
                <a:tc>
                  <a:txBody>
                    <a:bodyPr/>
                    <a:lstStyle/>
                    <a:p>
                      <a:pPr algn="ctr"/>
                      <a:r>
                        <a:rPr kumimoji="1" lang="ja-JP" altLang="en-US" sz="3200" dirty="0"/>
                        <a:t>熱</a:t>
                      </a:r>
                      <a:endParaRPr kumimoji="1" lang="en-US" altLang="ja-JP" sz="2400" dirty="0"/>
                    </a:p>
                    <a:p>
                      <a:pPr algn="ctr"/>
                      <a:r>
                        <a:rPr kumimoji="1" lang="en-US" altLang="ja-JP" sz="2400" dirty="0"/>
                        <a:t>(</a:t>
                      </a:r>
                      <a:r>
                        <a:rPr kumimoji="1" lang="ja-JP" altLang="en-US" sz="2400" dirty="0"/>
                        <a:t>エントロピー</a:t>
                      </a:r>
                      <a:r>
                        <a:rPr kumimoji="1" lang="en-US" altLang="ja-JP" sz="2400" dirty="0"/>
                        <a:t>)</a:t>
                      </a:r>
                      <a:endParaRPr kumimoji="1" lang="ja-JP" altLang="en-US" sz="2400" dirty="0"/>
                    </a:p>
                  </a:txBody>
                  <a:tcPr/>
                </a:tc>
                <a:tc>
                  <a:txBody>
                    <a:bodyPr/>
                    <a:lstStyle/>
                    <a:p>
                      <a:pPr algn="ctr"/>
                      <a:r>
                        <a:rPr kumimoji="1" lang="ja-JP" altLang="en-US" sz="3200" dirty="0"/>
                        <a:t>仕事</a:t>
                      </a:r>
                      <a:br>
                        <a:rPr kumimoji="1" lang="en-US" altLang="ja-JP" sz="2400" dirty="0"/>
                      </a:br>
                      <a:r>
                        <a:rPr kumimoji="1" lang="en-US" altLang="ja-JP" sz="2400" dirty="0"/>
                        <a:t>(</a:t>
                      </a:r>
                      <a:r>
                        <a:rPr kumimoji="1" lang="ja-JP" altLang="en-US" sz="2400" dirty="0"/>
                        <a:t>エネルギー</a:t>
                      </a:r>
                      <a:r>
                        <a:rPr kumimoji="1" lang="en-US" altLang="ja-JP" sz="2400" dirty="0"/>
                        <a:t>)</a:t>
                      </a:r>
                      <a:endParaRPr kumimoji="1" lang="ja-JP" altLang="en-US" sz="3200" dirty="0"/>
                    </a:p>
                  </a:txBody>
                  <a:tcPr/>
                </a:tc>
                <a:tc>
                  <a:txBody>
                    <a:bodyPr/>
                    <a:lstStyle/>
                    <a:p>
                      <a:pPr algn="ctr"/>
                      <a:r>
                        <a:rPr kumimoji="1" lang="ja-JP" altLang="en-US" sz="3200" dirty="0"/>
                        <a:t>物質</a:t>
                      </a:r>
                    </a:p>
                  </a:txBody>
                  <a:tcPr/>
                </a:tc>
                <a:extLst>
                  <a:ext uri="{0D108BD9-81ED-4DB2-BD59-A6C34878D82A}">
                    <a16:rowId xmlns:a16="http://schemas.microsoft.com/office/drawing/2014/main" val="861112477"/>
                  </a:ext>
                </a:extLst>
              </a:tr>
              <a:tr h="661825">
                <a:tc>
                  <a:txBody>
                    <a:bodyPr/>
                    <a:lstStyle/>
                    <a:p>
                      <a:r>
                        <a:rPr kumimoji="1" lang="ja-JP" altLang="en-US" sz="3200" dirty="0"/>
                        <a:t>孤立系</a:t>
                      </a:r>
                    </a:p>
                  </a:txBody>
                  <a:tcPr/>
                </a:tc>
                <a:tc>
                  <a:txBody>
                    <a:bodyPr/>
                    <a:lstStyle/>
                    <a:p>
                      <a:pPr algn="ctr"/>
                      <a:r>
                        <a:rPr kumimoji="1" lang="ja-JP" altLang="en-US" sz="3200" dirty="0"/>
                        <a:t>不可</a:t>
                      </a:r>
                    </a:p>
                  </a:txBody>
                  <a:tcPr/>
                </a:tc>
                <a:tc>
                  <a:txBody>
                    <a:bodyPr/>
                    <a:lstStyle/>
                    <a:p>
                      <a:pPr algn="ctr"/>
                      <a:r>
                        <a:rPr kumimoji="1" lang="ja-JP" altLang="en-US" sz="3200" dirty="0"/>
                        <a:t>不可</a:t>
                      </a:r>
                    </a:p>
                  </a:txBody>
                  <a:tcPr/>
                </a:tc>
                <a:tc>
                  <a:txBody>
                    <a:bodyPr/>
                    <a:lstStyle/>
                    <a:p>
                      <a:pPr algn="ctr"/>
                      <a:r>
                        <a:rPr kumimoji="1" lang="ja-JP" altLang="en-US" sz="3200" dirty="0"/>
                        <a:t>不可</a:t>
                      </a:r>
                    </a:p>
                  </a:txBody>
                  <a:tcPr/>
                </a:tc>
                <a:extLst>
                  <a:ext uri="{0D108BD9-81ED-4DB2-BD59-A6C34878D82A}">
                    <a16:rowId xmlns:a16="http://schemas.microsoft.com/office/drawing/2014/main" val="3385556604"/>
                  </a:ext>
                </a:extLst>
              </a:tr>
              <a:tr h="661825">
                <a:tc>
                  <a:txBody>
                    <a:bodyPr/>
                    <a:lstStyle/>
                    <a:p>
                      <a:r>
                        <a:rPr kumimoji="1" lang="ja-JP" altLang="en-US" sz="3200" dirty="0"/>
                        <a:t>断熱系</a:t>
                      </a:r>
                    </a:p>
                  </a:txBody>
                  <a:tcPr/>
                </a:tc>
                <a:tc>
                  <a:txBody>
                    <a:bodyPr/>
                    <a:lstStyle/>
                    <a:p>
                      <a:pPr algn="ctr"/>
                      <a:r>
                        <a:rPr kumimoji="1" lang="ja-JP" altLang="en-US" sz="3200" dirty="0"/>
                        <a:t>不可</a:t>
                      </a:r>
                    </a:p>
                  </a:txBody>
                  <a:tcPr/>
                </a:tc>
                <a:tc>
                  <a:txBody>
                    <a:bodyPr/>
                    <a:lstStyle/>
                    <a:p>
                      <a:pPr algn="ctr"/>
                      <a:r>
                        <a:rPr kumimoji="1" lang="ja-JP" altLang="en-US" sz="3200" dirty="0"/>
                        <a:t>可</a:t>
                      </a:r>
                    </a:p>
                  </a:txBody>
                  <a:tcPr/>
                </a:tc>
                <a:tc>
                  <a:txBody>
                    <a:bodyPr/>
                    <a:lstStyle/>
                    <a:p>
                      <a:pPr algn="ctr"/>
                      <a:r>
                        <a:rPr kumimoji="1" lang="ja-JP" altLang="en-US" sz="3200" dirty="0"/>
                        <a:t>不可</a:t>
                      </a:r>
                    </a:p>
                  </a:txBody>
                  <a:tcPr/>
                </a:tc>
                <a:extLst>
                  <a:ext uri="{0D108BD9-81ED-4DB2-BD59-A6C34878D82A}">
                    <a16:rowId xmlns:a16="http://schemas.microsoft.com/office/drawing/2014/main" val="425858772"/>
                  </a:ext>
                </a:extLst>
              </a:tr>
              <a:tr h="661825">
                <a:tc>
                  <a:txBody>
                    <a:bodyPr/>
                    <a:lstStyle/>
                    <a:p>
                      <a:r>
                        <a:rPr kumimoji="1" lang="ja-JP" altLang="en-US" sz="3200" dirty="0"/>
                        <a:t>閉鎖系</a:t>
                      </a:r>
                    </a:p>
                  </a:txBody>
                  <a:tcPr/>
                </a:tc>
                <a:tc>
                  <a:txBody>
                    <a:bodyPr/>
                    <a:lstStyle/>
                    <a:p>
                      <a:pPr algn="ctr"/>
                      <a:r>
                        <a:rPr kumimoji="1" lang="ja-JP" altLang="en-US" sz="3200" dirty="0"/>
                        <a:t>可</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t>可</a:t>
                      </a:r>
                    </a:p>
                  </a:txBody>
                  <a:tcPr/>
                </a:tc>
                <a:tc>
                  <a:txBody>
                    <a:bodyPr/>
                    <a:lstStyle/>
                    <a:p>
                      <a:pPr algn="ctr"/>
                      <a:r>
                        <a:rPr kumimoji="1" lang="ja-JP" altLang="en-US" sz="3200" dirty="0"/>
                        <a:t>不可</a:t>
                      </a:r>
                    </a:p>
                  </a:txBody>
                  <a:tcPr/>
                </a:tc>
                <a:extLst>
                  <a:ext uri="{0D108BD9-81ED-4DB2-BD59-A6C34878D82A}">
                    <a16:rowId xmlns:a16="http://schemas.microsoft.com/office/drawing/2014/main" val="1398333490"/>
                  </a:ext>
                </a:extLst>
              </a:tr>
              <a:tr h="661825">
                <a:tc>
                  <a:txBody>
                    <a:bodyPr/>
                    <a:lstStyle/>
                    <a:p>
                      <a:r>
                        <a:rPr kumimoji="1" lang="ja-JP" altLang="en-US" sz="3200" dirty="0"/>
                        <a:t>開放系</a:t>
                      </a:r>
                    </a:p>
                  </a:txBody>
                  <a:tcPr/>
                </a:tc>
                <a:tc>
                  <a:txBody>
                    <a:bodyPr/>
                    <a:lstStyle/>
                    <a:p>
                      <a:pPr algn="ctr"/>
                      <a:r>
                        <a:rPr kumimoji="1" lang="ja-JP" altLang="en-US" sz="3200" dirty="0"/>
                        <a:t>可</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dirty="0"/>
                        <a:t>可</a:t>
                      </a:r>
                    </a:p>
                  </a:txBody>
                  <a:tcPr/>
                </a:tc>
                <a:tc>
                  <a:txBody>
                    <a:bodyPr/>
                    <a:lstStyle/>
                    <a:p>
                      <a:pPr algn="ctr"/>
                      <a:r>
                        <a:rPr kumimoji="1" lang="ja-JP" altLang="en-US" sz="3200" dirty="0"/>
                        <a:t>可</a:t>
                      </a:r>
                    </a:p>
                  </a:txBody>
                  <a:tcPr/>
                </a:tc>
                <a:extLst>
                  <a:ext uri="{0D108BD9-81ED-4DB2-BD59-A6C34878D82A}">
                    <a16:rowId xmlns:a16="http://schemas.microsoft.com/office/drawing/2014/main" val="1386043746"/>
                  </a:ext>
                </a:extLst>
              </a:tr>
            </a:tbl>
          </a:graphicData>
        </a:graphic>
      </p:graphicFrame>
    </p:spTree>
    <p:extLst>
      <p:ext uri="{BB962C8B-B14F-4D97-AF65-F5344CB8AC3E}">
        <p14:creationId xmlns:p14="http://schemas.microsoft.com/office/powerpoint/2010/main" val="3991479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準静的過程、可逆過程、不可逆過程</a:t>
            </a:r>
          </a:p>
        </p:txBody>
      </p:sp>
      <p:sp>
        <p:nvSpPr>
          <p:cNvPr id="30" name="テキスト ボックス 29"/>
          <p:cNvSpPr txBox="1"/>
          <p:nvPr/>
        </p:nvSpPr>
        <p:spPr>
          <a:xfrm>
            <a:off x="127819" y="656720"/>
            <a:ext cx="9016181" cy="62478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準静的過程</a:t>
            </a:r>
            <a:endPar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系が熱力学的平衡の状態を保ったまま、ある状態から別の状態へと</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ゆっくり</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変化する過程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非常に重要</a:t>
            </a:r>
            <a:r>
              <a:rPr kumimoji="0"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状態方程式</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は</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熱平衡状態</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準静的過程</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で成立</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真空中への気体の拡散などには使えない</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可逆過程</a:t>
            </a:r>
            <a:endPar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ある系の状態が別の状態に変化したとき、外部と系との間でやり取りした熱と仕事を元に戻して、外部に何ら変化を残さずに系を元の状態に戻すことができる過程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・変化の途中において、系内および系外との間で</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熱平衡 </a:t>
            </a:r>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外温＝内温</a:t>
            </a:r>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力学的平衡 </a:t>
            </a:r>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外圧＝内圧</a:t>
            </a:r>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err="1">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0"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化学的平衡 </a:t>
            </a:r>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化学ポテンシャルが同じ</a:t>
            </a:r>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が保たれていることが必要。</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準静的過程でエネルギー散逸がなければ可逆過程</a:t>
            </a:r>
            <a:endParaRPr kumimoji="0" lang="en-US" altLang="ja-JP"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不可逆過程</a:t>
            </a:r>
            <a:endPar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実際の過程では、</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外圧＞内圧</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となり、系外がした仕事は系におよぼした</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仕事よりも大きいため、</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系外がした仕事の一部は損失になる</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外温と内温が違う</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場合に</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熱の出入り</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があると</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エントロピーが増大</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するので、これも不可逆過程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464641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断熱過程</a:t>
            </a:r>
          </a:p>
        </p:txBody>
      </p:sp>
      <mc:AlternateContent xmlns:mc="http://schemas.openxmlformats.org/markup-compatibility/2006" xmlns:a14="http://schemas.microsoft.com/office/drawing/2010/main">
        <mc:Choice Requires="a14">
          <p:sp>
            <p:nvSpPr>
              <p:cNvPr id="30" name="テキスト ボックス 29"/>
              <p:cNvSpPr txBox="1"/>
              <p:nvPr/>
            </p:nvSpPr>
            <p:spPr>
              <a:xfrm>
                <a:off x="135439" y="694820"/>
                <a:ext cx="9016181"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断熱過程</a:t>
                </a:r>
                <a:endPar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変化の過程で、外部との熱のやりとりがない過程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0" lang="ja-JP" alt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𝛿</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𝑑𝑈</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𝛿</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𝑊</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oMath>
                </a14:m>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準静的断熱過程</a:t>
                </a:r>
                <a:endPar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外部と</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仕事のやりとりのみが存在</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する</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な過程。</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この時、過程は可逆である。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可逆な過程なので</a:t>
                </a:r>
                <a14:m>
                  <m:oMath xmlns:m="http://schemas.openxmlformats.org/officeDocument/2006/math">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𝑑𝑆</m:t>
                    </m:r>
                    <m:r>
                      <a:rPr kumimoji="0" lang="en-US" altLang="ja-JP"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𝛿</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oMath>
                </a14:m>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断熱過程なので</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14:m>
                  <m:oMath xmlns:m="http://schemas.openxmlformats.org/officeDocument/2006/math">
                    <m:r>
                      <a:rPr kumimoji="0" lang="ja-JP"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𝛿</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𝑄</m:t>
                    </m:r>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oMath>
                </a14:m>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より、</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14:m>
                  <m:oMath xmlns:m="http://schemas.openxmlformats.org/officeDocument/2006/math">
                    <m:r>
                      <a:rPr kumimoji="0" lang="en-US" altLang="ja-JP" sz="2000" b="0" i="1" u="none" strike="noStrike" kern="1200" cap="none" spc="0" normalizeH="0" baseline="0" noProof="0">
                        <a:ln>
                          <a:noFill/>
                        </a:ln>
                        <a:solidFill>
                          <a:prstClr val="black"/>
                        </a:solidFill>
                        <a:effectLst/>
                        <a:uLnTx/>
                        <a:uFillTx/>
                        <a:latin typeface="Cambria Math" panose="02040503050406030204" pitchFamily="18" charset="0"/>
                        <a:cs typeface="+mn-cs"/>
                      </a:rPr>
                      <m:t>𝑑𝑆</m:t>
                    </m:r>
                    <m:r>
                      <a:rPr kumimoji="0" lang="en-US" altLang="ja-JP" sz="20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ja-JP"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oMath>
                </a14:m>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「等エントロピー過程」</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とも呼ばれる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例：カルノーサイクルの断熱過程</a:t>
                </a:r>
                <a:endParaRPr kumimoji="0"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135439" y="694820"/>
                <a:ext cx="9016181" cy="3477875"/>
              </a:xfrm>
              <a:prstGeom prst="rect">
                <a:avLst/>
              </a:prstGeom>
              <a:blipFill>
                <a:blip r:embed="rId2"/>
                <a:stretch>
                  <a:fillRect l="-676" t="-140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50195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347"/>
            <a:ext cx="9144000" cy="7497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Aft>
                <a:spcPct val="0"/>
              </a:spcAft>
            </a:pP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準静的変化でない例</a:t>
            </a:r>
            <a:r>
              <a:rPr lang="en-US" altLang="ja-JP"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3600" b="1" dirty="0">
                <a:solidFill>
                  <a:srgbClr val="0000FF"/>
                </a:solidFill>
                <a:latin typeface="Times New Roman" panose="02020603050405020304" pitchFamily="18" charset="0"/>
                <a:ea typeface="ＭＳ ゴシック" panose="020B0609070205080204" pitchFamily="49" charset="-128"/>
                <a:cs typeface="Times New Roman" panose="02020603050405020304" pitchFamily="18" charset="0"/>
              </a:rPr>
              <a:t> 断熱自由膨張</a:t>
            </a:r>
          </a:p>
        </p:txBody>
      </p:sp>
      <p:sp>
        <p:nvSpPr>
          <p:cNvPr id="30" name="テキスト ボックス 29"/>
          <p:cNvSpPr txBox="1"/>
          <p:nvPr/>
        </p:nvSpPr>
        <p:spPr>
          <a:xfrm>
            <a:off x="127819" y="694820"/>
            <a:ext cx="901618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熱の出入りの無い系において</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気体分子の移動できる体積のみが急激に広がるような現象</a:t>
            </a:r>
          </a:p>
        </p:txBody>
      </p:sp>
      <p:pic>
        <p:nvPicPr>
          <p:cNvPr id="3" name="図 2"/>
          <p:cNvPicPr>
            <a:picLocks noChangeAspect="1"/>
          </p:cNvPicPr>
          <p:nvPr/>
        </p:nvPicPr>
        <p:blipFill>
          <a:blip r:embed="rId2"/>
          <a:stretch>
            <a:fillRect/>
          </a:stretch>
        </p:blipFill>
        <p:spPr>
          <a:xfrm>
            <a:off x="389911" y="1444528"/>
            <a:ext cx="3061211" cy="3411064"/>
          </a:xfrm>
          <a:prstGeom prst="rect">
            <a:avLst/>
          </a:prstGeom>
        </p:spPr>
      </p:pic>
      <mc:AlternateContent xmlns:mc="http://schemas.openxmlformats.org/markup-compatibility/2006" xmlns:a14="http://schemas.microsoft.com/office/drawing/2010/main">
        <mc:Choice Requires="a14">
          <p:sp>
            <p:nvSpPr>
              <p:cNvPr id="5" name="テキスト ボックス 4"/>
              <p:cNvSpPr txBox="1"/>
              <p:nvPr/>
            </p:nvSpPr>
            <p:spPr>
              <a:xfrm>
                <a:off x="2674373" y="1781285"/>
                <a:ext cx="6213987" cy="50237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系</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と系</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B</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を仕切っていたコックを開いて</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粒子が自由に行き来できるようにする。</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系</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B</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は真空なので系</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の粒子が系</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B</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に移動する時には仕事をしない ＝＞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a:t>
                </a:r>
                <a:r>
                  <a:rPr kumimoji="0"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W</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0</a:t>
                </a:r>
                <a:r>
                  <a:rPr kumimoji="0" lang="ja-JP"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断熱条件により、</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sym typeface="Symbol" panose="05050102010706020507" pitchFamily="18" charset="2"/>
                  </a:rPr>
                  <a:t> </a:t>
                </a:r>
                <a:r>
                  <a:rPr kumimoji="0"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Q</a:t>
                </a:r>
                <a:r>
                  <a:rPr kumimoji="0"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0</a:t>
                </a:r>
                <a:r>
                  <a:rPr kumimoji="0" lang="ja-JP"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熱力学第</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1</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法則より </a:t>
                </a:r>
                <a:r>
                  <a:rPr kumimoji="0" lang="en-US" altLang="ja-JP"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d</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U</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0</a:t>
                </a:r>
                <a:r>
                  <a:rPr kumimoji="0" lang="ja-JP" alt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結果</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温度は変化しない。</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断熱自由膨張は</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準静的な変化ではないので、</a:t>
                </a:r>
                <a:b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状態方程式が使えない。</a:t>
                </a:r>
                <a:endPar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0" lang="en-US" altLang="ja-JP"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d</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V</a:t>
                </a:r>
                <a:r>
                  <a:rPr kumimoji="0"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V</a:t>
                </a:r>
                <a:r>
                  <a:rPr kumimoji="0" lang="en-US" altLang="ja-JP"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d</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t>
                </a:r>
                <a:r>
                  <a:rPr kumimoji="0" lang="ja-JP"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nR</a:t>
                </a:r>
                <a:r>
                  <a:rPr kumimoji="0" lang="en-US" altLang="ja-JP" sz="2000" b="0" i="0"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d</a:t>
                </a:r>
                <a:r>
                  <a:rPr kumimoji="0" lang="en-US" altLang="ja-JP" sz="2000" b="0" i="1" u="none" strike="noStrike" kern="1200" cap="none" spc="0" normalizeH="0" baseline="0" noProof="0" dirty="0" err="1">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T</a:t>
                </a: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が成立しない</a:t>
                </a: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断熱自由膨張ではポアソンの関係式 </a:t>
                </a:r>
                <a:b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𝑷</m:t>
                    </m:r>
                    <m:sSup>
                      <m:sSupPr>
                        <m:ctrlP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𝑽</m:t>
                        </m:r>
                      </m:e>
                      <m:sup>
                        <m:r>
                          <a:rPr kumimoji="0" lang="ja-JP" altLang="en-US" sz="2000" b="1" i="1" u="none" strike="noStrike" kern="1200" cap="none" spc="0" normalizeH="0" baseline="0" noProof="0">
                            <a:ln>
                              <a:noFill/>
                            </a:ln>
                            <a:solidFill>
                              <a:srgbClr val="FF0000"/>
                            </a:solidFill>
                            <a:effectLst/>
                            <a:uLnTx/>
                            <a:uFillTx/>
                            <a:latin typeface="Cambria Math" panose="02040503050406030204" pitchFamily="18" charset="0"/>
                            <a:cs typeface="+mn-cs"/>
                          </a:rPr>
                          <m:t>𝜸</m:t>
                        </m:r>
                      </m:sup>
                    </m:sSup>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𝒄𝒐𝒏𝒔𝒕</m:t>
                    </m:r>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 </m:t>
                    </m:r>
                  </m:oMath>
                </a14:m>
                <a:r>
                  <a:rPr kumimoji="0" lang="en-US" altLang="ja-JP"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14:m>
                  <m:oMath xmlns:m="http://schemas.openxmlformats.org/officeDocument/2006/math">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𝑻</m:t>
                    </m:r>
                    <m:sSup>
                      <m:sSupPr>
                        <m:ctrlP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𝑽</m:t>
                        </m:r>
                      </m:e>
                      <m:sup>
                        <m:r>
                          <a:rPr kumimoji="0" lang="ja-JP" altLang="en-US" sz="2000" b="1" i="1" u="none" strike="noStrike" kern="1200" cap="none" spc="0" normalizeH="0" baseline="0" noProof="0">
                            <a:ln>
                              <a:noFill/>
                            </a:ln>
                            <a:solidFill>
                              <a:srgbClr val="FF0000"/>
                            </a:solidFill>
                            <a:effectLst/>
                            <a:uLnTx/>
                            <a:uFillTx/>
                            <a:latin typeface="Cambria Math" panose="02040503050406030204" pitchFamily="18" charset="0"/>
                            <a:cs typeface="+mn-cs"/>
                          </a:rPr>
                          <m:t>𝜸</m:t>
                        </m:r>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𝟏</m:t>
                        </m:r>
                      </m:sup>
                    </m:sSup>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ja-JP" sz="2000" b="1" i="1" u="none" strike="noStrike" kern="1200" cap="none" spc="0" normalizeH="0" baseline="0" noProof="0">
                        <a:ln>
                          <a:noFill/>
                        </a:ln>
                        <a:solidFill>
                          <a:srgbClr val="FF0000"/>
                        </a:solidFill>
                        <a:effectLst/>
                        <a:uLnTx/>
                        <a:uFillTx/>
                        <a:latin typeface="Cambria Math" panose="02040503050406030204" pitchFamily="18" charset="0"/>
                        <a:cs typeface="+mn-cs"/>
                      </a:rPr>
                      <m:t>𝒄𝒐𝒏𝒔𝒕</m:t>
                    </m:r>
                  </m:oMath>
                </a14:m>
                <a:r>
                  <a:rPr kumimoji="0" lang="ja-JP"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が成立しない</a:t>
                </a:r>
                <a:endParaRPr kumimoji="0" lang="en-US" altLang="ja-JP" sz="2000" b="1"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体積は変化しているが温度は変わっていないことから、簡単に確認できる。</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74373" y="1781285"/>
                <a:ext cx="6213987" cy="5023748"/>
              </a:xfrm>
              <a:prstGeom prst="rect">
                <a:avLst/>
              </a:prstGeom>
              <a:blipFill>
                <a:blip r:embed="rId3"/>
                <a:stretch>
                  <a:fillRect l="-1079" t="-850" b="-97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399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79512" y="-101303"/>
            <a:ext cx="9144000" cy="802105"/>
          </a:xfrm>
        </p:spPr>
        <p:txBody>
          <a:bodyPr/>
          <a:lstStyle/>
          <a:p>
            <a:pPr eaLnBrk="1" hangingPunct="1"/>
            <a:r>
              <a:rPr lang="ja-JP" altLang="en-US" sz="3200" b="1" dirty="0">
                <a:solidFill>
                  <a:srgbClr val="0000FF"/>
                </a:solidFill>
              </a:rPr>
              <a:t>統計力学と場の量子論</a:t>
            </a:r>
            <a:endParaRPr lang="ja-JP" altLang="en-US" sz="1400" b="1" dirty="0">
              <a:solidFill>
                <a:srgbClr val="0000FF"/>
              </a:solidFill>
            </a:endParaRPr>
          </a:p>
        </p:txBody>
      </p:sp>
      <p:sp>
        <p:nvSpPr>
          <p:cNvPr id="4" name="正方形/長方形 3"/>
          <p:cNvSpPr/>
          <p:nvPr/>
        </p:nvSpPr>
        <p:spPr>
          <a:xfrm>
            <a:off x="156882" y="1612472"/>
            <a:ext cx="8987118"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R.P.</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Feynman</a:t>
            </a:r>
            <a:r>
              <a:rPr kumimoji="0"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の経路積分量子化</a:t>
            </a:r>
            <a:endParaRPr kumimoji="0"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400" dirty="0" err="1">
                <a:solidFill>
                  <a:srgbClr val="000000"/>
                </a:solidFill>
                <a:latin typeface="Times New Roman"/>
                <a:ea typeface="ＭＳ Ｐゴシック"/>
              </a:rPr>
              <a:t>K.Wison</a:t>
            </a:r>
            <a:r>
              <a:rPr lang="ja-JP" altLang="en-US" sz="2400" dirty="0">
                <a:solidFill>
                  <a:srgbClr val="000000"/>
                </a:solidFill>
                <a:latin typeface="Times New Roman"/>
                <a:ea typeface="ＭＳ Ｐゴシック"/>
              </a:rPr>
              <a:t>の繰り込み群</a:t>
            </a:r>
            <a:endParaRPr lang="en-US" altLang="ja-JP" sz="2400" dirty="0">
              <a:solidFill>
                <a:srgbClr val="000000"/>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dirty="0">
                <a:solidFill>
                  <a:srgbClr val="000000"/>
                </a:solidFill>
                <a:latin typeface="Times New Roman"/>
                <a:ea typeface="ＭＳ Ｐゴシック"/>
              </a:rPr>
              <a:t>　＝＞ </a:t>
            </a:r>
            <a:endParaRPr lang="en-US" altLang="ja-JP" sz="2400" dirty="0">
              <a:solidFill>
                <a:srgbClr val="000000"/>
              </a:solidFill>
              <a:latin typeface="Times New Roman"/>
              <a:ea typeface="ＭＳ Ｐゴシック"/>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400" dirty="0">
                <a:solidFill>
                  <a:srgbClr val="000000"/>
                </a:solidFill>
                <a:latin typeface="Times New Roman"/>
                <a:ea typeface="ＭＳ Ｐゴシック"/>
              </a:rPr>
              <a:t>統計力学と場の量子論はある意味で等価である</a:t>
            </a:r>
            <a:endParaRPr lang="en-US" altLang="ja-JP" sz="2400" dirty="0">
              <a:solidFill>
                <a:srgbClr val="000000"/>
              </a:solidFill>
              <a:latin typeface="Times New Roman"/>
              <a:ea typeface="ＭＳ Ｐゴシック"/>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400" dirty="0">
                <a:solidFill>
                  <a:srgbClr val="000000"/>
                </a:solidFill>
                <a:latin typeface="Times New Roman"/>
                <a:ea typeface="ＭＳ Ｐゴシック"/>
              </a:rPr>
              <a:t>離散的な時空の上で定義した場の量子論は、形式的に統計力学とみなせる</a:t>
            </a:r>
            <a:endParaRPr lang="en-US" altLang="ja-JP" sz="2400" dirty="0">
              <a:solidFill>
                <a:srgbClr val="000000"/>
              </a:solidFill>
              <a:latin typeface="Times New Roman"/>
              <a:ea typeface="ＭＳ Ｐゴシック"/>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400" dirty="0">
                <a:solidFill>
                  <a:srgbClr val="000000"/>
                </a:solidFill>
                <a:latin typeface="Times New Roman"/>
                <a:ea typeface="ＭＳ Ｐゴシック"/>
              </a:rPr>
              <a:t>その仮想的な統計力学の（２次以上の）相転移点が連続時空の場の量子論に対応する</a:t>
            </a:r>
            <a:endParaRPr lang="en-US" altLang="ja-JP" sz="2400" dirty="0">
              <a:solidFill>
                <a:srgbClr val="000000"/>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2400" dirty="0">
              <a:solidFill>
                <a:srgbClr val="000000"/>
              </a:solidFill>
              <a:latin typeface="Times New Roman"/>
              <a:ea typeface="ＭＳ Ｐゴシック"/>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600" dirty="0" err="1">
                <a:solidFill>
                  <a:srgbClr val="000000"/>
                </a:solidFill>
                <a:latin typeface="Times New Roman"/>
                <a:ea typeface="ＭＳ Ｐゴシック"/>
              </a:rPr>
              <a:t>K.G.Wilson</a:t>
            </a:r>
            <a:r>
              <a:rPr lang="en-US" altLang="ja-JP" sz="1600" dirty="0">
                <a:solidFill>
                  <a:srgbClr val="000000"/>
                </a:solidFill>
                <a:latin typeface="Times New Roman"/>
                <a:ea typeface="ＭＳ Ｐゴシック"/>
              </a:rPr>
              <a:t> and J. </a:t>
            </a:r>
            <a:r>
              <a:rPr lang="en-US" altLang="ja-JP" sz="1600" dirty="0" err="1">
                <a:solidFill>
                  <a:srgbClr val="000000"/>
                </a:solidFill>
                <a:latin typeface="Times New Roman"/>
                <a:ea typeface="ＭＳ Ｐゴシック"/>
              </a:rPr>
              <a:t>Kougut</a:t>
            </a:r>
            <a:r>
              <a:rPr lang="en-US" altLang="ja-JP" sz="1600" dirty="0">
                <a:solidFill>
                  <a:srgbClr val="000000"/>
                </a:solidFill>
                <a:latin typeface="Times New Roman"/>
                <a:ea typeface="ＭＳ Ｐゴシック"/>
              </a:rPr>
              <a:t>, “The renormalization group and the ε expansion”, Phys. Rep. 56, 1-61, 1929</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Times New Roman"/>
                <a:ea typeface="ＭＳ Ｐゴシック"/>
              </a:rPr>
              <a:t>園田英徳、今度こそわかるくりこみ理論 </a:t>
            </a:r>
            <a:r>
              <a:rPr lang="en-US" altLang="ja-JP" sz="1600" dirty="0">
                <a:solidFill>
                  <a:srgbClr val="000000"/>
                </a:solidFill>
                <a:latin typeface="Times New Roman"/>
                <a:ea typeface="ＭＳ Ｐゴシック"/>
              </a:rPr>
              <a:t>(</a:t>
            </a:r>
            <a:r>
              <a:rPr lang="ja-JP" altLang="en-US" sz="1600" dirty="0">
                <a:solidFill>
                  <a:srgbClr val="000000"/>
                </a:solidFill>
                <a:latin typeface="Times New Roman"/>
                <a:ea typeface="ＭＳ Ｐゴシック"/>
              </a:rPr>
              <a:t>講談社、</a:t>
            </a:r>
            <a:r>
              <a:rPr lang="en-US" altLang="ja-JP" sz="1600" dirty="0">
                <a:solidFill>
                  <a:srgbClr val="000000"/>
                </a:solidFill>
                <a:latin typeface="Times New Roman"/>
                <a:ea typeface="ＭＳ Ｐゴシック"/>
              </a:rPr>
              <a:t>2014)</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Times New Roman"/>
                <a:ea typeface="ＭＳ Ｐゴシック"/>
              </a:rPr>
              <a:t>新井朝雄、河東泰之、原隆、廣島文生、量子場の数理 </a:t>
            </a:r>
            <a:r>
              <a:rPr lang="en-US" altLang="ja-JP" sz="1600" dirty="0">
                <a:solidFill>
                  <a:srgbClr val="000000"/>
                </a:solidFill>
                <a:latin typeface="Times New Roman"/>
                <a:ea typeface="ＭＳ Ｐゴシック"/>
              </a:rPr>
              <a:t>(</a:t>
            </a:r>
            <a:r>
              <a:rPr lang="ja-JP" altLang="en-US" sz="1600" dirty="0">
                <a:solidFill>
                  <a:srgbClr val="000000"/>
                </a:solidFill>
                <a:latin typeface="Times New Roman"/>
                <a:ea typeface="ＭＳ Ｐゴシック"/>
              </a:rPr>
              <a:t>数学書房、</a:t>
            </a:r>
            <a:r>
              <a:rPr lang="en-US" altLang="ja-JP" sz="1600" dirty="0">
                <a:solidFill>
                  <a:srgbClr val="000000"/>
                </a:solidFill>
                <a:latin typeface="Times New Roman"/>
                <a:ea typeface="ＭＳ Ｐゴシック"/>
              </a:rPr>
              <a:t>2014)</a:t>
            </a:r>
          </a:p>
        </p:txBody>
      </p:sp>
      <p:sp>
        <p:nvSpPr>
          <p:cNvPr id="2" name="正方形/長方形 1">
            <a:extLst>
              <a:ext uri="{FF2B5EF4-FFF2-40B4-BE49-F238E27FC236}">
                <a16:creationId xmlns:a16="http://schemas.microsoft.com/office/drawing/2014/main" id="{798361E6-E70F-4050-A03D-C0CF35978EDE}"/>
              </a:ext>
            </a:extLst>
          </p:cNvPr>
          <p:cNvSpPr/>
          <p:nvPr/>
        </p:nvSpPr>
        <p:spPr>
          <a:xfrm>
            <a:off x="79512" y="617502"/>
            <a:ext cx="8100854"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富谷昭夫、これならわかる機械学習入門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講談社、</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2021)</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p.209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第</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10</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章 </a:t>
            </a:r>
            <a:r>
              <a:rPr kumimoji="0" lang="en-US" altLang="ja-JP" sz="1800" b="0" i="0" u="none" strike="noStrike" kern="1200" cap="none" spc="0" normalizeH="0" baseline="0" noProof="0" dirty="0">
                <a:ln>
                  <a:noFill/>
                </a:ln>
                <a:solidFill>
                  <a:srgbClr val="000000"/>
                </a:solidFill>
                <a:effectLst/>
                <a:uLnTx/>
                <a:uFillTx/>
                <a:latin typeface="Times New Roman"/>
                <a:ea typeface="ＭＳ Ｐゴシック"/>
                <a:cs typeface="+mn-cs"/>
              </a:rPr>
              <a:t>Column</a:t>
            </a:r>
            <a:r>
              <a:rPr kumimoji="0" lang="ja-JP" altLang="en-US" sz="1800" b="0" i="0" u="none" strike="noStrike" kern="1200" cap="none" spc="0" normalizeH="0" baseline="0" noProof="0" dirty="0">
                <a:ln>
                  <a:noFill/>
                </a:ln>
                <a:solidFill>
                  <a:srgbClr val="000000"/>
                </a:solidFill>
                <a:effectLst/>
                <a:uLnTx/>
                <a:uFillTx/>
                <a:latin typeface="Times New Roman"/>
                <a:ea typeface="ＭＳ Ｐゴシック"/>
                <a:cs typeface="+mn-cs"/>
              </a:rPr>
              <a:t> 「統計力学と場の量子論」</a:t>
            </a:r>
          </a:p>
        </p:txBody>
      </p:sp>
    </p:spTree>
    <p:extLst>
      <p:ext uri="{BB962C8B-B14F-4D97-AF65-F5344CB8AC3E}">
        <p14:creationId xmlns:p14="http://schemas.microsoft.com/office/powerpoint/2010/main" val="216927867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0"/>
            <a:ext cx="9144000" cy="12244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200" b="1" dirty="0">
                <a:solidFill>
                  <a:srgbClr val="0000FF"/>
                </a:solidFill>
              </a:rPr>
              <a:t>巨視変数のみを使って状態を理解する</a:t>
            </a:r>
            <a:r>
              <a:rPr lang="en-US" altLang="ja-JP" sz="3200" b="1" dirty="0">
                <a:solidFill>
                  <a:srgbClr val="0000FF"/>
                </a:solidFill>
              </a:rPr>
              <a:t>: </a:t>
            </a:r>
            <a:br>
              <a:rPr lang="en-US" altLang="ja-JP" sz="3200" b="1" dirty="0">
                <a:solidFill>
                  <a:srgbClr val="0000FF"/>
                </a:solidFill>
              </a:rPr>
            </a:br>
            <a:r>
              <a:rPr lang="ja-JP" altLang="en-US" sz="3200" b="1" dirty="0">
                <a:solidFill>
                  <a:srgbClr val="0000FF"/>
                </a:solidFill>
              </a:rPr>
              <a:t>熱力学</a:t>
            </a:r>
            <a:endParaRPr lang="en-US" altLang="ja-JP" sz="3200" b="1" dirty="0">
              <a:solidFill>
                <a:srgbClr val="0000FF"/>
              </a:solidFill>
            </a:endParaRPr>
          </a:p>
        </p:txBody>
      </p:sp>
      <p:sp>
        <p:nvSpPr>
          <p:cNvPr id="4" name="テキスト ボックス 3"/>
          <p:cNvSpPr txBox="1"/>
          <p:nvPr/>
        </p:nvSpPr>
        <p:spPr>
          <a:xfrm>
            <a:off x="96818" y="1201954"/>
            <a:ext cx="9144000"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巨視変数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温度 </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T</a:t>
            </a:r>
            <a:r>
              <a:rPr kumimoji="1" lang="ja-JP" altLang="en-US" sz="2400" b="0" i="0" u="none" strike="noStrike" kern="1200" cap="none" spc="0" normalizeH="0" baseline="0" noProof="0" dirty="0" err="1">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圧力 </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P</a:t>
            </a:r>
            <a:r>
              <a:rPr kumimoji="1" lang="ja-JP" altLang="en-US" sz="2400" b="0" i="0" u="none" strike="noStrike" kern="1200" cap="none" spc="0" normalizeH="0" baseline="0" noProof="0" dirty="0" err="1">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体積 </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V</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、物質量</a:t>
            </a:r>
            <a:r>
              <a:rPr kumimoji="1" lang="en-US" altLang="ja-JP" sz="2400" b="1" i="1" u="none" strike="noStrike" kern="1200" cap="none" spc="0" normalizeH="0" baseline="0" noProof="0" dirty="0" err="1">
                <a:ln>
                  <a:noFill/>
                </a:ln>
                <a:solidFill>
                  <a:srgbClr val="0000FF"/>
                </a:solidFill>
                <a:effectLst/>
                <a:uLnTx/>
                <a:uFillTx/>
                <a:latin typeface="Times New Roman"/>
                <a:ea typeface="ＭＳ Ｐゴシック"/>
                <a:cs typeface="+mn-cs"/>
              </a:rPr>
              <a:t>n</a:t>
            </a:r>
            <a:r>
              <a:rPr kumimoji="1" lang="en-US" altLang="ja-JP" sz="2400" b="1" i="1" u="none" strike="noStrike" kern="1200" cap="none" spc="0" normalizeH="0" baseline="-25000" noProof="0" dirty="0" err="1">
                <a:ln>
                  <a:noFill/>
                </a:ln>
                <a:solidFill>
                  <a:srgbClr val="0000FF"/>
                </a:solidFill>
                <a:effectLst/>
                <a:uLnTx/>
                <a:uFillTx/>
                <a:latin typeface="Times New Roman"/>
                <a:ea typeface="ＭＳ Ｐゴシック"/>
                <a:cs typeface="+mn-cs"/>
              </a:rPr>
              <a:t>i</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エントロピー </a:t>
            </a: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mn-cs"/>
              </a:rPr>
              <a:t>S</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熱量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a:t>ST</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400" i="1" dirty="0">
                <a:solidFill>
                  <a:srgbClr val="000000"/>
                </a:solidFill>
                <a:latin typeface="Times New Roman"/>
                <a:ea typeface="ＭＳ Ｐゴシック"/>
              </a:rPr>
              <a:t> </a:t>
            </a:r>
            <a:r>
              <a:rPr kumimoji="1" lang="en-US" altLang="ja-JP" sz="20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u="none" strike="noStrike" kern="1200" cap="none" spc="0" normalizeH="0" baseline="0" noProof="0" dirty="0">
                <a:ln>
                  <a:noFill/>
                </a:ln>
                <a:solidFill>
                  <a:srgbClr val="000000"/>
                </a:solidFill>
                <a:effectLst/>
                <a:uLnTx/>
                <a:uFillTx/>
                <a:latin typeface="Times New Roman"/>
                <a:ea typeface="ＭＳ Ｐゴシック"/>
                <a:cs typeface="+mn-cs"/>
              </a:rPr>
              <a:t>他に電場</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E</a:t>
            </a:r>
            <a:r>
              <a:rPr kumimoji="1" lang="en-US" altLang="ja-JP" sz="20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u="none" strike="noStrike" kern="1200" cap="none" spc="0" normalizeH="0" baseline="0" noProof="0" dirty="0">
                <a:ln>
                  <a:noFill/>
                </a:ln>
                <a:solidFill>
                  <a:srgbClr val="000000"/>
                </a:solidFill>
                <a:effectLst/>
                <a:uLnTx/>
                <a:uFillTx/>
                <a:latin typeface="Times New Roman"/>
                <a:ea typeface="ＭＳ Ｐゴシック"/>
                <a:cs typeface="+mn-cs"/>
              </a:rPr>
              <a:t> 磁場</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B</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u="none" strike="noStrike" kern="1200" cap="none" spc="0" normalizeH="0" baseline="0" noProof="0" dirty="0">
                <a:ln>
                  <a:noFill/>
                </a:ln>
                <a:solidFill>
                  <a:srgbClr val="000000"/>
                </a:solidFill>
                <a:effectLst/>
                <a:uLnTx/>
                <a:uFillTx/>
                <a:latin typeface="Times New Roman"/>
                <a:ea typeface="ＭＳ Ｐゴシック"/>
                <a:cs typeface="+mn-cs"/>
              </a:rPr>
              <a:t>なども入るが、扱わない</a:t>
            </a:r>
            <a:r>
              <a:rPr kumimoji="1" lang="en-US" altLang="ja-JP" sz="2000" b="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sym typeface="Wingdings" panose="05000000000000000000" pitchFamily="2" charset="2"/>
              </a:rPr>
              <a:t>微視変数</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原子、電子などの座標、運動量、電子配置</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br>
            <a:br>
              <a:rPr kumimoji="1" lang="en-US" altLang="ja-JP" sz="2400" b="0" i="0" u="none" strike="noStrike" kern="1200" cap="none" spc="0" normalizeH="0" baseline="30000" noProof="0" dirty="0">
                <a:ln>
                  <a:noFill/>
                </a:ln>
                <a:solidFill>
                  <a:srgbClr val="000000"/>
                </a:solidFill>
                <a:effectLst/>
                <a:uLnTx/>
                <a:uFillTx/>
                <a:latin typeface="Times New Roman"/>
                <a:ea typeface="ＭＳ Ｐゴシック"/>
                <a:cs typeface="+mn-cs"/>
                <a:sym typeface="Wingdings" panose="05000000000000000000" pitchFamily="2" charset="2"/>
              </a:rPr>
            </a:b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自由エネルギー</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平衡状態、状態変化 </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反応</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を決定</a:t>
            </a:r>
            <a:b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br>
            <a:endParaRPr kumimoji="1" lang="en-US" altLang="ja-JP" sz="1100" b="0" i="0" u="none" strike="noStrike" kern="1200" cap="none" spc="0" normalizeH="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1" lang="en-US" altLang="ja-JP" sz="1100" b="0" i="0" u="none" strike="noStrike" kern="1200" cap="none" spc="0" normalizeH="0" noProof="0" dirty="0">
              <a:ln>
                <a:noFill/>
              </a:ln>
              <a:solidFill>
                <a:srgbClr val="FF0000"/>
              </a:solidFill>
              <a:effectLst/>
              <a:uLnTx/>
              <a:uFillTx/>
              <a:latin typeface="Times New Roman"/>
              <a:ea typeface="ＭＳ Ｐゴシック"/>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 内部エネルギー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 U</a:t>
            </a:r>
            <a:r>
              <a:rPr kumimoji="1" lang="en-US" altLang="ja-JP" sz="20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1" lang="en-US" altLang="ja-JP" sz="2000" b="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一定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定積・定エネルギー</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断熱</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 エンタルピー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H</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PV</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Q</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一定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定圧・断熱</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Helmholtz</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エネルギー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F</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U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TS</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V</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一定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定積・定温</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Gibbs</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エネルギー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U</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PV</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TS</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一定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定圧・定温</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XXX</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エネルギー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G</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err="1">
                <a:ln>
                  <a:noFill/>
                </a:ln>
                <a:solidFill>
                  <a:srgbClr val="000000"/>
                </a:solidFill>
                <a:effectLst/>
                <a:uLnTx/>
                <a:uFillTx/>
                <a:latin typeface="Times New Roman"/>
                <a:ea typeface="ＭＳ Ｐゴシック"/>
                <a:cs typeface="+mn-cs"/>
              </a:rPr>
              <a:t>μN</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P</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T,</a:t>
            </a:r>
            <a:r>
              <a:rPr kumimoji="1" lang="ja-JP" altLang="en-US" sz="2000" b="0" i="1"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rPr>
              <a:t>μ</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一定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定圧・定温・</a:t>
            </a:r>
            <a:r>
              <a:rPr kumimoji="1" lang="en-US" altLang="ja-JP" sz="2000" b="0" i="1" u="none" strike="noStrike" kern="1200" cap="none" spc="0" normalizeH="0" baseline="0" noProof="0" dirty="0">
                <a:ln>
                  <a:noFill/>
                </a:ln>
                <a:solidFill>
                  <a:srgbClr val="0000FF"/>
                </a:solidFill>
                <a:effectLst/>
                <a:uLnTx/>
                <a:uFillTx/>
                <a:latin typeface="Times New Roman"/>
                <a:ea typeface="ＭＳ Ｐゴシック"/>
                <a:cs typeface="+mn-cs"/>
              </a:rPr>
              <a:t>N</a:t>
            </a:r>
            <a:r>
              <a:rPr kumimoji="1" lang="ja-JP" altLang="en-US" sz="2000" b="0" i="0" u="none" strike="noStrike" kern="1200" cap="none" spc="0" normalizeH="0" baseline="0" noProof="0" dirty="0">
                <a:ln>
                  <a:noFill/>
                </a:ln>
                <a:solidFill>
                  <a:srgbClr val="0000FF"/>
                </a:solidFill>
                <a:effectLst/>
                <a:uLnTx/>
                <a:uFillTx/>
                <a:latin typeface="Times New Roman"/>
                <a:ea typeface="ＭＳ Ｐゴシック"/>
                <a:cs typeface="+mn-cs"/>
              </a:rPr>
              <a:t>可変</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rPr>
              <a:t>　　など</a:t>
            </a:r>
            <a:endParaRPr kumimoji="1" lang="en-US" altLang="ja-JP" sz="24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5" name="テキスト ボックス 4">
            <a:extLst>
              <a:ext uri="{FF2B5EF4-FFF2-40B4-BE49-F238E27FC236}">
                <a16:creationId xmlns:a16="http://schemas.microsoft.com/office/drawing/2014/main" id="{DF396AAA-4824-4C0B-87BC-0C63FC7D2862}"/>
              </a:ext>
            </a:extLst>
          </p:cNvPr>
          <p:cNvSpPr txBox="1"/>
          <p:nvPr/>
        </p:nvSpPr>
        <p:spPr>
          <a:xfrm>
            <a:off x="1284170" y="3124392"/>
            <a:ext cx="6399330" cy="461665"/>
          </a:xfrm>
          <a:prstGeom prst="rect">
            <a:avLst/>
          </a:prstGeom>
          <a:solidFill>
            <a:srgbClr val="0000FF"/>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Times New Roman"/>
                <a:ea typeface="ＭＳ Ｐゴシック"/>
                <a:cs typeface="+mn-cs"/>
              </a:rPr>
              <a:t>自由エネルギーがわかれば物性値が計算できる</a:t>
            </a:r>
            <a:endParaRPr kumimoji="1" lang="en-US" altLang="ja-JP" sz="2400" b="0" i="0" u="none" strike="noStrike" kern="1200" cap="none" spc="0" normalizeH="0" baseline="0" noProof="0" dirty="0">
              <a:ln>
                <a:noFill/>
              </a:ln>
              <a:solidFill>
                <a:srgbClr val="FFFF00"/>
              </a:solidFill>
              <a:effectLst/>
              <a:uLnTx/>
              <a:uFillTx/>
              <a:latin typeface="Times New Roman"/>
              <a:ea typeface="ＭＳ Ｐゴシック"/>
              <a:cs typeface="+mn-cs"/>
            </a:endParaRPr>
          </a:p>
        </p:txBody>
      </p:sp>
      <p:sp>
        <p:nvSpPr>
          <p:cNvPr id="6" name="テキスト ボックス 5">
            <a:extLst>
              <a:ext uri="{FF2B5EF4-FFF2-40B4-BE49-F238E27FC236}">
                <a16:creationId xmlns:a16="http://schemas.microsoft.com/office/drawing/2014/main" id="{3149255B-E9FC-43B3-9453-52B9B3DCBBEB}"/>
              </a:ext>
            </a:extLst>
          </p:cNvPr>
          <p:cNvSpPr txBox="1"/>
          <p:nvPr/>
        </p:nvSpPr>
        <p:spPr>
          <a:xfrm>
            <a:off x="1442920" y="5941073"/>
            <a:ext cx="6399330" cy="830997"/>
          </a:xfrm>
          <a:prstGeom prst="rect">
            <a:avLst/>
          </a:prstGeom>
          <a:solidFill>
            <a:srgbClr val="0000FF"/>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Times New Roman"/>
                <a:ea typeface="ＭＳ Ｐゴシック"/>
                <a:cs typeface="+mn-cs"/>
              </a:rPr>
              <a:t>問題： 現実の物質の自由エネルギーを</a:t>
            </a:r>
            <a:br>
              <a:rPr kumimoji="1" lang="ja-JP" altLang="en-US" sz="2400" b="0" i="0" u="none" strike="noStrike" kern="1200" cap="none" spc="0" normalizeH="0" baseline="0" noProof="0" dirty="0">
                <a:ln>
                  <a:noFill/>
                </a:ln>
                <a:solidFill>
                  <a:srgbClr val="FFFF00"/>
                </a:solidFill>
                <a:effectLst/>
                <a:uLnTx/>
                <a:uFillTx/>
                <a:latin typeface="Times New Roman"/>
                <a:ea typeface="ＭＳ Ｐゴシック"/>
                <a:cs typeface="+mn-cs"/>
              </a:rPr>
            </a:br>
            <a:r>
              <a:rPr kumimoji="1" lang="ja-JP" altLang="en-US" sz="2400" b="0" i="0" u="none" strike="noStrike" kern="1200" cap="none" spc="0" normalizeH="0" baseline="0" noProof="0" dirty="0">
                <a:ln>
                  <a:noFill/>
                </a:ln>
                <a:solidFill>
                  <a:srgbClr val="FFFF00"/>
                </a:solidFill>
                <a:effectLst/>
                <a:uLnTx/>
                <a:uFillTx/>
                <a:latin typeface="Times New Roman"/>
                <a:ea typeface="ＭＳ Ｐゴシック"/>
                <a:cs typeface="+mn-cs"/>
              </a:rPr>
              <a:t>　　　　 計算する方法が与えられていない</a:t>
            </a:r>
          </a:p>
        </p:txBody>
      </p:sp>
    </p:spTree>
    <p:extLst>
      <p:ext uri="{BB962C8B-B14F-4D97-AF65-F5344CB8AC3E}">
        <p14:creationId xmlns:p14="http://schemas.microsoft.com/office/powerpoint/2010/main" val="1479775568"/>
      </p:ext>
    </p:extLst>
  </p:cSld>
  <p:clrMapOvr>
    <a:masterClrMapping/>
  </p:clrMapOvr>
  <p:transition spd="slow"/>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0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ユーザー定義 1">
      <a:majorFont>
        <a:latin typeface="Arial"/>
        <a:ea typeface="游ゴシック"/>
        <a:cs typeface=""/>
      </a:majorFont>
      <a:minorFont>
        <a:latin typeface="Times New Roman"/>
        <a:ea typeface="游明朝"/>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6603</TotalTime>
  <Words>10448</Words>
  <Application>Microsoft Office PowerPoint</Application>
  <PresentationFormat>画面に合わせる (4:3)</PresentationFormat>
  <Paragraphs>1121</Paragraphs>
  <Slides>75</Slides>
  <Notes>34</Notes>
  <HiddenSlides>0</HiddenSlides>
  <MMClips>0</MMClips>
  <ScaleCrop>false</ScaleCrop>
  <HeadingPairs>
    <vt:vector size="8" baseType="variant">
      <vt:variant>
        <vt:lpstr>使用されているフォント</vt:lpstr>
      </vt:variant>
      <vt:variant>
        <vt:i4>11</vt:i4>
      </vt:variant>
      <vt:variant>
        <vt:lpstr>テーマ</vt:lpstr>
      </vt:variant>
      <vt:variant>
        <vt:i4>3</vt:i4>
      </vt:variant>
      <vt:variant>
        <vt:lpstr>埋め込まれた OLE サーバー</vt:lpstr>
      </vt:variant>
      <vt:variant>
        <vt:i4>5</vt:i4>
      </vt:variant>
      <vt:variant>
        <vt:lpstr>スライド タイトル</vt:lpstr>
      </vt:variant>
      <vt:variant>
        <vt:i4>75</vt:i4>
      </vt:variant>
    </vt:vector>
  </HeadingPairs>
  <TitlesOfParts>
    <vt:vector size="94" baseType="lpstr">
      <vt:lpstr>ＭＳ Ｐゴシック</vt:lpstr>
      <vt:lpstr>ＭＳ Ｐ明朝</vt:lpstr>
      <vt:lpstr>MS UI Gothic</vt:lpstr>
      <vt:lpstr>Noto Sans JP</vt:lpstr>
      <vt:lpstr>游ゴシック</vt:lpstr>
      <vt:lpstr>Arial</vt:lpstr>
      <vt:lpstr>Calibri</vt:lpstr>
      <vt:lpstr>Calibri Light</vt:lpstr>
      <vt:lpstr>Cambria Math</vt:lpstr>
      <vt:lpstr>Courier New</vt:lpstr>
      <vt:lpstr>Times New Roman</vt:lpstr>
      <vt:lpstr>Office テーマ</vt:lpstr>
      <vt:lpstr>100_標準デザイン</vt:lpstr>
      <vt:lpstr>Blank</vt:lpstr>
      <vt:lpstr>ｸﾞﾗﾌ</vt:lpstr>
      <vt:lpstr>ワークシート</vt:lpstr>
      <vt:lpstr>文書</vt:lpstr>
      <vt:lpstr>Document</vt:lpstr>
      <vt:lpstr>Equation.3</vt:lpstr>
      <vt:lpstr>統計力学 (C)</vt:lpstr>
      <vt:lpstr>教科書</vt:lpstr>
      <vt:lpstr>講義予定　MAT.C203 火・金 15:25~17:05</vt:lpstr>
      <vt:lpstr>評価方針 (前半 神谷担当分)</vt:lpstr>
      <vt:lpstr>課題 2023/10/3</vt:lpstr>
      <vt:lpstr>質量・温度・電流など4つの自然界の基本定数が 更新される</vt:lpstr>
      <vt:lpstr>なぜ時間は一方向にしか進まないのか?  東大が解明に向け前進 ～量子力学から熱力学第二法則の導出に成功</vt:lpstr>
      <vt:lpstr>統計力学と場の量子論</vt:lpstr>
      <vt:lpstr>巨視変数のみを使って状態を理解する:  熱力学</vt:lpstr>
      <vt:lpstr>なぜ熱力学がわかりにくいか</vt:lpstr>
      <vt:lpstr>微視理論から状態を理解する: 統計力学</vt:lpstr>
      <vt:lpstr>§1　熱力学第一法則: 復習</vt:lpstr>
      <vt:lpstr>熱力学の特徴</vt:lpstr>
      <vt:lpstr>【重要】熱力学における公理： 熱力学三法則</vt:lpstr>
      <vt:lpstr>熱力学の問題の解き方</vt:lpstr>
      <vt:lpstr>§1.1 温度と熱</vt:lpstr>
      <vt:lpstr>§1.1 温度と熱</vt:lpstr>
      <vt:lpstr>§1.1 温度と熱</vt:lpstr>
      <vt:lpstr>【重要】エネルギー保存則</vt:lpstr>
      <vt:lpstr>エネルギー保存則のさらなる拡張</vt:lpstr>
      <vt:lpstr>現在の保存則の考え方</vt:lpstr>
      <vt:lpstr>【重要】 §1.4　熱力学第一法則</vt:lpstr>
      <vt:lpstr>【重要】 §1.2　状態量と状態方程式</vt:lpstr>
      <vt:lpstr>示量変数と示強変数</vt:lpstr>
      <vt:lpstr>PowerPoint プレゼンテーション</vt:lpstr>
      <vt:lpstr>§1.2　実在気体の状態方程式: Van der Waalsの状態方程式</vt:lpstr>
      <vt:lpstr>その他の状態方程式</vt:lpstr>
      <vt:lpstr>§1.2　等温線 (P-V 図)</vt:lpstr>
      <vt:lpstr>§1.2　Van der Waals式の解釈</vt:lpstr>
      <vt:lpstr>Van der Waals気体の等温線の計算例</vt:lpstr>
      <vt:lpstr>【重要】熱力学的平衡の三条件</vt:lpstr>
      <vt:lpstr>§1.4　準静的過程</vt:lpstr>
      <vt:lpstr>§2.1　可逆過程と不可逆過程</vt:lpstr>
      <vt:lpstr>§2.1　可逆過程と不可逆過程</vt:lpstr>
      <vt:lpstr>§2.2　クラウジウスの原理とトムソンの原理</vt:lpstr>
      <vt:lpstr>【重要】エントロピー</vt:lpstr>
      <vt:lpstr>【重要】 §2.5　エントロピー増大則</vt:lpstr>
      <vt:lpstr>§2.7　自由エネルギー</vt:lpstr>
      <vt:lpstr>【重要】自由エネルギー</vt:lpstr>
      <vt:lpstr>エンタルピーとギブス(の自由)エネルギー</vt:lpstr>
      <vt:lpstr>§2.7　平衡の条件</vt:lpstr>
      <vt:lpstr>§2.7　平衡の条件</vt:lpstr>
      <vt:lpstr>§2.8　化学ポテンシャル</vt:lpstr>
      <vt:lpstr>§2.8　化学ポテンシャル</vt:lpstr>
      <vt:lpstr>§2.8　化学ポテンシャルと第二法則</vt:lpstr>
      <vt:lpstr>【重要】まとめ： 状態変数、状態量、自由エネルギー</vt:lpstr>
      <vt:lpstr>§2.7　熱力学関数の関係</vt:lpstr>
      <vt:lpstr>熱力学関数の関係図の覚え方</vt:lpstr>
      <vt:lpstr>補足資料</vt:lpstr>
      <vt:lpstr>準静的断熱過程</vt:lpstr>
      <vt:lpstr>§1.6　(準静的)断熱変化</vt:lpstr>
      <vt:lpstr>§1.6　 (準静的)断熱変化</vt:lpstr>
      <vt:lpstr>§1.6　 (準静的)断熱変化</vt:lpstr>
      <vt:lpstr>§1.6　断熱線と等温線</vt:lpstr>
      <vt:lpstr>§1.6　準静的断熱変化</vt:lpstr>
      <vt:lpstr>§1.6　準静的断熱変化</vt:lpstr>
      <vt:lpstr>カルノーサイクル</vt:lpstr>
      <vt:lpstr>§1.7　カルノーサイクル</vt:lpstr>
      <vt:lpstr>§1.7　カルノーサイクル</vt:lpstr>
      <vt:lpstr>§1.7　カルノーサイクル (理想的な可逆熱機関)</vt:lpstr>
      <vt:lpstr>§1.7　カルノーサイクル</vt:lpstr>
      <vt:lpstr>§1.7　カルノーサイクル</vt:lpstr>
      <vt:lpstr>・可逆・不可逆サイクルの 数学的表現 ・エントロピーの発見・導出</vt:lpstr>
      <vt:lpstr>§2.3　可逆・不可逆サイクルの数学的表現</vt:lpstr>
      <vt:lpstr>§2.3　可逆・不可逆サイクルの数学的表現</vt:lpstr>
      <vt:lpstr>§2.3　可逆・不可逆サイクル: まとめ</vt:lpstr>
      <vt:lpstr>§2.4　連続的な状態変化</vt:lpstr>
      <vt:lpstr>§2.5　エントロピー</vt:lpstr>
      <vt:lpstr>§2.5　エントロピー</vt:lpstr>
      <vt:lpstr>§2.5　不可逆変化とエントロピー</vt:lpstr>
      <vt:lpstr>まぎらわしい 用語のまとめ</vt:lpstr>
      <vt:lpstr>系と熱、エネルギー、物質の出入り</vt:lpstr>
      <vt:lpstr>準静的過程、可逆過程、不可逆過程</vt:lpstr>
      <vt:lpstr>断熱過程</vt:lpstr>
      <vt:lpstr>準静的変化でない例: 断熱自由膨張</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熱力学第一法則</dc:title>
  <dc:creator>Satoru Matsuishi</dc:creator>
  <cp:lastModifiedBy>利夫 神谷</cp:lastModifiedBy>
  <cp:revision>868</cp:revision>
  <cp:lastPrinted>2022-10-04T01:12:19Z</cp:lastPrinted>
  <dcterms:created xsi:type="dcterms:W3CDTF">2016-07-11T03:38:27Z</dcterms:created>
  <dcterms:modified xsi:type="dcterms:W3CDTF">2023-10-04T00:41:02Z</dcterms:modified>
</cp:coreProperties>
</file>