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216" r:id="rId1"/>
    <p:sldMasterId id="2147484228" r:id="rId2"/>
    <p:sldMasterId id="2147484241" r:id="rId3"/>
    <p:sldMasterId id="2147484265" r:id="rId4"/>
    <p:sldMasterId id="2147484277" r:id="rId5"/>
  </p:sldMasterIdLst>
  <p:notesMasterIdLst>
    <p:notesMasterId r:id="rId47"/>
  </p:notesMasterIdLst>
  <p:handoutMasterIdLst>
    <p:handoutMasterId r:id="rId48"/>
  </p:handoutMasterIdLst>
  <p:sldIdLst>
    <p:sldId id="1593" r:id="rId6"/>
    <p:sldId id="3716" r:id="rId7"/>
    <p:sldId id="3793" r:id="rId8"/>
    <p:sldId id="3794" r:id="rId9"/>
    <p:sldId id="1669" r:id="rId10"/>
    <p:sldId id="1763" r:id="rId11"/>
    <p:sldId id="3791" r:id="rId12"/>
    <p:sldId id="1664" r:id="rId13"/>
    <p:sldId id="1667" r:id="rId14"/>
    <p:sldId id="3792" r:id="rId15"/>
    <p:sldId id="3712" r:id="rId16"/>
    <p:sldId id="1604" r:id="rId17"/>
    <p:sldId id="1606" r:id="rId18"/>
    <p:sldId id="1607" r:id="rId19"/>
    <p:sldId id="1608" r:id="rId20"/>
    <p:sldId id="3713" r:id="rId21"/>
    <p:sldId id="3709" r:id="rId22"/>
    <p:sldId id="1609" r:id="rId23"/>
    <p:sldId id="1612" r:id="rId24"/>
    <p:sldId id="1656" r:id="rId25"/>
    <p:sldId id="1615" r:id="rId26"/>
    <p:sldId id="1616" r:id="rId27"/>
    <p:sldId id="1657" r:id="rId28"/>
    <p:sldId id="3717" r:id="rId29"/>
    <p:sldId id="3718" r:id="rId30"/>
    <p:sldId id="1620" r:id="rId31"/>
    <p:sldId id="3710" r:id="rId32"/>
    <p:sldId id="1665" r:id="rId33"/>
    <p:sldId id="3786" r:id="rId34"/>
    <p:sldId id="3789" r:id="rId35"/>
    <p:sldId id="3787" r:id="rId36"/>
    <p:sldId id="3727" r:id="rId37"/>
    <p:sldId id="3790" r:id="rId38"/>
    <p:sldId id="1704" r:id="rId39"/>
    <p:sldId id="1619" r:id="rId40"/>
    <p:sldId id="3715" r:id="rId41"/>
    <p:sldId id="1699" r:id="rId42"/>
    <p:sldId id="1605" r:id="rId43"/>
    <p:sldId id="1611" r:id="rId44"/>
    <p:sldId id="1610" r:id="rId45"/>
    <p:sldId id="1614" r:id="rId46"/>
  </p:sldIdLst>
  <p:sldSz cx="12192000" cy="6858000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0000"/>
    <a:srgbClr val="00CCFF"/>
    <a:srgbClr val="6666FF"/>
    <a:srgbClr val="FF00FF"/>
    <a:srgbClr val="666633"/>
    <a:srgbClr val="99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6646" autoAdjust="0"/>
  </p:normalViewPr>
  <p:slideViewPr>
    <p:cSldViewPr>
      <p:cViewPr varScale="1">
        <p:scale>
          <a:sx n="99" d="100"/>
          <a:sy n="99" d="100"/>
        </p:scale>
        <p:origin x="590" y="26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1794" y="90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414" y="1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372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14" y="9442372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41051D-4073-4201-8AD2-A1380876006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8287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14" y="1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20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21462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627" y="4721186"/>
            <a:ext cx="4991947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2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14" y="9442372"/>
            <a:ext cx="2949787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85B0B-976C-4725-9325-232CE663A88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9970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D129502-523E-4D6A-8555-64C9A1D7FB24}" type="slidenum">
              <a:rPr lang="en-US" altLang="ja-JP" sz="1200"/>
              <a:pPr eaLnBrk="1" hangingPunct="1"/>
              <a:t>1</a:t>
            </a:fld>
            <a:endParaRPr lang="en-US" altLang="ja-JP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075" y="811213"/>
            <a:ext cx="7196138" cy="4048125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521" y="5131831"/>
            <a:ext cx="5404161" cy="486173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65990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fld id="{27856527-644D-42EB-A647-EDB6DCDEFFC2}" type="slidenum">
              <a:rPr lang="en-US" altLang="ja-JP" sz="1200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solidFill>
            <a:srgbClr val="FFFFFF"/>
          </a:solidFill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960" y="4343400"/>
            <a:ext cx="5487679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93" tIns="44047" rIns="88093" bIns="4404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2617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206395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4173765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55708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0274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1762967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79651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13598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887850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53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06821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276800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135294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96072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3453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3453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7750589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753774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82954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128048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58215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56309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35572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E002B1C8-349B-434C-A40F-26AE56A1D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DE8A53-7A6D-495A-A38F-703B18DFF481}" type="slidenum"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0EF297B-9564-469C-BE70-A022C25A6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35E54939-A5C6-4CC0-B759-F148A41C8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034" tIns="49517" rIns="99034" bIns="4951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537585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34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33223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28550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434536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856527-644D-42EB-A647-EDB6DCDEFFC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50" charset="-128"/>
              <a:cs typeface="+mn-cs"/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1237" cy="3427413"/>
          </a:xfrm>
          <a:solidFill>
            <a:srgbClr val="FFFFFF"/>
          </a:solidFill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093" tIns="44047" rIns="88093" bIns="44047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590002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38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492684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39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427979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21462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3E635-7430-48FD-BD0D-3738A03B48A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22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14E769D2-9CBE-4645-88D3-F8ECEFDAAFD1}" type="slidenum">
              <a:rPr lang="en-US" altLang="ja-JP" sz="1200">
                <a:solidFill>
                  <a:srgbClr val="000000"/>
                </a:solidFill>
              </a:rPr>
              <a:pPr eaLnBrk="1" hangingPunct="1"/>
              <a:t>41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44956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8D129502-523E-4D6A-8555-64C9A1D7FB24}" type="slidenum">
              <a:rPr lang="en-US" altLang="ja-JP" sz="1200"/>
              <a:pPr eaLnBrk="1" hangingPunct="1"/>
              <a:t>4</a:t>
            </a:fld>
            <a:endParaRPr lang="en-US" altLang="ja-JP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19075" y="811213"/>
            <a:ext cx="7196138" cy="4048125"/>
          </a:xfrm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521" y="5131831"/>
            <a:ext cx="5404161" cy="486173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4408" tIns="42204" rIns="84408" bIns="42204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5196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696024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43392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40274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829552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0663" y="811213"/>
            <a:ext cx="7199313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0772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0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99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59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2579A-6D1E-479C-9D6D-DF6F4DDE1E9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6D705-7948-46A3-83E9-33B421C9213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5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32C1A-BFF7-4A4D-A94A-2C83D55543D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D0F0-81B9-4E8E-835F-4EFA3B51A94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6E56A-DFEF-4601-A57B-02598C5B4E8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92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85863-D331-40EE-82D9-88D2CF7DC2D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50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3CA03-DB20-47B6-B03E-F26686ACDF8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3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F43F4-0BFF-4D3C-BDC4-5887BC6CAB0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5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84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FBC2-C74D-489D-A2F2-0920616BF5D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1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2C3B8-5366-4932-B226-A4AD3A98D6A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8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C84C-72BF-43C3-87A4-A0925ABD901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93C6-1C71-4E5F-A0BA-6F8ED05E0A8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DA40905-4628-4E0D-BB30-188B43B86E2F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52738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A6C198-10A3-49B4-BD5F-27387B707678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71012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4C0F5AC-3309-4BC4-B158-A994769481D9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42415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9CBC180-78D8-4D39-BDDA-63DEF63D53DE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23865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67CF15-6E12-49D0-BEE3-86E7F99CAAD5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29642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8721BE0-07B9-48DD-8C96-982294467978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4245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AD171C1-6BBE-41C8-A358-3FC1E17F9159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97242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6E17BB-8021-4549-B7CF-EAC4A037AE75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29563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98DFEFE-02BD-40F4-B66F-DA6FE633A18A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75954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DD85B67-B469-4361-B0D7-A52FF216F3FC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701980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C96FF82-4B8E-472E-A29E-50C01818E5D7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02015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D7CE-D2CB-43B2-B6D2-0D7607CB58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68C1-861C-44A6-9A63-474BF88A736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9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500D-559E-4EBA-8A75-B4DC3034C8F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DC95-28CF-4903-8B74-CB5A6826136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D807-A7AC-4A06-B0AE-F343077C1A1F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4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67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DC337-3A62-4311-A09E-9BF05EE0571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F27C-892F-4E3F-B25C-541ED0AAE9B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5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E2813-5CFA-4ABA-A9F1-700B5560392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4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70F29-1ED5-44CB-8D8B-03ED8637273A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4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537A5-F47A-4EA4-9737-56D8D04B8286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68EBE-14C5-4D85-A346-87F0E87BD3C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9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D7CE-D2CB-43B2-B6D2-0D7607CB5852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68C1-861C-44A6-9A63-474BF88A7364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500D-559E-4EBA-8A75-B4DC3034C8F8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3DC95-28CF-4903-8B74-CB5A6826136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0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46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D807-A7AC-4A06-B0AE-F343077C1A1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6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DC337-3A62-4311-A09E-9BF05EE05713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F27C-892F-4E3F-B25C-541ED0AAE9B2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E2813-5CFA-4ABA-A9F1-700B5560392E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3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70F29-1ED5-44CB-8D8B-03ED8637273A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0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537A5-F47A-4EA4-9737-56D8D04B8286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68EBE-14C5-4D85-A346-87F0E87BD3C7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4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4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4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2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41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3E2E94F-954D-465B-BA5B-D7061B8B63C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20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41DD05-60B8-48A1-99ED-CD227F09E13E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0393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2" r:id="rId1"/>
    <p:sldLayoutId id="2147484243" r:id="rId2"/>
    <p:sldLayoutId id="2147484244" r:id="rId3"/>
    <p:sldLayoutId id="2147484245" r:id="rId4"/>
    <p:sldLayoutId id="2147484246" r:id="rId5"/>
    <p:sldLayoutId id="2147484247" r:id="rId6"/>
    <p:sldLayoutId id="2147484248" r:id="rId7"/>
    <p:sldLayoutId id="2147484249" r:id="rId8"/>
    <p:sldLayoutId id="2147484250" r:id="rId9"/>
    <p:sldLayoutId id="2147484251" r:id="rId10"/>
    <p:sldLayoutId id="21474842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701F74-92F0-4324-AAE0-06A65AC6171C}" type="slidenum">
              <a:rPr lang="en-US" altLang="ja-JP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2547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C701F74-92F0-4324-AAE0-06A65AC6171C}" type="slidenum">
              <a:rPr lang="en-US" altLang="ja-JP" smtClean="0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58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ja.wikipedia.org/wiki/%E3%83%95%E3%82%A1%E3%82%A4%E3%83%AB:IEEE_754_Double_Floating_Point_Format.sv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6F50DF89-1281-1037-735C-131C21BED9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80" r="2791" b="22700"/>
          <a:stretch>
            <a:fillRect/>
          </a:stretch>
        </p:blipFill>
        <p:spPr>
          <a:xfrm>
            <a:off x="1199456" y="1152379"/>
            <a:ext cx="9433048" cy="5510104"/>
          </a:xfrm>
          <a:prstGeom prst="rect">
            <a:avLst/>
          </a:prstGeom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19336" y="620688"/>
            <a:ext cx="8014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800" b="1" dirty="0">
                <a:ea typeface="ＭＳ 明朝" panose="02020609040205080304" pitchFamily="17" charset="-128"/>
              </a:rPr>
              <a:t>Lecture materials:</a:t>
            </a:r>
            <a:r>
              <a:rPr lang="ja-JP" altLang="en-US" sz="2800" b="1" dirty="0">
                <a:ea typeface="ＭＳ 明朝" panose="02020609040205080304" pitchFamily="17" charset="-128"/>
              </a:rPr>
              <a:t> 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900455"/>
          </a:xfrm>
        </p:spPr>
        <p:txBody>
          <a:bodyPr/>
          <a:lstStyle/>
          <a:p>
            <a:pPr eaLnBrk="1" hangingPunct="1"/>
            <a:r>
              <a:rPr lang="en-US" altLang="ja-JP" sz="32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Computational Materials Science (</a:t>
            </a:r>
            <a:r>
              <a:rPr lang="ja-JP" altLang="en-US" sz="32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計算材料学特論</a:t>
            </a:r>
            <a:r>
              <a:rPr lang="en-US" altLang="ja-JP" sz="3200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)</a:t>
            </a:r>
            <a:endParaRPr lang="ja-JP" altLang="en-US" sz="3200" b="1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1B955E9-0221-E83F-12C8-A31B36040118}"/>
              </a:ext>
            </a:extLst>
          </p:cNvPr>
          <p:cNvSpPr/>
          <p:nvPr/>
        </p:nvSpPr>
        <p:spPr>
          <a:xfrm>
            <a:off x="2999656" y="724006"/>
            <a:ext cx="9206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000000"/>
                </a:solidFill>
              </a:rPr>
              <a:t>http://d2mate.mdxes.iir.isct.ac.jp/D2MatE/D2MatE_programs.html?page=cms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3129D2A-710E-DE1D-3ACA-B255F15783C3}"/>
              </a:ext>
            </a:extLst>
          </p:cNvPr>
          <p:cNvSpPr/>
          <p:nvPr/>
        </p:nvSpPr>
        <p:spPr>
          <a:xfrm>
            <a:off x="839416" y="4869160"/>
            <a:ext cx="8561033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2F6E27-B1D6-0AD6-0F26-887E1C503245}"/>
              </a:ext>
            </a:extLst>
          </p:cNvPr>
          <p:cNvSpPr txBox="1"/>
          <p:nvPr/>
        </p:nvSpPr>
        <p:spPr>
          <a:xfrm>
            <a:off x="2711624" y="5416032"/>
            <a:ext cx="9070175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We would wait for five minuities.</a:t>
            </a:r>
          </a:p>
          <a:p>
            <a:r>
              <a:rPr lang="en-US" altLang="ja-JP" b="1" dirty="0"/>
              <a:t>In meantime, please be sure to download the latest lecture materials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178974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548680"/>
          </a:xfrm>
        </p:spPr>
        <p:txBody>
          <a:bodyPr/>
          <a:lstStyle/>
          <a:p>
            <a:pPr eaLnBrk="1" hangingPunct="1"/>
            <a:r>
              <a:rPr lang="en-US" altLang="ja-JP" sz="2800" b="1" dirty="0">
                <a:solidFill>
                  <a:srgbClr val="0000FF"/>
                </a:solidFill>
              </a:rPr>
              <a:t>If interested in python and AI-based programming</a:t>
            </a:r>
            <a:endParaRPr lang="ja-JP" alt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39416" y="476672"/>
            <a:ext cx="7394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b="1"/>
              <a:t>http://d2mate.mdxes.iir.isct.ac.jp/D2MatE/D2MatE_programs.html?page=tutorial</a:t>
            </a:r>
            <a:endParaRPr lang="ja-JP" altLang="en-US" sz="16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EA9BB5A-FFEA-769E-C091-513531FA92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451"/>
          <a:stretch>
            <a:fillRect/>
          </a:stretch>
        </p:blipFill>
        <p:spPr>
          <a:xfrm>
            <a:off x="2135560" y="858198"/>
            <a:ext cx="7321449" cy="5661248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762862-D034-60F6-A190-57B65D7AEA64}"/>
              </a:ext>
            </a:extLst>
          </p:cNvPr>
          <p:cNvSpPr/>
          <p:nvPr/>
        </p:nvSpPr>
        <p:spPr>
          <a:xfrm>
            <a:off x="839416" y="4149080"/>
            <a:ext cx="982858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F1CFB50-7B56-9297-569F-F4691DE753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5314" r="28317" b="26286"/>
          <a:stretch>
            <a:fillRect/>
          </a:stretch>
        </p:blipFill>
        <p:spPr>
          <a:xfrm>
            <a:off x="1775520" y="4203646"/>
            <a:ext cx="9343254" cy="102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48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PROBLEM, June 10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271464" y="1916832"/>
            <a:ext cx="10729192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ja-JP" sz="2000" b="1" dirty="0">
                <a:solidFill>
                  <a:srgbClr val="000000"/>
                </a:solidFill>
              </a:rPr>
              <a:t>Choose one of the following PROBLEM 1 or PROBLEM 2</a:t>
            </a:r>
          </a:p>
          <a:p>
            <a:pPr>
              <a:defRPr/>
            </a:pPr>
            <a:r>
              <a:rPr lang="it-IT" altLang="ja-JP" sz="2000" b="1" dirty="0">
                <a:solidFill>
                  <a:srgbClr val="FF0000"/>
                </a:solidFill>
              </a:rPr>
              <a:t>PROBLEM 1:</a:t>
            </a:r>
          </a:p>
          <a:p>
            <a:pPr marL="514350" indent="-514350">
              <a:buFontTx/>
              <a:buAutoNum type="romanLcParenBoth"/>
              <a:defRPr/>
            </a:pPr>
            <a:r>
              <a:rPr lang="it-IT" altLang="ja-JP" sz="2000" dirty="0">
                <a:solidFill>
                  <a:srgbClr val="000000"/>
                </a:solidFill>
              </a:rPr>
              <a:t>Convert 1</a:t>
            </a:r>
            <a:r>
              <a:rPr lang="en-US" altLang="ja-JP" sz="2000" dirty="0">
                <a:solidFill>
                  <a:srgbClr val="000000"/>
                </a:solidFill>
              </a:rPr>
              <a:t>01</a:t>
            </a:r>
            <a:r>
              <a:rPr lang="it-IT" altLang="ja-JP" sz="2000" dirty="0">
                <a:solidFill>
                  <a:srgbClr val="000000"/>
                </a:solidFill>
              </a:rPr>
              <a:t>0</a:t>
            </a:r>
            <a:r>
              <a:rPr lang="en-US" altLang="ja-JP" sz="2000" dirty="0">
                <a:solidFill>
                  <a:srgbClr val="000000"/>
                </a:solidFill>
              </a:rPr>
              <a:t>0</a:t>
            </a:r>
            <a:r>
              <a:rPr lang="it-IT" altLang="ja-JP" sz="2000" dirty="0">
                <a:solidFill>
                  <a:srgbClr val="000000"/>
                </a:solidFill>
              </a:rPr>
              <a:t>1</a:t>
            </a:r>
            <a:r>
              <a:rPr lang="it-IT" altLang="ja-JP" sz="2000" baseline="-25000" dirty="0">
                <a:solidFill>
                  <a:srgbClr val="000000"/>
                </a:solidFill>
              </a:rPr>
              <a:t>2</a:t>
            </a:r>
            <a:r>
              <a:rPr lang="it-IT" altLang="ja-JP" sz="2000" dirty="0">
                <a:solidFill>
                  <a:srgbClr val="000000"/>
                </a:solidFill>
              </a:rPr>
              <a:t> to base 10</a:t>
            </a:r>
          </a:p>
          <a:p>
            <a:pPr marL="514350" indent="-514350">
              <a:buFontTx/>
              <a:buAutoNum type="romanLcParenBoth"/>
              <a:defRPr/>
            </a:pPr>
            <a:r>
              <a:rPr lang="it-IT" altLang="ja-JP" sz="2000" dirty="0">
                <a:solidFill>
                  <a:srgbClr val="000000"/>
                </a:solidFill>
              </a:rPr>
              <a:t>Convert 4251</a:t>
            </a:r>
            <a:r>
              <a:rPr lang="it-IT" altLang="ja-JP" sz="2000" baseline="-25000" dirty="0">
                <a:solidFill>
                  <a:srgbClr val="000000"/>
                </a:solidFill>
              </a:rPr>
              <a:t>10</a:t>
            </a:r>
            <a:r>
              <a:rPr lang="it-IT" altLang="ja-JP" sz="2000" dirty="0">
                <a:solidFill>
                  <a:srgbClr val="000000"/>
                </a:solidFill>
              </a:rPr>
              <a:t> to base 16</a:t>
            </a:r>
          </a:p>
          <a:p>
            <a:pPr>
              <a:defRPr/>
            </a:pPr>
            <a:endParaRPr lang="it-IT" altLang="ja-JP" sz="2000" baseline="30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 altLang="ja-JP" sz="2000" b="1" dirty="0">
                <a:solidFill>
                  <a:srgbClr val="FF0000"/>
                </a:solidFill>
              </a:rPr>
              <a:t>PROBLEM 2:</a:t>
            </a:r>
          </a:p>
          <a:p>
            <a:pPr>
              <a:defRPr/>
            </a:pPr>
            <a:r>
              <a:rPr lang="it-IT" altLang="ja-JP" sz="2000" dirty="0">
                <a:solidFill>
                  <a:srgbClr val="000000"/>
                </a:solidFill>
              </a:rPr>
              <a:t>Choose one of the python programs given today (sum_error.py, sum.py, base.py)</a:t>
            </a:r>
            <a:r>
              <a:rPr lang="en-US" altLang="ja-JP" sz="2000" dirty="0">
                <a:solidFill>
                  <a:srgbClr val="000000"/>
                </a:solidFill>
              </a:rPr>
              <a:t>.</a:t>
            </a:r>
            <a:br>
              <a:rPr lang="it-IT" altLang="ja-JP" sz="2000" dirty="0">
                <a:solidFill>
                  <a:srgbClr val="000000"/>
                </a:solidFill>
              </a:rPr>
            </a:br>
            <a:r>
              <a:rPr lang="ja-JP" altLang="en-US" sz="2000" dirty="0">
                <a:solidFill>
                  <a:srgbClr val="000000"/>
                </a:solidFill>
              </a:rPr>
              <a:t>・ </a:t>
            </a:r>
            <a:r>
              <a:rPr lang="en-US" altLang="ja-JP" sz="2000" dirty="0">
                <a:solidFill>
                  <a:srgbClr val="000000"/>
                </a:solidFill>
              </a:rPr>
              <a:t>E</a:t>
            </a:r>
            <a:r>
              <a:rPr lang="it-IT" altLang="ja-JP" sz="2000" dirty="0">
                <a:solidFill>
                  <a:srgbClr val="000000"/>
                </a:solidFill>
              </a:rPr>
              <a:t>xplain what each block of the source code does, </a:t>
            </a:r>
            <a:br>
              <a:rPr lang="it-IT" altLang="ja-JP" sz="2000" dirty="0">
                <a:solidFill>
                  <a:srgbClr val="000000"/>
                </a:solidFill>
              </a:rPr>
            </a:br>
            <a:r>
              <a:rPr lang="it-IT" altLang="ja-JP" sz="2000" dirty="0">
                <a:solidFill>
                  <a:srgbClr val="000000"/>
                </a:solidFill>
              </a:rPr>
              <a:t>or </a:t>
            </a:r>
            <a:br>
              <a:rPr lang="it-IT" altLang="ja-JP" sz="2000" dirty="0">
                <a:solidFill>
                  <a:srgbClr val="000000"/>
                </a:solidFill>
              </a:rPr>
            </a:br>
            <a:r>
              <a:rPr lang="ja-JP" altLang="en-US" sz="2000" dirty="0">
                <a:solidFill>
                  <a:srgbClr val="000000"/>
                </a:solidFill>
              </a:rPr>
              <a:t>・ </a:t>
            </a:r>
            <a:r>
              <a:rPr lang="it-IT" altLang="ja-JP" sz="2000" dirty="0">
                <a:solidFill>
                  <a:srgbClr val="000000"/>
                </a:solidFill>
              </a:rPr>
              <a:t>list up the source code parts that you cannot understand what they do or why they are needed. </a:t>
            </a:r>
          </a:p>
          <a:p>
            <a:pPr>
              <a:defRPr/>
            </a:pPr>
            <a:r>
              <a:rPr lang="ja-JP" altLang="en-US" sz="2000" dirty="0">
                <a:solidFill>
                  <a:srgbClr val="000000"/>
                </a:solidFill>
              </a:rPr>
              <a:t>今日配布したプログラム</a:t>
            </a:r>
            <a:r>
              <a:rPr lang="it-IT" altLang="ja-JP" sz="2000" dirty="0">
                <a:solidFill>
                  <a:srgbClr val="000000"/>
                </a:solidFill>
              </a:rPr>
              <a:t> (sum_error</a:t>
            </a:r>
            <a:r>
              <a:rPr lang="en-US" altLang="ja-JP" sz="2000" dirty="0">
                <a:solidFill>
                  <a:srgbClr val="000000"/>
                </a:solidFill>
              </a:rPr>
              <a:t>-</a:t>
            </a:r>
            <a:r>
              <a:rPr lang="en-US" altLang="ja-JP" sz="2000" dirty="0" err="1">
                <a:solidFill>
                  <a:srgbClr val="000000"/>
                </a:solidFill>
              </a:rPr>
              <a:t>plt</a:t>
            </a:r>
            <a:r>
              <a:rPr lang="it-IT" altLang="ja-JP" sz="2000" dirty="0">
                <a:solidFill>
                  <a:srgbClr val="000000"/>
                </a:solidFill>
              </a:rPr>
              <a:t>.py, sum.py, base.py)</a:t>
            </a:r>
            <a:r>
              <a:rPr lang="ja-JP" altLang="en-US" sz="2000" dirty="0">
                <a:solidFill>
                  <a:srgbClr val="000000"/>
                </a:solidFill>
              </a:rPr>
              <a:t> から１つを選び、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0000"/>
                </a:solidFill>
              </a:rPr>
              <a:t>以下のいずれかを答えよ</a:t>
            </a:r>
            <a:endParaRPr lang="en-US" altLang="ja-JP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0000"/>
                </a:solidFill>
              </a:rPr>
              <a:t>・ ソースコードのそれぞれの部分が何をしているかを説明する</a:t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ja-JP" altLang="en-US" sz="2000" dirty="0">
                <a:solidFill>
                  <a:srgbClr val="000000"/>
                </a:solidFill>
              </a:rPr>
              <a:t>・ ソースコードの中で理解できない部分、あるいは</a:t>
            </a:r>
            <a:r>
              <a:rPr lang="en-US" altLang="ja-JP" sz="2000" dirty="0">
                <a:solidFill>
                  <a:srgbClr val="000000"/>
                </a:solidFill>
              </a:rPr>
              <a:t>  </a:t>
            </a:r>
            <a:r>
              <a:rPr lang="ja-JP" altLang="en-US" sz="2000" dirty="0">
                <a:solidFill>
                  <a:srgbClr val="000000"/>
                </a:solidFill>
              </a:rPr>
              <a:t>なぜそれが必要かわからない部分を述べよ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5D3233-D28A-4942-C2FD-31DB973965EA}"/>
              </a:ext>
            </a:extLst>
          </p:cNvPr>
          <p:cNvSpPr txBox="1"/>
          <p:nvPr/>
        </p:nvSpPr>
        <p:spPr>
          <a:xfrm>
            <a:off x="983432" y="787931"/>
            <a:ext cx="89644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ja-JP" sz="2000" b="1" dirty="0">
                <a:solidFill>
                  <a:srgbClr val="0000FF"/>
                </a:solidFill>
              </a:rPr>
              <a:t>Submit electronic file(s) via LMS</a:t>
            </a:r>
            <a:r>
              <a:rPr lang="ja-JP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ja-JP" sz="2000" b="1" dirty="0">
                <a:solidFill>
                  <a:srgbClr val="0000FF"/>
                </a:solidFill>
              </a:rPr>
              <a:t>until the midnight of June 11</a:t>
            </a:r>
            <a:br>
              <a:rPr lang="en-US" altLang="ja-JP" sz="2000" b="1" dirty="0">
                <a:solidFill>
                  <a:srgbClr val="0000FF"/>
                </a:solidFill>
              </a:rPr>
            </a:br>
            <a:r>
              <a:rPr lang="en-US" altLang="ja-JP" sz="2000" b="1" dirty="0">
                <a:solidFill>
                  <a:srgbClr val="0000FF"/>
                </a:solidFill>
              </a:rPr>
              <a:t>  </a:t>
            </a:r>
            <a:r>
              <a:rPr lang="en-US" altLang="ja-JP" sz="1800" dirty="0">
                <a:solidFill>
                  <a:srgbClr val="0000FF"/>
                </a:solidFill>
              </a:rPr>
              <a:t>(</a:t>
            </a:r>
            <a:r>
              <a:rPr lang="en-US" altLang="ja-JP" sz="1800">
                <a:solidFill>
                  <a:srgbClr val="0000FF"/>
                </a:solidFill>
              </a:rPr>
              <a:t>If LMS </a:t>
            </a:r>
            <a:r>
              <a:rPr lang="en-US" altLang="ja-JP" sz="1800" dirty="0">
                <a:solidFill>
                  <a:srgbClr val="0000FF"/>
                </a:solidFill>
              </a:rPr>
              <a:t>doesn’t work, send the files to </a:t>
            </a:r>
            <a:r>
              <a:rPr lang="en-US" altLang="ja-JP" sz="1800" dirty="0">
                <a:solidFill>
                  <a:srgbClr val="FF0000"/>
                </a:solidFill>
              </a:rPr>
              <a:t>kamiya.t.aa@m.titech.ac.jp.</a:t>
            </a:r>
            <a:br>
              <a:rPr lang="en-US" altLang="ja-JP" sz="1800" dirty="0">
                <a:solidFill>
                  <a:srgbClr val="FF0000"/>
                </a:solidFill>
              </a:rPr>
            </a:br>
            <a:r>
              <a:rPr lang="en-US" altLang="ja-JP" sz="1800" dirty="0">
                <a:solidFill>
                  <a:srgbClr val="FF0000"/>
                </a:solidFill>
              </a:rPr>
              <a:t>   In this case, file name </a:t>
            </a:r>
            <a:r>
              <a:rPr lang="en-US" altLang="ja-JP" sz="1800" dirty="0">
                <a:solidFill>
                  <a:srgbClr val="0000FF"/>
                </a:solidFill>
              </a:rPr>
              <a:t>must include your </a:t>
            </a:r>
            <a:r>
              <a:rPr lang="en-US" altLang="ja-JP" sz="1800" dirty="0">
                <a:solidFill>
                  <a:srgbClr val="FF0000"/>
                </a:solidFill>
              </a:rPr>
              <a:t>STUDENT ID and FULL NAME)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DDFF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7653" name="Rectangle 2053"/>
          <p:cNvSpPr>
            <a:spLocks noGrp="1" noChangeArrowheads="1"/>
          </p:cNvSpPr>
          <p:nvPr>
            <p:ph type="title" idx="4294967295"/>
          </p:nvPr>
        </p:nvSpPr>
        <p:spPr>
          <a:xfrm>
            <a:off x="1524432" y="2780928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b="1" dirty="0">
                <a:solidFill>
                  <a:srgbClr val="0000FF"/>
                </a:solidFill>
              </a:rPr>
              <a:t>Fundamentals</a:t>
            </a:r>
            <a:r>
              <a:rPr lang="ja-JP" altLang="en-US" b="1" dirty="0">
                <a:solidFill>
                  <a:srgbClr val="0000FF"/>
                </a:solidFill>
              </a:rPr>
              <a:t> </a:t>
            </a:r>
            <a:r>
              <a:rPr lang="en-US" altLang="ja-JP" b="1" dirty="0">
                <a:solidFill>
                  <a:srgbClr val="0000FF"/>
                </a:solidFill>
              </a:rPr>
              <a:t>of computer</a:t>
            </a:r>
            <a:br>
              <a:rPr lang="en-US" altLang="ja-JP" b="1" dirty="0">
                <a:solidFill>
                  <a:srgbClr val="0000FF"/>
                </a:solidFill>
              </a:rPr>
            </a:br>
            <a:r>
              <a:rPr lang="ja-JP" altLang="en-US" sz="3600" b="1" dirty="0">
                <a:solidFill>
                  <a:schemeClr val="tx1"/>
                </a:solidFill>
              </a:rPr>
              <a:t>コンピュータの基礎</a:t>
            </a:r>
          </a:p>
        </p:txBody>
      </p:sp>
    </p:spTree>
    <p:extLst>
      <p:ext uri="{BB962C8B-B14F-4D97-AF65-F5344CB8AC3E}">
        <p14:creationId xmlns:p14="http://schemas.microsoft.com/office/powerpoint/2010/main" val="16035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59664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Numeric representation</a:t>
            </a:r>
            <a:br>
              <a:rPr lang="en-US" altLang="ja-JP" sz="3600" b="1" dirty="0">
                <a:solidFill>
                  <a:srgbClr val="0000FF"/>
                </a:solidFill>
              </a:rPr>
            </a:br>
            <a:r>
              <a:rPr lang="en-US" altLang="ja-JP" sz="2800" b="1" dirty="0">
                <a:solidFill>
                  <a:schemeClr val="tx1"/>
                </a:solidFill>
              </a:rPr>
              <a:t>(</a:t>
            </a:r>
            <a:r>
              <a:rPr lang="ja-JP" altLang="en-US" sz="2800" b="1" dirty="0">
                <a:solidFill>
                  <a:schemeClr val="tx1"/>
                </a:solidFill>
              </a:rPr>
              <a:t>数の表現</a:t>
            </a:r>
            <a:r>
              <a:rPr lang="en-US" altLang="ja-JP" sz="2800" b="1" dirty="0">
                <a:solidFill>
                  <a:schemeClr val="tx1"/>
                </a:solidFill>
              </a:rPr>
              <a:t>)</a:t>
            </a:r>
            <a:endParaRPr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1544" y="1464646"/>
            <a:ext cx="11849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Base 10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en-US" altLang="ja-JP" sz="1800" b="1" dirty="0">
                <a:solidFill>
                  <a:srgbClr val="FF0000"/>
                </a:solidFill>
              </a:rPr>
              <a:t>(decimal) </a:t>
            </a:r>
            <a:br>
              <a:rPr lang="en-US" altLang="ja-JP" sz="1800" b="1" dirty="0">
                <a:solidFill>
                  <a:srgbClr val="FF0000"/>
                </a:solidFill>
              </a:rPr>
            </a:br>
            <a:r>
              <a:rPr lang="en-US" altLang="ja-JP" sz="1800" b="1" dirty="0"/>
              <a:t>(10</a:t>
            </a:r>
            <a:r>
              <a:rPr lang="ja-JP" altLang="en-US" sz="1800" b="1" dirty="0"/>
              <a:t>進数</a:t>
            </a:r>
            <a:r>
              <a:rPr lang="en-US" altLang="ja-JP" sz="1800" b="1" dirty="0"/>
              <a:t>)</a:t>
            </a:r>
            <a:endParaRPr lang="ja-JP" altLang="en-US" sz="18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91545" y="4983559"/>
            <a:ext cx="10743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Base </a:t>
            </a:r>
            <a:r>
              <a:rPr lang="en-US" altLang="ja-JP" b="1" i="1" dirty="0">
                <a:solidFill>
                  <a:srgbClr val="FF0000"/>
                </a:solidFill>
              </a:rPr>
              <a:t>r</a:t>
            </a:r>
            <a:r>
              <a:rPr lang="ja-JP" altLang="en-US" b="1" i="1" dirty="0">
                <a:solidFill>
                  <a:srgbClr val="FF0000"/>
                </a:solidFill>
              </a:rPr>
              <a:t> </a:t>
            </a:r>
            <a:br>
              <a:rPr lang="en-US" altLang="ja-JP" b="1" i="1" dirty="0">
                <a:solidFill>
                  <a:srgbClr val="FF0000"/>
                </a:solidFill>
              </a:rPr>
            </a:br>
            <a:r>
              <a:rPr lang="en-US" altLang="ja-JP" sz="1800" b="1" dirty="0"/>
              <a:t>(</a:t>
            </a:r>
            <a:r>
              <a:rPr lang="en-US" altLang="ja-JP" sz="1800" b="1" i="1" dirty="0"/>
              <a:t>r</a:t>
            </a:r>
            <a:r>
              <a:rPr lang="ja-JP" altLang="en-US" sz="1800" b="1" dirty="0"/>
              <a:t>進数</a:t>
            </a:r>
            <a:r>
              <a:rPr lang="en-US" altLang="ja-JP" sz="1800" b="1" dirty="0"/>
              <a:t>)</a:t>
            </a:r>
            <a:endParaRPr lang="ja-JP" altLang="en-US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91545" y="3389445"/>
            <a:ext cx="10310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Base 2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en-US" altLang="ja-JP" sz="1800" b="1" dirty="0">
                <a:solidFill>
                  <a:srgbClr val="FF0000"/>
                </a:solidFill>
              </a:rPr>
              <a:t>(binary)</a:t>
            </a:r>
          </a:p>
          <a:p>
            <a:r>
              <a:rPr lang="en-US" altLang="ja-JP" sz="1800" b="1" dirty="0"/>
              <a:t>(2</a:t>
            </a:r>
            <a:r>
              <a:rPr lang="ja-JP" altLang="en-US" sz="1800" b="1" dirty="0"/>
              <a:t>進数</a:t>
            </a:r>
            <a:r>
              <a:rPr lang="en-US" altLang="ja-JP" sz="1800" b="1" dirty="0"/>
              <a:t>)</a:t>
            </a:r>
            <a:endParaRPr lang="ja-JP" altLang="en-US" sz="1800" b="1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30194" y="1459985"/>
            <a:ext cx="7092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/>
            <a:r>
              <a:rPr lang="en-US" altLang="ja-JP" dirty="0">
                <a:solidFill>
                  <a:srgbClr val="000000"/>
                </a:solidFill>
              </a:rPr>
              <a:t>1975 = </a:t>
            </a:r>
            <a:r>
              <a:rPr lang="en-US" altLang="ja-JP" dirty="0">
                <a:solidFill>
                  <a:srgbClr val="0000FF"/>
                </a:solidFill>
              </a:rPr>
              <a:t>1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1000 + </a:t>
            </a:r>
            <a:r>
              <a:rPr lang="en-US" altLang="ja-JP" dirty="0">
                <a:solidFill>
                  <a:srgbClr val="0000FF"/>
                </a:solidFill>
              </a:rPr>
              <a:t>9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100 +</a:t>
            </a: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7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10 +</a:t>
            </a: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5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1</a:t>
            </a:r>
            <a:b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</a:b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        = </a:t>
            </a:r>
            <a:r>
              <a:rPr lang="en-US" altLang="ja-JP" dirty="0">
                <a:solidFill>
                  <a:srgbClr val="0000FF"/>
                </a:solidFill>
              </a:rPr>
              <a:t>1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10</a:t>
            </a:r>
            <a:r>
              <a:rPr lang="en-US" altLang="ja-JP" baseline="30000" dirty="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   + </a:t>
            </a:r>
            <a:r>
              <a:rPr lang="en-US" altLang="ja-JP" dirty="0">
                <a:solidFill>
                  <a:srgbClr val="0000FF"/>
                </a:solidFill>
              </a:rPr>
              <a:t>9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10</a:t>
            </a:r>
            <a:r>
              <a:rPr lang="en-US" altLang="ja-JP" baseline="30000" dirty="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+</a:t>
            </a: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7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10</a:t>
            </a:r>
            <a:r>
              <a:rPr lang="en-US" altLang="ja-JP" baseline="30000" dirty="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+</a:t>
            </a: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FF"/>
                </a:solidFill>
              </a:rPr>
              <a:t>5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10</a:t>
            </a:r>
            <a:r>
              <a:rPr lang="en-US" altLang="ja-JP" baseline="30000" dirty="0">
                <a:solidFill>
                  <a:srgbClr val="000000"/>
                </a:solidFill>
                <a:sym typeface="Symbol" panose="05050102010706020507" pitchFamily="18" charset="2"/>
              </a:rPr>
              <a:t>0</a:t>
            </a:r>
            <a:endParaRPr lang="en-US" altLang="ja-JP" baseline="30000" dirty="0">
              <a:solidFill>
                <a:srgbClr val="00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719736" y="2238572"/>
            <a:ext cx="16561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 algn="ctr"/>
            <a:r>
              <a:rPr lang="en-US" altLang="ja-JP" sz="1400" dirty="0">
                <a:solidFill>
                  <a:srgbClr val="000000"/>
                </a:solidFill>
              </a:rPr>
              <a:t>the 1000’s place</a:t>
            </a:r>
          </a:p>
          <a:p>
            <a:pPr marL="0" indent="0" algn="ctr"/>
            <a:r>
              <a:rPr lang="en-US" altLang="ja-JP" sz="1400" dirty="0">
                <a:solidFill>
                  <a:srgbClr val="000000"/>
                </a:solidFill>
              </a:rPr>
              <a:t>(1000</a:t>
            </a:r>
            <a:r>
              <a:rPr lang="ja-JP" altLang="en-US" sz="1400" dirty="0" err="1">
                <a:solidFill>
                  <a:srgbClr val="000000"/>
                </a:solidFill>
              </a:rPr>
              <a:t>の位</a:t>
            </a:r>
            <a:r>
              <a:rPr lang="en-US" altLang="ja-JP" sz="14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230194" y="4974268"/>
            <a:ext cx="70922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/>
            <a:r>
              <a:rPr lang="en-US" altLang="ja-JP" i="1" dirty="0">
                <a:solidFill>
                  <a:srgbClr val="000000"/>
                </a:solidFill>
              </a:rPr>
              <a:t>N</a:t>
            </a:r>
            <a:r>
              <a:rPr lang="en-US" altLang="ja-JP" dirty="0">
                <a:solidFill>
                  <a:srgbClr val="000000"/>
                </a:solidFill>
              </a:rPr>
              <a:t> = </a:t>
            </a:r>
            <a:r>
              <a:rPr lang="en-US" altLang="ja-JP" i="1" dirty="0" err="1">
                <a:solidFill>
                  <a:srgbClr val="000000"/>
                </a:solidFill>
              </a:rPr>
              <a:t>a</a:t>
            </a:r>
            <a:r>
              <a:rPr lang="en-US" altLang="ja-JP" i="1" baseline="-25000" dirty="0" err="1">
                <a:solidFill>
                  <a:srgbClr val="000000"/>
                </a:solidFill>
              </a:rPr>
              <a:t>n</a:t>
            </a:r>
            <a:r>
              <a:rPr lang="en-US" altLang="ja-JP" i="1" dirty="0" err="1">
                <a:solidFill>
                  <a:srgbClr val="000000"/>
                </a:solidFill>
              </a:rPr>
              <a:t>r</a:t>
            </a:r>
            <a:r>
              <a:rPr lang="en-US" altLang="ja-JP" sz="1200" i="1" baseline="30000" dirty="0">
                <a:solidFill>
                  <a:srgbClr val="000000"/>
                </a:solidFill>
              </a:rPr>
              <a:t> </a:t>
            </a:r>
            <a:r>
              <a:rPr lang="en-US" altLang="ja-JP" i="1" baseline="30000" dirty="0">
                <a:solidFill>
                  <a:srgbClr val="000000"/>
                </a:solidFill>
              </a:rPr>
              <a:t>n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+ </a:t>
            </a:r>
            <a:r>
              <a:rPr lang="en-US" altLang="ja-JP" i="1" dirty="0">
                <a:solidFill>
                  <a:srgbClr val="000000"/>
                </a:solidFill>
              </a:rPr>
              <a:t>a</a:t>
            </a:r>
            <a:r>
              <a:rPr lang="en-US" altLang="ja-JP" i="1" baseline="-25000" dirty="0">
                <a:solidFill>
                  <a:srgbClr val="000000"/>
                </a:solidFill>
              </a:rPr>
              <a:t>n-</a:t>
            </a:r>
            <a:r>
              <a:rPr lang="en-US" altLang="ja-JP" baseline="-25000" dirty="0">
                <a:solidFill>
                  <a:srgbClr val="000000"/>
                </a:solidFill>
              </a:rPr>
              <a:t>1</a:t>
            </a:r>
            <a:r>
              <a:rPr lang="en-US" altLang="ja-JP" i="1" dirty="0">
                <a:solidFill>
                  <a:srgbClr val="000000"/>
                </a:solidFill>
              </a:rPr>
              <a:t>r</a:t>
            </a:r>
            <a:r>
              <a:rPr lang="en-US" altLang="ja-JP" sz="1200" i="1" baseline="30000" dirty="0">
                <a:solidFill>
                  <a:srgbClr val="000000"/>
                </a:solidFill>
              </a:rPr>
              <a:t> </a:t>
            </a:r>
            <a:r>
              <a:rPr lang="en-US" altLang="ja-JP" i="1" baseline="30000" dirty="0">
                <a:solidFill>
                  <a:srgbClr val="000000"/>
                </a:solidFill>
              </a:rPr>
              <a:t>n-</a:t>
            </a:r>
            <a:r>
              <a:rPr lang="en-US" altLang="ja-JP" baseline="30000" dirty="0">
                <a:solidFill>
                  <a:srgbClr val="000000"/>
                </a:solidFill>
              </a:rPr>
              <a:t>1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+ </a:t>
            </a:r>
            <a:r>
              <a:rPr lang="ja-JP" altLang="en-US" dirty="0">
                <a:solidFill>
                  <a:srgbClr val="000000"/>
                </a:solidFill>
                <a:sym typeface="Symbol" panose="05050102010706020507" pitchFamily="18" charset="2"/>
              </a:rPr>
              <a:t>･････ 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+ </a:t>
            </a:r>
            <a:r>
              <a:rPr lang="en-US" altLang="ja-JP" i="1" dirty="0">
                <a:solidFill>
                  <a:srgbClr val="000000"/>
                </a:solidFill>
              </a:rPr>
              <a:t>a</a:t>
            </a:r>
            <a:r>
              <a:rPr lang="en-US" altLang="ja-JP" baseline="-25000" dirty="0">
                <a:solidFill>
                  <a:srgbClr val="000000"/>
                </a:solidFill>
              </a:rPr>
              <a:t>3</a:t>
            </a:r>
            <a:r>
              <a:rPr lang="en-US" altLang="ja-JP" i="1" dirty="0">
                <a:solidFill>
                  <a:srgbClr val="000000"/>
                </a:solidFill>
              </a:rPr>
              <a:t>r</a:t>
            </a:r>
            <a:r>
              <a:rPr lang="en-US" altLang="ja-JP" sz="1200" i="1" baseline="30000" dirty="0">
                <a:solidFill>
                  <a:srgbClr val="000000"/>
                </a:solidFill>
              </a:rPr>
              <a:t> </a:t>
            </a:r>
            <a:r>
              <a:rPr lang="en-US" altLang="ja-JP" baseline="30000" dirty="0">
                <a:solidFill>
                  <a:srgbClr val="000000"/>
                </a:solidFill>
              </a:rPr>
              <a:t>3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+ </a:t>
            </a:r>
            <a:r>
              <a:rPr lang="en-US" altLang="ja-JP" i="1" dirty="0">
                <a:solidFill>
                  <a:srgbClr val="000000"/>
                </a:solidFill>
              </a:rPr>
              <a:t>a</a:t>
            </a:r>
            <a:r>
              <a:rPr lang="en-US" altLang="ja-JP" baseline="-25000" dirty="0">
                <a:solidFill>
                  <a:srgbClr val="000000"/>
                </a:solidFill>
              </a:rPr>
              <a:t>2</a:t>
            </a:r>
            <a:r>
              <a:rPr lang="en-US" altLang="ja-JP" i="1" dirty="0">
                <a:solidFill>
                  <a:srgbClr val="000000"/>
                </a:solidFill>
              </a:rPr>
              <a:t>r</a:t>
            </a:r>
            <a:r>
              <a:rPr lang="en-US" altLang="ja-JP" sz="1200" i="1" baseline="30000" dirty="0">
                <a:solidFill>
                  <a:srgbClr val="000000"/>
                </a:solidFill>
              </a:rPr>
              <a:t> </a:t>
            </a:r>
            <a:r>
              <a:rPr lang="en-US" altLang="ja-JP" baseline="30000" dirty="0">
                <a:solidFill>
                  <a:srgbClr val="000000"/>
                </a:solidFill>
              </a:rPr>
              <a:t>2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+ </a:t>
            </a:r>
            <a:r>
              <a:rPr lang="en-US" altLang="ja-JP" i="1" dirty="0">
                <a:solidFill>
                  <a:srgbClr val="000000"/>
                </a:solidFill>
              </a:rPr>
              <a:t>a</a:t>
            </a:r>
            <a:r>
              <a:rPr lang="en-US" altLang="ja-JP" baseline="-25000" dirty="0">
                <a:solidFill>
                  <a:srgbClr val="000000"/>
                </a:solidFill>
              </a:rPr>
              <a:t>1</a:t>
            </a:r>
            <a:r>
              <a:rPr lang="en-US" altLang="ja-JP" i="1" dirty="0">
                <a:solidFill>
                  <a:srgbClr val="000000"/>
                </a:solidFill>
              </a:rPr>
              <a:t>r</a:t>
            </a:r>
            <a:r>
              <a:rPr lang="en-US" altLang="ja-JP" sz="1200" i="1" baseline="30000" dirty="0">
                <a:solidFill>
                  <a:srgbClr val="000000"/>
                </a:solidFill>
              </a:rPr>
              <a:t> </a:t>
            </a:r>
            <a:r>
              <a:rPr lang="en-US" altLang="ja-JP" baseline="30000" dirty="0">
                <a:solidFill>
                  <a:srgbClr val="000000"/>
                </a:solidFill>
              </a:rPr>
              <a:t>1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+ </a:t>
            </a:r>
            <a:r>
              <a:rPr lang="en-US" altLang="ja-JP" i="1" dirty="0">
                <a:solidFill>
                  <a:srgbClr val="000000"/>
                </a:solidFill>
              </a:rPr>
              <a:t>a</a:t>
            </a:r>
            <a:r>
              <a:rPr lang="en-US" altLang="ja-JP" baseline="-25000" dirty="0">
                <a:solidFill>
                  <a:srgbClr val="000000"/>
                </a:solidFill>
              </a:rPr>
              <a:t>0</a:t>
            </a:r>
            <a:r>
              <a:rPr lang="en-US" altLang="ja-JP" i="1" dirty="0">
                <a:solidFill>
                  <a:srgbClr val="000000"/>
                </a:solidFill>
              </a:rPr>
              <a:t>r</a:t>
            </a:r>
            <a:r>
              <a:rPr lang="en-US" altLang="ja-JP" sz="1200" i="1" baseline="30000" dirty="0">
                <a:solidFill>
                  <a:srgbClr val="000000"/>
                </a:solidFill>
              </a:rPr>
              <a:t> </a:t>
            </a:r>
            <a:r>
              <a:rPr lang="en-US" altLang="ja-JP" baseline="30000" dirty="0">
                <a:solidFill>
                  <a:srgbClr val="000000"/>
                </a:solidFill>
              </a:rPr>
              <a:t>0</a:t>
            </a:r>
          </a:p>
          <a:p>
            <a:pPr marL="0" indent="0"/>
            <a:r>
              <a:rPr lang="en-US" altLang="ja-JP" dirty="0">
                <a:solidFill>
                  <a:srgbClr val="000000"/>
                </a:solidFill>
              </a:rPr>
              <a:t>    = (</a:t>
            </a:r>
            <a:r>
              <a:rPr lang="en-US" altLang="ja-JP" i="1" dirty="0">
                <a:solidFill>
                  <a:srgbClr val="000000"/>
                </a:solidFill>
              </a:rPr>
              <a:t>a</a:t>
            </a:r>
            <a:r>
              <a:rPr lang="en-US" altLang="ja-JP" i="1" baseline="-25000" dirty="0">
                <a:solidFill>
                  <a:srgbClr val="000000"/>
                </a:solidFill>
              </a:rPr>
              <a:t>n</a:t>
            </a:r>
            <a:r>
              <a:rPr lang="en-US" altLang="ja-JP" i="1" dirty="0">
                <a:solidFill>
                  <a:srgbClr val="000000"/>
                </a:solidFill>
              </a:rPr>
              <a:t>a</a:t>
            </a:r>
            <a:r>
              <a:rPr lang="en-US" altLang="ja-JP" i="1" baseline="-25000" dirty="0">
                <a:solidFill>
                  <a:srgbClr val="000000"/>
                </a:solidFill>
              </a:rPr>
              <a:t>n-</a:t>
            </a:r>
            <a:r>
              <a:rPr lang="en-US" altLang="ja-JP" baseline="-25000" dirty="0">
                <a:solidFill>
                  <a:srgbClr val="000000"/>
                </a:solidFill>
              </a:rPr>
              <a:t>1</a:t>
            </a:r>
            <a:r>
              <a:rPr lang="ja-JP" altLang="en-US" dirty="0">
                <a:solidFill>
                  <a:srgbClr val="000000"/>
                </a:solidFill>
                <a:sym typeface="Symbol" panose="05050102010706020507" pitchFamily="18" charset="2"/>
              </a:rPr>
              <a:t>･････ </a:t>
            </a:r>
            <a:r>
              <a:rPr lang="en-US" altLang="ja-JP" i="1" dirty="0">
                <a:solidFill>
                  <a:srgbClr val="000000"/>
                </a:solidFill>
              </a:rPr>
              <a:t>a</a:t>
            </a:r>
            <a:r>
              <a:rPr lang="en-US" altLang="ja-JP" baseline="-25000" dirty="0">
                <a:solidFill>
                  <a:srgbClr val="000000"/>
                </a:solidFill>
              </a:rPr>
              <a:t>3</a:t>
            </a:r>
            <a:r>
              <a:rPr lang="en-US" altLang="ja-JP" i="1" dirty="0">
                <a:solidFill>
                  <a:srgbClr val="000000"/>
                </a:solidFill>
              </a:rPr>
              <a:t>a</a:t>
            </a:r>
            <a:r>
              <a:rPr lang="en-US" altLang="ja-JP" baseline="-25000" dirty="0">
                <a:solidFill>
                  <a:srgbClr val="000000"/>
                </a:solidFill>
              </a:rPr>
              <a:t>2</a:t>
            </a:r>
            <a:r>
              <a:rPr lang="en-US" altLang="ja-JP" i="1" dirty="0">
                <a:solidFill>
                  <a:srgbClr val="000000"/>
                </a:solidFill>
              </a:rPr>
              <a:t>a</a:t>
            </a:r>
            <a:r>
              <a:rPr lang="en-US" altLang="ja-JP" baseline="-25000" dirty="0">
                <a:solidFill>
                  <a:srgbClr val="000000"/>
                </a:solidFill>
              </a:rPr>
              <a:t>1</a:t>
            </a:r>
            <a:r>
              <a:rPr lang="en-US" altLang="ja-JP" i="1" dirty="0">
                <a:solidFill>
                  <a:srgbClr val="000000"/>
                </a:solidFill>
              </a:rPr>
              <a:t>a</a:t>
            </a:r>
            <a:r>
              <a:rPr lang="en-US" altLang="ja-JP" baseline="-25000" dirty="0">
                <a:solidFill>
                  <a:srgbClr val="000000"/>
                </a:solidFill>
              </a:rPr>
              <a:t>0</a:t>
            </a:r>
            <a:r>
              <a:rPr lang="en-US" altLang="ja-JP" dirty="0">
                <a:solidFill>
                  <a:srgbClr val="000000"/>
                </a:solidFill>
              </a:rPr>
              <a:t>)</a:t>
            </a:r>
            <a:r>
              <a:rPr lang="en-US" altLang="ja-JP" i="1" baseline="-250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105538" y="3380800"/>
            <a:ext cx="77429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/>
            <a:r>
              <a:rPr lang="en-US" altLang="ja-JP" dirty="0">
                <a:solidFill>
                  <a:srgbClr val="000000"/>
                </a:solidFill>
              </a:rPr>
              <a:t>(11011)</a:t>
            </a:r>
            <a:r>
              <a:rPr lang="en-US" altLang="ja-JP" baseline="-25000" dirty="0">
                <a:solidFill>
                  <a:srgbClr val="000000"/>
                </a:solidFill>
              </a:rPr>
              <a:t>2</a:t>
            </a:r>
            <a:r>
              <a:rPr lang="en-US" altLang="ja-JP" dirty="0">
                <a:solidFill>
                  <a:srgbClr val="000000"/>
                </a:solidFill>
              </a:rPr>
              <a:t> = </a:t>
            </a:r>
            <a:r>
              <a:rPr lang="en-US" altLang="ja-JP" dirty="0">
                <a:solidFill>
                  <a:srgbClr val="0000FF"/>
                </a:solidFill>
              </a:rPr>
              <a:t>1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2</a:t>
            </a:r>
            <a:r>
              <a:rPr lang="en-US" altLang="ja-JP" baseline="30000" dirty="0">
                <a:solidFill>
                  <a:srgbClr val="000000"/>
                </a:solidFill>
                <a:sym typeface="Symbol" panose="05050102010706020507" pitchFamily="18" charset="2"/>
              </a:rPr>
              <a:t>4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+ </a:t>
            </a:r>
            <a:r>
              <a:rPr lang="en-US" altLang="ja-JP" dirty="0">
                <a:solidFill>
                  <a:srgbClr val="0000FF"/>
                </a:solidFill>
              </a:rPr>
              <a:t>1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2</a:t>
            </a:r>
            <a:r>
              <a:rPr lang="en-US" altLang="ja-JP" baseline="30000" dirty="0">
                <a:solidFill>
                  <a:srgbClr val="000000"/>
                </a:solidFill>
                <a:sym typeface="Symbol" panose="05050102010706020507" pitchFamily="18" charset="2"/>
              </a:rPr>
              <a:t>3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+ </a:t>
            </a:r>
            <a:r>
              <a:rPr lang="en-US" altLang="ja-JP" dirty="0">
                <a:solidFill>
                  <a:srgbClr val="0000FF"/>
                </a:solidFill>
              </a:rPr>
              <a:t>0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2</a:t>
            </a:r>
            <a:r>
              <a:rPr lang="en-US" altLang="ja-JP" baseline="30000" dirty="0">
                <a:solidFill>
                  <a:srgbClr val="000000"/>
                </a:solidFill>
                <a:sym typeface="Symbol" panose="05050102010706020507" pitchFamily="18" charset="2"/>
              </a:rPr>
              <a:t>2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+ </a:t>
            </a:r>
            <a:r>
              <a:rPr lang="en-US" altLang="ja-JP" dirty="0">
                <a:solidFill>
                  <a:srgbClr val="0000FF"/>
                </a:solidFill>
              </a:rPr>
              <a:t>1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2</a:t>
            </a:r>
            <a:r>
              <a:rPr lang="en-US" altLang="ja-JP" baseline="30000" dirty="0">
                <a:solidFill>
                  <a:srgbClr val="000000"/>
                </a:solidFill>
                <a:sym typeface="Symbol" panose="05050102010706020507" pitchFamily="18" charset="2"/>
              </a:rPr>
              <a:t>1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+ </a:t>
            </a:r>
            <a:r>
              <a:rPr lang="en-US" altLang="ja-JP" dirty="0">
                <a:solidFill>
                  <a:srgbClr val="0000FF"/>
                </a:solidFill>
              </a:rPr>
              <a:t>1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2</a:t>
            </a:r>
            <a:r>
              <a:rPr lang="en-US" altLang="ja-JP" baseline="30000" dirty="0">
                <a:solidFill>
                  <a:srgbClr val="000000"/>
                </a:solidFill>
                <a:sym typeface="Symbol" panose="05050102010706020507" pitchFamily="18" charset="2"/>
              </a:rPr>
              <a:t>0</a:t>
            </a:r>
          </a:p>
          <a:p>
            <a:pPr marL="0" indent="0"/>
            <a:r>
              <a:rPr lang="en-US" altLang="ja-JP" i="1" dirty="0"/>
              <a:t>               </a:t>
            </a:r>
            <a:r>
              <a:rPr lang="en-US" altLang="ja-JP" dirty="0">
                <a:solidFill>
                  <a:srgbClr val="000000"/>
                </a:solidFill>
              </a:rPr>
              <a:t>= </a:t>
            </a:r>
            <a:r>
              <a:rPr lang="en-US" altLang="ja-JP" dirty="0">
                <a:solidFill>
                  <a:srgbClr val="0000FF"/>
                </a:solidFill>
              </a:rPr>
              <a:t>1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(16)</a:t>
            </a:r>
            <a:r>
              <a:rPr lang="en-US" altLang="ja-JP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10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+ </a:t>
            </a:r>
            <a:r>
              <a:rPr lang="en-US" altLang="ja-JP" dirty="0">
                <a:solidFill>
                  <a:srgbClr val="0000FF"/>
                </a:solidFill>
              </a:rPr>
              <a:t>1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(8)</a:t>
            </a:r>
            <a:r>
              <a:rPr lang="en-US" altLang="ja-JP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10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+ </a:t>
            </a:r>
            <a:r>
              <a:rPr lang="en-US" altLang="ja-JP" dirty="0">
                <a:solidFill>
                  <a:srgbClr val="0000FF"/>
                </a:solidFill>
              </a:rPr>
              <a:t>0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(4)</a:t>
            </a:r>
            <a:r>
              <a:rPr lang="en-US" altLang="ja-JP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10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+ </a:t>
            </a:r>
            <a:r>
              <a:rPr lang="en-US" altLang="ja-JP" dirty="0">
                <a:solidFill>
                  <a:srgbClr val="0000FF"/>
                </a:solidFill>
              </a:rPr>
              <a:t>1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(2)</a:t>
            </a:r>
            <a:r>
              <a:rPr lang="en-US" altLang="ja-JP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10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  + </a:t>
            </a:r>
            <a:r>
              <a:rPr lang="en-US" altLang="ja-JP" dirty="0">
                <a:solidFill>
                  <a:srgbClr val="0000FF"/>
                </a:solidFill>
              </a:rPr>
              <a:t>1</a:t>
            </a:r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(1)</a:t>
            </a:r>
            <a:r>
              <a:rPr lang="en-US" altLang="ja-JP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10</a:t>
            </a:r>
          </a:p>
          <a:p>
            <a:pPr marL="0" indent="0"/>
            <a:r>
              <a:rPr lang="en-US" altLang="ja-JP" dirty="0">
                <a:solidFill>
                  <a:srgbClr val="000000"/>
                </a:solidFill>
                <a:sym typeface="Symbol" panose="05050102010706020507" pitchFamily="18" charset="2"/>
              </a:rPr>
              <a:t>               = (27)</a:t>
            </a:r>
            <a:r>
              <a:rPr lang="en-US" altLang="ja-JP" baseline="-25000" dirty="0">
                <a:solidFill>
                  <a:srgbClr val="000000"/>
                </a:solidFill>
                <a:sym typeface="Symbol" panose="05050102010706020507" pitchFamily="18" charset="2"/>
              </a:rPr>
              <a:t>10</a:t>
            </a:r>
            <a:endParaRPr lang="en-US" altLang="ja-JP" baseline="-25000" dirty="0"/>
          </a:p>
        </p:txBody>
      </p:sp>
      <p:sp>
        <p:nvSpPr>
          <p:cNvPr id="3" name="正方形/長方形 2"/>
          <p:cNvSpPr/>
          <p:nvPr/>
        </p:nvSpPr>
        <p:spPr>
          <a:xfrm>
            <a:off x="1579751" y="2852937"/>
            <a:ext cx="8473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All data in computer are represented by </a:t>
            </a:r>
            <a:r>
              <a:rPr lang="en-US" altLang="ja-JP" b="1" dirty="0">
                <a:solidFill>
                  <a:srgbClr val="FF0000"/>
                </a:solidFill>
              </a:rPr>
              <a:t>0 or 1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/>
              <a:t>(binary) :</a:t>
            </a:r>
            <a:r>
              <a:rPr lang="ja-JP" altLang="en-US" b="1" dirty="0"/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bit (b)</a:t>
            </a:r>
          </a:p>
        </p:txBody>
      </p:sp>
    </p:spTree>
    <p:extLst>
      <p:ext uri="{BB962C8B-B14F-4D97-AF65-F5344CB8AC3E}">
        <p14:creationId xmlns:p14="http://schemas.microsoft.com/office/powerpoint/2010/main" val="22327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069330" y="1007934"/>
            <a:ext cx="2518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Base 8 </a:t>
            </a:r>
            <a:r>
              <a:rPr lang="en-US" altLang="ja-JP" sz="1800" b="1" dirty="0">
                <a:solidFill>
                  <a:srgbClr val="FF0000"/>
                </a:solidFill>
              </a:rPr>
              <a:t>(octal)</a:t>
            </a:r>
            <a:r>
              <a:rPr lang="en-US" altLang="ja-JP" sz="1800" b="1" dirty="0"/>
              <a:t> (8</a:t>
            </a:r>
            <a:r>
              <a:rPr lang="ja-JP" altLang="en-US" sz="1800" b="1" dirty="0"/>
              <a:t>進数</a:t>
            </a:r>
            <a:r>
              <a:rPr lang="en-US" altLang="ja-JP" sz="1800" b="1" dirty="0"/>
              <a:t>)</a:t>
            </a:r>
            <a:endParaRPr lang="ja-JP" altLang="en-US" sz="18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51985" y="1000474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(01234567)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45394" y="1378090"/>
            <a:ext cx="36118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</a:rPr>
              <a:t>2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digits: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0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~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8</a:t>
            </a:r>
            <a:r>
              <a:rPr lang="en-US" altLang="ja-JP" b="1" baseline="30000" dirty="0">
                <a:solidFill>
                  <a:srgbClr val="000000"/>
                </a:solidFill>
              </a:rPr>
              <a:t>2 </a:t>
            </a:r>
            <a:r>
              <a:rPr lang="en-US" altLang="ja-JP" b="1" dirty="0">
                <a:solidFill>
                  <a:srgbClr val="000000"/>
                </a:solidFill>
              </a:rPr>
              <a:t>– 1 = 63</a:t>
            </a:r>
          </a:p>
          <a:p>
            <a:r>
              <a:rPr lang="ja-JP" altLang="en-US" b="1" dirty="0">
                <a:solidFill>
                  <a:srgbClr val="000000"/>
                </a:solidFill>
              </a:rPr>
              <a:t>　      </a:t>
            </a:r>
            <a:r>
              <a:rPr lang="en-US" altLang="ja-JP" b="1" dirty="0">
                <a:solidFill>
                  <a:srgbClr val="000000"/>
                </a:solidFill>
              </a:rPr>
              <a:t>00: 0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8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1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+ 08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0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= 0</a:t>
            </a:r>
          </a:p>
          <a:p>
            <a:r>
              <a:rPr lang="ja-JP" altLang="en-US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　      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53: </a:t>
            </a:r>
            <a:r>
              <a:rPr lang="en-US" altLang="ja-JP" b="1" dirty="0">
                <a:solidFill>
                  <a:srgbClr val="000000"/>
                </a:solidFill>
              </a:rPr>
              <a:t>5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8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1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+ 38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0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= 43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ja-JP" altLang="en-US" b="1" dirty="0">
                <a:solidFill>
                  <a:srgbClr val="000000"/>
                </a:solidFill>
              </a:rPr>
              <a:t>　      </a:t>
            </a:r>
            <a:r>
              <a:rPr lang="en-US" altLang="ja-JP" b="1" dirty="0">
                <a:solidFill>
                  <a:srgbClr val="000000"/>
                </a:solidFill>
              </a:rPr>
              <a:t>77: 7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8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1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+ 78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0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= 63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69330" y="2922533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Base 16</a:t>
            </a:r>
            <a:r>
              <a:rPr lang="en-US" altLang="ja-JP" sz="1800" b="1" dirty="0">
                <a:solidFill>
                  <a:srgbClr val="FF0000"/>
                </a:solidFill>
              </a:rPr>
              <a:t> (hexadecimal)</a:t>
            </a:r>
            <a:r>
              <a:rPr lang="en-US" altLang="ja-JP" sz="1800" b="1" dirty="0"/>
              <a:t> (16</a:t>
            </a:r>
            <a:r>
              <a:rPr lang="ja-JP" altLang="en-US" sz="1800" b="1" dirty="0"/>
              <a:t>進数</a:t>
            </a:r>
            <a:r>
              <a:rPr lang="en-US" altLang="ja-JP" sz="1800" b="1" dirty="0"/>
              <a:t>)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67706" y="2929589"/>
            <a:ext cx="4504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(0123456789ABCDEF) = (0 ~ 15)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645395" y="3339479"/>
            <a:ext cx="4740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</a:rPr>
              <a:t>2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digits: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0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~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16</a:t>
            </a:r>
            <a:r>
              <a:rPr lang="en-US" altLang="ja-JP" b="1" baseline="30000" dirty="0">
                <a:solidFill>
                  <a:srgbClr val="000000"/>
                </a:solidFill>
              </a:rPr>
              <a:t>2</a:t>
            </a:r>
            <a:r>
              <a:rPr lang="ja-JP" altLang="en-US" b="1" baseline="30000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–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1 = 255</a:t>
            </a:r>
          </a:p>
          <a:p>
            <a:r>
              <a:rPr lang="ja-JP" altLang="en-US" b="1" dirty="0">
                <a:solidFill>
                  <a:srgbClr val="000000"/>
                </a:solidFill>
              </a:rPr>
              <a:t>　      </a:t>
            </a:r>
            <a:r>
              <a:rPr lang="en-US" altLang="ja-JP" b="1" dirty="0">
                <a:solidFill>
                  <a:srgbClr val="000000"/>
                </a:solidFill>
              </a:rPr>
              <a:t>00:   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 0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16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1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ja-JP" altLang="en-US" b="1" baseline="300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+  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016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0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= 0</a:t>
            </a:r>
          </a:p>
          <a:p>
            <a:r>
              <a:rPr lang="ja-JP" altLang="en-US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     　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9F:    </a:t>
            </a:r>
            <a:r>
              <a:rPr lang="ja-JP" altLang="en-US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9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16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1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+ 1516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0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= 159  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en-US" altLang="ja-JP" b="1" dirty="0">
                <a:solidFill>
                  <a:srgbClr val="000000"/>
                </a:solidFill>
              </a:rPr>
              <a:t>    </a:t>
            </a:r>
            <a:r>
              <a:rPr lang="ja-JP" altLang="en-US" b="1" dirty="0">
                <a:solidFill>
                  <a:srgbClr val="000000"/>
                </a:solidFill>
              </a:rPr>
              <a:t>　 </a:t>
            </a:r>
            <a:r>
              <a:rPr lang="en-US" altLang="ja-JP" b="1" dirty="0">
                <a:solidFill>
                  <a:srgbClr val="000000"/>
                </a:solidFill>
              </a:rPr>
              <a:t>FF:   15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16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1</a:t>
            </a:r>
            <a:r>
              <a:rPr lang="ja-JP" altLang="en-US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ja-JP" altLang="en-US" b="1" baseline="300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+ 1516</a:t>
            </a:r>
            <a:r>
              <a:rPr lang="en-US" altLang="ja-JP" b="1" baseline="30000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0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cs typeface="Times New Roman"/>
                <a:sym typeface="Symbol"/>
              </a:rPr>
              <a:t> = 255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15680" y="5392962"/>
            <a:ext cx="5931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(ABCDEFGHIJKLMNOPQRSTUVWXYZ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 err="1">
                <a:solidFill>
                  <a:srgbClr val="FF0000"/>
                </a:solidFill>
              </a:rPr>
              <a:t>abcdefghijklmnopqrstuvwxyz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0123456789+/) 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en-US" altLang="ja-JP" b="1" dirty="0">
                <a:solidFill>
                  <a:srgbClr val="FF0000"/>
                </a:solidFill>
              </a:rPr>
              <a:t>= 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en-US" altLang="ja-JP" b="1" dirty="0">
                <a:solidFill>
                  <a:srgbClr val="FF0000"/>
                </a:solidFill>
              </a:rPr>
              <a:t>(0 ~ 63)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59664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Numeric representation</a:t>
            </a:r>
            <a:br>
              <a:rPr lang="en-US" altLang="ja-JP" sz="3600" b="1" dirty="0">
                <a:solidFill>
                  <a:srgbClr val="0000FF"/>
                </a:solidFill>
              </a:rPr>
            </a:br>
            <a:r>
              <a:rPr lang="en-US" altLang="ja-JP" sz="2800" b="1" dirty="0">
                <a:solidFill>
                  <a:schemeClr val="tx1"/>
                </a:solidFill>
              </a:rPr>
              <a:t>(</a:t>
            </a:r>
            <a:r>
              <a:rPr lang="ja-JP" altLang="en-US" sz="2800" b="1" dirty="0">
                <a:solidFill>
                  <a:schemeClr val="tx1"/>
                </a:solidFill>
              </a:rPr>
              <a:t>数の表現</a:t>
            </a:r>
            <a:r>
              <a:rPr lang="en-US" altLang="ja-JP" sz="2800" b="1" dirty="0">
                <a:solidFill>
                  <a:schemeClr val="tx1"/>
                </a:solidFill>
              </a:rPr>
              <a:t>)</a:t>
            </a:r>
            <a:endParaRPr lang="ja-JP" alt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86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39984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Correspondence relations</a:t>
            </a:r>
            <a:r>
              <a:rPr lang="en-US" altLang="ja-JP" sz="2800" b="1" dirty="0">
                <a:solidFill>
                  <a:schemeClr val="tx1"/>
                </a:solidFill>
              </a:rPr>
              <a:t> (</a:t>
            </a:r>
            <a:r>
              <a:rPr lang="ja-JP" altLang="en-US" sz="2800" b="1" dirty="0">
                <a:solidFill>
                  <a:schemeClr val="tx1"/>
                </a:solidFill>
              </a:rPr>
              <a:t>対応関係</a:t>
            </a:r>
            <a:r>
              <a:rPr lang="en-US" altLang="ja-JP" sz="2800" b="1" dirty="0">
                <a:solidFill>
                  <a:schemeClr val="tx1"/>
                </a:solidFill>
              </a:rPr>
              <a:t>)</a:t>
            </a:r>
            <a:endParaRPr lang="ja-JP" alt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06F9DEBD-5429-4BD5-9B82-AAE42EA76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900433"/>
              </p:ext>
            </p:extLst>
          </p:nvPr>
        </p:nvGraphicFramePr>
        <p:xfrm>
          <a:off x="3359696" y="874352"/>
          <a:ext cx="5328592" cy="5650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2148">
                  <a:extLst>
                    <a:ext uri="{9D8B030D-6E8A-4147-A177-3AD203B41FA5}">
                      <a16:colId xmlns:a16="http://schemas.microsoft.com/office/drawing/2014/main" val="2437585457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1344363369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3077993446"/>
                    </a:ext>
                  </a:extLst>
                </a:gridCol>
                <a:gridCol w="1332148">
                  <a:extLst>
                    <a:ext uri="{9D8B030D-6E8A-4147-A177-3AD203B41FA5}">
                      <a16:colId xmlns:a16="http://schemas.microsoft.com/office/drawing/2014/main" val="77199361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Base 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Base 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Base 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Base 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132544614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0000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00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223556829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1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0001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01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1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467827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2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0010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02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2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12032042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3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0011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03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3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20089354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4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0100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04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4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13926563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5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0101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05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5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61829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6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0110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06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6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5649923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7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0111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07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7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123808789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8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1000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10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8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2314444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9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1001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11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9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5429559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10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1010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12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22577434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1011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13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18319862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12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1100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14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8331951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13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1101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15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40287879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14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1110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16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25853749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15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1111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17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F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34943969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16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10000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>
                          <a:effectLst/>
                        </a:rPr>
                        <a:t>20</a:t>
                      </a:r>
                      <a:endParaRPr lang="en-US" altLang="ja-JP" sz="20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2000" u="none" strike="noStrike" dirty="0">
                          <a:effectLst/>
                        </a:rPr>
                        <a:t>10</a:t>
                      </a:r>
                      <a:endParaRPr lang="en-US" altLang="ja-JP" sz="20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144" marR="9144" marT="9144" marB="0" anchor="ctr"/>
                </a:tc>
                <a:extLst>
                  <a:ext uri="{0D108BD9-81ED-4DB2-BD59-A6C34878D82A}">
                    <a16:rowId xmlns:a16="http://schemas.microsoft.com/office/drawing/2014/main" val="4122202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07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4704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Convert Base </a:t>
            </a:r>
            <a:r>
              <a:rPr lang="en-US" altLang="ja-JP" sz="2800" b="1" dirty="0">
                <a:solidFill>
                  <a:schemeClr val="tx1"/>
                </a:solidFill>
              </a:rPr>
              <a:t>(</a:t>
            </a:r>
            <a:r>
              <a:rPr lang="ja-JP" altLang="en-US" sz="2800" b="1" dirty="0">
                <a:solidFill>
                  <a:schemeClr val="tx1"/>
                </a:solidFill>
              </a:rPr>
              <a:t>基数の変換</a:t>
            </a:r>
            <a:r>
              <a:rPr lang="en-US" altLang="ja-JP" sz="2800" b="1" dirty="0">
                <a:solidFill>
                  <a:schemeClr val="tx1"/>
                </a:solidFill>
              </a:rPr>
              <a:t>)</a:t>
            </a:r>
            <a:endParaRPr lang="ja-JP" altLang="en-US" sz="3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1415480" y="692696"/>
                <a:ext cx="10776520" cy="5991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4163" indent="-284163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</a:defRPr>
                </a:lvl9pPr>
              </a:lstStyle>
              <a:p>
                <a:pPr marL="0" indent="0"/>
                <a:r>
                  <a:rPr lang="en-US" altLang="ja-JP" sz="2000" b="1" dirty="0">
                    <a:solidFill>
                      <a:srgbClr val="FF0000"/>
                    </a:solidFill>
                  </a:rPr>
                  <a:t>Base </a:t>
                </a:r>
                <a:r>
                  <a:rPr lang="en-US" altLang="ja-JP" sz="2000" b="1" i="1" dirty="0">
                    <a:solidFill>
                      <a:srgbClr val="FF0000"/>
                    </a:solidFill>
                  </a:rPr>
                  <a:t>r</a:t>
                </a:r>
                <a:r>
                  <a:rPr lang="ja-JP" altLang="en-US" sz="2000" b="1" i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to Base 10</a:t>
                </a:r>
                <a:r>
                  <a:rPr lang="en-US" altLang="ja-JP" sz="2000" b="1" i="1" dirty="0">
                    <a:solidFill>
                      <a:srgbClr val="FF0000"/>
                    </a:solidFill>
                  </a:rPr>
                  <a:t> 	</a:t>
                </a:r>
              </a:p>
              <a:p>
                <a:pPr marL="0" indent="0"/>
                <a:r>
                  <a:rPr lang="en-US" altLang="ja-JP" sz="2000" i="1" dirty="0">
                    <a:solidFill>
                      <a:srgbClr val="000000"/>
                    </a:solidFill>
                  </a:rPr>
                  <a:t>N</a:t>
                </a:r>
                <a:r>
                  <a:rPr lang="en-US" altLang="ja-JP" sz="2000" baseline="-25000" dirty="0"/>
                  <a:t>r </a:t>
                </a:r>
                <a:r>
                  <a:rPr lang="en-US" altLang="ja-JP" sz="2000" b="1" i="1" dirty="0"/>
                  <a:t>= 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(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2000" i="1" baseline="-25000" dirty="0">
                    <a:solidFill>
                      <a:srgbClr val="000000"/>
                    </a:solidFill>
                  </a:rPr>
                  <a:t>n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2000" i="1" baseline="-25000" dirty="0">
                    <a:solidFill>
                      <a:srgbClr val="000000"/>
                    </a:solidFill>
                  </a:rPr>
                  <a:t>n-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ja-JP" altLang="en-US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･････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3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0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)</a:t>
                </a:r>
                <a:r>
                  <a:rPr lang="en-US" altLang="ja-JP" sz="2000" i="1" baseline="-25000" dirty="0">
                    <a:solidFill>
                      <a:srgbClr val="FF0000"/>
                    </a:solidFill>
                  </a:rPr>
                  <a:t>r</a:t>
                </a:r>
                <a:br>
                  <a:rPr lang="en-US" altLang="ja-JP" sz="2000" b="1" i="1" dirty="0">
                    <a:solidFill>
                      <a:srgbClr val="FF0000"/>
                    </a:solidFill>
                  </a:rPr>
                </a:br>
                <a:r>
                  <a:rPr lang="en-US" altLang="ja-JP" sz="2000" i="1" dirty="0">
                    <a:solidFill>
                      <a:srgbClr val="000000"/>
                    </a:solidFill>
                  </a:rPr>
                  <a:t>N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10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 =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0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100" i="1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000" baseline="30000" dirty="0">
                    <a:solidFill>
                      <a:srgbClr val="000000"/>
                    </a:solidFill>
                  </a:rPr>
                  <a:t>0 </a:t>
                </a:r>
                <a:r>
                  <a:rPr lang="en-US" altLang="ja-JP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+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100" i="1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000" baseline="30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ja-JP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+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 a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100" i="1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000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+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3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100" i="1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000" baseline="30000" dirty="0">
                    <a:solidFill>
                      <a:srgbClr val="000000"/>
                    </a:solidFill>
                  </a:rPr>
                  <a:t>3</a:t>
                </a:r>
                <a:r>
                  <a:rPr lang="en-US" altLang="ja-JP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+</a:t>
                </a:r>
                <a:r>
                  <a:rPr lang="ja-JP" altLang="en-US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･････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+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2000" i="1" baseline="-25000" dirty="0">
                    <a:solidFill>
                      <a:srgbClr val="000000"/>
                    </a:solidFill>
                  </a:rPr>
                  <a:t>n-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100" i="1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000" i="1" baseline="30000" dirty="0">
                    <a:solidFill>
                      <a:srgbClr val="000000"/>
                    </a:solidFill>
                  </a:rPr>
                  <a:t>n-</a:t>
                </a:r>
                <a:r>
                  <a:rPr lang="en-US" altLang="ja-JP" sz="2000" baseline="30000" dirty="0">
                    <a:solidFill>
                      <a:srgbClr val="000000"/>
                    </a:solidFill>
                  </a:rPr>
                  <a:t>1 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 + </a:t>
                </a:r>
                <a:r>
                  <a:rPr lang="en-US" altLang="ja-JP" sz="2000" i="1" dirty="0" err="1">
                    <a:solidFill>
                      <a:srgbClr val="000000"/>
                    </a:solidFill>
                  </a:rPr>
                  <a:t>a</a:t>
                </a:r>
                <a:r>
                  <a:rPr lang="en-US" altLang="ja-JP" sz="2000" i="1" baseline="-25000" dirty="0" err="1">
                    <a:solidFill>
                      <a:srgbClr val="000000"/>
                    </a:solidFill>
                  </a:rPr>
                  <a:t>n</a:t>
                </a:r>
                <a:r>
                  <a:rPr lang="en-US" altLang="ja-JP" sz="2000" i="1" dirty="0" err="1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100" i="1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2000" i="1" baseline="30000" dirty="0">
                    <a:solidFill>
                      <a:srgbClr val="000000"/>
                    </a:solidFill>
                  </a:rPr>
                  <a:t>n</a:t>
                </a:r>
                <a:endParaRPr lang="en-US" altLang="ja-JP" sz="2000" baseline="30000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altLang="ja-JP" sz="1800" i="1" dirty="0">
                    <a:solidFill>
                      <a:srgbClr val="0000FF"/>
                    </a:solidFill>
                  </a:rPr>
                  <a:t>	Ex.  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1101</a:t>
                </a:r>
                <a:r>
                  <a:rPr lang="en-US" altLang="ja-JP" sz="1800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= 1 </a:t>
                </a:r>
                <a:r>
                  <a:rPr lang="en-US" altLang="ja-JP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2</a:t>
                </a:r>
                <a:r>
                  <a:rPr lang="en-US" altLang="ja-JP" sz="1800" baseline="30000" dirty="0">
                    <a:solidFill>
                      <a:srgbClr val="0000FF"/>
                    </a:solidFill>
                  </a:rPr>
                  <a:t>0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+ 0 </a:t>
                </a:r>
                <a:r>
                  <a:rPr lang="en-US" altLang="ja-JP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2</a:t>
                </a:r>
                <a:r>
                  <a:rPr lang="en-US" altLang="ja-JP" sz="1800" baseline="30000" dirty="0">
                    <a:solidFill>
                      <a:srgbClr val="0000FF"/>
                    </a:solidFill>
                  </a:rPr>
                  <a:t>1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+  1 </a:t>
                </a:r>
                <a:r>
                  <a:rPr lang="en-US" altLang="ja-JP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2</a:t>
                </a:r>
                <a:r>
                  <a:rPr lang="en-US" altLang="ja-JP" sz="1800" baseline="30000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+ 1 </a:t>
                </a:r>
                <a:r>
                  <a:rPr lang="en-US" altLang="ja-JP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2</a:t>
                </a:r>
                <a:r>
                  <a:rPr lang="en-US" altLang="ja-JP" sz="1800" baseline="30000" dirty="0">
                    <a:solidFill>
                      <a:srgbClr val="0000FF"/>
                    </a:solidFill>
                  </a:rPr>
                  <a:t>3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= 13</a:t>
                </a:r>
                <a:r>
                  <a:rPr lang="en-US" altLang="ja-JP" sz="1800" baseline="-25000" dirty="0">
                    <a:solidFill>
                      <a:srgbClr val="0000FF"/>
                    </a:solidFill>
                  </a:rPr>
                  <a:t>10</a:t>
                </a:r>
              </a:p>
              <a:p>
                <a:pPr marL="0" indent="0"/>
                <a:endParaRPr lang="en-US" altLang="ja-JP" sz="2000" baseline="30000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altLang="ja-JP" sz="2000" b="1" dirty="0">
                    <a:solidFill>
                      <a:srgbClr val="FF0000"/>
                    </a:solidFill>
                  </a:rPr>
                  <a:t>Base 10 to Base </a:t>
                </a:r>
                <a:r>
                  <a:rPr lang="en-US" altLang="ja-JP" sz="2000" b="1" i="1" dirty="0">
                    <a:solidFill>
                      <a:srgbClr val="FF0000"/>
                    </a:solidFill>
                  </a:rPr>
                  <a:t>r</a:t>
                </a:r>
              </a:p>
              <a:p>
                <a:pPr marL="0" indent="0"/>
                <a:r>
                  <a:rPr lang="en-US" altLang="ja-JP" sz="2000" i="1" dirty="0">
                    <a:solidFill>
                      <a:srgbClr val="000000"/>
                    </a:solidFill>
                  </a:rPr>
                  <a:t>N</a:t>
                </a:r>
                <a:r>
                  <a:rPr lang="en-US" altLang="ja-JP" sz="2000" baseline="-25000" dirty="0"/>
                  <a:t>10 </a:t>
                </a:r>
                <a:r>
                  <a:rPr lang="en-US" altLang="ja-JP" sz="2000" b="1" i="1" dirty="0"/>
                  <a:t>= 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(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b</a:t>
                </a:r>
                <a:r>
                  <a:rPr lang="en-US" altLang="ja-JP" sz="2000" i="1" baseline="-25000" dirty="0">
                    <a:solidFill>
                      <a:srgbClr val="000000"/>
                    </a:solidFill>
                  </a:rPr>
                  <a:t>n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b</a:t>
                </a:r>
                <a:r>
                  <a:rPr lang="en-US" altLang="ja-JP" sz="2000" i="1" baseline="-25000" dirty="0">
                    <a:solidFill>
                      <a:srgbClr val="000000"/>
                    </a:solidFill>
                  </a:rPr>
                  <a:t>n-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ja-JP" altLang="en-US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･････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b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3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b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b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b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0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)</a:t>
                </a:r>
                <a:r>
                  <a:rPr lang="en-US" altLang="ja-JP" sz="2000" baseline="-25000" dirty="0">
                    <a:solidFill>
                      <a:srgbClr val="FF0000"/>
                    </a:solidFill>
                  </a:rPr>
                  <a:t>10</a:t>
                </a:r>
                <a:r>
                  <a:rPr lang="en-US" altLang="ja-JP" sz="2000" baseline="-25000" dirty="0"/>
                  <a:t> </a:t>
                </a:r>
                <a:r>
                  <a:rPr lang="en-US" altLang="ja-JP" sz="2000" b="1" i="1" dirty="0"/>
                  <a:t>= 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(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2000" i="1" baseline="-25000" dirty="0">
                    <a:solidFill>
                      <a:srgbClr val="000000"/>
                    </a:solidFill>
                  </a:rPr>
                  <a:t>n’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2000" i="1" baseline="-25000" dirty="0">
                    <a:solidFill>
                      <a:srgbClr val="000000"/>
                    </a:solidFill>
                  </a:rPr>
                  <a:t>n’-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ja-JP" altLang="en-US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･････ 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ja-JP" sz="20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2000" baseline="-25000" dirty="0">
                    <a:solidFill>
                      <a:srgbClr val="000000"/>
                    </a:solidFill>
                  </a:rPr>
                  <a:t>0</a:t>
                </a:r>
                <a:r>
                  <a:rPr lang="en-US" altLang="ja-JP" sz="2000" dirty="0">
                    <a:solidFill>
                      <a:srgbClr val="000000"/>
                    </a:solidFill>
                  </a:rPr>
                  <a:t>)</a:t>
                </a:r>
                <a:r>
                  <a:rPr lang="en-US" altLang="ja-JP" sz="2000" i="1" baseline="-25000" dirty="0">
                    <a:solidFill>
                      <a:srgbClr val="FF0000"/>
                    </a:solidFill>
                  </a:rPr>
                  <a:t>r</a:t>
                </a:r>
                <a:endParaRPr lang="en-US" altLang="ja-JP" sz="2000" i="1" baseline="30000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altLang="ja-JP" sz="1800" i="1" dirty="0">
                    <a:solidFill>
                      <a:srgbClr val="000000"/>
                    </a:solidFill>
                  </a:rPr>
                  <a:t>       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= </a:t>
                </a:r>
                <a:r>
                  <a:rPr lang="en-US" altLang="ja-JP" sz="1800" b="1" i="1" dirty="0">
                    <a:solidFill>
                      <a:srgbClr val="0000FF"/>
                    </a:solidFill>
                  </a:rPr>
                  <a:t>c</a:t>
                </a:r>
                <a:r>
                  <a:rPr lang="en-US" altLang="ja-JP" sz="1800" b="1" baseline="-25000" dirty="0">
                    <a:solidFill>
                      <a:srgbClr val="0000FF"/>
                    </a:solidFill>
                  </a:rPr>
                  <a:t>0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050" i="1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baseline="30000" dirty="0">
                    <a:solidFill>
                      <a:srgbClr val="000000"/>
                    </a:solidFill>
                  </a:rPr>
                  <a:t>0 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+ 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18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050" i="1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baseline="30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+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 c</a:t>
                </a:r>
                <a:r>
                  <a:rPr lang="en-US" altLang="ja-JP" sz="18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050" i="1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+ </a:t>
                </a:r>
                <a:r>
                  <a:rPr lang="ja-JP" altLang="en-US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･･･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+ 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1800" i="1" baseline="-25000" dirty="0">
                    <a:solidFill>
                      <a:srgbClr val="000000"/>
                    </a:solidFill>
                  </a:rPr>
                  <a:t>n-</a:t>
                </a:r>
                <a:r>
                  <a:rPr lang="en-US" altLang="ja-JP" sz="18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050" i="1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i="1" baseline="30000" dirty="0">
                    <a:solidFill>
                      <a:srgbClr val="000000"/>
                    </a:solidFill>
                  </a:rPr>
                  <a:t>n-</a:t>
                </a:r>
                <a:r>
                  <a:rPr lang="en-US" altLang="ja-JP" sz="1800" baseline="30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+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i="1" dirty="0" err="1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1800" i="1" baseline="-25000" dirty="0" err="1">
                    <a:solidFill>
                      <a:srgbClr val="000000"/>
                    </a:solidFill>
                  </a:rPr>
                  <a:t>n</a:t>
                </a:r>
                <a:r>
                  <a:rPr lang="en-US" altLang="ja-JP" sz="1800" i="1" dirty="0" err="1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050" i="1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i="1" baseline="30000" dirty="0">
                    <a:solidFill>
                      <a:srgbClr val="000000"/>
                    </a:solidFill>
                  </a:rPr>
                  <a:t>n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endParaRPr lang="en-US" altLang="ja-JP" sz="1800" baseline="30000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altLang="ja-JP" sz="1800" dirty="0">
                    <a:solidFill>
                      <a:srgbClr val="000000"/>
                    </a:solidFill>
                  </a:rPr>
                  <a:t>       = </a:t>
                </a:r>
                <a:r>
                  <a:rPr lang="en-US" altLang="ja-JP" sz="1800" b="1" i="1" dirty="0">
                    <a:solidFill>
                      <a:srgbClr val="0000FF"/>
                    </a:solidFill>
                  </a:rPr>
                  <a:t>c</a:t>
                </a:r>
                <a:r>
                  <a:rPr lang="en-US" altLang="ja-JP" sz="1800" b="1" baseline="-25000" dirty="0">
                    <a:solidFill>
                      <a:srgbClr val="0000FF"/>
                    </a:solidFill>
                  </a:rPr>
                  <a:t>0</a:t>
                </a:r>
                <a:r>
                  <a:rPr lang="en-US" altLang="ja-JP" sz="1800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+ </a:t>
                </a:r>
                <a:r>
                  <a:rPr lang="en-US" altLang="ja-JP" sz="1800" i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r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ja-JP" sz="1800" b="1" i="1" dirty="0">
                    <a:solidFill>
                      <a:srgbClr val="0000FF"/>
                    </a:solidFill>
                  </a:rPr>
                  <a:t>c</a:t>
                </a:r>
                <a:r>
                  <a:rPr lang="en-US" altLang="ja-JP" sz="1800" b="1" baseline="-25000" dirty="0">
                    <a:solidFill>
                      <a:srgbClr val="0000FF"/>
                    </a:solidFill>
                  </a:rPr>
                  <a:t>1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+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 c</a:t>
                </a:r>
                <a:r>
                  <a:rPr lang="en-US" altLang="ja-JP" sz="18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050" i="1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baseline="30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+ </a:t>
                </a:r>
                <a:r>
                  <a:rPr lang="ja-JP" altLang="en-US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･･･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+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1800" i="1" baseline="-25000" dirty="0">
                    <a:solidFill>
                      <a:srgbClr val="000000"/>
                    </a:solidFill>
                  </a:rPr>
                  <a:t>n-</a:t>
                </a:r>
                <a:r>
                  <a:rPr lang="en-US" altLang="ja-JP" sz="18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050" i="1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i="1" baseline="30000" dirty="0">
                    <a:solidFill>
                      <a:srgbClr val="000000"/>
                    </a:solidFill>
                  </a:rPr>
                  <a:t>n-</a:t>
                </a:r>
                <a:r>
                  <a:rPr lang="en-US" altLang="ja-JP" sz="1800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+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i="1" dirty="0" err="1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1800" i="1" baseline="-25000" dirty="0" err="1">
                    <a:solidFill>
                      <a:srgbClr val="000000"/>
                    </a:solidFill>
                  </a:rPr>
                  <a:t>n</a:t>
                </a:r>
                <a:r>
                  <a:rPr lang="en-US" altLang="ja-JP" sz="1800" i="1" dirty="0" err="1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050" i="1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i="1" baseline="30000" dirty="0">
                    <a:solidFill>
                      <a:srgbClr val="000000"/>
                    </a:solidFill>
                  </a:rPr>
                  <a:t>n-</a:t>
                </a:r>
                <a:r>
                  <a:rPr lang="en-US" altLang="ja-JP" sz="1800" baseline="30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)</a:t>
                </a:r>
                <a:endParaRPr lang="en-US" altLang="ja-JP" sz="1800" baseline="30000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altLang="ja-JP" sz="1800" dirty="0">
                    <a:solidFill>
                      <a:srgbClr val="000000"/>
                    </a:solidFill>
                  </a:rPr>
                  <a:t>       = </a:t>
                </a:r>
                <a:r>
                  <a:rPr lang="en-US" altLang="ja-JP" sz="1800" b="1" i="1" dirty="0">
                    <a:solidFill>
                      <a:srgbClr val="0000FF"/>
                    </a:solidFill>
                  </a:rPr>
                  <a:t>c</a:t>
                </a:r>
                <a:r>
                  <a:rPr lang="en-US" altLang="ja-JP" sz="1800" b="1" baseline="-25000" dirty="0">
                    <a:solidFill>
                      <a:srgbClr val="0000FF"/>
                    </a:solidFill>
                  </a:rPr>
                  <a:t>0</a:t>
                </a:r>
                <a:r>
                  <a:rPr lang="en-US" altLang="ja-JP" sz="1800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+ </a:t>
                </a:r>
                <a:r>
                  <a:rPr lang="en-US" altLang="ja-JP" sz="1800" i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r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US" altLang="ja-JP" sz="1800" b="1" i="1" dirty="0">
                    <a:solidFill>
                      <a:srgbClr val="0000FF"/>
                    </a:solidFill>
                  </a:rPr>
                  <a:t>c</a:t>
                </a:r>
                <a:r>
                  <a:rPr lang="en-US" altLang="ja-JP" sz="1800" b="1" baseline="-25000" dirty="0">
                    <a:solidFill>
                      <a:srgbClr val="0000FF"/>
                    </a:solidFill>
                  </a:rPr>
                  <a:t>1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+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 r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(</a:t>
                </a:r>
                <a:r>
                  <a:rPr lang="en-US" altLang="ja-JP" sz="1800" b="1" i="1" dirty="0">
                    <a:solidFill>
                      <a:srgbClr val="0000FF"/>
                    </a:solidFill>
                  </a:rPr>
                  <a:t>c</a:t>
                </a:r>
                <a:r>
                  <a:rPr lang="en-US" altLang="ja-JP" sz="1800" b="1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+ 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1800" baseline="-25000" dirty="0">
                    <a:solidFill>
                      <a:srgbClr val="000000"/>
                    </a:solidFill>
                  </a:rPr>
                  <a:t>3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r</a:t>
                </a:r>
                <a:r>
                  <a:rPr lang="ja-JP" altLang="en-US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･･･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+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1800" i="1" baseline="-25000" dirty="0">
                    <a:solidFill>
                      <a:srgbClr val="000000"/>
                    </a:solidFill>
                  </a:rPr>
                  <a:t>n-</a:t>
                </a:r>
                <a:r>
                  <a:rPr lang="en-US" altLang="ja-JP" sz="18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050" i="1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i="1" baseline="30000" dirty="0">
                    <a:solidFill>
                      <a:srgbClr val="000000"/>
                    </a:solidFill>
                  </a:rPr>
                  <a:t>n-</a:t>
                </a:r>
                <a:r>
                  <a:rPr lang="en-US" altLang="ja-JP" sz="1800" baseline="30000" dirty="0">
                    <a:solidFill>
                      <a:srgbClr val="000000"/>
                    </a:solidFill>
                  </a:rPr>
                  <a:t>3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 +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i="1" dirty="0" err="1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1800" i="1" baseline="-25000" dirty="0" err="1">
                    <a:solidFill>
                      <a:srgbClr val="000000"/>
                    </a:solidFill>
                  </a:rPr>
                  <a:t>n</a:t>
                </a:r>
                <a:r>
                  <a:rPr lang="en-US" altLang="ja-JP" sz="1800" i="1" dirty="0" err="1">
                    <a:solidFill>
                      <a:srgbClr val="000000"/>
                    </a:solidFill>
                  </a:rPr>
                  <a:t>r</a:t>
                </a:r>
                <a:r>
                  <a:rPr lang="en-US" altLang="ja-JP" sz="1050" i="1" baseline="30000" dirty="0">
                    <a:solidFill>
                      <a:srgbClr val="000000"/>
                    </a:solidFill>
                  </a:rPr>
                  <a:t> </a:t>
                </a:r>
                <a:r>
                  <a:rPr lang="en-US" altLang="ja-JP" sz="1800" i="1" baseline="30000" dirty="0">
                    <a:solidFill>
                      <a:srgbClr val="000000"/>
                    </a:solidFill>
                  </a:rPr>
                  <a:t>n-</a:t>
                </a:r>
                <a:r>
                  <a:rPr lang="en-US" altLang="ja-JP" sz="1800" baseline="30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)) =</a:t>
                </a:r>
                <a:endParaRPr lang="en-US" altLang="ja-JP" sz="1800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altLang="ja-JP" sz="1800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altLang="ja-JP" sz="1800" dirty="0">
                  <a:solidFill>
                    <a:srgbClr val="000000"/>
                  </a:solidFill>
                </a:endParaRPr>
              </a:p>
              <a:p>
                <a:pPr marL="0" indent="0"/>
                <a:r>
                  <a:rPr lang="en-US" altLang="ja-JP" sz="1800" dirty="0">
                    <a:solidFill>
                      <a:srgbClr val="000000"/>
                    </a:solidFill>
                  </a:rPr>
                  <a:t>(1) 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N</a:t>
                </a:r>
                <a:r>
                  <a:rPr lang="en-US" altLang="ja-JP" sz="1800" baseline="-25000" dirty="0"/>
                  <a:t>10</a:t>
                </a:r>
                <a:r>
                  <a:rPr lang="en-US" altLang="ja-JP" sz="1800" baseline="30000" dirty="0"/>
                  <a:t>(0)</a:t>
                </a:r>
                <a:r>
                  <a:rPr lang="en-US" altLang="ja-JP" sz="1800" dirty="0"/>
                  <a:t> = </a:t>
                </a:r>
                <a:r>
                  <a:rPr lang="en-US" altLang="ja-JP" sz="1800" i="1" dirty="0"/>
                  <a:t>N</a:t>
                </a:r>
                <a:r>
                  <a:rPr lang="en-US" altLang="ja-JP" sz="1800" baseline="-25000" dirty="0"/>
                  <a:t>10</a:t>
                </a:r>
                <a:r>
                  <a:rPr lang="en-US" altLang="ja-JP" sz="1800" dirty="0"/>
                  <a:t> = </a:t>
                </a:r>
                <a:r>
                  <a:rPr lang="en-US" altLang="ja-JP" sz="1800" i="1" dirty="0"/>
                  <a:t>N</a:t>
                </a:r>
                <a:r>
                  <a:rPr lang="en-US" altLang="ja-JP" sz="1800" baseline="-25000" dirty="0"/>
                  <a:t>10</a:t>
                </a:r>
                <a:r>
                  <a:rPr lang="en-US" altLang="ja-JP" sz="1800" baseline="30000" dirty="0"/>
                  <a:t>(1)</a:t>
                </a:r>
                <a:r>
                  <a:rPr lang="en-US" altLang="ja-JP" sz="1800" dirty="0"/>
                  <a:t> * </a:t>
                </a:r>
                <a:r>
                  <a:rPr lang="en-US" altLang="ja-JP" sz="1800" i="1" dirty="0"/>
                  <a:t>r</a:t>
                </a:r>
                <a:r>
                  <a:rPr lang="en-US" altLang="ja-JP" sz="1800" dirty="0"/>
                  <a:t> + </a:t>
                </a:r>
                <a:r>
                  <a:rPr lang="en-US" altLang="ja-JP" sz="1800" b="1" i="1" dirty="0">
                    <a:solidFill>
                      <a:srgbClr val="0000FF"/>
                    </a:solidFill>
                  </a:rPr>
                  <a:t>c</a:t>
                </a:r>
                <a:r>
                  <a:rPr lang="en-US" altLang="ja-JP" sz="1800" b="1" baseline="-25000" dirty="0">
                    <a:solidFill>
                      <a:srgbClr val="0000FF"/>
                    </a:solidFill>
                  </a:rPr>
                  <a:t>0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ja-JP" sz="1800" dirty="0"/>
                  <a:t>    	where </a:t>
                </a:r>
                <a14:m>
                  <m:oMath xmlns:m="http://schemas.openxmlformats.org/officeDocument/2006/math">
                    <m:r>
                      <a:rPr lang="en-US" altLang="ja-JP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1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ja-JP" sz="1800" dirty="0"/>
              </a:p>
              <a:p>
                <a:pPr marL="0" indent="0"/>
                <a:r>
                  <a:rPr lang="en-US" altLang="ja-JP" sz="1800" dirty="0">
                    <a:solidFill>
                      <a:srgbClr val="000000"/>
                    </a:solidFill>
                  </a:rPr>
                  <a:t>(2) 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N</a:t>
                </a:r>
                <a:r>
                  <a:rPr lang="en-US" altLang="ja-JP" sz="1800" baseline="-25000" dirty="0"/>
                  <a:t>10</a:t>
                </a:r>
                <a:r>
                  <a:rPr lang="en-US" altLang="ja-JP" sz="1800" baseline="30000" dirty="0"/>
                  <a:t>(1)</a:t>
                </a:r>
                <a:r>
                  <a:rPr lang="en-US" altLang="ja-JP" sz="1800" dirty="0"/>
                  <a:t> = </a:t>
                </a:r>
                <a:r>
                  <a:rPr lang="en-US" altLang="ja-JP" sz="1800" i="1" dirty="0"/>
                  <a:t>N</a:t>
                </a:r>
                <a:r>
                  <a:rPr lang="en-US" altLang="ja-JP" sz="1800" baseline="-25000" dirty="0"/>
                  <a:t>10</a:t>
                </a:r>
                <a:r>
                  <a:rPr lang="en-US" altLang="ja-JP" sz="1800" baseline="30000" dirty="0"/>
                  <a:t>(2)</a:t>
                </a:r>
                <a:r>
                  <a:rPr lang="en-US" altLang="ja-JP" sz="1800" dirty="0"/>
                  <a:t> * </a:t>
                </a:r>
                <a:r>
                  <a:rPr lang="en-US" altLang="ja-JP" sz="1800" i="1" dirty="0"/>
                  <a:t>r</a:t>
                </a:r>
                <a:r>
                  <a:rPr lang="en-US" altLang="ja-JP" sz="1800" dirty="0"/>
                  <a:t> + </a:t>
                </a:r>
                <a:r>
                  <a:rPr lang="en-US" altLang="ja-JP" sz="1800" b="1" i="1" dirty="0">
                    <a:solidFill>
                      <a:srgbClr val="0000FF"/>
                    </a:solidFill>
                  </a:rPr>
                  <a:t>c</a:t>
                </a:r>
                <a:r>
                  <a:rPr lang="en-US" altLang="ja-JP" sz="1800" b="1" baseline="-25000" dirty="0">
                    <a:solidFill>
                      <a:srgbClr val="0000FF"/>
                    </a:solidFill>
                  </a:rPr>
                  <a:t>1</a:t>
                </a:r>
                <a:r>
                  <a:rPr lang="en-US" altLang="ja-JP" sz="1800" dirty="0"/>
                  <a:t>     		where </a:t>
                </a:r>
                <a14:m>
                  <m:oMath xmlns:m="http://schemas.openxmlformats.org/officeDocument/2006/math">
                    <m:r>
                      <a:rPr lang="en-US" altLang="ja-JP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sz="1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ja-JP" sz="1800" dirty="0"/>
              </a:p>
              <a:p>
                <a:pPr marL="0" indent="0"/>
                <a:r>
                  <a:rPr lang="en-US" altLang="ja-JP" sz="1800" dirty="0"/>
                  <a:t>… repeat until </a:t>
                </a:r>
                <a:r>
                  <a:rPr lang="en-US" altLang="ja-JP" sz="1800" i="1" dirty="0"/>
                  <a:t>N</a:t>
                </a:r>
                <a:r>
                  <a:rPr lang="en-US" altLang="ja-JP" sz="1800" baseline="-25000" dirty="0"/>
                  <a:t>10</a:t>
                </a:r>
                <a:r>
                  <a:rPr lang="en-US" altLang="ja-JP" sz="1800" baseline="30000" dirty="0"/>
                  <a:t>(</a:t>
                </a:r>
                <a:r>
                  <a:rPr lang="en-US" altLang="ja-JP" sz="1800" i="1" baseline="30000" dirty="0"/>
                  <a:t>n</a:t>
                </a:r>
                <a:r>
                  <a:rPr lang="en-US" altLang="ja-JP" sz="1800" baseline="30000" dirty="0"/>
                  <a:t>+1)</a:t>
                </a:r>
                <a:r>
                  <a:rPr lang="en-US" altLang="ja-JP" sz="1800" dirty="0"/>
                  <a:t> = 0 </a:t>
                </a:r>
              </a:p>
              <a:p>
                <a:pPr marL="0" indent="0"/>
                <a:r>
                  <a:rPr lang="en-US" altLang="ja-JP" sz="1800" i="1" dirty="0">
                    <a:solidFill>
                      <a:srgbClr val="000000"/>
                    </a:solidFill>
                  </a:rPr>
                  <a:t>		 =&gt; N</a:t>
                </a:r>
                <a:r>
                  <a:rPr lang="en-US" altLang="ja-JP" sz="1800" i="1" baseline="-25000" dirty="0"/>
                  <a:t>r</a:t>
                </a:r>
                <a:r>
                  <a:rPr lang="en-US" altLang="ja-JP" sz="1800" baseline="-25000" dirty="0"/>
                  <a:t> </a:t>
                </a:r>
                <a:r>
                  <a:rPr lang="en-US" altLang="ja-JP" sz="1800" b="1" i="1" dirty="0"/>
                  <a:t>= 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(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1800" i="1" baseline="-25000" dirty="0">
                    <a:solidFill>
                      <a:srgbClr val="000000"/>
                    </a:solidFill>
                  </a:rPr>
                  <a:t>n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1800" i="1" baseline="-25000" dirty="0">
                    <a:solidFill>
                      <a:srgbClr val="000000"/>
                    </a:solidFill>
                  </a:rPr>
                  <a:t>n-</a:t>
                </a:r>
                <a:r>
                  <a:rPr lang="en-US" altLang="ja-JP" sz="18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ja-JP" altLang="en-US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･････ 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1800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18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ja-JP" sz="18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ja-JP" sz="1800" baseline="-25000" dirty="0">
                    <a:solidFill>
                      <a:srgbClr val="000000"/>
                    </a:solidFill>
                  </a:rPr>
                  <a:t>0</a:t>
                </a:r>
                <a:r>
                  <a:rPr lang="en-US" altLang="ja-JP" sz="1800" dirty="0">
                    <a:solidFill>
                      <a:srgbClr val="000000"/>
                    </a:solidFill>
                  </a:rPr>
                  <a:t>)</a:t>
                </a:r>
                <a:r>
                  <a:rPr lang="en-US" altLang="ja-JP" sz="1800" i="1" baseline="-25000" dirty="0">
                    <a:solidFill>
                      <a:srgbClr val="FF0000"/>
                    </a:solidFill>
                  </a:rPr>
                  <a:t>r</a:t>
                </a:r>
              </a:p>
              <a:p>
                <a:pPr marL="0" indent="0"/>
                <a:r>
                  <a:rPr lang="en-US" altLang="ja-JP" sz="1800" i="1" dirty="0">
                    <a:solidFill>
                      <a:srgbClr val="0000FF"/>
                    </a:solidFill>
                  </a:rPr>
                  <a:t>	Ex. 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Base 10 to Base 8</a:t>
                </a:r>
                <a:br>
                  <a:rPr lang="en-US" altLang="ja-JP" sz="1800" dirty="0">
                    <a:solidFill>
                      <a:srgbClr val="0000FF"/>
                    </a:solidFill>
                  </a:rPr>
                </a:br>
                <a:r>
                  <a:rPr lang="en-US" altLang="ja-JP" sz="1800" dirty="0">
                    <a:solidFill>
                      <a:srgbClr val="0000FF"/>
                    </a:solidFill>
                  </a:rPr>
                  <a:t>                    </a:t>
                </a:r>
                <a:r>
                  <a:rPr lang="en-US" altLang="ja-JP" sz="1800" i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302</a:t>
                </a:r>
                <a:r>
                  <a:rPr lang="en-US" altLang="ja-JP" sz="1800" baseline="-25000" dirty="0">
                    <a:solidFill>
                      <a:srgbClr val="0000FF"/>
                    </a:solidFill>
                  </a:rPr>
                  <a:t>10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= </a:t>
                </a:r>
                <a:r>
                  <a:rPr lang="en-US" altLang="ja-JP" sz="1800" dirty="0">
                    <a:solidFill>
                      <a:srgbClr val="009900"/>
                    </a:solidFill>
                  </a:rPr>
                  <a:t>8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ja-JP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37 + </a:t>
                </a:r>
                <a:r>
                  <a:rPr lang="en-US" altLang="ja-JP" sz="1800" dirty="0">
                    <a:solidFill>
                      <a:srgbClr val="FF0000"/>
                    </a:solidFill>
                  </a:rPr>
                  <a:t>6</a:t>
                </a:r>
              </a:p>
              <a:p>
                <a:pPr marL="0" indent="0"/>
                <a:r>
                  <a:rPr lang="en-US" altLang="ja-JP" sz="1800" dirty="0">
                    <a:solidFill>
                      <a:srgbClr val="FF0000"/>
                    </a:solidFill>
                  </a:rPr>
                  <a:t>	       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37</a:t>
                </a:r>
                <a:r>
                  <a:rPr lang="en-US" altLang="ja-JP" sz="1800" baseline="-25000" dirty="0">
                    <a:solidFill>
                      <a:srgbClr val="0000FF"/>
                    </a:solidFill>
                  </a:rPr>
                  <a:t>10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= </a:t>
                </a:r>
                <a:r>
                  <a:rPr lang="en-US" altLang="ja-JP" sz="1800" dirty="0">
                    <a:solidFill>
                      <a:srgbClr val="009900"/>
                    </a:solidFill>
                  </a:rPr>
                  <a:t>8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ja-JP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  4 + </a:t>
                </a:r>
                <a:r>
                  <a:rPr lang="en-US" altLang="ja-JP" sz="1800" dirty="0">
                    <a:solidFill>
                      <a:srgbClr val="FF0000"/>
                    </a:solidFill>
                  </a:rPr>
                  <a:t>5</a:t>
                </a:r>
              </a:p>
              <a:p>
                <a:pPr marL="0" indent="0"/>
                <a:r>
                  <a:rPr lang="en-US" altLang="ja-JP" sz="1800" dirty="0">
                    <a:solidFill>
                      <a:srgbClr val="FF0000"/>
                    </a:solidFill>
                  </a:rPr>
                  <a:t>	         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4</a:t>
                </a:r>
                <a:r>
                  <a:rPr lang="en-US" altLang="ja-JP" sz="1800" baseline="-25000" dirty="0">
                    <a:solidFill>
                      <a:srgbClr val="0000FF"/>
                    </a:solidFill>
                  </a:rPr>
                  <a:t>10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= </a:t>
                </a:r>
                <a:r>
                  <a:rPr lang="en-US" altLang="ja-JP" sz="1800" dirty="0">
                    <a:solidFill>
                      <a:srgbClr val="009900"/>
                    </a:solidFill>
                  </a:rPr>
                  <a:t>8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ja-JP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  0 + </a:t>
                </a:r>
                <a:r>
                  <a:rPr lang="en-US" altLang="ja-JP" sz="1800" dirty="0">
                    <a:solidFill>
                      <a:srgbClr val="FF0000"/>
                    </a:solidFill>
                  </a:rPr>
                  <a:t>4</a:t>
                </a:r>
              </a:p>
              <a:p>
                <a:pPr marL="0" indent="0"/>
                <a:r>
                  <a:rPr lang="en-US" altLang="ja-JP" sz="1800" i="1" dirty="0">
                    <a:solidFill>
                      <a:srgbClr val="0000FF"/>
                    </a:solidFill>
                  </a:rPr>
                  <a:t>	     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302</a:t>
                </a:r>
                <a:r>
                  <a:rPr lang="en-US" altLang="ja-JP" sz="1800" baseline="-25000" dirty="0">
                    <a:solidFill>
                      <a:srgbClr val="0000FF"/>
                    </a:solidFill>
                  </a:rPr>
                  <a:t>10</a:t>
                </a:r>
                <a:r>
                  <a:rPr lang="en-US" altLang="ja-JP" sz="1800" dirty="0">
                    <a:solidFill>
                      <a:srgbClr val="0000FF"/>
                    </a:solidFill>
                  </a:rPr>
                  <a:t> = </a:t>
                </a:r>
                <a:r>
                  <a:rPr lang="en-US" altLang="ja-JP" sz="1800" dirty="0">
                    <a:solidFill>
                      <a:srgbClr val="FF0000"/>
                    </a:solidFill>
                  </a:rPr>
                  <a:t>456</a:t>
                </a:r>
                <a:r>
                  <a:rPr lang="en-US" altLang="ja-JP" sz="1800" baseline="-25000" dirty="0">
                    <a:solidFill>
                      <a:srgbClr val="009900"/>
                    </a:solidFill>
                  </a:rPr>
                  <a:t>8</a:t>
                </a:r>
              </a:p>
            </p:txBody>
          </p:sp>
        </mc:Choice>
        <mc:Fallback xmlns="">
          <p:sp>
            <p:nvSpPr>
              <p:cNvPr id="1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5480" y="692696"/>
                <a:ext cx="10776520" cy="5991384"/>
              </a:xfrm>
              <a:prstGeom prst="rect">
                <a:avLst/>
              </a:prstGeom>
              <a:blipFill>
                <a:blip r:embed="rId3"/>
                <a:stretch>
                  <a:fillRect l="-566" t="-611" b="-8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28DF081-A1A8-4D3E-9987-FEC8A371C229}"/>
              </a:ext>
            </a:extLst>
          </p:cNvPr>
          <p:cNvSpPr/>
          <p:nvPr/>
        </p:nvSpPr>
        <p:spPr>
          <a:xfrm>
            <a:off x="1991544" y="6858001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altLang="ja-JP" sz="1800" i="1" dirty="0">
                <a:solidFill>
                  <a:srgbClr val="0000FF"/>
                </a:solidFill>
              </a:rPr>
              <a:t>Divide 3292</a:t>
            </a:r>
            <a:r>
              <a:rPr lang="it-IT" altLang="ja-JP" sz="1800" i="1" baseline="-25000" dirty="0">
                <a:solidFill>
                  <a:srgbClr val="0000FF"/>
                </a:solidFill>
              </a:rPr>
              <a:t>10</a:t>
            </a:r>
            <a:r>
              <a:rPr lang="ja-JP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ja-JP" sz="1800" i="1" dirty="0">
                <a:solidFill>
                  <a:srgbClr val="0000FF"/>
                </a:solidFill>
              </a:rPr>
              <a:t>by base (16) and put its remainder from left (top digit),</a:t>
            </a:r>
          </a:p>
          <a:p>
            <a:pPr>
              <a:defRPr/>
            </a:pPr>
            <a:r>
              <a:rPr lang="en-US" altLang="ja-JP" sz="1800" i="1" dirty="0">
                <a:solidFill>
                  <a:srgbClr val="0000FF"/>
                </a:solidFill>
              </a:rPr>
              <a:t>and repeat it with its quotient</a:t>
            </a:r>
            <a:r>
              <a:rPr lang="en-US" altLang="ja-JP" sz="1800" i="1" dirty="0"/>
              <a:t> (</a:t>
            </a:r>
            <a:r>
              <a:rPr lang="it-IT" altLang="ja-JP" sz="1400" i="1" dirty="0"/>
              <a:t>3292</a:t>
            </a:r>
            <a:r>
              <a:rPr lang="it-IT" altLang="ja-JP" sz="1400" i="1" baseline="-25000" dirty="0"/>
              <a:t>10</a:t>
            </a:r>
            <a:r>
              <a:rPr lang="ja-JP" altLang="en-US" sz="1400" i="1" dirty="0"/>
              <a:t>を順次基底</a:t>
            </a:r>
            <a:r>
              <a:rPr lang="en-US" altLang="ja-JP" sz="1400" i="1" dirty="0"/>
              <a:t>16</a:t>
            </a:r>
            <a:r>
              <a:rPr lang="ja-JP" altLang="en-US" sz="1400" i="1" dirty="0"/>
              <a:t>で割り、余りを左から</a:t>
            </a:r>
            <a:r>
              <a:rPr lang="en-US" altLang="ja-JP" sz="1400" i="1" dirty="0"/>
              <a:t>(</a:t>
            </a:r>
            <a:r>
              <a:rPr lang="ja-JP" altLang="en-US" sz="1400" i="1" dirty="0"/>
              <a:t>上の桁から</a:t>
            </a:r>
            <a:r>
              <a:rPr lang="en-US" altLang="ja-JP" sz="1400" i="1" dirty="0"/>
              <a:t>)</a:t>
            </a:r>
            <a:r>
              <a:rPr lang="ja-JP" altLang="en-US" sz="1400" i="1" dirty="0"/>
              <a:t>並べる</a:t>
            </a:r>
            <a:r>
              <a:rPr lang="en-US" altLang="ja-JP" sz="1400" i="1" dirty="0"/>
              <a:t>)</a:t>
            </a:r>
            <a:endParaRPr lang="it-IT" altLang="ja-JP" sz="1400" i="1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42432ED-8BE2-3738-3078-AA7F35B03317}"/>
              </a:ext>
            </a:extLst>
          </p:cNvPr>
          <p:cNvCxnSpPr/>
          <p:nvPr/>
        </p:nvCxnSpPr>
        <p:spPr>
          <a:xfrm>
            <a:off x="2614216" y="3598416"/>
            <a:ext cx="34563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F5C4B6-FB2C-D69E-3044-F53D941DCE61}"/>
              </a:ext>
            </a:extLst>
          </p:cNvPr>
          <p:cNvSpPr txBox="1"/>
          <p:nvPr/>
        </p:nvSpPr>
        <p:spPr>
          <a:xfrm>
            <a:off x="2615952" y="3547418"/>
            <a:ext cx="815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1" dirty="0">
                <a:solidFill>
                  <a:srgbClr val="FF0000"/>
                </a:solidFill>
              </a:rPr>
              <a:t>N</a:t>
            </a:r>
            <a:r>
              <a:rPr lang="en-US" altLang="ja-JP" sz="1800" b="1" baseline="-25000" dirty="0">
                <a:solidFill>
                  <a:srgbClr val="FF0000"/>
                </a:solidFill>
              </a:rPr>
              <a:t>10</a:t>
            </a:r>
            <a:r>
              <a:rPr lang="en-US" altLang="ja-JP" sz="1800" b="1" baseline="30000" dirty="0">
                <a:solidFill>
                  <a:srgbClr val="FF0000"/>
                </a:solidFill>
              </a:rPr>
              <a:t>(1)</a:t>
            </a:r>
            <a:r>
              <a:rPr lang="en-US" altLang="ja-JP" sz="1800" b="1" dirty="0">
                <a:solidFill>
                  <a:srgbClr val="FF0000"/>
                </a:solidFill>
              </a:rPr>
              <a:t> </a:t>
            </a:r>
            <a:endParaRPr lang="ja-JP" altLang="en-US" sz="1800" b="1" dirty="0">
              <a:solidFill>
                <a:srgbClr val="FF0000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CD5D1AA9-CA53-66CE-A7DA-4BDCE8277E37}"/>
              </a:ext>
            </a:extLst>
          </p:cNvPr>
          <p:cNvCxnSpPr>
            <a:cxnSpLocks/>
          </p:cNvCxnSpPr>
          <p:nvPr/>
        </p:nvCxnSpPr>
        <p:spPr>
          <a:xfrm>
            <a:off x="3230538" y="3645024"/>
            <a:ext cx="2689696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7241D95-29C6-5163-44C1-1D3626AF33F4}"/>
              </a:ext>
            </a:extLst>
          </p:cNvPr>
          <p:cNvSpPr txBox="1"/>
          <p:nvPr/>
        </p:nvSpPr>
        <p:spPr>
          <a:xfrm>
            <a:off x="3638414" y="3593045"/>
            <a:ext cx="815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altLang="ja-JP" sz="1800" b="1" baseline="-25000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altLang="ja-JP" sz="1800" b="1" baseline="30000" dirty="0">
                <a:solidFill>
                  <a:schemeClr val="accent1">
                    <a:lumMod val="75000"/>
                  </a:schemeClr>
                </a:solidFill>
              </a:rPr>
              <a:t>(2)</a:t>
            </a:r>
            <a:r>
              <a:rPr lang="en-US" altLang="ja-JP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ja-JP" altLang="en-US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21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018282" y="548681"/>
            <a:ext cx="6849183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Program: base.py</a:t>
            </a:r>
          </a:p>
          <a:p>
            <a:r>
              <a:rPr lang="en-US" altLang="ja-JP" dirty="0"/>
              <a:t>Usage:  python base.py value </a:t>
            </a:r>
            <a:r>
              <a:rPr lang="en-US" altLang="ja-JP" dirty="0" err="1"/>
              <a:t>base_source</a:t>
            </a:r>
            <a:r>
              <a:rPr lang="en-US" altLang="ja-JP" dirty="0"/>
              <a:t> </a:t>
            </a:r>
            <a:r>
              <a:rPr lang="en-US" altLang="ja-JP" dirty="0" err="1"/>
              <a:t>base_target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Ex.</a:t>
            </a:r>
          </a:p>
          <a:p>
            <a:r>
              <a:rPr lang="en-US" altLang="ja-JP" b="1" dirty="0">
                <a:solidFill>
                  <a:srgbClr val="0000FF"/>
                </a:solidFill>
              </a:rPr>
              <a:t>COMMAND:</a:t>
            </a:r>
          </a:p>
          <a:p>
            <a:r>
              <a:rPr lang="en-US" altLang="ja-JP" dirty="0">
                <a:solidFill>
                  <a:srgbClr val="009900"/>
                </a:solidFill>
              </a:rPr>
              <a:t>python base.py FA 16 8</a:t>
            </a:r>
          </a:p>
          <a:p>
            <a:r>
              <a:rPr lang="en-US" altLang="ja-JP" dirty="0">
                <a:solidFill>
                  <a:srgbClr val="009900"/>
                </a:solidFill>
              </a:rPr>
              <a:t>      Convert FA in base 16 to base 8</a:t>
            </a:r>
          </a:p>
          <a:p>
            <a:endParaRPr lang="en-US" altLang="ja-JP" dirty="0"/>
          </a:p>
          <a:p>
            <a:r>
              <a:rPr lang="en-US" altLang="ja-JP" b="1" dirty="0">
                <a:solidFill>
                  <a:srgbClr val="0000FF"/>
                </a:solidFill>
              </a:rPr>
              <a:t>OUTPUT:</a:t>
            </a:r>
          </a:p>
          <a:p>
            <a:r>
              <a:rPr lang="en-US" altLang="ja-JP" dirty="0"/>
              <a:t>Convert FA in base 16 to base 10</a:t>
            </a:r>
          </a:p>
          <a:p>
            <a:r>
              <a:rPr lang="en-US" altLang="ja-JP" dirty="0"/>
              <a:t>1st digit  = 10:   + 10 * 16</a:t>
            </a:r>
            <a:r>
              <a:rPr lang="en-US" altLang="ja-JP" baseline="30000" dirty="0"/>
              <a:t>0</a:t>
            </a:r>
            <a:r>
              <a:rPr lang="en-US" altLang="ja-JP" dirty="0"/>
              <a:t>  =&gt; +   10</a:t>
            </a:r>
            <a:r>
              <a:rPr lang="en-US" altLang="ja-JP" baseline="-25000" dirty="0"/>
              <a:t>10</a:t>
            </a:r>
            <a:r>
              <a:rPr lang="en-US" altLang="ja-JP" dirty="0"/>
              <a:t> =&gt;         10</a:t>
            </a:r>
            <a:r>
              <a:rPr lang="en-US" altLang="ja-JP" baseline="-25000" dirty="0"/>
              <a:t>10</a:t>
            </a:r>
          </a:p>
          <a:p>
            <a:r>
              <a:rPr lang="en-US" altLang="ja-JP" dirty="0"/>
              <a:t>2nd digit = 15:   + 15 * 16</a:t>
            </a:r>
            <a:r>
              <a:rPr lang="en-US" altLang="ja-JP" baseline="30000" dirty="0"/>
              <a:t>1</a:t>
            </a:r>
            <a:r>
              <a:rPr lang="en-US" altLang="ja-JP" dirty="0"/>
              <a:t>  =&gt; + 240</a:t>
            </a:r>
            <a:r>
              <a:rPr lang="en-US" altLang="ja-JP" baseline="-25000" dirty="0"/>
              <a:t>10</a:t>
            </a:r>
            <a:r>
              <a:rPr lang="en-US" altLang="ja-JP" dirty="0"/>
              <a:t> =&gt;       </a:t>
            </a:r>
            <a:r>
              <a:rPr lang="en-US" altLang="ja-JP" dirty="0">
                <a:solidFill>
                  <a:srgbClr val="FF0000"/>
                </a:solidFill>
              </a:rPr>
              <a:t>250</a:t>
            </a:r>
            <a:r>
              <a:rPr lang="en-US" altLang="ja-JP" baseline="-25000" dirty="0">
                <a:solidFill>
                  <a:srgbClr val="FF0000"/>
                </a:solidFill>
              </a:rPr>
              <a:t>10</a:t>
            </a: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dirty="0"/>
              <a:t>Convert 250 in base 10 to base 8</a:t>
            </a:r>
          </a:p>
          <a:p>
            <a:r>
              <a:rPr lang="en-US" altLang="ja-JP" dirty="0"/>
              <a:t>       250</a:t>
            </a:r>
            <a:r>
              <a:rPr lang="en-US" altLang="ja-JP" baseline="-25000" dirty="0"/>
              <a:t>10</a:t>
            </a:r>
            <a:r>
              <a:rPr lang="en-US" altLang="ja-JP" dirty="0"/>
              <a:t> =       31 * 8 +  </a:t>
            </a:r>
            <a:r>
              <a:rPr lang="en-US" altLang="ja-JP" dirty="0">
                <a:solidFill>
                  <a:srgbClr val="FF0000"/>
                </a:solidFill>
              </a:rPr>
              <a:t>2</a:t>
            </a:r>
            <a:r>
              <a:rPr lang="en-US" altLang="ja-JP" dirty="0"/>
              <a:t>:  base_8 =&gt; 2</a:t>
            </a:r>
          </a:p>
          <a:p>
            <a:r>
              <a:rPr lang="en-US" altLang="ja-JP" dirty="0"/>
              <a:t>         31</a:t>
            </a:r>
            <a:r>
              <a:rPr lang="en-US" altLang="ja-JP" baseline="-25000" dirty="0"/>
              <a:t>10</a:t>
            </a:r>
            <a:r>
              <a:rPr lang="en-US" altLang="ja-JP" dirty="0"/>
              <a:t> =         3 * 8 +  </a:t>
            </a:r>
            <a:r>
              <a:rPr lang="en-US" altLang="ja-JP" dirty="0">
                <a:solidFill>
                  <a:srgbClr val="FF0000"/>
                </a:solidFill>
              </a:rPr>
              <a:t>7</a:t>
            </a:r>
            <a:r>
              <a:rPr lang="en-US" altLang="ja-JP" dirty="0"/>
              <a:t>:  base_8 =&gt; 72</a:t>
            </a:r>
          </a:p>
          <a:p>
            <a:r>
              <a:rPr lang="en-US" altLang="ja-JP" dirty="0"/>
              <a:t>           3</a:t>
            </a:r>
            <a:r>
              <a:rPr lang="en-US" altLang="ja-JP" baseline="-25000" dirty="0"/>
              <a:t>10</a:t>
            </a:r>
            <a:r>
              <a:rPr lang="en-US" altLang="ja-JP" dirty="0"/>
              <a:t> =         0 * 8 +  </a:t>
            </a:r>
            <a:r>
              <a:rPr lang="en-US" altLang="ja-JP" dirty="0">
                <a:solidFill>
                  <a:srgbClr val="FF0000"/>
                </a:solidFill>
              </a:rPr>
              <a:t>3</a:t>
            </a:r>
            <a:r>
              <a:rPr lang="en-US" altLang="ja-JP" dirty="0"/>
              <a:t>:  </a:t>
            </a:r>
            <a:r>
              <a:rPr lang="en-US" altLang="ja-JP" dirty="0">
                <a:solidFill>
                  <a:srgbClr val="FF0000"/>
                </a:solidFill>
              </a:rPr>
              <a:t>base_8 =&gt; 372</a:t>
            </a:r>
            <a:r>
              <a:rPr lang="en-US" altLang="ja-JP" baseline="-25000" dirty="0">
                <a:solidFill>
                  <a:srgbClr val="FF0000"/>
                </a:solidFill>
              </a:rPr>
              <a:t>8</a:t>
            </a:r>
            <a:r>
              <a:rPr lang="en-US" altLang="ja-JP" sz="1800" dirty="0">
                <a:solidFill>
                  <a:srgbClr val="FF0000"/>
                </a:solidFill>
              </a:rPr>
              <a:t> result</a:t>
            </a:r>
            <a:endParaRPr lang="ja-JP" altLang="en-US" sz="1800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54868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Python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program: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base.py</a:t>
            </a:r>
            <a:endParaRPr lang="ja-JP" alt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052736"/>
          </a:xfrm>
        </p:spPr>
        <p:txBody>
          <a:bodyPr/>
          <a:lstStyle/>
          <a:p>
            <a:pPr eaLnBrk="1" hangingPunct="1"/>
            <a:r>
              <a:rPr lang="en-US" altLang="ja-JP" sz="3600" b="1">
                <a:solidFill>
                  <a:srgbClr val="0000FF"/>
                </a:solidFill>
              </a:rPr>
              <a:t>Units </a:t>
            </a:r>
            <a:r>
              <a:rPr lang="en-US" altLang="ja-JP" sz="3600" b="1" dirty="0">
                <a:solidFill>
                  <a:srgbClr val="0000FF"/>
                </a:solidFill>
              </a:rPr>
              <a:t>of data processed in computers</a:t>
            </a:r>
            <a:br>
              <a:rPr lang="en-US" altLang="ja-JP" sz="3600" b="1" dirty="0">
                <a:solidFill>
                  <a:srgbClr val="0000FF"/>
                </a:solidFill>
              </a:rPr>
            </a:br>
            <a:r>
              <a:rPr lang="en-US" altLang="ja-JP" sz="2800" b="1" dirty="0">
                <a:solidFill>
                  <a:schemeClr val="tx1"/>
                </a:solidFill>
              </a:rPr>
              <a:t>(</a:t>
            </a:r>
            <a:r>
              <a:rPr lang="ja-JP" altLang="en-US" sz="2800" b="1" dirty="0">
                <a:solidFill>
                  <a:schemeClr val="tx1"/>
                </a:solidFill>
              </a:rPr>
              <a:t>コンピュータ内のデータ単位</a:t>
            </a:r>
            <a:r>
              <a:rPr lang="en-US" altLang="ja-JP" sz="2800" b="1" dirty="0">
                <a:solidFill>
                  <a:schemeClr val="tx1"/>
                </a:solidFill>
              </a:rPr>
              <a:t>)</a:t>
            </a:r>
            <a:endParaRPr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9376" y="1124744"/>
            <a:ext cx="117126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b="1" dirty="0"/>
              <a:t>bit (b):</a:t>
            </a:r>
            <a:r>
              <a:rPr lang="ja-JP" altLang="en-US" sz="3000" b="1" dirty="0"/>
              <a:t> </a:t>
            </a:r>
            <a:r>
              <a:rPr lang="en-US" altLang="ja-JP" sz="3000" b="1" dirty="0"/>
              <a:t>binary: </a:t>
            </a:r>
            <a:r>
              <a:rPr lang="en-US" altLang="ja-JP" sz="3000" b="1" dirty="0">
                <a:solidFill>
                  <a:srgbClr val="FF0000"/>
                </a:solidFill>
              </a:rPr>
              <a:t>0 or 1</a:t>
            </a:r>
          </a:p>
          <a:p>
            <a:endParaRPr lang="en-US" altLang="ja-JP" sz="3000" b="1" dirty="0">
              <a:solidFill>
                <a:srgbClr val="FF0000"/>
              </a:solidFill>
            </a:endParaRPr>
          </a:p>
          <a:p>
            <a:r>
              <a:rPr lang="en-US" altLang="ja-JP" sz="3000" b="1" dirty="0"/>
              <a:t>In computer: </a:t>
            </a:r>
            <a:r>
              <a:rPr lang="en-US" altLang="ja-JP" sz="3000" b="1" dirty="0">
                <a:solidFill>
                  <a:srgbClr val="FF0000"/>
                </a:solidFill>
              </a:rPr>
              <a:t>8 bits data</a:t>
            </a:r>
            <a:r>
              <a:rPr lang="en-US" altLang="ja-JP" sz="3000" dirty="0"/>
              <a:t> is treated as a fundamental unit</a:t>
            </a:r>
          </a:p>
          <a:p>
            <a:r>
              <a:rPr lang="en-US" altLang="ja-JP" sz="3000" b="1" dirty="0">
                <a:solidFill>
                  <a:srgbClr val="FF0000"/>
                </a:solidFill>
              </a:rPr>
              <a:t>byte (B): 0 ~ 2</a:t>
            </a:r>
            <a:r>
              <a:rPr lang="en-US" altLang="ja-JP" sz="3000" b="1" baseline="30000" dirty="0">
                <a:solidFill>
                  <a:srgbClr val="FF0000"/>
                </a:solidFill>
              </a:rPr>
              <a:t>8</a:t>
            </a:r>
            <a:r>
              <a:rPr lang="ja-JP" altLang="en-US" sz="3000" b="1" baseline="30000" dirty="0">
                <a:solidFill>
                  <a:srgbClr val="FF0000"/>
                </a:solidFill>
              </a:rPr>
              <a:t> </a:t>
            </a:r>
            <a:r>
              <a:rPr lang="en-US" altLang="ja-JP" sz="3000" b="1" dirty="0">
                <a:solidFill>
                  <a:srgbClr val="FF0000"/>
                </a:solidFill>
              </a:rPr>
              <a:t>– 1 = 255</a:t>
            </a:r>
          </a:p>
          <a:p>
            <a:r>
              <a:rPr lang="en-US" altLang="ja-JP" sz="3000" b="1" dirty="0">
                <a:solidFill>
                  <a:srgbClr val="000000"/>
                </a:solidFill>
              </a:rPr>
              <a:t> </a:t>
            </a:r>
          </a:p>
          <a:p>
            <a:r>
              <a:rPr lang="en-US" altLang="ja-JP" sz="3000" b="1" dirty="0">
                <a:solidFill>
                  <a:srgbClr val="000000"/>
                </a:solidFill>
              </a:rPr>
              <a:t>Prefixes in computing</a:t>
            </a:r>
          </a:p>
          <a:p>
            <a:r>
              <a:rPr lang="en-US" altLang="ja-JP" sz="3000" b="1" dirty="0">
                <a:solidFill>
                  <a:srgbClr val="000000"/>
                </a:solidFill>
              </a:rPr>
              <a:t>   1 kB   = 2</a:t>
            </a:r>
            <a:r>
              <a:rPr lang="en-US" altLang="ja-JP" sz="3000" b="1" baseline="30000" dirty="0">
                <a:solidFill>
                  <a:srgbClr val="000000"/>
                </a:solidFill>
              </a:rPr>
              <a:t>10</a:t>
            </a:r>
            <a:r>
              <a:rPr lang="ja-JP" altLang="en-US" sz="3000" b="1" dirty="0">
                <a:solidFill>
                  <a:srgbClr val="000000"/>
                </a:solidFill>
              </a:rPr>
              <a:t> </a:t>
            </a:r>
            <a:r>
              <a:rPr lang="en-US" altLang="ja-JP" sz="3000" b="1" dirty="0">
                <a:solidFill>
                  <a:srgbClr val="000000"/>
                </a:solidFill>
              </a:rPr>
              <a:t>B</a:t>
            </a:r>
            <a:r>
              <a:rPr lang="ja-JP" altLang="en-US" sz="3000" b="1" dirty="0">
                <a:solidFill>
                  <a:srgbClr val="000000"/>
                </a:solidFill>
              </a:rPr>
              <a:t>       </a:t>
            </a:r>
            <a:r>
              <a:rPr lang="en-US" altLang="ja-JP" sz="3000" b="1" dirty="0">
                <a:solidFill>
                  <a:srgbClr val="000000"/>
                </a:solidFill>
              </a:rPr>
              <a:t>=</a:t>
            </a:r>
            <a:r>
              <a:rPr lang="ja-JP" altLang="en-US" sz="3000" b="1" dirty="0">
                <a:solidFill>
                  <a:srgbClr val="000000"/>
                </a:solidFill>
              </a:rPr>
              <a:t> </a:t>
            </a:r>
            <a:r>
              <a:rPr lang="en-US" altLang="ja-JP" sz="3000" b="1" dirty="0">
                <a:solidFill>
                  <a:srgbClr val="000000"/>
                </a:solidFill>
              </a:rPr>
              <a:t>1,024 B				</a:t>
            </a:r>
            <a:r>
              <a:rPr lang="en-US" altLang="ja-JP" sz="3000" b="1">
                <a:solidFill>
                  <a:srgbClr val="000000"/>
                </a:solidFill>
              </a:rPr>
              <a:t>  = </a:t>
            </a:r>
            <a:r>
              <a:rPr lang="en-US" altLang="ja-JP" sz="3000" b="1" dirty="0">
                <a:solidFill>
                  <a:srgbClr val="000000"/>
                </a:solidFill>
              </a:rPr>
              <a:t>1 </a:t>
            </a:r>
            <a:r>
              <a:rPr lang="en-US" altLang="ja-JP" sz="3000" b="1" dirty="0" err="1">
                <a:solidFill>
                  <a:srgbClr val="FF0000"/>
                </a:solidFill>
              </a:rPr>
              <a:t>kiB</a:t>
            </a:r>
            <a:r>
              <a:rPr lang="ja-JP" altLang="en-US" sz="3000" i="1" dirty="0"/>
              <a:t> </a:t>
            </a:r>
            <a:r>
              <a:rPr lang="en-US" altLang="ja-JP" sz="3000" i="1" dirty="0"/>
              <a:t>(kibibyte)</a:t>
            </a:r>
          </a:p>
          <a:p>
            <a:r>
              <a:rPr lang="en-US" altLang="ja-JP" sz="3000" b="1" dirty="0">
                <a:solidFill>
                  <a:srgbClr val="000000"/>
                </a:solidFill>
              </a:rPr>
              <a:t>   1 MB = 1024 kB  = 1,048,576 B 				  = 1 </a:t>
            </a:r>
            <a:r>
              <a:rPr lang="en-US" altLang="ja-JP" sz="3000" b="1" dirty="0">
                <a:solidFill>
                  <a:srgbClr val="FF0000"/>
                </a:solidFill>
              </a:rPr>
              <a:t>MiB</a:t>
            </a:r>
            <a:r>
              <a:rPr lang="ja-JP" altLang="en-US" sz="3000" i="1" dirty="0"/>
              <a:t> </a:t>
            </a:r>
            <a:r>
              <a:rPr lang="en-US" altLang="ja-JP" sz="3000" i="1" dirty="0"/>
              <a:t>(mebibyte)</a:t>
            </a:r>
            <a:endParaRPr lang="en-US" altLang="ja-JP" sz="3000" b="1" dirty="0">
              <a:solidFill>
                <a:srgbClr val="000000"/>
              </a:solidFill>
            </a:endParaRPr>
          </a:p>
          <a:p>
            <a:r>
              <a:rPr lang="en-US" altLang="ja-JP" sz="3000" b="1" dirty="0">
                <a:solidFill>
                  <a:srgbClr val="000000"/>
                </a:solidFill>
              </a:rPr>
              <a:t>   1 TB  = 1024 GB = 1024</a:t>
            </a:r>
            <a:r>
              <a:rPr lang="en-US" altLang="ja-JP" sz="3000" b="1" baseline="30000" dirty="0">
                <a:solidFill>
                  <a:srgbClr val="000000"/>
                </a:solidFill>
              </a:rPr>
              <a:t>2</a:t>
            </a:r>
            <a:r>
              <a:rPr lang="en-US" altLang="ja-JP" sz="3000" b="1" dirty="0">
                <a:solidFill>
                  <a:srgbClr val="000000"/>
                </a:solidFill>
              </a:rPr>
              <a:t> MB = 1024</a:t>
            </a:r>
            <a:r>
              <a:rPr lang="en-US" altLang="ja-JP" sz="3000" b="1" baseline="30000" dirty="0">
                <a:solidFill>
                  <a:srgbClr val="000000"/>
                </a:solidFill>
              </a:rPr>
              <a:t>3</a:t>
            </a:r>
            <a:r>
              <a:rPr lang="en-US" altLang="ja-JP" sz="3000" b="1" dirty="0">
                <a:solidFill>
                  <a:srgbClr val="000000"/>
                </a:solidFill>
              </a:rPr>
              <a:t> kB = 1024</a:t>
            </a:r>
            <a:r>
              <a:rPr lang="en-US" altLang="ja-JP" sz="3000" b="1" baseline="30000" dirty="0">
                <a:solidFill>
                  <a:srgbClr val="000000"/>
                </a:solidFill>
              </a:rPr>
              <a:t>4</a:t>
            </a:r>
            <a:r>
              <a:rPr lang="en-US" altLang="ja-JP" sz="3000" b="1" dirty="0">
                <a:solidFill>
                  <a:srgbClr val="000000"/>
                </a:solidFill>
              </a:rPr>
              <a:t> B  = 1 </a:t>
            </a:r>
            <a:r>
              <a:rPr lang="en-US" altLang="ja-JP" sz="3000" b="1" dirty="0">
                <a:solidFill>
                  <a:srgbClr val="FF0000"/>
                </a:solidFill>
              </a:rPr>
              <a:t>GiB</a:t>
            </a:r>
            <a:r>
              <a:rPr lang="ja-JP" altLang="en-US" sz="3000" i="1" dirty="0"/>
              <a:t> </a:t>
            </a:r>
            <a:r>
              <a:rPr lang="en-US" altLang="ja-JP" sz="3000" i="1" dirty="0"/>
              <a:t>(gibibyte)</a:t>
            </a:r>
            <a:endParaRPr lang="en-US" altLang="ja-JP" sz="3000" b="1" dirty="0">
              <a:solidFill>
                <a:srgbClr val="000000"/>
              </a:solidFill>
            </a:endParaRPr>
          </a:p>
          <a:p>
            <a:endParaRPr lang="en-US" altLang="ja-JP" sz="3000" b="1" dirty="0">
              <a:solidFill>
                <a:srgbClr val="000000"/>
              </a:solidFill>
            </a:endParaRPr>
          </a:p>
          <a:p>
            <a:r>
              <a:rPr lang="en-US" altLang="ja-JP" sz="3000" b="1" dirty="0">
                <a:solidFill>
                  <a:srgbClr val="000000"/>
                </a:solidFill>
              </a:rPr>
              <a:t>SI unit prefixes</a:t>
            </a:r>
          </a:p>
          <a:p>
            <a:r>
              <a:rPr lang="en-US" altLang="ja-JP" sz="3000" b="1" dirty="0">
                <a:solidFill>
                  <a:srgbClr val="000000"/>
                </a:solidFill>
              </a:rPr>
              <a:t>   1 kB   = 10</a:t>
            </a:r>
            <a:r>
              <a:rPr lang="en-US" altLang="ja-JP" sz="3000" b="1" baseline="30000" dirty="0">
                <a:solidFill>
                  <a:srgbClr val="000000"/>
                </a:solidFill>
              </a:rPr>
              <a:t>3</a:t>
            </a:r>
            <a:r>
              <a:rPr lang="ja-JP" altLang="en-US" sz="3000" b="1" dirty="0">
                <a:solidFill>
                  <a:srgbClr val="000000"/>
                </a:solidFill>
              </a:rPr>
              <a:t> </a:t>
            </a:r>
            <a:r>
              <a:rPr lang="en-US" altLang="ja-JP" sz="3000" b="1" dirty="0">
                <a:solidFill>
                  <a:srgbClr val="000000"/>
                </a:solidFill>
              </a:rPr>
              <a:t>B</a:t>
            </a:r>
            <a:r>
              <a:rPr lang="ja-JP" altLang="en-US" sz="3000" b="1" dirty="0">
                <a:solidFill>
                  <a:srgbClr val="000000"/>
                </a:solidFill>
              </a:rPr>
              <a:t>      </a:t>
            </a:r>
            <a:r>
              <a:rPr lang="en-US" altLang="ja-JP" sz="3000" b="1" dirty="0">
                <a:solidFill>
                  <a:srgbClr val="000000"/>
                </a:solidFill>
              </a:rPr>
              <a:t>=</a:t>
            </a:r>
            <a:r>
              <a:rPr lang="ja-JP" altLang="en-US" sz="3000" b="1" dirty="0">
                <a:solidFill>
                  <a:srgbClr val="000000"/>
                </a:solidFill>
              </a:rPr>
              <a:t> </a:t>
            </a:r>
            <a:r>
              <a:rPr lang="en-US" altLang="ja-JP" sz="3000" b="1" dirty="0">
                <a:solidFill>
                  <a:srgbClr val="000000"/>
                </a:solidFill>
              </a:rPr>
              <a:t>1,000 B</a:t>
            </a:r>
          </a:p>
        </p:txBody>
      </p:sp>
    </p:spTree>
    <p:extLst>
      <p:ext uri="{BB962C8B-B14F-4D97-AF65-F5344CB8AC3E}">
        <p14:creationId xmlns:p14="http://schemas.microsoft.com/office/powerpoint/2010/main" val="358434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Numeric representation: Integer </a:t>
            </a:r>
            <a:r>
              <a:rPr lang="en-US" altLang="ja-JP" sz="2800" b="1" dirty="0">
                <a:solidFill>
                  <a:srgbClr val="0000FF"/>
                </a:solidFill>
              </a:rPr>
              <a:t>(</a:t>
            </a:r>
            <a:r>
              <a:rPr lang="ja-JP" altLang="en-US" sz="2800" b="1" dirty="0">
                <a:solidFill>
                  <a:srgbClr val="0000FF"/>
                </a:solidFill>
              </a:rPr>
              <a:t>整数型</a:t>
            </a:r>
            <a:r>
              <a:rPr lang="en-US" altLang="ja-JP" sz="2800" b="1" dirty="0">
                <a:solidFill>
                  <a:srgbClr val="0000FF"/>
                </a:solidFill>
              </a:rPr>
              <a:t>)</a:t>
            </a:r>
            <a:endParaRPr lang="ja-JP" altLang="en-US" sz="2800" b="1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75521" y="856358"/>
            <a:ext cx="864371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</a:rPr>
              <a:t>Integer type</a:t>
            </a:r>
            <a:r>
              <a:rPr lang="ja-JP" altLang="en-US" b="1" dirty="0">
                <a:solidFill>
                  <a:srgbClr val="000000"/>
                </a:solidFill>
              </a:rPr>
              <a:t>： </a:t>
            </a:r>
            <a:r>
              <a:rPr lang="en-US" altLang="ja-JP" b="1" dirty="0">
                <a:solidFill>
                  <a:srgbClr val="000000"/>
                </a:solidFill>
              </a:rPr>
              <a:t>Based on the CPU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bit</a:t>
            </a:r>
            <a:r>
              <a:rPr lang="en-US" altLang="ja-JP" sz="1800" dirty="0">
                <a:solidFill>
                  <a:srgbClr val="000000"/>
                </a:solidFill>
              </a:rPr>
              <a:t> (CPU</a:t>
            </a:r>
            <a:r>
              <a:rPr lang="ja-JP" altLang="en-US" sz="1800" dirty="0">
                <a:solidFill>
                  <a:srgbClr val="000000"/>
                </a:solidFill>
              </a:rPr>
              <a:t>の</a:t>
            </a:r>
            <a:r>
              <a:rPr lang="en-US" altLang="ja-JP" sz="1800" dirty="0">
                <a:solidFill>
                  <a:srgbClr val="000000"/>
                </a:solidFill>
              </a:rPr>
              <a:t>bit</a:t>
            </a:r>
            <a:r>
              <a:rPr lang="ja-JP" altLang="en-US" sz="1800" dirty="0">
                <a:solidFill>
                  <a:srgbClr val="000000"/>
                </a:solidFill>
              </a:rPr>
              <a:t>数が基本</a:t>
            </a:r>
            <a:r>
              <a:rPr lang="en-US" altLang="ja-JP" sz="1800" dirty="0">
                <a:solidFill>
                  <a:srgbClr val="000000"/>
                </a:solidFill>
              </a:rPr>
              <a:t>)</a:t>
            </a:r>
            <a:br>
              <a:rPr lang="en-US" altLang="ja-JP" b="1" dirty="0">
                <a:solidFill>
                  <a:srgbClr val="000000"/>
                </a:solidFill>
              </a:rPr>
            </a:br>
            <a:endParaRPr lang="en-US" altLang="ja-JP" b="1" dirty="0">
              <a:solidFill>
                <a:srgbClr val="000000"/>
              </a:solidFill>
            </a:endParaRPr>
          </a:p>
          <a:p>
            <a:r>
              <a:rPr lang="ja-JP" altLang="en-US" b="1" dirty="0">
                <a:solidFill>
                  <a:srgbClr val="000000"/>
                </a:solidFill>
              </a:rPr>
              <a:t>　</a:t>
            </a:r>
            <a:r>
              <a:rPr lang="en-US" altLang="ja-JP" b="1" dirty="0">
                <a:solidFill>
                  <a:srgbClr val="000000"/>
                </a:solidFill>
              </a:rPr>
              <a:t>16bits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for 16bit CPU</a:t>
            </a:r>
          </a:p>
          <a:p>
            <a:r>
              <a:rPr lang="ja-JP" altLang="en-US" dirty="0">
                <a:solidFill>
                  <a:srgbClr val="000000"/>
                </a:solidFill>
              </a:rPr>
              <a:t>　　</a:t>
            </a:r>
            <a:r>
              <a:rPr lang="en-US" altLang="ja-JP" dirty="0">
                <a:solidFill>
                  <a:srgbClr val="000000"/>
                </a:solidFill>
              </a:rPr>
              <a:t>unsigned </a:t>
            </a:r>
            <a:r>
              <a:rPr lang="en-US" altLang="ja-JP" dirty="0" err="1">
                <a:solidFill>
                  <a:srgbClr val="000000"/>
                </a:solidFill>
              </a:rPr>
              <a:t>int</a:t>
            </a: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sz="1800" dirty="0">
                <a:solidFill>
                  <a:srgbClr val="000000"/>
                </a:solidFill>
              </a:rPr>
              <a:t>(</a:t>
            </a:r>
            <a:r>
              <a:rPr lang="ja-JP" altLang="en-US" sz="1800" dirty="0">
                <a:solidFill>
                  <a:srgbClr val="000000"/>
                </a:solidFill>
              </a:rPr>
              <a:t>符号無し整数型</a:t>
            </a:r>
            <a:r>
              <a:rPr lang="en-US" altLang="ja-JP" sz="1800" dirty="0">
                <a:solidFill>
                  <a:srgbClr val="000000"/>
                </a:solidFill>
              </a:rPr>
              <a:t>)</a:t>
            </a:r>
            <a:r>
              <a:rPr lang="ja-JP" altLang="en-US" dirty="0">
                <a:solidFill>
                  <a:srgbClr val="000000"/>
                </a:solidFill>
              </a:rPr>
              <a:t>　</a:t>
            </a:r>
            <a:r>
              <a:rPr lang="en-US" altLang="ja-JP" dirty="0">
                <a:solidFill>
                  <a:srgbClr val="000000"/>
                </a:solidFill>
              </a:rPr>
              <a:t>0 ~ 2</a:t>
            </a:r>
            <a:r>
              <a:rPr lang="en-US" altLang="ja-JP" baseline="30000" dirty="0">
                <a:solidFill>
                  <a:srgbClr val="000000"/>
                </a:solidFill>
              </a:rPr>
              <a:t>16 </a:t>
            </a:r>
            <a:r>
              <a:rPr lang="en-US" altLang="ja-JP" dirty="0">
                <a:solidFill>
                  <a:srgbClr val="000000"/>
                </a:solidFill>
              </a:rPr>
              <a:t>– 1 = 65,535</a:t>
            </a:r>
          </a:p>
          <a:p>
            <a:r>
              <a:rPr lang="ja-JP" altLang="en-US" dirty="0">
                <a:solidFill>
                  <a:srgbClr val="000000"/>
                </a:solidFill>
              </a:rPr>
              <a:t>　　</a:t>
            </a:r>
            <a:r>
              <a:rPr lang="en-US" altLang="ja-JP" dirty="0">
                <a:solidFill>
                  <a:srgbClr val="000000"/>
                </a:solidFill>
              </a:rPr>
              <a:t>signed </a:t>
            </a:r>
            <a:r>
              <a:rPr lang="en-US" altLang="ja-JP" dirty="0" err="1">
                <a:solidFill>
                  <a:srgbClr val="000000"/>
                </a:solidFill>
              </a:rPr>
              <a:t>int</a:t>
            </a:r>
            <a:r>
              <a:rPr lang="en-US" altLang="ja-JP" dirty="0">
                <a:solidFill>
                  <a:srgbClr val="000000"/>
                </a:solidFill>
              </a:rPr>
              <a:t>     </a:t>
            </a:r>
            <a:r>
              <a:rPr lang="en-US" altLang="ja-JP" sz="1800" dirty="0">
                <a:solidFill>
                  <a:srgbClr val="000000"/>
                </a:solidFill>
              </a:rPr>
              <a:t>(</a:t>
            </a:r>
            <a:r>
              <a:rPr lang="ja-JP" altLang="en-US" sz="1800" dirty="0">
                <a:solidFill>
                  <a:srgbClr val="000000"/>
                </a:solidFill>
              </a:rPr>
              <a:t>符号付き整数型</a:t>
            </a:r>
            <a:r>
              <a:rPr lang="en-US" altLang="ja-JP" sz="1800" dirty="0">
                <a:solidFill>
                  <a:srgbClr val="000000"/>
                </a:solidFill>
              </a:rPr>
              <a:t>)</a:t>
            </a:r>
            <a:r>
              <a:rPr lang="ja-JP" altLang="en-US" dirty="0">
                <a:solidFill>
                  <a:srgbClr val="000000"/>
                </a:solidFill>
              </a:rPr>
              <a:t>　</a:t>
            </a:r>
            <a:r>
              <a:rPr lang="en-US" altLang="ja-JP" dirty="0">
                <a:solidFill>
                  <a:srgbClr val="000000"/>
                </a:solidFill>
              </a:rPr>
              <a:t>–32,768 – +32,767</a:t>
            </a:r>
          </a:p>
          <a:p>
            <a:endParaRPr lang="en-US" altLang="ja-JP" b="1" dirty="0">
              <a:solidFill>
                <a:srgbClr val="000000"/>
              </a:solidFill>
            </a:endParaRPr>
          </a:p>
          <a:p>
            <a:r>
              <a:rPr lang="ja-JP" altLang="en-US" b="1" dirty="0">
                <a:solidFill>
                  <a:srgbClr val="000000"/>
                </a:solidFill>
              </a:rPr>
              <a:t>　</a:t>
            </a:r>
            <a:r>
              <a:rPr lang="en-US" altLang="ja-JP" b="1" dirty="0">
                <a:solidFill>
                  <a:srgbClr val="000000"/>
                </a:solidFill>
              </a:rPr>
              <a:t>32bits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for 32bit CPU</a:t>
            </a:r>
          </a:p>
          <a:p>
            <a:r>
              <a:rPr lang="ja-JP" altLang="en-US" dirty="0">
                <a:solidFill>
                  <a:srgbClr val="000000"/>
                </a:solidFill>
              </a:rPr>
              <a:t>　　</a:t>
            </a:r>
            <a:r>
              <a:rPr lang="en-US" altLang="ja-JP" dirty="0">
                <a:solidFill>
                  <a:srgbClr val="000000"/>
                </a:solidFill>
              </a:rPr>
              <a:t>unsigned </a:t>
            </a:r>
            <a:r>
              <a:rPr lang="en-US" altLang="ja-JP" dirty="0" err="1">
                <a:solidFill>
                  <a:srgbClr val="000000"/>
                </a:solidFill>
              </a:rPr>
              <a:t>int</a:t>
            </a:r>
            <a:r>
              <a:rPr lang="en-US" altLang="ja-JP" dirty="0">
                <a:solidFill>
                  <a:srgbClr val="000000"/>
                </a:solidFill>
              </a:rPr>
              <a:t> </a:t>
            </a:r>
            <a:r>
              <a:rPr lang="en-US" altLang="ja-JP" sz="1800" dirty="0">
                <a:solidFill>
                  <a:srgbClr val="000000"/>
                </a:solidFill>
              </a:rPr>
              <a:t>(</a:t>
            </a:r>
            <a:r>
              <a:rPr lang="ja-JP" altLang="en-US" sz="1800" dirty="0">
                <a:solidFill>
                  <a:srgbClr val="000000"/>
                </a:solidFill>
              </a:rPr>
              <a:t>符号無し整数型</a:t>
            </a:r>
            <a:r>
              <a:rPr lang="en-US" altLang="ja-JP" sz="1800" dirty="0">
                <a:solidFill>
                  <a:srgbClr val="000000"/>
                </a:solidFill>
              </a:rPr>
              <a:t>)</a:t>
            </a:r>
            <a:r>
              <a:rPr lang="ja-JP" altLang="en-US" dirty="0">
                <a:solidFill>
                  <a:srgbClr val="000000"/>
                </a:solidFill>
              </a:rPr>
              <a:t>　</a:t>
            </a:r>
            <a:r>
              <a:rPr lang="en-US" altLang="ja-JP" dirty="0">
                <a:solidFill>
                  <a:srgbClr val="000000"/>
                </a:solidFill>
              </a:rPr>
              <a:t> 0 ~ 4,294,967,295</a:t>
            </a:r>
          </a:p>
          <a:p>
            <a:r>
              <a:rPr lang="ja-JP" altLang="en-US" dirty="0">
                <a:solidFill>
                  <a:srgbClr val="000000"/>
                </a:solidFill>
              </a:rPr>
              <a:t>　　</a:t>
            </a:r>
            <a:r>
              <a:rPr lang="en-US" altLang="ja-JP" dirty="0">
                <a:solidFill>
                  <a:srgbClr val="000000"/>
                </a:solidFill>
              </a:rPr>
              <a:t>signed </a:t>
            </a:r>
            <a:r>
              <a:rPr lang="en-US" altLang="ja-JP" dirty="0" err="1">
                <a:solidFill>
                  <a:srgbClr val="000000"/>
                </a:solidFill>
              </a:rPr>
              <a:t>int</a:t>
            </a:r>
            <a:r>
              <a:rPr lang="en-US" altLang="ja-JP" dirty="0">
                <a:solidFill>
                  <a:srgbClr val="000000"/>
                </a:solidFill>
              </a:rPr>
              <a:t>     </a:t>
            </a:r>
            <a:r>
              <a:rPr lang="en-US" altLang="ja-JP" sz="1800" dirty="0">
                <a:solidFill>
                  <a:srgbClr val="000000"/>
                </a:solidFill>
              </a:rPr>
              <a:t>(</a:t>
            </a:r>
            <a:r>
              <a:rPr lang="ja-JP" altLang="en-US" sz="1800" dirty="0">
                <a:solidFill>
                  <a:srgbClr val="000000"/>
                </a:solidFill>
              </a:rPr>
              <a:t>符号付き整数型</a:t>
            </a:r>
            <a:r>
              <a:rPr lang="en-US" altLang="ja-JP" sz="1800" dirty="0">
                <a:solidFill>
                  <a:srgbClr val="000000"/>
                </a:solidFill>
              </a:rPr>
              <a:t>)</a:t>
            </a:r>
            <a:r>
              <a:rPr lang="ja-JP" altLang="en-US" dirty="0">
                <a:solidFill>
                  <a:srgbClr val="000000"/>
                </a:solidFill>
              </a:rPr>
              <a:t>　</a:t>
            </a:r>
            <a:r>
              <a:rPr lang="en-US" altLang="ja-JP" dirty="0">
                <a:solidFill>
                  <a:srgbClr val="000000"/>
                </a:solidFill>
              </a:rPr>
              <a:t> –2,147,483,648 ~ + 2,147,483,647</a:t>
            </a:r>
          </a:p>
          <a:p>
            <a:endParaRPr lang="en-US" altLang="ja-JP" b="1" dirty="0">
              <a:solidFill>
                <a:srgbClr val="000000"/>
              </a:solidFill>
            </a:endParaRPr>
          </a:p>
          <a:p>
            <a:r>
              <a:rPr lang="en-US" altLang="ja-JP" b="1" dirty="0">
                <a:solidFill>
                  <a:srgbClr val="000000"/>
                </a:solidFill>
              </a:rPr>
              <a:t>  For all CPUs: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en-US" altLang="ja-JP" dirty="0">
                <a:solidFill>
                  <a:srgbClr val="000000"/>
                </a:solidFill>
              </a:rPr>
              <a:t>     </a:t>
            </a:r>
            <a:r>
              <a:rPr lang="en-US" altLang="ja-JP" dirty="0" err="1">
                <a:solidFill>
                  <a:srgbClr val="000000"/>
                </a:solidFill>
              </a:rPr>
              <a:t>int</a:t>
            </a:r>
            <a:r>
              <a:rPr lang="en-US" altLang="ja-JP" dirty="0">
                <a:solidFill>
                  <a:srgbClr val="000000"/>
                </a:solidFill>
              </a:rPr>
              <a:t>                : depends on CPU bits</a:t>
            </a:r>
          </a:p>
          <a:p>
            <a:r>
              <a:rPr lang="ja-JP" altLang="en-US" dirty="0">
                <a:solidFill>
                  <a:srgbClr val="000000"/>
                </a:solidFill>
              </a:rPr>
              <a:t>　　</a:t>
            </a:r>
            <a:r>
              <a:rPr lang="en-US" altLang="ja-JP" dirty="0">
                <a:solidFill>
                  <a:srgbClr val="000000"/>
                </a:solidFill>
              </a:rPr>
              <a:t>short int      : 16 bits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     long int        : 32 bits</a:t>
            </a:r>
            <a:br>
              <a:rPr lang="en-US" altLang="ja-JP" dirty="0">
                <a:solidFill>
                  <a:srgbClr val="000000"/>
                </a:solidFill>
              </a:rPr>
            </a:br>
            <a:r>
              <a:rPr lang="en-US" altLang="ja-JP" dirty="0">
                <a:solidFill>
                  <a:srgbClr val="000000"/>
                </a:solidFill>
              </a:rPr>
              <a:t>     long </a:t>
            </a:r>
            <a:r>
              <a:rPr lang="en-US" altLang="ja-JP" dirty="0" err="1">
                <a:solidFill>
                  <a:srgbClr val="000000"/>
                </a:solidFill>
              </a:rPr>
              <a:t>long</a:t>
            </a:r>
            <a:r>
              <a:rPr lang="en-US" altLang="ja-JP" dirty="0">
                <a:solidFill>
                  <a:srgbClr val="000000"/>
                </a:solidFill>
              </a:rPr>
              <a:t> int: 64 bits</a:t>
            </a:r>
          </a:p>
        </p:txBody>
      </p:sp>
    </p:spTree>
    <p:extLst>
      <p:ext uri="{BB962C8B-B14F-4D97-AF65-F5344CB8AC3E}">
        <p14:creationId xmlns:p14="http://schemas.microsoft.com/office/powerpoint/2010/main" val="10266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47CA063-8CD2-F7B0-22C2-E45F6B13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258" r="2791" b="15571"/>
          <a:stretch>
            <a:fillRect/>
          </a:stretch>
        </p:blipFill>
        <p:spPr>
          <a:xfrm>
            <a:off x="1055440" y="1196752"/>
            <a:ext cx="9433048" cy="546931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73E29907-3696-476F-88CB-E704E1B38972}"/>
              </a:ext>
            </a:extLst>
          </p:cNvPr>
          <p:cNvSpPr/>
          <p:nvPr/>
        </p:nvSpPr>
        <p:spPr>
          <a:xfrm>
            <a:off x="4367808" y="4251888"/>
            <a:ext cx="5763532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800" b="1" dirty="0">
                <a:solidFill>
                  <a:srgbClr val="0000FF"/>
                </a:solidFill>
              </a:rPr>
              <a:t>Note: Getting Started with python</a:t>
            </a:r>
          </a:p>
          <a:p>
            <a:pPr>
              <a:defRPr/>
            </a:pPr>
            <a:r>
              <a:rPr lang="ja-JP" altLang="en-US" sz="1800" dirty="0">
                <a:solidFill>
                  <a:srgbClr val="000000"/>
                </a:solidFill>
              </a:rPr>
              <a:t>   </a:t>
            </a:r>
            <a:r>
              <a:rPr lang="en-US" altLang="ja-JP" sz="1800" b="1" dirty="0">
                <a:solidFill>
                  <a:srgbClr val="FF0000"/>
                </a:solidFill>
              </a:rPr>
              <a:t>python is not a requirement for this class</a:t>
            </a:r>
            <a:r>
              <a:rPr lang="en-US" altLang="ja-JP" sz="1800" dirty="0">
                <a:solidFill>
                  <a:srgbClr val="000000"/>
                </a:solidFill>
              </a:rPr>
              <a:t>, but it will help your understanding about the algorisms to be learned and also assist your future research.</a:t>
            </a:r>
          </a:p>
          <a:p>
            <a:pPr>
              <a:defRPr/>
            </a:pPr>
            <a:endParaRPr lang="en-US" altLang="ja-JP" sz="1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ja-JP" altLang="en-US" sz="1800" b="1" dirty="0">
                <a:solidFill>
                  <a:srgbClr val="0000FF"/>
                </a:solidFill>
              </a:rPr>
              <a:t>注： </a:t>
            </a:r>
            <a:r>
              <a:rPr lang="en-US" altLang="ja-JP" sz="1800" b="1" dirty="0">
                <a:solidFill>
                  <a:srgbClr val="0000FF"/>
                </a:solidFill>
              </a:rPr>
              <a:t>python</a:t>
            </a:r>
            <a:r>
              <a:rPr lang="ja-JP" altLang="en-US" sz="1800" b="1" dirty="0">
                <a:solidFill>
                  <a:srgbClr val="0000FF"/>
                </a:solidFill>
              </a:rPr>
              <a:t>プログラミングを始める前に</a:t>
            </a:r>
          </a:p>
          <a:p>
            <a:pPr>
              <a:defRPr/>
            </a:pPr>
            <a:r>
              <a:rPr lang="ja-JP" altLang="en-US" sz="1800" dirty="0">
                <a:solidFill>
                  <a:srgbClr val="000000"/>
                </a:solidFill>
              </a:rPr>
              <a:t>　</a:t>
            </a:r>
            <a:r>
              <a:rPr lang="ja-JP" altLang="en-US" sz="1800" b="1" dirty="0">
                <a:solidFill>
                  <a:srgbClr val="FF0000"/>
                </a:solidFill>
              </a:rPr>
              <a:t>本講義では、</a:t>
            </a:r>
            <a:r>
              <a:rPr lang="en-US" altLang="ja-JP" sz="1800" b="1" dirty="0">
                <a:solidFill>
                  <a:srgbClr val="FF0000"/>
                </a:solidFill>
              </a:rPr>
              <a:t>python</a:t>
            </a:r>
            <a:r>
              <a:rPr lang="ja-JP" altLang="en-US" sz="1800" b="1" dirty="0">
                <a:solidFill>
                  <a:srgbClr val="FF0000"/>
                </a:solidFill>
              </a:rPr>
              <a:t>は必須ではありません</a:t>
            </a:r>
            <a:r>
              <a:rPr lang="ja-JP" altLang="en-US" sz="1800" dirty="0">
                <a:solidFill>
                  <a:srgbClr val="000000"/>
                </a:solidFill>
              </a:rPr>
              <a:t>が、アルゴリズムの理解と今後の研究に役に立ちますので、 余裕のある人は試してみてください。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ABF11B-462D-FEF3-DA57-ADF369A94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90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3200" b="1" kern="0">
                <a:solidFill>
                  <a:srgbClr val="FF0000"/>
                </a:solidFill>
                <a:ea typeface="HG丸ｺﾞｼｯｸM-PRO" panose="020F0600000000000000" pitchFamily="50" charset="-128"/>
              </a:rPr>
              <a:t>Computational Materials Science (</a:t>
            </a:r>
            <a:r>
              <a:rPr lang="ja-JP" altLang="en-US" sz="3200" b="1" kern="0">
                <a:solidFill>
                  <a:srgbClr val="FF0000"/>
                </a:solidFill>
                <a:ea typeface="HG丸ｺﾞｼｯｸM-PRO" panose="020F0600000000000000" pitchFamily="50" charset="-128"/>
              </a:rPr>
              <a:t>計算材料学特論</a:t>
            </a:r>
            <a:r>
              <a:rPr lang="en-US" altLang="ja-JP" sz="3200" b="1" kern="0">
                <a:solidFill>
                  <a:srgbClr val="FF0000"/>
                </a:solidFill>
                <a:ea typeface="HG丸ｺﾞｼｯｸM-PRO" panose="020F0600000000000000" pitchFamily="50" charset="-128"/>
              </a:rPr>
              <a:t>)</a:t>
            </a:r>
            <a:endParaRPr lang="ja-JP" altLang="en-US" sz="3200" b="1" kern="0" dirty="0">
              <a:solidFill>
                <a:srgbClr val="FF0000"/>
              </a:solidFill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927D929-3908-17E2-CC46-AF23126BB7F0}"/>
              </a:ext>
            </a:extLst>
          </p:cNvPr>
          <p:cNvSpPr/>
          <p:nvPr/>
        </p:nvSpPr>
        <p:spPr>
          <a:xfrm>
            <a:off x="335360" y="724006"/>
            <a:ext cx="9206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000000"/>
                </a:solidFill>
              </a:rPr>
              <a:t>http://d2mate.mdxes.iir.isct.ac.jp/D2MatE/D2MatE_programs.html?page=cms</a:t>
            </a:r>
          </a:p>
        </p:txBody>
      </p:sp>
    </p:spTree>
    <p:extLst>
      <p:ext uri="{BB962C8B-B14F-4D97-AF65-F5344CB8AC3E}">
        <p14:creationId xmlns:p14="http://schemas.microsoft.com/office/powerpoint/2010/main" val="1153196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407368" y="883741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000000"/>
                </a:solidFill>
              </a:rPr>
              <a:t>Floating point type: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Minimum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32bit</a:t>
            </a:r>
            <a:r>
              <a:rPr lang="en-US" altLang="ja-JP" dirty="0">
                <a:solidFill>
                  <a:srgbClr val="000000"/>
                </a:solidFill>
              </a:rPr>
              <a:t> (except half precision)</a:t>
            </a:r>
          </a:p>
          <a:p>
            <a:pPr>
              <a:defRPr/>
            </a:pPr>
            <a:r>
              <a:rPr lang="ja-JP" altLang="en-US" sz="2000" dirty="0">
                <a:solidFill>
                  <a:srgbClr val="000000"/>
                </a:solidFill>
              </a:rPr>
              <a:t>  　</a:t>
            </a:r>
            <a:r>
              <a:rPr lang="en-US" altLang="ja-JP" sz="2000" dirty="0">
                <a:solidFill>
                  <a:srgbClr val="000000"/>
                </a:solidFill>
              </a:rPr>
              <a:t>The range of available value depends on computer architectures, </a:t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en-US" altLang="ja-JP" sz="2000" dirty="0">
                <a:solidFill>
                  <a:srgbClr val="000000"/>
                </a:solidFill>
              </a:rPr>
              <a:t>     programming language etc.</a:t>
            </a:r>
          </a:p>
          <a:p>
            <a:pPr>
              <a:defRPr/>
            </a:pPr>
            <a:br>
              <a:rPr lang="en-US" altLang="ja-JP" sz="1200" dirty="0">
                <a:solidFill>
                  <a:srgbClr val="000000"/>
                </a:solidFill>
              </a:rPr>
            </a:br>
            <a:r>
              <a:rPr lang="ja-JP" altLang="en-US" b="1" dirty="0">
                <a:solidFill>
                  <a:srgbClr val="000000"/>
                </a:solidFill>
              </a:rPr>
              <a:t>　</a:t>
            </a:r>
            <a:r>
              <a:rPr lang="en-US" altLang="ja-JP" b="1" dirty="0">
                <a:solidFill>
                  <a:srgbClr val="000000"/>
                </a:solidFill>
              </a:rPr>
              <a:t>C language </a:t>
            </a:r>
            <a:r>
              <a:rPr lang="en-US" altLang="ja-JP" sz="1800" b="1" dirty="0">
                <a:solidFill>
                  <a:srgbClr val="000000"/>
                </a:solidFill>
              </a:rPr>
              <a:t>(C</a:t>
            </a:r>
            <a:r>
              <a:rPr lang="ja-JP" altLang="en-US" sz="1800" b="1" dirty="0">
                <a:solidFill>
                  <a:srgbClr val="000000"/>
                </a:solidFill>
              </a:rPr>
              <a:t>言語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endParaRPr lang="en-US" altLang="ja-JP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0000"/>
                </a:solidFill>
              </a:rPr>
              <a:t>　　</a:t>
            </a:r>
            <a:r>
              <a:rPr lang="en-US" altLang="ja-JP" sz="2000" dirty="0">
                <a:solidFill>
                  <a:srgbClr val="000000"/>
                </a:solidFill>
              </a:rPr>
              <a:t>float             : 32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bits   </a:t>
            </a:r>
            <a:r>
              <a:rPr lang="en-US" altLang="ja-JP" sz="2000" dirty="0">
                <a:solidFill>
                  <a:srgbClr val="FF0000"/>
                </a:solidFill>
              </a:rPr>
              <a:t>3.4E-38 – 3.4E+38</a:t>
            </a:r>
          </a:p>
          <a:p>
            <a:pPr>
              <a:defRPr/>
            </a:pPr>
            <a:r>
              <a:rPr lang="ja-JP" altLang="en-US" sz="2000" dirty="0">
                <a:solidFill>
                  <a:srgbClr val="000000"/>
                </a:solidFill>
              </a:rPr>
              <a:t>　　</a:t>
            </a:r>
            <a:r>
              <a:rPr lang="en-US" altLang="ja-JP" sz="2000" dirty="0">
                <a:solidFill>
                  <a:srgbClr val="000000"/>
                </a:solidFill>
              </a:rPr>
              <a:t>double         : 64 bits  </a:t>
            </a:r>
            <a:r>
              <a:rPr lang="en-US" altLang="ja-JP" sz="2000" dirty="0">
                <a:solidFill>
                  <a:srgbClr val="FF0000"/>
                </a:solidFill>
              </a:rPr>
              <a:t>1.7E-308 – 1.7E+308</a:t>
            </a:r>
          </a:p>
          <a:p>
            <a:pPr>
              <a:defRPr/>
            </a:pPr>
            <a:r>
              <a:rPr lang="en-US" altLang="ja-JP" sz="2000" dirty="0">
                <a:solidFill>
                  <a:srgbClr val="000000"/>
                </a:solidFill>
              </a:rPr>
              <a:t>      long double: 64 bits</a:t>
            </a:r>
          </a:p>
          <a:p>
            <a:pPr>
              <a:defRPr/>
            </a:pPr>
            <a:endParaRPr lang="en-US" altLang="ja-JP" sz="12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ja-JP" altLang="en-US" b="1" dirty="0">
                <a:solidFill>
                  <a:srgbClr val="000000"/>
                </a:solidFill>
              </a:rPr>
              <a:t>　</a:t>
            </a:r>
            <a:r>
              <a:rPr lang="en-US" altLang="ja-JP" b="1" dirty="0">
                <a:solidFill>
                  <a:srgbClr val="000000"/>
                </a:solidFill>
              </a:rPr>
              <a:t>Fortran</a:t>
            </a:r>
          </a:p>
          <a:p>
            <a:pPr lvl="0">
              <a:defRPr/>
            </a:pPr>
            <a:r>
              <a:rPr lang="ja-JP" altLang="en-US" sz="2000" dirty="0">
                <a:solidFill>
                  <a:srgbClr val="000000"/>
                </a:solidFill>
              </a:rPr>
              <a:t>　　</a:t>
            </a:r>
            <a:r>
              <a:rPr lang="en-US" altLang="ja-JP" sz="2000" dirty="0">
                <a:solidFill>
                  <a:srgbClr val="000000"/>
                </a:solidFill>
              </a:rPr>
              <a:t>Single precision        (</a:t>
            </a:r>
            <a:r>
              <a:rPr lang="ja-JP" altLang="en-US" sz="2000" dirty="0">
                <a:solidFill>
                  <a:srgbClr val="000000"/>
                </a:solidFill>
              </a:rPr>
              <a:t>単精度</a:t>
            </a:r>
            <a:r>
              <a:rPr lang="en-US" altLang="ja-JP" sz="2000" dirty="0">
                <a:solidFill>
                  <a:srgbClr val="000000"/>
                </a:solidFill>
              </a:rPr>
              <a:t>)   FP</a:t>
            </a:r>
            <a:r>
              <a:rPr lang="ja-JP" altLang="en-US" sz="2000" dirty="0">
                <a:solidFill>
                  <a:srgbClr val="000000"/>
                </a:solidFill>
              </a:rPr>
              <a:t>  </a:t>
            </a:r>
            <a:r>
              <a:rPr lang="en-US" altLang="ja-JP" sz="2000" dirty="0">
                <a:solidFill>
                  <a:srgbClr val="000000"/>
                </a:solidFill>
              </a:rPr>
              <a:t>(REAL)        : </a:t>
            </a:r>
            <a:r>
              <a:rPr lang="ja-JP" altLang="en-US" sz="2000" dirty="0">
                <a:solidFill>
                  <a:srgbClr val="000000"/>
                </a:solidFill>
              </a:rPr>
              <a:t>  </a:t>
            </a:r>
            <a:r>
              <a:rPr lang="en-US" altLang="ja-JP" sz="2000" dirty="0">
                <a:solidFill>
                  <a:srgbClr val="000000"/>
                </a:solidFill>
              </a:rPr>
              <a:t>32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bits</a:t>
            </a:r>
          </a:p>
          <a:p>
            <a:pPr>
              <a:defRPr/>
            </a:pPr>
            <a:r>
              <a:rPr lang="ja-JP" altLang="en-US" sz="2000" dirty="0">
                <a:solidFill>
                  <a:srgbClr val="000000"/>
                </a:solidFill>
              </a:rPr>
              <a:t>　　</a:t>
            </a:r>
            <a:r>
              <a:rPr lang="en-US" altLang="ja-JP" sz="2000" dirty="0">
                <a:solidFill>
                  <a:srgbClr val="000000"/>
                </a:solidFill>
              </a:rPr>
              <a:t>Double precision      (</a:t>
            </a:r>
            <a:r>
              <a:rPr lang="ja-JP" altLang="en-US" sz="2000" dirty="0">
                <a:solidFill>
                  <a:srgbClr val="000000"/>
                </a:solidFill>
              </a:rPr>
              <a:t>倍精度</a:t>
            </a:r>
            <a:r>
              <a:rPr lang="en-US" altLang="ja-JP" sz="2000" dirty="0">
                <a:solidFill>
                  <a:srgbClr val="000000"/>
                </a:solidFill>
              </a:rPr>
              <a:t>)    FP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(DOUBLE)</a:t>
            </a:r>
            <a:r>
              <a:rPr lang="ja-JP" altLang="en-US" sz="2000" dirty="0">
                <a:solidFill>
                  <a:srgbClr val="000000"/>
                </a:solidFill>
              </a:rPr>
              <a:t>　</a:t>
            </a:r>
            <a:r>
              <a:rPr lang="en-US" altLang="ja-JP" sz="2000" dirty="0">
                <a:solidFill>
                  <a:srgbClr val="000000"/>
                </a:solidFill>
              </a:rPr>
              <a:t>:</a:t>
            </a:r>
            <a:r>
              <a:rPr lang="ja-JP" altLang="en-US" sz="2000" dirty="0">
                <a:solidFill>
                  <a:srgbClr val="000000"/>
                </a:solidFill>
              </a:rPr>
              <a:t>   </a:t>
            </a:r>
            <a:r>
              <a:rPr lang="en-US" altLang="ja-JP" sz="2000" dirty="0">
                <a:solidFill>
                  <a:srgbClr val="000000"/>
                </a:solidFill>
              </a:rPr>
              <a:t>64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bits,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16 digits</a:t>
            </a:r>
            <a:r>
              <a:rPr lang="en-US" altLang="ja-JP" sz="1600" dirty="0">
                <a:solidFill>
                  <a:srgbClr val="000000"/>
                </a:solidFill>
              </a:rPr>
              <a:t> (</a:t>
            </a:r>
            <a:r>
              <a:rPr lang="ja-JP" altLang="en-US" sz="1600" dirty="0">
                <a:solidFill>
                  <a:srgbClr val="000000"/>
                </a:solidFill>
              </a:rPr>
              <a:t>桁</a:t>
            </a:r>
            <a:r>
              <a:rPr lang="en-US" altLang="ja-JP" sz="1600" dirty="0">
                <a:solidFill>
                  <a:srgbClr val="000000"/>
                </a:solidFill>
              </a:rPr>
              <a:t>)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in decimal</a:t>
            </a:r>
          </a:p>
          <a:p>
            <a:pPr>
              <a:defRPr/>
            </a:pPr>
            <a:r>
              <a:rPr lang="ja-JP" altLang="en-US" sz="2000" dirty="0">
                <a:solidFill>
                  <a:srgbClr val="000000"/>
                </a:solidFill>
              </a:rPr>
              <a:t>　　</a:t>
            </a:r>
            <a:r>
              <a:rPr lang="en-US" altLang="ja-JP" sz="2000" dirty="0">
                <a:solidFill>
                  <a:srgbClr val="000000"/>
                </a:solidFill>
              </a:rPr>
              <a:t>Quadruple precision (4</a:t>
            </a:r>
            <a:r>
              <a:rPr lang="ja-JP" altLang="en-US" sz="2000" dirty="0">
                <a:solidFill>
                  <a:srgbClr val="000000"/>
                </a:solidFill>
              </a:rPr>
              <a:t>倍精度</a:t>
            </a:r>
            <a:r>
              <a:rPr lang="en-US" altLang="ja-JP" sz="2000" dirty="0">
                <a:solidFill>
                  <a:srgbClr val="000000"/>
                </a:solidFill>
              </a:rPr>
              <a:t>) FP (REAL*16) </a:t>
            </a:r>
            <a:r>
              <a:rPr lang="ja-JP" altLang="en-US" sz="2000" dirty="0">
                <a:solidFill>
                  <a:srgbClr val="000000"/>
                </a:solidFill>
              </a:rPr>
              <a:t>  </a:t>
            </a:r>
            <a:r>
              <a:rPr lang="en-US" altLang="ja-JP" sz="2000" dirty="0">
                <a:solidFill>
                  <a:srgbClr val="000000"/>
                </a:solidFill>
              </a:rPr>
              <a:t>: 128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bits</a:t>
            </a:r>
          </a:p>
          <a:p>
            <a:pPr>
              <a:defRPr/>
            </a:pPr>
            <a:endParaRPr lang="en-US" altLang="ja-JP" sz="12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ja-JP" altLang="en-US" b="1" dirty="0">
                <a:solidFill>
                  <a:srgbClr val="000000"/>
                </a:solidFill>
              </a:rPr>
              <a:t>　</a:t>
            </a:r>
            <a:r>
              <a:rPr lang="en-US" altLang="ja-JP" b="1" dirty="0">
                <a:solidFill>
                  <a:srgbClr val="000000"/>
                </a:solidFill>
              </a:rPr>
              <a:t>Definition of IEEE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754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(binary32, binary64):</a:t>
            </a:r>
          </a:p>
          <a:p>
            <a:pPr>
              <a:defRPr/>
            </a:pPr>
            <a:r>
              <a:rPr lang="ja-JP" altLang="en-US" sz="2200" dirty="0">
                <a:solidFill>
                  <a:srgbClr val="000000"/>
                </a:solidFill>
              </a:rPr>
              <a:t>　　</a:t>
            </a:r>
            <a:r>
              <a:rPr lang="en-US" altLang="ja-JP" sz="2200" dirty="0">
                <a:solidFill>
                  <a:srgbClr val="000000"/>
                </a:solidFill>
              </a:rPr>
              <a:t>Sign         :</a:t>
            </a:r>
            <a:r>
              <a:rPr lang="ja-JP" altLang="en-US" sz="2200" dirty="0">
                <a:solidFill>
                  <a:srgbClr val="000000"/>
                </a:solidFill>
              </a:rPr>
              <a:t> </a:t>
            </a:r>
            <a:r>
              <a:rPr lang="en-US" altLang="ja-JP" sz="2200" dirty="0">
                <a:solidFill>
                  <a:srgbClr val="000000"/>
                </a:solidFill>
              </a:rPr>
              <a:t>1</a:t>
            </a:r>
            <a:r>
              <a:rPr lang="ja-JP" altLang="en-US" sz="2200" dirty="0">
                <a:solidFill>
                  <a:srgbClr val="000000"/>
                </a:solidFill>
              </a:rPr>
              <a:t> </a:t>
            </a:r>
            <a:r>
              <a:rPr lang="en-US" altLang="ja-JP" sz="2200" dirty="0">
                <a:solidFill>
                  <a:srgbClr val="000000"/>
                </a:solidFill>
              </a:rPr>
              <a:t>bit</a:t>
            </a:r>
          </a:p>
          <a:p>
            <a:pPr>
              <a:defRPr/>
            </a:pPr>
            <a:r>
              <a:rPr lang="ja-JP" altLang="en-US" sz="2200" dirty="0">
                <a:solidFill>
                  <a:srgbClr val="000000"/>
                </a:solidFill>
              </a:rPr>
              <a:t>　　</a:t>
            </a:r>
            <a:r>
              <a:rPr lang="en-US" altLang="ja-JP" sz="2200" dirty="0">
                <a:solidFill>
                  <a:srgbClr val="000000"/>
                </a:solidFill>
              </a:rPr>
              <a:t>Exponent:</a:t>
            </a:r>
            <a:r>
              <a:rPr lang="ja-JP" altLang="en-US" sz="2200" dirty="0">
                <a:solidFill>
                  <a:srgbClr val="000000"/>
                </a:solidFill>
              </a:rPr>
              <a:t> </a:t>
            </a:r>
            <a:r>
              <a:rPr lang="en-US" altLang="ja-JP" sz="2200" dirty="0">
                <a:solidFill>
                  <a:srgbClr val="000000"/>
                </a:solidFill>
              </a:rPr>
              <a:t>8</a:t>
            </a:r>
            <a:r>
              <a:rPr lang="ja-JP" altLang="en-US" sz="2200" dirty="0">
                <a:solidFill>
                  <a:srgbClr val="000000"/>
                </a:solidFill>
              </a:rPr>
              <a:t> </a:t>
            </a:r>
            <a:r>
              <a:rPr lang="en-US" altLang="ja-JP" sz="2200" dirty="0">
                <a:solidFill>
                  <a:srgbClr val="000000"/>
                </a:solidFill>
              </a:rPr>
              <a:t>bits (REAL,</a:t>
            </a:r>
            <a:r>
              <a:rPr lang="ja-JP" altLang="en-US" sz="2200" dirty="0">
                <a:solidFill>
                  <a:srgbClr val="FF0000"/>
                </a:solidFill>
              </a:rPr>
              <a:t> </a:t>
            </a:r>
            <a:r>
              <a:rPr lang="en-US" altLang="ja-JP" sz="2200" dirty="0">
                <a:solidFill>
                  <a:srgbClr val="FF0000"/>
                </a:solidFill>
              </a:rPr>
              <a:t>–128</a:t>
            </a:r>
            <a:r>
              <a:rPr lang="ja-JP" altLang="en-US" sz="2200" dirty="0">
                <a:solidFill>
                  <a:srgbClr val="FF0000"/>
                </a:solidFill>
              </a:rPr>
              <a:t> </a:t>
            </a:r>
            <a:r>
              <a:rPr lang="en-US" altLang="ja-JP" sz="2200" dirty="0">
                <a:solidFill>
                  <a:srgbClr val="FF0000"/>
                </a:solidFill>
              </a:rPr>
              <a:t>~</a:t>
            </a:r>
            <a:r>
              <a:rPr lang="ja-JP" altLang="en-US" sz="2200" dirty="0">
                <a:solidFill>
                  <a:srgbClr val="FF0000"/>
                </a:solidFill>
              </a:rPr>
              <a:t> </a:t>
            </a:r>
            <a:r>
              <a:rPr lang="en-US" altLang="ja-JP" sz="2200" dirty="0">
                <a:solidFill>
                  <a:srgbClr val="FF0000"/>
                </a:solidFill>
              </a:rPr>
              <a:t>+127</a:t>
            </a:r>
            <a:r>
              <a:rPr lang="en-US" altLang="ja-JP" sz="2200" dirty="0">
                <a:solidFill>
                  <a:srgbClr val="000000"/>
                </a:solidFill>
              </a:rPr>
              <a:t>)</a:t>
            </a:r>
            <a:r>
              <a:rPr lang="ja-JP" altLang="en-US" sz="2200" dirty="0">
                <a:solidFill>
                  <a:srgbClr val="000000"/>
                </a:solidFill>
              </a:rPr>
              <a:t> </a:t>
            </a:r>
            <a:r>
              <a:rPr lang="en-US" altLang="ja-JP" sz="2200" dirty="0">
                <a:solidFill>
                  <a:srgbClr val="000000"/>
                </a:solidFill>
              </a:rPr>
              <a:t>11</a:t>
            </a:r>
            <a:r>
              <a:rPr lang="ja-JP" altLang="en-US" sz="2200" dirty="0">
                <a:solidFill>
                  <a:srgbClr val="000000"/>
                </a:solidFill>
              </a:rPr>
              <a:t> </a:t>
            </a:r>
            <a:r>
              <a:rPr lang="en-US" altLang="ja-JP" sz="2200" dirty="0">
                <a:solidFill>
                  <a:srgbClr val="000000"/>
                </a:solidFill>
              </a:rPr>
              <a:t>bits</a:t>
            </a:r>
            <a:r>
              <a:rPr lang="ja-JP" altLang="en-US" sz="2200" dirty="0">
                <a:solidFill>
                  <a:srgbClr val="000000"/>
                </a:solidFill>
              </a:rPr>
              <a:t> </a:t>
            </a:r>
            <a:r>
              <a:rPr lang="en-US" altLang="ja-JP" sz="2200" dirty="0">
                <a:solidFill>
                  <a:srgbClr val="000000"/>
                </a:solidFill>
              </a:rPr>
              <a:t>(DOUBLE,</a:t>
            </a:r>
            <a:r>
              <a:rPr lang="ja-JP" altLang="en-US" sz="2200" dirty="0">
                <a:solidFill>
                  <a:srgbClr val="FF0000"/>
                </a:solidFill>
              </a:rPr>
              <a:t> </a:t>
            </a:r>
            <a:r>
              <a:rPr lang="en-US" altLang="ja-JP" sz="2200" dirty="0">
                <a:solidFill>
                  <a:srgbClr val="FF0000"/>
                </a:solidFill>
              </a:rPr>
              <a:t>–1024</a:t>
            </a:r>
            <a:r>
              <a:rPr lang="ja-JP" altLang="en-US" sz="2200" dirty="0">
                <a:solidFill>
                  <a:srgbClr val="FF0000"/>
                </a:solidFill>
              </a:rPr>
              <a:t> </a:t>
            </a:r>
            <a:r>
              <a:rPr lang="en-US" altLang="ja-JP" sz="2200" dirty="0">
                <a:solidFill>
                  <a:srgbClr val="FF0000"/>
                </a:solidFill>
              </a:rPr>
              <a:t>~</a:t>
            </a:r>
            <a:r>
              <a:rPr lang="ja-JP" altLang="en-US" sz="2200" dirty="0">
                <a:solidFill>
                  <a:srgbClr val="FF0000"/>
                </a:solidFill>
              </a:rPr>
              <a:t> </a:t>
            </a:r>
            <a:r>
              <a:rPr lang="en-US" altLang="ja-JP" sz="2200" dirty="0">
                <a:solidFill>
                  <a:srgbClr val="FF0000"/>
                </a:solidFill>
              </a:rPr>
              <a:t>+1023</a:t>
            </a:r>
            <a:r>
              <a:rPr lang="en-US" altLang="ja-JP" sz="2200" dirty="0">
                <a:solidFill>
                  <a:srgbClr val="000000"/>
                </a:solidFill>
              </a:rPr>
              <a:t>)</a:t>
            </a:r>
          </a:p>
          <a:p>
            <a:pPr>
              <a:defRPr/>
            </a:pPr>
            <a:r>
              <a:rPr lang="ja-JP" altLang="en-US" sz="2200" dirty="0">
                <a:solidFill>
                  <a:srgbClr val="000000"/>
                </a:solidFill>
              </a:rPr>
              <a:t>　　</a:t>
            </a:r>
            <a:r>
              <a:rPr lang="en-US" altLang="ja-JP" sz="2200" dirty="0">
                <a:solidFill>
                  <a:srgbClr val="000000"/>
                </a:solidFill>
              </a:rPr>
              <a:t>Fraction  :</a:t>
            </a:r>
            <a:r>
              <a:rPr lang="ja-JP" altLang="en-US" sz="2200" dirty="0">
                <a:solidFill>
                  <a:srgbClr val="000000"/>
                </a:solidFill>
              </a:rPr>
              <a:t> </a:t>
            </a:r>
            <a:r>
              <a:rPr lang="en-US" altLang="ja-JP" sz="2200" dirty="0">
                <a:solidFill>
                  <a:srgbClr val="000000"/>
                </a:solidFill>
              </a:rPr>
              <a:t>23</a:t>
            </a:r>
            <a:r>
              <a:rPr lang="ja-JP" altLang="en-US" sz="2200" dirty="0">
                <a:solidFill>
                  <a:srgbClr val="000000"/>
                </a:solidFill>
              </a:rPr>
              <a:t> </a:t>
            </a:r>
            <a:r>
              <a:rPr lang="en-US" altLang="ja-JP" sz="2200" dirty="0">
                <a:solidFill>
                  <a:srgbClr val="000000"/>
                </a:solidFill>
              </a:rPr>
              <a:t>bits</a:t>
            </a:r>
            <a:r>
              <a:rPr lang="ja-JP" altLang="en-US" sz="2200" dirty="0">
                <a:solidFill>
                  <a:srgbClr val="000000"/>
                </a:solidFill>
              </a:rPr>
              <a:t> </a:t>
            </a:r>
            <a:r>
              <a:rPr lang="en-US" altLang="ja-JP" sz="2200" dirty="0">
                <a:solidFill>
                  <a:srgbClr val="000000"/>
                </a:solidFill>
              </a:rPr>
              <a:t>(REAL)</a:t>
            </a:r>
            <a:r>
              <a:rPr lang="ja-JP" altLang="en-US" sz="2200" dirty="0">
                <a:solidFill>
                  <a:srgbClr val="000000"/>
                </a:solidFill>
              </a:rPr>
              <a:t>　</a:t>
            </a:r>
            <a:r>
              <a:rPr lang="en-US" altLang="ja-JP" sz="2200" dirty="0">
                <a:solidFill>
                  <a:srgbClr val="000000"/>
                </a:solidFill>
              </a:rPr>
              <a:t>52 bits</a:t>
            </a:r>
            <a:r>
              <a:rPr lang="ja-JP" altLang="en-US" sz="2200" dirty="0">
                <a:solidFill>
                  <a:srgbClr val="000000"/>
                </a:solidFill>
              </a:rPr>
              <a:t>  </a:t>
            </a:r>
            <a:r>
              <a:rPr lang="en-US" altLang="ja-JP" sz="2200" dirty="0">
                <a:solidFill>
                  <a:srgbClr val="000000"/>
                </a:solidFill>
              </a:rPr>
              <a:t>(DOUBLE)</a:t>
            </a:r>
            <a:br>
              <a:rPr lang="en-US" altLang="ja-JP" sz="2200" dirty="0">
                <a:solidFill>
                  <a:srgbClr val="000000"/>
                </a:solidFill>
              </a:rPr>
            </a:br>
            <a:r>
              <a:rPr lang="ja-JP" altLang="en-US" sz="2200" dirty="0">
                <a:solidFill>
                  <a:srgbClr val="000000"/>
                </a:solidFill>
              </a:rPr>
              <a:t>　　　　　　　　　   </a:t>
            </a:r>
            <a:r>
              <a:rPr lang="en-US" altLang="ja-JP" sz="2200" dirty="0">
                <a:solidFill>
                  <a:srgbClr val="000000"/>
                </a:solidFill>
              </a:rPr>
              <a:t>8,388,608:</a:t>
            </a:r>
            <a:r>
              <a:rPr lang="ja-JP" altLang="en-US" sz="2200" dirty="0">
                <a:solidFill>
                  <a:srgbClr val="000000"/>
                </a:solidFill>
              </a:rPr>
              <a:t> </a:t>
            </a:r>
            <a:r>
              <a:rPr lang="en-US" altLang="ja-JP" sz="2200" dirty="0">
                <a:solidFill>
                  <a:srgbClr val="FF0000"/>
                </a:solidFill>
              </a:rPr>
              <a:t>7</a:t>
            </a:r>
            <a:r>
              <a:rPr lang="ja-JP" altLang="en-US" sz="2200" dirty="0">
                <a:solidFill>
                  <a:srgbClr val="FF0000"/>
                </a:solidFill>
              </a:rPr>
              <a:t> </a:t>
            </a:r>
            <a:r>
              <a:rPr lang="en-US" altLang="ja-JP" sz="2200" dirty="0">
                <a:solidFill>
                  <a:srgbClr val="FF0000"/>
                </a:solidFill>
              </a:rPr>
              <a:t>digits</a:t>
            </a:r>
            <a:r>
              <a:rPr lang="ja-JP" altLang="en-US" sz="2200" dirty="0">
                <a:solidFill>
                  <a:srgbClr val="000000"/>
                </a:solidFill>
              </a:rPr>
              <a:t>　　</a:t>
            </a:r>
            <a:r>
              <a:rPr lang="en-US" altLang="ja-JP" sz="2200" dirty="0">
                <a:solidFill>
                  <a:srgbClr val="000000"/>
                </a:solidFill>
              </a:rPr>
              <a:t>4,503,599,627,370,495: </a:t>
            </a:r>
            <a:r>
              <a:rPr lang="en-US" altLang="ja-JP" sz="2200" dirty="0">
                <a:solidFill>
                  <a:srgbClr val="FF0000"/>
                </a:solidFill>
              </a:rPr>
              <a:t>16</a:t>
            </a:r>
            <a:r>
              <a:rPr lang="ja-JP" altLang="en-US" sz="2200" dirty="0">
                <a:solidFill>
                  <a:srgbClr val="FF0000"/>
                </a:solidFill>
              </a:rPr>
              <a:t> </a:t>
            </a:r>
            <a:r>
              <a:rPr lang="en-US" altLang="ja-JP" sz="2200" dirty="0">
                <a:solidFill>
                  <a:srgbClr val="FF0000"/>
                </a:solidFill>
              </a:rPr>
              <a:t>digits</a:t>
            </a:r>
          </a:p>
        </p:txBody>
      </p:sp>
      <p:grpSp>
        <p:nvGrpSpPr>
          <p:cNvPr id="15" name="グループ化 14"/>
          <p:cNvGrpSpPr/>
          <p:nvPr/>
        </p:nvGrpSpPr>
        <p:grpSpPr>
          <a:xfrm>
            <a:off x="7320136" y="2344682"/>
            <a:ext cx="4588861" cy="1588374"/>
            <a:chOff x="4591651" y="2324365"/>
            <a:chExt cx="4588861" cy="1588374"/>
          </a:xfrm>
        </p:grpSpPr>
        <p:pic>
          <p:nvPicPr>
            <p:cNvPr id="797698" name="Picture 2" descr="IEEE 754 Double Floating Point Format.sv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882" y="2822151"/>
              <a:ext cx="4358630" cy="8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正方形/長方形 2"/>
            <p:cNvSpPr/>
            <p:nvPr/>
          </p:nvSpPr>
          <p:spPr>
            <a:xfrm>
              <a:off x="4821882" y="2636912"/>
              <a:ext cx="3603054" cy="438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6484359" y="2324365"/>
              <a:ext cx="1311578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b="1" dirty="0">
                  <a:solidFill>
                    <a:srgbClr val="FF0000"/>
                  </a:solidFill>
                </a:rPr>
                <a:t>Fraction</a:t>
              </a:r>
              <a:br>
                <a:rPr lang="en-US" altLang="ja-JP" b="1" dirty="0">
                  <a:solidFill>
                    <a:srgbClr val="FF0000"/>
                  </a:solidFill>
                </a:rPr>
              </a:br>
              <a:r>
                <a:rPr lang="en-US" altLang="ja-JP" sz="1800" b="1" dirty="0"/>
                <a:t>(</a:t>
              </a:r>
              <a:r>
                <a:rPr lang="ja-JP" altLang="en-US" sz="1800" b="1" dirty="0"/>
                <a:t>仮数部</a:t>
              </a:r>
              <a:r>
                <a:rPr lang="en-US" altLang="ja-JP" sz="1800" b="1" dirty="0"/>
                <a:t>)</a:t>
              </a:r>
              <a:endParaRPr lang="en-US" altLang="ja-JP" b="1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897697" y="3428438"/>
              <a:ext cx="4245717" cy="2077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591651" y="3327964"/>
              <a:ext cx="66556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solidFill>
                    <a:srgbClr val="000000"/>
                  </a:solidFill>
                </a:rPr>
                <a:t>Sign</a:t>
              </a:r>
              <a:br>
                <a:rPr lang="en-US" altLang="ja-JP" sz="1600" b="1" dirty="0">
                  <a:solidFill>
                    <a:srgbClr val="000000"/>
                  </a:solidFill>
                </a:rPr>
              </a:br>
              <a:r>
                <a:rPr lang="en-US" altLang="ja-JP" sz="1600" b="1" dirty="0">
                  <a:solidFill>
                    <a:srgbClr val="000000"/>
                  </a:solidFill>
                </a:rPr>
                <a:t>(1bit)</a:t>
              </a: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076536" y="3327964"/>
              <a:ext cx="102784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solidFill>
                    <a:srgbClr val="000000"/>
                  </a:solidFill>
                </a:rPr>
                <a:t>Exponent</a:t>
              </a:r>
            </a:p>
            <a:p>
              <a:pPr>
                <a:defRPr/>
              </a:pPr>
              <a:r>
                <a:rPr lang="en-US" altLang="ja-JP" sz="1600" b="1" dirty="0">
                  <a:solidFill>
                    <a:srgbClr val="000000"/>
                  </a:solidFill>
                </a:rPr>
                <a:t>(11bit)</a:t>
              </a: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6898442" y="3327964"/>
              <a:ext cx="9380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solidFill>
                    <a:srgbClr val="000000"/>
                  </a:solidFill>
                </a:rPr>
                <a:t>Fraction</a:t>
              </a:r>
            </a:p>
            <a:p>
              <a:pPr>
                <a:defRPr/>
              </a:pPr>
              <a:r>
                <a:rPr lang="en-US" altLang="ja-JP" sz="1600" b="1" dirty="0">
                  <a:solidFill>
                    <a:srgbClr val="000000"/>
                  </a:solidFill>
                </a:rPr>
                <a:t>(52bit)</a:t>
              </a: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883741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Numeric representation: Floating point, Real</a:t>
            </a:r>
            <a:br>
              <a:rPr lang="en-US" altLang="ja-JP" sz="3600" b="1" dirty="0">
                <a:solidFill>
                  <a:srgbClr val="0000FF"/>
                </a:solidFill>
              </a:rPr>
            </a:br>
            <a:r>
              <a:rPr lang="en-US" altLang="ja-JP" sz="2800" dirty="0">
                <a:solidFill>
                  <a:schemeClr val="tx1"/>
                </a:solidFill>
              </a:rPr>
              <a:t>(</a:t>
            </a:r>
            <a:r>
              <a:rPr lang="ja-JP" altLang="en-US" sz="2800" dirty="0">
                <a:solidFill>
                  <a:schemeClr val="tx1"/>
                </a:solidFill>
              </a:rPr>
              <a:t>浮動小数点型</a:t>
            </a:r>
            <a:r>
              <a:rPr lang="en-US" altLang="ja-JP" sz="2800" dirty="0">
                <a:solidFill>
                  <a:schemeClr val="tx1"/>
                </a:solidFill>
              </a:rPr>
              <a:t>, </a:t>
            </a:r>
            <a:r>
              <a:rPr lang="ja-JP" altLang="en-US" sz="2800" dirty="0">
                <a:solidFill>
                  <a:schemeClr val="tx1"/>
                </a:solidFill>
              </a:rPr>
              <a:t>実数</a:t>
            </a:r>
            <a:r>
              <a:rPr lang="en-US" altLang="ja-JP" sz="2800" dirty="0">
                <a:solidFill>
                  <a:schemeClr val="tx1"/>
                </a:solidFill>
              </a:rPr>
              <a:t>)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7984268" y="1577109"/>
                <a:ext cx="3924729" cy="5329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𝟏</m:t>
                          </m:r>
                          <m:r>
                            <a:rPr lang="en-US" altLang="ja-JP" sz="28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.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𝟎𝟏𝟏𝟏𝟎𝟏</m:t>
                          </m:r>
                        </m:e>
                        <m:sub>
                          <m:r>
                            <a:rPr lang="en-US" altLang="ja-JP" sz="2800" b="1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sub>
                      </m:sSub>
                      <m:r>
                        <a:rPr lang="en-US" altLang="ja-JP" sz="2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ja-JP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𝟐</m:t>
                          </m:r>
                        </m:e>
                        <m:sup>
                          <m:sSub>
                            <m:sSubPr>
                              <m:ctrlPr>
                                <a:rPr lang="en-US" altLang="ja-JP" sz="28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−</m:t>
                              </m:r>
                              <m:r>
                                <a:rPr lang="en-US" altLang="ja-JP" sz="28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𝟎𝟏𝟎𝟏</m:t>
                              </m:r>
                            </m:e>
                            <m:sub>
                              <m:r>
                                <a:rPr lang="en-US" altLang="ja-JP" sz="2800" b="1" i="1">
                                  <a:solidFill>
                                    <a:srgbClr val="0099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𝟐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altLang="ja-JP" sz="2800" b="1" baseline="30000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268" y="1577109"/>
                <a:ext cx="3924729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8052358" y="1937149"/>
            <a:ext cx="8435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0000FF"/>
                </a:solidFill>
              </a:rPr>
              <a:t>Sign </a:t>
            </a:r>
            <a:br>
              <a:rPr lang="en-US" altLang="ja-JP" b="1" dirty="0">
                <a:solidFill>
                  <a:srgbClr val="0000FF"/>
                </a:solidFill>
              </a:rPr>
            </a:br>
            <a:r>
              <a:rPr lang="en-US" altLang="ja-JP" sz="1800" b="1" dirty="0"/>
              <a:t>(</a:t>
            </a:r>
            <a:r>
              <a:rPr lang="ja-JP" altLang="en-US" sz="1800" b="1" dirty="0"/>
              <a:t>符号</a:t>
            </a:r>
            <a:r>
              <a:rPr lang="en-US" altLang="ja-JP" sz="1800" b="1" dirty="0"/>
              <a:t>)</a:t>
            </a:r>
            <a:endParaRPr lang="en-US" altLang="ja-JP" b="1" dirty="0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9820764" y="2009159"/>
            <a:ext cx="0" cy="41549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10415718" y="1919672"/>
            <a:ext cx="152798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ja-JP" b="1" dirty="0">
                <a:solidFill>
                  <a:srgbClr val="009900"/>
                </a:solidFill>
              </a:rPr>
              <a:t>Exponent </a:t>
            </a:r>
            <a:br>
              <a:rPr lang="en-US" altLang="ja-JP" b="1" dirty="0">
                <a:solidFill>
                  <a:srgbClr val="009900"/>
                </a:solidFill>
              </a:rPr>
            </a:br>
            <a:r>
              <a:rPr lang="en-US" altLang="ja-JP" sz="1800" b="1" dirty="0"/>
              <a:t>(</a:t>
            </a:r>
            <a:r>
              <a:rPr lang="ja-JP" altLang="en-US" sz="1800" b="1" dirty="0"/>
              <a:t>指数部</a:t>
            </a:r>
            <a:r>
              <a:rPr lang="en-US" altLang="ja-JP" sz="1800" b="1" dirty="0"/>
              <a:t>)</a:t>
            </a:r>
            <a:endParaRPr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20340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Required variable sizes: Integer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types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68016" y="980728"/>
            <a:ext cx="903649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</a:rPr>
              <a:t>unsigned int (16 bits): 65,536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en-US" altLang="ja-JP" dirty="0">
                <a:solidFill>
                  <a:srgbClr val="000000"/>
                </a:solidFill>
              </a:rPr>
              <a:t> 16bit CPU can handle only 64 kB of memory </a:t>
            </a:r>
            <a:br>
              <a:rPr lang="en-US" altLang="ja-JP" dirty="0">
                <a:solidFill>
                  <a:srgbClr val="000000"/>
                </a:solidFill>
              </a:rPr>
            </a:br>
            <a:r>
              <a:rPr lang="en-US" altLang="ja-JP" sz="1800" dirty="0">
                <a:solidFill>
                  <a:srgbClr val="000000"/>
                </a:solidFill>
              </a:rPr>
              <a:t>       (</a:t>
            </a:r>
            <a:r>
              <a:rPr lang="ja-JP" altLang="en-US" sz="1800" dirty="0">
                <a:solidFill>
                  <a:srgbClr val="000000"/>
                </a:solidFill>
              </a:rPr>
              <a:t>アドレスバスが</a:t>
            </a:r>
            <a:r>
              <a:rPr lang="en-US" altLang="ja-JP" sz="1800" dirty="0">
                <a:solidFill>
                  <a:srgbClr val="000000"/>
                </a:solidFill>
              </a:rPr>
              <a:t>16bit</a:t>
            </a:r>
            <a:r>
              <a:rPr lang="ja-JP" altLang="en-US" sz="1800" dirty="0">
                <a:solidFill>
                  <a:srgbClr val="000000"/>
                </a:solidFill>
              </a:rPr>
              <a:t>だと、</a:t>
            </a:r>
            <a:r>
              <a:rPr lang="en-US" altLang="ja-JP" sz="1800" dirty="0">
                <a:solidFill>
                  <a:srgbClr val="000000"/>
                </a:solidFill>
              </a:rPr>
              <a:t>64</a:t>
            </a:r>
            <a:r>
              <a:rPr lang="ja-JP" altLang="en-US" sz="1800" dirty="0">
                <a:solidFill>
                  <a:srgbClr val="000000"/>
                </a:solidFill>
              </a:rPr>
              <a:t> </a:t>
            </a:r>
            <a:r>
              <a:rPr lang="en-US" altLang="ja-JP" sz="1800" dirty="0">
                <a:solidFill>
                  <a:srgbClr val="000000"/>
                </a:solidFill>
              </a:rPr>
              <a:t>kB</a:t>
            </a:r>
            <a:r>
              <a:rPr lang="ja-JP" altLang="en-US" sz="1800" dirty="0">
                <a:solidFill>
                  <a:srgbClr val="000000"/>
                </a:solidFill>
              </a:rPr>
              <a:t>のメモリーしか扱えない</a:t>
            </a:r>
            <a:r>
              <a:rPr lang="en-US" altLang="ja-JP" sz="1800" dirty="0">
                <a:solidFill>
                  <a:srgbClr val="000000"/>
                </a:solidFill>
              </a:rPr>
              <a:t>)</a:t>
            </a:r>
            <a:endParaRPr lang="en-US" altLang="ja-JP" dirty="0">
              <a:solidFill>
                <a:srgbClr val="000000"/>
              </a:solidFill>
            </a:endParaRPr>
          </a:p>
          <a:p>
            <a:endParaRPr lang="en-US" altLang="ja-JP" b="1" dirty="0">
              <a:solidFill>
                <a:srgbClr val="000000"/>
              </a:solidFill>
            </a:endParaRPr>
          </a:p>
          <a:p>
            <a:r>
              <a:rPr lang="en-US" altLang="ja-JP" b="1" dirty="0">
                <a:solidFill>
                  <a:srgbClr val="000000"/>
                </a:solidFill>
              </a:rPr>
              <a:t>unsigned int (32 bits): 4,294,967,295 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  32bit CPU can handle 4 GB memory</a:t>
            </a:r>
            <a:r>
              <a:rPr lang="en-US" altLang="ja-JP" sz="1800" dirty="0">
                <a:solidFill>
                  <a:srgbClr val="000000"/>
                </a:solidFill>
              </a:rPr>
              <a:t> </a:t>
            </a:r>
          </a:p>
          <a:p>
            <a:r>
              <a:rPr lang="en-US" altLang="ja-JP" sz="1800" dirty="0">
                <a:solidFill>
                  <a:srgbClr val="000000"/>
                </a:solidFill>
              </a:rPr>
              <a:t>       (</a:t>
            </a:r>
            <a:r>
              <a:rPr lang="ja-JP" altLang="en-US" sz="1800" dirty="0">
                <a:solidFill>
                  <a:srgbClr val="000000"/>
                </a:solidFill>
              </a:rPr>
              <a:t>アドレスバスが</a:t>
            </a:r>
            <a:r>
              <a:rPr lang="en-US" altLang="ja-JP" sz="1800" dirty="0">
                <a:solidFill>
                  <a:srgbClr val="000000"/>
                </a:solidFill>
              </a:rPr>
              <a:t>32bit</a:t>
            </a:r>
            <a:r>
              <a:rPr lang="ja-JP" altLang="en-US" sz="1800" dirty="0">
                <a:solidFill>
                  <a:srgbClr val="000000"/>
                </a:solidFill>
              </a:rPr>
              <a:t>だと、</a:t>
            </a:r>
            <a:r>
              <a:rPr lang="en-US" altLang="ja-JP" sz="1800" dirty="0">
                <a:solidFill>
                  <a:srgbClr val="000000"/>
                </a:solidFill>
              </a:rPr>
              <a:t>4 GB</a:t>
            </a:r>
            <a:r>
              <a:rPr lang="ja-JP" altLang="en-US" sz="1800" dirty="0">
                <a:solidFill>
                  <a:srgbClr val="000000"/>
                </a:solidFill>
              </a:rPr>
              <a:t>のメモリーを扱える</a:t>
            </a:r>
            <a:r>
              <a:rPr lang="en-US" altLang="ja-JP" sz="1800" dirty="0">
                <a:solidFill>
                  <a:srgbClr val="000000"/>
                </a:solidFill>
              </a:rPr>
              <a:t>)</a:t>
            </a:r>
            <a:endParaRPr lang="en-US" altLang="ja-JP" dirty="0">
              <a:solidFill>
                <a:srgbClr val="000000"/>
              </a:solidFill>
            </a:endParaRPr>
          </a:p>
          <a:p>
            <a:endParaRPr lang="en-US" altLang="ja-JP" b="1" dirty="0">
              <a:solidFill>
                <a:srgbClr val="000000"/>
              </a:solidFill>
            </a:endParaRPr>
          </a:p>
          <a:p>
            <a:r>
              <a:rPr lang="en-US" altLang="ja-JP" b="1" dirty="0">
                <a:solidFill>
                  <a:srgbClr val="000000"/>
                </a:solidFill>
              </a:rPr>
              <a:t>GDP of Japan: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~5 trillion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US$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=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500,000,000,000,000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</a:rPr>
              <a:t>JYen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en-US" altLang="ja-JP" b="1" dirty="0">
                <a:solidFill>
                  <a:srgbClr val="000000"/>
                </a:solidFill>
              </a:rPr>
              <a:t>                                                            (requires </a:t>
            </a:r>
            <a:r>
              <a:rPr lang="en-US" altLang="ja-JP" b="1" dirty="0">
                <a:solidFill>
                  <a:srgbClr val="FF0000"/>
                </a:solidFill>
              </a:rPr>
              <a:t>16 digits</a:t>
            </a:r>
            <a:r>
              <a:rPr lang="en-US" altLang="ja-JP" b="1" dirty="0">
                <a:solidFill>
                  <a:srgbClr val="000000"/>
                </a:solidFill>
              </a:rPr>
              <a:t>)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     </a:t>
            </a:r>
            <a:r>
              <a:rPr lang="en-US" altLang="ja-JP" i="1" dirty="0">
                <a:solidFill>
                  <a:srgbClr val="000000"/>
                </a:solidFill>
              </a:rPr>
              <a:t>cf.</a:t>
            </a:r>
            <a:r>
              <a:rPr lang="en-US" altLang="ja-JP" dirty="0">
                <a:solidFill>
                  <a:srgbClr val="000000"/>
                </a:solidFill>
              </a:rPr>
              <a:t> unsigned long long int (64 bit):  ~1.8E+19 (</a:t>
            </a:r>
            <a:r>
              <a:rPr lang="en-US" altLang="ja-JP" dirty="0">
                <a:solidFill>
                  <a:srgbClr val="FF0000"/>
                </a:solidFill>
              </a:rPr>
              <a:t>18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digits</a:t>
            </a:r>
            <a:r>
              <a:rPr lang="en-US" altLang="ja-JP" dirty="0">
                <a:solidFill>
                  <a:srgbClr val="000000"/>
                </a:solidFill>
              </a:rPr>
              <a:t>)</a:t>
            </a:r>
          </a:p>
          <a:p>
            <a:endParaRPr lang="en-US" altLang="ja-JP" b="1" dirty="0">
              <a:solidFill>
                <a:srgbClr val="000000"/>
              </a:solidFill>
            </a:endParaRPr>
          </a:p>
          <a:p>
            <a:r>
              <a:rPr lang="en-US" altLang="ja-JP" b="1" dirty="0">
                <a:solidFill>
                  <a:srgbClr val="000000"/>
                </a:solidFill>
              </a:rPr>
              <a:t>The ratio of the circumference of a circle</a:t>
            </a:r>
            <a:r>
              <a:rPr lang="en-US" altLang="ja-JP" sz="1800" b="1" dirty="0">
                <a:solidFill>
                  <a:srgbClr val="000000"/>
                </a:solidFill>
              </a:rPr>
              <a:t> (</a:t>
            </a:r>
            <a:r>
              <a:rPr lang="ja-JP" altLang="en-US" sz="1800" b="1" dirty="0">
                <a:solidFill>
                  <a:srgbClr val="000000"/>
                </a:solidFill>
              </a:rPr>
              <a:t>円周率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r>
              <a:rPr lang="en-US" altLang="ja-JP" b="1" dirty="0">
                <a:solidFill>
                  <a:srgbClr val="000000"/>
                </a:solidFill>
              </a:rPr>
              <a:t>: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en-US" altLang="ja-JP" dirty="0">
                <a:solidFill>
                  <a:srgbClr val="000000"/>
                </a:solidFill>
              </a:rPr>
              <a:t>   Significant figure: </a:t>
            </a:r>
            <a:r>
              <a:rPr lang="en-US" altLang="ja-JP" dirty="0">
                <a:solidFill>
                  <a:srgbClr val="FF0000"/>
                </a:solidFill>
              </a:rPr>
              <a:t>50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trillion digits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(as of Jan, 2020)</a:t>
            </a:r>
          </a:p>
          <a:p>
            <a:r>
              <a:rPr lang="ja-JP" altLang="en-US" b="1" dirty="0">
                <a:solidFill>
                  <a:srgbClr val="000000"/>
                </a:solidFill>
              </a:rPr>
              <a:t>　</a:t>
            </a:r>
            <a:r>
              <a:rPr lang="en-US" altLang="ja-JP" b="1" dirty="0">
                <a:solidFill>
                  <a:srgbClr val="000000"/>
                </a:solidFill>
              </a:rPr>
              <a:t>Need to use multi-fold calculation</a:t>
            </a:r>
            <a:r>
              <a:rPr lang="en-US" altLang="ja-JP" sz="1800" b="1" dirty="0">
                <a:solidFill>
                  <a:srgbClr val="000000"/>
                </a:solidFill>
              </a:rPr>
              <a:t> (</a:t>
            </a:r>
            <a:r>
              <a:rPr lang="ja-JP" altLang="en-US" sz="1800" b="1" dirty="0">
                <a:solidFill>
                  <a:srgbClr val="000000"/>
                </a:solidFill>
              </a:rPr>
              <a:t>多倍長計算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br>
              <a:rPr lang="en-US" altLang="ja-JP" sz="1800" b="1" dirty="0">
                <a:solidFill>
                  <a:srgbClr val="000000"/>
                </a:solidFill>
              </a:rPr>
            </a:br>
            <a:r>
              <a:rPr lang="en-US" altLang="ja-JP" sz="1800" b="1" dirty="0">
                <a:solidFill>
                  <a:srgbClr val="000000"/>
                </a:solidFill>
              </a:rPr>
              <a:t>					  </a:t>
            </a:r>
            <a:r>
              <a:rPr lang="ja-JP" altLang="en-US" sz="1800" dirty="0">
                <a:solidFill>
                  <a:srgbClr val="000000"/>
                </a:solidFill>
              </a:rPr>
              <a:t> </a:t>
            </a:r>
            <a:r>
              <a:rPr lang="en-US" altLang="ja-JP" sz="1800" dirty="0">
                <a:solidFill>
                  <a:srgbClr val="000000"/>
                </a:solidFill>
              </a:rPr>
              <a:t>Implemented based on software</a:t>
            </a:r>
            <a:endParaRPr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Required sizes: FP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types for quantum calculations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75520" y="856357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</a:rPr>
              <a:t>1s orbital energy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level:</a:t>
            </a:r>
          </a:p>
          <a:p>
            <a:r>
              <a:rPr lang="ja-JP" altLang="en-US" dirty="0">
                <a:solidFill>
                  <a:srgbClr val="000000"/>
                </a:solidFill>
              </a:rPr>
              <a:t>　</a:t>
            </a:r>
            <a:r>
              <a:rPr lang="en-US" altLang="ja-JP" dirty="0">
                <a:solidFill>
                  <a:srgbClr val="000000"/>
                </a:solidFill>
              </a:rPr>
              <a:t>H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atom        :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13.6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eV</a:t>
            </a:r>
          </a:p>
          <a:p>
            <a:r>
              <a:rPr lang="ja-JP" altLang="en-US" dirty="0">
                <a:solidFill>
                  <a:srgbClr val="000000"/>
                </a:solidFill>
              </a:rPr>
              <a:t>　</a:t>
            </a:r>
            <a:r>
              <a:rPr lang="en-US" altLang="ja-JP" dirty="0">
                <a:solidFill>
                  <a:srgbClr val="000000"/>
                </a:solidFill>
              </a:rPr>
              <a:t>heavy atoms: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&gt;&gt;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 err="1">
                <a:solidFill>
                  <a:srgbClr val="000000"/>
                </a:solidFill>
              </a:rPr>
              <a:t>keV</a:t>
            </a:r>
            <a:endParaRPr lang="en-US" altLang="ja-JP" dirty="0">
              <a:solidFill>
                <a:srgbClr val="000000"/>
              </a:solidFill>
            </a:endParaRPr>
          </a:p>
          <a:p>
            <a:endParaRPr lang="en-US" altLang="ja-JP" b="1" dirty="0">
              <a:solidFill>
                <a:srgbClr val="000000"/>
              </a:solidFill>
            </a:endParaRPr>
          </a:p>
          <a:p>
            <a:r>
              <a:rPr lang="en-US" altLang="ja-JP" b="1" dirty="0">
                <a:solidFill>
                  <a:srgbClr val="000000"/>
                </a:solidFill>
              </a:rPr>
              <a:t>Energies related to physical properties</a:t>
            </a:r>
          </a:p>
          <a:p>
            <a:r>
              <a:rPr lang="ja-JP" altLang="en-US" dirty="0">
                <a:solidFill>
                  <a:srgbClr val="000000"/>
                </a:solidFill>
              </a:rPr>
              <a:t>　</a:t>
            </a:r>
            <a:r>
              <a:rPr lang="en-US" altLang="ja-JP" dirty="0">
                <a:solidFill>
                  <a:srgbClr val="000000"/>
                </a:solidFill>
              </a:rPr>
              <a:t>Thermal energy at room temperature: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26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 err="1">
                <a:solidFill>
                  <a:srgbClr val="000000"/>
                </a:solidFill>
              </a:rPr>
              <a:t>meV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ja-JP" altLang="en-US" dirty="0">
                <a:solidFill>
                  <a:srgbClr val="000000"/>
                </a:solidFill>
              </a:rPr>
              <a:t>　</a:t>
            </a:r>
            <a:r>
              <a:rPr lang="en-US" altLang="ja-JP" dirty="0">
                <a:solidFill>
                  <a:srgbClr val="000000"/>
                </a:solidFill>
              </a:rPr>
              <a:t>Magnetism: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several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 err="1">
                <a:solidFill>
                  <a:srgbClr val="000000"/>
                </a:solidFill>
              </a:rPr>
              <a:t>meV</a:t>
            </a:r>
            <a:endParaRPr lang="en-US" altLang="ja-JP" dirty="0">
              <a:solidFill>
                <a:srgbClr val="000000"/>
              </a:solidFill>
            </a:endParaRPr>
          </a:p>
          <a:p>
            <a:endParaRPr lang="en-US" altLang="ja-JP" b="1" dirty="0">
              <a:solidFill>
                <a:srgbClr val="000000"/>
              </a:solidFill>
            </a:endParaRPr>
          </a:p>
          <a:p>
            <a:r>
              <a:rPr lang="en-US" altLang="ja-JP" b="1" dirty="0">
                <a:solidFill>
                  <a:srgbClr val="000000"/>
                </a:solidFill>
              </a:rPr>
              <a:t>Quantum simulations of physical properties require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en-US" altLang="ja-JP" b="1" dirty="0">
                <a:solidFill>
                  <a:srgbClr val="000000"/>
                </a:solidFill>
              </a:rPr>
              <a:t>the precision for the </a:t>
            </a:r>
            <a:r>
              <a:rPr lang="en-US" altLang="ja-JP" b="1" dirty="0" err="1">
                <a:solidFill>
                  <a:srgbClr val="000000"/>
                </a:solidFill>
              </a:rPr>
              <a:t>meV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– MeV range (</a:t>
            </a:r>
            <a:r>
              <a:rPr lang="en-US" altLang="ja-JP" b="1" dirty="0">
                <a:solidFill>
                  <a:srgbClr val="FF0000"/>
                </a:solidFill>
              </a:rPr>
              <a:t>over 9 digits precision</a:t>
            </a:r>
            <a:r>
              <a:rPr lang="en-US" altLang="ja-JP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31504" y="5036984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0000"/>
                </a:solidFill>
              </a:rPr>
              <a:t>　</a:t>
            </a:r>
            <a:r>
              <a:rPr lang="en-US" altLang="ja-JP" b="1" dirty="0">
                <a:solidFill>
                  <a:srgbClr val="000000"/>
                </a:solidFill>
              </a:rPr>
              <a:t>Definition of standard FP: IEEE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754</a:t>
            </a:r>
          </a:p>
          <a:p>
            <a:r>
              <a:rPr lang="ja-JP" altLang="en-US" dirty="0">
                <a:solidFill>
                  <a:srgbClr val="000000"/>
                </a:solidFill>
              </a:rPr>
              <a:t>　　</a:t>
            </a:r>
            <a:r>
              <a:rPr lang="en-US" altLang="ja-JP" dirty="0">
                <a:solidFill>
                  <a:srgbClr val="000000"/>
                </a:solidFill>
              </a:rPr>
              <a:t>Fraction: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23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bit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(single)                         8,388,608     </a:t>
            </a:r>
            <a:r>
              <a:rPr lang="en-US" altLang="ja-JP" dirty="0">
                <a:solidFill>
                  <a:srgbClr val="FF0000"/>
                </a:solidFill>
              </a:rPr>
              <a:t>7 digits</a:t>
            </a:r>
            <a:br>
              <a:rPr lang="en-US" altLang="ja-JP" dirty="0">
                <a:solidFill>
                  <a:srgbClr val="000000"/>
                </a:solidFill>
              </a:rPr>
            </a:br>
            <a:r>
              <a:rPr lang="ja-JP" altLang="en-US" dirty="0">
                <a:solidFill>
                  <a:srgbClr val="000000"/>
                </a:solidFill>
              </a:rPr>
              <a:t>　　</a:t>
            </a:r>
            <a:r>
              <a:rPr lang="en-US" altLang="ja-JP" dirty="0">
                <a:solidFill>
                  <a:srgbClr val="000000"/>
                </a:solidFill>
              </a:rPr>
              <a:t>Fraction: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52bit</a:t>
            </a:r>
            <a:r>
              <a:rPr lang="ja-JP" altLang="en-US" dirty="0">
                <a:solidFill>
                  <a:srgbClr val="000000"/>
                </a:solidFill>
              </a:rPr>
              <a:t>  </a:t>
            </a:r>
            <a:r>
              <a:rPr lang="en-US" altLang="ja-JP" dirty="0">
                <a:solidFill>
                  <a:srgbClr val="000000"/>
                </a:solidFill>
              </a:rPr>
              <a:t>(double)</a:t>
            </a:r>
            <a:r>
              <a:rPr lang="ja-JP" altLang="en-US" dirty="0">
                <a:solidFill>
                  <a:srgbClr val="000000"/>
                </a:solidFill>
              </a:rPr>
              <a:t>  </a:t>
            </a:r>
            <a:r>
              <a:rPr lang="en-US" altLang="ja-JP" dirty="0">
                <a:solidFill>
                  <a:srgbClr val="000000"/>
                </a:solidFill>
              </a:rPr>
              <a:t>4,503,599,627,370,495   </a:t>
            </a:r>
            <a:r>
              <a:rPr lang="en-US" altLang="ja-JP" dirty="0">
                <a:solidFill>
                  <a:srgbClr val="FF0000"/>
                </a:solidFill>
              </a:rPr>
              <a:t>16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digits</a:t>
            </a:r>
          </a:p>
        </p:txBody>
      </p:sp>
    </p:spTree>
    <p:extLst>
      <p:ext uri="{BB962C8B-B14F-4D97-AF65-F5344CB8AC3E}">
        <p14:creationId xmlns:p14="http://schemas.microsoft.com/office/powerpoint/2010/main" val="106589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52736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Required sizes: FP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types for semiconductor simulation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75520" y="980728"/>
            <a:ext cx="87849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rgbClr val="000000"/>
                </a:solidFill>
              </a:rPr>
              <a:t>Boltzmann factor: exp(–</a:t>
            </a:r>
            <a:r>
              <a:rPr lang="en-US" altLang="ja-JP" sz="2800" b="1" i="1" dirty="0" err="1">
                <a:solidFill>
                  <a:srgbClr val="000000"/>
                </a:solidFill>
              </a:rPr>
              <a:t>E</a:t>
            </a:r>
            <a:r>
              <a:rPr lang="en-US" altLang="ja-JP" sz="2800" b="1" baseline="-25000" dirty="0" err="1">
                <a:solidFill>
                  <a:srgbClr val="000000"/>
                </a:solidFill>
              </a:rPr>
              <a:t>g</a:t>
            </a:r>
            <a:r>
              <a:rPr lang="en-US" altLang="ja-JP" sz="2800" b="1" dirty="0">
                <a:solidFill>
                  <a:srgbClr val="000000"/>
                </a:solidFill>
              </a:rPr>
              <a:t> / </a:t>
            </a:r>
            <a:r>
              <a:rPr lang="en-US" altLang="ja-JP" sz="2800" b="1" i="1" dirty="0" err="1">
                <a:solidFill>
                  <a:srgbClr val="000000"/>
                </a:solidFill>
              </a:rPr>
              <a:t>k</a:t>
            </a:r>
            <a:r>
              <a:rPr lang="en-US" altLang="ja-JP" sz="2800" b="1" baseline="-25000" dirty="0" err="1">
                <a:solidFill>
                  <a:srgbClr val="000000"/>
                </a:solidFill>
              </a:rPr>
              <a:t>B</a:t>
            </a:r>
            <a:r>
              <a:rPr lang="en-US" altLang="ja-JP" sz="2800" b="1" i="1" dirty="0" err="1">
                <a:solidFill>
                  <a:srgbClr val="000000"/>
                </a:solidFill>
              </a:rPr>
              <a:t>T</a:t>
            </a:r>
            <a:r>
              <a:rPr lang="en-US" altLang="ja-JP" sz="2800" b="1" dirty="0">
                <a:solidFill>
                  <a:srgbClr val="000000"/>
                </a:solidFill>
              </a:rPr>
              <a:t>)</a:t>
            </a:r>
          </a:p>
          <a:p>
            <a:pPr>
              <a:defRPr/>
            </a:pPr>
            <a:endParaRPr lang="en-US" altLang="ja-JP" sz="2800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ja-JP" sz="2800" b="1" i="1" dirty="0" err="1">
                <a:solidFill>
                  <a:srgbClr val="000000"/>
                </a:solidFill>
              </a:rPr>
              <a:t>E</a:t>
            </a:r>
            <a:r>
              <a:rPr lang="en-US" altLang="ja-JP" sz="2800" b="1" baseline="-25000" dirty="0" err="1">
                <a:solidFill>
                  <a:srgbClr val="000000"/>
                </a:solidFill>
              </a:rPr>
              <a:t>g</a:t>
            </a:r>
            <a:r>
              <a:rPr lang="en-US" altLang="ja-JP" sz="2800" b="1" dirty="0">
                <a:solidFill>
                  <a:srgbClr val="000000"/>
                </a:solidFill>
              </a:rPr>
              <a:t> = 1.1 eV</a:t>
            </a:r>
          </a:p>
          <a:p>
            <a:pPr>
              <a:defRPr/>
            </a:pPr>
            <a:r>
              <a:rPr lang="en-US" altLang="ja-JP" sz="2800" dirty="0">
                <a:solidFill>
                  <a:srgbClr val="000000"/>
                </a:solidFill>
              </a:rPr>
              <a:t> </a:t>
            </a:r>
            <a:r>
              <a:rPr lang="en-US" altLang="ja-JP" sz="2800" i="1" dirty="0" err="1">
                <a:solidFill>
                  <a:srgbClr val="000000"/>
                </a:solidFill>
              </a:rPr>
              <a:t>k</a:t>
            </a:r>
            <a:r>
              <a:rPr lang="en-US" altLang="ja-JP" sz="2800" baseline="-25000" dirty="0" err="1">
                <a:solidFill>
                  <a:srgbClr val="000000"/>
                </a:solidFill>
              </a:rPr>
              <a:t>B</a:t>
            </a:r>
            <a:r>
              <a:rPr lang="en-US" altLang="ja-JP" sz="2800" i="1" dirty="0" err="1">
                <a:solidFill>
                  <a:srgbClr val="000000"/>
                </a:solidFill>
              </a:rPr>
              <a:t>T</a:t>
            </a:r>
            <a:r>
              <a:rPr lang="en-US" altLang="ja-JP" sz="2800" dirty="0">
                <a:solidFill>
                  <a:srgbClr val="000000"/>
                </a:solidFill>
              </a:rPr>
              <a:t> =     0.026 eV (</a:t>
            </a:r>
            <a:r>
              <a:rPr lang="en-US" altLang="ja-JP" sz="2800" i="1" dirty="0">
                <a:solidFill>
                  <a:srgbClr val="000000"/>
                </a:solidFill>
              </a:rPr>
              <a:t>T</a:t>
            </a:r>
            <a:r>
              <a:rPr lang="en-US" altLang="ja-JP" sz="2800" dirty="0">
                <a:solidFill>
                  <a:srgbClr val="000000"/>
                </a:solidFill>
              </a:rPr>
              <a:t> = 300 K)   =&gt; exp(-42) ~ </a:t>
            </a:r>
            <a:r>
              <a:rPr lang="en-US" altLang="ja-JP" sz="2800" b="1" dirty="0">
                <a:solidFill>
                  <a:srgbClr val="000000"/>
                </a:solidFill>
              </a:rPr>
              <a:t>10</a:t>
            </a:r>
            <a:r>
              <a:rPr lang="en-US" altLang="ja-JP" sz="2800" b="1" baseline="30000" dirty="0">
                <a:solidFill>
                  <a:srgbClr val="FF0000"/>
                </a:solidFill>
              </a:rPr>
              <a:t>–19</a:t>
            </a:r>
          </a:p>
          <a:p>
            <a:pPr>
              <a:defRPr/>
            </a:pPr>
            <a:endParaRPr lang="en-US" altLang="ja-JP" sz="2800" b="1" i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ja-JP" sz="2800" b="1" i="1" dirty="0" err="1">
                <a:solidFill>
                  <a:srgbClr val="000000"/>
                </a:solidFill>
              </a:rPr>
              <a:t>E</a:t>
            </a:r>
            <a:r>
              <a:rPr lang="en-US" altLang="ja-JP" sz="2800" b="1" baseline="-25000" dirty="0" err="1">
                <a:solidFill>
                  <a:srgbClr val="000000"/>
                </a:solidFill>
              </a:rPr>
              <a:t>g</a:t>
            </a:r>
            <a:r>
              <a:rPr lang="en-US" altLang="ja-JP" sz="2800" b="1" dirty="0">
                <a:solidFill>
                  <a:srgbClr val="000000"/>
                </a:solidFill>
              </a:rPr>
              <a:t> = 4.0 eV</a:t>
            </a:r>
          </a:p>
          <a:p>
            <a:pPr>
              <a:defRPr/>
            </a:pPr>
            <a:r>
              <a:rPr lang="en-US" altLang="ja-JP" sz="2800" dirty="0">
                <a:solidFill>
                  <a:srgbClr val="000000"/>
                </a:solidFill>
              </a:rPr>
              <a:t> </a:t>
            </a:r>
            <a:r>
              <a:rPr lang="en-US" altLang="ja-JP" sz="2800" i="1" dirty="0" err="1">
                <a:solidFill>
                  <a:srgbClr val="000000"/>
                </a:solidFill>
              </a:rPr>
              <a:t>k</a:t>
            </a:r>
            <a:r>
              <a:rPr lang="en-US" altLang="ja-JP" sz="2800" baseline="-25000" dirty="0" err="1">
                <a:solidFill>
                  <a:srgbClr val="000000"/>
                </a:solidFill>
              </a:rPr>
              <a:t>B</a:t>
            </a:r>
            <a:r>
              <a:rPr lang="en-US" altLang="ja-JP" sz="2800" i="1" dirty="0" err="1">
                <a:solidFill>
                  <a:srgbClr val="000000"/>
                </a:solidFill>
              </a:rPr>
              <a:t>T</a:t>
            </a:r>
            <a:r>
              <a:rPr lang="en-US" altLang="ja-JP" sz="2800" dirty="0">
                <a:solidFill>
                  <a:srgbClr val="000000"/>
                </a:solidFill>
              </a:rPr>
              <a:t> =     0.026 eV (</a:t>
            </a:r>
            <a:r>
              <a:rPr lang="en-US" altLang="ja-JP" sz="2800" i="1" dirty="0">
                <a:solidFill>
                  <a:srgbClr val="000000"/>
                </a:solidFill>
              </a:rPr>
              <a:t>T</a:t>
            </a:r>
            <a:r>
              <a:rPr lang="en-US" altLang="ja-JP" sz="2800" dirty="0">
                <a:solidFill>
                  <a:srgbClr val="000000"/>
                </a:solidFill>
              </a:rPr>
              <a:t> = 300 K)   =&gt; exp(-154)     ~ </a:t>
            </a:r>
            <a:r>
              <a:rPr lang="en-US" altLang="ja-JP" sz="2800" b="1" dirty="0">
                <a:solidFill>
                  <a:srgbClr val="000000"/>
                </a:solidFill>
              </a:rPr>
              <a:t>10</a:t>
            </a:r>
            <a:r>
              <a:rPr lang="en-US" altLang="ja-JP" sz="2800" b="1" baseline="30000" dirty="0">
                <a:solidFill>
                  <a:srgbClr val="FF0000"/>
                </a:solidFill>
              </a:rPr>
              <a:t>–67</a:t>
            </a:r>
          </a:p>
          <a:p>
            <a:pPr>
              <a:defRPr/>
            </a:pPr>
            <a:r>
              <a:rPr lang="en-US" altLang="ja-JP" sz="2800" dirty="0">
                <a:solidFill>
                  <a:srgbClr val="000000"/>
                </a:solidFill>
              </a:rPr>
              <a:t> </a:t>
            </a:r>
            <a:r>
              <a:rPr lang="en-US" altLang="ja-JP" sz="2800" i="1" dirty="0" err="1">
                <a:solidFill>
                  <a:srgbClr val="000000"/>
                </a:solidFill>
              </a:rPr>
              <a:t>k</a:t>
            </a:r>
            <a:r>
              <a:rPr lang="en-US" altLang="ja-JP" sz="2800" baseline="-25000" dirty="0" err="1">
                <a:solidFill>
                  <a:srgbClr val="000000"/>
                </a:solidFill>
              </a:rPr>
              <a:t>B</a:t>
            </a:r>
            <a:r>
              <a:rPr lang="en-US" altLang="ja-JP" sz="2800" i="1" dirty="0" err="1">
                <a:solidFill>
                  <a:srgbClr val="000000"/>
                </a:solidFill>
              </a:rPr>
              <a:t>T</a:t>
            </a:r>
            <a:r>
              <a:rPr lang="en-US" altLang="ja-JP" sz="2800" dirty="0">
                <a:solidFill>
                  <a:srgbClr val="000000"/>
                </a:solidFill>
              </a:rPr>
              <a:t> = 0.00026 eV (</a:t>
            </a:r>
            <a:r>
              <a:rPr lang="en-US" altLang="ja-JP" sz="2800" i="1" dirty="0">
                <a:solidFill>
                  <a:srgbClr val="000000"/>
                </a:solidFill>
              </a:rPr>
              <a:t>T</a:t>
            </a:r>
            <a:r>
              <a:rPr lang="en-US" altLang="ja-JP" sz="2800" dirty="0">
                <a:solidFill>
                  <a:srgbClr val="000000"/>
                </a:solidFill>
              </a:rPr>
              <a:t> = 3 K)       =&gt; exp(-15400) ~ </a:t>
            </a:r>
            <a:r>
              <a:rPr lang="en-US" altLang="ja-JP" sz="2800" b="1" dirty="0">
                <a:solidFill>
                  <a:srgbClr val="000000"/>
                </a:solidFill>
              </a:rPr>
              <a:t>10</a:t>
            </a:r>
            <a:r>
              <a:rPr lang="en-US" altLang="ja-JP" sz="2800" b="1" baseline="30000" dirty="0">
                <a:solidFill>
                  <a:srgbClr val="FF0000"/>
                </a:solidFill>
              </a:rPr>
              <a:t>–5141</a:t>
            </a:r>
            <a:r>
              <a:rPr lang="en-US" altLang="ja-JP" sz="28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68016" y="4759989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Double precision (64bit):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Fraction: 16 digits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>
                <a:solidFill>
                  <a:srgbClr val="FF0000"/>
                </a:solidFill>
              </a:rPr>
              <a:t>                                         Exponent: –1024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~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+1023 (2</a:t>
            </a:r>
            <a:r>
              <a:rPr lang="en-US" altLang="ja-JP" baseline="30000" dirty="0">
                <a:solidFill>
                  <a:srgbClr val="FF0000"/>
                </a:solidFill>
              </a:rPr>
              <a:t>–1024</a:t>
            </a:r>
            <a:r>
              <a:rPr lang="en-US" altLang="ja-JP" dirty="0">
                <a:solidFill>
                  <a:srgbClr val="FF0000"/>
                </a:solidFill>
              </a:rPr>
              <a:t> ~ 10</a:t>
            </a:r>
            <a:r>
              <a:rPr lang="en-US" altLang="ja-JP" baseline="30000" dirty="0">
                <a:solidFill>
                  <a:srgbClr val="FF0000"/>
                </a:solidFill>
              </a:rPr>
              <a:t>–308</a:t>
            </a:r>
            <a:r>
              <a:rPr lang="en-US" altLang="ja-JP" dirty="0">
                <a:solidFill>
                  <a:srgbClr val="FF0000"/>
                </a:solidFill>
              </a:rPr>
              <a:t>)</a:t>
            </a:r>
          </a:p>
          <a:p>
            <a:pPr>
              <a:defRPr/>
            </a:pPr>
            <a:r>
              <a:rPr lang="en-US" altLang="ja-JP" dirty="0">
                <a:solidFill>
                  <a:srgbClr val="000000"/>
                </a:solidFill>
              </a:rPr>
              <a:t>Quad precision</a:t>
            </a:r>
            <a:r>
              <a:rPr lang="ja-JP" altLang="en-US" dirty="0">
                <a:solidFill>
                  <a:srgbClr val="000000"/>
                </a:solidFill>
              </a:rPr>
              <a:t>                 </a:t>
            </a:r>
            <a:r>
              <a:rPr lang="en-US" altLang="ja-JP" dirty="0">
                <a:solidFill>
                  <a:srgbClr val="000000"/>
                </a:solidFill>
              </a:rPr>
              <a:t>: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128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bit</a:t>
            </a:r>
          </a:p>
          <a:p>
            <a:pPr>
              <a:defRPr/>
            </a:pPr>
            <a:r>
              <a:rPr lang="en-US" altLang="ja-JP" dirty="0" err="1">
                <a:solidFill>
                  <a:srgbClr val="000000"/>
                </a:solidFill>
              </a:rPr>
              <a:t>Octuple</a:t>
            </a:r>
            <a:r>
              <a:rPr lang="en-US" altLang="ja-JP" dirty="0">
                <a:solidFill>
                  <a:srgbClr val="000000"/>
                </a:solidFill>
              </a:rPr>
              <a:t> precision</a:t>
            </a:r>
            <a:r>
              <a:rPr lang="en-US" altLang="ja-JP" sz="1800" dirty="0">
                <a:solidFill>
                  <a:srgbClr val="000000"/>
                </a:solidFill>
              </a:rPr>
              <a:t> (8</a:t>
            </a:r>
            <a:r>
              <a:rPr lang="ja-JP" altLang="en-US" sz="1800" dirty="0">
                <a:solidFill>
                  <a:srgbClr val="000000"/>
                </a:solidFill>
              </a:rPr>
              <a:t>倍精度</a:t>
            </a:r>
            <a:r>
              <a:rPr lang="en-US" altLang="ja-JP" sz="1800" dirty="0">
                <a:solidFill>
                  <a:srgbClr val="000000"/>
                </a:solidFill>
              </a:rPr>
              <a:t>)</a:t>
            </a:r>
            <a:r>
              <a:rPr lang="en-US" altLang="ja-JP" dirty="0">
                <a:solidFill>
                  <a:srgbClr val="000000"/>
                </a:solidFill>
              </a:rPr>
              <a:t>: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256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bit</a:t>
            </a:r>
          </a:p>
        </p:txBody>
      </p:sp>
    </p:spTree>
    <p:extLst>
      <p:ext uri="{BB962C8B-B14F-4D97-AF65-F5344CB8AC3E}">
        <p14:creationId xmlns:p14="http://schemas.microsoft.com/office/powerpoint/2010/main" val="24609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740024" y="840769"/>
                <a:ext cx="8964488" cy="5520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ja-JP" sz="2000" b="1" dirty="0">
                    <a:solidFill>
                      <a:srgbClr val="000000"/>
                    </a:solidFill>
                  </a:rPr>
                  <a:t>Representation of floating point in computer:</a:t>
                </a:r>
              </a:p>
              <a:p>
                <a:pPr>
                  <a:defRPr/>
                </a:pPr>
                <a:r>
                  <a:rPr lang="ja-JP" altLang="en-US" sz="2000" b="1" dirty="0">
                    <a:solidFill>
                      <a:srgbClr val="000000"/>
                    </a:solidFill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en-US" altLang="ja-JP" sz="20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</m:t>
                        </m:r>
                        <m:r>
                          <a:rPr lang="en-US" altLang="ja-JP" sz="20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𝟎𝟏𝟏𝟏𝟎𝟏</m:t>
                        </m:r>
                      </m:e>
                      <m:sub>
                        <m:r>
                          <a:rPr lang="en-US" altLang="ja-JP" sz="2000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sub>
                    </m:sSub>
                    <m:r>
                      <a:rPr lang="en-US" altLang="ja-JP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×</m:t>
                    </m:r>
                    <m:sSup>
                      <m:sSupPr>
                        <m:ctrlPr>
                          <a:rPr lang="en-US" altLang="ja-JP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altLang="ja-JP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e>
                      <m:sup>
                        <m:sSub>
                          <m:sSubPr>
                            <m:ctrlPr>
                              <a:rPr lang="en-US" altLang="ja-JP" sz="2000" b="1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−</m:t>
                            </m:r>
                            <m:r>
                              <a:rPr lang="en-US" altLang="ja-JP" sz="2000" b="1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𝟎𝟏𝟓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𝟏𝟎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ja-JP" sz="2000" b="1" baseline="30000" dirty="0">
                    <a:solidFill>
                      <a:srgbClr val="009900"/>
                    </a:solidFill>
                  </a:rPr>
                  <a:t>	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 (in binary)</a:t>
                </a:r>
              </a:p>
              <a:p>
                <a:pPr>
                  <a:defRPr/>
                </a:pPr>
                <a:endParaRPr lang="en-US" altLang="ja-JP" sz="2000" b="1" dirty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altLang="ja-JP" sz="2000" b="1" dirty="0">
                    <a:solidFill>
                      <a:srgbClr val="000000"/>
                    </a:solidFill>
                  </a:rPr>
                  <a:t>Errors arise from converting Base 10 to Base 2.</a:t>
                </a:r>
                <a:endParaRPr lang="en-US" altLang="ja-JP" sz="2000" b="1" dirty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ja-JP" altLang="en-US" sz="2000" b="1" dirty="0">
                    <a:solidFill>
                      <a:srgbClr val="000000"/>
                    </a:solidFill>
                  </a:rPr>
                  <a:t>・ 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Some values do not have errors between Base 10 and Base 2</a:t>
                </a:r>
                <a:br>
                  <a:rPr lang="en-US" altLang="ja-JP" sz="2000" b="1" dirty="0">
                    <a:solidFill>
                      <a:srgbClr val="000000"/>
                    </a:solidFill>
                  </a:rPr>
                </a:br>
                <a:r>
                  <a:rPr lang="en-US" altLang="ja-JP" sz="2000" b="1" dirty="0">
                    <a:solidFill>
                      <a:srgbClr val="000000"/>
                    </a:solidFill>
                  </a:rPr>
                  <a:t>   if fraction equals to 2</a:t>
                </a:r>
                <a:r>
                  <a:rPr lang="en-US" altLang="ja-JP" sz="2000" b="1" baseline="30000" dirty="0">
                    <a:solidFill>
                      <a:srgbClr val="000000"/>
                    </a:solidFill>
                  </a:rPr>
                  <a:t>n</a:t>
                </a:r>
                <a:r>
                  <a:rPr lang="ja-JP" altLang="en-US" sz="2000" b="1" dirty="0">
                    <a:solidFill>
                      <a:srgbClr val="000000"/>
                    </a:solidFill>
                  </a:rPr>
                  <a:t> </a:t>
                </a:r>
                <a:endParaRPr lang="en-US" altLang="ja-JP" sz="2000" b="1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ja-JP" altLang="en-US" sz="2000" b="1" dirty="0">
                    <a:solidFill>
                      <a:srgbClr val="000000"/>
                    </a:solidFill>
                  </a:rPr>
                  <a:t>　　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1.0             = (1.0)</a:t>
                </a:r>
                <a:r>
                  <a:rPr lang="en-US" altLang="ja-JP" sz="2000" b="1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20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2</a:t>
                </a:r>
                <a:r>
                  <a:rPr lang="en-US" altLang="ja-JP" sz="2000" b="1" baseline="30000" dirty="0">
                    <a:solidFill>
                      <a:srgbClr val="000000"/>
                    </a:solidFill>
                  </a:rPr>
                  <a:t>0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 </a:t>
                </a:r>
                <a:br>
                  <a:rPr lang="en-US" altLang="ja-JP" sz="2000" b="1" dirty="0">
                    <a:solidFill>
                      <a:srgbClr val="000000"/>
                    </a:solidFill>
                  </a:rPr>
                </a:br>
                <a:r>
                  <a:rPr lang="ja-JP" altLang="en-US" sz="2000" b="1" dirty="0">
                    <a:solidFill>
                      <a:srgbClr val="000000"/>
                    </a:solidFill>
                  </a:rPr>
                  <a:t>　　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0.5             = (1.0)</a:t>
                </a:r>
                <a:r>
                  <a:rPr lang="en-US" altLang="ja-JP" sz="2000" b="1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2000" b="1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2</a:t>
                </a:r>
                <a:r>
                  <a:rPr lang="en-US" altLang="ja-JP" sz="2000" b="1" baseline="30000" dirty="0">
                    <a:solidFill>
                      <a:srgbClr val="000000"/>
                    </a:solidFill>
                  </a:rPr>
                  <a:t>-1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 </a:t>
                </a:r>
                <a:br>
                  <a:rPr lang="en-US" altLang="ja-JP" sz="2000" b="1" dirty="0">
                    <a:solidFill>
                      <a:srgbClr val="000000"/>
                    </a:solidFill>
                  </a:rPr>
                </a:br>
                <a:r>
                  <a:rPr lang="ja-JP" altLang="en-US" sz="2000" b="1" dirty="0">
                    <a:solidFill>
                      <a:srgbClr val="000000"/>
                    </a:solidFill>
                  </a:rPr>
                  <a:t>　　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0.125         = (1.0)</a:t>
                </a:r>
                <a:r>
                  <a:rPr lang="en-US" altLang="ja-JP" sz="2000" b="1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2000" b="1" baseline="30000" dirty="0">
                    <a:solidFill>
                      <a:srgbClr val="000000"/>
                    </a:solidFill>
                  </a:rPr>
                  <a:t>-3</a:t>
                </a:r>
                <a:br>
                  <a:rPr lang="en-US" altLang="ja-JP" sz="2000" b="1" baseline="30000" dirty="0">
                    <a:solidFill>
                      <a:schemeClr val="tx2"/>
                    </a:solidFill>
                  </a:rPr>
                </a:br>
                <a:r>
                  <a:rPr lang="ja-JP" altLang="en-US" sz="2000" b="1" dirty="0">
                    <a:solidFill>
                      <a:schemeClr val="tx2"/>
                    </a:solidFill>
                  </a:rPr>
                  <a:t>　　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0.0390625</a:t>
                </a:r>
                <a:r>
                  <a:rPr lang="ja-JP" alt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= 1.25</a:t>
                </a:r>
                <a:r>
                  <a:rPr lang="en-US" altLang="ja-JP" sz="2000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2</a:t>
                </a:r>
                <a:r>
                  <a:rPr lang="en-US" altLang="ja-JP" sz="2000" b="1" baseline="30000" dirty="0">
                    <a:solidFill>
                      <a:schemeClr val="tx2"/>
                    </a:solidFill>
                  </a:rPr>
                  <a:t>-5</a:t>
                </a:r>
                <a:r>
                  <a:rPr lang="ja-JP" alt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= (1.01)</a:t>
                </a:r>
                <a:r>
                  <a:rPr lang="en-US" altLang="ja-JP" sz="2000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US" altLang="ja-JP" sz="2000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2</a:t>
                </a:r>
                <a:r>
                  <a:rPr lang="en-US" altLang="ja-JP" sz="2000" b="1" baseline="30000" dirty="0">
                    <a:solidFill>
                      <a:schemeClr val="tx2"/>
                    </a:solidFill>
                  </a:rPr>
                  <a:t>-5</a:t>
                </a:r>
                <a:endParaRPr lang="en-US" altLang="ja-JP" sz="2000" b="1" dirty="0">
                  <a:solidFill>
                    <a:schemeClr val="tx2"/>
                  </a:solidFill>
                </a:endParaRPr>
              </a:p>
              <a:p>
                <a:pPr>
                  <a:defRPr/>
                </a:pPr>
                <a:r>
                  <a:rPr lang="ja-JP" altLang="en-US" sz="2000" b="1" dirty="0">
                    <a:solidFill>
                      <a:schemeClr val="tx2"/>
                    </a:solidFill>
                  </a:rPr>
                  <a:t>　　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1.75      </a:t>
                </a:r>
                <a:r>
                  <a:rPr lang="ja-JP" altLang="en-US" sz="2000" b="1" dirty="0">
                    <a:solidFill>
                      <a:schemeClr val="tx2"/>
                    </a:solidFill>
                  </a:rPr>
                  <a:t>     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= 1</a:t>
                </a:r>
                <a:r>
                  <a:rPr lang="en-US" altLang="ja-JP" sz="2000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2</a:t>
                </a:r>
                <a:r>
                  <a:rPr lang="en-US" altLang="ja-JP" sz="2000" b="1" baseline="30000" dirty="0">
                    <a:solidFill>
                      <a:schemeClr val="tx2"/>
                    </a:solidFill>
                  </a:rPr>
                  <a:t>0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 + 1</a:t>
                </a:r>
                <a:r>
                  <a:rPr lang="en-US" altLang="ja-JP" sz="2000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2</a:t>
                </a:r>
                <a:r>
                  <a:rPr lang="en-US" altLang="ja-JP" sz="2000" b="1" baseline="30000" dirty="0">
                    <a:solidFill>
                      <a:schemeClr val="tx2"/>
                    </a:solidFill>
                  </a:rPr>
                  <a:t>-1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 + 1</a:t>
                </a:r>
                <a:r>
                  <a:rPr lang="en-US" altLang="ja-JP" sz="2000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2</a:t>
                </a:r>
                <a:r>
                  <a:rPr lang="en-US" altLang="ja-JP" sz="2000" b="1" baseline="30000" dirty="0">
                    <a:solidFill>
                      <a:schemeClr val="tx2"/>
                    </a:solidFill>
                  </a:rPr>
                  <a:t>-2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 = (1.11)</a:t>
                </a:r>
                <a:r>
                  <a:rPr lang="en-US" altLang="ja-JP" sz="2000" b="1" baseline="-25000" dirty="0">
                    <a:solidFill>
                      <a:schemeClr val="tx2"/>
                    </a:solidFill>
                  </a:rPr>
                  <a:t>2</a:t>
                </a:r>
                <a:endParaRPr lang="en-US" altLang="ja-JP" sz="2000" b="1" dirty="0">
                  <a:solidFill>
                    <a:schemeClr val="tx2"/>
                  </a:solidFill>
                </a:endParaRPr>
              </a:p>
              <a:p>
                <a:pPr>
                  <a:defRPr/>
                </a:pPr>
                <a:r>
                  <a:rPr lang="ja-JP" altLang="en-US" sz="2000" b="1" dirty="0">
                    <a:solidFill>
                      <a:schemeClr val="tx2"/>
                    </a:solidFill>
                  </a:rPr>
                  <a:t>　　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0.65625</a:t>
                </a:r>
                <a:r>
                  <a:rPr lang="ja-JP" altLang="en-US" sz="2000" b="1" dirty="0">
                    <a:solidFill>
                      <a:schemeClr val="tx2"/>
                    </a:solidFill>
                  </a:rPr>
                  <a:t>     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= 1</a:t>
                </a:r>
                <a:r>
                  <a:rPr lang="en-US" altLang="ja-JP" sz="2000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2</a:t>
                </a:r>
                <a:r>
                  <a:rPr lang="en-US" altLang="ja-JP" sz="2000" b="1" baseline="30000" dirty="0">
                    <a:solidFill>
                      <a:schemeClr val="tx2"/>
                    </a:solidFill>
                  </a:rPr>
                  <a:t>-1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 + 0</a:t>
                </a:r>
                <a:r>
                  <a:rPr lang="en-US" altLang="ja-JP" sz="2000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2</a:t>
                </a:r>
                <a:r>
                  <a:rPr lang="en-US" altLang="ja-JP" sz="2000" b="1" baseline="30000" dirty="0">
                    <a:solidFill>
                      <a:schemeClr val="tx2"/>
                    </a:solidFill>
                  </a:rPr>
                  <a:t>-2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 + 1</a:t>
                </a:r>
                <a:r>
                  <a:rPr lang="en-US" altLang="ja-JP" sz="2000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2</a:t>
                </a:r>
                <a:r>
                  <a:rPr lang="en-US" altLang="ja-JP" sz="2000" b="1" baseline="30000" dirty="0">
                    <a:solidFill>
                      <a:schemeClr val="tx2"/>
                    </a:solidFill>
                  </a:rPr>
                  <a:t>-3 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+ 0</a:t>
                </a:r>
                <a:r>
                  <a:rPr lang="en-US" altLang="ja-JP" sz="2000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2</a:t>
                </a:r>
                <a:r>
                  <a:rPr lang="en-US" altLang="ja-JP" sz="2000" b="1" baseline="30000" dirty="0">
                    <a:solidFill>
                      <a:schemeClr val="tx2"/>
                    </a:solidFill>
                  </a:rPr>
                  <a:t>-4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 + 1</a:t>
                </a:r>
                <a:r>
                  <a:rPr lang="en-US" altLang="ja-JP" sz="2000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2</a:t>
                </a:r>
                <a:r>
                  <a:rPr lang="en-US" altLang="ja-JP" sz="2000" b="1" baseline="30000" dirty="0">
                    <a:solidFill>
                      <a:schemeClr val="tx2"/>
                    </a:solidFill>
                  </a:rPr>
                  <a:t>-5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 = (0.10101)</a:t>
                </a:r>
                <a:r>
                  <a:rPr lang="en-US" altLang="ja-JP" sz="2000" b="1" baseline="-25000" dirty="0">
                    <a:solidFill>
                      <a:schemeClr val="tx2"/>
                    </a:solidFill>
                  </a:rPr>
                  <a:t>2</a:t>
                </a:r>
                <a:endParaRPr lang="en-US" altLang="ja-JP" sz="2000" b="1" dirty="0">
                  <a:solidFill>
                    <a:schemeClr val="tx2"/>
                  </a:solidFill>
                </a:endParaRPr>
              </a:p>
              <a:p>
                <a:pPr>
                  <a:defRPr/>
                </a:pPr>
                <a:r>
                  <a:rPr lang="en-US" altLang="ja-JP" sz="2000" b="1" dirty="0">
                    <a:solidFill>
                      <a:schemeClr val="tx2"/>
                    </a:solidFill>
                  </a:rPr>
                  <a:t>     100.0         = 1.5625</a:t>
                </a:r>
                <a:r>
                  <a:rPr lang="en-US" altLang="ja-JP" sz="2000" dirty="0">
                    <a:solidFill>
                      <a:schemeClr val="tx2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64 = (1+2</a:t>
                </a:r>
                <a:r>
                  <a:rPr lang="en-US" altLang="ja-JP" sz="2000" b="1" baseline="30000" dirty="0">
                    <a:solidFill>
                      <a:schemeClr val="tx2"/>
                    </a:solidFill>
                  </a:rPr>
                  <a:t>-1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+2</a:t>
                </a:r>
                <a:r>
                  <a:rPr lang="en-US" altLang="ja-JP" sz="2000" b="1" baseline="30000" dirty="0">
                    <a:solidFill>
                      <a:schemeClr val="tx2"/>
                    </a:solidFill>
                  </a:rPr>
                  <a:t>-4</a:t>
                </a:r>
                <a:r>
                  <a:rPr lang="en-US" altLang="ja-JP" sz="2000" b="1" dirty="0">
                    <a:solidFill>
                      <a:schemeClr val="tx2"/>
                    </a:solidFill>
                  </a:rPr>
                  <a:t>)</a:t>
                </a:r>
                <a:r>
                  <a:rPr lang="en-US" altLang="ja-JP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2000" b="1" baseline="30000" dirty="0">
                    <a:solidFill>
                      <a:srgbClr val="000000"/>
                    </a:solidFill>
                  </a:rPr>
                  <a:t>6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 = (1.1001)</a:t>
                </a:r>
                <a:r>
                  <a:rPr lang="en-US" altLang="ja-JP" sz="2000" b="1" baseline="-25000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20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2</a:t>
                </a:r>
                <a:r>
                  <a:rPr lang="en-US" altLang="ja-JP" sz="2000" b="1" baseline="30000" dirty="0">
                    <a:solidFill>
                      <a:srgbClr val="000000"/>
                    </a:solidFill>
                  </a:rPr>
                  <a:t>4</a:t>
                </a:r>
                <a:r>
                  <a:rPr lang="en-US" altLang="ja-JP" sz="2000" b="1" dirty="0">
                    <a:solidFill>
                      <a:srgbClr val="000000"/>
                    </a:solidFill>
                  </a:rPr>
                  <a:t> </a:t>
                </a:r>
                <a:br>
                  <a:rPr lang="en-US" altLang="ja-JP" sz="2000" b="1" dirty="0">
                    <a:solidFill>
                      <a:srgbClr val="000000"/>
                    </a:solidFill>
                  </a:rPr>
                </a:br>
                <a:endParaRPr lang="en-US" altLang="ja-JP" sz="2000" b="1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ja-JP" altLang="en-US" sz="2000" b="1" dirty="0">
                    <a:solidFill>
                      <a:srgbClr val="FF0000"/>
                    </a:solidFill>
                  </a:rPr>
                  <a:t>・ 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Other values have errors </a:t>
                </a:r>
                <a:br>
                  <a:rPr lang="en-US" altLang="ja-JP" sz="2000" b="1" dirty="0">
                    <a:solidFill>
                      <a:srgbClr val="FF0000"/>
                    </a:solidFill>
                  </a:rPr>
                </a:br>
                <a:r>
                  <a:rPr lang="en-US" altLang="ja-JP" sz="2000" b="1" dirty="0">
                    <a:solidFill>
                      <a:srgbClr val="000000"/>
                    </a:solidFill>
                  </a:rPr>
                  <a:t>   even if it is represented by a simple figure in Base 10:</a:t>
                </a:r>
                <a:br>
                  <a:rPr lang="en-US" altLang="ja-JP" sz="2000" b="1" dirty="0">
                    <a:solidFill>
                      <a:srgbClr val="000000"/>
                    </a:solidFill>
                  </a:rPr>
                </a:br>
                <a:r>
                  <a:rPr lang="ja-JP" altLang="en-US" sz="2000" b="1" dirty="0">
                    <a:solidFill>
                      <a:srgbClr val="FF0000"/>
                    </a:solidFill>
                  </a:rPr>
                  <a:t>　  　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0.1 = (1.1001100110011001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･･･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ja-JP" sz="20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ja-JP" alt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ja-JP" altLang="en-US" sz="20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ja-JP" sz="20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2</a:t>
                </a:r>
                <a:r>
                  <a:rPr lang="en-US" altLang="ja-JP" sz="2000" b="1" baseline="30000" dirty="0">
                    <a:solidFill>
                      <a:srgbClr val="FF0000"/>
                    </a:solidFill>
                  </a:rPr>
                  <a:t>-3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024" y="840769"/>
                <a:ext cx="8964488" cy="5520742"/>
              </a:xfrm>
              <a:prstGeom prst="rect">
                <a:avLst/>
              </a:prstGeom>
              <a:blipFill>
                <a:blip r:embed="rId3"/>
                <a:stretch>
                  <a:fillRect l="-680" t="-6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Error of floating-point variables</a:t>
            </a:r>
            <a:r>
              <a:rPr lang="en-US" altLang="ja-JP" sz="2800" b="1" dirty="0">
                <a:solidFill>
                  <a:srgbClr val="0000FF"/>
                </a:solidFill>
              </a:rPr>
              <a:t> (</a:t>
            </a:r>
            <a:r>
              <a:rPr lang="ja-JP" altLang="en-US" sz="2800" b="1" dirty="0">
                <a:solidFill>
                  <a:srgbClr val="0000FF"/>
                </a:solidFill>
              </a:rPr>
              <a:t>浮動小数点型の誤差</a:t>
            </a:r>
            <a:r>
              <a:rPr lang="en-US" altLang="ja-JP" sz="2800" b="1" dirty="0">
                <a:solidFill>
                  <a:srgbClr val="0000FF"/>
                </a:solidFill>
              </a:rPr>
              <a:t>)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Program</a:t>
            </a:r>
            <a:r>
              <a:rPr lang="en-US" altLang="ja-JP" sz="2800" b="1" dirty="0">
                <a:solidFill>
                  <a:srgbClr val="0000FF"/>
                </a:solidFill>
              </a:rPr>
              <a:t> (roundoff error)</a:t>
            </a:r>
            <a:r>
              <a:rPr lang="en-US" altLang="ja-JP" sz="3600" b="1" dirty="0">
                <a:solidFill>
                  <a:srgbClr val="0000FF"/>
                </a:solidFill>
              </a:rPr>
              <a:t>: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sum_error.py</a:t>
            </a:r>
            <a:endParaRPr lang="ja-JP" alt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9496" y="620688"/>
            <a:ext cx="9144000" cy="1021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</a:rPr>
              <a:t>Usage: python sum_error.py </a:t>
            </a:r>
            <a:r>
              <a:rPr lang="en-US" altLang="ja-JP" sz="1600" i="1" dirty="0">
                <a:solidFill>
                  <a:srgbClr val="000000"/>
                </a:solidFill>
              </a:rPr>
              <a:t>h n </a:t>
            </a:r>
            <a:r>
              <a:rPr lang="en-US" altLang="ja-JP" sz="1600" i="1" dirty="0" err="1">
                <a:solidFill>
                  <a:srgbClr val="000000"/>
                </a:solidFill>
              </a:rPr>
              <a:t>iPrintStep</a:t>
            </a:r>
            <a:endParaRPr lang="en-US" altLang="ja-JP" sz="1600" i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</a:rPr>
              <a:t>    Summing up </a:t>
            </a:r>
            <a:r>
              <a:rPr lang="en-US" altLang="ja-JP" sz="1600" i="1" dirty="0">
                <a:solidFill>
                  <a:srgbClr val="000000"/>
                </a:solidFill>
              </a:rPr>
              <a:t>h</a:t>
            </a:r>
            <a:r>
              <a:rPr lang="en-US" altLang="ja-JP" sz="1600" dirty="0">
                <a:solidFill>
                  <a:srgbClr val="000000"/>
                </a:solidFill>
              </a:rPr>
              <a:t> for </a:t>
            </a:r>
            <a:r>
              <a:rPr lang="en-US" altLang="ja-JP" sz="1600" u="sng" dirty="0">
                <a:solidFill>
                  <a:srgbClr val="000000"/>
                </a:solidFill>
              </a:rPr>
              <a:t>n</a:t>
            </a:r>
            <a:r>
              <a:rPr lang="en-US" altLang="ja-JP" sz="1600" dirty="0">
                <a:solidFill>
                  <a:srgbClr val="000000"/>
                </a:solidFill>
              </a:rPr>
              <a:t> times with different precision </a:t>
            </a:r>
            <a:r>
              <a:rPr lang="en-US" altLang="ja-JP" sz="1600" dirty="0" err="1">
                <a:solidFill>
                  <a:srgbClr val="000000"/>
                </a:solidFill>
              </a:rPr>
              <a:t>interger</a:t>
            </a:r>
            <a:r>
              <a:rPr lang="en-US" altLang="ja-JP" sz="1600" dirty="0">
                <a:solidFill>
                  <a:srgbClr val="000000"/>
                </a:solidFill>
              </a:rPr>
              <a:t> types. Output every </a:t>
            </a:r>
            <a:r>
              <a:rPr lang="en-US" altLang="ja-JP" sz="1600" i="1" dirty="0" err="1">
                <a:solidFill>
                  <a:srgbClr val="000000"/>
                </a:solidFill>
              </a:rPr>
              <a:t>iPrintStep</a:t>
            </a:r>
            <a:r>
              <a:rPr lang="en-US" altLang="ja-JP" sz="1600" dirty="0">
                <a:solidFill>
                  <a:srgbClr val="000000"/>
                </a:solidFill>
              </a:rPr>
              <a:t> steps.</a:t>
            </a:r>
          </a:p>
          <a:p>
            <a:pPr>
              <a:defRPr/>
            </a:pPr>
            <a:endParaRPr lang="en-US" altLang="ja-JP" sz="18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altLang="ja-JP" sz="1400" b="1" dirty="0">
                <a:solidFill>
                  <a:srgbClr val="000000"/>
                </a:solidFill>
              </a:rPr>
              <a:t>python sum_error.py </a:t>
            </a:r>
            <a:r>
              <a:rPr lang="de-DE" altLang="ja-JP" sz="1400" b="1" dirty="0">
                <a:solidFill>
                  <a:srgbClr val="FF0000"/>
                </a:solidFill>
              </a:rPr>
              <a:t>0.1</a:t>
            </a:r>
            <a:r>
              <a:rPr lang="de-DE" altLang="ja-JP" sz="1400" b="1" dirty="0">
                <a:solidFill>
                  <a:srgbClr val="000000"/>
                </a:solidFill>
              </a:rPr>
              <a:t> 100 20</a:t>
            </a:r>
          </a:p>
          <a:p>
            <a:pPr>
              <a:defRPr/>
            </a:pPr>
            <a:r>
              <a:rPr lang="en-US" altLang="ja-JP" sz="1400" dirty="0">
                <a:solidFill>
                  <a:srgbClr val="000000"/>
                </a:solidFill>
              </a:rPr>
              <a:t>exact:  </a:t>
            </a:r>
            <a:r>
              <a:rPr lang="pt-BR" altLang="ja-JP" sz="1400" dirty="0">
                <a:solidFill>
                  <a:srgbClr val="000000"/>
                </a:solidFill>
              </a:rPr>
              <a:t>  </a:t>
            </a:r>
            <a:r>
              <a:rPr lang="ja-JP" altLang="en-US" sz="1400" dirty="0">
                <a:solidFill>
                  <a:srgbClr val="000000"/>
                </a:solidFill>
              </a:rPr>
              <a:t> </a:t>
            </a:r>
            <a:r>
              <a:rPr lang="pt-BR" altLang="ja-JP" sz="1400" dirty="0">
                <a:solidFill>
                  <a:srgbClr val="000000"/>
                </a:solidFill>
              </a:rPr>
              <a:t>sum16 (error)                                      sum32 (error)                                      sum64 (error)</a:t>
            </a:r>
          </a:p>
          <a:p>
            <a:pPr>
              <a:defRPr/>
            </a:pPr>
            <a:r>
              <a:rPr lang="pt-BR" altLang="ja-JP" sz="1400" dirty="0">
                <a:solidFill>
                  <a:srgbClr val="000000"/>
                </a:solidFill>
              </a:rPr>
              <a:t>0.1000: 0.099975585937500000 (</a:t>
            </a:r>
            <a:r>
              <a:rPr lang="pt-BR" altLang="ja-JP" sz="1400" dirty="0">
                <a:solidFill>
                  <a:srgbClr val="FF0000"/>
                </a:solidFill>
              </a:rPr>
              <a:t>+2.44e-05</a:t>
            </a:r>
            <a:r>
              <a:rPr lang="pt-BR" altLang="ja-JP" sz="1400" dirty="0">
                <a:solidFill>
                  <a:srgbClr val="000000"/>
                </a:solidFill>
              </a:rPr>
              <a:t>)  0.100000001490116119 (-1.49e-09)  0.100000000000000006 (+0.00e+00)</a:t>
            </a:r>
          </a:p>
          <a:p>
            <a:pPr>
              <a:defRPr/>
            </a:pPr>
            <a:r>
              <a:rPr lang="pt-BR" altLang="ja-JP" sz="1400" dirty="0">
                <a:solidFill>
                  <a:srgbClr val="000000"/>
                </a:solidFill>
              </a:rPr>
              <a:t>2.1000: 2.095703125000000000 (+4.30e-03)  2.100000143051147461 (-1.43e-07)  2.100000000000000533 (-4.44e-16)</a:t>
            </a:r>
          </a:p>
          <a:p>
            <a:pPr>
              <a:defRPr/>
            </a:pPr>
            <a:r>
              <a:rPr lang="pt-BR" altLang="ja-JP" sz="1400" dirty="0">
                <a:solidFill>
                  <a:srgbClr val="000000"/>
                </a:solidFill>
              </a:rPr>
              <a:t>4.1000: 4.089843750000000000 (+1.02e-02)  4.099998474121093750 (+1.53e-06)  4.100000000000001421 (-8.88e-16)</a:t>
            </a:r>
          </a:p>
          <a:p>
            <a:pPr>
              <a:defRPr/>
            </a:pPr>
            <a:r>
              <a:rPr lang="pt-BR" altLang="ja-JP" sz="1400" dirty="0">
                <a:solidFill>
                  <a:srgbClr val="000000"/>
                </a:solidFill>
              </a:rPr>
              <a:t>6.1000: 6.121093750000000000 (-2.11e-02)  6.099996566772460938 (+3.43e-06)  6.099999999999994316 (+6.22e-15)</a:t>
            </a:r>
          </a:p>
          <a:p>
            <a:pPr>
              <a:defRPr/>
            </a:pPr>
            <a:r>
              <a:rPr lang="pt-BR" altLang="ja-JP" sz="1400" dirty="0">
                <a:solidFill>
                  <a:srgbClr val="000000"/>
                </a:solidFill>
              </a:rPr>
              <a:t>8.1000: 8.148437500000000000 (</a:t>
            </a:r>
            <a:r>
              <a:rPr lang="pt-BR" altLang="ja-JP" sz="1400" dirty="0">
                <a:solidFill>
                  <a:srgbClr val="FF0000"/>
                </a:solidFill>
              </a:rPr>
              <a:t>-4.84e-02</a:t>
            </a:r>
            <a:r>
              <a:rPr lang="pt-BR" altLang="ja-JP" sz="1400" dirty="0">
                <a:solidFill>
                  <a:srgbClr val="000000"/>
                </a:solidFill>
              </a:rPr>
              <a:t>)  8.099994659423828125 (+5.34e-06)  8.099999999999987210 (+1.24e-14)</a:t>
            </a:r>
          </a:p>
          <a:p>
            <a:pPr>
              <a:defRPr/>
            </a:pPr>
            <a:endParaRPr lang="en-US" altLang="ja-JP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altLang="ja-JP" sz="1400" b="1" dirty="0">
                <a:solidFill>
                  <a:srgbClr val="000000"/>
                </a:solidFill>
              </a:rPr>
              <a:t>python sum_error.py </a:t>
            </a:r>
            <a:r>
              <a:rPr lang="de-DE" altLang="ja-JP" sz="1400" b="1" dirty="0">
                <a:solidFill>
                  <a:srgbClr val="FF0000"/>
                </a:solidFill>
              </a:rPr>
              <a:t>0.125</a:t>
            </a:r>
            <a:r>
              <a:rPr lang="de-DE" altLang="ja-JP" sz="1400" b="1" dirty="0">
                <a:solidFill>
                  <a:srgbClr val="000000"/>
                </a:solidFill>
              </a:rPr>
              <a:t> 100 20</a:t>
            </a:r>
          </a:p>
          <a:p>
            <a:pPr>
              <a:defRPr/>
            </a:pPr>
            <a:r>
              <a:rPr lang="en-US" altLang="ja-JP" sz="1400" dirty="0">
                <a:solidFill>
                  <a:srgbClr val="000000"/>
                </a:solidFill>
              </a:rPr>
              <a:t>exact:  </a:t>
            </a:r>
            <a:r>
              <a:rPr lang="pt-BR" altLang="ja-JP" sz="1400" dirty="0">
                <a:solidFill>
                  <a:srgbClr val="000000"/>
                </a:solidFill>
              </a:rPr>
              <a:t>  </a:t>
            </a:r>
            <a:r>
              <a:rPr lang="ja-JP" altLang="en-US" sz="1400" dirty="0">
                <a:solidFill>
                  <a:srgbClr val="000000"/>
                </a:solidFill>
              </a:rPr>
              <a:t> </a:t>
            </a:r>
            <a:r>
              <a:rPr lang="pt-BR" altLang="ja-JP" sz="1400" dirty="0">
                <a:solidFill>
                  <a:srgbClr val="000000"/>
                </a:solidFill>
              </a:rPr>
              <a:t>sum16 (error)                                      sum32 (error)                                      sum64 (error)</a:t>
            </a:r>
          </a:p>
          <a:p>
            <a:pPr>
              <a:defRPr/>
            </a:pPr>
            <a:r>
              <a:rPr lang="pt-BR" altLang="ja-JP" sz="1400" dirty="0">
                <a:solidFill>
                  <a:srgbClr val="000000"/>
                </a:solidFill>
              </a:rPr>
              <a:t>0.1250: 0.125000000000000000 (+0.00e+00)  0.125000000000000000 (+0.00e+00)  0.125000000000000000 (+0.00e+00)</a:t>
            </a:r>
          </a:p>
          <a:p>
            <a:pPr>
              <a:defRPr/>
            </a:pPr>
            <a:r>
              <a:rPr lang="pt-BR" altLang="ja-JP" sz="1400" dirty="0">
                <a:solidFill>
                  <a:srgbClr val="000000"/>
                </a:solidFill>
              </a:rPr>
              <a:t>2.6250: 2.625000000000000000 (+0.00e+00)  2.625000000000000000 (+0.00e+00)  2.625000000000000000 (+0.00e+00)</a:t>
            </a:r>
          </a:p>
          <a:p>
            <a:pPr>
              <a:defRPr/>
            </a:pPr>
            <a:r>
              <a:rPr lang="pt-BR" altLang="ja-JP" sz="1400" dirty="0">
                <a:solidFill>
                  <a:srgbClr val="000000"/>
                </a:solidFill>
              </a:rPr>
              <a:t>5.1250: 5.125000000000000000 (+0.00e+00)  5.125000000000000000 (+0.00e+00)  5.125000000000000000 (+0.00e+00)</a:t>
            </a:r>
          </a:p>
          <a:p>
            <a:pPr>
              <a:defRPr/>
            </a:pPr>
            <a:r>
              <a:rPr lang="pt-BR" altLang="ja-JP" sz="1400" dirty="0">
                <a:solidFill>
                  <a:srgbClr val="000000"/>
                </a:solidFill>
              </a:rPr>
              <a:t>7.6250: 7.625000000000000000 (+0.00e+00)  7.625000000000000000 (+0.00e+00)  7.625000000000000000 (+0.00e+00)</a:t>
            </a:r>
          </a:p>
          <a:p>
            <a:pPr>
              <a:defRPr/>
            </a:pPr>
            <a:r>
              <a:rPr lang="pt-BR" altLang="ja-JP" sz="1400" dirty="0">
                <a:solidFill>
                  <a:srgbClr val="000000"/>
                </a:solidFill>
              </a:rPr>
              <a:t>10.125: 10.12500000000000000 (</a:t>
            </a:r>
            <a:r>
              <a:rPr lang="pt-BR" altLang="ja-JP" sz="1400" dirty="0">
                <a:solidFill>
                  <a:srgbClr val="FF0000"/>
                </a:solidFill>
              </a:rPr>
              <a:t>+0.00e+00</a:t>
            </a:r>
            <a:r>
              <a:rPr lang="pt-BR" altLang="ja-JP" sz="1400" dirty="0">
                <a:solidFill>
                  <a:srgbClr val="000000"/>
                </a:solidFill>
              </a:rPr>
              <a:t>)  10.12500000000000000 (+0.00e+00)  10.12500000000000000 (+0.00e+00)</a:t>
            </a:r>
            <a:endParaRPr lang="en-US" altLang="ja-JP" sz="14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ja-JP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ja-JP" sz="1400" b="1" dirty="0">
                <a:solidFill>
                  <a:srgbClr val="000000"/>
                </a:solidFill>
              </a:rPr>
              <a:t>python sum_error.py </a:t>
            </a:r>
            <a:r>
              <a:rPr lang="en-US" altLang="ja-JP" sz="1400" b="1" dirty="0">
                <a:solidFill>
                  <a:srgbClr val="FF0000"/>
                </a:solidFill>
              </a:rPr>
              <a:t>0.0390625 </a:t>
            </a:r>
            <a:r>
              <a:rPr lang="en-US" altLang="ja-JP" sz="1400" b="1" dirty="0">
                <a:solidFill>
                  <a:srgbClr val="000000"/>
                </a:solidFill>
              </a:rPr>
              <a:t>100 20</a:t>
            </a:r>
          </a:p>
          <a:p>
            <a:pPr>
              <a:defRPr/>
            </a:pPr>
            <a:r>
              <a:rPr lang="en-US" altLang="ja-JP" sz="1400" dirty="0">
                <a:solidFill>
                  <a:srgbClr val="000000"/>
                </a:solidFill>
              </a:rPr>
              <a:t>exact:  </a:t>
            </a:r>
            <a:r>
              <a:rPr lang="pt-BR" altLang="ja-JP" sz="1400" dirty="0">
                <a:solidFill>
                  <a:srgbClr val="000000"/>
                </a:solidFill>
              </a:rPr>
              <a:t>   </a:t>
            </a:r>
            <a:r>
              <a:rPr lang="ja-JP" altLang="en-US" sz="1400" dirty="0">
                <a:solidFill>
                  <a:srgbClr val="000000"/>
                </a:solidFill>
              </a:rPr>
              <a:t> </a:t>
            </a:r>
            <a:r>
              <a:rPr lang="pt-BR" altLang="ja-JP" sz="1400" dirty="0">
                <a:solidFill>
                  <a:srgbClr val="000000"/>
                </a:solidFill>
              </a:rPr>
              <a:t>sum16 (error)                                      sum32 (error)                                      sum64 (error)</a:t>
            </a:r>
          </a:p>
          <a:p>
            <a:pPr>
              <a:defRPr/>
            </a:pPr>
            <a:r>
              <a:rPr lang="en-US" altLang="ja-JP" sz="1400" dirty="0">
                <a:solidFill>
                  <a:srgbClr val="000000"/>
                </a:solidFill>
              </a:rPr>
              <a:t>0.0391: 0.039062500000000000 (+0.00e+00)  0.039062500000000000 (+0.00e+00)  0.039062500000000000 (+0.00e+00)</a:t>
            </a:r>
          </a:p>
          <a:p>
            <a:pPr>
              <a:defRPr/>
            </a:pPr>
            <a:r>
              <a:rPr lang="en-US" altLang="ja-JP" sz="1400" dirty="0">
                <a:solidFill>
                  <a:srgbClr val="000000"/>
                </a:solidFill>
              </a:rPr>
              <a:t>0.8203: 0.820312500000000000 (+0.00e+00)  0.820312500000000000 (+0.00e+00)  0.820312500000000000 (+0.00e+00)</a:t>
            </a:r>
          </a:p>
          <a:p>
            <a:pPr>
              <a:defRPr/>
            </a:pPr>
            <a:r>
              <a:rPr lang="en-US" altLang="ja-JP" sz="1400" dirty="0">
                <a:solidFill>
                  <a:srgbClr val="000000"/>
                </a:solidFill>
              </a:rPr>
              <a:t>1.6016: 1.601562500000000000 (+0.00e+00)  1.601562500000000000 (+0.00e+00)  1.601562500000000000 (+0.00e+00)</a:t>
            </a:r>
          </a:p>
          <a:p>
            <a:pPr>
              <a:defRPr/>
            </a:pPr>
            <a:r>
              <a:rPr lang="en-US" altLang="ja-JP" sz="1400" dirty="0">
                <a:solidFill>
                  <a:srgbClr val="000000"/>
                </a:solidFill>
              </a:rPr>
              <a:t>2.3828: 2.382812500000000000 (+0.00e+00)  2.382812500000000000 (+0.00e+00)  2.382812500000000000 (+0.00e+00)</a:t>
            </a:r>
          </a:p>
          <a:p>
            <a:pPr>
              <a:defRPr/>
            </a:pPr>
            <a:r>
              <a:rPr lang="en-US" altLang="ja-JP" sz="1400" dirty="0">
                <a:solidFill>
                  <a:srgbClr val="000000"/>
                </a:solidFill>
              </a:rPr>
              <a:t>3.1641: 3.164062500000000000 (</a:t>
            </a:r>
            <a:r>
              <a:rPr lang="en-US" altLang="ja-JP" sz="1400" dirty="0">
                <a:solidFill>
                  <a:srgbClr val="FF0000"/>
                </a:solidFill>
              </a:rPr>
              <a:t>+0.00e+00</a:t>
            </a:r>
            <a:r>
              <a:rPr lang="en-US" altLang="ja-JP" sz="1400" dirty="0">
                <a:solidFill>
                  <a:srgbClr val="000000"/>
                </a:solidFill>
              </a:rPr>
              <a:t>)  3.164062500000000000 (+0.00e+00)  3.164062500000000000 (+0.00e+00)</a:t>
            </a:r>
          </a:p>
          <a:p>
            <a:pPr>
              <a:defRPr/>
            </a:pPr>
            <a:endParaRPr lang="en-US" altLang="ja-JP" sz="14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ja-JP" sz="14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ja-JP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ja-JP" sz="1400" b="1" dirty="0">
                <a:solidFill>
                  <a:srgbClr val="000000"/>
                </a:solidFill>
              </a:rPr>
              <a:t>Ex. </a:t>
            </a:r>
            <a:r>
              <a:rPr lang="de-DE" altLang="ja-JP" sz="1400" b="1" dirty="0">
                <a:solidFill>
                  <a:srgbClr val="000000"/>
                </a:solidFill>
              </a:rPr>
              <a:t>python sum_error.py </a:t>
            </a:r>
            <a:r>
              <a:rPr lang="de-DE" altLang="ja-JP" sz="1400" b="1" dirty="0">
                <a:solidFill>
                  <a:srgbClr val="FF0000"/>
                </a:solidFill>
              </a:rPr>
              <a:t>0.65625</a:t>
            </a:r>
            <a:r>
              <a:rPr lang="de-DE" altLang="ja-JP" sz="1400" b="1" dirty="0">
                <a:solidFill>
                  <a:srgbClr val="000000"/>
                </a:solidFill>
              </a:rPr>
              <a:t> 100 20</a:t>
            </a:r>
          </a:p>
          <a:p>
            <a:pPr>
              <a:defRPr/>
            </a:pPr>
            <a:r>
              <a:rPr lang="pt-BR" altLang="ja-JP" sz="1400" dirty="0">
                <a:solidFill>
                  <a:srgbClr val="000000"/>
                </a:solidFill>
              </a:rPr>
              <a:t>exact:         sum16 (error)                   sum32 (error)                   sum64 (error)</a:t>
            </a:r>
          </a:p>
          <a:p>
            <a:pPr>
              <a:defRPr/>
            </a:pPr>
            <a:r>
              <a:rPr lang="pt-BR" altLang="ja-JP" sz="1400" dirty="0">
                <a:solidFill>
                  <a:srgbClr val="000000"/>
                </a:solidFill>
              </a:rPr>
              <a:t>0.6562: 0.656250000000000000 (+0.00e+00)  0.656250000000000000 (+0.00e+00)  0.656250000000000000 (+0.00e+00)</a:t>
            </a:r>
          </a:p>
          <a:p>
            <a:pPr>
              <a:defRPr/>
            </a:pPr>
            <a:r>
              <a:rPr lang="pt-BR" altLang="ja-JP" sz="1400" dirty="0">
                <a:solidFill>
                  <a:srgbClr val="000000"/>
                </a:solidFill>
              </a:rPr>
              <a:t>13.7812: 13.78125000000000000 (+0.00e+00)  13.78125000000000000 (+0.00e+00)  13.78125000000000000 (+0.00e+00)</a:t>
            </a:r>
          </a:p>
          <a:p>
            <a:pPr>
              <a:defRPr/>
            </a:pPr>
            <a:r>
              <a:rPr lang="pt-BR" altLang="ja-JP" sz="1400" dirty="0">
                <a:solidFill>
                  <a:srgbClr val="000000"/>
                </a:solidFill>
              </a:rPr>
              <a:t>26.9062: 26.90625000000000000 (+0.00e+00)  26.90625000000000000 (+0.00e+00)  26.90625000000000000 (+0.00e+00)</a:t>
            </a:r>
          </a:p>
          <a:p>
            <a:pPr>
              <a:defRPr/>
            </a:pPr>
            <a:r>
              <a:rPr lang="pt-BR" altLang="ja-JP" sz="1400" dirty="0">
                <a:solidFill>
                  <a:srgbClr val="000000"/>
                </a:solidFill>
              </a:rPr>
              <a:t>40.0312: 40.03125000000000000 (+0.00e+00)  40.03125000000000000 (+0.00e+00)  40.03125000000000000 (+0.00e+00)</a:t>
            </a:r>
          </a:p>
          <a:p>
            <a:pPr>
              <a:defRPr/>
            </a:pPr>
            <a:r>
              <a:rPr lang="pt-BR" altLang="ja-JP" sz="1400" dirty="0">
                <a:solidFill>
                  <a:srgbClr val="000000"/>
                </a:solidFill>
              </a:rPr>
              <a:t>53.1562: 53.15625000000000000 (</a:t>
            </a:r>
            <a:r>
              <a:rPr lang="pt-BR" altLang="ja-JP" sz="1400" dirty="0">
                <a:solidFill>
                  <a:srgbClr val="FF0000"/>
                </a:solidFill>
              </a:rPr>
              <a:t>+0.00e+00</a:t>
            </a:r>
            <a:r>
              <a:rPr lang="pt-BR" altLang="ja-JP" sz="1400" dirty="0">
                <a:solidFill>
                  <a:srgbClr val="000000"/>
                </a:solidFill>
              </a:rPr>
              <a:t>)  53.15625000000000000 (+0.00e+00)  53.15625000000000000 (+0.00e+00)</a:t>
            </a:r>
          </a:p>
          <a:p>
            <a:pPr>
              <a:defRPr/>
            </a:pPr>
            <a:endParaRPr lang="en-US" altLang="ja-JP" sz="12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ja-JP" sz="12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ja-JP" sz="12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ja-JP" sz="1200" dirty="0">
                <a:solidFill>
                  <a:srgbClr val="000000"/>
                </a:solidFill>
              </a:rPr>
              <a:t>Ex. </a:t>
            </a:r>
            <a:r>
              <a:rPr lang="de-DE" altLang="ja-JP" sz="1200" dirty="0">
                <a:solidFill>
                  <a:srgbClr val="000000"/>
                </a:solidFill>
              </a:rPr>
              <a:t>python sum_error.py 0.15 100 20</a:t>
            </a:r>
          </a:p>
          <a:p>
            <a:pPr>
              <a:defRPr/>
            </a:pPr>
            <a:r>
              <a:rPr lang="pt-BR" altLang="ja-JP" sz="1200" dirty="0">
                <a:solidFill>
                  <a:srgbClr val="000000"/>
                </a:solidFill>
              </a:rPr>
              <a:t>exact:         sum16 (error)                   sum32 (error)                   sum64 (error)</a:t>
            </a:r>
          </a:p>
          <a:p>
            <a:pPr>
              <a:defRPr/>
            </a:pPr>
            <a:r>
              <a:rPr lang="pt-BR" altLang="ja-JP" sz="1200" dirty="0">
                <a:solidFill>
                  <a:srgbClr val="000000"/>
                </a:solidFill>
              </a:rPr>
              <a:t>0.1500: 0.150024414062500000 (-2.44e-05)  0.150000005960464478 (-5.96e-09)  0.149999999999999994 (+0.00e+00)</a:t>
            </a:r>
          </a:p>
          <a:p>
            <a:pPr>
              <a:defRPr/>
            </a:pPr>
            <a:r>
              <a:rPr lang="pt-BR" altLang="ja-JP" sz="1200" dirty="0">
                <a:solidFill>
                  <a:srgbClr val="000000"/>
                </a:solidFill>
              </a:rPr>
              <a:t>3.1500: 3.154296875000000000 (-4.30e-03)  3.150000572204589844 (-5.72e-07)  3.149999999999999023 (+8.88e-16)</a:t>
            </a:r>
          </a:p>
          <a:p>
            <a:pPr>
              <a:defRPr/>
            </a:pPr>
            <a:r>
              <a:rPr lang="pt-BR" altLang="ja-JP" sz="1200" dirty="0">
                <a:solidFill>
                  <a:srgbClr val="000000"/>
                </a:solidFill>
              </a:rPr>
              <a:t>6.1500: 6.132812500000000000 (+1.72e-02)  6.150002479553222656 (-2.48e-06)  6.150000000000003908 (-4.44e-15)</a:t>
            </a:r>
          </a:p>
          <a:p>
            <a:pPr>
              <a:defRPr/>
            </a:pPr>
            <a:r>
              <a:rPr lang="pt-BR" altLang="ja-JP" sz="1200" dirty="0">
                <a:solidFill>
                  <a:srgbClr val="000000"/>
                </a:solidFill>
              </a:rPr>
              <a:t>9.1500: 9.101562500000000000 (+4.84e-02)  9.150000572204589844 (-5.72e-07)  9.150000000000011013 (-1.07e-14)</a:t>
            </a:r>
          </a:p>
          <a:p>
            <a:pPr>
              <a:defRPr/>
            </a:pPr>
            <a:r>
              <a:rPr lang="pt-BR" altLang="ja-JP" sz="1200" dirty="0">
                <a:solidFill>
                  <a:srgbClr val="000000"/>
                </a:solidFill>
              </a:rPr>
              <a:t>12.1500: 12.070312500000000000 (+7.97e-02)  12.149992942810058594 (+7.06e-06)  12.150000000000018119 (-1.78e-14)</a:t>
            </a:r>
            <a:endParaRPr lang="en-US" altLang="ja-JP" sz="12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altLang="ja-JP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Round-off error</a:t>
            </a:r>
            <a:r>
              <a:rPr lang="en-US" altLang="ja-JP" sz="2800" b="1" dirty="0">
                <a:solidFill>
                  <a:srgbClr val="0000FF"/>
                </a:solidFill>
              </a:rPr>
              <a:t> (</a:t>
            </a:r>
            <a:r>
              <a:rPr lang="ja-JP" altLang="en-US" sz="2800" b="1" dirty="0">
                <a:solidFill>
                  <a:srgbClr val="0000FF"/>
                </a:solidFill>
              </a:rPr>
              <a:t>桁落ち誤差</a:t>
            </a:r>
            <a:r>
              <a:rPr lang="en-US" altLang="ja-JP" sz="2800" b="1" dirty="0">
                <a:solidFill>
                  <a:srgbClr val="0000FF"/>
                </a:solidFill>
              </a:rPr>
              <a:t>)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75520" y="54868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</a:rPr>
              <a:t>Summing small value </a:t>
            </a:r>
            <a:r>
              <a:rPr lang="en-US" altLang="ja-JP" sz="2800" b="1" i="1" dirty="0">
                <a:solidFill>
                  <a:srgbClr val="FF0000"/>
                </a:solidFill>
              </a:rPr>
              <a:t>h</a:t>
            </a:r>
            <a:r>
              <a:rPr lang="en-US" altLang="ja-JP" sz="2800" b="1" dirty="0">
                <a:solidFill>
                  <a:srgbClr val="FF0000"/>
                </a:solidFill>
              </a:rPr>
              <a:t> for many times </a:t>
            </a:r>
            <a:r>
              <a:rPr lang="en-US" altLang="ja-JP" sz="2800" b="1" i="1" dirty="0">
                <a:solidFill>
                  <a:srgbClr val="FF0000"/>
                </a:solidFill>
              </a:rPr>
              <a:t>N</a:t>
            </a:r>
            <a:endParaRPr lang="en-US" altLang="ja-JP" sz="2800" b="1" dirty="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991544" y="2308450"/>
            <a:ext cx="33483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Error is accumulated by each summation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078930"/>
              </p:ext>
            </p:extLst>
          </p:nvPr>
        </p:nvGraphicFramePr>
        <p:xfrm>
          <a:off x="12347384" y="404664"/>
          <a:ext cx="4631815" cy="4070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140180" imgH="3638663" progId="Excel.Sheet.12">
                  <p:embed/>
                </p:oleObj>
              </mc:Choice>
              <mc:Fallback>
                <p:oleObj name="Worksheet" r:id="rId3" imgW="4140180" imgH="36386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47384" y="404664"/>
                        <a:ext cx="4631815" cy="4070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2063553" y="1000113"/>
            <a:ext cx="410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>
                <a:solidFill>
                  <a:srgbClr val="3333CC"/>
                </a:solidFill>
              </a:rPr>
              <a:t>Calc</a:t>
            </a:r>
            <a:r>
              <a:rPr lang="en-US" altLang="ja-JP" b="1" dirty="0">
                <a:solidFill>
                  <a:srgbClr val="3333CC"/>
                </a:solidFill>
              </a:rPr>
              <a:t> by summation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614473" y="1370911"/>
            <a:ext cx="18694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x = 0.0;</a:t>
            </a:r>
          </a:p>
          <a:p>
            <a:r>
              <a:rPr lang="en-US" altLang="ja-JP" sz="2000" dirty="0">
                <a:solidFill>
                  <a:srgbClr val="000000"/>
                </a:solidFill>
              </a:rPr>
              <a:t>f</a:t>
            </a:r>
            <a:r>
              <a:rPr lang="pl-PL" altLang="ja-JP" sz="2000" dirty="0">
                <a:solidFill>
                  <a:srgbClr val="000000"/>
                </a:solidFill>
              </a:rPr>
              <a:t>or</a:t>
            </a:r>
            <a:r>
              <a:rPr lang="en-US" altLang="ja-JP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</a:rPr>
              <a:t>i</a:t>
            </a:r>
            <a:r>
              <a:rPr lang="en-US" altLang="ja-JP" sz="2000" dirty="0">
                <a:solidFill>
                  <a:srgbClr val="000000"/>
                </a:solidFill>
              </a:rPr>
              <a:t> in range(N)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    x = x + h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5303913" y="2308451"/>
            <a:ext cx="5616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Typically multiplication is slower than summation, but </a:t>
            </a:r>
            <a:r>
              <a:rPr lang="en-US" altLang="ja-JP" sz="2000" b="1" dirty="0">
                <a:solidFill>
                  <a:srgbClr val="FF0000"/>
                </a:solidFill>
              </a:rPr>
              <a:t>the total error originates from</a:t>
            </a:r>
            <a:br>
              <a:rPr lang="en-US" altLang="ja-JP" sz="2000" b="1" dirty="0">
                <a:solidFill>
                  <a:srgbClr val="FF0000"/>
                </a:solidFill>
              </a:rPr>
            </a:br>
            <a:r>
              <a:rPr lang="en-US" altLang="ja-JP" sz="2000" b="1" dirty="0">
                <a:solidFill>
                  <a:srgbClr val="FF0000"/>
                </a:solidFill>
              </a:rPr>
              <a:t>only one multiplication operation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75921" y="980729"/>
            <a:ext cx="3661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>
                <a:solidFill>
                  <a:srgbClr val="3333CC"/>
                </a:solidFill>
              </a:rPr>
              <a:t>Calc</a:t>
            </a:r>
            <a:r>
              <a:rPr lang="en-US" altLang="ja-JP" b="1" dirty="0">
                <a:solidFill>
                  <a:srgbClr val="3333CC"/>
                </a:solidFill>
              </a:rPr>
              <a:t> by multiplication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926841" y="1351527"/>
            <a:ext cx="19335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0000"/>
                </a:solidFill>
              </a:rPr>
              <a:t>x0 = 0.0;</a:t>
            </a:r>
          </a:p>
          <a:p>
            <a:r>
              <a:rPr lang="en-US" altLang="ja-JP" sz="2000" dirty="0">
                <a:solidFill>
                  <a:srgbClr val="000000"/>
                </a:solidFill>
              </a:rPr>
              <a:t>f</a:t>
            </a:r>
            <a:r>
              <a:rPr lang="pl-PL" altLang="ja-JP" sz="2000" dirty="0">
                <a:solidFill>
                  <a:srgbClr val="000000"/>
                </a:solidFill>
              </a:rPr>
              <a:t>or</a:t>
            </a:r>
            <a:r>
              <a:rPr lang="en-US" altLang="ja-JP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 err="1">
                <a:solidFill>
                  <a:srgbClr val="000000"/>
                </a:solidFill>
              </a:rPr>
              <a:t>i</a:t>
            </a:r>
            <a:r>
              <a:rPr lang="en-US" altLang="ja-JP" sz="2000" dirty="0">
                <a:solidFill>
                  <a:srgbClr val="000000"/>
                </a:solidFill>
              </a:rPr>
              <a:t> in range (N)</a:t>
            </a:r>
          </a:p>
          <a:p>
            <a:r>
              <a:rPr lang="en-US" altLang="ja-JP" sz="2000" dirty="0">
                <a:solidFill>
                  <a:srgbClr val="FF0000"/>
                </a:solidFill>
              </a:rPr>
              <a:t>    x = x0 + </a:t>
            </a:r>
            <a:r>
              <a:rPr lang="en-US" altLang="ja-JP" sz="2000" dirty="0" err="1">
                <a:solidFill>
                  <a:srgbClr val="FF0000"/>
                </a:solidFill>
              </a:rPr>
              <a:t>i</a:t>
            </a:r>
            <a:r>
              <a:rPr lang="en-US" altLang="ja-JP" sz="2000" dirty="0">
                <a:solidFill>
                  <a:srgbClr val="FF0000"/>
                </a:solidFill>
              </a:rPr>
              <a:t> * h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2660903" y="95994"/>
            <a:ext cx="922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</a:rPr>
              <a:t>h </a:t>
            </a:r>
            <a:r>
              <a:rPr lang="en-US" altLang="ja-JP" sz="2000" b="1" dirty="0">
                <a:solidFill>
                  <a:srgbClr val="FF0000"/>
                </a:solidFill>
              </a:rPr>
              <a:t>= 0.1</a:t>
            </a:r>
            <a:endParaRPr lang="en-US" altLang="ja-JP" sz="2000" b="1" dirty="0">
              <a:solidFill>
                <a:srgbClr val="000000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31504" y="3501009"/>
            <a:ext cx="91987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</a:rPr>
              <a:t>Result of sum_error.py (compare different precision FP types): </a:t>
            </a:r>
            <a:r>
              <a:rPr lang="en-US" altLang="ja-JP" sz="2000" b="1" i="1" dirty="0">
                <a:solidFill>
                  <a:srgbClr val="0000FF"/>
                </a:solidFill>
              </a:rPr>
              <a:t>h</a:t>
            </a:r>
            <a:r>
              <a:rPr lang="en-US" altLang="ja-JP" sz="2000" b="1" dirty="0">
                <a:solidFill>
                  <a:srgbClr val="0000FF"/>
                </a:solidFill>
              </a:rPr>
              <a:t> = 0.01, </a:t>
            </a:r>
            <a:r>
              <a:rPr lang="en-US" altLang="ja-JP" sz="2000" b="1" i="1" dirty="0">
                <a:solidFill>
                  <a:srgbClr val="0000FF"/>
                </a:solidFill>
              </a:rPr>
              <a:t>N</a:t>
            </a:r>
            <a:r>
              <a:rPr lang="en-US" altLang="ja-JP" sz="2000" b="1" dirty="0">
                <a:solidFill>
                  <a:srgbClr val="0000FF"/>
                </a:solidFill>
              </a:rPr>
              <a:t> = 101</a:t>
            </a:r>
          </a:p>
          <a:p>
            <a:r>
              <a:rPr lang="en-US" altLang="ja-JP" sz="2000" b="1" dirty="0">
                <a:solidFill>
                  <a:srgbClr val="FF0000"/>
                </a:solidFill>
              </a:rPr>
              <a:t>Program: sum_error.py</a:t>
            </a:r>
          </a:p>
          <a:p>
            <a:r>
              <a:rPr lang="en-US" altLang="ja-JP" sz="1400" dirty="0"/>
              <a:t>           float16: half precision, 16 bit             float32: single precision, 32 bit              float64: half precision, 64 bit</a:t>
            </a:r>
          </a:p>
          <a:p>
            <a:r>
              <a:rPr lang="en-US" altLang="ja-JP" sz="1400" b="1" dirty="0"/>
              <a:t>Exact</a:t>
            </a:r>
            <a:r>
              <a:rPr lang="ja-JP" altLang="en-US" sz="1400" b="1" dirty="0"/>
              <a:t>:         </a:t>
            </a:r>
            <a:r>
              <a:rPr lang="en-US" altLang="ja-JP" sz="1400" b="1" dirty="0"/>
              <a:t>float</a:t>
            </a:r>
            <a:r>
              <a:rPr lang="ja-JP" altLang="en-US" sz="1400" b="1" dirty="0"/>
              <a:t>16 (error) </a:t>
            </a:r>
            <a:r>
              <a:rPr lang="en-US" altLang="ja-JP" sz="1400" b="1" dirty="0"/>
              <a:t>		float</a:t>
            </a:r>
            <a:r>
              <a:rPr lang="ja-JP" altLang="en-US" sz="1400" b="1" dirty="0"/>
              <a:t>32 (error)    </a:t>
            </a:r>
            <a:r>
              <a:rPr lang="en-US" altLang="ja-JP" sz="1400" b="1" dirty="0"/>
              <a:t>	</a:t>
            </a:r>
            <a:r>
              <a:rPr lang="ja-JP" altLang="en-US" sz="1400" b="1" dirty="0"/>
              <a:t>   </a:t>
            </a:r>
            <a:r>
              <a:rPr lang="en-US" altLang="ja-JP" sz="1400" b="1" dirty="0"/>
              <a:t>	 float6</a:t>
            </a:r>
            <a:r>
              <a:rPr lang="ja-JP" altLang="en-US" sz="1400" b="1" dirty="0"/>
              <a:t>4 (error)</a:t>
            </a:r>
          </a:p>
          <a:p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0.0100: 0.01000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2136230468750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(-2.14e-06)  0.009999999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776482582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(+2.24e-10)  0.010000000000000000 (+0.00e+00)</a:t>
            </a:r>
          </a:p>
          <a:p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0.1100: 0.1100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46386718750000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(-4.64e-05)  0.1099999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84502792358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(+1.55e-08)  0.1099999999999999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87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(+1.39e-17)</a:t>
            </a:r>
          </a:p>
          <a:p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0.2100: 0.2100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83007812500000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(-8.30e-05)  0.2100000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23245811462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(-2.32e-08)  0.2100000000000000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48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(-5.55e-17)</a:t>
            </a:r>
          </a:p>
          <a:p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0.3100: 0.3100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58593750000000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(-5.86e-05)  0.3099999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72581863403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(+2.74e-08)  0.310000000000000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109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(-1.11e-16)</a:t>
            </a:r>
          </a:p>
          <a:p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0.4100: 0.410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156250000000000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(-1.56e-04)  0.409999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877214431763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(+1.23e-07)  0.410000000000000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198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(-1.67e-16)</a:t>
            </a:r>
          </a:p>
          <a:p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0.5100: 0.509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765625000000000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(+2.34e-04)  0.509999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811649322510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(+1.88e-07)  0.510000000000000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231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(-2.22e-16)</a:t>
            </a:r>
          </a:p>
          <a:p>
            <a:r>
              <a:rPr lang="en-US" altLang="ja-JP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…</a:t>
            </a:r>
            <a:endParaRPr lang="ja-JP" altLang="en-US" sz="1400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  <a:p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0.8100: 0.80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2734375000000000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(+7.27e-03)  0.809999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525547027588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(+4.74e-07)  0.810000000000000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497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(-4.44e-16)</a:t>
            </a:r>
          </a:p>
          <a:p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0.9100: 0.90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0390625000000000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(+9.61e-03)  0.909999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430179595947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(+5.70e-07)  0.910000000000000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586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(-5.55e-16)</a:t>
            </a:r>
          </a:p>
          <a:p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1.0100: 0.99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8046875000000000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(+1.20e-02)  1.009999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394416809082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(+6.06e-07)  1.010000000000000</a:t>
            </a:r>
            <a:r>
              <a:rPr lang="ja-JP" altLang="en-US" sz="1400" dirty="0">
                <a:solidFill>
                  <a:srgbClr val="FF0000"/>
                </a:solidFill>
                <a:latin typeface="MS UI Gothic" panose="020B0600070205080204" pitchFamily="50" charset="-128"/>
                <a:ea typeface="MS UI Gothic" panose="020B0600070205080204" pitchFamily="50" charset="-128"/>
              </a:rPr>
              <a:t>675</a:t>
            </a:r>
            <a:r>
              <a:rPr lang="ja-JP" altLang="en-US" sz="1400" dirty="0">
                <a:latin typeface="MS UI Gothic" panose="020B0600070205080204" pitchFamily="50" charset="-128"/>
                <a:ea typeface="MS UI Gothic" panose="020B0600070205080204" pitchFamily="50" charset="-128"/>
              </a:rPr>
              <a:t> (-6.66e-16)</a:t>
            </a:r>
          </a:p>
        </p:txBody>
      </p:sp>
    </p:spTree>
    <p:extLst>
      <p:ext uri="{BB962C8B-B14F-4D97-AF65-F5344CB8AC3E}">
        <p14:creationId xmlns:p14="http://schemas.microsoft.com/office/powerpoint/2010/main" val="27069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207569" y="764704"/>
            <a:ext cx="81821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Program: sum.py</a:t>
            </a:r>
          </a:p>
          <a:p>
            <a:r>
              <a:rPr lang="en-US" altLang="ja-JP" dirty="0"/>
              <a:t>Usage:  python sum.py h N</a:t>
            </a:r>
          </a:p>
          <a:p>
            <a:r>
              <a:rPr lang="en-US" altLang="ja-JP" dirty="0"/>
              <a:t>      Summing small value h for many times N</a:t>
            </a:r>
          </a:p>
          <a:p>
            <a:endParaRPr lang="en-US" altLang="ja-JP" baseline="30000" dirty="0"/>
          </a:p>
          <a:p>
            <a:r>
              <a:rPr lang="en-US" altLang="ja-JP" dirty="0"/>
              <a:t>Example command: </a:t>
            </a:r>
            <a:r>
              <a:rPr lang="en-US" altLang="ja-JP" dirty="0">
                <a:solidFill>
                  <a:srgbClr val="009900"/>
                </a:solidFill>
              </a:rPr>
              <a:t>python sum.py 0.1 10</a:t>
            </a:r>
          </a:p>
          <a:p>
            <a:endParaRPr lang="en-US" altLang="ja-JP" baseline="30000" dirty="0"/>
          </a:p>
          <a:p>
            <a:r>
              <a:rPr lang="en-US" altLang="ja-JP" b="1" dirty="0">
                <a:solidFill>
                  <a:srgbClr val="0000FF"/>
                </a:solidFill>
              </a:rPr>
              <a:t>OUTPUT:</a:t>
            </a:r>
          </a:p>
          <a:p>
            <a:r>
              <a:rPr lang="en-US" altLang="ja-JP" dirty="0"/>
              <a:t>0: 0.0 + 0.1 =&gt; 0.1</a:t>
            </a:r>
          </a:p>
          <a:p>
            <a:r>
              <a:rPr lang="en-US" altLang="ja-JP" dirty="0"/>
              <a:t>1: 0.1 + 0.1 =&gt; 0.2</a:t>
            </a:r>
          </a:p>
          <a:p>
            <a:r>
              <a:rPr lang="en-US" altLang="ja-JP" dirty="0"/>
              <a:t>2: 0.2 + 0.1 =&gt; 0.30000000000000004</a:t>
            </a:r>
          </a:p>
          <a:p>
            <a:r>
              <a:rPr lang="en-US" altLang="ja-JP" dirty="0"/>
              <a:t>3: 0.30000000000000004 + 0.1 =&gt; 0.4</a:t>
            </a:r>
          </a:p>
          <a:p>
            <a:r>
              <a:rPr lang="en-US" altLang="ja-JP" dirty="0"/>
              <a:t>4: 0.4 + 0.1 =&gt; 0.5</a:t>
            </a:r>
          </a:p>
          <a:p>
            <a:r>
              <a:rPr lang="en-US" altLang="ja-JP" baseline="30000" dirty="0"/>
              <a:t>…</a:t>
            </a:r>
          </a:p>
          <a:p>
            <a:r>
              <a:rPr lang="en-US" altLang="ja-JP" dirty="0"/>
              <a:t>7: 0.7 + 0.1 =&gt; 0.7999999999999999</a:t>
            </a:r>
          </a:p>
          <a:p>
            <a:r>
              <a:rPr lang="en-US" altLang="ja-JP" baseline="30000" dirty="0"/>
              <a:t>…</a:t>
            </a:r>
          </a:p>
          <a:p>
            <a:r>
              <a:rPr lang="en-US" altLang="ja-JP" dirty="0"/>
              <a:t>9: 0.8999999999999999 + 0.1 =&gt; 0.9999999999999999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9144000" cy="54868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Python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program: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sum.py</a:t>
            </a:r>
            <a:endParaRPr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C2B201-F070-D02D-7B52-1183D5B762EC}"/>
              </a:ext>
            </a:extLst>
          </p:cNvPr>
          <p:cNvSpPr/>
          <p:nvPr/>
        </p:nvSpPr>
        <p:spPr>
          <a:xfrm>
            <a:off x="2135560" y="3129679"/>
            <a:ext cx="7200800" cy="3132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99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92696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Caution for conditional branch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2800" dirty="0">
                <a:solidFill>
                  <a:schemeClr val="tx1"/>
                </a:solidFill>
              </a:rPr>
              <a:t>(</a:t>
            </a:r>
            <a:r>
              <a:rPr lang="ja-JP" altLang="en-US" sz="2800" dirty="0">
                <a:solidFill>
                  <a:schemeClr val="tx1"/>
                </a:solidFill>
              </a:rPr>
              <a:t>条件分岐における注意</a:t>
            </a:r>
            <a:r>
              <a:rPr lang="en-US" altLang="ja-JP" sz="2800" dirty="0">
                <a:solidFill>
                  <a:schemeClr val="tx1"/>
                </a:solidFill>
              </a:rPr>
              <a:t>)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23392" y="620688"/>
            <a:ext cx="1168763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Calculation of integers does not produce errors.</a:t>
            </a:r>
            <a:br>
              <a:rPr lang="en-US" altLang="ja-JP" dirty="0">
                <a:solidFill>
                  <a:srgbClr val="000000"/>
                </a:solidFill>
              </a:rPr>
            </a:br>
            <a:r>
              <a:rPr lang="ja-JP" altLang="en-US" dirty="0">
                <a:solidFill>
                  <a:srgbClr val="000000"/>
                </a:solidFill>
              </a:rPr>
              <a:t>　　</a:t>
            </a:r>
            <a:r>
              <a:rPr lang="en-US" altLang="ja-JP" dirty="0">
                <a:solidFill>
                  <a:srgbClr val="000000"/>
                </a:solidFill>
              </a:rPr>
              <a:t>=&gt; Conditional judgement only using integers works properly</a:t>
            </a:r>
            <a:r>
              <a:rPr lang="ja-JP" altLang="en-US" dirty="0">
                <a:solidFill>
                  <a:srgbClr val="000000"/>
                </a:solidFill>
              </a:rPr>
              <a:t>　　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ja-JP" altLang="en-US" sz="1800" dirty="0">
                <a:solidFill>
                  <a:srgbClr val="000000"/>
                </a:solidFill>
              </a:rPr>
              <a:t>　　　　　　整数変数のみでの条件判断は誤差が出ないので問題ない</a:t>
            </a:r>
            <a:endParaRPr lang="en-US" altLang="ja-JP" sz="1800" dirty="0">
              <a:solidFill>
                <a:srgbClr val="00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         if </a:t>
            </a:r>
            <a:r>
              <a:rPr lang="en-US" altLang="ja-JP" dirty="0" err="1">
                <a:solidFill>
                  <a:srgbClr val="FF0000"/>
                </a:solidFill>
              </a:rPr>
              <a:t>i</a:t>
            </a:r>
            <a:r>
              <a:rPr lang="en-US" altLang="ja-JP" dirty="0">
                <a:solidFill>
                  <a:srgbClr val="FF0000"/>
                </a:solidFill>
              </a:rPr>
              <a:t> * 10 == 30: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              print(“</a:t>
            </a:r>
            <a:r>
              <a:rPr lang="en-US" altLang="ja-JP" dirty="0" err="1">
                <a:solidFill>
                  <a:srgbClr val="FF0000"/>
                </a:solidFill>
              </a:rPr>
              <a:t>i</a:t>
            </a:r>
            <a:r>
              <a:rPr lang="en-US" altLang="ja-JP" dirty="0">
                <a:solidFill>
                  <a:srgbClr val="FF0000"/>
                </a:solidFill>
              </a:rPr>
              <a:t> == 30”)    </a:t>
            </a:r>
            <a:r>
              <a:rPr lang="en-US" altLang="ja-JP" dirty="0">
                <a:solidFill>
                  <a:srgbClr val="0000FF"/>
                </a:solidFill>
              </a:rPr>
              <a:t># executed if </a:t>
            </a:r>
            <a:r>
              <a:rPr lang="en-US" altLang="ja-JP" dirty="0" err="1">
                <a:solidFill>
                  <a:srgbClr val="0000FF"/>
                </a:solidFill>
              </a:rPr>
              <a:t>i</a:t>
            </a:r>
            <a:r>
              <a:rPr lang="en-US" altLang="ja-JP" dirty="0">
                <a:solidFill>
                  <a:srgbClr val="0000FF"/>
                </a:solidFill>
              </a:rPr>
              <a:t> == 30</a:t>
            </a:r>
          </a:p>
          <a:p>
            <a:endParaRPr lang="en-US" altLang="ja-JP" dirty="0">
              <a:solidFill>
                <a:srgbClr val="000000"/>
              </a:solidFill>
            </a:endParaRPr>
          </a:p>
          <a:p>
            <a:r>
              <a:rPr lang="en-US" altLang="ja-JP" dirty="0">
                <a:solidFill>
                  <a:srgbClr val="000000"/>
                </a:solidFill>
              </a:rPr>
              <a:t>Calculation of floating points can produce </a:t>
            </a:r>
            <a:r>
              <a:rPr lang="en-US" altLang="ja-JP" dirty="0" err="1">
                <a:solidFill>
                  <a:srgbClr val="000000"/>
                </a:solidFill>
              </a:rPr>
              <a:t>roundoff</a:t>
            </a:r>
            <a:r>
              <a:rPr lang="en-US" altLang="ja-JP" dirty="0">
                <a:solidFill>
                  <a:srgbClr val="000000"/>
                </a:solidFill>
              </a:rPr>
              <a:t> error.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    =&gt; Strict conditional judgement often does not work properly: </a:t>
            </a:r>
            <a:r>
              <a:rPr lang="en-US" altLang="ja-JP" b="1" dirty="0">
                <a:solidFill>
                  <a:srgbClr val="FF0000"/>
                </a:solidFill>
              </a:rPr>
              <a:t>Must not be used!!</a:t>
            </a:r>
          </a:p>
          <a:p>
            <a:r>
              <a:rPr lang="ja-JP" altLang="en-US" sz="1800" dirty="0">
                <a:solidFill>
                  <a:srgbClr val="000000"/>
                </a:solidFill>
              </a:rPr>
              <a:t>　　　　　　実数計算では丸め誤差が発生するので、厳格な条件判断は使ってはいけない</a:t>
            </a:r>
            <a:endParaRPr lang="en-US" altLang="ja-JP" sz="1800" dirty="0">
              <a:solidFill>
                <a:srgbClr val="000000"/>
              </a:solidFill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         if x * 10.0 == 30.0: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              print(“x == 3.0”)   </a:t>
            </a:r>
            <a:r>
              <a:rPr lang="en-US" altLang="ja-JP" dirty="0">
                <a:solidFill>
                  <a:srgbClr val="0000FF"/>
                </a:solidFill>
              </a:rPr>
              <a:t># expected to execute if x == 3.0, but may be not</a:t>
            </a:r>
          </a:p>
          <a:p>
            <a:r>
              <a:rPr lang="en-US" altLang="ja-JP" b="1" dirty="0"/>
              <a:t> 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  [Important!!] Consider possible errors:</a:t>
            </a:r>
            <a:br>
              <a:rPr lang="en-US" altLang="ja-JP" b="1" dirty="0">
                <a:solidFill>
                  <a:srgbClr val="FF0000"/>
                </a:solidFill>
              </a:rPr>
            </a:br>
            <a:r>
              <a:rPr lang="ja-JP" altLang="en-US" sz="1800" dirty="0">
                <a:solidFill>
                  <a:srgbClr val="FF0000"/>
                </a:solidFill>
              </a:rPr>
              <a:t>　</a:t>
            </a:r>
            <a:r>
              <a:rPr lang="en-US" altLang="ja-JP" dirty="0">
                <a:solidFill>
                  <a:srgbClr val="FF0000"/>
                </a:solidFill>
              </a:rPr>
              <a:t>【</a:t>
            </a:r>
            <a:r>
              <a:rPr lang="ja-JP" altLang="en-US" dirty="0">
                <a:solidFill>
                  <a:srgbClr val="FF0000"/>
                </a:solidFill>
              </a:rPr>
              <a:t>重要</a:t>
            </a:r>
            <a:r>
              <a:rPr lang="en-US" altLang="ja-JP" dirty="0">
                <a:solidFill>
                  <a:srgbClr val="FF0000"/>
                </a:solidFill>
              </a:rPr>
              <a:t>】</a:t>
            </a:r>
            <a:r>
              <a:rPr lang="ja-JP" altLang="en-US" dirty="0">
                <a:solidFill>
                  <a:srgbClr val="FF0000"/>
                </a:solidFill>
              </a:rPr>
              <a:t>起こりうる誤差 </a:t>
            </a:r>
            <a:r>
              <a:rPr lang="en-US" altLang="ja-JP" dirty="0">
                <a:solidFill>
                  <a:srgbClr val="FF0000"/>
                </a:solidFill>
              </a:rPr>
              <a:t>(epsilon:</a:t>
            </a:r>
            <a:r>
              <a:rPr lang="ja-JP" altLang="en-US" dirty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FF0000"/>
                </a:solidFill>
              </a:rPr>
              <a:t>eps)</a:t>
            </a:r>
            <a:r>
              <a:rPr lang="ja-JP" altLang="en-US" dirty="0">
                <a:solidFill>
                  <a:srgbClr val="FF0000"/>
                </a:solidFill>
              </a:rPr>
              <a:t> を考慮した条件判断をする</a:t>
            </a:r>
            <a:br>
              <a:rPr lang="en-US" altLang="ja-JP" sz="1800" dirty="0">
                <a:solidFill>
                  <a:srgbClr val="FF0000"/>
                </a:solidFill>
              </a:rPr>
            </a:br>
            <a:r>
              <a:rPr lang="ja-JP" altLang="en-US" sz="1800" dirty="0">
                <a:solidFill>
                  <a:srgbClr val="000000"/>
                </a:solidFill>
              </a:rPr>
              <a:t>          </a:t>
            </a:r>
            <a:r>
              <a:rPr lang="en-US" altLang="ja-JP" dirty="0">
                <a:solidFill>
                  <a:srgbClr val="FF0000"/>
                </a:solidFill>
              </a:rPr>
              <a:t>eps = 1.0e-30    </a:t>
            </a:r>
            <a:r>
              <a:rPr lang="en-US" altLang="ja-JP" dirty="0">
                <a:solidFill>
                  <a:srgbClr val="0000FF"/>
                </a:solidFill>
              </a:rPr>
              <a:t># epsilon: small, but a bit larger value than possible error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       if abs(x * 10.0 - 30.0) &lt; eps: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              print(“x == 3.0”)   </a:t>
            </a:r>
            <a:r>
              <a:rPr lang="en-US" altLang="ja-JP" dirty="0">
                <a:solidFill>
                  <a:srgbClr val="0000FF"/>
                </a:solidFill>
              </a:rPr>
              <a:t># executed if x is practically equal to 3.0</a:t>
            </a:r>
          </a:p>
          <a:p>
            <a:endParaRPr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265E5E-C445-4338-A22C-F09D48E39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12800"/>
          </a:xfrm>
        </p:spPr>
        <p:txBody>
          <a:bodyPr/>
          <a:lstStyle/>
          <a:p>
            <a:r>
              <a:rPr lang="en-US" altLang="ja-JP" sz="3600" b="1" dirty="0">
                <a:solidFill>
                  <a:srgbClr val="0000FF"/>
                </a:solidFill>
              </a:rPr>
              <a:t>Program: bad_if.py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487488" y="812800"/>
                <a:ext cx="9998124" cy="5549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Usage: python bad_if.py h n answer</a:t>
                </a:r>
              </a:p>
              <a:p>
                <a:pPr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    Check the condition h * n == answer</a:t>
                </a:r>
              </a:p>
              <a:p>
                <a:pPr>
                  <a:defRPr/>
                </a:pPr>
                <a:endParaRPr lang="en-US" altLang="ja-JP" sz="2000" dirty="0">
                  <a:solidFill>
                    <a:srgbClr val="000000"/>
                  </a:solidFill>
                  <a:latin typeface="Times New Roman"/>
                  <a:ea typeface="ＭＳ Ｐゴシック"/>
                  <a:sym typeface="Wingdings" panose="05000000000000000000" pitchFamily="2" charset="2"/>
                </a:endParaRPr>
              </a:p>
              <a:p>
                <a:pPr>
                  <a:defRPr/>
                </a:pPr>
                <a:r>
                  <a:rPr lang="en-US" altLang="ja-JP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python bad_if.py 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0.1 1 0.1	Confirm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pt-BR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𝟏</m:t>
                        </m:r>
                      </m:sub>
                      <m: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𝟏</m:t>
                        </m:r>
                      </m:sup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𝟏</m:t>
                        </m:r>
                      </m:e>
                    </m:nary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==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𝟎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.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𝟏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 </a:t>
                </a:r>
              </a:p>
              <a:p>
                <a:pPr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Summing up 0.1 for 1 times: v = 0.1</a:t>
                </a:r>
              </a:p>
              <a:p>
                <a:pPr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v == 0.1?: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True</a:t>
                </a:r>
              </a:p>
              <a:p>
                <a:pPr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|v – 0.1| &lt; 1e-10?: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True</a:t>
                </a:r>
              </a:p>
              <a:p>
                <a:pPr>
                  <a:defRPr/>
                </a:pPr>
                <a:endParaRPr lang="en-US" altLang="ja-JP" sz="2000" dirty="0">
                  <a:solidFill>
                    <a:srgbClr val="000000"/>
                  </a:solidFill>
                  <a:latin typeface="Times New Roman"/>
                  <a:ea typeface="ＭＳ Ｐゴシック"/>
                  <a:sym typeface="Wingdings" panose="05000000000000000000" pitchFamily="2" charset="2"/>
                </a:endParaRPr>
              </a:p>
              <a:p>
                <a:pPr>
                  <a:defRPr/>
                </a:pPr>
                <a:r>
                  <a:rPr lang="en-US" altLang="ja-JP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python bad_if.py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 0.1 2 0.2	Confirm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pt-BR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𝟏</m:t>
                        </m:r>
                      </m:sub>
                      <m: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2</m:t>
                        </m:r>
                      </m:sup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𝟏</m:t>
                        </m:r>
                      </m:e>
                    </m:nary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==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𝟎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.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𝟐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 </a:t>
                </a:r>
                <a:endParaRPr lang="en-US" altLang="ja-JP" sz="2000" b="1" dirty="0">
                  <a:solidFill>
                    <a:srgbClr val="000000"/>
                  </a:solidFill>
                  <a:latin typeface="Times New Roman"/>
                  <a:ea typeface="ＭＳ Ｐゴシック"/>
                  <a:sym typeface="Wingdings" panose="05000000000000000000" pitchFamily="2" charset="2"/>
                </a:endParaRPr>
              </a:p>
              <a:p>
                <a:pPr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Summing up 0.1 for 2 times: v = 0.2</a:t>
                </a:r>
              </a:p>
              <a:p>
                <a:pPr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v == 0.2?: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True</a:t>
                </a:r>
              </a:p>
              <a:p>
                <a:pPr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|v – 0.2| &lt; 1e-10?: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True</a:t>
                </a:r>
              </a:p>
              <a:p>
                <a:pPr>
                  <a:defRPr/>
                </a:pPr>
                <a:endParaRPr lang="en-US" altLang="ja-JP" sz="2000" dirty="0">
                  <a:solidFill>
                    <a:srgbClr val="000000"/>
                  </a:solidFill>
                  <a:latin typeface="Times New Roman"/>
                  <a:ea typeface="ＭＳ Ｐゴシック"/>
                  <a:sym typeface="Wingdings" panose="05000000000000000000" pitchFamily="2" charset="2"/>
                </a:endParaRPr>
              </a:p>
              <a:p>
                <a:pPr>
                  <a:defRPr/>
                </a:pPr>
                <a:r>
                  <a:rPr lang="en-US" altLang="ja-JP" sz="2000" b="1" dirty="0">
                    <a:solidFill>
                      <a:srgbClr val="00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python bad_if.py 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0.1 3 0.3	Confirm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pt-BR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𝟏</m:t>
                        </m:r>
                      </m:sub>
                      <m: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𝟑</m:t>
                        </m:r>
                      </m:sup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𝟏</m:t>
                        </m:r>
                      </m:e>
                    </m:nary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==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𝟎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.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𝟑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: </a:t>
                </a:r>
                <a:r>
                  <a:rPr lang="en-US" altLang="ja-JP" sz="2800" b="1" dirty="0">
                    <a:solidFill>
                      <a:srgbClr val="0000FF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Failed</a:t>
                </a:r>
                <a:endParaRPr lang="en-US" altLang="ja-JP" sz="2000" b="1" dirty="0">
                  <a:solidFill>
                    <a:srgbClr val="0000FF"/>
                  </a:solidFill>
                  <a:latin typeface="Times New Roman"/>
                  <a:ea typeface="ＭＳ Ｐゴシック"/>
                  <a:sym typeface="Wingdings" panose="05000000000000000000" pitchFamily="2" charset="2"/>
                </a:endParaRPr>
              </a:p>
              <a:p>
                <a:pPr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Summing up 0.1 for 3 times: v = 0.30000000000000004</a:t>
                </a:r>
              </a:p>
              <a:p>
                <a:pPr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v == 0.3?: </a:t>
                </a:r>
                <a:r>
                  <a:rPr lang="en-US" altLang="ja-JP" sz="2000" b="1" dirty="0">
                    <a:solidFill>
                      <a:srgbClr val="0000FF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False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𝒊</m:t>
                        </m:r>
                        <m:r>
                          <a:rPr lang="pt-BR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𝟏</m:t>
                        </m:r>
                      </m:sub>
                      <m: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𝟑</m:t>
                        </m:r>
                      </m:sup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𝟏</m:t>
                        </m:r>
                      </m:e>
                    </m:nary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==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𝟎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.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𝟑</m:t>
                    </m:r>
                  </m:oMath>
                </a14:m>
                <a:r>
                  <a:rPr lang="ja-JP" altLang="en-US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 では判断を間違える</a:t>
                </a:r>
                <a:endParaRPr lang="en-US" altLang="ja-JP" sz="2000" b="1" dirty="0">
                  <a:solidFill>
                    <a:srgbClr val="0000FF"/>
                  </a:solidFill>
                  <a:latin typeface="Times New Roman"/>
                  <a:ea typeface="ＭＳ Ｐゴシック"/>
                  <a:sym typeface="Wingdings" panose="05000000000000000000" pitchFamily="2" charset="2"/>
                </a:endParaRPr>
              </a:p>
              <a:p>
                <a:pPr>
                  <a:defRPr/>
                </a:pPr>
                <a:r>
                  <a:rPr lang="en-US" altLang="ja-JP" sz="2000" dirty="0">
                    <a:solidFill>
                      <a:srgbClr val="00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|v – 0.3| &lt; 1e-10?: 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True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pt-BR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  <a:sym typeface="Wingdings" panose="05000000000000000000" pitchFamily="2" charset="2"/>
                              </a:rPr>
                            </m:ctrlPr>
                          </m:naryPr>
                          <m:sub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  <a:sym typeface="Wingdings" panose="05000000000000000000" pitchFamily="2" charset="2"/>
                              </a:rPr>
                              <m:t>𝒊</m:t>
                            </m:r>
                            <m:r>
                              <a:rPr lang="pt-BR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  <a:sym typeface="Wingdings" panose="05000000000000000000" pitchFamily="2" charset="2"/>
                              </a:rPr>
                              <m:t>=</m:t>
                            </m:r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  <a:sym typeface="Wingdings" panose="05000000000000000000" pitchFamily="2" charset="2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  <a:sym typeface="Wingdings" panose="05000000000000000000" pitchFamily="2" charset="2"/>
                              </a:rPr>
                              <m:t>𝟑</m:t>
                            </m:r>
                          </m:sup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  <a:sym typeface="Wingdings" panose="05000000000000000000" pitchFamily="2" charset="2"/>
                              </a:rPr>
                              <m:t>𝟎</m:t>
                            </m:r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  <a:sym typeface="Wingdings" panose="05000000000000000000" pitchFamily="2" charset="2"/>
                              </a:rPr>
                              <m:t>.</m:t>
                            </m:r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/>
                                <a:sym typeface="Wingdings" panose="05000000000000000000" pitchFamily="2" charset="2"/>
                              </a:rPr>
                              <m:t>𝟏</m:t>
                            </m:r>
                          </m:e>
                        </m:nary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𝟎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.</m:t>
                        </m:r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/>
                            <a:sym typeface="Wingdings" panose="05000000000000000000" pitchFamily="2" charset="2"/>
                          </a:rPr>
                          <m:t>𝟑</m:t>
                        </m:r>
                      </m:e>
                    </m:d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&lt;</m:t>
                    </m:r>
                    <m:r>
                      <a:rPr lang="en-US" altLang="ja-JP" sz="20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/>
                        <a:sym typeface="Wingdings" panose="05000000000000000000" pitchFamily="2" charset="2"/>
                      </a:rPr>
                      <m:t>𝐞𝐩𝐬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 (eps = 10</a:t>
                </a:r>
                <a:r>
                  <a:rPr lang="en-US" altLang="ja-JP" sz="2000" b="1" baseline="30000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-10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)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Times New Roman"/>
                    <a:ea typeface="ＭＳ Ｐゴシック"/>
                    <a:sym typeface="Wingdings" panose="05000000000000000000" pitchFamily="2" charset="2"/>
                  </a:rPr>
                  <a:t> では正しく判断できる</a:t>
                </a:r>
                <a:endParaRPr lang="en-US" altLang="ja-JP" sz="2000" b="1" dirty="0">
                  <a:solidFill>
                    <a:srgbClr val="FF0000"/>
                  </a:solidFill>
                  <a:latin typeface="Times New Roman"/>
                  <a:ea typeface="ＭＳ Ｐゴシック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488" y="812800"/>
                <a:ext cx="9998124" cy="5549533"/>
              </a:xfrm>
              <a:prstGeom prst="rect">
                <a:avLst/>
              </a:prstGeom>
              <a:blipFill>
                <a:blip r:embed="rId3"/>
                <a:stretch>
                  <a:fillRect l="-610" t="-549" b="-119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66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20688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Other open programs [Japanese]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99456" y="548680"/>
            <a:ext cx="9144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>
              <a:tabLst>
                <a:tab pos="1433513" algn="l"/>
              </a:tabLst>
              <a:defRPr/>
            </a:pPr>
            <a:r>
              <a:rPr lang="en-US" altLang="ja-JP" sz="1600" b="1" dirty="0">
                <a:solidFill>
                  <a:srgbClr val="000000"/>
                </a:solidFill>
              </a:rPr>
              <a:t>http://d2mate.mdxes.iir.isct.ac.jp/D2MatE/D2MatE_programs.html?page=top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50EAF3-D0DD-E537-676F-2B4A7970E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887234"/>
            <a:ext cx="7931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12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265E5E-C445-4338-A22C-F09D48E39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96752"/>
          </a:xfrm>
        </p:spPr>
        <p:txBody>
          <a:bodyPr/>
          <a:lstStyle/>
          <a:p>
            <a:r>
              <a:rPr lang="en-US" altLang="ja-JP" sz="3600" b="1" kern="1200" dirty="0">
                <a:solidFill>
                  <a:srgbClr val="0000FF"/>
                </a:solidFill>
                <a:latin typeface="Times New Roman"/>
                <a:ea typeface="ＭＳ Ｐゴシック"/>
                <a:cs typeface="+mn-cs"/>
                <a:sym typeface="Wingdings" panose="05000000000000000000" pitchFamily="2" charset="2"/>
              </a:rPr>
              <a:t>How to use conditional branch, if</a:t>
            </a:r>
            <a:br>
              <a:rPr lang="en-US" altLang="ja-JP" sz="3600" b="1" kern="1200" dirty="0">
                <a:solidFill>
                  <a:srgbClr val="0000FF"/>
                </a:solidFill>
                <a:latin typeface="Times New Roman"/>
                <a:ea typeface="ＭＳ Ｐゴシック"/>
                <a:cs typeface="+mn-cs"/>
                <a:sym typeface="Wingdings" panose="05000000000000000000" pitchFamily="2" charset="2"/>
              </a:rPr>
            </a:br>
            <a:r>
              <a:rPr lang="en-US" altLang="ja-JP" sz="3600" b="1" kern="1200" dirty="0">
                <a:solidFill>
                  <a:srgbClr val="0000FF"/>
                </a:solidFill>
                <a:latin typeface="Times New Roman"/>
                <a:ea typeface="ＭＳ Ｐゴシック"/>
                <a:cs typeface="+mn-cs"/>
                <a:sym typeface="Wingdings" panose="05000000000000000000" pitchFamily="2" charset="2"/>
              </a:rPr>
              <a:t> (</a:t>
            </a:r>
            <a:r>
              <a:rPr lang="ja-JP" altLang="en-US" sz="3600" b="1" kern="1200" dirty="0">
                <a:solidFill>
                  <a:srgbClr val="0000FF"/>
                </a:solidFill>
                <a:latin typeface="Times New Roman"/>
                <a:ea typeface="ＭＳ Ｐゴシック"/>
                <a:cs typeface="+mn-cs"/>
                <a:sym typeface="Wingdings" panose="05000000000000000000" pitchFamily="2" charset="2"/>
              </a:rPr>
              <a:t>条件分岐の判断</a:t>
            </a:r>
            <a:r>
              <a:rPr lang="en-US" altLang="ja-JP" sz="3600" b="1" kern="1200" dirty="0">
                <a:solidFill>
                  <a:srgbClr val="0000FF"/>
                </a:solidFill>
                <a:latin typeface="Times New Roman"/>
                <a:ea typeface="ＭＳ Ｐゴシック"/>
                <a:cs typeface="+mn-cs"/>
                <a:sym typeface="Wingdings" panose="05000000000000000000" pitchFamily="2" charset="2"/>
              </a:rPr>
              <a:t>)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1384" y="1196753"/>
            <a:ext cx="11449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</a:t>
            </a:r>
            <a:r>
              <a:rPr lang="en-US" altLang="ja-JP" sz="28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Bad (</a:t>
            </a:r>
            <a:r>
              <a:rPr lang="ja-JP" altLang="en-US" sz="28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悪い例</a:t>
            </a:r>
            <a:r>
              <a:rPr lang="en-US" altLang="ja-JP" sz="28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):</a:t>
            </a:r>
            <a:br>
              <a:rPr lang="en-US" altLang="ja-JP" sz="28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ja-JP" altLang="en-US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if x * 10.0 == 30.0: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       DO NOT use the strict comparison ‘==‘ for floating values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        (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浮動小数点の比較には、厳密な比較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==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は使わない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rgbClr val="00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</a:t>
            </a:r>
            <a:r>
              <a:rPr lang="en-US" altLang="ja-JP" sz="28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Good (</a:t>
            </a:r>
            <a:r>
              <a:rPr lang="ja-JP" altLang="en-US" sz="28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良い例</a:t>
            </a:r>
            <a:r>
              <a:rPr lang="en-US" altLang="ja-JP" sz="28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):</a:t>
            </a:r>
            <a:br>
              <a:rPr lang="en-US" altLang="ja-JP" sz="28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ja-JP" altLang="en-US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eps = 1.0e-30    # epsilon: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              A value satisfactory smaller than minimum expected value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              (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想定される誤差よりも十分大きいが、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		</a:t>
            </a:r>
            <a:r>
              <a:rPr lang="ja-JP" altLang="en-US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なるべく小さい値を設定する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800" dirty="0">
              <a:solidFill>
                <a:srgbClr val="00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 </a:t>
            </a: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if </a:t>
            </a:r>
            <a:r>
              <a:rPr lang="en-US" altLang="ja-JP" sz="28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abs(x * 10.0 - 30.0) &lt; eps</a:t>
            </a:r>
          </a:p>
        </p:txBody>
      </p:sp>
    </p:spTree>
    <p:extLst>
      <p:ext uri="{BB962C8B-B14F-4D97-AF65-F5344CB8AC3E}">
        <p14:creationId xmlns:p14="http://schemas.microsoft.com/office/powerpoint/2010/main" val="3062766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265E5E-C445-4338-A22C-F09D48E39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12800"/>
          </a:xfrm>
        </p:spPr>
        <p:txBody>
          <a:bodyPr/>
          <a:lstStyle/>
          <a:p>
            <a:r>
              <a:rPr lang="en-US" altLang="ja-JP" sz="3600" b="1" dirty="0">
                <a:solidFill>
                  <a:srgbClr val="0000FF"/>
                </a:solidFill>
              </a:rPr>
              <a:t>Program: bad_int.py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4500" y="620689"/>
            <a:ext cx="89535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Usage: python bad_int.py </a:t>
            </a:r>
            <a:r>
              <a:rPr lang="en-US" altLang="ja-JP" sz="1600" i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h n</a:t>
            </a:r>
            <a:br>
              <a:rPr lang="en-US" altLang="ja-JP" sz="1600" i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Check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interger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conversion of the summation of </a:t>
            </a:r>
            <a:r>
              <a:rPr lang="en-US" altLang="ja-JP" sz="1600" i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h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for </a:t>
            </a:r>
            <a:r>
              <a:rPr lang="en-US" altLang="ja-JP" sz="1600" i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n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times</a:t>
            </a:r>
          </a:p>
          <a:p>
            <a:pPr>
              <a:defRPr/>
            </a:pPr>
            <a:endParaRPr lang="en-US" altLang="ja-JP" sz="1600" b="1" dirty="0">
              <a:solidFill>
                <a:srgbClr val="00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python bad_int.py 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0.1 100</a:t>
            </a:r>
          </a:p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Summing up 0.1 for 100 times: v = 9.99999999999998</a:t>
            </a:r>
          </a:p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int(9.99999999999998) = </a:t>
            </a:r>
            <a:r>
              <a:rPr lang="en-US" altLang="ja-JP" sz="1600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9		10</a:t>
            </a:r>
            <a:r>
              <a:rPr lang="ja-JP" altLang="en-US" sz="1600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でなければいけない</a:t>
            </a:r>
            <a:endParaRPr lang="en-US" altLang="ja-JP" sz="1600" dirty="0">
              <a:solidFill>
                <a:srgbClr val="0000FF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int(9.99999999999998 + 1e-10) = 10	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eps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(10</a:t>
            </a:r>
            <a:r>
              <a:rPr lang="en-US" altLang="ja-JP" sz="1600" baseline="30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-10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を加えてから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int()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を取ることで</a:t>
            </a:r>
            <a:r>
              <a:rPr lang="ja-JP" altLang="en-US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正しい解</a:t>
            </a:r>
            <a:endParaRPr lang="en-US" altLang="ja-JP" sz="1600" dirty="0">
              <a:solidFill>
                <a:srgbClr val="FF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>
              <a:defRPr/>
            </a:pPr>
            <a:endParaRPr lang="en-US" altLang="ja-JP" sz="1600" b="1" dirty="0">
              <a:solidFill>
                <a:srgbClr val="00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python bad_int.py 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0.4 20</a:t>
            </a:r>
          </a:p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Summing up 0.4 for 20 times: v = 8.000000000000002</a:t>
            </a:r>
          </a:p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int(8.00000000000000</a:t>
            </a:r>
            <a:r>
              <a:rPr lang="en-US" altLang="ja-JP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2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 = </a:t>
            </a:r>
            <a:r>
              <a:rPr lang="en-US" altLang="ja-JP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8		</a:t>
            </a:r>
            <a:r>
              <a:rPr lang="ja-JP" altLang="en-US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正しい解だが、</a:t>
            </a:r>
            <a:r>
              <a:rPr lang="en-US" altLang="ja-JP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v</a:t>
            </a:r>
            <a:r>
              <a:rPr lang="ja-JP" altLang="en-US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には誤差があることに注意</a:t>
            </a:r>
            <a:endParaRPr lang="en-US" altLang="ja-JP" sz="1600" dirty="0">
              <a:solidFill>
                <a:srgbClr val="FF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int(8.000000000000002 + 1e-10) = 8	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eps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(10</a:t>
            </a:r>
            <a:r>
              <a:rPr lang="en-US" altLang="ja-JP" sz="1600" baseline="30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-10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を加えてから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int()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を取っても</a:t>
            </a:r>
            <a:r>
              <a:rPr lang="ja-JP" altLang="en-US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正しい解</a:t>
            </a:r>
            <a:endParaRPr lang="en-US" altLang="ja-JP" sz="1600" dirty="0">
              <a:solidFill>
                <a:srgbClr val="FF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>
              <a:defRPr/>
            </a:pPr>
            <a:endParaRPr lang="en-US" altLang="ja-JP" sz="1600" dirty="0">
              <a:solidFill>
                <a:srgbClr val="00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python bad_int.py 1.2 20</a:t>
            </a:r>
          </a:p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Summing up 1.2 for 20 times: v = 23.999999999999993</a:t>
            </a:r>
          </a:p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int(23.999999999999993) = </a:t>
            </a:r>
            <a:r>
              <a:rPr lang="en-US" altLang="ja-JP" sz="1600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23		24</a:t>
            </a:r>
            <a:r>
              <a:rPr lang="ja-JP" altLang="en-US" sz="1600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でなければいけない</a:t>
            </a:r>
            <a:endParaRPr lang="en-US" altLang="ja-JP" sz="1600" dirty="0">
              <a:solidFill>
                <a:srgbClr val="00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int(23.999999999999993 + 1e-10) = 24	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eps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(10</a:t>
            </a:r>
            <a:r>
              <a:rPr lang="en-US" altLang="ja-JP" sz="1600" baseline="30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-10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を加えてから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int()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を取ることで</a:t>
            </a:r>
            <a:r>
              <a:rPr lang="ja-JP" altLang="en-US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正しい解</a:t>
            </a:r>
            <a:endParaRPr lang="en-US" altLang="ja-JP" sz="1600" dirty="0">
              <a:solidFill>
                <a:srgbClr val="FF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>
              <a:defRPr/>
            </a:pPr>
            <a:endParaRPr lang="en-US" altLang="ja-JP" sz="1600" b="1" dirty="0">
              <a:solidFill>
                <a:srgbClr val="00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Case for floating point to integer conversion (</a:t>
            </a:r>
            <a:r>
              <a:rPr lang="ja-JP" altLang="en-US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浮動小数点 </a:t>
            </a:r>
            <a: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=&gt;</a:t>
            </a:r>
            <a:r>
              <a:rPr lang="ja-JP" altLang="en-US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整数変換</a:t>
            </a:r>
            <a: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):</a:t>
            </a:r>
            <a:b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ja-JP" altLang="en-US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</a:t>
            </a:r>
            <a: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Bad (</a:t>
            </a:r>
            <a:r>
              <a:rPr lang="ja-JP" altLang="en-US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悪い例</a:t>
            </a:r>
            <a: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):</a:t>
            </a:r>
            <a:b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n = int(v)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</a:t>
            </a:r>
            <a: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Good (</a:t>
            </a:r>
            <a:r>
              <a:rPr lang="ja-JP" altLang="en-US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良い例</a:t>
            </a:r>
            <a: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):</a:t>
            </a:r>
            <a:b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eps = 1.0e-6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n = int(v + eps)</a:t>
            </a:r>
          </a:p>
        </p:txBody>
      </p:sp>
    </p:spTree>
    <p:extLst>
      <p:ext uri="{BB962C8B-B14F-4D97-AF65-F5344CB8AC3E}">
        <p14:creationId xmlns:p14="http://schemas.microsoft.com/office/powerpoint/2010/main" val="1050710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265E5E-C445-4338-A22C-F09D48E39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20688"/>
          </a:xfrm>
        </p:spPr>
        <p:txBody>
          <a:bodyPr/>
          <a:lstStyle/>
          <a:p>
            <a:r>
              <a:rPr lang="en-US" altLang="ja-JP" sz="3200" b="1" dirty="0">
                <a:solidFill>
                  <a:srgbClr val="0000FF"/>
                </a:solidFill>
              </a:rPr>
              <a:t>Typical cases for FP calculations</a:t>
            </a:r>
            <a:r>
              <a:rPr lang="ja-JP" altLang="en-US" sz="3200" b="1" dirty="0">
                <a:solidFill>
                  <a:srgbClr val="0000FF"/>
                </a:solidFill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</a:rPr>
              <a:t>with care</a:t>
            </a:r>
            <a:endParaRPr lang="ja-JP" alt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4500" y="620688"/>
            <a:ext cx="89535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Evaluate possible errors every time for FP floating point calculations</a:t>
            </a:r>
          </a:p>
          <a:p>
            <a:pPr>
              <a:defRPr/>
            </a:pP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・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Error originates from the limited length of FP type: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underflow, overflow</a:t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Representation range of 64bit FP (IEEE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754 standard)</a:t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Exponent: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11</a:t>
            </a:r>
            <a:r>
              <a:rPr lang="ja-JP" altLang="en-US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bit</a:t>
            </a:r>
            <a:r>
              <a:rPr lang="ja-JP" altLang="en-US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>
                <a:solidFill>
                  <a:srgbClr val="FF0000"/>
                </a:solidFill>
              </a:rPr>
              <a:t>-1024</a:t>
            </a:r>
            <a:r>
              <a:rPr lang="ja-JP" altLang="en-US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>
                <a:solidFill>
                  <a:srgbClr val="FF0000"/>
                </a:solidFill>
              </a:rPr>
              <a:t>~</a:t>
            </a:r>
            <a:r>
              <a:rPr lang="ja-JP" altLang="en-US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>
                <a:solidFill>
                  <a:srgbClr val="FF0000"/>
                </a:solidFill>
              </a:rPr>
              <a:t>+1023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ja-JP" altLang="en-US" sz="1600" dirty="0">
                <a:solidFill>
                  <a:srgbClr val="000000"/>
                </a:solidFill>
              </a:rPr>
              <a:t>　　　　   </a:t>
            </a:r>
            <a:r>
              <a:rPr lang="en-US" altLang="ja-JP" sz="1600" dirty="0">
                <a:solidFill>
                  <a:srgbClr val="000000"/>
                </a:solidFill>
              </a:rPr>
              <a:t>Fraction :</a:t>
            </a:r>
            <a:r>
              <a:rPr lang="ja-JP" altLang="en-US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23</a:t>
            </a:r>
            <a:r>
              <a:rPr lang="ja-JP" altLang="en-US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bit</a:t>
            </a:r>
            <a:r>
              <a:rPr lang="ja-JP" altLang="en-US" sz="1600" dirty="0">
                <a:solidFill>
                  <a:srgbClr val="000000"/>
                </a:solidFill>
              </a:rPr>
              <a:t>  </a:t>
            </a:r>
            <a:r>
              <a:rPr lang="en-US" altLang="ja-JP" sz="1600" dirty="0">
                <a:solidFill>
                  <a:srgbClr val="000000"/>
                </a:solidFill>
              </a:rPr>
              <a:t>4,503,599,627,370,495: </a:t>
            </a:r>
            <a:r>
              <a:rPr lang="en-US" altLang="ja-JP" sz="1600" dirty="0">
                <a:solidFill>
                  <a:srgbClr val="FF0000"/>
                </a:solidFill>
              </a:rPr>
              <a:t>16</a:t>
            </a:r>
            <a:r>
              <a:rPr lang="ja-JP" altLang="en-US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>
                <a:solidFill>
                  <a:srgbClr val="FF0000"/>
                </a:solidFill>
              </a:rPr>
              <a:t>digits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・ 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FP type in computer cannot represent accurate values for most of integers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100.0</a:t>
            </a:r>
            <a:r>
              <a:rPr lang="en-US" altLang="ja-JP" sz="1600" baseline="-25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10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= 1.5625</a:t>
            </a:r>
            <a:r>
              <a:rPr lang="en-US" altLang="ja-JP" sz="1600" dirty="0">
                <a:solidFill>
                  <a:srgbClr val="000000"/>
                </a:solidFill>
                <a:sym typeface="Symbol" panose="05050102010706020507" pitchFamily="18" charset="2"/>
              </a:rPr>
              <a:t>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64 = (1+2</a:t>
            </a:r>
            <a:r>
              <a:rPr lang="en-US" altLang="ja-JP" sz="1600" baseline="30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-1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+2</a:t>
            </a:r>
            <a:r>
              <a:rPr lang="en-US" altLang="ja-JP" sz="1600" baseline="30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-4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</a:t>
            </a:r>
            <a:r>
              <a:rPr lang="en-US" altLang="ja-JP" sz="1600" dirty="0">
                <a:solidFill>
                  <a:srgbClr val="000000"/>
                </a:solidFill>
                <a:sym typeface="Symbol" panose="05050102010706020507" pitchFamily="18" charset="2"/>
              </a:rPr>
              <a:t>  2</a:t>
            </a:r>
            <a:r>
              <a:rPr lang="en-US" altLang="ja-JP" sz="1600" baseline="30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6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= (1.1001)</a:t>
            </a:r>
            <a:r>
              <a:rPr lang="en-US" altLang="ja-JP" sz="1600" baseline="-25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2</a:t>
            </a:r>
            <a:r>
              <a:rPr lang="en-US" altLang="ja-JP" sz="1600" dirty="0">
                <a:solidFill>
                  <a:srgbClr val="000000"/>
                </a:solidFill>
                <a:sym typeface="Symbol" panose="05050102010706020507" pitchFamily="18" charset="2"/>
              </a:rPr>
              <a:t>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2</a:t>
            </a:r>
            <a:r>
              <a:rPr lang="en-US" altLang="ja-JP" sz="1600" baseline="30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4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ja-JP" altLang="en-US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・ 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Most of FP values in computer include errors</a:t>
            </a:r>
            <a:b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       1.0/3.0 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＝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0.3333…333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(16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digits)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Error ~ 10</a:t>
            </a:r>
            <a:r>
              <a:rPr lang="en-US" altLang="ja-JP" sz="1600" baseline="30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-16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should be included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00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Conditional branch: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</a:t>
            </a:r>
            <a: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Bad:  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if x * 10.0 == 30.0:    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No guarantee to get the correct judge ‘true’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even if x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=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3.0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</a:t>
            </a:r>
            <a: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Good: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eps = 1.0e-30    # epsilon: A value satisfactory smaller than expected values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if 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abs(x * 10.0 - 30.0) &lt; eps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: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Gives the correct judge within the error of eps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b="1" dirty="0">
              <a:solidFill>
                <a:srgbClr val="0000FF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FP =&gt; integer conversion: </a:t>
            </a:r>
            <a:b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How to calculate the number of division in the range </a:t>
            </a:r>
            <a:r>
              <a:rPr lang="en-US" altLang="ja-JP" sz="1600" b="1" dirty="0" err="1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xmin</a:t>
            </a:r>
            <a: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– </a:t>
            </a:r>
            <a:r>
              <a:rPr lang="en-US" altLang="ja-JP" sz="1600" b="1" dirty="0" err="1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xmax</a:t>
            </a:r>
            <a: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at </a:t>
            </a:r>
            <a:r>
              <a:rPr lang="en-US" altLang="ja-JP" sz="1600" b="1" dirty="0" err="1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xstep</a:t>
            </a:r>
            <a:r>
              <a:rPr lang="ja-JP" altLang="en-US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step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</a:t>
            </a:r>
            <a: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Bad: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n = int( (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xmax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–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xmin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 /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xstep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): The value in int()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can include error.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　　　　 </a:t>
            </a:r>
            <a:r>
              <a:rPr lang="en-US" altLang="ja-JP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Even if the correct value is n = 3.0,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             you will get n = 2 if int() becomes 2.99999…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due to error,.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</a:t>
            </a:r>
            <a: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Good:</a:t>
            </a:r>
            <a:b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eps = 1.0e-6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n =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int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( (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xmax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–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xmin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 /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xstep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+ eps)</a:t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        Even if (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xmax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–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xmin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 /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xstep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becomes smaller than the expected integer due to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erro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　　  </a:t>
            </a:r>
            <a:r>
              <a:rPr lang="en-US" altLang="ja-JP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you can receive the correct value as long as the error is smaller than eps.</a:t>
            </a:r>
            <a:endParaRPr lang="en-US" altLang="ja-JP" sz="160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49154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0265E5E-C445-4338-A22C-F09D48E39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12800"/>
          </a:xfrm>
        </p:spPr>
        <p:txBody>
          <a:bodyPr/>
          <a:lstStyle/>
          <a:p>
            <a:r>
              <a:rPr lang="ja-JP" altLang="en-US" sz="3600" b="1" dirty="0">
                <a:solidFill>
                  <a:srgbClr val="0000FF"/>
                </a:solidFill>
              </a:rPr>
              <a:t>数値演算プログラムの一般的な注意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4500" y="685800"/>
            <a:ext cx="89535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浮動小数点型の演算では、常に誤差を意識すること</a:t>
            </a:r>
            <a:endParaRPr lang="en-US" altLang="ja-JP" sz="1600" b="1" dirty="0">
              <a:solidFill>
                <a:srgbClr val="0000FF"/>
              </a:solidFill>
              <a:latin typeface="Times New Roman"/>
              <a:ea typeface="ＭＳ Ｐゴシック"/>
            </a:endParaRPr>
          </a:p>
          <a:p>
            <a:pPr>
              <a:defRPr/>
            </a:pP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・ 変数長の制限による誤差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: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underflow, overflow</a:t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IEEE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754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の標準で、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64bit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浮動小数点の範囲は</a:t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　　指数部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: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11</a:t>
            </a:r>
            <a:r>
              <a:rPr lang="ja-JP" altLang="en-US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bit</a:t>
            </a:r>
            <a:r>
              <a:rPr lang="ja-JP" altLang="en-US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>
                <a:solidFill>
                  <a:srgbClr val="FF0000"/>
                </a:solidFill>
              </a:rPr>
              <a:t>-1024</a:t>
            </a:r>
            <a:r>
              <a:rPr lang="ja-JP" altLang="en-US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>
                <a:solidFill>
                  <a:srgbClr val="FF0000"/>
                </a:solidFill>
              </a:rPr>
              <a:t>~</a:t>
            </a:r>
            <a:r>
              <a:rPr lang="ja-JP" altLang="en-US" sz="1600" dirty="0">
                <a:solidFill>
                  <a:srgbClr val="FF0000"/>
                </a:solidFill>
              </a:rPr>
              <a:t> </a:t>
            </a:r>
            <a:r>
              <a:rPr lang="en-US" altLang="ja-JP" sz="1600" dirty="0">
                <a:solidFill>
                  <a:srgbClr val="FF0000"/>
                </a:solidFill>
              </a:rPr>
              <a:t>+1023</a:t>
            </a:r>
            <a:endParaRPr lang="en-US" altLang="ja-JP" sz="16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ja-JP" altLang="en-US" sz="1600" dirty="0">
                <a:solidFill>
                  <a:srgbClr val="000000"/>
                </a:solidFill>
              </a:rPr>
              <a:t>　　　　　仮数部</a:t>
            </a:r>
            <a:r>
              <a:rPr lang="en-US" altLang="ja-JP" sz="1600" dirty="0">
                <a:solidFill>
                  <a:srgbClr val="000000"/>
                </a:solidFill>
              </a:rPr>
              <a:t>:</a:t>
            </a:r>
            <a:r>
              <a:rPr lang="ja-JP" altLang="en-US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23</a:t>
            </a:r>
            <a:r>
              <a:rPr lang="ja-JP" altLang="en-US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bit</a:t>
            </a:r>
            <a:r>
              <a:rPr lang="ja-JP" altLang="en-US" sz="1600" dirty="0">
                <a:solidFill>
                  <a:srgbClr val="000000"/>
                </a:solidFill>
              </a:rPr>
              <a:t>  </a:t>
            </a:r>
            <a:r>
              <a:rPr lang="en-US" altLang="ja-JP" sz="1600" dirty="0">
                <a:solidFill>
                  <a:srgbClr val="000000"/>
                </a:solidFill>
              </a:rPr>
              <a:t>4,503,599,627,370,495: </a:t>
            </a:r>
            <a:r>
              <a:rPr lang="en-US" altLang="ja-JP" sz="1600" dirty="0">
                <a:solidFill>
                  <a:srgbClr val="FF0000"/>
                </a:solidFill>
              </a:rPr>
              <a:t>16</a:t>
            </a:r>
            <a:r>
              <a:rPr lang="ja-JP" altLang="en-US" sz="1600" dirty="0">
                <a:solidFill>
                  <a:srgbClr val="FF0000"/>
                </a:solidFill>
              </a:rPr>
              <a:t>桁</a:t>
            </a:r>
            <a:endParaRPr lang="en-US" altLang="ja-JP" sz="1600" dirty="0">
              <a:solidFill>
                <a:srgbClr val="FF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・ 浮動小数点では、整数を 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“</a:t>
            </a:r>
            <a:r>
              <a:rPr lang="ja-JP" altLang="en-US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正確に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”</a:t>
            </a:r>
            <a:r>
              <a:rPr lang="ja-JP" altLang="en-US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表現できない</a:t>
            </a:r>
            <a:endParaRPr lang="en-US" altLang="ja-JP" sz="1600" b="1" dirty="0">
              <a:solidFill>
                <a:srgbClr val="FF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100.0</a:t>
            </a:r>
            <a:r>
              <a:rPr lang="en-US" altLang="ja-JP" sz="1600" baseline="-25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10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= 1.5625</a:t>
            </a:r>
            <a:r>
              <a:rPr lang="en-US" altLang="ja-JP" sz="1600" dirty="0">
                <a:solidFill>
                  <a:srgbClr val="000000"/>
                </a:solidFill>
                <a:sym typeface="Symbol" panose="05050102010706020507" pitchFamily="18" charset="2"/>
              </a:rPr>
              <a:t>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64 = (1+2</a:t>
            </a:r>
            <a:r>
              <a:rPr lang="en-US" altLang="ja-JP" sz="1600" baseline="30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-1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+2</a:t>
            </a:r>
            <a:r>
              <a:rPr lang="en-US" altLang="ja-JP" sz="1600" baseline="30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-4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</a:t>
            </a:r>
            <a:r>
              <a:rPr lang="en-US" altLang="ja-JP" sz="1600" dirty="0">
                <a:solidFill>
                  <a:srgbClr val="000000"/>
                </a:solidFill>
                <a:sym typeface="Symbol" panose="05050102010706020507" pitchFamily="18" charset="2"/>
              </a:rPr>
              <a:t>  2</a:t>
            </a:r>
            <a:r>
              <a:rPr lang="en-US" altLang="ja-JP" sz="1600" baseline="30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6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= (1.1001)</a:t>
            </a:r>
            <a:r>
              <a:rPr lang="en-US" altLang="ja-JP" sz="1600" baseline="-25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2</a:t>
            </a:r>
            <a:r>
              <a:rPr lang="en-US" altLang="ja-JP" sz="1600" dirty="0">
                <a:solidFill>
                  <a:srgbClr val="000000"/>
                </a:solidFill>
                <a:sym typeface="Symbol" panose="05050102010706020507" pitchFamily="18" charset="2"/>
              </a:rPr>
              <a:t>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2</a:t>
            </a:r>
            <a:r>
              <a:rPr lang="en-US" altLang="ja-JP" sz="1600" baseline="30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4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ja-JP" altLang="en-US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・ 有限の桁数の浮動小数点の表現は、ほぼすべての場合に誤差を含む</a:t>
            </a:r>
            <a:b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       1.0/3.0 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＝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0.3333…333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(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小数点以下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16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桁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10</a:t>
            </a:r>
            <a:r>
              <a:rPr lang="en-US" altLang="ja-JP" sz="1600" baseline="300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-16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程度の誤差が発生する</a:t>
            </a:r>
            <a:endParaRPr lang="en-US" altLang="ja-JP" sz="1600" dirty="0">
              <a:solidFill>
                <a:srgbClr val="00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00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条件分岐の判断</a:t>
            </a:r>
            <a: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悪い例</a:t>
            </a:r>
            <a: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: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if x * 10.0 == 30.0:    x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=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3.0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であっても、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true</a:t>
            </a:r>
            <a:r>
              <a:rPr lang="ja-JP" altLang="en-US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と判断される保証はない</a:t>
            </a:r>
            <a:endParaRPr lang="en-US" altLang="ja-JP" sz="1600" b="1" dirty="0">
              <a:solidFill>
                <a:srgbClr val="FF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良い例</a:t>
            </a:r>
            <a: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: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eps = 1.0e-30    # epsilon: 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想定される誤差よりも十分大きいが、なるべく小さい値を設定する。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 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</a:t>
            </a:r>
            <a:endParaRPr lang="en-US" altLang="ja-JP" sz="1600" dirty="0">
              <a:solidFill>
                <a:srgbClr val="00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if 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abs(x * 10.0 - 30.0) &lt; eps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: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</a:t>
            </a:r>
            <a:r>
              <a:rPr lang="ja-JP" altLang="en-US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誤差 </a:t>
            </a:r>
            <a:r>
              <a:rPr lang="en-US" altLang="ja-JP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eps</a:t>
            </a:r>
            <a:r>
              <a:rPr lang="ja-JP" altLang="en-US" sz="1600" b="1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以内で必ず実行される</a:t>
            </a:r>
            <a:endParaRPr lang="en-US" altLang="ja-JP" sz="1600" b="1" dirty="0">
              <a:solidFill>
                <a:srgbClr val="FF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600" dirty="0">
              <a:solidFill>
                <a:srgbClr val="00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浮動小数点 </a:t>
            </a:r>
            <a: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=&gt;</a:t>
            </a:r>
            <a:r>
              <a:rPr lang="ja-JP" altLang="en-US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整数変換</a:t>
            </a:r>
            <a: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: </a:t>
            </a:r>
            <a:r>
              <a:rPr lang="en-US" altLang="ja-JP" sz="1600" b="1" dirty="0" err="1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xmin</a:t>
            </a:r>
            <a: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~ </a:t>
            </a:r>
            <a:r>
              <a:rPr lang="en-US" altLang="ja-JP" sz="1600" b="1" dirty="0" err="1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xmax</a:t>
            </a:r>
            <a:r>
              <a:rPr lang="en-US" altLang="ja-JP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ja-JP" altLang="en-US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の範囲を </a:t>
            </a:r>
            <a:r>
              <a:rPr lang="en-US" altLang="ja-JP" sz="1600" b="1" dirty="0" err="1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xstep</a:t>
            </a:r>
            <a:r>
              <a:rPr lang="ja-JP" altLang="en-US" sz="1600" b="1" dirty="0">
                <a:solidFill>
                  <a:srgbClr val="0000FF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毎の幅で分割したときの分点の数</a:t>
            </a:r>
            <a:endParaRPr lang="en-US" altLang="ja-JP" sz="1600" b="1" dirty="0">
              <a:solidFill>
                <a:srgbClr val="0000FF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悪い例</a:t>
            </a:r>
            <a: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:</a:t>
            </a:r>
            <a:b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n = int( (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xmax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–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xmin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 /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xstep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): </a:t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                    (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xmax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–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xmin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 /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xstep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が誤差により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2.99999…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となった場合、</a:t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　　　　　　　</a:t>
            </a:r>
            <a:r>
              <a:rPr lang="ja-JP" altLang="en-US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本来は</a:t>
            </a:r>
            <a:r>
              <a:rPr lang="en-US" altLang="ja-JP" sz="1600" dirty="0" err="1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int</a:t>
            </a:r>
            <a:r>
              <a:rPr lang="en-US" altLang="ja-JP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()</a:t>
            </a:r>
            <a:r>
              <a:rPr lang="ja-JP" altLang="en-US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=</a:t>
            </a:r>
            <a:r>
              <a:rPr lang="ja-JP" altLang="en-US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3 </a:t>
            </a:r>
            <a:r>
              <a:rPr lang="ja-JP" altLang="en-US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となって欲しいのに、</a:t>
            </a:r>
            <a:r>
              <a:rPr lang="en-US" altLang="ja-JP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2</a:t>
            </a:r>
            <a:r>
              <a:rPr lang="ja-JP" altLang="en-US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となってしまう</a:t>
            </a:r>
            <a:endParaRPr lang="en-US" altLang="ja-JP" sz="1600" dirty="0">
              <a:solidFill>
                <a:srgbClr val="FF0000"/>
              </a:solidFill>
              <a:latin typeface="Times New Roman"/>
              <a:ea typeface="ＭＳ Ｐゴシック"/>
              <a:sym typeface="Wingdings" panose="05000000000000000000" pitchFamily="2" charset="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良い例</a:t>
            </a:r>
            <a: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:</a:t>
            </a:r>
            <a:br>
              <a:rPr lang="en-US" altLang="ja-JP" sz="1600" b="1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eps = 1.0e-6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n =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int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( (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xmax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–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xmin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 /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xstep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+ eps): </a:t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                           (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xmax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 –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xmin</a:t>
            </a:r>
            <a: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) / </a:t>
            </a:r>
            <a:r>
              <a:rPr lang="en-US" altLang="ja-JP" sz="1600" dirty="0" err="1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xstep</a:t>
            </a: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が誤差により期待する整数値より小さくなっても、</a:t>
            </a:r>
            <a:br>
              <a:rPr lang="en-US" altLang="ja-JP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</a:br>
            <a:r>
              <a:rPr lang="ja-JP" altLang="en-US" sz="1600" dirty="0">
                <a:solidFill>
                  <a:srgbClr val="00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　　　　　　　　　　</a:t>
            </a:r>
            <a:r>
              <a:rPr lang="ja-JP" altLang="en-US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誤差が</a:t>
            </a:r>
            <a:r>
              <a:rPr lang="en-US" altLang="ja-JP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eps</a:t>
            </a:r>
            <a:r>
              <a:rPr lang="ja-JP" altLang="en-US" sz="1600" dirty="0">
                <a:solidFill>
                  <a:srgbClr val="FF0000"/>
                </a:solidFill>
                <a:latin typeface="Times New Roman"/>
                <a:ea typeface="ＭＳ Ｐゴシック"/>
                <a:sym typeface="Wingdings" panose="05000000000000000000" pitchFamily="2" charset="2"/>
              </a:rPr>
              <a:t>より小さければ、本来期待している整数値が得られる</a:t>
            </a:r>
            <a:endParaRPr lang="en-US" altLang="ja-JP" sz="1600" dirty="0">
              <a:solidFill>
                <a:srgbClr val="FF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01510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Precision and errors in computer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75520" y="764704"/>
            <a:ext cx="889248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</a:rPr>
              <a:t>Data bit width</a:t>
            </a:r>
            <a:r>
              <a:rPr lang="en-US" altLang="ja-JP" sz="1800" b="1" dirty="0">
                <a:solidFill>
                  <a:srgbClr val="000000"/>
                </a:solidFill>
              </a:rPr>
              <a:t> (</a:t>
            </a:r>
            <a:r>
              <a:rPr lang="ja-JP" altLang="en-US" sz="1800" b="1" dirty="0">
                <a:solidFill>
                  <a:srgbClr val="000000"/>
                </a:solidFill>
              </a:rPr>
              <a:t>データ長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r>
              <a:rPr lang="en-US" altLang="ja-JP" b="1" dirty="0">
                <a:solidFill>
                  <a:srgbClr val="000000"/>
                </a:solidFill>
              </a:rPr>
              <a:t>: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Determine the upper limit of precision</a:t>
            </a:r>
          </a:p>
          <a:p>
            <a:r>
              <a:rPr lang="ja-JP" altLang="en-US" b="1" dirty="0">
                <a:solidFill>
                  <a:srgbClr val="000000"/>
                </a:solidFill>
              </a:rPr>
              <a:t>　　　　　</a:t>
            </a:r>
            <a:r>
              <a:rPr lang="en-US" altLang="ja-JP" b="1" dirty="0">
                <a:solidFill>
                  <a:srgbClr val="000000"/>
                </a:solidFill>
              </a:rPr>
              <a:t>=&gt;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 err="1">
                <a:solidFill>
                  <a:srgbClr val="000000"/>
                </a:solidFill>
              </a:rPr>
              <a:t>Roundoff</a:t>
            </a:r>
            <a:r>
              <a:rPr lang="en-US" altLang="ja-JP" b="1" dirty="0">
                <a:solidFill>
                  <a:srgbClr val="000000"/>
                </a:solidFill>
              </a:rPr>
              <a:t> (rounding)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error</a:t>
            </a:r>
            <a:r>
              <a:rPr lang="en-US" altLang="ja-JP" sz="1800" b="1" dirty="0">
                <a:solidFill>
                  <a:srgbClr val="000000"/>
                </a:solidFill>
              </a:rPr>
              <a:t> (</a:t>
            </a:r>
            <a:r>
              <a:rPr lang="ja-JP" altLang="en-US" sz="1800" b="1" dirty="0">
                <a:solidFill>
                  <a:srgbClr val="000000"/>
                </a:solidFill>
              </a:rPr>
              <a:t>丸め誤差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br>
              <a:rPr lang="en-US" altLang="ja-JP" b="1" dirty="0">
                <a:solidFill>
                  <a:srgbClr val="000000"/>
                </a:solidFill>
              </a:rPr>
            </a:br>
            <a:endParaRPr lang="en-US" altLang="ja-JP" b="1" dirty="0">
              <a:solidFill>
                <a:srgbClr val="000000"/>
              </a:solidFill>
            </a:endParaRPr>
          </a:p>
          <a:p>
            <a:r>
              <a:rPr lang="en-US" altLang="ja-JP" b="1" dirty="0">
                <a:solidFill>
                  <a:srgbClr val="0000FF"/>
                </a:solidFill>
              </a:rPr>
              <a:t>Other error sources </a:t>
            </a:r>
          </a:p>
          <a:p>
            <a:r>
              <a:rPr lang="ja-JP" altLang="en-US" b="1" dirty="0">
                <a:solidFill>
                  <a:srgbClr val="000000"/>
                </a:solidFill>
              </a:rPr>
              <a:t>・ </a:t>
            </a:r>
            <a:r>
              <a:rPr lang="en-US" altLang="ja-JP" b="1" dirty="0">
                <a:solidFill>
                  <a:srgbClr val="000000"/>
                </a:solidFill>
              </a:rPr>
              <a:t>Overflow</a:t>
            </a:r>
            <a:r>
              <a:rPr lang="en-US" altLang="ja-JP" sz="1800" b="1" dirty="0">
                <a:solidFill>
                  <a:srgbClr val="000000"/>
                </a:solidFill>
              </a:rPr>
              <a:t> (</a:t>
            </a:r>
            <a:r>
              <a:rPr lang="ja-JP" altLang="en-US" sz="1800" b="1" dirty="0">
                <a:solidFill>
                  <a:srgbClr val="000000"/>
                </a:solidFill>
              </a:rPr>
              <a:t>積み残し誤差</a:t>
            </a:r>
            <a:r>
              <a:rPr lang="en-US" altLang="ja-JP" sz="1800" b="1" dirty="0">
                <a:solidFill>
                  <a:srgbClr val="000000"/>
                </a:solidFill>
              </a:rPr>
              <a:t>, </a:t>
            </a:r>
            <a:r>
              <a:rPr lang="ja-JP" altLang="en-US" sz="1800" b="1" dirty="0">
                <a:solidFill>
                  <a:srgbClr val="000000"/>
                </a:solidFill>
              </a:rPr>
              <a:t>桁あふれ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r>
              <a:rPr lang="en-US" altLang="ja-JP" b="1" dirty="0">
                <a:solidFill>
                  <a:srgbClr val="000000"/>
                </a:solidFill>
              </a:rPr>
              <a:t>: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en-US" altLang="ja-JP" sz="2000" dirty="0">
                <a:solidFill>
                  <a:srgbClr val="000000"/>
                </a:solidFill>
              </a:rPr>
              <a:t> </a:t>
            </a:r>
            <a:r>
              <a:rPr lang="ja-JP" altLang="en-US" sz="2000" dirty="0">
                <a:solidFill>
                  <a:srgbClr val="000000"/>
                </a:solidFill>
              </a:rPr>
              <a:t>　</a:t>
            </a:r>
            <a:r>
              <a:rPr lang="en-US" altLang="ja-JP" sz="2000" i="1" dirty="0">
                <a:solidFill>
                  <a:srgbClr val="000000"/>
                </a:solidFill>
              </a:rPr>
              <a:t>e.g.</a:t>
            </a:r>
            <a:r>
              <a:rPr lang="en-US" altLang="ja-JP" sz="2000" dirty="0">
                <a:solidFill>
                  <a:srgbClr val="000000"/>
                </a:solidFill>
              </a:rPr>
              <a:t> by summation between large integers</a:t>
            </a:r>
            <a:r>
              <a:rPr lang="en-US" altLang="ja-JP" sz="1600" dirty="0">
                <a:solidFill>
                  <a:srgbClr val="000000"/>
                </a:solidFill>
              </a:rPr>
              <a:t> (</a:t>
            </a:r>
            <a:r>
              <a:rPr lang="ja-JP" altLang="en-US" sz="1600" dirty="0">
                <a:solidFill>
                  <a:srgbClr val="000000"/>
                </a:solidFill>
              </a:rPr>
              <a:t>有効桁数を超える整数の和・積</a:t>
            </a:r>
            <a:r>
              <a:rPr lang="en-US" altLang="ja-JP" sz="1600" dirty="0">
                <a:solidFill>
                  <a:srgbClr val="000000"/>
                </a:solidFill>
              </a:rPr>
              <a:t>)</a:t>
            </a:r>
            <a:endParaRPr lang="en-US" altLang="ja-JP" sz="2000" dirty="0">
              <a:solidFill>
                <a:srgbClr val="000000"/>
              </a:solidFill>
            </a:endParaRPr>
          </a:p>
          <a:p>
            <a:r>
              <a:rPr lang="ja-JP" altLang="en-US" sz="2000" b="1" dirty="0">
                <a:solidFill>
                  <a:srgbClr val="000000"/>
                </a:solidFill>
              </a:rPr>
              <a:t>　　　　　　　　　</a:t>
            </a:r>
            <a:r>
              <a:rPr lang="en-US" altLang="ja-JP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</a:t>
            </a:r>
            <a:r>
              <a:rPr lang="ja-JP" altLang="en-US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  <a:sym typeface="Wingdings" panose="05000000000000000000" pitchFamily="2" charset="2"/>
              </a:rPr>
              <a:t>underflow</a:t>
            </a:r>
          </a:p>
          <a:p>
            <a:r>
              <a:rPr lang="ja-JP" alt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　</a:t>
            </a:r>
            <a:r>
              <a:rPr lang="en-US" altLang="ja-JP" sz="2000" dirty="0">
                <a:solidFill>
                  <a:srgbClr val="000000"/>
                </a:solidFill>
                <a:sym typeface="Wingdings" panose="05000000000000000000" pitchFamily="2" charset="2"/>
              </a:rPr>
              <a:t>(overflow</a:t>
            </a:r>
            <a:r>
              <a:rPr lang="ja-JP" alt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sym typeface="Wingdings" panose="05000000000000000000" pitchFamily="2" charset="2"/>
              </a:rPr>
              <a:t>and underflow can be detected by CPU / software</a:t>
            </a:r>
            <a:br>
              <a:rPr lang="en-US" altLang="ja-JP" sz="2000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en-US" altLang="ja-JP" sz="2000" dirty="0">
                <a:solidFill>
                  <a:srgbClr val="000000"/>
                </a:solidFill>
                <a:sym typeface="Wingdings" panose="05000000000000000000" pitchFamily="2" charset="2"/>
              </a:rPr>
              <a:t>     but may deteriorate calculation speed)</a:t>
            </a:r>
            <a:br>
              <a:rPr lang="en-US" altLang="ja-JP" sz="2000" dirty="0">
                <a:solidFill>
                  <a:srgbClr val="000000"/>
                </a:solidFill>
                <a:sym typeface="Wingdings" panose="05000000000000000000" pitchFamily="2" charset="2"/>
              </a:rPr>
            </a:br>
            <a:r>
              <a:rPr lang="ja-JP" altLang="en-US" b="1" dirty="0">
                <a:solidFill>
                  <a:srgbClr val="000000"/>
                </a:solidFill>
              </a:rPr>
              <a:t>・ </a:t>
            </a:r>
            <a:r>
              <a:rPr lang="en-US" altLang="ja-JP" b="1" dirty="0" err="1">
                <a:solidFill>
                  <a:srgbClr val="000000"/>
                </a:solidFill>
              </a:rPr>
              <a:t>Roundoff</a:t>
            </a:r>
            <a:r>
              <a:rPr lang="en-US" altLang="ja-JP" b="1" dirty="0">
                <a:solidFill>
                  <a:srgbClr val="000000"/>
                </a:solidFill>
              </a:rPr>
              <a:t> error</a:t>
            </a:r>
            <a:r>
              <a:rPr lang="en-US" altLang="ja-JP" sz="1800" b="1" dirty="0">
                <a:solidFill>
                  <a:srgbClr val="000000"/>
                </a:solidFill>
              </a:rPr>
              <a:t> (</a:t>
            </a:r>
            <a:r>
              <a:rPr lang="ja-JP" altLang="en-US" sz="1800" b="1" dirty="0">
                <a:solidFill>
                  <a:srgbClr val="000000"/>
                </a:solidFill>
              </a:rPr>
              <a:t>桁落ち誤差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r>
              <a:rPr lang="ja-JP" altLang="en-US" b="1" dirty="0">
                <a:solidFill>
                  <a:srgbClr val="000000"/>
                </a:solidFill>
              </a:rPr>
              <a:t>： </a:t>
            </a:r>
            <a:r>
              <a:rPr lang="en-US" altLang="ja-JP" b="1" dirty="0">
                <a:solidFill>
                  <a:srgbClr val="000000"/>
                </a:solidFill>
              </a:rPr>
              <a:t>By subtracting very similar values</a:t>
            </a:r>
          </a:p>
          <a:p>
            <a:r>
              <a:rPr lang="ja-JP" altLang="en-US" sz="2000" dirty="0">
                <a:solidFill>
                  <a:srgbClr val="000000"/>
                </a:solidFill>
              </a:rPr>
              <a:t>　　</a:t>
            </a:r>
            <a:r>
              <a:rPr lang="en-US" altLang="ja-JP" sz="2000" i="1" dirty="0">
                <a:solidFill>
                  <a:srgbClr val="000000"/>
                </a:solidFill>
              </a:rPr>
              <a:t>ex</a:t>
            </a:r>
            <a:r>
              <a:rPr lang="en-US" altLang="ja-JP" sz="2000" dirty="0">
                <a:solidFill>
                  <a:srgbClr val="000000"/>
                </a:solidFill>
              </a:rPr>
              <a:t>: for </a:t>
            </a:r>
            <a:r>
              <a:rPr lang="en-US" altLang="ja-JP" sz="2000" dirty="0">
                <a:solidFill>
                  <a:srgbClr val="FF0000"/>
                </a:solidFill>
              </a:rPr>
              <a:t>4 digits calculation</a:t>
            </a:r>
            <a:r>
              <a:rPr lang="en-US" altLang="ja-JP" sz="2000" dirty="0">
                <a:solidFill>
                  <a:srgbClr val="000000"/>
                </a:solidFill>
              </a:rPr>
              <a:t>:</a:t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en-US" altLang="ja-JP" sz="2000" dirty="0">
                <a:solidFill>
                  <a:srgbClr val="000000"/>
                </a:solidFill>
              </a:rPr>
              <a:t>                   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5</a:t>
            </a:r>
            <a:r>
              <a:rPr lang="ja-JP" altLang="en-US" sz="2000" dirty="0">
                <a:solidFill>
                  <a:srgbClr val="000000"/>
                </a:solidFill>
              </a:rPr>
              <a:t>√</a:t>
            </a:r>
            <a:r>
              <a:rPr lang="en-US" altLang="ja-JP" sz="2000" dirty="0">
                <a:solidFill>
                  <a:srgbClr val="000000"/>
                </a:solidFill>
              </a:rPr>
              <a:t>41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–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32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~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5*6.403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–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32.00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=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32.015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–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32.00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=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FF0000"/>
                </a:solidFill>
              </a:rPr>
              <a:t>32.02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–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32.00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=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0.0</a:t>
            </a:r>
            <a:r>
              <a:rPr lang="en-US" altLang="ja-JP" sz="2000" dirty="0">
                <a:solidFill>
                  <a:srgbClr val="FF0000"/>
                </a:solidFill>
              </a:rPr>
              <a:t>2</a:t>
            </a:r>
          </a:p>
          <a:p>
            <a:r>
              <a:rPr lang="ja-JP" altLang="en-US" sz="2000" dirty="0">
                <a:solidFill>
                  <a:srgbClr val="000000"/>
                </a:solidFill>
              </a:rPr>
              <a:t>　　　　</a:t>
            </a:r>
            <a:r>
              <a:rPr lang="en-US" altLang="ja-JP" sz="2000" dirty="0">
                <a:solidFill>
                  <a:srgbClr val="000000"/>
                </a:solidFill>
              </a:rPr>
              <a:t>The given values have 4 significant digits</a:t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en-US" altLang="ja-JP" sz="2000" dirty="0">
                <a:solidFill>
                  <a:srgbClr val="000000"/>
                </a:solidFill>
              </a:rPr>
              <a:t>           but the result has only </a:t>
            </a:r>
            <a:r>
              <a:rPr lang="en-US" altLang="ja-JP" sz="2000" dirty="0">
                <a:solidFill>
                  <a:srgbClr val="FF0000"/>
                </a:solidFill>
              </a:rPr>
              <a:t>1</a:t>
            </a:r>
            <a:r>
              <a:rPr lang="en-US" altLang="ja-JP" sz="2000" dirty="0">
                <a:solidFill>
                  <a:srgbClr val="000000"/>
                </a:solidFill>
              </a:rPr>
              <a:t> significant digits</a:t>
            </a:r>
          </a:p>
          <a:p>
            <a:r>
              <a:rPr lang="ja-JP" altLang="en-US" sz="2000" b="1" dirty="0">
                <a:solidFill>
                  <a:srgbClr val="FF0000"/>
                </a:solidFill>
              </a:rPr>
              <a:t>　　</a:t>
            </a:r>
            <a:r>
              <a:rPr lang="en-US" altLang="ja-JP" sz="2000" b="1" dirty="0">
                <a:solidFill>
                  <a:srgbClr val="FF0000"/>
                </a:solidFill>
              </a:rPr>
              <a:t>Avoid subtraction between similar large values</a:t>
            </a:r>
            <a:br>
              <a:rPr lang="en-US" altLang="ja-JP" sz="2000" b="1" dirty="0">
                <a:solidFill>
                  <a:srgbClr val="FF0000"/>
                </a:solidFill>
              </a:rPr>
            </a:br>
            <a:r>
              <a:rPr lang="ja-JP" altLang="en-US" b="1" dirty="0">
                <a:solidFill>
                  <a:srgbClr val="000000"/>
                </a:solidFill>
              </a:rPr>
              <a:t>・ </a:t>
            </a:r>
            <a:r>
              <a:rPr lang="en-US" altLang="ja-JP" b="1" dirty="0">
                <a:solidFill>
                  <a:srgbClr val="000000"/>
                </a:solidFill>
              </a:rPr>
              <a:t>Loss of trailing digits</a:t>
            </a:r>
            <a:r>
              <a:rPr lang="en-US" altLang="ja-JP" sz="1800" b="1" dirty="0">
                <a:solidFill>
                  <a:srgbClr val="000000"/>
                </a:solidFill>
              </a:rPr>
              <a:t> (</a:t>
            </a:r>
            <a:r>
              <a:rPr lang="ja-JP" altLang="en-US" sz="1800" b="1" dirty="0">
                <a:solidFill>
                  <a:srgbClr val="000000"/>
                </a:solidFill>
              </a:rPr>
              <a:t>情報落ち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r>
              <a:rPr lang="ja-JP" altLang="en-US" b="1" dirty="0">
                <a:solidFill>
                  <a:srgbClr val="000000"/>
                </a:solidFill>
              </a:rPr>
              <a:t>： 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en-US" altLang="ja-JP" sz="2000" dirty="0">
                <a:solidFill>
                  <a:srgbClr val="000000"/>
                </a:solidFill>
              </a:rPr>
              <a:t>      by summing / subtracting between largely-different values</a:t>
            </a:r>
            <a:br>
              <a:rPr lang="en-US" altLang="ja-JP" sz="2000" dirty="0">
                <a:solidFill>
                  <a:srgbClr val="000000"/>
                </a:solidFill>
              </a:rPr>
            </a:br>
            <a:r>
              <a:rPr lang="ja-JP" altLang="en-US" sz="2000" dirty="0">
                <a:solidFill>
                  <a:srgbClr val="000000"/>
                </a:solidFill>
              </a:rPr>
              <a:t>　　</a:t>
            </a:r>
            <a:r>
              <a:rPr lang="en-US" altLang="ja-JP" sz="2000" i="1" dirty="0">
                <a:solidFill>
                  <a:srgbClr val="000000"/>
                </a:solidFill>
              </a:rPr>
              <a:t>ex</a:t>
            </a:r>
            <a:r>
              <a:rPr lang="en-US" altLang="ja-JP" sz="2000" dirty="0">
                <a:solidFill>
                  <a:srgbClr val="000000"/>
                </a:solidFill>
              </a:rPr>
              <a:t>:</a:t>
            </a:r>
            <a:r>
              <a:rPr lang="ja-JP" altLang="en-US" sz="2000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1000 + 1.456 = 1001 (The initial significant value of .456 is lost)</a:t>
            </a:r>
          </a:p>
        </p:txBody>
      </p:sp>
    </p:spTree>
    <p:extLst>
      <p:ext uri="{BB962C8B-B14F-4D97-AF65-F5344CB8AC3E}">
        <p14:creationId xmlns:p14="http://schemas.microsoft.com/office/powerpoint/2010/main" val="347470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Errors in calculation process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75520" y="764705"/>
            <a:ext cx="849694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</a:rPr>
              <a:t>・ </a:t>
            </a:r>
            <a:r>
              <a:rPr lang="en-US" altLang="ja-JP" dirty="0">
                <a:solidFill>
                  <a:srgbClr val="000000"/>
                </a:solidFill>
              </a:rPr>
              <a:t>Overflow (summing large values)</a:t>
            </a:r>
          </a:p>
          <a:p>
            <a:r>
              <a:rPr lang="ja-JP" altLang="en-US" dirty="0">
                <a:solidFill>
                  <a:srgbClr val="000000"/>
                </a:solidFill>
              </a:rPr>
              <a:t>・ </a:t>
            </a:r>
            <a:r>
              <a:rPr lang="en-US" altLang="ja-JP" dirty="0">
                <a:solidFill>
                  <a:srgbClr val="000000"/>
                </a:solidFill>
              </a:rPr>
              <a:t>Underflow</a:t>
            </a:r>
            <a:r>
              <a:rPr lang="ja-JP" altLang="en-US" dirty="0">
                <a:solidFill>
                  <a:srgbClr val="000000"/>
                </a:solidFill>
              </a:rPr>
              <a:t> </a:t>
            </a:r>
            <a:r>
              <a:rPr lang="en-US" altLang="ja-JP" dirty="0">
                <a:solidFill>
                  <a:srgbClr val="000000"/>
                </a:solidFill>
              </a:rPr>
              <a:t>(huge numbers of summing up small values)</a:t>
            </a:r>
          </a:p>
          <a:p>
            <a:r>
              <a:rPr lang="ja-JP" altLang="en-US" dirty="0">
                <a:solidFill>
                  <a:srgbClr val="000000"/>
                </a:solidFill>
              </a:rPr>
              <a:t>・ </a:t>
            </a:r>
            <a:r>
              <a:rPr lang="en-US" altLang="ja-JP" dirty="0">
                <a:solidFill>
                  <a:srgbClr val="000000"/>
                </a:solidFill>
              </a:rPr>
              <a:t>Rounding off error</a:t>
            </a:r>
          </a:p>
          <a:p>
            <a:r>
              <a:rPr lang="ja-JP" altLang="en-US" b="1" dirty="0">
                <a:solidFill>
                  <a:srgbClr val="000000"/>
                </a:solidFill>
              </a:rPr>
              <a:t>・ </a:t>
            </a:r>
            <a:r>
              <a:rPr lang="en-US" altLang="ja-JP" b="1" dirty="0">
                <a:solidFill>
                  <a:srgbClr val="000000"/>
                </a:solidFill>
              </a:rPr>
              <a:t>Information buried</a:t>
            </a:r>
            <a:r>
              <a:rPr lang="en-US" altLang="ja-JP" sz="1800" b="1" dirty="0">
                <a:solidFill>
                  <a:srgbClr val="000000"/>
                </a:solidFill>
              </a:rPr>
              <a:t> (</a:t>
            </a:r>
            <a:r>
              <a:rPr lang="ja-JP" altLang="en-US" sz="1800" b="1" dirty="0">
                <a:solidFill>
                  <a:srgbClr val="000000"/>
                </a:solidFill>
              </a:rPr>
              <a:t>情報埋没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endParaRPr lang="en-US" altLang="ja-JP" b="1" dirty="0">
              <a:solidFill>
                <a:srgbClr val="000000"/>
              </a:solidFill>
            </a:endParaRPr>
          </a:p>
          <a:p>
            <a:r>
              <a:rPr lang="ja-JP" altLang="en-US" b="1" dirty="0">
                <a:solidFill>
                  <a:srgbClr val="000000"/>
                </a:solidFill>
              </a:rPr>
              <a:t>・ </a:t>
            </a:r>
            <a:r>
              <a:rPr lang="en-US" altLang="ja-JP" b="1" dirty="0">
                <a:solidFill>
                  <a:srgbClr val="000000"/>
                </a:solidFill>
              </a:rPr>
              <a:t>Truncation error</a:t>
            </a:r>
            <a:r>
              <a:rPr lang="en-US" altLang="ja-JP" sz="1800" b="1" dirty="0">
                <a:solidFill>
                  <a:srgbClr val="000000"/>
                </a:solidFill>
              </a:rPr>
              <a:t> (</a:t>
            </a:r>
            <a:r>
              <a:rPr lang="ja-JP" altLang="en-US" sz="1800" b="1" dirty="0">
                <a:solidFill>
                  <a:srgbClr val="000000"/>
                </a:solidFill>
              </a:rPr>
              <a:t>打切り誤差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endParaRPr lang="en-US" altLang="ja-JP" b="1" dirty="0">
              <a:solidFill>
                <a:srgbClr val="000000"/>
              </a:solidFill>
            </a:endParaRPr>
          </a:p>
          <a:p>
            <a:r>
              <a:rPr lang="ja-JP" altLang="en-US" b="1" dirty="0">
                <a:solidFill>
                  <a:srgbClr val="000000"/>
                </a:solidFill>
              </a:rPr>
              <a:t>　　</a:t>
            </a:r>
            <a:r>
              <a:rPr lang="en-US" altLang="ja-JP" b="1" dirty="0">
                <a:solidFill>
                  <a:srgbClr val="000000"/>
                </a:solidFill>
              </a:rPr>
              <a:t>To sum up values slowly approaching to zero: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ja-JP" altLang="en-US" b="1" dirty="0">
                <a:solidFill>
                  <a:srgbClr val="000000"/>
                </a:solidFill>
              </a:rPr>
              <a:t>　　　・ </a:t>
            </a:r>
            <a:r>
              <a:rPr lang="en-US" altLang="ja-JP" b="1" dirty="0">
                <a:solidFill>
                  <a:srgbClr val="000000"/>
                </a:solidFill>
              </a:rPr>
              <a:t>Tailor expansion</a:t>
            </a:r>
            <a:r>
              <a:rPr lang="en-US" altLang="ja-JP" sz="1800" b="1" dirty="0">
                <a:solidFill>
                  <a:srgbClr val="000000"/>
                </a:solidFill>
              </a:rPr>
              <a:t> (</a:t>
            </a:r>
            <a:r>
              <a:rPr lang="ja-JP" altLang="en-US" sz="1800" b="1" dirty="0">
                <a:solidFill>
                  <a:srgbClr val="000000"/>
                </a:solidFill>
              </a:rPr>
              <a:t>テーラー展開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endParaRPr lang="en-US" altLang="ja-JP" b="1" dirty="0">
              <a:solidFill>
                <a:srgbClr val="000000"/>
              </a:solidFill>
            </a:endParaRPr>
          </a:p>
          <a:p>
            <a:r>
              <a:rPr lang="ja-JP" altLang="en-US" b="1" dirty="0">
                <a:solidFill>
                  <a:srgbClr val="000000"/>
                </a:solidFill>
              </a:rPr>
              <a:t>　　　・ </a:t>
            </a:r>
            <a:r>
              <a:rPr lang="en-US" altLang="ja-JP" b="1" dirty="0">
                <a:solidFill>
                  <a:srgbClr val="000000"/>
                </a:solidFill>
              </a:rPr>
              <a:t>Summation of Coulomb energy </a:t>
            </a:r>
            <a:r>
              <a:rPr lang="en-US" altLang="ja-JP" sz="1800" b="1" dirty="0">
                <a:solidFill>
                  <a:srgbClr val="000000"/>
                </a:solidFill>
              </a:rPr>
              <a:t>(Coulomb</a:t>
            </a:r>
            <a:r>
              <a:rPr lang="ja-JP" altLang="en-US" sz="1800" b="1" dirty="0">
                <a:solidFill>
                  <a:srgbClr val="000000"/>
                </a:solidFill>
              </a:rPr>
              <a:t>エネルギーの和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endParaRPr lang="en-US" altLang="ja-JP" b="1" dirty="0">
              <a:solidFill>
                <a:srgbClr val="000000"/>
              </a:solidFill>
            </a:endParaRPr>
          </a:p>
          <a:p>
            <a:r>
              <a:rPr lang="ja-JP" altLang="en-US" dirty="0">
                <a:solidFill>
                  <a:srgbClr val="000000"/>
                </a:solidFill>
              </a:rPr>
              <a:t>　　</a:t>
            </a:r>
            <a:r>
              <a:rPr lang="en-US" altLang="ja-JP" dirty="0">
                <a:solidFill>
                  <a:srgbClr val="000000"/>
                </a:solidFill>
              </a:rPr>
              <a:t>Need to terminate the summation if calculation time has    </a:t>
            </a:r>
            <a:br>
              <a:rPr lang="en-US" altLang="ja-JP" dirty="0">
                <a:solidFill>
                  <a:srgbClr val="000000"/>
                </a:solidFill>
              </a:rPr>
            </a:br>
            <a:r>
              <a:rPr lang="en-US" altLang="ja-JP" dirty="0">
                <a:solidFill>
                  <a:srgbClr val="000000"/>
                </a:solidFill>
              </a:rPr>
              <a:t>      limitation or the result reaches the required precision</a:t>
            </a:r>
            <a:br>
              <a:rPr lang="en-US" altLang="ja-JP" dirty="0">
                <a:solidFill>
                  <a:srgbClr val="000000"/>
                </a:solidFill>
              </a:rPr>
            </a:br>
            <a:r>
              <a:rPr lang="en-US" altLang="ja-JP" dirty="0">
                <a:solidFill>
                  <a:srgbClr val="000000"/>
                </a:solidFill>
              </a:rPr>
              <a:t>        </a:t>
            </a:r>
            <a:r>
              <a:rPr lang="en-US" altLang="ja-JP" sz="1800" dirty="0">
                <a:solidFill>
                  <a:srgbClr val="000000"/>
                </a:solidFill>
              </a:rPr>
              <a:t>(</a:t>
            </a:r>
            <a:r>
              <a:rPr lang="ja-JP" altLang="en-US" sz="1800" dirty="0">
                <a:solidFill>
                  <a:srgbClr val="000000"/>
                </a:solidFill>
              </a:rPr>
              <a:t>計算時間と必要な精度に応じて、どこかで計算を打ち切る</a:t>
            </a:r>
            <a:r>
              <a:rPr lang="en-US" altLang="ja-JP" sz="1800" dirty="0">
                <a:solidFill>
                  <a:srgbClr val="000000"/>
                </a:solidFill>
              </a:rPr>
              <a:t>)</a:t>
            </a:r>
            <a:endParaRPr lang="en-US" altLang="ja-JP" dirty="0">
              <a:solidFill>
                <a:srgbClr val="000000"/>
              </a:solidFill>
            </a:endParaRPr>
          </a:p>
          <a:p>
            <a:endParaRPr lang="en-US" altLang="ja-JP" b="1" dirty="0">
              <a:solidFill>
                <a:srgbClr val="000000"/>
              </a:solidFill>
            </a:endParaRPr>
          </a:p>
          <a:p>
            <a:r>
              <a:rPr lang="ja-JP" altLang="en-US" b="1" dirty="0">
                <a:solidFill>
                  <a:srgbClr val="000000"/>
                </a:solidFill>
              </a:rPr>
              <a:t>・ </a:t>
            </a:r>
            <a:r>
              <a:rPr lang="en-US" altLang="ja-JP" b="1" dirty="0">
                <a:solidFill>
                  <a:srgbClr val="000000"/>
                </a:solidFill>
              </a:rPr>
              <a:t>Convergence error</a:t>
            </a:r>
            <a:r>
              <a:rPr lang="en-US" altLang="ja-JP" sz="1800" b="1" dirty="0">
                <a:solidFill>
                  <a:srgbClr val="000000"/>
                </a:solidFill>
              </a:rPr>
              <a:t> (</a:t>
            </a:r>
            <a:r>
              <a:rPr lang="ja-JP" altLang="en-US" sz="1800" b="1" dirty="0">
                <a:solidFill>
                  <a:srgbClr val="000000"/>
                </a:solidFill>
              </a:rPr>
              <a:t>収束誤差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endParaRPr lang="en-US" altLang="ja-JP" b="1" dirty="0">
              <a:solidFill>
                <a:srgbClr val="000000"/>
              </a:solidFill>
            </a:endParaRPr>
          </a:p>
          <a:p>
            <a:r>
              <a:rPr lang="ja-JP" altLang="en-US" dirty="0">
                <a:solidFill>
                  <a:srgbClr val="000000"/>
                </a:solidFill>
              </a:rPr>
              <a:t>　　</a:t>
            </a:r>
            <a:r>
              <a:rPr lang="en-US" altLang="ja-JP" dirty="0">
                <a:solidFill>
                  <a:srgbClr val="000000"/>
                </a:solidFill>
              </a:rPr>
              <a:t>The required precision (often expressed EPS) is given to judge </a:t>
            </a:r>
            <a:br>
              <a:rPr lang="en-US" altLang="ja-JP" dirty="0">
                <a:solidFill>
                  <a:srgbClr val="000000"/>
                </a:solidFill>
              </a:rPr>
            </a:br>
            <a:r>
              <a:rPr lang="en-US" altLang="ja-JP" dirty="0">
                <a:solidFill>
                  <a:srgbClr val="000000"/>
                </a:solidFill>
              </a:rPr>
              <a:t>     the termination of iterative convergence calculations</a:t>
            </a:r>
          </a:p>
          <a:p>
            <a:r>
              <a:rPr lang="ja-JP" altLang="en-US" b="1" dirty="0">
                <a:solidFill>
                  <a:srgbClr val="000000"/>
                </a:solidFill>
              </a:rPr>
              <a:t>・ </a:t>
            </a:r>
            <a:r>
              <a:rPr lang="en-US" altLang="ja-JP" b="1" dirty="0">
                <a:solidFill>
                  <a:srgbClr val="000000"/>
                </a:solidFill>
              </a:rPr>
              <a:t>Errors originating from physical model</a:t>
            </a:r>
            <a:r>
              <a:rPr lang="en-US" altLang="ja-JP" sz="1800" b="1" dirty="0">
                <a:solidFill>
                  <a:srgbClr val="000000"/>
                </a:solidFill>
              </a:rPr>
              <a:t> (</a:t>
            </a:r>
            <a:r>
              <a:rPr lang="ja-JP" altLang="en-US" sz="1800" b="1" dirty="0">
                <a:solidFill>
                  <a:srgbClr val="000000"/>
                </a:solidFill>
              </a:rPr>
              <a:t>物理モデルの誤差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endParaRPr lang="en-US" altLang="ja-JP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Information buried </a:t>
            </a:r>
            <a:r>
              <a:rPr lang="en-US" altLang="ja-JP" sz="2800" b="1" dirty="0">
                <a:solidFill>
                  <a:srgbClr val="0000FF"/>
                </a:solidFill>
              </a:rPr>
              <a:t>(</a:t>
            </a:r>
            <a:r>
              <a:rPr lang="ja-JP" altLang="en-US" sz="2800" b="1" dirty="0">
                <a:solidFill>
                  <a:srgbClr val="0000FF"/>
                </a:solidFill>
              </a:rPr>
              <a:t>情報埋没</a:t>
            </a:r>
            <a:r>
              <a:rPr lang="en-US" altLang="ja-JP" sz="2800" b="1" dirty="0">
                <a:solidFill>
                  <a:srgbClr val="0000FF"/>
                </a:solidFill>
              </a:rPr>
              <a:t>)</a:t>
            </a:r>
            <a:endParaRPr lang="en-US" altLang="ja-JP" sz="36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631504" y="1016793"/>
                <a:ext cx="79208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ja-JP" b="1" i="1" dirty="0">
                    <a:solidFill>
                      <a:srgbClr val="FF0000"/>
                    </a:solidFill>
                  </a:rPr>
                  <a:t>e.g.</a:t>
                </a:r>
                <a:r>
                  <a:rPr lang="en-US" altLang="ja-JP" b="1" dirty="0">
                    <a:solidFill>
                      <a:srgbClr val="FF0000"/>
                    </a:solidFill>
                  </a:rPr>
                  <a:t>, calculate exp(-40) 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ja-JP" alt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𝐞𝐱𝐩</m:t>
                        </m:r>
                      </m:fName>
                      <m:e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ja-JP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supHide m:val="on"/>
                        <m:ctrlP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ja-JP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ja-JP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nary>
                  </m:oMath>
                </a14:m>
                <a:endParaRPr lang="ja-JP" altLang="en-US" b="1" dirty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endParaRPr lang="en-US" altLang="ja-JP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016793"/>
                <a:ext cx="7920880" cy="830997"/>
              </a:xfrm>
              <a:prstGeom prst="rect">
                <a:avLst/>
              </a:prstGeom>
              <a:blipFill>
                <a:blip r:embed="rId3"/>
                <a:stretch>
                  <a:fillRect l="-1232" t="-72059" b="-654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5602024" y="1540972"/>
                <a:ext cx="4958473" cy="53444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2000" b="1" dirty="0">
                    <a:solidFill>
                      <a:srgbClr val="FF0000"/>
                    </a:solidFill>
                  </a:rPr>
                  <a:t>Exact value</a:t>
                </a:r>
                <a:r>
                  <a:rPr lang="it-IT" altLang="ja-JP" sz="2000" dirty="0">
                    <a:solidFill>
                      <a:srgbClr val="FF0000"/>
                    </a:solidFill>
                  </a:rPr>
                  <a:t> 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　</a:t>
                </a:r>
                <a:r>
                  <a:rPr lang="it-IT" altLang="ja-JP" sz="2000" b="1" dirty="0">
                    <a:solidFill>
                      <a:srgbClr val="FF0000"/>
                    </a:solidFill>
                  </a:rPr>
                  <a:t>4.24835425529159</a:t>
                </a:r>
                <a:r>
                  <a:rPr lang="en-US" altLang="ja-JP" sz="2000" b="1" dirty="0">
                    <a:solidFill>
                      <a:srgbClr val="FF0000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ja-JP" sz="2000" b="1" dirty="0">
                    <a:solidFill>
                      <a:srgbClr val="FF0000"/>
                    </a:solidFill>
                  </a:rPr>
                  <a:t>10</a:t>
                </a:r>
                <a:r>
                  <a:rPr lang="en-US" altLang="ja-JP" sz="2000" b="1" baseline="30000" dirty="0">
                    <a:solidFill>
                      <a:srgbClr val="FF0000"/>
                    </a:solidFill>
                  </a:rPr>
                  <a:t>-</a:t>
                </a:r>
                <a:r>
                  <a:rPr lang="it-IT" altLang="ja-JP" sz="2000" b="1" baseline="30000" dirty="0">
                    <a:solidFill>
                      <a:srgbClr val="FF0000"/>
                    </a:solidFill>
                  </a:rPr>
                  <a:t>18</a:t>
                </a:r>
                <a:endParaRPr lang="en-US" altLang="ja-JP" sz="2000" b="1" dirty="0">
                  <a:solidFill>
                    <a:srgbClr val="FF0000"/>
                  </a:solidFill>
                </a:endParaRPr>
              </a:p>
              <a:p>
                <a:pPr>
                  <a:defRPr/>
                </a:pPr>
                <a:r>
                  <a:rPr lang="en-US" altLang="ja-JP" sz="2000" b="1" i="1" dirty="0">
                    <a:solidFill>
                      <a:srgbClr val="0000FF"/>
                    </a:solidFill>
                  </a:rPr>
                  <a:t>N</a:t>
                </a:r>
                <a:r>
                  <a:rPr lang="ja-JP" altLang="en-US" sz="2000" b="1" dirty="0">
                    <a:solidFill>
                      <a:srgbClr val="0000FF"/>
                    </a:solidFill>
                  </a:rPr>
                  <a:t> :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ja-JP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nary>
                  </m:oMath>
                </a14:m>
                <a:r>
                  <a:rPr lang="en-US" altLang="ja-JP" sz="2000" b="1" dirty="0">
                    <a:solidFill>
                      <a:srgbClr val="0000FF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altLang="ja-JP" sz="2000" b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2000" b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000" b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000" b="1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0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0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ja-JP" sz="20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0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ja-JP" sz="20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1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ja-JP" sz="2000" b="1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ja-JP" sz="2000" b="1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0099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ja-JP" sz="20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0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ja-JP" sz="20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nary>
                  </m:oMath>
                </a14:m>
                <a:endParaRPr lang="en-US" altLang="ja-JP" sz="2000" b="1" dirty="0">
                  <a:solidFill>
                    <a:srgbClr val="0000FF"/>
                  </a:solidFill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0 :                           1                                   1</a:t>
                </a: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 1 :                       -39                0.024390244</a:t>
                </a: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 2 :                       761             0.0011890606</a:t>
                </a: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18 :   7.3620174e+12              5.290335e-14</a:t>
                </a: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19 :  -1.5234693e+13            2.4096905e-14</a:t>
                </a: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20 :   2.9958728e+13              1.153502e-14</a:t>
                </a: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21 :  -5.6123978e+13            5.7878667e-15</a:t>
                </a: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22 :   1.0039003e+14            3.0368438e-15</a:t>
                </a: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23 :  -1.7180825e+14            1.6625449e-15</a:t>
                </a: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FF0000"/>
                    </a:solidFill>
                  </a:rPr>
                  <a:t>　 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Sum up large +/- values</a:t>
                </a:r>
                <a:endParaRPr lang="it-IT" altLang="ja-JP" sz="2000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79 :  -1.3651644e+09            </a:t>
                </a:r>
                <a:r>
                  <a:rPr lang="ja-JP" altLang="en-US" sz="2000" b="1" dirty="0">
                    <a:solidFill>
                      <a:srgbClr val="009900"/>
                    </a:solidFill>
                  </a:rPr>
                  <a:t>4.2483543e-18</a:t>
                </a: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115:           5.8811462            4.2483543e-18</a:t>
                </a: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000000"/>
                    </a:solidFill>
                  </a:rPr>
                  <a:t>116:           </a:t>
                </a:r>
                <a:r>
                  <a:rPr lang="ja-JP" altLang="en-US" sz="2000" dirty="0">
                    <a:solidFill>
                      <a:srgbClr val="FF0000"/>
                    </a:solidFill>
                  </a:rPr>
                  <a:t>5.8811665</a:t>
                </a:r>
                <a:r>
                  <a:rPr lang="ja-JP" altLang="en-US" sz="2000" dirty="0">
                    <a:solidFill>
                      <a:srgbClr val="000000"/>
                    </a:solidFill>
                  </a:rPr>
                  <a:t>            4.2483543e-18</a:t>
                </a:r>
              </a:p>
              <a:p>
                <a:pPr>
                  <a:defRPr/>
                </a:pPr>
                <a:r>
                  <a:rPr lang="ja-JP" altLang="en-US" sz="2000" dirty="0">
                    <a:solidFill>
                      <a:srgbClr val="FF0000"/>
                    </a:solidFill>
                  </a:rPr>
                  <a:t>　　　　</a:t>
                </a:r>
                <a:r>
                  <a:rPr lang="en-US" altLang="ja-JP" sz="2000" dirty="0">
                    <a:solidFill>
                      <a:srgbClr val="FF0000"/>
                    </a:solidFill>
                  </a:rPr>
                  <a:t>Well converged, </a:t>
                </a:r>
                <a:br>
                  <a:rPr lang="en-US" altLang="ja-JP" sz="2000" dirty="0">
                    <a:solidFill>
                      <a:srgbClr val="FF0000"/>
                    </a:solidFill>
                  </a:rPr>
                </a:br>
                <a:r>
                  <a:rPr lang="en-US" altLang="ja-JP" sz="2000" dirty="0">
                    <a:solidFill>
                      <a:srgbClr val="FF0000"/>
                    </a:solidFill>
                  </a:rPr>
                  <a:t>      but </a:t>
                </a:r>
                <a:r>
                  <a:rPr lang="en-US" altLang="ja-JP" sz="2000" b="1" dirty="0">
                    <a:solidFill>
                      <a:srgbClr val="0000FF"/>
                    </a:solidFill>
                  </a:rPr>
                  <a:t>18 digits of error!!</a:t>
                </a:r>
                <a:endParaRPr lang="it-IT" altLang="ja-JP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024" y="1540972"/>
                <a:ext cx="4958473" cy="5344412"/>
              </a:xfrm>
              <a:prstGeom prst="rect">
                <a:avLst/>
              </a:prstGeom>
              <a:blipFill>
                <a:blip r:embed="rId4"/>
                <a:stretch>
                  <a:fillRect l="-1353" t="-3082" b="-11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14100720" y="260648"/>
            <a:ext cx="2569934" cy="11710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0: nn=1: v = 1: 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1: nn=1: v = -40: -39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2: nn=2: v = 800: 761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3: nn=6: v = -10666.6666666667: -9905.66666666667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4: nn=24: v = 106666.666666667: 96761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5: nn=120: v = -853333.333333333: -756572.333333333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6: nn=720: v = 5688888.88888889: 4932316.55555556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7: nn=5040: v = -32507936.5079365: -27575619.952381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8: nn=40320: v = 162539682.539683: 134964062.587302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9: nn=362880: v = -722398589.065256: -587434526.477954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10: nn=3628800: v = 2889594356.26102: 2302159829.78307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11: nn=39916800: v = -10507615840.9492: -8205456011.16611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12: nn=479001600: v = 35025386136.4972: 26819930125.3311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13: nn=6227020800: v = -107770418881.53: -80950488756.1989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14: nn=87178291200: v = 307915482518.657: 226964993762.458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15: nn=1307674368000: v = -821107953383.086: -594142959620.627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16: nn=20922789888000: v = 2052769883457.71: 1458626923837.09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17: nn=355687428096000: v = -4830046784606.39: -3371419860769.3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18: nn=6.402373705728e+015: v = 10733437299125.3: 7362017438356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19: nn=1.21645100408832e+017: v = -22596710103421.7: -15234692665065.7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20: nn=2.43290200817664e+018: v = 45193420206843.4: 29958727541777.7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21: nn=5.10909421717094e+019: v = -86082705155892.2: -56123977614114.5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22: nn=1.12400072777761e+021: v = 156514009374349: 100390031760235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23: nn=2.5852016738885e+022: v = -272198277172782: -171808245412547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24: nn=6.20448401733239e+023: v = 453663795287969: 281855549875423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25: nn=1.5511210043331e+025: v = -725862072460751: -444006522585328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26: nn=4.03291461126606e+026: v = 1.11671088070885e+015: 672704358123519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27: nn=1.08888694504184e+028: v = -1.65438648993903e+015: -981682131815514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28: nn=3.04888344611714e+029: v = 2.36340927134148e+015: 1.38172713952596e+015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29: nn=8.8417619937397e+030: v = -3.25987485702273e+015: -1.87814771749676e+015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30: nn=2.65252859812191e+032: v = 4.34649980936363e+015: 2.46835209186687e+015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31: nn=8.22283865417792e+033: v = -5.60838685079179e+015: -3.14003475892492e+015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32: nn=2.63130836933694e+035: v = 7.01048356348973e+015: 3.87044880456482e+015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33: nn=8.68331761881189e+036: v = -8.49755583453301e+015: -4.62710702996819e+015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34: nn=2.95232799039604e+038: v = 9.9971245112153e+015: 5.37001748124711e+015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35: nn=1.03331479663861e+040: v = -1.14252851556746e+016: -6.05526767442752e+015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36: nn=3.71993326789901e+041: v = 1.26947612840829e+016: 6.63949360965541e+015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37: nn=1.37637530912263e+043: v = -1.37240662530626e+016: -7.08457264340722e+015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38: nn=5.23022617466601e+044: v = 1.44463855295396e+016: 7.36181288613239e+015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39: nn=2.03978820811974e+046: v = -1.48168056713227e+016: -7.45499278519028e+015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40: nn=8.15915283247898e+047: v = 1.48168056713227e+016: 7.36181288613239e+015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41: nn=3.34525266131638e+049: v = -1.44554201671441e+016: -7.09360728101168e+015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42: nn=1.40500611775288e+051: v = 1.37670668258515e+016: 6.67345954483981e+015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43: nn=6.04152630633738e+052: v = -1.28065737914898e+016: -6.13311424664995e+015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44: nn=2.65827157478845e+054: v = 1.16423398104452e+016: 5.50922556379529e+015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45: nn=1.1962222086548e+056: v = -1.03487464981735e+016: -4.83952093437826e+015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46: nn=5.50262215981209e+057: v = 8.99890999841178e+015: 4.15938906403352e+015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47: nn=2.58623241511168e+059: v = -7.65864680715896e+015: -3.49925774312544e+015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48: nn=1.24139155925361e+061: v = 6.38220567263247e+015: 2.88294792950703e+015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49: nn=6.08281864034268e+062: v = -5.20996381439385e+015: -2.32701588488682e+015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50: nn=3.04140932017134e+064: v = 4.16797105151508e+015: 1.84095516662826e+015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51: nn=1.55111875328738e+066: v = -3.26899690314908e+015: -1.42804173652082e+015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52: nn=8.06581751709439e+067: v = 2.51461300242237e+015: 1.08657126590155e+015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53: nn=4.27488328406003e+069: v = -1.89782113390368e+015: -811249868002128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54: nn=2.30843697339241e+071: v = 1.40579343252124e+015: 594543564519114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55: nn=1.26964033536583e+073: v = -1.02239522365181e+015: -427851659132698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56: nn=7.10998587804863e+074: v = 730282302608437: 302430643475739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57: nn=4.05269195048772e+076: v = -512478808848026: -210048165372287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58: nn=2.35056133128288e+078: v = 353433661274501: 143385495902214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59: nn=1.3868311854569e+080: v = -239616041542034: -96230545639820.8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60: nn=8.32098711274139e+081: v = 159744027694690: 63513482054868.7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61: nn=5.07580213877225e+083: v = -104750182094878: -41236700040009.7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62: nn=3.14699732603879e+085: v = 67580762641857: 26344062601847.4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63: nn=1.98260831540444e+087: v = -42908420724988.6: -16564358123141.2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64: nn=1.26886932185884e+089: v = 26817762953117.9: 10253404829976.6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65: nn=8.24765059208247e+090: v = -16503238740380.2: -6249833910403.6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66: nn=5.44344939077443e+092: v = 10001962872957.7: 3752128962554.12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67: nn=3.64711109181887e+094: v = -5971321118183.71: -2219192155629.59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68: nn=2.48003554243683e+096: v = 3512541834225.71: 1293349678596.12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69: nn=1.71122452428141e+098: v = -2036256135783.02: -742906457186.903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70: nn=1.19785716699699e+100: v = 1163574934733.16: 420668477546.252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71: nn=8.50478588567862e+101: v = -655535174497.552: -234866696951.3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72: nn=6.12344583768861e+103: v = 364186208054.196: 129319511102.896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73: nn=4.47011546151268e+105: v = -199554086605.039: -70234575502.1432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74: nn=3.30788544151939e+107: v = 107867073840.562: 37632498338.4183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75: nn=2.48091408113954e+109: v = -57529106048.2995: -19896607709.8812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76: nn=1.88549470166605e+111: v = 30278476867.526: 10381869157.6449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77: nn=1.45183092028286e+113: v = -15729078892.2213: -5347209734.57646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78: nn=1.13242811782063e+115: v = 8066194303.70324: 2718984569.12678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79: nn=8.94618213078297e+116: v = -4084149014.53329: -1365164445.4065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80: nn=7.15694570462638e+118: v = 2042074507.26664: 676910061.86014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81: nn=5.79712602074737e+120: v = -1008431855.44032: -331521793.580178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82: nn=4.75364333701284e+122: v = 491917978.26357: 160396184.683392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83: nn=3.94552396972066e+124: v = -237068905.187262: -76672720.5038709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84: nn=3.31424013456535e+126: v = 112889954.851077: 36217234.3472065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85: nn=2.81710411438055e+128: v = -53124684.6358011: -16907450.2885946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86: nn=2.42270953836727e+130: v = 24709155.6445587: 7801705.35596401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87: nn=2.10775729837953e+132: v = -11360531.3308316: -3558825.97486756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88: nn=1.85482642257398e+134: v = 5163877.87765071: 1605051.90278316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89: nn=1.65079551609085e+136: v = -2320843.98995538: -715792.087172221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90: nn=1.48571596448176e+138: v = 1031486.21775795: 315694.130585724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91: nn=1.3520015276784e+140: v = -453400.535278218: -137706.404692493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92: nn=1.24384140546413e+142: v = 197130.667512269: 59424.2628197751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93: nn=1.15677250708164e+144: v = -84787.3838762445: -25363.1210564694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94: nn=1.08736615665674e+146: v = 36079.7378196785: 10716.6167632091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95: nn=1.03299784882391e+148: v = -15191.4685556541: -4474.85179244501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96: nn=9.91677934870949e+149: v = 6329.77856485588: 1854.92677241087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97: nn=9.61927596824821e+151: v = -2610.21796488902: -755.29119247815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98: nn=9.42689044888324e+153: v = 1065.39508770981: 310.103895231656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99: nn=9.33262154439441e+155: v = -430.462661700932: -120.358766469276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100: nn=9.33262154439441e+157: v = 172.185064680373: 51.8262982110969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101: nn=9.42594775983835e+159: v = -68.1921048239099: -16.3658066128131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102: nn=9.61446671503512e+161: v = 26.7420018917294: 10.3761952789163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103: nn=9.90290071648618e+163: v = -10.3852434530988: -0.00904817418249237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104: nn=1.02990167451456e+166: v = 3.994324405038: 3.9852762308555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105: nn=1.08139675824029e+168: v = -1.52164739239543: 2.46362883846008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106: nn=1.14628056373471e+170: v = 0.574206563168086: 3.03783540162816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107: nn=1.22652020319614e+172: v = -0.214656659128256: 2.82317874249991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108: nn=1.32464181945183e+174: v = 0.0795024663437987: 2.90268120884371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109: nn=1.44385958320249e+176: v = -0.0291752170068986: 2.87350599183681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110: nn=1.58824554152274e+178: v = 0.0106091698206904: 2.8841151616575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111: nn=1.76295255109024e+180: v = -0.00382312425970825: 2.88029203739779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112: nn=1.97450685722107e+182: v = 0.00136540152132438: 2.88165743891911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113: nn=2.23119274865981e+184: v = -0.000483327972150221: 2.88117411094696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114: nn=2.54355973347219e+186: v = 0.000169588762157972: 2.88134369970912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115: nn=2.92509369349301e+188: v = -5.89873955332078e-005: 2.88128471231359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116: nn=3.3931086844519e+190: v = 2.03404812183475e-005: 2.88130505279481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117: nn=3.96993716080872e+192: v = -6.95401067293932e-006: 2.88129809878413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118: nn=4.68452584975429e+194: v = 2.35729175353875e-006: 2.88130045607589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119: nn=5.5745857612076e+196: v = -7.92366975979413e-007: 2.88129966370891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120: nn=6.68950291344912e+198: v = 2.64122325326471e-007: 2.88129992783124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121: nn=8.09429852527344e+200: v = -8.73131653971805e-008: 2.88129984051807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122: nn=9.8750442008336e+202: v = 2.86272673433379e-008: 2.88129986914534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123: nn=1.21463043670253e+205: v = -9.30968043685784e-009: 2.88129985983566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124: nn=1.50614174151114e+207: v = 3.00312272156704e-009: 2.88129986283878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125: nn=1.88267717688893e+209: v = -9.60999270901454e-010: 2.88129986187778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126: nn=2.37217324288005e+211: v = 3.05079133619509e-010: 2.88129986218286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127: nn=3.01266001845766e+213: v = -9.60879161006329e-011: 2.88129986208677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128: nn=3.8562048236258e+215: v = 3.00274737814478e-011: 2.8812998621168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129: nn=4.97450422247729e+217: v = -9.31084458339466e-012: 2.88129986210749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130: nn=6.46685548922047e+219: v = 2.86487525642912e-012: 2.88129986211035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131: nn=8.47158069087882e+221: v = -8.74771070665382e-013: 2.88129986210948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132: nn=1.118248651196e+224: v = 2.65082142625873e-013: 2.88129986210974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133: nn=1.48727070609069e+226: v = -7.97239526694356e-014: 2.88129986210966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134: nn=1.99294274616152e+228: v = 2.37981948266972e-014: 2.88129986210969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135: nn=2.69047270731805e+230: v = -7.05131698568805e-015: 2.88129986210968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136: nn=3.65904288195255e+232: v = 2.07391676049649e-015: 2.88129986210968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137: nn=5.01288874827499e+234: v = -6.05523141750799e-016: 2.88129986210968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138: nn=6.91778647261949e+236: v = 1.75513954130666e-016: 2.88129986210968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139: nn=9.61572319694109e+238: v = -5.05076126994723e-017: 2.88129986210968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140: nn=1.34620124757175e+241: v = 1.44307464855635e-017: 2.88129986210968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141: nn=1.89814375907617e+243: v = -4.09382879023079e-018: 2.88129986210968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142: nn=2.69536413788816e+245: v = 1.15319120851571e-018: 2.88129986210968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143: nn=3.85437071718007e+247: v = -3.22570967416983e-019: 2.88129986210968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144: nn=5.5502938327393e+249: v = 8.96030465047176e-020: 2.88129986210968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145: nn=8.04792605747199e+251: v = -2.47180817944048e-020: 2.88129986210968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146: nn=1.17499720439091e+254: v = 6.77207720394653e-021: 2.88129986210968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147: nn=1.72724589045464e+256: v = -1.84274209631198e-021: 2.88129986210968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148: nn=2.55632391787286e+258: v = 4.98038404408644e-022: 2.88129986210968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149: nn=3.80892263763057e+260: v = -1.33701585076146e-022: 2.88129986210968</a:t>
            </a:r>
          </a:p>
          <a:p>
            <a:pPr>
              <a:defRPr/>
            </a:pPr>
            <a:r>
              <a:rPr lang="it-IT" altLang="ja-JP" sz="500" dirty="0">
                <a:solidFill>
                  <a:srgbClr val="000000"/>
                </a:solidFill>
              </a:rPr>
              <a:t>150: nn=5.71338395644585e+262: v = 3.56537560203056e-023: 2.88129986210968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2697072" y="1"/>
            <a:ext cx="4572000" cy="151118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exact: exp(-40.0) = 4.248354255291589e-18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 n :       sum(x^n/n!)          1 / sum((-x)^n/n!)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 0 :                     1                       1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 1 :                   -39             0.024390244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 2 :                   761            0.0011890606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 3 :            -9905.6667           8.6898589e-05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 4 :                 96761           8.4620744e-06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 5 :            -756572.33            1.029328e-06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 6 :             4932316.6           1.5014121e-07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 7 :             -27575620           2.5530829e-08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 8 :         1.3496406e+08           4.9576612e-09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 9 :        -5.8743453e+08           1.0821262e-09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10 :         2.3021598e+09           2.6221248e-10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11 :         -8.205456e+09           6.9825981e-11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12 :          2.681993e+10           2.0264778e-11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13 :        -8.0950489e+10           6.3646787e-12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14 :         2.2696499e+11           2.1503869e-12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15 :        -5.9414296e+11           7.7751999e-13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16 :         1.4586269e+12            2.994989e-13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17 :        -3.3714199e+12           1.2241465e-13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18 :         7.3620174e+12            5.290335e-14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19 :        -1.5234693e+13           2.4096905e-14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20 :         2.9958728e+13            1.153502e-14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21 :        -5.6123978e+13           5.7878667e-15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22 :         1.0039003e+14           3.0368438e-15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23 :        -1.7180825e+14           1.6625449e-15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24 :         2.8185555e+14           9.4773137e-16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25 :        -4.4400652e+14           5.6147809e-16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26 :         6.7270436e+14            3.450984e-16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27 :        -9.8168213e+14           2.1967831e-16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28 :         1.3817271e+15           1.4460229e-16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29 :        -1.8781477e+15           9.8276284e-17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30 :         2.4683521e+15           6.8861538e-17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31 :        -3.1400348e+15           4.9676404e-17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32 :         3.8704488e+15           3.6844945e-17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33 :         -4.627107e+15           2.8059683e-17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34 :         5.3700175e+15           2.1912791e-17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35 :        -6.0552677e+15           1.7525187e-17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36 :         6.6394936e+15           1.4335789e-17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37 :        -7.0845726e+15           1.1978981e-17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38 :         7.3618129e+15           1.0211798e-17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39 :        -7.4549928e+15             8.86975e-18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40 :         7.3618129e+15           7.8394755e-18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41 :        -7.0936073e+15           7.0415109e-18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42 :         6.6734595e+15           6.4192251e-18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43 :        -6.1331142e+15           5.9315986e-18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44 :         5.5092256e+15           5.5484364e-18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45 :        -4.8395209e+15           5.2471485e-18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46 :         4.1593891e+15           5.0105569e-18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47 :        -3.4992577e+15           4.8253871e-18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48 :         2.8829479e+15           4.6812214e-18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49 :        -2.3270159e+15           4.5697693e-18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50 :         1.8409552e+15           4.4843572e-18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51 :        -1.4280417e+15           4.4195692e-18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52 :         1.0865713e+15           4.3709922e-18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53 :        -8.1124987e+14           4.3350315e-18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54 :         5.9454356e+14           4.3087732e-18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55 :        -4.2785166e+14           4.2898751e-18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56 :         3.0243064e+14           4.2764777e-18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57 :        -2.1004817e+14           4.2671258e-18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58 :          1.433855e+14           4.2607001e-18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59 :        -9.6230546e+13           4.2563546e-18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60 :         6.3513482e+13           4.2534626e-18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61 :          -4.12367e+13           4.2515683e-18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62 :         2.6344063e+13           4.2503471e-18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63 :        -1.6564358e+13            4.249572e-18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64 :         1.0253405e+13           4.2490878e-18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65 :        -6.2498339e+12           4.2487899e-18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66 :          3.752129e+12           4.2486093e-18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67 :        -2.2191922e+12           4.2485015e-18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68 :         1.2933497e+12           4.2484381e-18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69 :        -7.4290646e+11           4.2484014e-18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70 :         4.2066848e+11           4.2483804e-18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71 :         -2.348667e+11           4.2483685e-18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72 :         1.2931951e+11            4.248362e-18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73 :        -7.0234575e+10           4.2483584e-18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74 :         3.7632498e+10           4.2483564e-18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75 :        -1.9896608e+10           4.2483554e-18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76 :         1.0381869e+10           4.2483548e-18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77 :        -5.3472097e+09           4.2483545e-18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78 :         2.7189846e+09           4.2483544e-18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79 :        -1.3651644e+09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80 :         6.7691006e+08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81 :        -3.3152179e+08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82 :         1.6039619e+08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83 :             -76672718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84 :              36217237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85 :             -16907447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86 :             7801708.4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87 :              -3558823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88 :             1605054.9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89 :            -715789.09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90 :             315697.13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91 :             -137703.4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92 :             59427.263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93 :            -25360.121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94 :             10719.617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95 :            -4471.8519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96 :             1857.9266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97 :            -752.29133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98 :             313.10376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99 :            -117.35891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100:              54.82616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101:            -13.365945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102:             13.376057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103:             2.9908133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104:             6.9851377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105:             5.4634903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106:             6.0376969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107:             5.8230402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108:             5.9025427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109:             5.8733674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110:             5.8839766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111:             5.8801535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112:             5.8815189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113:             5.8810356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114:             5.8812052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115:             5.8811462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116:             5.8811665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117:             5.8811596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118:             5.8811619           4.2483543e-18</a:t>
            </a:r>
          </a:p>
          <a:p>
            <a:pPr>
              <a:defRPr/>
            </a:pPr>
            <a:r>
              <a:rPr lang="ja-JP" altLang="en-US" sz="800" dirty="0">
                <a:solidFill>
                  <a:srgbClr val="000000"/>
                </a:solidFill>
              </a:rPr>
              <a:t>119:             5.8811611           4.2483543e-18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775520" y="2198518"/>
                <a:ext cx="3744416" cy="3742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ja-JP" sz="2000" b="1" dirty="0">
                    <a:solidFill>
                      <a:srgbClr val="0000FF"/>
                    </a:solidFill>
                  </a:rPr>
                  <a:t>Summing up large values with opposite signs results in significant errors</a:t>
                </a:r>
                <a:r>
                  <a:rPr lang="en-US" altLang="ja-JP" sz="16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(</a:t>
                </a:r>
                <a:r>
                  <a:rPr lang="ja-JP" altLang="en-US" sz="1600" dirty="0">
                    <a:solidFill>
                      <a:srgbClr val="000000"/>
                    </a:solidFill>
                  </a:rPr>
                  <a:t>正負が交番する大きな数の和を取るために誤差が大きくなる</a:t>
                </a:r>
                <a:r>
                  <a:rPr lang="en-US" altLang="ja-JP" sz="1600" dirty="0">
                    <a:solidFill>
                      <a:srgbClr val="000000"/>
                    </a:solidFill>
                  </a:rPr>
                  <a:t>)</a:t>
                </a:r>
              </a:p>
              <a:p>
                <a:pPr>
                  <a:defRPr/>
                </a:pPr>
                <a:endParaRPr lang="en-US" altLang="ja-JP" sz="1600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endParaRPr lang="en-US" altLang="ja-JP" sz="2000" dirty="0">
                  <a:solidFill>
                    <a:srgbClr val="000000"/>
                  </a:solidFill>
                </a:endParaRPr>
              </a:p>
              <a:p>
                <a:pPr>
                  <a:defRPr/>
                </a:pPr>
                <a:endParaRPr lang="en-US" altLang="ja-JP" sz="2000" dirty="0">
                  <a:solidFill>
                    <a:srgbClr val="009900"/>
                  </a:solidFill>
                </a:endParaRPr>
              </a:p>
              <a:p>
                <a:pPr>
                  <a:defRPr/>
                </a:pPr>
                <a:r>
                  <a:rPr lang="en-US" altLang="ja-JP" sz="2000" b="1" dirty="0">
                    <a:solidFill>
                      <a:srgbClr val="009900"/>
                    </a:solidFill>
                  </a:rPr>
                  <a:t>Better to add positive values only</a:t>
                </a:r>
                <a:br>
                  <a:rPr lang="en-US" altLang="ja-JP" sz="2000" b="1" dirty="0">
                    <a:solidFill>
                      <a:srgbClr val="0000FF"/>
                    </a:solidFill>
                  </a:rPr>
                </a:br>
                <a:r>
                  <a:rPr lang="en-US" altLang="ja-JP" sz="2000" b="1" dirty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ja-JP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US" altLang="ja-JP" sz="2000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p>
                          <m:sSupPr>
                            <m:ctrlP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(−</m:t>
                            </m:r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ja-JP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e>
                    </m:nary>
                  </m:oMath>
                </a14:m>
                <a:r>
                  <a:rPr lang="ja-JP" altLang="en-US" sz="1600" dirty="0">
                    <a:solidFill>
                      <a:srgbClr val="0000FF"/>
                    </a:solidFill>
                  </a:rPr>
                  <a:t>  </a:t>
                </a:r>
                <a:r>
                  <a:rPr lang="en-US" altLang="ja-JP" sz="1600" dirty="0"/>
                  <a:t>(if </a:t>
                </a:r>
                <a:r>
                  <a:rPr lang="en-US" altLang="ja-JP" sz="1600" i="1" dirty="0"/>
                  <a:t>x</a:t>
                </a:r>
                <a:r>
                  <a:rPr lang="en-US" altLang="ja-JP" sz="1600" dirty="0"/>
                  <a:t> &lt; 0)</a:t>
                </a:r>
                <a:endParaRPr lang="en-US" altLang="ja-JP" sz="2000" dirty="0"/>
              </a:p>
              <a:p>
                <a:pPr>
                  <a:defRPr/>
                </a:pPr>
                <a:r>
                  <a:rPr lang="en-US" altLang="ja-JP" sz="2000" b="1" dirty="0">
                    <a:solidFill>
                      <a:srgbClr val="009900"/>
                    </a:solidFill>
                  </a:rPr>
                  <a:t>, and take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ja-JP" sz="2000" b="1" i="1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den>
                    </m:f>
                    <m:r>
                      <a:rPr lang="en-US" altLang="ja-JP" sz="2000" b="1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𝐞𝐱𝐩</m:t>
                    </m:r>
                    <m:r>
                      <a:rPr lang="en-US" altLang="ja-JP" sz="2000" b="1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ja-JP" sz="2000" b="1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altLang="ja-JP" sz="2000" b="1" i="1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000" b="1" dirty="0">
                  <a:solidFill>
                    <a:srgbClr val="009900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20" y="2198518"/>
                <a:ext cx="3744416" cy="3742563"/>
              </a:xfrm>
              <a:prstGeom prst="rect">
                <a:avLst/>
              </a:prstGeom>
              <a:blipFill>
                <a:blip r:embed="rId5"/>
                <a:stretch>
                  <a:fillRect l="-1626" t="-977" b="-71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下矢印 2"/>
          <p:cNvSpPr/>
          <p:nvPr/>
        </p:nvSpPr>
        <p:spPr>
          <a:xfrm>
            <a:off x="2779192" y="3573016"/>
            <a:ext cx="129614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E1056D6-DC57-49A7-8A64-2C72E4B3DA8C}"/>
              </a:ext>
            </a:extLst>
          </p:cNvPr>
          <p:cNvSpPr/>
          <p:nvPr/>
        </p:nvSpPr>
        <p:spPr>
          <a:xfrm>
            <a:off x="5520208" y="519064"/>
            <a:ext cx="51122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ja-JP" dirty="0"/>
              <a:t>Program:</a:t>
            </a:r>
            <a:r>
              <a:rPr lang="ja-JP" altLang="en-US" dirty="0"/>
              <a:t> </a:t>
            </a:r>
            <a:r>
              <a:rPr lang="en-US" altLang="ja-JP" dirty="0"/>
              <a:t>python information_buried.py</a:t>
            </a:r>
          </a:p>
        </p:txBody>
      </p:sp>
    </p:spTree>
    <p:extLst>
      <p:ext uri="{BB962C8B-B14F-4D97-AF65-F5344CB8AC3E}">
        <p14:creationId xmlns:p14="http://schemas.microsoft.com/office/powerpoint/2010/main" val="4717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0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DDFF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7653" name="Rectangle 2053"/>
          <p:cNvSpPr>
            <a:spLocks noGrp="1" noChangeArrowheads="1"/>
          </p:cNvSpPr>
          <p:nvPr>
            <p:ph type="title" idx="4294967295"/>
          </p:nvPr>
        </p:nvSpPr>
        <p:spPr>
          <a:xfrm>
            <a:off x="1524432" y="2780928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b="1" dirty="0">
                <a:solidFill>
                  <a:srgbClr val="0000FF"/>
                </a:solidFill>
              </a:rPr>
              <a:t>Supplementary</a:t>
            </a:r>
            <a:r>
              <a:rPr lang="ja-JP" altLang="en-US" b="1" dirty="0">
                <a:solidFill>
                  <a:srgbClr val="0000FF"/>
                </a:solidFill>
              </a:rPr>
              <a:t> </a:t>
            </a:r>
            <a:r>
              <a:rPr lang="en-US" altLang="ja-JP" b="1" dirty="0">
                <a:solidFill>
                  <a:srgbClr val="0000FF"/>
                </a:solidFill>
              </a:rPr>
              <a:t>materials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45322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Structure of typical computer</a:t>
            </a:r>
            <a:br>
              <a:rPr lang="en-US" altLang="ja-JP" sz="3600" b="1" dirty="0">
                <a:solidFill>
                  <a:srgbClr val="0000FF"/>
                </a:solidFill>
              </a:rPr>
            </a:br>
            <a:r>
              <a:rPr lang="en-US" altLang="ja-JP" sz="2400" b="1" dirty="0">
                <a:solidFill>
                  <a:schemeClr val="tx1"/>
                </a:solidFill>
              </a:rPr>
              <a:t>(</a:t>
            </a:r>
            <a:r>
              <a:rPr lang="ja-JP" altLang="en-US" sz="2400" b="1" dirty="0">
                <a:solidFill>
                  <a:schemeClr val="tx1"/>
                </a:solidFill>
              </a:rPr>
              <a:t>基本的な計算機の構成</a:t>
            </a:r>
            <a:r>
              <a:rPr lang="en-US" altLang="ja-JP" sz="2400" b="1" dirty="0">
                <a:solidFill>
                  <a:schemeClr val="tx1"/>
                </a:solidFill>
              </a:rPr>
              <a:t>)</a:t>
            </a:r>
            <a:endParaRPr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52592" y="888976"/>
            <a:ext cx="38519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r"/>
            <a:r>
              <a:rPr lang="ja-JP" altLang="en-US" sz="1400" dirty="0">
                <a:solidFill>
                  <a:srgbClr val="000000"/>
                </a:solidFill>
              </a:rPr>
              <a:t>大河内他、基礎 電子計算機、実教出版</a:t>
            </a:r>
          </a:p>
        </p:txBody>
      </p:sp>
      <p:pic>
        <p:nvPicPr>
          <p:cNvPr id="795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96752"/>
            <a:ext cx="89344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8234497" y="4942210"/>
            <a:ext cx="2263499" cy="983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058681" y="3068961"/>
            <a:ext cx="1768560" cy="922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135561" y="3274825"/>
            <a:ext cx="15670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 algn="ctr"/>
            <a:r>
              <a:rPr lang="en-US" altLang="ja-JP" b="1" dirty="0">
                <a:solidFill>
                  <a:srgbClr val="000000"/>
                </a:solidFill>
              </a:rPr>
              <a:t>Input unit</a:t>
            </a:r>
            <a:endParaRPr lang="ja-JP" altLang="en-US" b="1" dirty="0">
              <a:solidFill>
                <a:srgbClr val="00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33280" y="1283275"/>
            <a:ext cx="2179824" cy="1024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727849" y="1380024"/>
            <a:ext cx="19333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 algn="ctr"/>
            <a:r>
              <a:rPr lang="en-US" altLang="ja-JP" b="1" dirty="0">
                <a:solidFill>
                  <a:srgbClr val="000000"/>
                </a:solidFill>
              </a:rPr>
              <a:t>Control unit</a:t>
            </a:r>
          </a:p>
          <a:p>
            <a:pPr marL="0" indent="0" algn="ctr"/>
            <a:r>
              <a:rPr lang="en-US" altLang="ja-JP" b="1" dirty="0">
                <a:solidFill>
                  <a:srgbClr val="FF0000"/>
                </a:solidFill>
              </a:rPr>
              <a:t>CPU/APU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588396" y="3054447"/>
            <a:ext cx="2224708" cy="10244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534230" y="3113610"/>
            <a:ext cx="23387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 algn="ctr"/>
            <a:r>
              <a:rPr lang="en-US" altLang="ja-JP" b="1" dirty="0">
                <a:solidFill>
                  <a:srgbClr val="000000"/>
                </a:solidFill>
              </a:rPr>
              <a:t>Memory</a:t>
            </a:r>
            <a:br>
              <a:rPr lang="en-US" altLang="ja-JP" dirty="0">
                <a:solidFill>
                  <a:srgbClr val="000000"/>
                </a:solidFill>
              </a:rPr>
            </a:br>
            <a:r>
              <a:rPr lang="en-US" altLang="ja-JP" b="1" dirty="0">
                <a:solidFill>
                  <a:srgbClr val="FF0000"/>
                </a:solidFill>
              </a:rPr>
              <a:t>DRAM/SRAM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596280" y="3115350"/>
            <a:ext cx="1884096" cy="96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7435310" y="3327376"/>
            <a:ext cx="2189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 algn="ctr"/>
            <a:r>
              <a:rPr lang="en-US" altLang="ja-JP" b="1" dirty="0">
                <a:solidFill>
                  <a:srgbClr val="000000"/>
                </a:solidFill>
              </a:rPr>
              <a:t>Output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unit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567296" y="4872511"/>
            <a:ext cx="2245808" cy="13686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695012" y="5302072"/>
            <a:ext cx="2553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/>
            <a:r>
              <a:rPr lang="ja-JP" altLang="en-US" b="1" dirty="0"/>
              <a:t> </a:t>
            </a:r>
            <a:r>
              <a:rPr lang="en-US" altLang="ja-JP" b="1" dirty="0"/>
              <a:t>Process unit</a:t>
            </a:r>
            <a:endParaRPr lang="ja-JP" altLang="en-US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2127135" y="3910765"/>
            <a:ext cx="17852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Keyboard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Mouse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Camera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Microphone</a:t>
            </a:r>
            <a:endParaRPr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8599258" y="1940640"/>
            <a:ext cx="12618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</a:rPr>
              <a:t>Display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Printer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Speaker</a:t>
            </a:r>
            <a:endParaRPr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341398" y="4962112"/>
            <a:ext cx="986851" cy="96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3" t="71768" r="25140" b="7076"/>
          <a:stretch/>
        </p:blipFill>
        <p:spPr bwMode="auto">
          <a:xfrm>
            <a:off x="7034246" y="4837742"/>
            <a:ext cx="936104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7896200" y="4962112"/>
            <a:ext cx="2912782" cy="1333257"/>
            <a:chOff x="6372200" y="4962111"/>
            <a:chExt cx="2912782" cy="1333257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6382918" y="4962111"/>
              <a:ext cx="290206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4163" indent="-284163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indent="0"/>
              <a:r>
                <a:rPr lang="en-US" altLang="ja-JP" dirty="0">
                  <a:solidFill>
                    <a:srgbClr val="000000"/>
                  </a:solidFill>
                </a:rPr>
                <a:t>Flow of information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6372200" y="5464371"/>
              <a:ext cx="248376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4163" indent="-284163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marL="0" indent="0"/>
              <a:r>
                <a:rPr lang="en-US" altLang="ja-JP" dirty="0">
                  <a:solidFill>
                    <a:srgbClr val="000000"/>
                  </a:solidFill>
                </a:rPr>
                <a:t>Flow of control signals</a:t>
              </a:r>
              <a:endParaRPr lang="ja-JP" alt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43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Computer architectures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75521" y="1037050"/>
            <a:ext cx="860293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</a:rPr>
              <a:t>  4bit CPU: Intel 4004 (1971)  data 4bit,  address 12bit</a:t>
            </a:r>
          </a:p>
          <a:p>
            <a:r>
              <a:rPr lang="ja-JP" altLang="en-US" b="1" dirty="0">
                <a:solidFill>
                  <a:srgbClr val="000000"/>
                </a:solidFill>
              </a:rPr>
              <a:t>  </a:t>
            </a:r>
            <a:r>
              <a:rPr lang="en-US" altLang="ja-JP" b="1" dirty="0">
                <a:solidFill>
                  <a:srgbClr val="000000"/>
                </a:solidFill>
              </a:rPr>
              <a:t>8bit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CPU: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8008          (1972)  data 8bit,  address 14bit</a:t>
            </a:r>
          </a:p>
          <a:p>
            <a:r>
              <a:rPr lang="en-US" altLang="ja-JP" b="1" dirty="0">
                <a:solidFill>
                  <a:srgbClr val="000000"/>
                </a:solidFill>
              </a:rPr>
              <a:t>16bit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CPU: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8086          (1978)  data 16bit, address 20bit</a:t>
            </a:r>
          </a:p>
          <a:p>
            <a:r>
              <a:rPr lang="en-US" altLang="ja-JP" b="1" dirty="0">
                <a:solidFill>
                  <a:srgbClr val="000000"/>
                </a:solidFill>
              </a:rPr>
              <a:t>32bit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CPU: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80386SX   (1985) 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External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data/address 32bit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en-US" altLang="ja-JP" b="1" dirty="0">
                <a:solidFill>
                  <a:srgbClr val="000000"/>
                </a:solidFill>
              </a:rPr>
              <a:t>                                                   Internal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data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16bit, address 24bit</a:t>
            </a:r>
          </a:p>
          <a:p>
            <a:r>
              <a:rPr lang="ja-JP" altLang="en-US" b="1" dirty="0">
                <a:solidFill>
                  <a:srgbClr val="000000"/>
                </a:solidFill>
              </a:rPr>
              <a:t>                    </a:t>
            </a:r>
            <a:r>
              <a:rPr lang="en-US" altLang="ja-JP" b="1" dirty="0">
                <a:solidFill>
                  <a:srgbClr val="000000"/>
                </a:solidFill>
              </a:rPr>
              <a:t>80486        (1989)   data 32bit, address 32bit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en-US" altLang="ja-JP" b="1" dirty="0">
                <a:solidFill>
                  <a:srgbClr val="000000"/>
                </a:solidFill>
              </a:rPr>
              <a:t>                    Pentium,,,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64bit</a:t>
            </a:r>
            <a:r>
              <a:rPr lang="ja-JP" altLang="en-US" b="1" dirty="0">
                <a:solidFill>
                  <a:srgbClr val="FF0000"/>
                </a:solidFill>
              </a:rPr>
              <a:t> </a:t>
            </a:r>
            <a:r>
              <a:rPr lang="en-US" altLang="ja-JP" b="1" dirty="0">
                <a:solidFill>
                  <a:srgbClr val="FF0000"/>
                </a:solidFill>
              </a:rPr>
              <a:t>CPU</a:t>
            </a:r>
            <a:r>
              <a:rPr lang="en-US" altLang="ja-JP" b="1" dirty="0">
                <a:solidFill>
                  <a:srgbClr val="000000"/>
                </a:solidFill>
              </a:rPr>
              <a:t>: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Pentium Pro(?), Itanium,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Core </a:t>
            </a:r>
            <a:r>
              <a:rPr lang="en-US" altLang="ja-JP" b="1" dirty="0" err="1">
                <a:solidFill>
                  <a:srgbClr val="000000"/>
                </a:solidFill>
              </a:rPr>
              <a:t>i</a:t>
            </a:r>
            <a:r>
              <a:rPr lang="en-US" altLang="ja-JP" b="1" dirty="0">
                <a:solidFill>
                  <a:srgbClr val="000000"/>
                </a:solidFill>
              </a:rPr>
              <a:t>,, …</a:t>
            </a:r>
          </a:p>
          <a:p>
            <a:endParaRPr lang="en-US" altLang="ja-JP" b="1" dirty="0">
              <a:solidFill>
                <a:srgbClr val="000000"/>
              </a:solidFill>
            </a:endParaRPr>
          </a:p>
          <a:p>
            <a:r>
              <a:rPr lang="en-US" altLang="ja-JP" b="1" dirty="0">
                <a:solidFill>
                  <a:srgbClr val="000000"/>
                </a:solidFill>
              </a:rPr>
              <a:t>Pentium Pro:</a:t>
            </a:r>
          </a:p>
          <a:p>
            <a:r>
              <a:rPr lang="ja-JP" altLang="en-US" b="1" dirty="0">
                <a:solidFill>
                  <a:srgbClr val="000000"/>
                </a:solidFill>
              </a:rPr>
              <a:t>　</a:t>
            </a:r>
            <a:r>
              <a:rPr lang="en-US" altLang="ja-JP" b="1" dirty="0">
                <a:solidFill>
                  <a:srgbClr val="000000"/>
                </a:solidFill>
              </a:rPr>
              <a:t>Processor</a:t>
            </a:r>
            <a:r>
              <a:rPr lang="ja-JP" altLang="en-US" b="1" dirty="0">
                <a:solidFill>
                  <a:srgbClr val="000000"/>
                </a:solidFill>
              </a:rPr>
              <a:t>     </a:t>
            </a:r>
            <a:r>
              <a:rPr lang="en-US" altLang="ja-JP" b="1" dirty="0">
                <a:solidFill>
                  <a:srgbClr val="000000"/>
                </a:solidFill>
              </a:rPr>
              <a:t>32bit: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Operation </a:t>
            </a:r>
            <a:r>
              <a:rPr lang="en-US" altLang="ja-JP" sz="1800" b="1" dirty="0">
                <a:solidFill>
                  <a:srgbClr val="000000"/>
                </a:solidFill>
              </a:rPr>
              <a:t>(</a:t>
            </a:r>
            <a:r>
              <a:rPr lang="ja-JP" altLang="en-US" sz="1800" b="1" dirty="0">
                <a:solidFill>
                  <a:srgbClr val="000000"/>
                </a:solidFill>
              </a:rPr>
              <a:t>命令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r>
              <a:rPr lang="ja-JP" altLang="en-US" b="1" dirty="0">
                <a:solidFill>
                  <a:srgbClr val="000000"/>
                </a:solidFill>
              </a:rPr>
              <a:t>・</a:t>
            </a:r>
            <a:r>
              <a:rPr lang="en-US" altLang="ja-JP" b="1" dirty="0">
                <a:solidFill>
                  <a:srgbClr val="000000"/>
                </a:solidFill>
              </a:rPr>
              <a:t>Process </a:t>
            </a:r>
            <a:r>
              <a:rPr lang="en-US" altLang="ja-JP" sz="1800" b="1" dirty="0">
                <a:solidFill>
                  <a:srgbClr val="000000"/>
                </a:solidFill>
              </a:rPr>
              <a:t>(</a:t>
            </a:r>
            <a:r>
              <a:rPr lang="ja-JP" altLang="en-US" sz="1800" b="1" dirty="0">
                <a:solidFill>
                  <a:srgbClr val="000000"/>
                </a:solidFill>
              </a:rPr>
              <a:t>データ処理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in CPU</a:t>
            </a:r>
          </a:p>
          <a:p>
            <a:r>
              <a:rPr lang="ja-JP" altLang="en-US" b="1" dirty="0">
                <a:solidFill>
                  <a:srgbClr val="000000"/>
                </a:solidFill>
              </a:rPr>
              <a:t>　</a:t>
            </a:r>
            <a:r>
              <a:rPr lang="en-US" altLang="ja-JP" b="1" dirty="0">
                <a:solidFill>
                  <a:srgbClr val="000000"/>
                </a:solidFill>
              </a:rPr>
              <a:t>External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data bus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sz="1800" b="1" dirty="0">
                <a:solidFill>
                  <a:srgbClr val="000000"/>
                </a:solidFill>
              </a:rPr>
              <a:t>(</a:t>
            </a:r>
            <a:r>
              <a:rPr lang="ja-JP" altLang="en-US" sz="1800" b="1" dirty="0">
                <a:solidFill>
                  <a:srgbClr val="000000"/>
                </a:solidFill>
              </a:rPr>
              <a:t>外部データバス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en-US" altLang="ja-JP" b="1" dirty="0">
                <a:solidFill>
                  <a:srgbClr val="000000"/>
                </a:solidFill>
              </a:rPr>
              <a:t>                        64bit: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Data transfer with memory / external units</a:t>
            </a:r>
          </a:p>
          <a:p>
            <a:r>
              <a:rPr lang="ja-JP" altLang="en-US" b="1" dirty="0">
                <a:solidFill>
                  <a:srgbClr val="000000"/>
                </a:solidFill>
              </a:rPr>
              <a:t>　</a:t>
            </a:r>
            <a:r>
              <a:rPr lang="en-US" altLang="ja-JP" b="1" dirty="0">
                <a:solidFill>
                  <a:srgbClr val="000000"/>
                </a:solidFill>
              </a:rPr>
              <a:t>Floating point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operation </a:t>
            </a:r>
            <a:r>
              <a:rPr lang="en-US" altLang="ja-JP" sz="1800" b="1" dirty="0">
                <a:solidFill>
                  <a:srgbClr val="000000"/>
                </a:solidFill>
              </a:rPr>
              <a:t>(</a:t>
            </a:r>
            <a:r>
              <a:rPr lang="ja-JP" altLang="en-US" sz="1800" b="1" dirty="0">
                <a:solidFill>
                  <a:srgbClr val="000000"/>
                </a:solidFill>
              </a:rPr>
              <a:t>浮動小数点演算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ja-JP" altLang="en-US" b="1" dirty="0">
                <a:solidFill>
                  <a:srgbClr val="000000"/>
                </a:solidFill>
              </a:rPr>
              <a:t>　　　　　　　　　</a:t>
            </a:r>
            <a:r>
              <a:rPr lang="en-US" altLang="ja-JP" b="1" dirty="0">
                <a:solidFill>
                  <a:srgbClr val="000000"/>
                </a:solidFill>
              </a:rPr>
              <a:t>80bit</a:t>
            </a:r>
          </a:p>
        </p:txBody>
      </p:sp>
    </p:spTree>
    <p:extLst>
      <p:ext uri="{BB962C8B-B14F-4D97-AF65-F5344CB8AC3E}">
        <p14:creationId xmlns:p14="http://schemas.microsoft.com/office/powerpoint/2010/main" val="140168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3" b="17658"/>
          <a:stretch/>
        </p:blipFill>
        <p:spPr bwMode="auto">
          <a:xfrm>
            <a:off x="-1" y="19050"/>
            <a:ext cx="121946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509025" y="1975464"/>
            <a:ext cx="36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3600" dirty="0">
                <a:latin typeface="+mn-lt"/>
                <a:ea typeface="+mn-ea"/>
              </a:rPr>
              <a:t>Toshio Kamiya</a:t>
            </a:r>
            <a:br>
              <a:rPr lang="en-US" altLang="ja-JP" sz="3600" dirty="0">
                <a:latin typeface="+mn-lt"/>
                <a:ea typeface="+mn-ea"/>
              </a:rPr>
            </a:br>
            <a:r>
              <a:rPr lang="ja-JP" altLang="en-US" sz="3600" dirty="0">
                <a:latin typeface="+mn-lt"/>
                <a:ea typeface="+mn-ea"/>
              </a:rPr>
              <a:t>神谷利夫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9050"/>
            <a:ext cx="9144000" cy="1676400"/>
          </a:xfrm>
        </p:spPr>
        <p:txBody>
          <a:bodyPr/>
          <a:lstStyle/>
          <a:p>
            <a:pPr eaLnBrk="1" hangingPunct="1"/>
            <a:r>
              <a:rPr lang="en-US" altLang="ja-JP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Computational Materials Science</a:t>
            </a:r>
            <a:br>
              <a:rPr lang="en-US" altLang="ja-JP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</a:br>
            <a:r>
              <a:rPr lang="ja-JP" altLang="en-US" b="1" dirty="0">
                <a:solidFill>
                  <a:srgbClr val="FF0000"/>
                </a:solidFill>
                <a:ea typeface="HG丸ｺﾞｼｯｸM-PRO" panose="020F0600000000000000" pitchFamily="50" charset="-128"/>
              </a:rPr>
              <a:t>計算材料学特論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4656138"/>
            <a:ext cx="2582862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800"/>
            <a:ext cx="239553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41838"/>
            <a:ext cx="289560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819400"/>
            <a:ext cx="23717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924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524000" y="2"/>
            <a:ext cx="9144000" cy="112474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ja-JP" sz="3600" b="1" dirty="0">
                <a:solidFill>
                  <a:srgbClr val="0000FF"/>
                </a:solidFill>
              </a:rPr>
              <a:t>Logical operations (bitwise operations)</a:t>
            </a:r>
            <a:r>
              <a:rPr lang="en-US" altLang="ja-JP" sz="2800" b="1" dirty="0">
                <a:solidFill>
                  <a:srgbClr val="0000FF"/>
                </a:solidFill>
                <a:latin typeface="Times New Roman"/>
                <a:ea typeface="ＭＳ Ｐゴシック"/>
              </a:rPr>
              <a:t> </a:t>
            </a:r>
            <a:br>
              <a:rPr lang="en-US" altLang="ja-JP" sz="2800" b="1" dirty="0">
                <a:solidFill>
                  <a:srgbClr val="0000FF"/>
                </a:solidFill>
                <a:latin typeface="Times New Roman"/>
                <a:ea typeface="ＭＳ Ｐゴシック"/>
              </a:rPr>
            </a:br>
            <a:r>
              <a:rPr lang="en-US" altLang="ja-JP" sz="2800" b="1" dirty="0">
                <a:solidFill>
                  <a:schemeClr val="tx1"/>
                </a:solidFill>
                <a:latin typeface="Times New Roman"/>
                <a:ea typeface="ＭＳ Ｐゴシック"/>
              </a:rPr>
              <a:t>(</a:t>
            </a:r>
            <a:r>
              <a:rPr lang="ja-JP" altLang="en-US" sz="2800" b="1" dirty="0">
                <a:solidFill>
                  <a:schemeClr val="tx1"/>
                </a:solidFill>
                <a:latin typeface="Times New Roman"/>
                <a:ea typeface="ＭＳ Ｐゴシック"/>
              </a:rPr>
              <a:t>論理演算</a:t>
            </a:r>
            <a:r>
              <a:rPr lang="en-US" altLang="ja-JP" sz="2800" b="1" dirty="0">
                <a:solidFill>
                  <a:schemeClr val="tx1"/>
                </a:solidFill>
                <a:latin typeface="Times New Roman"/>
                <a:ea typeface="ＭＳ Ｐゴシック"/>
              </a:rPr>
              <a:t>,</a:t>
            </a:r>
            <a:r>
              <a:rPr lang="ja-JP" altLang="en-US" sz="2800" b="1" dirty="0">
                <a:solidFill>
                  <a:schemeClr val="tx1"/>
                </a:solidFill>
                <a:latin typeface="Times New Roman"/>
                <a:ea typeface="ＭＳ Ｐゴシック"/>
              </a:rPr>
              <a:t> ビット演算</a:t>
            </a:r>
            <a:r>
              <a:rPr lang="en-US" altLang="ja-JP" sz="2800" b="1" dirty="0">
                <a:solidFill>
                  <a:schemeClr val="tx1"/>
                </a:solidFill>
                <a:latin typeface="Times New Roman"/>
                <a:ea typeface="ＭＳ Ｐゴシック"/>
              </a:rPr>
              <a:t>)</a:t>
            </a:r>
            <a:endParaRPr lang="ja-JP" altLang="en-US" sz="2800" b="1" dirty="0">
              <a:solidFill>
                <a:schemeClr val="tx1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40196" y="1313468"/>
            <a:ext cx="7672229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800" b="1" dirty="0">
                <a:solidFill>
                  <a:srgbClr val="000000"/>
                </a:solidFill>
              </a:rPr>
              <a:t>Logical NOT (Bitwise inversion)</a:t>
            </a:r>
            <a:r>
              <a:rPr lang="en-US" altLang="ja-JP" sz="2000" b="1" dirty="0">
                <a:solidFill>
                  <a:srgbClr val="000000"/>
                </a:solidFill>
              </a:rPr>
              <a:t> (</a:t>
            </a:r>
            <a:r>
              <a:rPr lang="ja-JP" altLang="en-US" sz="2000" b="1" dirty="0">
                <a:solidFill>
                  <a:srgbClr val="000000"/>
                </a:solidFill>
              </a:rPr>
              <a:t>論理否定</a:t>
            </a:r>
            <a:r>
              <a:rPr lang="en-US" altLang="ja-JP" sz="2000" b="1" dirty="0">
                <a:solidFill>
                  <a:srgbClr val="000000"/>
                </a:solidFill>
              </a:rPr>
              <a:t>, </a:t>
            </a:r>
            <a:r>
              <a:rPr lang="ja-JP" altLang="en-US" sz="2000" b="1" dirty="0">
                <a:solidFill>
                  <a:srgbClr val="000000"/>
                </a:solidFill>
              </a:rPr>
              <a:t>ビット反転</a:t>
            </a:r>
            <a:r>
              <a:rPr lang="en-US" altLang="ja-JP" sz="2000" b="1" dirty="0">
                <a:solidFill>
                  <a:srgbClr val="000000"/>
                </a:solidFill>
              </a:rPr>
              <a:t>)</a:t>
            </a:r>
            <a:r>
              <a:rPr lang="en-US" altLang="ja-JP" sz="2800" b="1" dirty="0">
                <a:solidFill>
                  <a:srgbClr val="000000"/>
                </a:solidFill>
              </a:rPr>
              <a:t> </a:t>
            </a:r>
            <a:br>
              <a:rPr lang="en-US" altLang="ja-JP" sz="2800" b="1" dirty="0">
                <a:solidFill>
                  <a:srgbClr val="000000"/>
                </a:solidFill>
              </a:rPr>
            </a:br>
            <a:r>
              <a:rPr lang="ja-JP" altLang="en-US" sz="2800" b="1" dirty="0">
                <a:solidFill>
                  <a:srgbClr val="000000"/>
                </a:solidFill>
              </a:rPr>
              <a:t>　　　</a:t>
            </a:r>
            <a:r>
              <a:rPr lang="en-US" altLang="ja-JP" sz="2800" b="1" dirty="0">
                <a:solidFill>
                  <a:srgbClr val="000000"/>
                </a:solidFill>
              </a:rPr>
              <a:t>              </a:t>
            </a:r>
            <a:r>
              <a:rPr lang="ja-JP" altLang="en-US" sz="2800" b="1" dirty="0">
                <a:solidFill>
                  <a:srgbClr val="000000"/>
                </a:solidFill>
              </a:rPr>
              <a:t>  </a:t>
            </a:r>
            <a:r>
              <a:rPr lang="en-US" altLang="ja-JP" sz="2800" b="1" dirty="0">
                <a:solidFill>
                  <a:srgbClr val="000000"/>
                </a:solidFill>
              </a:rPr>
              <a:t>NOT 0    = 1; NOT 1   = 0</a:t>
            </a:r>
          </a:p>
          <a:p>
            <a:pPr>
              <a:spcAft>
                <a:spcPts val="600"/>
              </a:spcAft>
            </a:pPr>
            <a:r>
              <a:rPr lang="en-US" altLang="ja-JP" sz="2800" b="1" dirty="0">
                <a:solidFill>
                  <a:srgbClr val="000000"/>
                </a:solidFill>
              </a:rPr>
              <a:t>Logical AND</a:t>
            </a:r>
            <a:r>
              <a:rPr lang="en-US" altLang="ja-JP" sz="2000" b="1" dirty="0">
                <a:solidFill>
                  <a:srgbClr val="000000"/>
                </a:solidFill>
              </a:rPr>
              <a:t> (</a:t>
            </a:r>
            <a:r>
              <a:rPr lang="ja-JP" altLang="en-US" sz="2000" b="1" dirty="0">
                <a:solidFill>
                  <a:srgbClr val="000000"/>
                </a:solidFill>
              </a:rPr>
              <a:t>論理積</a:t>
            </a:r>
            <a:r>
              <a:rPr lang="en-US" altLang="ja-JP" sz="2000" b="1" dirty="0">
                <a:solidFill>
                  <a:srgbClr val="000000"/>
                </a:solidFill>
              </a:rPr>
              <a:t>)</a:t>
            </a:r>
            <a:endParaRPr lang="en-US" altLang="ja-JP" sz="2800" b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ja-JP" altLang="en-US" sz="2800" b="1" dirty="0">
                <a:solidFill>
                  <a:srgbClr val="000000"/>
                </a:solidFill>
              </a:rPr>
              <a:t>　            　　    </a:t>
            </a:r>
            <a:r>
              <a:rPr lang="en-US" altLang="ja-JP" sz="2800" b="1" dirty="0">
                <a:solidFill>
                  <a:srgbClr val="000000"/>
                </a:solidFill>
              </a:rPr>
              <a:t>0 AND 0 = 0; 1 AND 0 = 0</a:t>
            </a:r>
            <a:br>
              <a:rPr lang="en-US" altLang="ja-JP" sz="2800" b="1" dirty="0">
                <a:solidFill>
                  <a:srgbClr val="000000"/>
                </a:solidFill>
              </a:rPr>
            </a:br>
            <a:r>
              <a:rPr lang="en-US" altLang="ja-JP" sz="2800" b="1" dirty="0">
                <a:solidFill>
                  <a:srgbClr val="000000"/>
                </a:solidFill>
              </a:rPr>
              <a:t>                        0 AND 1 = 0; 1 AND 1 = 1</a:t>
            </a:r>
          </a:p>
          <a:p>
            <a:pPr>
              <a:spcAft>
                <a:spcPts val="600"/>
              </a:spcAft>
            </a:pPr>
            <a:r>
              <a:rPr lang="en-US" altLang="ja-JP" sz="2800" b="1" dirty="0">
                <a:solidFill>
                  <a:srgbClr val="000000"/>
                </a:solidFill>
              </a:rPr>
              <a:t>Logical OR</a:t>
            </a:r>
            <a:r>
              <a:rPr lang="en-US" altLang="ja-JP" sz="2000" b="1" dirty="0">
                <a:solidFill>
                  <a:srgbClr val="000000"/>
                </a:solidFill>
              </a:rPr>
              <a:t> (</a:t>
            </a:r>
            <a:r>
              <a:rPr lang="ja-JP" altLang="en-US" sz="2000" b="1" dirty="0">
                <a:solidFill>
                  <a:srgbClr val="000000"/>
                </a:solidFill>
              </a:rPr>
              <a:t>論理和</a:t>
            </a:r>
            <a:r>
              <a:rPr lang="en-US" altLang="ja-JP" sz="2000" b="1" dirty="0">
                <a:solidFill>
                  <a:srgbClr val="000000"/>
                </a:solidFill>
              </a:rPr>
              <a:t>)</a:t>
            </a:r>
            <a:br>
              <a:rPr lang="en-US" altLang="ja-JP" sz="2800" b="1" dirty="0">
                <a:solidFill>
                  <a:srgbClr val="000000"/>
                </a:solidFill>
              </a:rPr>
            </a:br>
            <a:r>
              <a:rPr lang="en-US" altLang="ja-JP" sz="2800" b="1" dirty="0">
                <a:solidFill>
                  <a:srgbClr val="000000"/>
                </a:solidFill>
              </a:rPr>
              <a:t>            </a:t>
            </a:r>
            <a:r>
              <a:rPr lang="ja-JP" altLang="en-US" sz="2800" b="1" dirty="0">
                <a:solidFill>
                  <a:srgbClr val="000000"/>
                </a:solidFill>
              </a:rPr>
              <a:t>　　　    </a:t>
            </a:r>
            <a:r>
              <a:rPr lang="en-US" altLang="ja-JP" sz="2800" b="1" dirty="0">
                <a:solidFill>
                  <a:srgbClr val="000000"/>
                </a:solidFill>
              </a:rPr>
              <a:t>0  OR   0 = 0; 1  OR  0 = 1</a:t>
            </a:r>
            <a:br>
              <a:rPr lang="en-US" altLang="ja-JP" sz="2800" b="1" dirty="0">
                <a:solidFill>
                  <a:srgbClr val="000000"/>
                </a:solidFill>
              </a:rPr>
            </a:br>
            <a:r>
              <a:rPr lang="en-US" altLang="ja-JP" sz="2800" b="1" dirty="0">
                <a:solidFill>
                  <a:srgbClr val="000000"/>
                </a:solidFill>
              </a:rPr>
              <a:t>                        0  OR   1 = 1; 1  OR  1 = 1</a:t>
            </a:r>
          </a:p>
          <a:p>
            <a:pPr>
              <a:spcAft>
                <a:spcPts val="600"/>
              </a:spcAft>
            </a:pPr>
            <a:r>
              <a:rPr lang="en-US" altLang="ja-JP" sz="2800" b="1" dirty="0">
                <a:solidFill>
                  <a:srgbClr val="000000"/>
                </a:solidFill>
              </a:rPr>
              <a:t>Logical Exclusive OR </a:t>
            </a:r>
            <a:r>
              <a:rPr lang="en-US" altLang="ja-JP" sz="2000" b="1" dirty="0">
                <a:solidFill>
                  <a:srgbClr val="000000"/>
                </a:solidFill>
              </a:rPr>
              <a:t>(</a:t>
            </a:r>
            <a:r>
              <a:rPr lang="ja-JP" altLang="en-US" sz="2000" b="1" dirty="0">
                <a:solidFill>
                  <a:srgbClr val="000000"/>
                </a:solidFill>
              </a:rPr>
              <a:t>排他的論理和</a:t>
            </a:r>
            <a:r>
              <a:rPr lang="en-US" altLang="ja-JP" sz="2000" b="1" dirty="0">
                <a:solidFill>
                  <a:srgbClr val="000000"/>
                </a:solidFill>
              </a:rPr>
              <a:t>)</a:t>
            </a:r>
            <a:br>
              <a:rPr lang="en-US" altLang="ja-JP" sz="2800" b="1" dirty="0">
                <a:solidFill>
                  <a:srgbClr val="000000"/>
                </a:solidFill>
              </a:rPr>
            </a:br>
            <a:r>
              <a:rPr lang="en-US" altLang="ja-JP" sz="2800" b="1" dirty="0">
                <a:solidFill>
                  <a:srgbClr val="000000"/>
                </a:solidFill>
              </a:rPr>
              <a:t>                     </a:t>
            </a:r>
            <a:r>
              <a:rPr lang="ja-JP" altLang="en-US" sz="2800" b="1" dirty="0">
                <a:solidFill>
                  <a:srgbClr val="000000"/>
                </a:solidFill>
              </a:rPr>
              <a:t>   </a:t>
            </a:r>
            <a:r>
              <a:rPr lang="en-US" altLang="ja-JP" sz="2800" b="1" dirty="0">
                <a:solidFill>
                  <a:srgbClr val="000000"/>
                </a:solidFill>
              </a:rPr>
              <a:t>0 XOR 0 = 0; 1 XOR 0 = 1</a:t>
            </a:r>
            <a:br>
              <a:rPr lang="en-US" altLang="ja-JP" sz="2800" b="1" dirty="0">
                <a:solidFill>
                  <a:srgbClr val="000000"/>
                </a:solidFill>
              </a:rPr>
            </a:br>
            <a:r>
              <a:rPr lang="en-US" altLang="ja-JP" sz="2800" b="1" dirty="0">
                <a:solidFill>
                  <a:srgbClr val="000000"/>
                </a:solidFill>
              </a:rPr>
              <a:t>                        0 XOR 1 = 1; 1 XOR 1 = 0</a:t>
            </a:r>
          </a:p>
        </p:txBody>
      </p:sp>
    </p:spTree>
    <p:extLst>
      <p:ext uri="{BB962C8B-B14F-4D97-AF65-F5344CB8AC3E}">
        <p14:creationId xmlns:p14="http://schemas.microsoft.com/office/powerpoint/2010/main" val="26688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Required data size: Character type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52514" y="1386056"/>
            <a:ext cx="899316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0000"/>
                </a:solidFill>
              </a:rPr>
              <a:t>Alphanumeric</a:t>
            </a:r>
            <a:r>
              <a:rPr lang="en-US" altLang="ja-JP" sz="1800" b="1" dirty="0">
                <a:solidFill>
                  <a:srgbClr val="000000"/>
                </a:solidFill>
              </a:rPr>
              <a:t> (</a:t>
            </a:r>
            <a:r>
              <a:rPr lang="ja-JP" altLang="en-US" sz="1800" b="1" dirty="0">
                <a:solidFill>
                  <a:srgbClr val="000000"/>
                </a:solidFill>
              </a:rPr>
              <a:t>英数字文字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  <a:r>
              <a:rPr lang="en-US" altLang="ja-JP" b="1" dirty="0">
                <a:solidFill>
                  <a:srgbClr val="000000"/>
                </a:solidFill>
              </a:rPr>
              <a:t>: 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ja-JP" altLang="en-US" sz="2000" b="1" dirty="0">
                <a:solidFill>
                  <a:srgbClr val="000000"/>
                </a:solidFill>
              </a:rPr>
              <a:t>　</a:t>
            </a:r>
            <a:r>
              <a:rPr lang="en-US" altLang="ja-JP" sz="2000" b="1" dirty="0">
                <a:solidFill>
                  <a:srgbClr val="000000"/>
                </a:solidFill>
              </a:rPr>
              <a:t>0~9, A~Z, </a:t>
            </a:r>
            <a:r>
              <a:rPr lang="en-US" altLang="ja-JP" sz="2000" b="1" dirty="0" err="1">
                <a:solidFill>
                  <a:srgbClr val="000000"/>
                </a:solidFill>
              </a:rPr>
              <a:t>a~z</a:t>
            </a:r>
            <a:r>
              <a:rPr lang="en-US" altLang="ja-JP" sz="2000" b="1" dirty="0">
                <a:solidFill>
                  <a:srgbClr val="000000"/>
                </a:solidFill>
              </a:rPr>
              <a:t>, </a:t>
            </a:r>
            <a:br>
              <a:rPr lang="en-US" altLang="ja-JP" sz="2000" b="1" dirty="0">
                <a:solidFill>
                  <a:srgbClr val="000000"/>
                </a:solidFill>
              </a:rPr>
            </a:br>
            <a:r>
              <a:rPr lang="ja-JP" altLang="en-US" sz="2000" b="1" dirty="0">
                <a:solidFill>
                  <a:srgbClr val="000000"/>
                </a:solidFill>
              </a:rPr>
              <a:t>　</a:t>
            </a:r>
            <a:r>
              <a:rPr lang="en-US" altLang="ja-JP" sz="2000" b="1" dirty="0">
                <a:solidFill>
                  <a:srgbClr val="000000"/>
                </a:solidFill>
              </a:rPr>
              <a:t>Control chars</a:t>
            </a:r>
            <a:r>
              <a:rPr lang="ja-JP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</a:rPr>
              <a:t>(</a:t>
            </a:r>
            <a:r>
              <a:rPr lang="ja-JP" altLang="en-US" sz="1600" b="1" dirty="0">
                <a:solidFill>
                  <a:srgbClr val="000000"/>
                </a:solidFill>
              </a:rPr>
              <a:t>制御文字</a:t>
            </a:r>
            <a:r>
              <a:rPr lang="en-US" altLang="ja-JP" sz="1600" b="1" dirty="0">
                <a:solidFill>
                  <a:srgbClr val="000000"/>
                </a:solidFill>
              </a:rPr>
              <a:t>)</a:t>
            </a:r>
            <a:r>
              <a:rPr lang="en-US" altLang="ja-JP" sz="2000" b="1" dirty="0">
                <a:solidFill>
                  <a:srgbClr val="000000"/>
                </a:solidFill>
              </a:rPr>
              <a:t> </a:t>
            </a:r>
            <a:r>
              <a:rPr lang="en-US" altLang="ja-JP" sz="2000" b="1" dirty="0" err="1">
                <a:solidFill>
                  <a:srgbClr val="000000"/>
                </a:solidFill>
              </a:rPr>
              <a:t>etc</a:t>
            </a:r>
            <a:endParaRPr lang="en-US" altLang="ja-JP" sz="2000" b="1" dirty="0">
              <a:solidFill>
                <a:srgbClr val="000000"/>
              </a:solidFill>
            </a:endParaRPr>
          </a:p>
          <a:p>
            <a:r>
              <a:rPr lang="ja-JP" altLang="en-US" sz="2000" b="1" dirty="0">
                <a:solidFill>
                  <a:srgbClr val="000000"/>
                </a:solidFill>
              </a:rPr>
              <a:t>　　</a:t>
            </a:r>
            <a:r>
              <a:rPr lang="en-US" altLang="ja-JP" sz="2000" b="1" dirty="0">
                <a:solidFill>
                  <a:srgbClr val="0000FF"/>
                </a:solidFill>
              </a:rPr>
              <a:t>ASCII</a:t>
            </a:r>
            <a:r>
              <a:rPr lang="ja-JP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ja-JP" sz="2000" b="1" dirty="0">
                <a:solidFill>
                  <a:srgbClr val="0000FF"/>
                </a:solidFill>
              </a:rPr>
              <a:t>code</a:t>
            </a:r>
            <a:r>
              <a:rPr lang="en-US" altLang="ja-JP" sz="2000" b="1" dirty="0">
                <a:solidFill>
                  <a:srgbClr val="000000"/>
                </a:solidFill>
              </a:rPr>
              <a:t>:</a:t>
            </a:r>
            <a:r>
              <a:rPr lang="ja-JP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7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bit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</a:rPr>
              <a:t>(0</a:t>
            </a:r>
            <a:r>
              <a:rPr lang="ja-JP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</a:rPr>
              <a:t>~</a:t>
            </a:r>
            <a:r>
              <a:rPr lang="ja-JP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</a:rPr>
              <a:t>127)</a:t>
            </a:r>
          </a:p>
          <a:p>
            <a:r>
              <a:rPr lang="en-US" altLang="ja-JP" b="1" dirty="0">
                <a:solidFill>
                  <a:srgbClr val="000000"/>
                </a:solidFill>
              </a:rPr>
              <a:t>Extended ASCII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code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ja-JP" altLang="en-US" sz="2000" b="1" dirty="0">
                <a:solidFill>
                  <a:srgbClr val="000000"/>
                </a:solidFill>
              </a:rPr>
              <a:t>　</a:t>
            </a:r>
            <a:r>
              <a:rPr lang="en-US" altLang="ja-JP" sz="2000" b="1" dirty="0">
                <a:solidFill>
                  <a:srgbClr val="000000"/>
                </a:solidFill>
              </a:rPr>
              <a:t>Add non-English chars,</a:t>
            </a:r>
            <a:br>
              <a:rPr lang="en-US" altLang="ja-JP" sz="2000" b="1" dirty="0">
                <a:solidFill>
                  <a:srgbClr val="000000"/>
                </a:solidFill>
              </a:rPr>
            </a:br>
            <a:r>
              <a:rPr lang="en-US" altLang="ja-JP" sz="2000" b="1" dirty="0">
                <a:solidFill>
                  <a:srgbClr val="000000"/>
                </a:solidFill>
              </a:rPr>
              <a:t>   symbols</a:t>
            </a:r>
            <a:r>
              <a:rPr lang="ja-JP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ja-JP" sz="2000" b="1" dirty="0" err="1">
                <a:solidFill>
                  <a:srgbClr val="000000"/>
                </a:solidFill>
              </a:rPr>
              <a:t>etc</a:t>
            </a:r>
            <a:r>
              <a:rPr lang="en-US" altLang="ja-JP" sz="2000" b="1" dirty="0">
                <a:solidFill>
                  <a:srgbClr val="000000"/>
                </a:solidFill>
              </a:rPr>
              <a:t>: 8</a:t>
            </a:r>
            <a:r>
              <a:rPr lang="ja-JP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</a:rPr>
              <a:t>bit</a:t>
            </a:r>
          </a:p>
          <a:p>
            <a:r>
              <a:rPr lang="en-US" altLang="ja-JP" b="1" dirty="0">
                <a:solidFill>
                  <a:srgbClr val="000000"/>
                </a:solidFill>
              </a:rPr>
              <a:t>Japanese</a:t>
            </a:r>
          </a:p>
          <a:p>
            <a:r>
              <a:rPr lang="ja-JP" altLang="en-US" sz="1800" b="1" dirty="0">
                <a:solidFill>
                  <a:srgbClr val="000000"/>
                </a:solidFill>
              </a:rPr>
              <a:t>　</a:t>
            </a:r>
            <a:r>
              <a:rPr lang="en-US" altLang="ja-JP" sz="1800" b="1" dirty="0" err="1">
                <a:solidFill>
                  <a:srgbClr val="0000FF"/>
                </a:solidFill>
              </a:rPr>
              <a:t>ASCII+half-width</a:t>
            </a:r>
            <a:r>
              <a:rPr lang="en-US" altLang="ja-JP" sz="1800" b="1" dirty="0">
                <a:solidFill>
                  <a:srgbClr val="0000FF"/>
                </a:solidFill>
              </a:rPr>
              <a:t> Kana</a:t>
            </a:r>
            <a:r>
              <a:rPr lang="en-US" altLang="ja-JP" sz="1400" b="1" dirty="0"/>
              <a:t> (</a:t>
            </a:r>
            <a:r>
              <a:rPr lang="ja-JP" altLang="en-US" sz="1400" b="1" dirty="0"/>
              <a:t>半角カナ</a:t>
            </a:r>
            <a:r>
              <a:rPr lang="en-US" altLang="ja-JP" sz="1400" b="1" dirty="0"/>
              <a:t>)</a:t>
            </a:r>
            <a:r>
              <a:rPr lang="en-US" altLang="ja-JP" sz="1800" b="1" dirty="0">
                <a:solidFill>
                  <a:srgbClr val="000000"/>
                </a:solidFill>
              </a:rPr>
              <a:t>:</a:t>
            </a:r>
            <a:r>
              <a:rPr lang="ja-JP" altLang="en-US" sz="1800" b="1" dirty="0">
                <a:solidFill>
                  <a:srgbClr val="000000"/>
                </a:solidFill>
              </a:rPr>
              <a:t>   </a:t>
            </a:r>
            <a:r>
              <a:rPr lang="en-US" altLang="ja-JP" sz="1800" b="1" dirty="0">
                <a:solidFill>
                  <a:srgbClr val="FF0000"/>
                </a:solidFill>
              </a:rPr>
              <a:t>8bit</a:t>
            </a:r>
          </a:p>
          <a:p>
            <a:r>
              <a:rPr lang="ja-JP" altLang="en-US" sz="1800" b="1" dirty="0">
                <a:solidFill>
                  <a:srgbClr val="000000"/>
                </a:solidFill>
              </a:rPr>
              <a:t>　</a:t>
            </a:r>
            <a:r>
              <a:rPr lang="en-US" altLang="ja-JP" sz="1800" b="1" dirty="0">
                <a:solidFill>
                  <a:srgbClr val="0000FF"/>
                </a:solidFill>
              </a:rPr>
              <a:t>Kanji</a:t>
            </a:r>
            <a:r>
              <a:rPr lang="ja-JP" altLang="en-US" sz="1800" b="1" dirty="0">
                <a:solidFill>
                  <a:srgbClr val="0000FF"/>
                </a:solidFill>
              </a:rPr>
              <a:t>・</a:t>
            </a:r>
            <a:r>
              <a:rPr lang="en-US" altLang="ja-JP" sz="1800" b="1" dirty="0">
                <a:solidFill>
                  <a:srgbClr val="0000FF"/>
                </a:solidFill>
              </a:rPr>
              <a:t>Kana</a:t>
            </a:r>
            <a:r>
              <a:rPr lang="ja-JP" altLang="en-US" sz="1400" b="1" dirty="0"/>
              <a:t> </a:t>
            </a:r>
            <a:r>
              <a:rPr lang="en-US" altLang="ja-JP" sz="1400" b="1" dirty="0"/>
              <a:t>(Full-width Kana, </a:t>
            </a:r>
            <a:r>
              <a:rPr lang="ja-JP" altLang="en-US" sz="1400" b="1" dirty="0"/>
              <a:t>全角文字</a:t>
            </a:r>
            <a:r>
              <a:rPr lang="en-US" altLang="ja-JP" sz="1400" b="1" dirty="0"/>
              <a:t>)</a:t>
            </a:r>
            <a:r>
              <a:rPr lang="en-US" altLang="ja-JP" sz="1800" b="1" dirty="0">
                <a:solidFill>
                  <a:srgbClr val="000000"/>
                </a:solidFill>
              </a:rPr>
              <a:t>:</a:t>
            </a:r>
            <a:r>
              <a:rPr lang="ja-JP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</a:rPr>
              <a:t>16</a:t>
            </a:r>
            <a:r>
              <a:rPr lang="ja-JP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</a:rPr>
              <a:t>bit</a:t>
            </a:r>
            <a:br>
              <a:rPr lang="en-US" altLang="ja-JP" sz="1800" b="1" dirty="0">
                <a:solidFill>
                  <a:srgbClr val="000000"/>
                </a:solidFill>
              </a:rPr>
            </a:br>
            <a:r>
              <a:rPr lang="en-US" altLang="ja-JP" sz="2000" b="1" dirty="0">
                <a:solidFill>
                  <a:srgbClr val="000000"/>
                </a:solidFill>
              </a:rPr>
              <a:t>   Shift-JIS (SJIS), JIS, EUC-JP</a:t>
            </a:r>
            <a:endParaRPr lang="en-US" altLang="ja-JP" b="1" dirty="0">
              <a:solidFill>
                <a:srgbClr val="000000"/>
              </a:solidFill>
            </a:endParaRPr>
          </a:p>
          <a:p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en-US" altLang="ja-JP" b="1" dirty="0">
                <a:solidFill>
                  <a:srgbClr val="000000"/>
                </a:solidFill>
              </a:rPr>
              <a:t>Universal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character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codes</a:t>
            </a:r>
          </a:p>
          <a:p>
            <a:r>
              <a:rPr lang="en-US" altLang="ja-JP" sz="1800" b="1" dirty="0">
                <a:solidFill>
                  <a:srgbClr val="000000"/>
                </a:solidFill>
              </a:rPr>
              <a:t>   (</a:t>
            </a:r>
            <a:r>
              <a:rPr lang="ja-JP" altLang="en-US" sz="1800" b="1" dirty="0">
                <a:solidFill>
                  <a:srgbClr val="000000"/>
                </a:solidFill>
              </a:rPr>
              <a:t>全世界共通文字コード</a:t>
            </a:r>
            <a:r>
              <a:rPr lang="en-US" altLang="ja-JP" sz="1800" b="1" dirty="0">
                <a:solidFill>
                  <a:srgbClr val="000000"/>
                </a:solidFill>
              </a:rPr>
              <a:t>)</a:t>
            </a:r>
          </a:p>
          <a:p>
            <a:r>
              <a:rPr lang="ja-JP" altLang="en-US" b="1" dirty="0">
                <a:solidFill>
                  <a:srgbClr val="000000"/>
                </a:solidFill>
              </a:rPr>
              <a:t>　</a:t>
            </a:r>
            <a:r>
              <a:rPr lang="en-US" altLang="ja-JP" b="1" dirty="0">
                <a:solidFill>
                  <a:srgbClr val="000000"/>
                </a:solidFill>
              </a:rPr>
              <a:t>Unicode: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Started from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2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Bytes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sz="2000" dirty="0">
                <a:solidFill>
                  <a:srgbClr val="000000"/>
                </a:solidFill>
              </a:rPr>
              <a:t>(Ver1.0.0)</a:t>
            </a:r>
            <a:br>
              <a:rPr lang="en-US" altLang="ja-JP" b="1" dirty="0">
                <a:solidFill>
                  <a:srgbClr val="000000"/>
                </a:solidFill>
              </a:rPr>
            </a:br>
            <a:r>
              <a:rPr lang="ja-JP" altLang="en-US" b="1" dirty="0">
                <a:solidFill>
                  <a:srgbClr val="000000"/>
                </a:solidFill>
              </a:rPr>
              <a:t>　　　　　　　</a:t>
            </a:r>
            <a:r>
              <a:rPr lang="en-US" altLang="ja-JP" b="1" dirty="0">
                <a:solidFill>
                  <a:srgbClr val="000000"/>
                </a:solidFill>
              </a:rPr>
              <a:t>Extended to 1 – 4</a:t>
            </a:r>
            <a:r>
              <a:rPr lang="ja-JP" altLang="en-US" b="1" dirty="0">
                <a:solidFill>
                  <a:srgbClr val="000000"/>
                </a:solidFill>
              </a:rPr>
              <a:t> </a:t>
            </a:r>
            <a:r>
              <a:rPr lang="en-US" altLang="ja-JP" b="1" dirty="0">
                <a:solidFill>
                  <a:srgbClr val="000000"/>
                </a:solidFill>
              </a:rPr>
              <a:t>Bytes (UCS, Unicode / UTF-7/8/16 </a:t>
            </a:r>
            <a:r>
              <a:rPr lang="en-US" altLang="ja-JP" b="1" dirty="0" err="1">
                <a:solidFill>
                  <a:srgbClr val="000000"/>
                </a:solidFill>
              </a:rPr>
              <a:t>etc</a:t>
            </a:r>
            <a:r>
              <a:rPr lang="en-US" altLang="ja-JP" b="1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803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904" y="782572"/>
            <a:ext cx="4625600" cy="5166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85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Class Schedule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04056" y="980728"/>
            <a:ext cx="11712624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tabLst>
                <a:tab pos="1433513" algn="l"/>
                <a:tab pos="1790700" algn="l"/>
                <a:tab pos="2066925" algn="l"/>
              </a:tabLst>
            </a:pPr>
            <a:r>
              <a:rPr lang="en-US" altLang="ja-JP" sz="2000" dirty="0">
                <a:solidFill>
                  <a:srgbClr val="FF0000"/>
                </a:solidFill>
              </a:rPr>
              <a:t>#01 June 10 (Tue)	Kamiya</a:t>
            </a:r>
            <a:r>
              <a:rPr lang="ja-JP" altLang="en-US" sz="2000" dirty="0">
                <a:solidFill>
                  <a:srgbClr val="FF0000"/>
                </a:solidFill>
              </a:rPr>
              <a:t> </a:t>
            </a:r>
            <a:r>
              <a:rPr lang="en-US" altLang="ja-JP" sz="1600" dirty="0">
                <a:solidFill>
                  <a:srgbClr val="FF0000"/>
                </a:solidFill>
              </a:rPr>
              <a:t>(Fundamentals of computer, Sources of errors (</a:t>
            </a:r>
            <a:r>
              <a:rPr lang="ja-JP" altLang="en-US" sz="1600" dirty="0">
                <a:solidFill>
                  <a:srgbClr val="FF0000"/>
                </a:solidFill>
              </a:rPr>
              <a:t>コンピュータの基礎、誤差</a:t>
            </a:r>
            <a:r>
              <a:rPr lang="en-US" altLang="ja-JP" sz="1600" dirty="0">
                <a:solidFill>
                  <a:srgbClr val="FF0000"/>
                </a:solidFill>
              </a:rPr>
              <a:t>)) </a:t>
            </a:r>
            <a:endParaRPr lang="ja-JP" altLang="en-US" sz="2000" dirty="0">
              <a:solidFill>
                <a:srgbClr val="FF0000"/>
              </a:solidFill>
            </a:endParaRPr>
          </a:p>
          <a:p>
            <a:pPr>
              <a:tabLst>
                <a:tab pos="1433513" algn="l"/>
                <a:tab pos="1790700" algn="l"/>
                <a:tab pos="2066925" algn="l"/>
              </a:tabLst>
              <a:defRPr/>
            </a:pPr>
            <a:r>
              <a:rPr lang="en-US" altLang="ja-JP" sz="2000" dirty="0"/>
              <a:t>#02 June 13 (Fri)</a:t>
            </a:r>
            <a:r>
              <a:rPr lang="ja-JP" altLang="en-US" sz="2000" dirty="0"/>
              <a:t> </a:t>
            </a:r>
            <a:r>
              <a:rPr lang="en-US" altLang="ja-JP" sz="2000" dirty="0"/>
              <a:t>	Kamiya</a:t>
            </a:r>
            <a:r>
              <a:rPr lang="ja-JP" altLang="en-US" sz="1600" dirty="0"/>
              <a:t> </a:t>
            </a:r>
            <a:r>
              <a:rPr lang="en-US" altLang="ja-JP" sz="1600" dirty="0"/>
              <a:t>(Numerical differentiation/integration</a:t>
            </a:r>
            <a:r>
              <a:rPr lang="ja-JP" altLang="en-US" sz="1600" dirty="0"/>
              <a:t> </a:t>
            </a:r>
            <a:r>
              <a:rPr lang="en-US" altLang="ja-JP" sz="1600" dirty="0"/>
              <a:t>(</a:t>
            </a:r>
            <a:r>
              <a:rPr lang="ja-JP" altLang="en-US" sz="1600" dirty="0"/>
              <a:t>数値微分</a:t>
            </a:r>
            <a:r>
              <a:rPr lang="en-US" altLang="ja-JP" sz="1600" dirty="0"/>
              <a:t>/</a:t>
            </a:r>
            <a:r>
              <a:rPr lang="ja-JP" altLang="en-US" sz="1600" dirty="0"/>
              <a:t>積分</a:t>
            </a:r>
            <a:r>
              <a:rPr lang="en-US" altLang="ja-JP" sz="1600" dirty="0"/>
              <a:t>), </a:t>
            </a:r>
            <a:br>
              <a:rPr lang="en-US" altLang="ja-JP" sz="1600" dirty="0"/>
            </a:br>
            <a:r>
              <a:rPr lang="ja-JP" altLang="en-US" sz="1600" dirty="0"/>
              <a:t>　　　　　</a:t>
            </a:r>
            <a:r>
              <a:rPr lang="en-US" altLang="ja-JP" sz="1600" dirty="0"/>
              <a:t>	</a:t>
            </a:r>
            <a:r>
              <a:rPr lang="ja-JP" altLang="en-US" sz="1600" dirty="0"/>
              <a:t>　　</a:t>
            </a:r>
            <a:r>
              <a:rPr lang="en-US" altLang="ja-JP" sz="1600" dirty="0"/>
              <a:t>	</a:t>
            </a:r>
            <a:r>
              <a:rPr lang="ja-JP" altLang="en-US" sz="1600" dirty="0"/>
              <a:t>　　　　</a:t>
            </a:r>
            <a:r>
              <a:rPr lang="en-US" altLang="ja-JP" sz="1600" dirty="0"/>
              <a:t>Differential equation</a:t>
            </a:r>
            <a:r>
              <a:rPr lang="ja-JP" altLang="en-US" sz="1600" dirty="0"/>
              <a:t>  </a:t>
            </a:r>
            <a:r>
              <a:rPr lang="en-US" altLang="ja-JP" sz="1600" dirty="0"/>
              <a:t>(</a:t>
            </a:r>
            <a:r>
              <a:rPr lang="ja-JP" altLang="en-US" sz="1600" dirty="0"/>
              <a:t>微分方程式</a:t>
            </a:r>
            <a:r>
              <a:rPr lang="en-US" altLang="ja-JP" sz="1600" dirty="0"/>
              <a:t>))</a:t>
            </a:r>
            <a:endParaRPr lang="ja-JP" altLang="en-US" sz="2000" dirty="0"/>
          </a:p>
          <a:p>
            <a:pPr>
              <a:tabLst>
                <a:tab pos="1433513" algn="l"/>
                <a:tab pos="1790700" algn="l"/>
                <a:tab pos="2066925" algn="l"/>
              </a:tabLst>
              <a:defRPr/>
            </a:pPr>
            <a:r>
              <a:rPr lang="en-US" altLang="ja-JP" sz="2000" dirty="0"/>
              <a:t>#03 June 17 (Tue)</a:t>
            </a:r>
            <a:r>
              <a:rPr lang="ja-JP" altLang="en-US" sz="2000" dirty="0"/>
              <a:t> </a:t>
            </a:r>
            <a:r>
              <a:rPr lang="en-US" altLang="ja-JP" sz="2000" dirty="0"/>
              <a:t>	Kamiya</a:t>
            </a:r>
            <a:r>
              <a:rPr lang="ja-JP" altLang="en-US" sz="1600" dirty="0"/>
              <a:t> </a:t>
            </a:r>
            <a:r>
              <a:rPr lang="en-US" altLang="ja-JP" sz="1600" dirty="0"/>
              <a:t>(Differential equation</a:t>
            </a:r>
            <a:r>
              <a:rPr lang="ja-JP" altLang="en-US" sz="1600" dirty="0"/>
              <a:t>  </a:t>
            </a:r>
            <a:r>
              <a:rPr lang="en-US" altLang="ja-JP" sz="1600" dirty="0"/>
              <a:t>(</a:t>
            </a:r>
            <a:r>
              <a:rPr lang="ja-JP" altLang="en-US" sz="1600" dirty="0"/>
              <a:t>微分方程式</a:t>
            </a:r>
            <a:r>
              <a:rPr lang="en-US" altLang="ja-JP" sz="1600" dirty="0"/>
              <a:t>), Molecular dynamics</a:t>
            </a:r>
            <a:r>
              <a:rPr lang="ja-JP" altLang="en-US" sz="1600" dirty="0"/>
              <a:t> </a:t>
            </a:r>
            <a:r>
              <a:rPr lang="en-US" altLang="ja-JP" sz="1600" dirty="0"/>
              <a:t>(</a:t>
            </a:r>
            <a:r>
              <a:rPr lang="ja-JP" altLang="en-US" sz="1600" dirty="0"/>
              <a:t>分子動力学法</a:t>
            </a:r>
            <a:r>
              <a:rPr lang="en-US" altLang="ja-JP" sz="1600" dirty="0"/>
              <a:t>), </a:t>
            </a:r>
            <a:r>
              <a:rPr lang="ja-JP" altLang="en-US" sz="1600" dirty="0"/>
              <a:t>　　　　　　　</a:t>
            </a:r>
            <a:endParaRPr lang="en-US" altLang="ja-JP" sz="1600" dirty="0"/>
          </a:p>
          <a:p>
            <a:pPr>
              <a:tabLst>
                <a:tab pos="1433513" algn="l"/>
                <a:tab pos="1790700" algn="l"/>
                <a:tab pos="2066925" algn="l"/>
              </a:tabLst>
              <a:defRPr/>
            </a:pPr>
            <a:r>
              <a:rPr lang="ja-JP" altLang="en-US" sz="1600" dirty="0"/>
              <a:t>　　　　　　　　　　　　　　　　　　　</a:t>
            </a:r>
            <a:r>
              <a:rPr lang="en-US" altLang="ja-JP" sz="1600" dirty="0"/>
              <a:t>Interpolation (</a:t>
            </a:r>
            <a:r>
              <a:rPr lang="ja-JP" altLang="en-US" sz="1600" dirty="0"/>
              <a:t>補間</a:t>
            </a:r>
            <a:r>
              <a:rPr lang="en-US" altLang="ja-JP" sz="1600" dirty="0"/>
              <a:t>), Smoothing (</a:t>
            </a:r>
            <a:r>
              <a:rPr lang="ja-JP" altLang="en-US" sz="1600" dirty="0"/>
              <a:t>平滑化</a:t>
            </a:r>
            <a:r>
              <a:rPr lang="en-US" altLang="ja-JP" sz="1600" dirty="0"/>
              <a:t>))</a:t>
            </a:r>
            <a:endParaRPr lang="ja-JP" altLang="en-US" sz="2000" dirty="0"/>
          </a:p>
          <a:p>
            <a:pPr>
              <a:tabLst>
                <a:tab pos="1433513" algn="l"/>
                <a:tab pos="1790700" algn="l"/>
                <a:tab pos="2066925" algn="l"/>
              </a:tabLst>
              <a:defRPr/>
            </a:pPr>
            <a:r>
              <a:rPr lang="en-US" altLang="ja-JP" sz="2000" dirty="0"/>
              <a:t>#04 June 20 (Fri)</a:t>
            </a:r>
            <a:r>
              <a:rPr lang="ja-JP" altLang="en-US" sz="2000" dirty="0"/>
              <a:t> </a:t>
            </a:r>
            <a:r>
              <a:rPr lang="en-US" altLang="ja-JP" sz="2000" dirty="0"/>
              <a:t>	Kamiya</a:t>
            </a:r>
            <a:r>
              <a:rPr lang="ja-JP" altLang="en-US" sz="2000" dirty="0"/>
              <a:t> </a:t>
            </a:r>
            <a:r>
              <a:rPr lang="en-US" altLang="ja-JP" sz="1600" dirty="0"/>
              <a:t>(Linear least-squares method</a:t>
            </a:r>
            <a:r>
              <a:rPr lang="ja-JP" altLang="en-US" sz="1600" dirty="0"/>
              <a:t> </a:t>
            </a:r>
            <a:r>
              <a:rPr lang="en-US" altLang="ja-JP" sz="1600" dirty="0"/>
              <a:t> (</a:t>
            </a:r>
            <a:r>
              <a:rPr lang="ja-JP" altLang="en-US" sz="1600" dirty="0"/>
              <a:t>線形最小二乗法</a:t>
            </a:r>
            <a:r>
              <a:rPr lang="en-US" altLang="ja-JP" sz="1600" dirty="0"/>
              <a:t>), Optimization (</a:t>
            </a:r>
            <a:r>
              <a:rPr lang="ja-JP" altLang="en-US" sz="1600" dirty="0"/>
              <a:t>最適化</a:t>
            </a:r>
            <a:r>
              <a:rPr lang="en-US" altLang="ja-JP" sz="1600" dirty="0"/>
              <a:t>),  </a:t>
            </a:r>
            <a:r>
              <a:rPr lang="ja-JP" altLang="en-US" sz="1600" dirty="0"/>
              <a:t>　</a:t>
            </a:r>
            <a:endParaRPr lang="en-US" altLang="ja-JP" sz="1600" dirty="0"/>
          </a:p>
          <a:p>
            <a:pPr>
              <a:tabLst>
                <a:tab pos="1433513" algn="l"/>
                <a:tab pos="1790700" algn="l"/>
                <a:tab pos="2066925" algn="l"/>
              </a:tabLst>
              <a:defRPr/>
            </a:pPr>
            <a:r>
              <a:rPr lang="ja-JP" altLang="en-US" sz="1600" dirty="0"/>
              <a:t>　　　　　　　　　　　　　</a:t>
            </a:r>
            <a:r>
              <a:rPr lang="en-US" altLang="ja-JP" sz="1600" dirty="0"/>
              <a:t>			Numerical solutions of equations</a:t>
            </a:r>
            <a:r>
              <a:rPr lang="ja-JP" altLang="en-US" sz="1600" dirty="0"/>
              <a:t>  </a:t>
            </a:r>
            <a:r>
              <a:rPr lang="en-US" altLang="ja-JP" sz="1600" dirty="0"/>
              <a:t>(</a:t>
            </a:r>
            <a:r>
              <a:rPr lang="ja-JP" altLang="en-US" sz="1600" dirty="0"/>
              <a:t>方程式の数値解法</a:t>
            </a:r>
            <a:r>
              <a:rPr lang="en-US" altLang="ja-JP" sz="1600" dirty="0"/>
              <a:t>),</a:t>
            </a:r>
            <a:r>
              <a:rPr lang="ja-JP" altLang="en-US" sz="1600" dirty="0"/>
              <a:t> </a:t>
            </a:r>
            <a:r>
              <a:rPr lang="en-US" altLang="ja-JP" sz="1600" dirty="0"/>
              <a:t>Nonlinear optimization (</a:t>
            </a:r>
            <a:r>
              <a:rPr lang="ja-JP" altLang="en-US" sz="1600" dirty="0"/>
              <a:t>非線形最適化</a:t>
            </a:r>
            <a:r>
              <a:rPr lang="en-US" altLang="ja-JP" sz="1600" dirty="0"/>
              <a:t>))</a:t>
            </a:r>
            <a:endParaRPr lang="ja-JP" altLang="en-US" sz="2000" dirty="0"/>
          </a:p>
          <a:p>
            <a:pPr>
              <a:tabLst>
                <a:tab pos="1433513" algn="l"/>
                <a:tab pos="1790700" algn="l"/>
                <a:tab pos="2066925" algn="l"/>
              </a:tabLst>
              <a:defRPr/>
            </a:pPr>
            <a:r>
              <a:rPr lang="en-US" altLang="ja-JP" sz="2000" dirty="0"/>
              <a:t>#05 June 24 (Tue) 	Kamiya</a:t>
            </a:r>
            <a:r>
              <a:rPr lang="en-US" altLang="ja-JP" sz="1600" dirty="0"/>
              <a:t> (Nonlinear optimization (</a:t>
            </a:r>
            <a:r>
              <a:rPr lang="ja-JP" altLang="en-US" sz="1600" dirty="0"/>
              <a:t>非線形最適化</a:t>
            </a:r>
            <a:r>
              <a:rPr lang="en-US" altLang="ja-JP" sz="1600" dirty="0"/>
              <a:t>), </a:t>
            </a:r>
            <a:br>
              <a:rPr lang="en-US" altLang="ja-JP" sz="1600" dirty="0"/>
            </a:br>
            <a:r>
              <a:rPr lang="en-US" altLang="ja-JP" sz="1600" dirty="0"/>
              <a:t>				Fourier transformation</a:t>
            </a:r>
            <a:r>
              <a:rPr lang="ja-JP" altLang="en-US" sz="1600" dirty="0"/>
              <a:t> </a:t>
            </a:r>
            <a:r>
              <a:rPr lang="en-US" altLang="ja-JP" sz="1600" dirty="0"/>
              <a:t>(</a:t>
            </a:r>
            <a:r>
              <a:rPr lang="ja-JP" altLang="en-US" sz="1600" dirty="0"/>
              <a:t>フーリエ変換</a:t>
            </a:r>
            <a:r>
              <a:rPr lang="en-US" altLang="ja-JP" sz="1600" dirty="0"/>
              <a:t>)</a:t>
            </a:r>
            <a:endParaRPr lang="ja-JP" altLang="en-US" sz="2000" dirty="0"/>
          </a:p>
          <a:p>
            <a:pPr>
              <a:tabLst>
                <a:tab pos="1433513" algn="l"/>
                <a:tab pos="1790700" algn="l"/>
                <a:tab pos="2066925" algn="l"/>
              </a:tabLst>
              <a:defRPr/>
            </a:pPr>
            <a:r>
              <a:rPr lang="en-US" altLang="ja-JP" sz="2000" dirty="0"/>
              <a:t>#06 June 27 (Fri)</a:t>
            </a:r>
            <a:r>
              <a:rPr lang="ja-JP" altLang="en-US" sz="2000" dirty="0"/>
              <a:t>  </a:t>
            </a:r>
            <a:r>
              <a:rPr lang="en-US" altLang="ja-JP" sz="2000" dirty="0"/>
              <a:t>	Kamiya, Matrix</a:t>
            </a:r>
            <a:r>
              <a:rPr lang="ja-JP" altLang="en-US" sz="2000" dirty="0"/>
              <a:t> </a:t>
            </a:r>
            <a:r>
              <a:rPr lang="en-US" altLang="ja-JP" sz="2000" dirty="0"/>
              <a:t>(</a:t>
            </a:r>
            <a:r>
              <a:rPr lang="ja-JP" altLang="en-US" sz="2000" dirty="0"/>
              <a:t>行列</a:t>
            </a:r>
            <a:r>
              <a:rPr lang="en-US" altLang="ja-JP" sz="2000" dirty="0"/>
              <a:t>)</a:t>
            </a:r>
          </a:p>
          <a:p>
            <a:pPr>
              <a:tabLst>
                <a:tab pos="1433513" algn="l"/>
                <a:tab pos="1790700" algn="l"/>
                <a:tab pos="2066925" algn="l"/>
              </a:tabLst>
              <a:defRPr/>
            </a:pPr>
            <a:r>
              <a:rPr lang="en-US" altLang="ja-JP" sz="2000" dirty="0"/>
              <a:t>#07 July 1   (Tue)	Kamiya, Review (</a:t>
            </a:r>
            <a:r>
              <a:rPr lang="ja-JP" altLang="en-US" sz="2000" dirty="0"/>
              <a:t>復習</a:t>
            </a:r>
            <a:r>
              <a:rPr lang="en-US" altLang="ja-JP" sz="2000" dirty="0"/>
              <a:t>)</a:t>
            </a:r>
          </a:p>
          <a:p>
            <a:pPr>
              <a:tabLst>
                <a:tab pos="1433513" algn="l"/>
                <a:tab pos="1790700" algn="l"/>
                <a:tab pos="2066925" algn="l"/>
              </a:tabLst>
              <a:defRPr/>
            </a:pP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</a:rPr>
              <a:t>#08 July 4   (Fri)</a:t>
            </a:r>
            <a:r>
              <a:rPr lang="ja-JP" altLang="en-US" sz="2000" dirty="0">
                <a:solidFill>
                  <a:schemeClr val="bg1">
                    <a:lumMod val="65000"/>
                  </a:schemeClr>
                </a:solidFill>
              </a:rPr>
              <a:t> 　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altLang="ja-JP" sz="2000" dirty="0" err="1">
                <a:solidFill>
                  <a:schemeClr val="bg1">
                    <a:lumMod val="65000"/>
                  </a:schemeClr>
                </a:solidFill>
              </a:rPr>
              <a:t>Sasagawa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 (Review of quantum theory 1: 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量子論おさらい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1)</a:t>
            </a:r>
            <a:endParaRPr lang="en-US" altLang="ja-JP" sz="20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tabLst>
                <a:tab pos="1433513" algn="l"/>
                <a:tab pos="1790700" algn="l"/>
                <a:tab pos="2066925" algn="l"/>
              </a:tabLst>
              <a:defRPr/>
            </a:pP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</a:rPr>
              <a:t>#09 July 8   (Tue)</a:t>
            </a:r>
            <a:r>
              <a:rPr lang="ja-JP" altLang="en-US" sz="2000" dirty="0">
                <a:solidFill>
                  <a:schemeClr val="bg1">
                    <a:lumMod val="65000"/>
                  </a:schemeClr>
                </a:solidFill>
              </a:rPr>
              <a:t> 　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altLang="ja-JP" sz="2000" dirty="0" err="1">
                <a:solidFill>
                  <a:schemeClr val="bg1">
                    <a:lumMod val="65000"/>
                  </a:schemeClr>
                </a:solidFill>
              </a:rPr>
              <a:t>Sasagawa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 (Review of quantum theory 2: 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量子論おさらい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2)</a:t>
            </a:r>
            <a:endParaRPr lang="en-US" altLang="ja-JP" sz="20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tabLst>
                <a:tab pos="1433513" algn="l"/>
                <a:tab pos="1790700" algn="l"/>
                <a:tab pos="2066925" algn="l"/>
              </a:tabLst>
              <a:defRPr/>
            </a:pP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</a:rPr>
              <a:t>#10 July 11 (Fri) 		</a:t>
            </a:r>
            <a:r>
              <a:rPr lang="en-US" altLang="ja-JP" sz="2000" dirty="0" err="1">
                <a:solidFill>
                  <a:schemeClr val="bg1">
                    <a:lumMod val="65000"/>
                  </a:schemeClr>
                </a:solidFill>
              </a:rPr>
              <a:t>Sasagawa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 (First principles calculations: basics 1 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第一原理計算：基礎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1)</a:t>
            </a:r>
            <a:endParaRPr lang="en-US" altLang="ja-JP" sz="20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tabLst>
                <a:tab pos="1433513" algn="l"/>
                <a:tab pos="1790700" algn="l"/>
                <a:tab pos="2066925" algn="l"/>
              </a:tabLst>
              <a:defRPr/>
            </a:pP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</a:rPr>
              <a:t>#11 July 15 (Tue) </a:t>
            </a:r>
            <a:r>
              <a:rPr lang="ja-JP" altLang="en-US" sz="2000" dirty="0">
                <a:solidFill>
                  <a:schemeClr val="bg1">
                    <a:lumMod val="65000"/>
                  </a:schemeClr>
                </a:solidFill>
              </a:rPr>
              <a:t>　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altLang="ja-JP" sz="2000" dirty="0" err="1">
                <a:solidFill>
                  <a:schemeClr val="bg1">
                    <a:lumMod val="65000"/>
                  </a:schemeClr>
                </a:solidFill>
              </a:rPr>
              <a:t>Sasagawa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(First principles calculations: basics 2 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第一原理計算：基礎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2)</a:t>
            </a:r>
          </a:p>
          <a:p>
            <a:pPr>
              <a:tabLst>
                <a:tab pos="1433513" algn="l"/>
                <a:tab pos="1790700" algn="l"/>
                <a:tab pos="2066925" algn="l"/>
              </a:tabLst>
              <a:defRPr/>
            </a:pP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</a:rPr>
              <a:t>#12 July 18 (Fri)</a:t>
            </a:r>
            <a:r>
              <a:rPr lang="ja-JP" altLang="en-US" sz="2000" dirty="0">
                <a:solidFill>
                  <a:schemeClr val="bg1">
                    <a:lumMod val="65000"/>
                  </a:schemeClr>
                </a:solidFill>
              </a:rPr>
              <a:t>　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altLang="ja-JP" sz="2000" dirty="0" err="1">
                <a:solidFill>
                  <a:schemeClr val="bg1">
                    <a:lumMod val="65000"/>
                  </a:schemeClr>
                </a:solidFill>
              </a:rPr>
              <a:t>Sasagawa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(First principles calc.: applications 1 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第一原理計算：応用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1)</a:t>
            </a:r>
            <a:endParaRPr lang="en-US" altLang="ja-JP" sz="20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tabLst>
                <a:tab pos="1433513" algn="l"/>
                <a:tab pos="1790700" algn="l"/>
                <a:tab pos="2066925" algn="l"/>
              </a:tabLst>
              <a:defRPr/>
            </a:pP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</a:rPr>
              <a:t>#13 July 22 (Tue) </a:t>
            </a:r>
            <a:r>
              <a:rPr lang="ja-JP" altLang="en-US" sz="2000" dirty="0">
                <a:solidFill>
                  <a:schemeClr val="bg1">
                    <a:lumMod val="65000"/>
                  </a:schemeClr>
                </a:solidFill>
              </a:rPr>
              <a:t>　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altLang="ja-JP" sz="2000" dirty="0" err="1">
                <a:solidFill>
                  <a:schemeClr val="bg1">
                    <a:lumMod val="65000"/>
                  </a:schemeClr>
                </a:solidFill>
              </a:rPr>
              <a:t>Sasagawa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(First principles calc.: applications 2 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第一原理計算：応用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2)</a:t>
            </a:r>
          </a:p>
          <a:p>
            <a:pPr>
              <a:tabLst>
                <a:tab pos="1433513" algn="l"/>
                <a:tab pos="1790700" algn="l"/>
                <a:tab pos="2066925" algn="l"/>
              </a:tabLst>
              <a:defRPr/>
            </a:pP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</a:rPr>
              <a:t>#14 July 25 (Fri)		</a:t>
            </a:r>
            <a:r>
              <a:rPr lang="en-US" altLang="ja-JP" sz="2000" dirty="0" err="1">
                <a:solidFill>
                  <a:schemeClr val="bg1">
                    <a:lumMod val="65000"/>
                  </a:schemeClr>
                </a:solidFill>
              </a:rPr>
              <a:t>Sasagawa</a:t>
            </a:r>
            <a:r>
              <a:rPr lang="en-US" altLang="ja-JP" sz="20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(Classical and Quantum Computers </a:t>
            </a:r>
            <a:r>
              <a:rPr lang="ja-JP" altLang="en-US" sz="1600" dirty="0">
                <a:solidFill>
                  <a:schemeClr val="bg1">
                    <a:lumMod val="65000"/>
                  </a:schemeClr>
                </a:solidFill>
              </a:rPr>
              <a:t>古典および量子コンピュータ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altLang="ja-JP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BC161D8-7538-47E5-AE12-1D51E5AD24BC}"/>
              </a:ext>
            </a:extLst>
          </p:cNvPr>
          <p:cNvSpPr/>
          <p:nvPr/>
        </p:nvSpPr>
        <p:spPr>
          <a:xfrm>
            <a:off x="263352" y="620689"/>
            <a:ext cx="11881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800" dirty="0">
                <a:solidFill>
                  <a:srgbClr val="000000"/>
                </a:solidFill>
              </a:rPr>
              <a:t>Lecture materials (Kamiya’s part):</a:t>
            </a:r>
            <a:r>
              <a:rPr lang="ja-JP" altLang="en-US" sz="1800" dirty="0">
                <a:solidFill>
                  <a:srgbClr val="000000"/>
                </a:solidFill>
              </a:rPr>
              <a:t> </a:t>
            </a:r>
            <a:r>
              <a:rPr lang="en-US" altLang="ja-JP" sz="1600" b="1" dirty="0">
                <a:solidFill>
                  <a:srgbClr val="000000"/>
                </a:solidFill>
              </a:rPr>
              <a:t>http://d2mate.mdxes.iir.isct.ac.jp/D2MatE/D2MatE_programs.html?page=cms</a:t>
            </a:r>
          </a:p>
        </p:txBody>
      </p:sp>
    </p:spTree>
    <p:extLst>
      <p:ext uri="{BB962C8B-B14F-4D97-AF65-F5344CB8AC3E}">
        <p14:creationId xmlns:p14="http://schemas.microsoft.com/office/powerpoint/2010/main" val="143414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20688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English textbooks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7409" y="575384"/>
            <a:ext cx="10801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Search by ‘numerical analysis’, ‘numerical simulation’, ‘</a:t>
            </a:r>
            <a:r>
              <a:rPr lang="ja-JP" altLang="en-US" b="1" dirty="0">
                <a:solidFill>
                  <a:srgbClr val="000000"/>
                </a:solidFill>
                <a:latin typeface="Times New Roman"/>
                <a:ea typeface="ＭＳ Ｐゴシック"/>
              </a:rPr>
              <a:t>数値解析</a:t>
            </a: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’ etc.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altLang="ja-JP" b="1" i="1" dirty="0">
                <a:solidFill>
                  <a:srgbClr val="000000"/>
                </a:solidFill>
                <a:latin typeface="Times New Roman"/>
                <a:ea typeface="ＭＳ Ｐゴシック"/>
              </a:rPr>
              <a:t>Introduction to  Applied Numerical Analysis</a:t>
            </a:r>
            <a:br>
              <a:rPr lang="en-US" altLang="ja-JP" b="1" i="1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Richard W. Hamming</a:t>
            </a:r>
            <a:b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Dover publications, </a:t>
            </a:r>
            <a:r>
              <a:rPr lang="en-US" altLang="ja-JP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inc.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, New York (1989)</a:t>
            </a:r>
            <a:b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~340 pages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altLang="ja-JP" b="1" i="1" dirty="0">
                <a:solidFill>
                  <a:srgbClr val="000000"/>
                </a:solidFill>
                <a:latin typeface="Times New Roman"/>
                <a:ea typeface="ＭＳ Ｐゴシック"/>
              </a:rPr>
              <a:t>A First Course in Numerical Analysis</a:t>
            </a:r>
            <a:br>
              <a:rPr lang="en-US" altLang="ja-JP" b="1" i="1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Anthony Ralston and Philip Rabinowitz</a:t>
            </a:r>
            <a:b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Dover publications, </a:t>
            </a:r>
            <a:r>
              <a:rPr lang="en-US" altLang="ja-JP" dirty="0" err="1">
                <a:solidFill>
                  <a:srgbClr val="000000"/>
                </a:solidFill>
                <a:latin typeface="Times New Roman"/>
                <a:ea typeface="ＭＳ Ｐゴシック"/>
              </a:rPr>
              <a:t>inc.</a:t>
            </a: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, New York (1978)</a:t>
            </a:r>
            <a:b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dirty="0">
                <a:solidFill>
                  <a:srgbClr val="000000"/>
                </a:solidFill>
                <a:latin typeface="Times New Roman"/>
                <a:ea typeface="ＭＳ Ｐゴシック"/>
              </a:rPr>
              <a:t>~600 pages</a:t>
            </a:r>
            <a:endParaRPr lang="en-US" altLang="ja-JP" b="1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For practical programming: Numerical Recipes series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Numerical Recipes in C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Numerical Recipes Example Book (FORTRAN)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Numerical Recipes Source Code</a:t>
            </a:r>
            <a:b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  Second Edition: C, Fortran77, Fortran 90</a:t>
            </a:r>
            <a:b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b="1" dirty="0">
                <a:solidFill>
                  <a:srgbClr val="000000"/>
                </a:solidFill>
                <a:latin typeface="Times New Roman"/>
                <a:ea typeface="ＭＳ Ｐゴシック"/>
              </a:rPr>
              <a:t>  Third Edition: C++</a:t>
            </a:r>
          </a:p>
        </p:txBody>
      </p:sp>
    </p:spTree>
    <p:extLst>
      <p:ext uri="{BB962C8B-B14F-4D97-AF65-F5344CB8AC3E}">
        <p14:creationId xmlns:p14="http://schemas.microsoft.com/office/powerpoint/2010/main" val="23811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20688"/>
          </a:xfrm>
          <a:noFill/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Policy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5400" y="764704"/>
            <a:ext cx="1135258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ja-JP" sz="28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Evaluation: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</a:rPr>
              <a:t>Assignment is given in each class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</a:rPr>
              <a:t>Term-end assignment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r>
              <a:rPr lang="en-US" altLang="ja-JP" sz="2800" dirty="0">
                <a:solidFill>
                  <a:srgbClr val="FF0000"/>
                </a:solidFill>
                <a:latin typeface="Times New Roman"/>
                <a:ea typeface="ＭＳ Ｐゴシック"/>
              </a:rPr>
              <a:t>You can use AI like ChatGPT, </a:t>
            </a:r>
            <a:br>
              <a:rPr lang="en-US" altLang="ja-JP" sz="2800" dirty="0">
                <a:solidFill>
                  <a:srgbClr val="FF0000"/>
                </a:solidFill>
                <a:latin typeface="Times New Roman"/>
                <a:ea typeface="ＭＳ Ｐゴシック"/>
              </a:rPr>
            </a:br>
            <a:r>
              <a:rPr lang="en-US" altLang="ja-JP" sz="2800" dirty="0">
                <a:solidFill>
                  <a:srgbClr val="FF0000"/>
                </a:solidFill>
                <a:latin typeface="Times New Roman"/>
                <a:ea typeface="ＭＳ Ｐゴシック"/>
              </a:rPr>
              <a:t>but your answers must include your own</a:t>
            </a:r>
            <a:r>
              <a:rPr lang="ja-JP" altLang="en-US" sz="2800" dirty="0">
                <a:solidFill>
                  <a:srgbClr val="FF0000"/>
                </a:solidFill>
                <a:latin typeface="Times New Roman"/>
                <a:ea typeface="ＭＳ Ｐゴシック"/>
              </a:rPr>
              <a:t> </a:t>
            </a:r>
            <a:r>
              <a:rPr lang="en-US" altLang="ja-JP" sz="2800" dirty="0">
                <a:solidFill>
                  <a:srgbClr val="FF0000"/>
                </a:solidFill>
                <a:latin typeface="Times New Roman"/>
                <a:ea typeface="ＭＳ Ｐゴシック"/>
              </a:rPr>
              <a:t>thought and improvements.</a:t>
            </a:r>
          </a:p>
          <a:p>
            <a:pPr>
              <a:spcBef>
                <a:spcPts val="1200"/>
              </a:spcBef>
              <a:defRPr/>
            </a:pPr>
            <a:endParaRPr lang="en-US" altLang="ja-JP" sz="2800" b="1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Bef>
                <a:spcPts val="0"/>
              </a:spcBef>
              <a:defRPr/>
            </a:pPr>
            <a:r>
              <a:rPr lang="en-US" altLang="ja-JP" sz="28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Absence of class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</a:rPr>
              <a:t>If you can’t join a class, let me know prior to the class.</a:t>
            </a:r>
            <a:b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</a:rPr>
            </a:br>
            <a:endParaRPr lang="en-US" altLang="ja-JP" sz="2800" dirty="0">
              <a:solidFill>
                <a:srgbClr val="000000"/>
              </a:solidFill>
              <a:latin typeface="Times New Roman"/>
              <a:ea typeface="ＭＳ Ｐゴシック"/>
            </a:endParaRPr>
          </a:p>
          <a:p>
            <a:pPr>
              <a:spcBef>
                <a:spcPts val="1200"/>
              </a:spcBef>
              <a:defRPr/>
            </a:pPr>
            <a:r>
              <a:rPr lang="en-US" altLang="ja-JP" sz="2800" b="1" dirty="0">
                <a:solidFill>
                  <a:srgbClr val="000000"/>
                </a:solidFill>
                <a:latin typeface="Times New Roman"/>
                <a:ea typeface="ＭＳ Ｐゴシック"/>
              </a:rPr>
              <a:t>Zoom record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altLang="ja-JP" sz="2800" dirty="0">
                <a:solidFill>
                  <a:srgbClr val="000000"/>
                </a:solidFill>
                <a:latin typeface="Times New Roman"/>
                <a:ea typeface="ＭＳ Ｐゴシック"/>
              </a:rPr>
              <a:t>Classes will be recorded, used only for students who request watching it.</a:t>
            </a:r>
          </a:p>
          <a:p>
            <a:pPr>
              <a:spcBef>
                <a:spcPts val="0"/>
              </a:spcBef>
              <a:defRPr/>
            </a:pPr>
            <a:endParaRPr lang="en-US" altLang="ja-JP" sz="2800" b="1" dirty="0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1356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Python: A Light Weight Language (LWL)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63552" y="1124745"/>
            <a:ext cx="853244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tabLst>
                <a:tab pos="1433513" algn="l"/>
              </a:tabLst>
              <a:defRPr/>
            </a:pPr>
            <a:r>
              <a:rPr lang="en-US" altLang="ja-JP" sz="2800" b="1" dirty="0">
                <a:solidFill>
                  <a:srgbClr val="FF0000"/>
                </a:solidFill>
              </a:rPr>
              <a:t>Interpreter language</a:t>
            </a:r>
            <a:r>
              <a:rPr lang="en-US" altLang="ja-JP" sz="2000" dirty="0"/>
              <a:t> (</a:t>
            </a:r>
            <a:r>
              <a:rPr lang="ja-JP" altLang="en-US" sz="2000" dirty="0"/>
              <a:t>インタプリタ言語 </a:t>
            </a:r>
            <a:r>
              <a:rPr lang="en-US" altLang="ja-JP" sz="2000" dirty="0"/>
              <a:t>– </a:t>
            </a:r>
            <a:r>
              <a:rPr lang="ja-JP" altLang="en-US" sz="2000" dirty="0"/>
              <a:t>逐次解釈</a:t>
            </a:r>
            <a:r>
              <a:rPr lang="en-US" altLang="ja-JP" sz="2000" dirty="0"/>
              <a:t>)</a:t>
            </a:r>
            <a:r>
              <a:rPr lang="ja-JP" altLang="en-US" sz="2800" b="1" dirty="0">
                <a:solidFill>
                  <a:srgbClr val="FF0000"/>
                </a:solidFill>
              </a:rPr>
              <a:t> </a:t>
            </a:r>
            <a:br>
              <a:rPr lang="en-US" altLang="ja-JP" sz="2800" b="1" dirty="0">
                <a:solidFill>
                  <a:srgbClr val="FF0000"/>
                </a:solidFill>
              </a:rPr>
            </a:br>
            <a:r>
              <a:rPr lang="en-US" altLang="ja-JP" b="1" dirty="0">
                <a:solidFill>
                  <a:srgbClr val="FF0000"/>
                </a:solidFill>
              </a:rPr>
              <a:t>                 </a:t>
            </a:r>
            <a:r>
              <a:rPr lang="en-US" altLang="ja-JP" dirty="0">
                <a:sym typeface="Wingdings" panose="05000000000000000000" pitchFamily="2" charset="2"/>
              </a:rPr>
              <a:t> Compiled language</a:t>
            </a:r>
            <a:r>
              <a:rPr lang="ja-JP" altLang="en-US" sz="1800" dirty="0">
                <a:sym typeface="Wingdings" panose="05000000000000000000" pitchFamily="2" charset="2"/>
              </a:rPr>
              <a:t> </a:t>
            </a:r>
            <a:r>
              <a:rPr lang="en-US" altLang="ja-JP" sz="1800" dirty="0">
                <a:sym typeface="Wingdings" panose="05000000000000000000" pitchFamily="2" charset="2"/>
              </a:rPr>
              <a:t>(</a:t>
            </a:r>
            <a:r>
              <a:rPr lang="ja-JP" altLang="en-US" sz="1800" dirty="0">
                <a:sym typeface="Wingdings" panose="05000000000000000000" pitchFamily="2" charset="2"/>
              </a:rPr>
              <a:t>コンパイル言語 </a:t>
            </a:r>
            <a:r>
              <a:rPr lang="en-US" altLang="ja-JP" sz="1800" dirty="0">
                <a:sym typeface="Wingdings" panose="05000000000000000000" pitchFamily="2" charset="2"/>
              </a:rPr>
              <a:t>–</a:t>
            </a:r>
            <a:r>
              <a:rPr lang="ja-JP" altLang="en-US" sz="1800" dirty="0">
                <a:sym typeface="Wingdings" panose="05000000000000000000" pitchFamily="2" charset="2"/>
              </a:rPr>
              <a:t> 機械語翻訳</a:t>
            </a:r>
            <a:r>
              <a:rPr lang="en-US" altLang="ja-JP" sz="1800" dirty="0">
                <a:sym typeface="Wingdings" panose="05000000000000000000" pitchFamily="2" charset="2"/>
              </a:rPr>
              <a:t>)</a:t>
            </a:r>
            <a:br>
              <a:rPr lang="en-US" altLang="ja-JP" dirty="0"/>
            </a:br>
            <a:r>
              <a:rPr lang="en-US" altLang="ja-JP" dirty="0"/>
              <a:t>  Slower execution, but faster development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433513" algn="l"/>
              </a:tabLst>
              <a:defRPr/>
            </a:pPr>
            <a:r>
              <a:rPr lang="en-US" altLang="ja-JP" sz="2800" dirty="0"/>
              <a:t>Only </a:t>
            </a:r>
            <a:r>
              <a:rPr lang="en-US" altLang="ja-JP" sz="2800" b="1" dirty="0">
                <a:solidFill>
                  <a:srgbClr val="FF0000"/>
                </a:solidFill>
              </a:rPr>
              <a:t>interpreter</a:t>
            </a:r>
            <a:r>
              <a:rPr lang="en-US" altLang="ja-JP" sz="2800" dirty="0"/>
              <a:t> and </a:t>
            </a:r>
            <a:r>
              <a:rPr lang="en-US" altLang="ja-JP" sz="2800" b="1" dirty="0">
                <a:solidFill>
                  <a:srgbClr val="FF0000"/>
                </a:solidFill>
              </a:rPr>
              <a:t>editor</a:t>
            </a:r>
            <a:r>
              <a:rPr lang="en-US" altLang="ja-JP" sz="2800" dirty="0"/>
              <a:t> are required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433513" algn="l"/>
              </a:tabLst>
              <a:defRPr/>
            </a:pPr>
            <a:r>
              <a:rPr lang="en-US" altLang="ja-JP" sz="2800" dirty="0"/>
              <a:t>Free</a:t>
            </a:r>
            <a:r>
              <a:rPr lang="ja-JP" altLang="en-US" sz="2800" dirty="0"/>
              <a:t> </a:t>
            </a:r>
            <a:r>
              <a:rPr lang="en-US" altLang="ja-JP" sz="2800" dirty="0"/>
              <a:t>or public domain versions available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433513" algn="l"/>
              </a:tabLst>
              <a:defRPr/>
            </a:pPr>
            <a:r>
              <a:rPr lang="en-US" altLang="ja-JP" sz="2800" dirty="0"/>
              <a:t>Grammar similar to C, C++, </a:t>
            </a:r>
            <a:r>
              <a:rPr lang="en-US" altLang="ja-JP" sz="2800" dirty="0" err="1"/>
              <a:t>perl</a:t>
            </a:r>
            <a:r>
              <a:rPr lang="en-US" altLang="ja-JP" sz="2800" dirty="0"/>
              <a:t>, </a:t>
            </a:r>
            <a:r>
              <a:rPr lang="en-US" altLang="ja-JP" sz="2800" dirty="0" err="1"/>
              <a:t>php</a:t>
            </a:r>
            <a:r>
              <a:rPr lang="en-US" altLang="ja-JP" sz="2800" dirty="0"/>
              <a:t>, …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433513" algn="l"/>
              </a:tabLst>
              <a:defRPr/>
            </a:pPr>
            <a:r>
              <a:rPr lang="en-US" altLang="ja-JP" sz="2800" dirty="0"/>
              <a:t>Native</a:t>
            </a:r>
            <a:r>
              <a:rPr lang="ja-JP" altLang="en-US" sz="2800" dirty="0"/>
              <a:t> </a:t>
            </a:r>
            <a:r>
              <a:rPr lang="en-US" altLang="ja-JP" sz="2800" b="1" dirty="0">
                <a:solidFill>
                  <a:srgbClr val="FF0000"/>
                </a:solidFill>
              </a:rPr>
              <a:t>Object-Oriented</a:t>
            </a:r>
            <a:r>
              <a:rPr lang="en-US" altLang="ja-JP" sz="2800" dirty="0"/>
              <a:t> </a:t>
            </a:r>
            <a:r>
              <a:rPr lang="en-US" altLang="ja-JP" sz="2000" dirty="0"/>
              <a:t>(</a:t>
            </a:r>
            <a:r>
              <a:rPr lang="ja-JP" altLang="en-US" sz="2000" dirty="0"/>
              <a:t>オブジェクト指向</a:t>
            </a:r>
            <a:r>
              <a:rPr lang="en-US" altLang="ja-JP" sz="2000" dirty="0"/>
              <a:t>)</a:t>
            </a:r>
            <a:r>
              <a:rPr lang="ja-JP" altLang="en-US" sz="2800" dirty="0"/>
              <a:t> </a:t>
            </a:r>
            <a:r>
              <a:rPr lang="en-US" altLang="ja-JP" sz="2800" dirty="0"/>
              <a:t>language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433513" algn="l"/>
              </a:tabLst>
              <a:defRPr/>
            </a:pPr>
            <a:r>
              <a:rPr lang="en-US" altLang="ja-JP" sz="2800" dirty="0"/>
              <a:t>Efficient functions and libraries</a:t>
            </a:r>
            <a:br>
              <a:rPr lang="en-US" altLang="ja-JP" sz="2800" dirty="0"/>
            </a:br>
            <a:r>
              <a:rPr lang="en-US" altLang="ja-JP" dirty="0"/>
              <a:t>   </a:t>
            </a:r>
            <a:r>
              <a:rPr lang="en-US" altLang="ja-JP" dirty="0">
                <a:solidFill>
                  <a:srgbClr val="FF0000"/>
                </a:solidFill>
              </a:rPr>
              <a:t>Text processing: Regular expression</a:t>
            </a:r>
            <a:r>
              <a:rPr lang="en-US" altLang="ja-JP" sz="1800" dirty="0"/>
              <a:t> (</a:t>
            </a:r>
            <a:r>
              <a:rPr lang="ja-JP" altLang="en-US" sz="1800" dirty="0"/>
              <a:t>正規表現</a:t>
            </a:r>
            <a:r>
              <a:rPr lang="en-US" altLang="ja-JP" sz="1800" dirty="0"/>
              <a:t>)</a:t>
            </a:r>
            <a:r>
              <a:rPr lang="en-US" altLang="ja-JP" dirty="0"/>
              <a:t>, </a:t>
            </a:r>
            <a:br>
              <a:rPr lang="en-US" altLang="ja-JP" dirty="0"/>
            </a:br>
            <a:r>
              <a:rPr lang="ja-JP" altLang="en-US" dirty="0"/>
              <a:t>　　　　　　　　　　　 </a:t>
            </a:r>
            <a:r>
              <a:rPr lang="en-US" altLang="ja-JP" dirty="0">
                <a:solidFill>
                  <a:srgbClr val="FF0000"/>
                </a:solidFill>
              </a:rPr>
              <a:t>csv</a:t>
            </a:r>
            <a:r>
              <a:rPr lang="en-US" altLang="ja-JP" dirty="0"/>
              <a:t>, html, xml, </a:t>
            </a:r>
            <a:r>
              <a:rPr lang="en-US" altLang="ja-JP" dirty="0" err="1"/>
              <a:t>json</a:t>
            </a:r>
            <a:r>
              <a:rPr lang="en-US" altLang="ja-JP" dirty="0"/>
              <a:t> </a:t>
            </a:r>
            <a:r>
              <a:rPr lang="en-US" altLang="ja-JP" dirty="0" err="1"/>
              <a:t>etc</a:t>
            </a:r>
            <a:br>
              <a:rPr lang="en-US" altLang="ja-JP" dirty="0"/>
            </a:br>
            <a:r>
              <a:rPr lang="en-US" altLang="ja-JP" dirty="0"/>
              <a:t>   </a:t>
            </a:r>
            <a:r>
              <a:rPr lang="en-US" altLang="ja-JP" b="1" dirty="0">
                <a:solidFill>
                  <a:srgbClr val="FF0000"/>
                </a:solidFill>
              </a:rPr>
              <a:t>Science: </a:t>
            </a:r>
            <a:r>
              <a:rPr lang="en-US" altLang="ja-JP" b="1" dirty="0" err="1">
                <a:solidFill>
                  <a:srgbClr val="FF0000"/>
                </a:solidFill>
              </a:rPr>
              <a:t>numpy</a:t>
            </a:r>
            <a:r>
              <a:rPr lang="en-US" altLang="ja-JP" b="1" dirty="0">
                <a:solidFill>
                  <a:srgbClr val="FF0000"/>
                </a:solidFill>
              </a:rPr>
              <a:t>, </a:t>
            </a:r>
            <a:r>
              <a:rPr lang="en-US" altLang="ja-JP" b="1" dirty="0" err="1">
                <a:solidFill>
                  <a:srgbClr val="FF0000"/>
                </a:solidFill>
              </a:rPr>
              <a:t>scipy</a:t>
            </a:r>
            <a:r>
              <a:rPr lang="en-US" altLang="ja-JP" b="1" dirty="0">
                <a:solidFill>
                  <a:srgbClr val="FF0000"/>
                </a:solidFill>
              </a:rPr>
              <a:t>, </a:t>
            </a:r>
            <a:r>
              <a:rPr lang="en-US" altLang="ja-JP" b="1" dirty="0" err="1">
                <a:solidFill>
                  <a:srgbClr val="FF0000"/>
                </a:solidFill>
              </a:rPr>
              <a:t>scikit</a:t>
            </a:r>
            <a:r>
              <a:rPr lang="en-US" altLang="ja-JP" b="1" dirty="0">
                <a:solidFill>
                  <a:srgbClr val="FF0000"/>
                </a:solidFill>
              </a:rPr>
              <a:t>-learn</a:t>
            </a:r>
            <a:r>
              <a:rPr lang="en-US" altLang="ja-JP" dirty="0"/>
              <a:t> </a:t>
            </a:r>
            <a:r>
              <a:rPr lang="en-US" altLang="ja-JP" dirty="0" err="1"/>
              <a:t>etc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en-US" altLang="ja-JP" dirty="0"/>
              <a:t>Network: …</a:t>
            </a:r>
            <a:br>
              <a:rPr lang="en-US" altLang="ja-JP" dirty="0"/>
            </a:br>
            <a:r>
              <a:rPr lang="en-US" altLang="ja-JP" dirty="0"/>
              <a:t>   Graph plotting: </a:t>
            </a:r>
            <a:r>
              <a:rPr lang="en-US" altLang="ja-JP" dirty="0" err="1"/>
              <a:t>matplotlib</a:t>
            </a:r>
            <a:r>
              <a:rPr lang="en-US" altLang="ja-JP" dirty="0"/>
              <a:t> </a:t>
            </a:r>
            <a:r>
              <a:rPr lang="en-US" altLang="ja-JP" dirty="0" err="1"/>
              <a:t>etc</a:t>
            </a:r>
            <a:br>
              <a:rPr lang="en-US" altLang="ja-JP" dirty="0"/>
            </a:br>
            <a:r>
              <a:rPr lang="en-US" altLang="ja-JP" dirty="0"/>
              <a:t>   GUI: </a:t>
            </a:r>
            <a:r>
              <a:rPr lang="en-US" altLang="ja-JP" dirty="0" err="1"/>
              <a:t>tkinter</a:t>
            </a:r>
            <a:r>
              <a:rPr lang="en-US" altLang="ja-JP" dirty="0"/>
              <a:t>, </a:t>
            </a:r>
            <a:r>
              <a:rPr lang="en-US" altLang="ja-JP" dirty="0" err="1"/>
              <a:t>pygtk</a:t>
            </a:r>
            <a:r>
              <a:rPr lang="en-US" altLang="ja-JP" dirty="0"/>
              <a:t> </a:t>
            </a:r>
            <a:r>
              <a:rPr lang="en-US" altLang="ja-JP" dirty="0" err="1"/>
              <a:t>etc</a:t>
            </a:r>
            <a:endParaRPr lang="en-US" altLang="ja-JP" dirty="0"/>
          </a:p>
        </p:txBody>
      </p:sp>
      <p:sp>
        <p:nvSpPr>
          <p:cNvPr id="2" name="正方形/長方形 1"/>
          <p:cNvSpPr/>
          <p:nvPr/>
        </p:nvSpPr>
        <p:spPr>
          <a:xfrm>
            <a:off x="1631504" y="724634"/>
            <a:ext cx="78951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/>
              <a:t>Install: http://conf.msl.titech.ac.jp/Lecture/InstallPython/InstallPython.html</a:t>
            </a:r>
            <a:endParaRPr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70654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00FF"/>
                </a:solidFill>
              </a:rPr>
              <a:t>Text editor vs Word processor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29779" y="4919008"/>
            <a:ext cx="853244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indent="0">
              <a:tabLst>
                <a:tab pos="1433513" algn="l"/>
              </a:tabLst>
              <a:defRPr/>
            </a:pPr>
            <a:r>
              <a:rPr lang="en-US" altLang="ja-JP" sz="2000" b="1" dirty="0"/>
              <a:t>Recommendation:</a:t>
            </a:r>
          </a:p>
          <a:p>
            <a:pPr marL="0" indent="0">
              <a:tabLst>
                <a:tab pos="1433513" algn="l"/>
              </a:tabLst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Microsoft Visual Studio Code:</a:t>
            </a:r>
            <a:r>
              <a:rPr lang="en-US" altLang="ja-JP" sz="2000" dirty="0"/>
              <a:t> https://code.visualstudio.com/</a:t>
            </a:r>
          </a:p>
          <a:p>
            <a:pPr marL="182563" indent="-182563">
              <a:buFont typeface="Arial" panose="020B0604020202020204" pitchFamily="34" charset="0"/>
              <a:buChar char="•"/>
              <a:tabLst>
                <a:tab pos="1433513" algn="l"/>
              </a:tabLst>
              <a:defRPr/>
            </a:pPr>
            <a:r>
              <a:rPr lang="en-US" altLang="ja-JP" sz="2000" dirty="0"/>
              <a:t>Multiplatform (Windows, MacOS, Linux)</a:t>
            </a:r>
          </a:p>
          <a:p>
            <a:pPr marL="182563" indent="-182563">
              <a:buFont typeface="Arial" panose="020B0604020202020204" pitchFamily="34" charset="0"/>
              <a:buChar char="•"/>
              <a:tabLst>
                <a:tab pos="1433513" algn="l"/>
              </a:tabLst>
              <a:defRPr/>
            </a:pPr>
            <a:r>
              <a:rPr lang="en-US" altLang="ja-JP" sz="2000" dirty="0"/>
              <a:t>Multilanguage</a:t>
            </a:r>
          </a:p>
          <a:p>
            <a:pPr marL="182563" indent="-182563">
              <a:buFont typeface="Arial" panose="020B0604020202020204" pitchFamily="34" charset="0"/>
              <a:buChar char="•"/>
              <a:tabLst>
                <a:tab pos="1433513" algn="l"/>
              </a:tabLst>
              <a:defRPr/>
            </a:pPr>
            <a:r>
              <a:rPr lang="en-US" altLang="ja-JP" sz="2000" dirty="0"/>
              <a:t>Integrated Development Editor (IDE)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C6695A2F-698A-469F-8A2C-0766564A6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525798"/>
              </p:ext>
            </p:extLst>
          </p:nvPr>
        </p:nvGraphicFramePr>
        <p:xfrm>
          <a:off x="1962823" y="675757"/>
          <a:ext cx="8370675" cy="43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618469339"/>
                    </a:ext>
                  </a:extLst>
                </a:gridCol>
                <a:gridCol w="3125066">
                  <a:extLst>
                    <a:ext uri="{9D8B030D-6E8A-4147-A177-3AD203B41FA5}">
                      <a16:colId xmlns:a16="http://schemas.microsoft.com/office/drawing/2014/main" val="2979218145"/>
                    </a:ext>
                  </a:extLst>
                </a:gridCol>
                <a:gridCol w="3013361">
                  <a:extLst>
                    <a:ext uri="{9D8B030D-6E8A-4147-A177-3AD203B41FA5}">
                      <a16:colId xmlns:a16="http://schemas.microsoft.com/office/drawing/2014/main" val="3095275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Text editor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Word processor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050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Startup time (</a:t>
                      </a:r>
                      <a:r>
                        <a:rPr kumimoji="1" lang="ja-JP" altLang="en-US" sz="1600" dirty="0"/>
                        <a:t>起動時間</a:t>
                      </a:r>
                      <a:r>
                        <a:rPr kumimoji="1" lang="en-US" altLang="ja-JP" sz="1600" dirty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Shorter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Longer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1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Processing speed (</a:t>
                      </a:r>
                      <a:r>
                        <a:rPr kumimoji="1" lang="ja-JP" altLang="en-US" sz="1600" dirty="0"/>
                        <a:t>実行速度</a:t>
                      </a:r>
                      <a:r>
                        <a:rPr kumimoji="1" lang="en-US" altLang="ja-JP" sz="1600" dirty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Faster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Slower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218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Memory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Light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Heavy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0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Text style / format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Usually none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Required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16804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File format</a:t>
                      </a:r>
                      <a:endParaRPr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b="1" dirty="0">
                          <a:solidFill>
                            <a:srgbClr val="FF0000"/>
                          </a:solidFill>
                        </a:rPr>
                        <a:t>Basically text-based</a:t>
                      </a:r>
                      <a:endParaRPr lang="ja-JP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Application specific</a:t>
                      </a:r>
                      <a:endParaRPr lang="ja-JP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54659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kumimoji="1" lang="en-US" altLang="ja-JP" sz="1600" b="1" dirty="0"/>
                        <a:t>Others</a:t>
                      </a:r>
                      <a:endParaRPr kumimoji="1" lang="ja-JP" alt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="1" dirty="0">
                          <a:solidFill>
                            <a:srgbClr val="FF0000"/>
                          </a:solidFill>
                        </a:rPr>
                        <a:t>Specialized for specific program languages.</a:t>
                      </a:r>
                      <a:br>
                        <a:rPr kumimoji="1" lang="en-US" altLang="ja-JP" sz="1600" b="1" dirty="0"/>
                      </a:br>
                      <a:r>
                        <a:rPr kumimoji="1" lang="en-US" altLang="ja-JP" sz="1600" dirty="0"/>
                        <a:t>Macro (small program languages)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Print (WYSIWYG): What You See is What You Get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66635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Examples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Linux      : vi, </a:t>
                      </a:r>
                      <a:r>
                        <a:rPr kumimoji="1" lang="en-US" altLang="ja-JP" sz="1600" dirty="0" err="1"/>
                        <a:t>emax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Windows: </a:t>
                      </a:r>
                      <a:r>
                        <a:rPr kumimoji="1" lang="en-US" altLang="ja-JP" sz="1600" dirty="0" err="1"/>
                        <a:t>TeraPad</a:t>
                      </a:r>
                      <a:r>
                        <a:rPr kumimoji="1" lang="en-US" altLang="ja-JP" sz="1600" dirty="0"/>
                        <a:t>, Sakura </a:t>
                      </a:r>
                      <a:r>
                        <a:rPr kumimoji="1" lang="en-US" altLang="ja-JP" sz="1600" dirty="0" err="1"/>
                        <a:t>Edtior</a:t>
                      </a:r>
                      <a:endParaRPr kumimoji="1" lang="en-US" altLang="ja-JP" sz="1600" dirty="0"/>
                    </a:p>
                    <a:p>
                      <a:r>
                        <a:rPr kumimoji="1" lang="en-US" altLang="ja-JP" sz="1600" dirty="0"/>
                        <a:t>Multi      : Visual Studio Code, </a:t>
                      </a:r>
                      <a:br>
                        <a:rPr kumimoji="1" lang="en-US" altLang="ja-JP" sz="1600" dirty="0"/>
                      </a:br>
                      <a:r>
                        <a:rPr kumimoji="1" lang="en-US" altLang="ja-JP" sz="1600" dirty="0"/>
                        <a:t>                  Sublime text, Atom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/>
                        <a:t>MS-Word</a:t>
                      </a:r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011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385534"/>
      </p:ext>
    </p:extLst>
  </p:cSld>
  <p:clrMapOvr>
    <a:masterClrMapping/>
  </p:clrMapOvr>
</p:sld>
</file>

<file path=ppt/theme/theme1.xml><?xml version="1.0" encoding="utf-8"?>
<a:theme xmlns:a="http://schemas.openxmlformats.org/drawingml/2006/main" name="12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9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0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6807</TotalTime>
  <Words>10143</Words>
  <Application>Microsoft Office PowerPoint</Application>
  <PresentationFormat>ワイド画面</PresentationFormat>
  <Paragraphs>938</Paragraphs>
  <Slides>41</Slides>
  <Notes>39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56" baseType="lpstr">
      <vt:lpstr>HG丸ｺﾞｼｯｸM-PRO</vt:lpstr>
      <vt:lpstr>MS UI Gothic</vt:lpstr>
      <vt:lpstr>ＭＳ 明朝</vt:lpstr>
      <vt:lpstr>游ゴシック</vt:lpstr>
      <vt:lpstr>Arial</vt:lpstr>
      <vt:lpstr>Cambria Math</vt:lpstr>
      <vt:lpstr>Symbol</vt:lpstr>
      <vt:lpstr>Times New Roman</vt:lpstr>
      <vt:lpstr>Wingdings</vt:lpstr>
      <vt:lpstr>12_標準デザイン</vt:lpstr>
      <vt:lpstr>15_標準デザイン</vt:lpstr>
      <vt:lpstr>標準デザイン</vt:lpstr>
      <vt:lpstr>29_標準デザイン</vt:lpstr>
      <vt:lpstr>30_標準デザイン</vt:lpstr>
      <vt:lpstr>Worksheet</vt:lpstr>
      <vt:lpstr>Computational Materials Science (計算材料学特論)</vt:lpstr>
      <vt:lpstr>PowerPoint プレゼンテーション</vt:lpstr>
      <vt:lpstr>Other open programs [Japanese]</vt:lpstr>
      <vt:lpstr>Computational Materials Science 計算材料学特論</vt:lpstr>
      <vt:lpstr>Class Schedule</vt:lpstr>
      <vt:lpstr>English textbooks</vt:lpstr>
      <vt:lpstr>Policy</vt:lpstr>
      <vt:lpstr>Python: A Light Weight Language (LWL)</vt:lpstr>
      <vt:lpstr>Text editor vs Word processor</vt:lpstr>
      <vt:lpstr>If interested in python and AI-based programming</vt:lpstr>
      <vt:lpstr>PROBLEM, June 10</vt:lpstr>
      <vt:lpstr>Fundamentals of computer コンピュータの基礎</vt:lpstr>
      <vt:lpstr>Numeric representation (数の表現)</vt:lpstr>
      <vt:lpstr>Numeric representation (数の表現)</vt:lpstr>
      <vt:lpstr>Correspondence relations (対応関係)</vt:lpstr>
      <vt:lpstr>Convert Base (基数の変換)</vt:lpstr>
      <vt:lpstr>Python program: base.py</vt:lpstr>
      <vt:lpstr>Units of data processed in computers (コンピュータ内のデータ単位)</vt:lpstr>
      <vt:lpstr>Numeric representation: Integer (整数型)</vt:lpstr>
      <vt:lpstr>Numeric representation: Floating point, Real (浮動小数点型, 実数)</vt:lpstr>
      <vt:lpstr>Required variable sizes: Integer types</vt:lpstr>
      <vt:lpstr>Required sizes: FP types for quantum calculations</vt:lpstr>
      <vt:lpstr>Required sizes: FP types for semiconductor simulation</vt:lpstr>
      <vt:lpstr>Error of floating-point variables (浮動小数点型の誤差)</vt:lpstr>
      <vt:lpstr>Program (roundoff error): sum_error.py</vt:lpstr>
      <vt:lpstr>Round-off error (桁落ち誤差)</vt:lpstr>
      <vt:lpstr>Python program: sum.py</vt:lpstr>
      <vt:lpstr>Caution for conditional branch (条件分岐における注意)</vt:lpstr>
      <vt:lpstr>Program: bad_if.py</vt:lpstr>
      <vt:lpstr>How to use conditional branch, if  (条件分岐の判断)</vt:lpstr>
      <vt:lpstr>Program: bad_int.py</vt:lpstr>
      <vt:lpstr>Typical cases for FP calculations with care</vt:lpstr>
      <vt:lpstr>数値演算プログラムの一般的な注意</vt:lpstr>
      <vt:lpstr>Precision and errors in computer</vt:lpstr>
      <vt:lpstr>Errors in calculation process</vt:lpstr>
      <vt:lpstr>Information buried (情報埋没)</vt:lpstr>
      <vt:lpstr>Supplementary materials</vt:lpstr>
      <vt:lpstr>Structure of typical computer (基本的な計算機の構成)</vt:lpstr>
      <vt:lpstr>Computer architectures</vt:lpstr>
      <vt:lpstr>Logical operations (bitwise operations)  (論理演算, ビット演算)</vt:lpstr>
      <vt:lpstr>Required data size: Character type</vt:lpstr>
    </vt:vector>
  </TitlesOfParts>
  <Company>Tokyo Institute ｏｆ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Toshio Kamiya</dc:creator>
  <cp:lastModifiedBy>利夫 神谷</cp:lastModifiedBy>
  <cp:revision>850</cp:revision>
  <cp:lastPrinted>2018-06-11T02:02:32Z</cp:lastPrinted>
  <dcterms:created xsi:type="dcterms:W3CDTF">2007-04-10T12:04:37Z</dcterms:created>
  <dcterms:modified xsi:type="dcterms:W3CDTF">2025-08-22T04:01:43Z</dcterms:modified>
</cp:coreProperties>
</file>