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1" Type="http://schemas.openxmlformats.org/officeDocument/2006/relationships/viewProps" Target="viewProps.xml" /><Relationship Id="rId2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23" Type="http://schemas.openxmlformats.org/officeDocument/2006/relationships/tableStyles" Target="tableStyles.xml" /><Relationship Id="rId22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/>
          <a:p>
            <a:pPr lvl="0" indent="0" marL="0">
              <a:buNone/>
            </a:pPr>
            <a:r>
              <a:rPr/>
              <a:t>Semiconductor Engineering: Numerical Analysis &amp; Computer Simulations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4.2 Floating-Point Data Types (Real Numbers)</a:t>
                </a:r>
              </a:p>
              <a:p>
                <a:pPr lvl="0"/>
                <a:r>
                  <a:rPr b="1"/>
                  <a:t>Purpose</a:t>
                </a:r>
                <a:r>
                  <a:rPr/>
                  <a:t>: Represent numbers with fractional parts (real numbers).</a:t>
                </a:r>
              </a:p>
              <a:p>
                <a:pPr lvl="0"/>
                <a:r>
                  <a:rPr b="1"/>
                  <a:t>Standard</a:t>
                </a:r>
                <a:r>
                  <a:rPr/>
                  <a:t>: </a:t>
                </a:r>
                <a:r>
                  <a:rPr b="1"/>
                  <a:t>IEEE 754</a:t>
                </a:r>
                <a:r>
                  <a:rPr/>
                  <a:t> standard for consistent representation.</a:t>
                </a:r>
              </a:p>
              <a:p>
                <a:pPr lvl="0"/>
                <a:r>
                  <a:rPr b="1"/>
                  <a:t>Types</a:t>
                </a:r>
                <a:r>
                  <a:rPr/>
                  <a:t>:</a:t>
                </a:r>
              </a:p>
              <a:p>
                <a:pPr lvl="1"/>
                <a:r>
                  <a:rPr b="1"/>
                  <a:t>Binary32 (Single Precision)</a:t>
                </a:r>
                <a:r>
                  <a:rPr/>
                  <a:t>: 32 bits</a:t>
                </a:r>
              </a:p>
              <a:p>
                <a:pPr lvl="1"/>
                <a:r>
                  <a:rPr b="1"/>
                  <a:t>Binary64 (Double Precision)</a:t>
                </a:r>
                <a:r>
                  <a:rPr/>
                  <a:t>: 64 bits (common default)</a:t>
                </a:r>
              </a:p>
              <a:p>
                <a:pPr lvl="1"/>
                <a:r>
                  <a:rPr b="1"/>
                  <a:t>Binary128 (Quad Precision)</a:t>
                </a:r>
                <a:r>
                  <a:rPr/>
                  <a:t>: 128 bits</a:t>
                </a:r>
              </a:p>
              <a:p>
                <a:pPr lvl="0"/>
                <a:r>
                  <a:rPr b="1"/>
                  <a:t>Structure</a:t>
                </a:r>
                <a:r>
                  <a:rPr/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±</m:t>
                    </m:r>
                    <m:r>
                      <m:rPr>
                        <m:sty m:val="p"/>
                      </m:rPr>
                      <m:t>(</m:t>
                    </m:r>
                    <m:r>
                      <m:t>1</m:t>
                    </m:r>
                    <m:r>
                      <m:rPr>
                        <m:sty m:val="p"/>
                      </m:rPr>
                      <m:t>.</m:t>
                    </m:r>
                    <m:r>
                      <m:t>M</m:t>
                    </m:r>
                    <m:sSub>
                      <m:e>
                        <m:r>
                          <m:rPr>
                            <m:sty m:val="p"/>
                          </m:rPr>
                          <m:t>)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×</m:t>
                    </m:r>
                    <m:sSup>
                      <m:e>
                        <m:r>
                          <m:t>2</m:t>
                        </m:r>
                      </m:e>
                      <m:sup>
                        <m:r>
                          <m:t>E</m:t>
                        </m:r>
                      </m:sup>
                    </m:sSup>
                  </m:oMath>
                </a14:m>
              </a:p>
              <a:p>
                <a:pPr lvl="1"/>
                <a:r>
                  <a:rPr b="1"/>
                  <a:t>Sign bit</a:t>
                </a:r>
                <a:r>
                  <a:rPr/>
                  <a:t>: 1 bit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±</m:t>
                    </m:r>
                  </m:oMath>
                </a14:m>
                <a:r>
                  <a:rPr/>
                  <a:t>)</a:t>
                </a:r>
              </a:p>
              <a:p>
                <a:pPr lvl="1"/>
                <a:r>
                  <a:rPr b="1"/>
                  <a:t>Exponent</a:t>
                </a:r>
                <a:r>
                  <a:rPr/>
                  <a:t>: Represents power of 2</a:t>
                </a:r>
              </a:p>
              <a:p>
                <a:pPr lvl="1"/>
                <a:r>
                  <a:rPr b="1"/>
                  <a:t>Mantissa (Fraction)</a:t>
                </a:r>
                <a:r>
                  <a:rPr/>
                  <a:t>: Represents fractional part</a:t>
                </a:r>
              </a:p>
            </p:txBody>
          </p:sp>
        </mc:Choice>
      </mc:AlternateContent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4.2 Floating-Point Data Types (Cont.)</a:t>
                </a:r>
              </a:p>
              <a:p>
                <a:pPr lvl="0"/>
                <a:r>
                  <a:rPr b="1"/>
                  <a:t>Binary64 (Double Precision)</a:t>
                </a:r>
                <a:r>
                  <a:rPr/>
                  <a:t>:</a:t>
                </a:r>
              </a:p>
              <a:p>
                <a:pPr lvl="1"/>
                <a:r>
                  <a:rPr/>
                  <a:t>1 bit sign</a:t>
                </a:r>
              </a:p>
              <a:p>
                <a:pPr lvl="1"/>
                <a:r>
                  <a:rPr/>
                  <a:t>11 bits exponent</a:t>
                </a:r>
              </a:p>
              <a:p>
                <a:pPr lvl="1"/>
                <a:r>
                  <a:rPr/>
                  <a:t>52 bits mantissa (fraction)</a:t>
                </a:r>
              </a:p>
              <a:p>
                <a:pPr lvl="1"/>
                <a:r>
                  <a:rPr b="1"/>
                  <a:t>Precision</a:t>
                </a:r>
                <a:r>
                  <a:rPr/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≈</m:t>
                    </m:r>
                    <m:r>
                      <m:t>15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17</m:t>
                    </m:r>
                  </m:oMath>
                </a14:m>
                <a:r>
                  <a:rPr/>
                  <a:t> decimal digits.</a:t>
                </a:r>
              </a:p>
              <a:p>
                <a:pPr lvl="1"/>
                <a:r>
                  <a:rPr b="1"/>
                  <a:t>Range</a:t>
                </a:r>
                <a:r>
                  <a:rPr/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≈</m:t>
                    </m:r>
                    <m:sSup>
                      <m:e>
                        <m:r>
                          <m:t>10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308</m:t>
                        </m:r>
                      </m:sup>
                    </m:sSup>
                  </m:oMath>
                </a14:m>
                <a:r>
                  <a:rPr/>
                  <a:t> to </a:t>
                </a:r>
                <a14:m>
                  <m:oMath xmlns:m="http://schemas.openxmlformats.org/officeDocument/2006/math">
                    <m:sSup>
                      <m:e>
                        <m:r>
                          <m:t>10</m:t>
                        </m:r>
                      </m:e>
                      <m:sup>
                        <m:r>
                          <m:t>308</m:t>
                        </m:r>
                      </m:sup>
                    </m:sSup>
                  </m:oMath>
                </a14:m>
                <a:r>
                  <a:rPr/>
                  <a:t>.</a:t>
                </a:r>
              </a:p>
              <a:p>
                <a:pPr lvl="0"/>
                <a:r>
                  <a:rPr b="1"/>
                  <a:t>Precision in Semiconductor Physics</a:t>
                </a:r>
                <a:r>
                  <a:rPr/>
                  <a:t>:</a:t>
                </a:r>
              </a:p>
              <a:p>
                <a:pPr lvl="1"/>
                <a:r>
                  <a:rPr/>
                  <a:t>Energy scales: meV to MeV (e.g., </a:t>
                </a:r>
                <a14:m>
                  <m:oMath xmlns:m="http://schemas.openxmlformats.org/officeDocument/2006/math">
                    <m:sSub>
                      <m:e>
                        <m:r>
                          <m:t>k</m:t>
                        </m:r>
                      </m:e>
                      <m:sub>
                        <m:r>
                          <m:t>B</m:t>
                        </m:r>
                      </m:sub>
                    </m:sSub>
                    <m:r>
                      <m:t>T</m:t>
                    </m:r>
                    <m:r>
                      <m:rPr>
                        <m:sty m:val="p"/>
                      </m:rPr>
                      <m:t>≈</m:t>
                    </m:r>
                    <m:r>
                      <m:t>26</m:t>
                    </m:r>
                    <m:r>
                      <m:rPr>
                        <m:nor/>
                        <m:sty m:val="p"/>
                      </m:rPr>
                      <m:t> meV</m:t>
                    </m:r>
                  </m:oMath>
                </a14:m>
                <a:r>
                  <a:rPr/>
                  <a:t> at 300K, core electron energies can be keV).</a:t>
                </a:r>
              </a:p>
              <a:p>
                <a:pPr lvl="1"/>
                <a:r>
                  <a:rPr/>
                  <a:t>Requires high precision (typically 64-bit minimum, 128-bit preferred for some calculations).</a:t>
                </a:r>
              </a:p>
              <a:p>
                <a:pPr lvl="1"/>
                <a:r>
                  <a:rPr/>
                  <a:t>Quad precision (128-bit) often software-implemented, thus slower.</a:t>
                </a:r>
              </a:p>
            </p:txBody>
          </p:sp>
        </mc:Choice>
      </mc:AlternateContent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5. Sources of Numerical Errors in Computation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b="1"/>
                  <a:t>Computers use finite precision</a:t>
                </a:r>
                <a:r>
                  <a:rPr/>
                  <a:t>: Real numbers (infinite digits) must be approximated.</a:t>
                </a:r>
              </a:p>
              <a:p>
                <a:pPr lvl="0"/>
                <a:r>
                  <a:rPr b="1"/>
                  <a:t>Machine Epsilon</a:t>
                </a:r>
                <a:r>
                  <a:rPr/>
                  <a:t>: Smallest number such that </a:t>
                </a:r>
                <a14:m>
                  <m:oMath xmlns:m="http://schemas.openxmlformats.org/officeDocument/2006/math">
                    <m:r>
                      <m:t>1</m:t>
                    </m:r>
                    <m:r>
                      <m:rPr>
                        <m:sty m:val="p"/>
                      </m:rPr>
                      <m:t>+</m:t>
                    </m:r>
                    <m:r>
                      <m:t>ϵ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1</m:t>
                    </m:r>
                  </m:oMath>
                </a14:m>
                <a:r>
                  <a:rPr/>
                  <a:t>. Fundamental limit of floating-point precision.</a:t>
                </a:r>
              </a:p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5.1 Round-off Error</a:t>
                </a:r>
              </a:p>
              <a:p>
                <a:pPr lvl="0"/>
                <a:r>
                  <a:rPr b="1"/>
                  <a:t>Definition</a:t>
                </a:r>
                <a:r>
                  <a:rPr/>
                  <a:t>: Errors from inexact representation of real numbers in finite binary digits.</a:t>
                </a:r>
              </a:p>
              <a:p>
                <a:pPr lvl="0"/>
                <a:r>
                  <a:rPr b="1"/>
                  <a:t>Example</a:t>
                </a:r>
                <a:r>
                  <a:rPr/>
                  <a:t>: </a:t>
                </a:r>
                <a14:m>
                  <m:oMath xmlns:m="http://schemas.openxmlformats.org/officeDocument/2006/math">
                    <m:sSub>
                      <m:e>
                        <m:r>
                          <m:t>0.1</m:t>
                        </m:r>
                      </m:e>
                      <m:sub>
                        <m:r>
                          <m:t>10</m:t>
                        </m:r>
                      </m:sub>
                    </m:sSub>
                  </m:oMath>
                </a14:m>
                <a:r>
                  <a:rPr/>
                  <a:t> cannot be exactly represented in binary.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(</m:t>
                    </m:r>
                    <m:r>
                      <m:t>0.1</m:t>
                    </m:r>
                    <m:sSub>
                      <m:e>
                        <m:r>
                          <m:rPr>
                            <m:sty m:val="p"/>
                          </m:rPr>
                          <m:t>)</m:t>
                        </m:r>
                      </m:e>
                      <m:sub>
                        <m:r>
                          <m:t>10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(</m:t>
                    </m:r>
                    <m:r>
                      <m:t>0.0001100110011</m:t>
                    </m:r>
                    <m:r>
                      <m:rPr>
                        <m:sty m:val="p"/>
                      </m:rPr>
                      <m:t>…</m:t>
                    </m:r>
                    <m:sSub>
                      <m:e>
                        <m:r>
                          <m:rPr>
                            <m:sty m:val="p"/>
                          </m:rPr>
                          <m:t>)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 (repeating)</a:t>
                </a:r>
              </a:p>
              <a:p>
                <a:pPr lvl="0"/>
                <a:r>
                  <a:rPr b="1"/>
                  <a:t>Accumulation</a:t>
                </a:r>
                <a:r>
                  <a:rPr/>
                  <a:t>: Repeated operations (e.g., summing </a:t>
                </a:r>
                <a14:m>
                  <m:oMath xmlns:m="http://schemas.openxmlformats.org/officeDocument/2006/math">
                    <m:r>
                      <m:t>0.1</m:t>
                    </m:r>
                  </m:oMath>
                </a14:m>
                <a:r>
                  <a:rPr/>
                  <a:t> 100 times) cause errors to accumulate.</a:t>
                </a:r>
              </a:p>
              <a:p>
                <a:pPr lvl="0"/>
                <a:r>
                  <a:rPr b="1"/>
                  <a:t>Loss of Significance (Cancellation Error)</a:t>
                </a:r>
                <a:r>
                  <a:rPr/>
                  <a:t>:</a:t>
                </a:r>
              </a:p>
              <a:p>
                <a:pPr lvl="1"/>
                <a:r>
                  <a:rPr/>
                  <a:t>Subtracting nearly equal large numbers (e.g., 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Y</m:t>
                    </m:r>
                  </m:oMath>
                </a14:m>
                <a:r>
                  <a:rPr/>
                  <a:t> where 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≈</m:t>
                    </m:r>
                    <m:r>
                      <m:t>Y</m:t>
                    </m:r>
                  </m:oMath>
                </a14:m>
                <a:r>
                  <a:rPr/>
                  <a:t>).</a:t>
                </a:r>
              </a:p>
              <a:p>
                <a:pPr lvl="1"/>
                <a:r>
                  <a:rPr/>
                  <a:t>Adding very different magnitude numbers (e.g., </a:t>
                </a:r>
                <a14:m>
                  <m:oMath xmlns:m="http://schemas.openxmlformats.org/officeDocument/2006/math">
                    <m:r>
                      <m:t>1000.0</m:t>
                    </m:r>
                    <m:r>
                      <m:rPr>
                        <m:sty m:val="p"/>
                      </m:rPr>
                      <m:t>+</m:t>
                    </m:r>
                    <m:r>
                      <m:t>1.456</m:t>
                    </m:r>
                  </m:oMath>
                </a14:m>
                <a:r>
                  <a:rPr/>
                  <a:t> in 4-digit precision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→</m:t>
                    </m:r>
                    <m:r>
                      <m:t>1001.0</m:t>
                    </m:r>
                  </m:oMath>
                </a14:m>
                <a:r>
                  <a:rPr/>
                  <a:t>, losing </a:t>
                </a:r>
                <a14:m>
                  <m:oMath xmlns:m="http://schemas.openxmlformats.org/officeDocument/2006/math">
                    <m:r>
                      <m:t>0.456</m:t>
                    </m:r>
                  </m:oMath>
                </a14:m>
                <a:r>
                  <a:rPr/>
                  <a:t>).</a:t>
                </a:r>
              </a:p>
              <a:p>
                <a:pPr lvl="0"/>
                <a:r>
                  <a:rPr b="1"/>
                  <a:t>Mitigation</a:t>
                </a:r>
                <a:r>
                  <a:rPr/>
                  <a:t>: Reformulate equations, use specialized summation algorithms (e.g., Kahan summation).</a:t>
                </a:r>
              </a:p>
            </p:txBody>
          </p:sp>
        </mc:Choice>
      </mc:AlternateContent>
    </p:spTree>
  </p:cSld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5.2 Overflow and Underflow</a:t>
                </a:r>
              </a:p>
              <a:p>
                <a:pPr lvl="0"/>
                <a:r>
                  <a:rPr b="1"/>
                  <a:t>Overflow</a:t>
                </a:r>
                <a:r>
                  <a:rPr/>
                  <a:t>: Result is too large for the data type.</a:t>
                </a:r>
              </a:p>
              <a:p>
                <a:pPr lvl="1"/>
                <a:r>
                  <a:rPr/>
                  <a:t>Ex: Product of two large </a:t>
                </a:r>
                <a:r>
                  <a:rPr>
                    <a:latin typeface="Courier"/>
                  </a:rPr>
                  <a:t>double</a:t>
                </a:r>
                <a:r>
                  <a:rPr/>
                  <a:t>s exceeds </a:t>
                </a:r>
                <a14:m>
                  <m:oMath xmlns:m="http://schemas.openxmlformats.org/officeDocument/2006/math">
                    <m:sSup>
                      <m:e>
                        <m:r>
                          <m:t>10</m:t>
                        </m:r>
                      </m:e>
                      <m:sup>
                        <m:r>
                          <m:t>308</m:t>
                        </m:r>
                      </m:sup>
                    </m:sSup>
                  </m:oMath>
                </a14:m>
                <a:r>
                  <a:rPr/>
                  <a:t>.</a:t>
                </a:r>
              </a:p>
              <a:p>
                <a:pPr lvl="0"/>
                <a:r>
                  <a:rPr b="1"/>
                  <a:t>Underflow</a:t>
                </a:r>
                <a:r>
                  <a:rPr/>
                  <a:t>: Result is too small (too close to zero) to be represented accurately, often rounded to zero.</a:t>
                </a:r>
              </a:p>
              <a:p>
                <a:pPr lvl="1"/>
                <a:r>
                  <a:rPr/>
                  <a:t>Ex: A </a:t>
                </a:r>
                <a:r>
                  <a:rPr>
                    <a:latin typeface="Courier"/>
                  </a:rPr>
                  <a:t>double</a:t>
                </a:r>
                <a:r>
                  <a:rPr/>
                  <a:t> cannot represent numbers smaller than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≈</m:t>
                    </m:r>
                    <m:sSup>
                      <m:e>
                        <m:r>
                          <m:t>10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308</m:t>
                        </m:r>
                      </m:sup>
                    </m:sSup>
                  </m:oMath>
                </a14:m>
                <a:r>
                  <a:rPr/>
                  <a:t>.</a:t>
                </a:r>
              </a:p>
              <a:p>
                <a:pPr lvl="0"/>
                <a:r>
                  <a:rPr b="1"/>
                  <a:t>Physical Example (Boltzmann Factor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exp</m:t>
                    </m:r>
                    <m:r>
                      <m:rPr>
                        <m:sty m:val="p"/>
                      </m:rPr>
                      <m:t>(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E</m:t>
                    </m:r>
                    <m:r>
                      <m:rPr>
                        <m:sty m:val="p"/>
                      </m:rPr>
                      <m:t>/</m:t>
                    </m:r>
                    <m:sSub>
                      <m:e>
                        <m:r>
                          <m:t>k</m:t>
                        </m:r>
                      </m:e>
                      <m:sub>
                        <m:r>
                          <m:t>B</m:t>
                        </m:r>
                      </m:sub>
                    </m:sSub>
                    <m:r>
                      <m:t>T</m:t>
                    </m:r>
                    <m:r>
                      <m:rPr>
                        <m:sty m:val="p"/>
                      </m:rPr>
                      <m:t>)</m:t>
                    </m:r>
                  </m:oMath>
                </a14:m>
                <a:r>
                  <a:rPr b="1"/>
                  <a:t>)</a:t>
                </a:r>
                <a:r>
                  <a:rPr/>
                  <a:t>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g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1.1</m:t>
                    </m:r>
                    <m:r>
                      <m:rPr>
                        <m:nor/>
                        <m:sty m:val="p"/>
                      </m:rPr>
                      <m:t> eV</m:t>
                    </m:r>
                  </m:oMath>
                </a14:m>
                <a:r>
                  <a:rPr/>
                  <a:t> (Silicon), </a:t>
                </a:r>
                <a14:m>
                  <m:oMath xmlns:m="http://schemas.openxmlformats.org/officeDocument/2006/math">
                    <m:sSub>
                      <m:e>
                        <m:r>
                          <m:t>k</m:t>
                        </m:r>
                      </m:e>
                      <m:sub>
                        <m:r>
                          <m:t>B</m:t>
                        </m:r>
                      </m:sub>
                    </m:sSub>
                    <m:r>
                      <m:t>T</m:t>
                    </m:r>
                    <m:r>
                      <m:rPr>
                        <m:sty m:val="p"/>
                      </m:rPr>
                      <m:t>=</m:t>
                    </m:r>
                    <m:r>
                      <m:t>62</m:t>
                    </m:r>
                    <m:r>
                      <m:rPr>
                        <m:nor/>
                        <m:sty m:val="p"/>
                      </m:rPr>
                      <m:t> meV</m:t>
                    </m:r>
                  </m:oMath>
                </a14:m>
                <a:r>
                  <a:rPr/>
                  <a:t> (specific context):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exp</m:t>
                    </m:r>
                    <m:r>
                      <m:rPr>
                        <m:sty m:val="p"/>
                      </m:rPr>
                      <m:t>(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1.1</m:t>
                    </m:r>
                    <m:r>
                      <m:rPr>
                        <m:sty m:val="p"/>
                      </m:rPr>
                      <m:t>/</m:t>
                    </m:r>
                    <m:r>
                      <m:t>0.062</m:t>
                    </m:r>
                    <m:r>
                      <m:rPr>
                        <m:sty m:val="p"/>
                      </m:rPr>
                      <m:t>)</m:t>
                    </m:r>
                    <m:r>
                      <m:rPr>
                        <m:sty m:val="p"/>
                      </m:rPr>
                      <m:t>≈</m:t>
                    </m:r>
                    <m:r>
                      <m:rPr>
                        <m:sty m:val="p"/>
                      </m:rPr>
                      <m:t>exp</m:t>
                    </m:r>
                    <m:r>
                      <m:rPr>
                        <m:sty m:val="p"/>
                      </m:rPr>
                      <m:t>(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17.7</m:t>
                    </m:r>
                    <m:r>
                      <m:rPr>
                        <m:sty m:val="p"/>
                      </m:rPr>
                      <m:t>)</m:t>
                    </m:r>
                    <m:r>
                      <m:rPr>
                        <m:sty m:val="p"/>
                      </m:rPr>
                      <m:t>≈</m:t>
                    </m:r>
                    <m:sSup>
                      <m:e>
                        <m:r>
                          <m:t>10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7.7</m:t>
                        </m:r>
                      </m:sup>
                    </m:sSup>
                  </m:oMath>
                </a14:m>
                <a:r>
                  <a:rPr/>
                  <a:t> (No issue).</a:t>
                </a:r>
              </a:p>
              <a:p>
                <a:pPr lvl="1"/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g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4</m:t>
                    </m:r>
                    <m:r>
                      <m:rPr>
                        <m:nor/>
                        <m:sty m:val="p"/>
                      </m:rPr>
                      <m:t> eV</m:t>
                    </m:r>
                  </m:oMath>
                </a14:m>
                <a:r>
                  <a:rPr/>
                  <a:t> (Oxide), </a:t>
                </a:r>
                <a14:m>
                  <m:oMath xmlns:m="http://schemas.openxmlformats.org/officeDocument/2006/math">
                    <m:sSub>
                      <m:e>
                        <m:r>
                          <m:t>k</m:t>
                        </m:r>
                      </m:e>
                      <m:sub>
                        <m:r>
                          <m:t>B</m:t>
                        </m:r>
                      </m:sub>
                    </m:sSub>
                    <m:r>
                      <m:t>T</m:t>
                    </m:r>
                    <m:r>
                      <m:rPr>
                        <m:sty m:val="p"/>
                      </m:rPr>
                      <m:t>=</m:t>
                    </m:r>
                    <m:r>
                      <m:t>62</m:t>
                    </m:r>
                    <m:r>
                      <m:rPr>
                        <m:nor/>
                        <m:sty m:val="p"/>
                      </m:rPr>
                      <m:t> meV</m:t>
                    </m:r>
                  </m:oMath>
                </a14:m>
                <a:r>
                  <a:rPr/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exp</m:t>
                    </m:r>
                    <m:r>
                      <m:rPr>
                        <m:sty m:val="p"/>
                      </m:rPr>
                      <m:t>(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4</m:t>
                    </m:r>
                    <m:r>
                      <m:rPr>
                        <m:sty m:val="p"/>
                      </m:rPr>
                      <m:t>/</m:t>
                    </m:r>
                    <m:r>
                      <m:t>0.062</m:t>
                    </m:r>
                    <m:r>
                      <m:rPr>
                        <m:sty m:val="p"/>
                      </m:rPr>
                      <m:t>)</m:t>
                    </m:r>
                    <m:r>
                      <m:rPr>
                        <m:sty m:val="p"/>
                      </m:rPr>
                      <m:t>≈</m:t>
                    </m:r>
                    <m:r>
                      <m:rPr>
                        <m:sty m:val="p"/>
                      </m:rPr>
                      <m:t>exp</m:t>
                    </m:r>
                    <m:r>
                      <m:rPr>
                        <m:sty m:val="p"/>
                      </m:rPr>
                      <m:t>(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64.5</m:t>
                    </m:r>
                    <m:r>
                      <m:rPr>
                        <m:sty m:val="p"/>
                      </m:rPr>
                      <m:t>)</m:t>
                    </m:r>
                    <m:r>
                      <m:rPr>
                        <m:sty m:val="p"/>
                      </m:rPr>
                      <m:t>≈</m:t>
                    </m:r>
                    <m:sSup>
                      <m:e>
                        <m:r>
                          <m:t>10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28</m:t>
                        </m:r>
                      </m:sup>
                    </m:sSup>
                  </m:oMath>
                </a14:m>
                <a:r>
                  <a:rPr/>
                  <a:t> (No issue).</a:t>
                </a:r>
              </a:p>
              <a:p>
                <a:pPr lvl="1"/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g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1.1</m:t>
                    </m:r>
                    <m:r>
                      <m:rPr>
                        <m:nor/>
                        <m:sty m:val="p"/>
                      </m:rPr>
                      <m:t> eV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T</m:t>
                    </m:r>
                    <m:r>
                      <m:rPr>
                        <m:sty m:val="p"/>
                      </m:rPr>
                      <m:t>=</m:t>
                    </m:r>
                    <m:r>
                      <m:t>3</m:t>
                    </m:r>
                    <m:r>
                      <m:rPr>
                        <m:nor/>
                        <m:sty m:val="p"/>
                      </m:rPr>
                      <m:t> K</m:t>
                    </m:r>
                  </m:oMath>
                </a14:m>
                <a:r>
                  <a:rPr/>
                  <a:t> (</a:t>
                </a:r>
                <a14:m>
                  <m:oMath xmlns:m="http://schemas.openxmlformats.org/officeDocument/2006/math">
                    <m:sSub>
                      <m:e>
                        <m:r>
                          <m:t>k</m:t>
                        </m:r>
                      </m:e>
                      <m:sub>
                        <m:r>
                          <m:t>B</m:t>
                        </m:r>
                      </m:sub>
                    </m:sSub>
                    <m:r>
                      <m:t>T</m:t>
                    </m:r>
                    <m:r>
                      <m:rPr>
                        <m:sty m:val="p"/>
                      </m:rPr>
                      <m:t>≈</m:t>
                    </m:r>
                    <m:r>
                      <m:t>0.26</m:t>
                    </m:r>
                    <m:r>
                      <m:rPr>
                        <m:nor/>
                        <m:sty m:val="p"/>
                      </m:rPr>
                      <m:t> meV</m:t>
                    </m:r>
                  </m:oMath>
                </a14:m>
                <a:r>
                  <a:rPr/>
                  <a:t>):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exp</m:t>
                    </m:r>
                    <m:r>
                      <m:rPr>
                        <m:sty m:val="p"/>
                      </m:rPr>
                      <m:t>(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1.1</m:t>
                    </m:r>
                    <m:r>
                      <m:rPr>
                        <m:sty m:val="p"/>
                      </m:rPr>
                      <m:t>/</m:t>
                    </m:r>
                    <m:r>
                      <m:t>0.00026</m:t>
                    </m:r>
                    <m:r>
                      <m:rPr>
                        <m:sty m:val="p"/>
                      </m:rPr>
                      <m:t>)</m:t>
                    </m:r>
                    <m:r>
                      <m:rPr>
                        <m:sty m:val="p"/>
                      </m:rPr>
                      <m:t>≈</m:t>
                    </m:r>
                    <m:r>
                      <m:rPr>
                        <m:sty m:val="p"/>
                      </m:rPr>
                      <m:t>exp</m:t>
                    </m:r>
                    <m:r>
                      <m:rPr>
                        <m:sty m:val="p"/>
                      </m:rPr>
                      <m:t>(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4230</m:t>
                    </m:r>
                    <m:r>
                      <m:rPr>
                        <m:sty m:val="p"/>
                      </m:rPr>
                      <m:t>)</m:t>
                    </m:r>
                    <m:r>
                      <m:rPr>
                        <m:sty m:val="p"/>
                      </m:rPr>
                      <m:t>≈</m:t>
                    </m:r>
                    <m:sSup>
                      <m:e>
                        <m:r>
                          <m:t>10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1837</m:t>
                        </m:r>
                      </m:sup>
                    </m:sSup>
                  </m:oMath>
                </a14:m>
                <a:r>
                  <a:rPr/>
                  <a:t>.</a:t>
                </a:r>
              </a:p>
              <a:p>
                <a:pPr lvl="2"/>
                <a:r>
                  <a:rPr b="1"/>
                  <a:t>Problem</a:t>
                </a:r>
                <a:r>
                  <a:rPr/>
                  <a:t>: This value is much smaller than </a:t>
                </a:r>
                <a14:m>
                  <m:oMath xmlns:m="http://schemas.openxmlformats.org/officeDocument/2006/math">
                    <m:sSup>
                      <m:e>
                        <m:r>
                          <m:t>10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308</m:t>
                        </m:r>
                      </m:sup>
                    </m:sSup>
                  </m:oMath>
                </a14:m>
                <a:r>
                  <a:rPr/>
                  <a:t> (min </a:t>
                </a:r>
                <a:r>
                  <a:rPr>
                    <a:latin typeface="Courier"/>
                  </a:rPr>
                  <a:t>double</a:t>
                </a:r>
                <a:r>
                  <a:rPr/>
                  <a:t> value), leading to </a:t>
                </a:r>
                <a:r>
                  <a:rPr b="1"/>
                  <a:t>underflow to zero</a:t>
                </a:r>
                <a:r>
                  <a:rPr/>
                  <a:t>.</a:t>
                </a:r>
              </a:p>
              <a:p>
                <a:pPr lvl="2"/>
                <a:r>
                  <a:rPr b="1"/>
                  <a:t>Solution</a:t>
                </a:r>
                <a:r>
                  <a:rPr/>
                  <a:t>: Requires arbitrary-precision arithmetic libraries.</a:t>
                </a:r>
              </a:p>
            </p:txBody>
          </p:sp>
        </mc:Choice>
      </mc:AlternateContent>
    </p:spTree>
  </p:cSld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5.3 Truncation Error</a:t>
                </a:r>
              </a:p>
              <a:p>
                <a:pPr lvl="0"/>
                <a:r>
                  <a:rPr b="1"/>
                  <a:t>Definition</a:t>
                </a:r>
                <a:r>
                  <a:rPr/>
                  <a:t>: Error from approximating an infinite mathematical process with a finite one.</a:t>
                </a:r>
              </a:p>
              <a:p>
                <a:pPr lvl="0"/>
                <a:r>
                  <a:rPr b="1"/>
                  <a:t>Example</a:t>
                </a:r>
                <a:r>
                  <a:rPr/>
                  <a:t>: Using a finite number of terms in a Taylor series expansion: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r>
                        <m:rPr>
                          <m:sty m:val="p"/>
                        </m:rPr>
                        <m:t>(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)</m:t>
                      </m:r>
                      <m:r>
                        <m:rPr>
                          <m:sty m:val="p"/>
                        </m:rPr>
                        <m:t>=</m:t>
                      </m:r>
                      <m:nary>
                        <m:naryPr>
                          <m:chr m:val="∑"/>
                          <m:limLoc m:val="undOvr"/>
                          <m:subHide m:val="off"/>
                          <m:supHide m:val="off"/>
                        </m:naryPr>
                        <m:sub>
                          <m:r>
                            <m:t>n</m:t>
                          </m:r>
                          <m:r>
                            <m:rPr>
                              <m:sty m:val="p"/>
                            </m:rPr>
                            <m:t>=</m:t>
                          </m:r>
                          <m:r>
                            <m:t>0</m:t>
                          </m:r>
                        </m:sub>
                        <m:sup>
                          <m:r>
                            <m:t>N</m:t>
                          </m:r>
                        </m:sup>
                        <m:e>
                          <m:f>
                            <m:fPr>
                              <m:type m:val="bar"/>
                            </m:fPr>
                            <m:num>
                              <m:sSup>
                                <m:e>
                                  <m:r>
                                    <m:t>f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m:t>(</m:t>
                                  </m:r>
                                  <m:r>
                                    <m:t>n</m:t>
                                  </m:r>
                                  <m:r>
                                    <m:rPr>
                                      <m:sty m:val="p"/>
                                    </m:rPr>
                                    <m:t>)</m:t>
                                  </m:r>
                                </m:sup>
                              </m:sSup>
                              <m:r>
                                <m:rPr>
                                  <m:sty m:val="p"/>
                                </m:rPr>
                                <m:t>(</m:t>
                              </m:r>
                              <m:r>
                                <m:t>a</m:t>
                              </m:r>
                              <m:r>
                                <m:rPr>
                                  <m:sty m:val="p"/>
                                </m:rPr>
                                <m:t>)</m:t>
                              </m:r>
                            </m:num>
                            <m:den>
                              <m:r>
                                <m:t>n</m:t>
                              </m:r>
                              <m:r>
                                <m:rPr>
                                  <m:sty m:val="p"/>
                                </m:rPr>
                                <m:t>!</m:t>
                              </m:r>
                            </m:den>
                          </m:f>
                        </m:e>
                      </m:nary>
                      <m:r>
                        <m:rPr>
                          <m:sty m:val="p"/>
                        </m:rPr>
                        <m:t>(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a</m:t>
                      </m:r>
                      <m:sSup>
                        <m:e>
                          <m:r>
                            <m:rPr>
                              <m:sty m:val="p"/>
                            </m:rPr>
                            <m:t>)</m:t>
                          </m:r>
                        </m:e>
                        <m:sup>
                          <m:r>
                            <m:t>n</m:t>
                          </m:r>
                        </m:sup>
                      </m:sSup>
                      <m:r>
                        <m:rPr>
                          <m:sty m:val="p"/>
                        </m:rPr>
                        <m:t>+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N</m:t>
                          </m:r>
                        </m:sub>
                      </m:sSub>
                      <m:r>
                        <m:rPr>
                          <m:sty m:val="p"/>
                        </m:rPr>
                        <m:t>(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)</m:t>
                      </m:r>
                    </m:oMath>
                  </m:oMathPara>
                </a14:m>
              </a:p>
              <a:p>
                <a:pPr lvl="1"/>
                <a14:m>
                  <m:oMath xmlns:m="http://schemas.openxmlformats.org/officeDocument/2006/math">
                    <m:sSub>
                      <m:e>
                        <m:r>
                          <m:t>R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(</m:t>
                    </m:r>
                    <m:r>
                      <m:t>x</m:t>
                    </m:r>
                    <m:r>
                      <m:rPr>
                        <m:sty m:val="p"/>
                      </m:rPr>
                      <m:t>)</m:t>
                    </m:r>
                  </m:oMath>
                </a14:m>
                <a:r>
                  <a:rPr/>
                  <a:t> is the truncation error.</a:t>
                </a:r>
              </a:p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5.4 Convergence Error</a:t>
                </a:r>
              </a:p>
              <a:p>
                <a:pPr lvl="0"/>
                <a:r>
                  <a:rPr b="1"/>
                  <a:t>Definition</a:t>
                </a:r>
                <a:r>
                  <a:rPr/>
                  <a:t>: Error when an iterative numerical method is stopped before reaching the exact solution.</a:t>
                </a:r>
              </a:p>
              <a:p>
                <a:pPr lvl="0"/>
                <a:r>
                  <a:rPr b="1"/>
                  <a:t>Example</a:t>
                </a:r>
                <a:r>
                  <a:rPr/>
                  <a:t>: Terminating a self-consistent field (SCF) calculation before full convergence.</a:t>
                </a:r>
              </a:p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5.5 Model/Approximation Error</a:t>
                </a:r>
              </a:p>
              <a:p>
                <a:pPr lvl="0"/>
                <a:r>
                  <a:rPr b="1"/>
                  <a:t>Definition</a:t>
                </a:r>
                <a:r>
                  <a:rPr/>
                  <a:t>: Errors due to simplifications in the underlying physical or mathematical model itself.</a:t>
                </a:r>
              </a:p>
              <a:p>
                <a:pPr lvl="0"/>
                <a:r>
                  <a:rPr b="1"/>
                  <a:t>Example</a:t>
                </a:r>
                <a:r>
                  <a:rPr/>
                  <a:t>: Using a classical model when quantum effects are significant, neglecting certain interactions.</a:t>
                </a:r>
              </a:p>
            </p:txBody>
          </p:sp>
        </mc:Choice>
      </mc:AlternateContent>
    </p:spTree>
  </p:cSld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6. Practical Implications &amp; Avoiding Errors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6.1 Floating-Point Comparisons (</a:t>
                </a:r>
                <a:r>
                  <a:rPr b="1">
                    <a:latin typeface="Courier"/>
                  </a:rPr>
                  <a:t>if (x == y)</a:t>
                </a:r>
                <a:r>
                  <a:rPr b="1"/>
                  <a:t>)</a:t>
                </a:r>
              </a:p>
              <a:p>
                <a:pPr lvl="0"/>
                <a:r>
                  <a:rPr b="1"/>
                  <a:t>Problem</a:t>
                </a:r>
                <a:r>
                  <a:rPr/>
                  <a:t>: Direct equality comparison of floats is unreliable due to round-off error.</a:t>
                </a:r>
              </a:p>
              <a:p>
                <a:pPr lvl="1"/>
                <a:r>
                  <a:rPr>
                    <a:latin typeface="Courier"/>
                  </a:rPr>
                  <a:t>if (3.0 * 10.0 == 30.0)</a:t>
                </a:r>
                <a:r>
                  <a:rPr/>
                  <a:t> might be </a:t>
                </a:r>
                <a:r>
                  <a:rPr>
                    <a:latin typeface="Courier"/>
                  </a:rPr>
                  <a:t>False</a:t>
                </a:r>
                <a:r>
                  <a:rPr/>
                  <a:t>!</a:t>
                </a:r>
              </a:p>
              <a:p>
                <a:pPr lvl="0"/>
                <a:r>
                  <a:rPr b="1"/>
                  <a:t>Solution</a:t>
                </a:r>
                <a:r>
                  <a:rPr/>
                  <a:t>: Compare absolute difference with a small tolerance (epsilon).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nor/>
                          <m:sty m:val="p"/>
                        </m:rPr>
                        <m:t>if </m:t>
                      </m:r>
                      <m:r>
                        <m:rPr>
                          <m:sty m:val="p"/>
                        </m:rPr>
                        <m:t>|</m:t>
                      </m:r>
                      <m:sSub>
                        <m:e>
                          <m:r>
                            <m:rPr>
                              <m:nor/>
                              <m:sty m:val="p"/>
                            </m:rPr>
                            <m:t>val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−</m:t>
                      </m:r>
                      <m:sSub>
                        <m:e>
                          <m:r>
                            <m:rPr>
                              <m:nor/>
                              <m:sty m:val="p"/>
                            </m:rPr>
                            <m:t>val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|</m:t>
                      </m:r>
                      <m:r>
                        <m:rPr>
                          <m:sty m:val="p"/>
                        </m:rPr>
                        <m:t>&lt;</m:t>
                      </m:r>
                      <m:r>
                        <m:rPr>
                          <m:nor/>
                          <m:sty m:val="p"/>
                        </m:rPr>
                        <m:t>EPSILON</m:t>
                      </m:r>
                    </m:oMath>
                  </m:oMathPara>
                </a14:m>
              </a:p>
              <a:p>
                <a:pPr lvl="1"/>
                <a:r>
                  <a:rPr>
                    <a:latin typeface="Courier"/>
                  </a:rPr>
                  <a:t>EPSILON</a:t>
                </a:r>
                <a:r>
                  <a:rPr/>
                  <a:t> (e.g., </a:t>
                </a:r>
                <a14:m>
                  <m:oMath xmlns:m="http://schemas.openxmlformats.org/officeDocument/2006/math">
                    <m:sSup>
                      <m:e>
                        <m:r>
                          <m:t>10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9</m:t>
                        </m:r>
                      </m:sup>
                    </m:sSup>
                  </m:oMath>
                </a14:m>
                <a:r>
                  <a:rPr/>
                  <a:t> or </a:t>
                </a:r>
                <a14:m>
                  <m:oMath xmlns:m="http://schemas.openxmlformats.org/officeDocument/2006/math">
                    <m:sSup>
                      <m:e>
                        <m:r>
                          <m:t>10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12</m:t>
                        </m:r>
                      </m:sup>
                    </m:sSup>
                  </m:oMath>
                </a14:m>
                <a:r>
                  <a:rPr/>
                  <a:t>) accounts for small inaccuracies.</a:t>
                </a:r>
              </a:p>
            </p:txBody>
          </p:sp>
        </mc:Choice>
      </mc:AlternateContent>
    </p:spTree>
  </p:cSld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6.2 Converting Floating-Point to Integer</a:t>
                </a:r>
              </a:p>
              <a:p>
                <a:pPr lvl="0"/>
                <a:r>
                  <a:rPr b="1"/>
                  <a:t>Problem</a:t>
                </a:r>
                <a:r>
                  <a:rPr/>
                  <a:t>: </a:t>
                </a:r>
                <a:r>
                  <a:rPr>
                    <a:latin typeface="Courier"/>
                  </a:rPr>
                  <a:t>int(9.999999999999999)</a:t>
                </a:r>
                <a:r>
                  <a:rPr/>
                  <a:t> might yield </a:t>
                </a:r>
                <a:r>
                  <a:rPr>
                    <a:latin typeface="Courier"/>
                  </a:rPr>
                  <a:t>9</a:t>
                </a:r>
                <a:r>
                  <a:rPr/>
                  <a:t> instead of </a:t>
                </a:r>
                <a:r>
                  <a:rPr>
                    <a:latin typeface="Courier"/>
                  </a:rPr>
                  <a:t>10</a:t>
                </a:r>
                <a:r>
                  <a:rPr/>
                  <a:t>.</a:t>
                </a:r>
              </a:p>
              <a:p>
                <a:pPr lvl="0"/>
                <a:r>
                  <a:rPr b="1"/>
                  <a:t>Solution</a:t>
                </a:r>
                <a:r>
                  <a:rPr/>
                  <a:t>: Add a small epsilon before conversion.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nor/>
                          <m:sty m:val="p"/>
                        </m:rPr>
                        <m:t>int_value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nor/>
                          <m:sty m:val="p"/>
                        </m:rPr>
                        <m:t>int</m:t>
                      </m:r>
                      <m:r>
                        <m:rPr>
                          <m:sty m:val="p"/>
                        </m:rPr>
                        <m:t>(</m:t>
                      </m:r>
                      <m:r>
                        <m:rPr>
                          <m:nor/>
                          <m:sty m:val="p"/>
                        </m:rPr>
                        <m:t>floating_value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rPr>
                          <m:nor/>
                          <m:sty m:val="p"/>
                        </m:rPr>
                        <m:t>EPSILON</m:t>
                      </m:r>
                      <m:r>
                        <m:rPr>
                          <m:sty m:val="p"/>
                        </m:rPr>
                        <m:t>)</m:t>
                      </m:r>
                    </m:oMath>
                  </m:oMathPara>
                </a14:m>
              </a:p>
              <a:p>
                <a:pPr lvl="1"/>
                <a:r>
                  <a:rPr/>
                  <a:t>This “nudges” values slightly below an integer threshold up.</a:t>
                </a:r>
              </a:p>
            </p:txBody>
          </p:sp>
        </mc:Choice>
      </mc:AlternateContent>
    </p:spTree>
  </p:cSld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6.3 Information Buried (Catastrophic Cancellation)</a:t>
                </a:r>
              </a:p>
              <a:p>
                <a:pPr lvl="0"/>
                <a:r>
                  <a:rPr b="1"/>
                  <a:t>Problem</a:t>
                </a:r>
                <a:r>
                  <a:rPr/>
                  <a:t>: Subtracting large, nearly equal numbers leads to significant digit loss.</a:t>
                </a:r>
              </a:p>
              <a:p>
                <a:pPr lvl="0"/>
                <a:r>
                  <a:rPr b="1"/>
                  <a:t>Example</a:t>
                </a:r>
                <a:r>
                  <a:rPr/>
                  <a:t>: Calculating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exp</m:t>
                    </m:r>
                    <m:r>
                      <m:rPr>
                        <m:sty m:val="p"/>
                      </m:rPr>
                      <m:t>(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x</m:t>
                    </m:r>
                    <m:r>
                      <m:rPr>
                        <m:sty m:val="p"/>
                      </m:rPr>
                      <m:t>)</m:t>
                    </m:r>
                  </m:oMath>
                </a14:m>
                <a:r>
                  <a:rPr/>
                  <a:t> for large positive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 using its Taylor series: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exp</m:t>
                      </m:r>
                      <m:r>
                        <m:rPr>
                          <m:sty m:val="p"/>
                        </m:rPr>
                        <m:t>(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)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+</m:t>
                      </m:r>
                      <m:f>
                        <m:fPr>
                          <m:type m:val="bar"/>
                        </m:fPr>
                        <m:num>
                          <m:sSup>
                            <m:e>
                              <m:r>
                                <m:t>x</m:t>
                              </m:r>
                            </m:e>
                            <m:sup>
                              <m: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t>2</m:t>
                          </m:r>
                          <m:r>
                            <m:rPr>
                              <m:sty m:val="p"/>
                            </m:rPr>
                            <m:t>!</m:t>
                          </m:r>
                        </m:den>
                      </m:f>
                      <m:r>
                        <m:rPr>
                          <m:sty m:val="p"/>
                        </m:rPr>
                        <m:t>−</m:t>
                      </m:r>
                      <m:f>
                        <m:fPr>
                          <m:type m:val="bar"/>
                        </m:fPr>
                        <m:num>
                          <m:sSup>
                            <m:e>
                              <m:r>
                                <m:t>x</m:t>
                              </m:r>
                            </m:e>
                            <m:sup>
                              <m: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m:t>3</m:t>
                          </m:r>
                          <m:r>
                            <m:rPr>
                              <m:sty m:val="p"/>
                            </m:rPr>
                            <m:t>!</m:t>
                          </m:r>
                        </m:den>
                      </m:f>
                      <m:r>
                        <m:rPr>
                          <m:sty m:val="p"/>
                        </m:rPr>
                        <m:t>+</m:t>
                      </m:r>
                      <m:r>
                        <m:rPr>
                          <m:sty m:val="p"/>
                        </m:rPr>
                        <m:t>…</m:t>
                      </m:r>
                    </m:oMath>
                  </m:oMathPara>
                </a14:m>
              </a:p>
              <a:p>
                <a:pPr lvl="1"/>
                <a:r>
                  <a:rPr/>
                  <a:t>For 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t>40</m:t>
                    </m:r>
                  </m:oMath>
                </a14:m>
                <a:r>
                  <a:rPr/>
                  <a:t>, intermediate terms are very large, leading to significant cancellation and an incorrect result (e.g., </a:t>
                </a:r>
                <a14:m>
                  <m:oMath xmlns:m="http://schemas.openxmlformats.org/officeDocument/2006/math">
                    <m:r>
                      <m:t>5.88</m:t>
                    </m:r>
                  </m:oMath>
                </a14:m>
                <a:r>
                  <a:rPr/>
                  <a:t> instead of </a:t>
                </a:r>
                <a14:m>
                  <m:oMath xmlns:m="http://schemas.openxmlformats.org/officeDocument/2006/math">
                    <m:r>
                      <m:t>4.25</m:t>
                    </m:r>
                    <m:r>
                      <m:rPr>
                        <m:sty m:val="p"/>
                      </m:rPr>
                      <m:t>×</m:t>
                    </m:r>
                    <m:sSup>
                      <m:e>
                        <m:r>
                          <m:t>10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18</m:t>
                        </m:r>
                      </m:sup>
                    </m:sSup>
                  </m:oMath>
                </a14:m>
                <a:r>
                  <a:rPr/>
                  <a:t>).</a:t>
                </a:r>
              </a:p>
              <a:p>
                <a:pPr lvl="0"/>
                <a:r>
                  <a:rPr b="1"/>
                  <a:t>Solution</a:t>
                </a:r>
                <a:r>
                  <a:rPr/>
                  <a:t>: Reformulate the expression to avoid cancellation.</a:t>
                </a:r>
              </a:p>
              <a:p>
                <a:pPr lvl="1"/>
                <a:r>
                  <a:rPr/>
                  <a:t>Instead, calculate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exp</m:t>
                    </m:r>
                    <m:r>
                      <m:rPr>
                        <m:sty m:val="p"/>
                      </m:rPr>
                      <m:t>(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x</m:t>
                    </m:r>
                    <m:r>
                      <m:rPr>
                        <m:sty m:val="p"/>
                      </m:rPr>
                      <m:t>)</m:t>
                    </m:r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  <m:r>
                      <m:rPr>
                        <m:sty m:val="p"/>
                      </m:rPr>
                      <m:t>/</m:t>
                    </m:r>
                    <m:r>
                      <m:rPr>
                        <m:sty m:val="p"/>
                      </m:rPr>
                      <m:t>exp</m:t>
                    </m:r>
                    <m:r>
                      <m:rPr>
                        <m:sty m:val="p"/>
                      </m:rPr>
                      <m:t>(</m:t>
                    </m:r>
                    <m:r>
                      <m:t>x</m:t>
                    </m:r>
                    <m:r>
                      <m:rPr>
                        <m:sty m:val="p"/>
                      </m:rPr>
                      <m:t>)</m:t>
                    </m:r>
                  </m:oMath>
                </a14:m>
                <a:r>
                  <a:rPr/>
                  <a:t>: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exp</m:t>
                      </m:r>
                      <m:r>
                        <m:rPr>
                          <m:sty m:val="p"/>
                        </m:rPr>
                        <m:t>(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)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+</m:t>
                      </m:r>
                      <m:f>
                        <m:fPr>
                          <m:type m:val="bar"/>
                        </m:fPr>
                        <m:num>
                          <m:sSup>
                            <m:e>
                              <m:r>
                                <m:t>x</m:t>
                              </m:r>
                            </m:e>
                            <m:sup>
                              <m: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t>2</m:t>
                          </m:r>
                          <m:r>
                            <m:rPr>
                              <m:sty m:val="p"/>
                            </m:rPr>
                            <m:t>!</m:t>
                          </m:r>
                        </m:den>
                      </m:f>
                      <m:r>
                        <m:rPr>
                          <m:sty m:val="p"/>
                        </m:rPr>
                        <m:t>+</m:t>
                      </m:r>
                      <m:f>
                        <m:fPr>
                          <m:type m:val="bar"/>
                        </m:fPr>
                        <m:num>
                          <m:sSup>
                            <m:e>
                              <m:r>
                                <m:t>x</m:t>
                              </m:r>
                            </m:e>
                            <m:sup>
                              <m: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m:t>3</m:t>
                          </m:r>
                          <m:r>
                            <m:rPr>
                              <m:sty m:val="p"/>
                            </m:rPr>
                            <m:t>!</m:t>
                          </m:r>
                        </m:den>
                      </m:f>
                      <m:r>
                        <m:rPr>
                          <m:sty m:val="p"/>
                        </m:rPr>
                        <m:t>+</m:t>
                      </m:r>
                      <m:r>
                        <m:rPr>
                          <m:sty m:val="p"/>
                        </m:rPr>
                        <m:t>…</m:t>
                      </m:r>
                    </m:oMath>
                  </m:oMathPara>
                </a14:m>
              </a:p>
              <a:p>
                <a:pPr lvl="1"/>
                <a:r>
                  <a:rPr/>
                  <a:t>All terms are positive, preventing cancellation. Then, take the reciprocal.</a:t>
                </a:r>
              </a:p>
            </p:txBody>
          </p:sp>
        </mc:Choice>
      </mc:AlternateContent>
    </p:spTree>
  </p:cSld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7. Conclusion &amp; Assignment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b="1"/>
              <a:t>Key Takeaways</a:t>
            </a:r>
            <a:r>
              <a:rPr/>
              <a:t>:</a:t>
            </a:r>
          </a:p>
          <a:p>
            <a:pPr lvl="1"/>
            <a:r>
              <a:rPr/>
              <a:t>Computers use binary; other bases are for human convenience.</a:t>
            </a:r>
          </a:p>
          <a:p>
            <a:pPr lvl="1"/>
            <a:r>
              <a:rPr/>
              <a:t>Data types (int, float) have finite precision and range.</a:t>
            </a:r>
          </a:p>
          <a:p>
            <a:pPr lvl="1"/>
            <a:r>
              <a:rPr/>
              <a:t>Numerical errors (round-off, overflow, underflow, truncation, cancellation) are inherent.</a:t>
            </a:r>
          </a:p>
          <a:p>
            <a:pPr lvl="1"/>
            <a:r>
              <a:rPr b="1"/>
              <a:t>Crucial</a:t>
            </a:r>
            <a:r>
              <a:rPr/>
              <a:t>: Understand and mitigate these errors for reliable simulations.</a:t>
            </a:r>
          </a:p>
          <a:p>
            <a:pPr lvl="0"/>
            <a:r>
              <a:rPr b="1"/>
              <a:t>Assignment Reminder</a:t>
            </a:r>
            <a:r>
              <a:rPr/>
              <a:t>:</a:t>
            </a:r>
          </a:p>
          <a:p>
            <a:pPr lvl="1"/>
            <a:r>
              <a:rPr/>
              <a:t>Problem 1: Base conversion (manual).</a:t>
            </a:r>
          </a:p>
          <a:p>
            <a:pPr lvl="1"/>
            <a:r>
              <a:rPr/>
              <a:t>Problem 2: Python code analysis.</a:t>
            </a:r>
          </a:p>
          <a:p>
            <a:pPr lvl="1"/>
            <a:r>
              <a:rPr/>
              <a:t>Submit via LMS by midnight, June 11th.</a:t>
            </a:r>
          </a:p>
          <a:p>
            <a:pPr lvl="0" indent="0" marL="0">
              <a:buNone/>
            </a:pPr>
            <a:r>
              <a:rPr b="1"/>
              <a:t>Questions?</a:t>
            </a:r>
            <a:r>
              <a:rPr/>
              <a:t> Thank you. —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Lecture 1: Fundamentals of Computer Simulation &amp; Error Analysis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1. Course Introduction &amp; Logistics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b="1"/>
              <a:t>Instructor</a:t>
            </a:r>
            <a:r>
              <a:rPr/>
              <a:t>: [Professor’s Name]</a:t>
            </a:r>
          </a:p>
          <a:p>
            <a:pPr lvl="0"/>
            <a:r>
              <a:rPr b="1"/>
              <a:t>Topics</a:t>
            </a:r>
            <a:r>
              <a:rPr/>
              <a:t>: Numerical analysis, computer simulations (Ch 1-7 by me)</a:t>
            </a:r>
          </a:p>
          <a:p>
            <a:pPr lvl="0"/>
            <a:r>
              <a:rPr b="1"/>
              <a:t>Today’s Focus</a:t>
            </a:r>
            <a:r>
              <a:rPr/>
              <a:t>: Fundamentals of computer simulation, sources of computational errors</a:t>
            </a:r>
          </a:p>
          <a:p>
            <a:pPr lvl="0"/>
            <a:r>
              <a:rPr b="1"/>
              <a:t>Recommended Texts</a:t>
            </a:r>
            <a:r>
              <a:rPr/>
              <a:t>:</a:t>
            </a:r>
          </a:p>
          <a:p>
            <a:pPr lvl="1"/>
            <a:r>
              <a:rPr/>
              <a:t>“Numerical Analysis”, “Numerical Simulation”</a:t>
            </a:r>
          </a:p>
          <a:p>
            <a:pPr lvl="1"/>
            <a:r>
              <a:rPr/>
              <a:t>“Numerical Recipes” for algorithms &amp; programming</a:t>
            </a:r>
          </a:p>
          <a:p>
            <a:pPr lvl="0"/>
            <a:r>
              <a:rPr b="1"/>
              <a:t>Programming Tools</a:t>
            </a:r>
            <a:r>
              <a:rPr/>
              <a:t>:</a:t>
            </a:r>
          </a:p>
          <a:p>
            <a:pPr lvl="1"/>
            <a:r>
              <a:rPr/>
              <a:t>Text Editor: </a:t>
            </a:r>
            <a:r>
              <a:rPr b="1"/>
              <a:t>Microsoft Visual Studio Code</a:t>
            </a:r>
            <a:r>
              <a:rPr/>
              <a:t> recommended</a:t>
            </a:r>
          </a:p>
          <a:p>
            <a:pPr lvl="0"/>
            <a:r>
              <a:rPr b="1"/>
              <a:t>Generative AI Usage</a:t>
            </a:r>
            <a:r>
              <a:rPr/>
              <a:t>: Permitted for assignments, </a:t>
            </a:r>
            <a:r>
              <a:rPr b="1"/>
              <a:t>BUT must include your own thoughts and improvements</a:t>
            </a:r>
            <a:r>
              <a:rPr/>
              <a:t>. No unedited AI output.</a:t>
            </a:r>
          </a:p>
          <a:p>
            <a:pPr lvl="0"/>
            <a:r>
              <a:rPr b="1"/>
              <a:t>Grading</a:t>
            </a:r>
            <a:r>
              <a:rPr/>
              <a:t>: Term-end assignment (no final exam)</a:t>
            </a:r>
          </a:p>
          <a:p>
            <a:pPr lvl="0"/>
            <a:r>
              <a:rPr b="1"/>
              <a:t>Support</a:t>
            </a:r>
            <a:r>
              <a:rPr/>
              <a:t>: Class recordings available, email/Slack for questions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2. Today’s Assignment (Due: Midnight, June 11th)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 b="1"/>
                  <a:t>Problem 1: Number Base Conversion (Manual Calculation Required)</a:t>
                </a:r>
                <a:r>
                  <a:rPr/>
                  <a:t> 1. Convert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(</m:t>
                    </m:r>
                    <m:r>
                      <m:t>101001</m:t>
                    </m:r>
                    <m:sSub>
                      <m:e>
                        <m:r>
                          <m:rPr>
                            <m:sty m:val="p"/>
                          </m:rPr>
                          <m:t>)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 to Base 10. 2. Convert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(</m:t>
                    </m:r>
                    <m:r>
                      <m:t>4251</m:t>
                    </m:r>
                    <m:sSub>
                      <m:e>
                        <m:r>
                          <m:rPr>
                            <m:sty m:val="p"/>
                          </m:rPr>
                          <m:t>)</m:t>
                        </m:r>
                      </m:e>
                      <m:sub>
                        <m:r>
                          <m:t>10</m:t>
                        </m:r>
                      </m:sub>
                    </m:sSub>
                  </m:oMath>
                </a14:m>
                <a:r>
                  <a:rPr/>
                  <a:t> to Base 16. * </a:t>
                </a:r>
                <a:r>
                  <a:rPr i="1"/>
                  <a:t>Please solve manually first; programs can be used for verification.</a:t>
                </a:r>
              </a:p>
              <a:p>
                <a:pPr lvl="0" indent="0" marL="0">
                  <a:buNone/>
                </a:pPr>
                <a:r>
                  <a:rPr b="1"/>
                  <a:t>Problem 2: Python Program Analysis</a:t>
                </a:r>
                <a:r>
                  <a:rPr/>
                  <a:t> 1. Choose one Python program from lecture materials. 2. Explain what each block/part of the source code does. 3. If unclear, list the parts you don’t understand and explain </a:t>
                </a:r>
                <a:r>
                  <a:rPr i="1"/>
                  <a:t>why</a:t>
                </a:r>
                <a:r>
                  <a:rPr/>
                  <a:t>. * </a:t>
                </a:r>
                <a:r>
                  <a:rPr i="1"/>
                  <a:t>Objective: Engage with code, even if not fully understood.</a:t>
                </a:r>
              </a:p>
            </p:txBody>
          </p:sp>
        </mc:Choice>
      </mc:AlternateContent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3. Fundamentals of Computer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b="1"/>
              <a:t>Binary Nature</a:t>
            </a:r>
            <a:r>
              <a:rPr/>
              <a:t>: Computers operate using binary (base 2) states (0 or 1).</a:t>
            </a:r>
          </a:p>
          <a:p>
            <a:pPr lvl="1"/>
            <a:r>
              <a:rPr/>
              <a:t>CPU &amp; memory are built with binary logic.</a:t>
            </a:r>
          </a:p>
          <a:p>
            <a:pPr lvl="1"/>
            <a:r>
              <a:rPr/>
              <a:t>Primitive expression in computers is Base 2.</a:t>
            </a:r>
          </a:p>
          <a:p>
            <a:pPr lvl="0"/>
            <a:r>
              <a:rPr b="1"/>
              <a:t>Human Convenience</a:t>
            </a:r>
            <a:r>
              <a:rPr/>
              <a:t>: Base 2 is verbose. We often use:</a:t>
            </a:r>
          </a:p>
          <a:p>
            <a:pPr lvl="1"/>
            <a:r>
              <a:rPr b="1"/>
              <a:t>Base 8 (Octal)</a:t>
            </a:r>
            <a:r>
              <a:rPr/>
              <a:t>: Digits 0-7.</a:t>
            </a:r>
          </a:p>
          <a:p>
            <a:pPr lvl="1"/>
            <a:r>
              <a:rPr b="1"/>
              <a:t>Base 16 (Hexadecimal)</a:t>
            </a:r>
            <a:r>
              <a:rPr/>
              <a:t>: Digits 0-9, A-F (A=10, F=15).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3.1 Number Base Conversion: Base-r to Base-10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b="1"/>
                  <a:t>General Formula</a:t>
                </a:r>
                <a:r>
                  <a:rPr/>
                  <a:t>: For a number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(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sSub>
                      <m:e>
                        <m:r>
                          <m:t>a</m:t>
                        </m:r>
                      </m:e>
                      <m:sub>
                        <m:r>
                          <m:t>n</m:t>
                        </m:r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…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sSub>
                      <m:e>
                        <m:r>
                          <m:t>a</m:t>
                        </m:r>
                      </m:e>
                      <m:sub>
                        <m:r>
                          <m:t>0</m:t>
                        </m:r>
                      </m:sub>
                    </m:sSub>
                    <m:sSub>
                      <m:e>
                        <m:r>
                          <m:rPr>
                            <m:sty m:val="p"/>
                          </m:rPr>
                          <m:t>)</m:t>
                        </m:r>
                      </m:e>
                      <m:sub>
                        <m:r>
                          <m:t>r</m:t>
                        </m:r>
                      </m:sub>
                    </m:sSub>
                  </m:oMath>
                </a14:m>
                <a:r>
                  <a:rPr/>
                  <a:t>: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(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n</m:t>
                          </m:r>
                        </m:sub>
                      </m:sSub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n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…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0</m:t>
                          </m:r>
                        </m:sub>
                      </m:sSub>
                      <m:sSub>
                        <m:e>
                          <m:r>
                            <m:rPr>
                              <m:sty m:val="p"/>
                            </m:rPr>
                            <m:t>)</m:t>
                          </m:r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n</m:t>
                          </m:r>
                        </m:sub>
                      </m:sSub>
                      <m:r>
                        <m:rPr>
                          <m:sty m:val="p"/>
                        </m:rPr>
                        <m:t>⋅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n</m:t>
                          </m:r>
                        </m:sup>
                      </m:sSup>
                      <m:r>
                        <m:rPr>
                          <m:sty m:val="p"/>
                        </m:rPr>
                        <m:t>+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n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⋅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n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+</m:t>
                      </m:r>
                      <m:r>
                        <m:rPr>
                          <m:sty m:val="p"/>
                        </m:rPr>
                        <m:t>…</m:t>
                      </m:r>
                      <m:r>
                        <m:rPr>
                          <m:sty m:val="p"/>
                        </m:rPr>
                        <m:t>+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⋅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+</m:t>
                      </m:r>
                      <m:sSub>
                        <m:e>
                          <m:r>
                            <m:t>a</m:t>
                          </m:r>
                        </m:e>
                        <m:sub>
                          <m:r>
                            <m:t>0</m:t>
                          </m:r>
                        </m:sub>
                      </m:sSub>
                      <m:r>
                        <m:rPr>
                          <m:sty m:val="p"/>
                        </m:rPr>
                        <m:t>⋅</m:t>
                      </m:r>
                      <m:sSup>
                        <m:e>
                          <m:r>
                            <m:t>r</m:t>
                          </m:r>
                        </m:e>
                        <m:sup>
                          <m:r>
                            <m:t>0</m:t>
                          </m:r>
                        </m:sup>
                      </m:sSup>
                    </m:oMath>
                  </m:oMathPara>
                </a14:m>
              </a:p>
              <a:p>
                <a:pPr lvl="0"/>
                <a:r>
                  <a:rPr b="1"/>
                  <a:t>Example 1: Decimal (Base 10)</a:t>
                </a:r>
                <a:r>
                  <a:rPr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(</m:t>
                    </m:r>
                    <m:r>
                      <m:t>1975</m:t>
                    </m:r>
                    <m:sSub>
                      <m:e>
                        <m:r>
                          <m:rPr>
                            <m:sty m:val="p"/>
                          </m:rPr>
                          <m:t>)</m:t>
                        </m:r>
                      </m:e>
                      <m:sub>
                        <m:r>
                          <m:t>10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⋅</m:t>
                    </m:r>
                    <m:sSup>
                      <m:e>
                        <m:r>
                          <m:t>10</m:t>
                        </m:r>
                      </m:e>
                      <m:sup>
                        <m:r>
                          <m:t>3</m:t>
                        </m:r>
                      </m:sup>
                    </m:sSup>
                    <m:r>
                      <m:rPr>
                        <m:sty m:val="p"/>
                      </m:rPr>
                      <m:t>+</m:t>
                    </m:r>
                    <m:r>
                      <m:t>9</m:t>
                    </m:r>
                    <m:r>
                      <m:rPr>
                        <m:sty m:val="p"/>
                      </m:rPr>
                      <m:t>⋅</m:t>
                    </m:r>
                    <m:sSup>
                      <m:e>
                        <m:r>
                          <m:t>10</m:t>
                        </m:r>
                      </m:e>
                      <m:sup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+</m:t>
                    </m:r>
                    <m:r>
                      <m:t>7</m:t>
                    </m:r>
                    <m:r>
                      <m:rPr>
                        <m:sty m:val="p"/>
                      </m:rPr>
                      <m:t>⋅</m:t>
                    </m:r>
                    <m:sSup>
                      <m:e>
                        <m:r>
                          <m:t>10</m:t>
                        </m:r>
                      </m:e>
                      <m:sup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+</m:t>
                    </m:r>
                    <m:r>
                      <m:t>5</m:t>
                    </m:r>
                    <m:r>
                      <m:rPr>
                        <m:sty m:val="p"/>
                      </m:rPr>
                      <m:t>⋅</m:t>
                    </m:r>
                    <m:sSup>
                      <m:e>
                        <m:r>
                          <m:t>10</m:t>
                        </m:r>
                      </m:e>
                      <m:sup>
                        <m:r>
                          <m:t>0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1975</m:t>
                    </m:r>
                  </m:oMath>
                </a14:m>
              </a:p>
              <a:p>
                <a:pPr lvl="0"/>
                <a:r>
                  <a:rPr b="1"/>
                  <a:t>Example 2: Binary (Base 2)</a:t>
                </a:r>
                <a:r>
                  <a:rPr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(</m:t>
                    </m:r>
                    <m:r>
                      <m:t>11011</m:t>
                    </m:r>
                    <m:sSub>
                      <m:e>
                        <m:r>
                          <m:rPr>
                            <m:sty m:val="p"/>
                          </m:rPr>
                          <m:t>)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⋅</m:t>
                    </m:r>
                    <m:sSup>
                      <m:e>
                        <m:r>
                          <m:t>2</m:t>
                        </m:r>
                      </m:e>
                      <m:sup>
                        <m:r>
                          <m:t>4</m:t>
                        </m:r>
                      </m:sup>
                    </m:sSup>
                    <m:r>
                      <m:rPr>
                        <m:sty m:val="p"/>
                      </m:rPr>
                      <m:t>+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⋅</m:t>
                    </m:r>
                    <m:sSup>
                      <m:e>
                        <m:r>
                          <m:t>2</m:t>
                        </m:r>
                      </m:e>
                      <m:sup>
                        <m:r>
                          <m:t>3</m:t>
                        </m:r>
                      </m:sup>
                    </m:sSup>
                    <m:r>
                      <m:rPr>
                        <m:sty m:val="p"/>
                      </m:rPr>
                      <m:t>+</m:t>
                    </m:r>
                    <m:r>
                      <m:t>0</m:t>
                    </m:r>
                    <m:r>
                      <m:rPr>
                        <m:sty m:val="p"/>
                      </m:rPr>
                      <m:t>⋅</m:t>
                    </m:r>
                    <m:sSup>
                      <m:e>
                        <m:r>
                          <m:t>2</m:t>
                        </m:r>
                      </m:e>
                      <m:sup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+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⋅</m:t>
                    </m:r>
                    <m:sSup>
                      <m:e>
                        <m:r>
                          <m:t>2</m:t>
                        </m:r>
                      </m:e>
                      <m:sup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+</m:t>
                    </m:r>
                    <m:r>
                      <m:t>1</m:t>
                    </m:r>
                    <m:r>
                      <m:rPr>
                        <m:sty m:val="p"/>
                      </m:rPr>
                      <m:t>⋅</m:t>
                    </m:r>
                    <m:sSup>
                      <m:e>
                        <m:r>
                          <m:t>2</m:t>
                        </m:r>
                      </m:e>
                      <m:sup>
                        <m:r>
                          <m:t>0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16</m:t>
                    </m:r>
                    <m:r>
                      <m:rPr>
                        <m:sty m:val="p"/>
                      </m:rPr>
                      <m:t>+</m:t>
                    </m:r>
                    <m:r>
                      <m:t>8</m:t>
                    </m:r>
                    <m:r>
                      <m:rPr>
                        <m:sty m:val="p"/>
                      </m:rPr>
                      <m:t>+</m:t>
                    </m:r>
                    <m:r>
                      <m:t>0</m:t>
                    </m:r>
                    <m:r>
                      <m:rPr>
                        <m:sty m:val="p"/>
                      </m:rPr>
                      <m:t>+</m:t>
                    </m:r>
                    <m:r>
                      <m:t>2</m:t>
                    </m:r>
                    <m:r>
                      <m:rPr>
                        <m:sty m:val="p"/>
                      </m:rPr>
                      <m:t>+</m:t>
                    </m:r>
                    <m:r>
                      <m:t>1</m:t>
                    </m:r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27</m:t>
                        </m:r>
                      </m:e>
                      <m:sub>
                        <m:r>
                          <m:t>10</m:t>
                        </m:r>
                      </m:sub>
                    </m:sSub>
                  </m:oMath>
                </a14:m>
              </a:p>
              <a:p>
                <a:pPr lvl="0"/>
                <a:r>
                  <a:rPr b="1"/>
                  <a:t>Example 3: Octal (Base 8)</a:t>
                </a:r>
                <a:r>
                  <a:rPr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(</m:t>
                    </m:r>
                    <m:r>
                      <m:t>53</m:t>
                    </m:r>
                    <m:sSub>
                      <m:e>
                        <m:r>
                          <m:rPr>
                            <m:sty m:val="p"/>
                          </m:rPr>
                          <m:t>)</m:t>
                        </m:r>
                      </m:e>
                      <m:sub>
                        <m:r>
                          <m:t>8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5</m:t>
                    </m:r>
                    <m:r>
                      <m:rPr>
                        <m:sty m:val="p"/>
                      </m:rPr>
                      <m:t>⋅</m:t>
                    </m:r>
                    <m:sSup>
                      <m:e>
                        <m:r>
                          <m:t>8</m:t>
                        </m:r>
                      </m:e>
                      <m:sup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+</m:t>
                    </m:r>
                    <m:r>
                      <m:t>3</m:t>
                    </m:r>
                    <m:r>
                      <m:rPr>
                        <m:sty m:val="p"/>
                      </m:rPr>
                      <m:t>⋅</m:t>
                    </m:r>
                    <m:sSup>
                      <m:e>
                        <m:r>
                          <m:t>8</m:t>
                        </m:r>
                      </m:e>
                      <m:sup>
                        <m:r>
                          <m:t>0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40</m:t>
                    </m:r>
                    <m:r>
                      <m:rPr>
                        <m:sty m:val="p"/>
                      </m:rPr>
                      <m:t>+</m:t>
                    </m:r>
                    <m:r>
                      <m:t>3</m:t>
                    </m:r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43</m:t>
                        </m:r>
                      </m:e>
                      <m:sub>
                        <m:r>
                          <m:t>10</m:t>
                        </m:r>
                      </m:sub>
                    </m:sSub>
                  </m:oMath>
                </a14:m>
              </a:p>
              <a:p>
                <a:pPr lvl="0"/>
                <a:r>
                  <a:rPr b="1"/>
                  <a:t>Example 4: Hexadecimal (Base 16)</a:t>
                </a:r>
                <a:r>
                  <a:rPr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(</m:t>
                    </m:r>
                    <m:r>
                      <m:t>2</m:t>
                    </m:r>
                    <m:r>
                      <m:t>F</m:t>
                    </m:r>
                    <m:sSub>
                      <m:e>
                        <m:r>
                          <m:rPr>
                            <m:sty m:val="p"/>
                          </m:rPr>
                          <m:t>)</m:t>
                        </m:r>
                      </m:e>
                      <m:sub>
                        <m:r>
                          <m:t>16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  <m:r>
                      <m:rPr>
                        <m:sty m:val="p"/>
                      </m:rPr>
                      <m:t>⋅</m:t>
                    </m:r>
                    <m:sSup>
                      <m:e>
                        <m:r>
                          <m:t>16</m:t>
                        </m:r>
                      </m:e>
                      <m:sup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+</m:t>
                    </m:r>
                    <m:r>
                      <m:t>F</m:t>
                    </m:r>
                    <m:r>
                      <m:rPr>
                        <m:sty m:val="p"/>
                      </m:rPr>
                      <m:t>⋅</m:t>
                    </m:r>
                    <m:sSup>
                      <m:e>
                        <m:r>
                          <m:t>16</m:t>
                        </m:r>
                      </m:e>
                      <m:sup>
                        <m:r>
                          <m:t>0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16</m:t>
                    </m:r>
                    <m:r>
                      <m:rPr>
                        <m:sty m:val="p"/>
                      </m:rPr>
                      <m:t>+</m:t>
                    </m:r>
                    <m:r>
                      <m:t>15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1</m:t>
                    </m:r>
                    <m:r>
                      <m:rPr>
                        <m:sty m:val="p"/>
                      </m:rPr>
                      <m:t>=</m:t>
                    </m:r>
                    <m:r>
                      <m:t>32</m:t>
                    </m:r>
                    <m:r>
                      <m:rPr>
                        <m:sty m:val="p"/>
                      </m:rPr>
                      <m:t>+</m:t>
                    </m:r>
                    <m:r>
                      <m:t>15</m:t>
                    </m:r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47</m:t>
                        </m:r>
                      </m:e>
                      <m:sub>
                        <m:r>
                          <m:t>10</m:t>
                        </m:r>
                      </m:sub>
                    </m:sSub>
                  </m:oMath>
                </a14:m>
              </a:p>
              <a:p>
                <a:pPr lvl="1"/>
                <a:r>
                  <a:rPr/>
                  <a:t>Max 2-digit hex: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(</m:t>
                    </m:r>
                    <m:r>
                      <m:t>F</m:t>
                    </m:r>
                    <m:r>
                      <m:t>F</m:t>
                    </m:r>
                    <m:sSub>
                      <m:e>
                        <m:r>
                          <m:rPr>
                            <m:sty m:val="p"/>
                          </m:rPr>
                          <m:t>)</m:t>
                        </m:r>
                      </m:e>
                      <m:sub>
                        <m:r>
                          <m:t>16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255</m:t>
                        </m:r>
                      </m:e>
                      <m:sub>
                        <m:r>
                          <m:t>10</m:t>
                        </m:r>
                      </m:sub>
                    </m:sSub>
                  </m:oMath>
                </a14:m>
              </a:p>
            </p:txBody>
          </p:sp>
        </mc:Choice>
      </mc:AlternateContent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3.2 Number Base Conversion: Base-10 to Base-r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b="1"/>
                  <a:t>Method</a:t>
                </a:r>
                <a:r>
                  <a:rPr/>
                  <a:t>: Repeated division by </a:t>
                </a:r>
                <a:r>
                  <a:rPr>
                    <a:latin typeface="Courier"/>
                  </a:rPr>
                  <a:t>r</a:t>
                </a:r>
                <a:r>
                  <a:rPr/>
                  <a:t> and collecting remainders in reverse order.</a:t>
                </a:r>
              </a:p>
              <a:p>
                <a:pPr lvl="0"/>
                <a:r>
                  <a:rPr b="1"/>
                  <a:t>Example: Convert </a:t>
                </a:r>
                <a14:m>
                  <m:oMath xmlns:m="http://schemas.openxmlformats.org/officeDocument/2006/math">
                    <m:sSub>
                      <m:e>
                        <m:r>
                          <m:t>39</m:t>
                        </m:r>
                      </m:e>
                      <m:sub>
                        <m:r>
                          <m:t>10</m:t>
                        </m:r>
                      </m:sub>
                    </m:sSub>
                  </m:oMath>
                </a14:m>
                <a:r>
                  <a:rPr b="1"/>
                  <a:t> to Base 8</a:t>
                </a:r>
              </a:p>
              <a:p>
                <a:pPr lvl="1" indent="-342900" marL="685800">
                  <a:buAutoNum type="arabicPeriod"/>
                </a:pPr>
                <a14:m>
                  <m:oMath xmlns:m="http://schemas.openxmlformats.org/officeDocument/2006/math">
                    <m:r>
                      <m:t>39</m:t>
                    </m:r>
                    <m:r>
                      <m:rPr>
                        <m:sty m:val="p"/>
                      </m:rPr>
                      <m:t>÷</m:t>
                    </m:r>
                    <m:r>
                      <m:t>8</m:t>
                    </m:r>
                    <m:r>
                      <m:rPr>
                        <m:sty m:val="p"/>
                      </m:rPr>
                      <m:t>=</m:t>
                    </m:r>
                    <m:r>
                      <m:t>4</m:t>
                    </m:r>
                  </m:oMath>
                </a14:m>
                <a:r>
                  <a:rPr/>
                  <a:t> remainder </a:t>
                </a:r>
                <a14:m>
                  <m:oMath xmlns:m="http://schemas.openxmlformats.org/officeDocument/2006/math">
                    <m:r>
                      <m:t>7</m:t>
                    </m:r>
                  </m:oMath>
                </a14:m>
              </a:p>
              <a:p>
                <a:pPr lvl="1" indent="-342900" marL="685800">
                  <a:buAutoNum type="arabicPeriod"/>
                </a:pPr>
                <a14:m>
                  <m:oMath xmlns:m="http://schemas.openxmlformats.org/officeDocument/2006/math">
                    <m:r>
                      <m:t>4</m:t>
                    </m:r>
                    <m:r>
                      <m:rPr>
                        <m:sty m:val="p"/>
                      </m:rPr>
                      <m:t>÷</m:t>
                    </m:r>
                    <m:r>
                      <m:t>8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</m:oMath>
                </a14:m>
                <a:r>
                  <a:rPr/>
                  <a:t> remainder </a:t>
                </a:r>
                <a14:m>
                  <m:oMath xmlns:m="http://schemas.openxmlformats.org/officeDocument/2006/math">
                    <m:r>
                      <m:t>4</m:t>
                    </m:r>
                  </m:oMath>
                </a14:m>
              </a:p>
              <a:p>
                <a:pPr lvl="1" indent="-342900" marL="685800">
                  <a:buAutoNum type="arabicPeriod"/>
                </a:pPr>
                <a:r>
                  <a:rPr/>
                  <a:t>Reading remainders upwards: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(</m:t>
                    </m:r>
                    <m:r>
                      <m:t>47</m:t>
                    </m:r>
                    <m:sSub>
                      <m:e>
                        <m:r>
                          <m:rPr>
                            <m:sty m:val="p"/>
                          </m:rPr>
                          <m:t>)</m:t>
                        </m:r>
                      </m:e>
                      <m:sub>
                        <m:r>
                          <m:t>8</m:t>
                        </m:r>
                      </m:sub>
                    </m:sSub>
                  </m:oMath>
                </a14:m>
              </a:p>
              <a:p>
                <a:pPr lvl="0"/>
                <a:r>
                  <a:rPr i="1"/>
                  <a:t>Verification</a:t>
                </a:r>
                <a:r>
                  <a:rPr/>
                  <a:t>: </a:t>
                </a:r>
                <a14:m>
                  <m:oMath xmlns:m="http://schemas.openxmlformats.org/officeDocument/2006/math">
                    <m:r>
                      <m:t>4</m:t>
                    </m:r>
                    <m:r>
                      <m:rPr>
                        <m:sty m:val="p"/>
                      </m:rPr>
                      <m:t>⋅</m:t>
                    </m:r>
                    <m:sSup>
                      <m:e>
                        <m:r>
                          <m:t>8</m:t>
                        </m:r>
                      </m:e>
                      <m:sup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+</m:t>
                    </m:r>
                    <m:r>
                      <m:t>7</m:t>
                    </m:r>
                    <m:r>
                      <m:rPr>
                        <m:sty m:val="p"/>
                      </m:rPr>
                      <m:t>⋅</m:t>
                    </m:r>
                    <m:sSup>
                      <m:e>
                        <m:r>
                          <m:t>8</m:t>
                        </m:r>
                      </m:e>
                      <m:sup>
                        <m:r>
                          <m:t>0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32</m:t>
                    </m:r>
                    <m:r>
                      <m:rPr>
                        <m:sty m:val="p"/>
                      </m:rPr>
                      <m:t>+</m:t>
                    </m:r>
                    <m:r>
                      <m:t>7</m:t>
                    </m:r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39</m:t>
                        </m:r>
                      </m:e>
                      <m:sub>
                        <m:r>
                          <m:t>10</m:t>
                        </m:r>
                      </m:sub>
                    </m:sSub>
                  </m:oMath>
                </a14:m>
              </a:p>
            </p:txBody>
          </p:sp>
        </mc:Choice>
      </mc:AlternateContent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3.3 Data Storage Units: Bits &amp; Bytes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b="1"/>
                  <a:t>Bit (b)</a:t>
                </a:r>
                <a:r>
                  <a:rPr/>
                  <a:t>: Smallest unit of data (0 or 1).</a:t>
                </a:r>
              </a:p>
              <a:p>
                <a:pPr lvl="0"/>
                <a:r>
                  <a:rPr b="1"/>
                  <a:t>Byte (B)</a:t>
                </a:r>
                <a:r>
                  <a:rPr/>
                  <a:t>: Fundamental group of 8 bits.</a:t>
                </a:r>
              </a:p>
              <a:p>
                <a:pPr lvl="1"/>
                <a:r>
                  <a:rPr/>
                  <a:t>Can represent </a:t>
                </a:r>
                <a14:m>
                  <m:oMath xmlns:m="http://schemas.openxmlformats.org/officeDocument/2006/math">
                    <m:sSup>
                      <m:e>
                        <m:r>
                          <m:t>2</m:t>
                        </m:r>
                      </m:e>
                      <m:sup>
                        <m:r>
                          <m:t>8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256</m:t>
                    </m:r>
                  </m:oMath>
                </a14:m>
                <a:r>
                  <a:rPr/>
                  <a:t> values (0-255).</a:t>
                </a:r>
              </a:p>
              <a:p>
                <a:pPr lvl="0"/>
                <a:r>
                  <a:rPr b="1"/>
                  <a:t>Prefixes (Binary vs. Decimal)</a:t>
                </a:r>
                <a:r>
                  <a:rPr/>
                  <a:t>:</a:t>
                </a:r>
              </a:p>
              <a:p>
                <a:pPr lvl="1"/>
                <a:r>
                  <a:rPr b="1"/>
                  <a:t>Kilobyte (KB)</a:t>
                </a:r>
                <a:r>
                  <a:rPr/>
                  <a:t>: </a:t>
                </a:r>
                <a14:m>
                  <m:oMath xmlns:m="http://schemas.openxmlformats.org/officeDocument/2006/math">
                    <m:sSup>
                      <m:e>
                        <m:r>
                          <m:t>2</m:t>
                        </m:r>
                      </m:e>
                      <m:sup>
                        <m:r>
                          <m:t>10</m:t>
                        </m:r>
                      </m:sup>
                    </m:sSup>
                  </m:oMath>
                </a14:m>
                <a:r>
                  <a:rPr/>
                  <a:t> bytes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=</m:t>
                    </m:r>
                    <m:r>
                      <m:t>1024</m:t>
                    </m:r>
                  </m:oMath>
                </a14:m>
                <a:r>
                  <a:rPr/>
                  <a:t> bytes</a:t>
                </a:r>
              </a:p>
              <a:p>
                <a:pPr lvl="1"/>
                <a:r>
                  <a:rPr b="1"/>
                  <a:t>Megabyte (MB)</a:t>
                </a:r>
                <a:r>
                  <a:rPr/>
                  <a:t>: </a:t>
                </a:r>
                <a14:m>
                  <m:oMath xmlns:m="http://schemas.openxmlformats.org/officeDocument/2006/math">
                    <m:sSup>
                      <m:e>
                        <m:r>
                          <m:t>2</m:t>
                        </m:r>
                      </m:e>
                      <m:sup>
                        <m:r>
                          <m:t>20</m:t>
                        </m:r>
                      </m:sup>
                    </m:sSup>
                  </m:oMath>
                </a14:m>
                <a:r>
                  <a:rPr/>
                  <a:t> bytes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048</m:t>
                    </m:r>
                    <m:r>
                      <m:rPr>
                        <m:sty m:val="p"/>
                      </m:rPr>
                      <m:t>,</m:t>
                    </m:r>
                    <m:r>
                      <m:t>576</m:t>
                    </m:r>
                  </m:oMath>
                </a14:m>
                <a:r>
                  <a:rPr/>
                  <a:t> bytes</a:t>
                </a:r>
              </a:p>
              <a:p>
                <a:pPr lvl="1"/>
                <a:r>
                  <a:rPr b="1"/>
                  <a:t>Gigabyte (GB)</a:t>
                </a:r>
                <a:r>
                  <a:rPr/>
                  <a:t>: </a:t>
                </a:r>
                <a14:m>
                  <m:oMath xmlns:m="http://schemas.openxmlformats.org/officeDocument/2006/math">
                    <m:sSup>
                      <m:e>
                        <m:r>
                          <m:t>2</m:t>
                        </m:r>
                      </m:e>
                      <m:sup>
                        <m:r>
                          <m:t>30</m:t>
                        </m:r>
                      </m:sup>
                    </m:sSup>
                  </m:oMath>
                </a14:m>
                <a:r>
                  <a:rPr/>
                  <a:t> bytes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073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741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824</m:t>
                    </m:r>
                  </m:oMath>
                </a14:m>
                <a:r>
                  <a:rPr/>
                  <a:t> bytes</a:t>
                </a:r>
              </a:p>
              <a:p>
                <a:pPr lvl="1"/>
                <a:r>
                  <a:rPr b="1"/>
                  <a:t>Terabyte (TB)</a:t>
                </a:r>
                <a:r>
                  <a:rPr/>
                  <a:t>: </a:t>
                </a:r>
                <a14:m>
                  <m:oMath xmlns:m="http://schemas.openxmlformats.org/officeDocument/2006/math">
                    <m:sSup>
                      <m:e>
                        <m:r>
                          <m:t>2</m:t>
                        </m:r>
                      </m:e>
                      <m:sup>
                        <m:r>
                          <m:t>40</m:t>
                        </m:r>
                      </m:sup>
                    </m:sSup>
                  </m:oMath>
                </a14:m>
                <a:r>
                  <a:rPr/>
                  <a:t> bytes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099</m:t>
                    </m:r>
                    <m:r>
                      <m:rPr>
                        <m:sty m:val="p"/>
                      </m:rPr>
                      <m:t>,</m:t>
                    </m:r>
                    <m:r>
                      <m:t>511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627</m:t>
                    </m:r>
                    <m:r>
                      <m:rPr>
                        <m:sty m:val="p"/>
                      </m:rPr>
                      <m:t>,</m:t>
                    </m:r>
                    <m:r>
                      <m:t>776</m:t>
                    </m:r>
                  </m:oMath>
                </a14:m>
                <a:r>
                  <a:rPr/>
                  <a:t> bytes</a:t>
                </a:r>
              </a:p>
              <a:p>
                <a:pPr lvl="0"/>
                <a:r>
                  <a:rPr b="1"/>
                  <a:t>Note</a:t>
                </a:r>
                <a:r>
                  <a:rPr/>
                  <a:t>: Capital ‘B’ for Byte, lowercase ‘b’ for bit (e.g., Mbps = Megabits per second).</a:t>
                </a:r>
              </a:p>
            </p:txBody>
          </p:sp>
        </mc:Choice>
      </mc:AlternateContent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4. Numerical Representation in Computer Programs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4.1 Integer Data Types (Whole Numbers)</a:t>
                </a:r>
              </a:p>
              <a:p>
                <a:pPr lvl="0"/>
                <a:r>
                  <a:rPr b="1"/>
                  <a:t>Signed vs. Unsigned</a:t>
                </a:r>
                <a:r>
                  <a:rPr/>
                  <a:t>:</a:t>
                </a:r>
              </a:p>
              <a:p>
                <a:pPr lvl="1"/>
                <a:r>
                  <a:rPr b="1"/>
                  <a:t>Unsigned</a:t>
                </a:r>
                <a:r>
                  <a:rPr/>
                  <a:t>: Non-negative only (</a:t>
                </a:r>
                <a14:m>
                  <m:oMath xmlns:m="http://schemas.openxmlformats.org/officeDocument/2006/math">
                    <m:r>
                      <m:t>0</m:t>
                    </m:r>
                  </m:oMath>
                </a14:m>
                <a:r>
                  <a:rPr/>
                  <a:t> to </a:t>
                </a:r>
                <a14:m>
                  <m:oMath xmlns:m="http://schemas.openxmlformats.org/officeDocument/2006/math">
                    <m:sSup>
                      <m:e>
                        <m:r>
                          <m:t>2</m:t>
                        </m:r>
                      </m:e>
                      <m:sup>
                        <m:r>
                          <m:t>n</m:t>
                        </m:r>
                      </m:sup>
                    </m:sSup>
                    <m:r>
                      <m:rPr>
                        <m:sty m:val="p"/>
                      </m:rPr>
                      <m:t>−</m:t>
                    </m:r>
                    <m:r>
                      <m:t>1</m:t>
                    </m:r>
                  </m:oMath>
                </a14:m>
                <a:r>
                  <a:rPr/>
                  <a:t>).</a:t>
                </a:r>
              </a:p>
              <a:p>
                <a:pPr lvl="1"/>
                <a:r>
                  <a:rPr b="1"/>
                  <a:t>Signed</a:t>
                </a:r>
                <a:r>
                  <a:rPr/>
                  <a:t>: Positive and negative (typically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−</m:t>
                    </m:r>
                    <m:r>
                      <m:rPr>
                        <m:sty m:val="p"/>
                      </m:rPr>
                      <m:t>(</m:t>
                    </m:r>
                    <m:sSup>
                      <m:e>
                        <m:r>
                          <m:t>2</m:t>
                        </m:r>
                      </m:e>
                      <m:sup>
                        <m:r>
                          <m:t>n</m:t>
                        </m:r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)</m:t>
                    </m:r>
                  </m:oMath>
                </a14:m>
                <a:r>
                  <a:rPr/>
                  <a:t> to </a:t>
                </a:r>
                <a14:m>
                  <m:oMath xmlns:m="http://schemas.openxmlformats.org/officeDocument/2006/math">
                    <m:sSup>
                      <m:e>
                        <m:r>
                          <m:t>2</m:t>
                        </m:r>
                      </m:e>
                      <m:sup>
                        <m:r>
                          <m:t>n</m:t>
                        </m:r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−</m:t>
                    </m:r>
                    <m:r>
                      <m:t>1</m:t>
                    </m:r>
                  </m:oMath>
                </a14:m>
                <a:r>
                  <a:rPr/>
                  <a:t>).</a:t>
                </a:r>
              </a:p>
              <a:p>
                <a:pPr lvl="0"/>
                <a:r>
                  <a:rPr b="1"/>
                  <a:t>Common Sizes</a:t>
                </a:r>
                <a:r>
                  <a:rPr/>
                  <a:t>:</a:t>
                </a:r>
              </a:p>
              <a:p>
                <a:pPr lvl="1"/>
                <a:r>
                  <a:rPr b="1"/>
                  <a:t>16-bit</a:t>
                </a:r>
                <a:r>
                  <a:rPr/>
                  <a:t>:</a:t>
                </a:r>
              </a:p>
              <a:p>
                <a:pPr lvl="2"/>
                <a:r>
                  <a:rPr/>
                  <a:t>Unsigned: </a:t>
                </a:r>
                <a14:m>
                  <m:oMath xmlns:m="http://schemas.openxmlformats.org/officeDocument/2006/math">
                    <m:r>
                      <m:t>0</m:t>
                    </m:r>
                  </m:oMath>
                </a14:m>
                <a:r>
                  <a:rPr/>
                  <a:t> to </a:t>
                </a:r>
                <a14:m>
                  <m:oMath xmlns:m="http://schemas.openxmlformats.org/officeDocument/2006/math">
                    <m:r>
                      <m:t>65</m:t>
                    </m:r>
                    <m:r>
                      <m:rPr>
                        <m:sty m:val="p"/>
                      </m:rPr>
                      <m:t>,</m:t>
                    </m:r>
                    <m:r>
                      <m:t>535</m:t>
                    </m:r>
                  </m:oMath>
                </a14:m>
              </a:p>
              <a:p>
                <a:pPr lvl="2"/>
                <a:r>
                  <a:rPr/>
                  <a:t>Signed: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−</m:t>
                    </m:r>
                    <m:r>
                      <m:t>32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768</m:t>
                    </m:r>
                  </m:oMath>
                </a14:m>
                <a:r>
                  <a:rPr/>
                  <a:t> to </a:t>
                </a:r>
                <a14:m>
                  <m:oMath xmlns:m="http://schemas.openxmlformats.org/officeDocument/2006/math">
                    <m:r>
                      <m:t>32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767</m:t>
                    </m:r>
                  </m:oMath>
                </a14:m>
              </a:p>
              <a:p>
                <a:pPr lvl="1"/>
                <a:r>
                  <a:rPr b="1"/>
                  <a:t>32-bit</a:t>
                </a:r>
                <a:r>
                  <a:rPr/>
                  <a:t>:</a:t>
                </a:r>
              </a:p>
              <a:p>
                <a:pPr lvl="2"/>
                <a:r>
                  <a:rPr/>
                  <a:t>Unsigned: </a:t>
                </a:r>
                <a14:m>
                  <m:oMath xmlns:m="http://schemas.openxmlformats.org/officeDocument/2006/math">
                    <m:r>
                      <m:t>0</m:t>
                    </m:r>
                  </m:oMath>
                </a14:m>
                <a:r>
                  <a:rPr/>
                  <a:t> to </a:t>
                </a:r>
                <a14:m>
                  <m:oMath xmlns:m="http://schemas.openxmlformats.org/officeDocument/2006/math">
                    <m:r>
                      <m:t>4.29</m:t>
                    </m:r>
                    <m:r>
                      <m:rPr>
                        <m:sty m:val="p"/>
                      </m:rPr>
                      <m:t>×</m:t>
                    </m:r>
                    <m:sSup>
                      <m:e>
                        <m:r>
                          <m:t>10</m:t>
                        </m:r>
                      </m:e>
                      <m:sup>
                        <m:r>
                          <m:t>9</m:t>
                        </m:r>
                      </m:sup>
                    </m:sSup>
                  </m:oMath>
                </a14:m>
              </a:p>
              <a:p>
                <a:pPr lvl="2"/>
                <a:r>
                  <a:rPr/>
                  <a:t>Signed: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−</m:t>
                    </m:r>
                    <m:r>
                      <m:t>2.14</m:t>
                    </m:r>
                    <m:r>
                      <m:rPr>
                        <m:sty m:val="p"/>
                      </m:rPr>
                      <m:t>×</m:t>
                    </m:r>
                    <m:sSup>
                      <m:e>
                        <m:r>
                          <m:t>10</m:t>
                        </m:r>
                      </m:e>
                      <m:sup>
                        <m:r>
                          <m:t>9</m:t>
                        </m:r>
                      </m:sup>
                    </m:sSup>
                  </m:oMath>
                </a14:m>
                <a:r>
                  <a:rPr/>
                  <a:t> to </a:t>
                </a:r>
                <a14:m>
                  <m:oMath xmlns:m="http://schemas.openxmlformats.org/officeDocument/2006/math">
                    <m:r>
                      <m:t>2.14</m:t>
                    </m:r>
                    <m:r>
                      <m:rPr>
                        <m:sty m:val="p"/>
                      </m:rPr>
                      <m:t>×</m:t>
                    </m:r>
                    <m:sSup>
                      <m:e>
                        <m:r>
                          <m:t>10</m:t>
                        </m:r>
                      </m:e>
                      <m:sup>
                        <m:r>
                          <m:t>9</m:t>
                        </m:r>
                      </m:sup>
                    </m:sSup>
                  </m:oMath>
                </a14:m>
              </a:p>
              <a:p>
                <a:pPr lvl="1"/>
                <a:r>
                  <a:rPr b="1"/>
                  <a:t>64-bit</a:t>
                </a:r>
                <a:r>
                  <a:rPr/>
                  <a:t>: (Standard on modern CPUs)</a:t>
                </a:r>
              </a:p>
              <a:p>
                <a:pPr lvl="2"/>
                <a:r>
                  <a:rPr/>
                  <a:t>Unsigned: </a:t>
                </a:r>
                <a14:m>
                  <m:oMath xmlns:m="http://schemas.openxmlformats.org/officeDocument/2006/math">
                    <m:r>
                      <m:t>0</m:t>
                    </m:r>
                  </m:oMath>
                </a14:m>
                <a:r>
                  <a:rPr/>
                  <a:t> to </a:t>
                </a:r>
                <a14:m>
                  <m:oMath xmlns:m="http://schemas.openxmlformats.org/officeDocument/2006/math">
                    <m:r>
                      <m:t>1.84</m:t>
                    </m:r>
                    <m:r>
                      <m:rPr>
                        <m:sty m:val="p"/>
                      </m:rPr>
                      <m:t>×</m:t>
                    </m:r>
                    <m:sSup>
                      <m:e>
                        <m:r>
                          <m:t>10</m:t>
                        </m:r>
                      </m:e>
                      <m:sup>
                        <m:r>
                          <m:t>19</m:t>
                        </m:r>
                      </m:sup>
                    </m:sSup>
                  </m:oMath>
                </a14:m>
              </a:p>
              <a:p>
                <a:pPr lvl="2"/>
                <a:r>
                  <a:rPr/>
                  <a:t>Signed: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−</m:t>
                    </m:r>
                    <m:r>
                      <m:t>9.22</m:t>
                    </m:r>
                    <m:r>
                      <m:rPr>
                        <m:sty m:val="p"/>
                      </m:rPr>
                      <m:t>×</m:t>
                    </m:r>
                    <m:sSup>
                      <m:e>
                        <m:r>
                          <m:t>10</m:t>
                        </m:r>
                      </m:e>
                      <m:sup>
                        <m:r>
                          <m:t>18</m:t>
                        </m:r>
                      </m:sup>
                    </m:sSup>
                  </m:oMath>
                </a14:m>
                <a:r>
                  <a:rPr/>
                  <a:t> to </a:t>
                </a:r>
                <a14:m>
                  <m:oMath xmlns:m="http://schemas.openxmlformats.org/officeDocument/2006/math">
                    <m:r>
                      <m:t>9.22</m:t>
                    </m:r>
                    <m:r>
                      <m:rPr>
                        <m:sty m:val="p"/>
                      </m:rPr>
                      <m:t>×</m:t>
                    </m:r>
                    <m:sSup>
                      <m:e>
                        <m:r>
                          <m:t>10</m:t>
                        </m:r>
                      </m:e>
                      <m:sup>
                        <m:r>
                          <m:t>18</m:t>
                        </m:r>
                      </m:sup>
                    </m:sSup>
                  </m:oMath>
                </a14:m>
              </a:p>
              <a:p>
                <a:pPr lvl="0"/>
                <a:r>
                  <a:rPr b="1"/>
                  <a:t>Beyond</a:t>
                </a:r>
                <a:r>
                  <a:rPr/>
                  <a:t>: For extremely large integers (e.g., </a:t>
                </a:r>
                <a14:m>
                  <m:oMath xmlns:m="http://schemas.openxmlformats.org/officeDocument/2006/math">
                    <m:r>
                      <m:t>π</m:t>
                    </m:r>
                  </m:oMath>
                </a14:m>
                <a:r>
                  <a:rPr/>
                  <a:t> to 50 trillion digits), “multi-precision arithmetic” is needed (software implementation).</a:t>
                </a:r>
              </a:p>
            </p:txBody>
          </p:sp>
        </mc:Choice>
      </mc:AlternateContent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2025-08-26T14:16:38Z</dcterms:created>
  <dcterms:modified xsi:type="dcterms:W3CDTF">2025-08-26T14:16:38Z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