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3" r:id="rId2"/>
    <p:sldMasterId id="2147483937" r:id="rId3"/>
    <p:sldMasterId id="2147483949" r:id="rId4"/>
    <p:sldMasterId id="2147483961" r:id="rId5"/>
    <p:sldMasterId id="2147483973" r:id="rId6"/>
  </p:sldMasterIdLst>
  <p:notesMasterIdLst>
    <p:notesMasterId r:id="rId76"/>
  </p:notesMasterIdLst>
  <p:handoutMasterIdLst>
    <p:handoutMasterId r:id="rId77"/>
  </p:handoutMasterIdLst>
  <p:sldIdLst>
    <p:sldId id="4058" r:id="rId7"/>
    <p:sldId id="4125" r:id="rId8"/>
    <p:sldId id="4126" r:id="rId9"/>
    <p:sldId id="4127" r:id="rId10"/>
    <p:sldId id="4128" r:id="rId11"/>
    <p:sldId id="4129" r:id="rId12"/>
    <p:sldId id="4130" r:id="rId13"/>
    <p:sldId id="4131" r:id="rId14"/>
    <p:sldId id="4132" r:id="rId15"/>
    <p:sldId id="4133" r:id="rId16"/>
    <p:sldId id="4134" r:id="rId17"/>
    <p:sldId id="4398" r:id="rId18"/>
    <p:sldId id="3903" r:id="rId19"/>
    <p:sldId id="4049" r:id="rId20"/>
    <p:sldId id="4040" r:id="rId21"/>
    <p:sldId id="4124" r:id="rId22"/>
    <p:sldId id="3894" r:id="rId23"/>
    <p:sldId id="675" r:id="rId24"/>
    <p:sldId id="4375" r:id="rId25"/>
    <p:sldId id="702" r:id="rId26"/>
    <p:sldId id="4119" r:id="rId27"/>
    <p:sldId id="4117" r:id="rId28"/>
    <p:sldId id="4376" r:id="rId29"/>
    <p:sldId id="4135" r:id="rId30"/>
    <p:sldId id="4136" r:id="rId31"/>
    <p:sldId id="4139" r:id="rId32"/>
    <p:sldId id="4123" r:id="rId33"/>
    <p:sldId id="4377" r:id="rId34"/>
    <p:sldId id="4378" r:id="rId35"/>
    <p:sldId id="893" r:id="rId36"/>
    <p:sldId id="3922" r:id="rId37"/>
    <p:sldId id="4391" r:id="rId38"/>
    <p:sldId id="4399" r:id="rId39"/>
    <p:sldId id="4400" r:id="rId40"/>
    <p:sldId id="4401" r:id="rId41"/>
    <p:sldId id="4402" r:id="rId42"/>
    <p:sldId id="4403" r:id="rId43"/>
    <p:sldId id="4051" r:id="rId44"/>
    <p:sldId id="4368" r:id="rId45"/>
    <p:sldId id="4143" r:id="rId46"/>
    <p:sldId id="4144" r:id="rId47"/>
    <p:sldId id="4370" r:id="rId48"/>
    <p:sldId id="4383" r:id="rId49"/>
    <p:sldId id="4379" r:id="rId50"/>
    <p:sldId id="4052" r:id="rId51"/>
    <p:sldId id="592" r:id="rId52"/>
    <p:sldId id="4065" r:id="rId53"/>
    <p:sldId id="4380" r:id="rId54"/>
    <p:sldId id="4286" r:id="rId55"/>
    <p:sldId id="3055" r:id="rId56"/>
    <p:sldId id="596" r:id="rId57"/>
    <p:sldId id="597" r:id="rId58"/>
    <p:sldId id="4385" r:id="rId59"/>
    <p:sldId id="595" r:id="rId60"/>
    <p:sldId id="4284" r:id="rId61"/>
    <p:sldId id="4054" r:id="rId62"/>
    <p:sldId id="4145" r:id="rId63"/>
    <p:sldId id="4055" r:id="rId64"/>
    <p:sldId id="4012" r:id="rId65"/>
    <p:sldId id="4287" r:id="rId66"/>
    <p:sldId id="4053" r:id="rId67"/>
    <p:sldId id="4081" r:id="rId68"/>
    <p:sldId id="3820" r:id="rId69"/>
    <p:sldId id="3945" r:id="rId70"/>
    <p:sldId id="4070" r:id="rId71"/>
    <p:sldId id="3906" r:id="rId72"/>
    <p:sldId id="4384" r:id="rId73"/>
    <p:sldId id="4334" r:id="rId74"/>
    <p:sldId id="4046" r:id="rId75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19ECFB5-2F82-4985-B98F-4C6FDF520A2F}">
          <p14:sldIdLst>
            <p14:sldId id="4058"/>
            <p14:sldId id="4125"/>
            <p14:sldId id="4126"/>
            <p14:sldId id="4127"/>
            <p14:sldId id="4128"/>
            <p14:sldId id="4129"/>
            <p14:sldId id="4130"/>
            <p14:sldId id="4131"/>
            <p14:sldId id="4132"/>
            <p14:sldId id="4133"/>
            <p14:sldId id="4134"/>
            <p14:sldId id="4398"/>
            <p14:sldId id="3903"/>
            <p14:sldId id="4049"/>
            <p14:sldId id="4040"/>
            <p14:sldId id="4124"/>
            <p14:sldId id="3894"/>
            <p14:sldId id="675"/>
            <p14:sldId id="4375"/>
            <p14:sldId id="702"/>
            <p14:sldId id="4119"/>
            <p14:sldId id="4117"/>
            <p14:sldId id="4376"/>
            <p14:sldId id="4135"/>
            <p14:sldId id="4136"/>
            <p14:sldId id="4139"/>
            <p14:sldId id="4123"/>
            <p14:sldId id="4377"/>
            <p14:sldId id="4378"/>
            <p14:sldId id="893"/>
            <p14:sldId id="3922"/>
            <p14:sldId id="4391"/>
            <p14:sldId id="4399"/>
            <p14:sldId id="4400"/>
            <p14:sldId id="4401"/>
            <p14:sldId id="4402"/>
            <p14:sldId id="4403"/>
            <p14:sldId id="4051"/>
            <p14:sldId id="4368"/>
            <p14:sldId id="4143"/>
            <p14:sldId id="4144"/>
            <p14:sldId id="4370"/>
            <p14:sldId id="4383"/>
            <p14:sldId id="4379"/>
            <p14:sldId id="4052"/>
            <p14:sldId id="592"/>
            <p14:sldId id="4065"/>
            <p14:sldId id="4380"/>
            <p14:sldId id="4286"/>
            <p14:sldId id="3055"/>
            <p14:sldId id="596"/>
            <p14:sldId id="597"/>
            <p14:sldId id="4385"/>
            <p14:sldId id="595"/>
            <p14:sldId id="4284"/>
            <p14:sldId id="4054"/>
            <p14:sldId id="4145"/>
            <p14:sldId id="4055"/>
            <p14:sldId id="4012"/>
            <p14:sldId id="4287"/>
            <p14:sldId id="4053"/>
            <p14:sldId id="4081"/>
            <p14:sldId id="3820"/>
            <p14:sldId id="3945"/>
            <p14:sldId id="4070"/>
            <p14:sldId id="3906"/>
            <p14:sldId id="4384"/>
            <p14:sldId id="4334"/>
            <p14:sldId id="40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3366FF"/>
    <a:srgbClr val="5B9BD5"/>
    <a:srgbClr val="FFFFFF"/>
    <a:srgbClr val="7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06" autoAdjust="0"/>
    <p:restoredTop sz="86364" autoAdjust="0"/>
  </p:normalViewPr>
  <p:slideViewPr>
    <p:cSldViewPr snapToGrid="0">
      <p:cViewPr varScale="1">
        <p:scale>
          <a:sx n="116" d="100"/>
          <a:sy n="116" d="100"/>
        </p:scale>
        <p:origin x="570" y="114"/>
      </p:cViewPr>
      <p:guideLst/>
    </p:cSldViewPr>
  </p:slideViewPr>
  <p:outlineViewPr>
    <p:cViewPr>
      <p:scale>
        <a:sx n="33" d="100"/>
        <a:sy n="33" d="100"/>
      </p:scale>
      <p:origin x="0" y="-100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062"/>
    </p:cViewPr>
  </p:sorterViewPr>
  <p:notesViewPr>
    <p:cSldViewPr snapToGrid="0">
      <p:cViewPr varScale="1">
        <p:scale>
          <a:sx n="159" d="100"/>
          <a:sy n="159" d="100"/>
        </p:scale>
        <p:origin x="26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_000\Desktop\&#32113;&#35336;&#20998;&#24067;&#38306;&#2596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_000\Desktop\&#32113;&#35336;&#20998;&#24067;&#38306;&#2596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_000\Desktop\&#32113;&#35336;&#20998;&#24067;&#38306;&#2596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_000\Desktop\&#32113;&#35336;&#20998;&#24067;&#38306;&#2596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f€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-0.2</c:v>
                </c:pt>
                <c:pt idx="1">
                  <c:v>-0.19</c:v>
                </c:pt>
                <c:pt idx="2">
                  <c:v>-0.18</c:v>
                </c:pt>
                <c:pt idx="3">
                  <c:v>-0.17</c:v>
                </c:pt>
                <c:pt idx="4">
                  <c:v>-0.16</c:v>
                </c:pt>
                <c:pt idx="5">
                  <c:v>-0.15</c:v>
                </c:pt>
                <c:pt idx="6">
                  <c:v>-0.14000000000000001</c:v>
                </c:pt>
                <c:pt idx="7">
                  <c:v>-0.13</c:v>
                </c:pt>
                <c:pt idx="8">
                  <c:v>-0.12</c:v>
                </c:pt>
                <c:pt idx="9">
                  <c:v>-0.11</c:v>
                </c:pt>
                <c:pt idx="10">
                  <c:v>-0.1</c:v>
                </c:pt>
                <c:pt idx="11">
                  <c:v>-0.09</c:v>
                </c:pt>
                <c:pt idx="12">
                  <c:v>-0.08</c:v>
                </c:pt>
                <c:pt idx="13">
                  <c:v>-7.0000000000000007E-2</c:v>
                </c:pt>
                <c:pt idx="14">
                  <c:v>-0.06</c:v>
                </c:pt>
                <c:pt idx="15">
                  <c:v>-0.05</c:v>
                </c:pt>
                <c:pt idx="16">
                  <c:v>-0.04</c:v>
                </c:pt>
                <c:pt idx="17">
                  <c:v>-0.03</c:v>
                </c:pt>
                <c:pt idx="18">
                  <c:v>-0.02</c:v>
                </c:pt>
                <c:pt idx="19">
                  <c:v>-1E-3</c:v>
                </c:pt>
                <c:pt idx="20">
                  <c:v>0</c:v>
                </c:pt>
                <c:pt idx="21">
                  <c:v>1E-3</c:v>
                </c:pt>
                <c:pt idx="22">
                  <c:v>0.02</c:v>
                </c:pt>
                <c:pt idx="23">
                  <c:v>0.03</c:v>
                </c:pt>
                <c:pt idx="24">
                  <c:v>0.04</c:v>
                </c:pt>
                <c:pt idx="25">
                  <c:v>0.05</c:v>
                </c:pt>
                <c:pt idx="26">
                  <c:v>0.06</c:v>
                </c:pt>
                <c:pt idx="27">
                  <c:v>7.0000000000000007E-2</c:v>
                </c:pt>
                <c:pt idx="28">
                  <c:v>0.08</c:v>
                </c:pt>
                <c:pt idx="29">
                  <c:v>0.09</c:v>
                </c:pt>
                <c:pt idx="30">
                  <c:v>0.1</c:v>
                </c:pt>
                <c:pt idx="31">
                  <c:v>0.11</c:v>
                </c:pt>
                <c:pt idx="32">
                  <c:v>0.12</c:v>
                </c:pt>
                <c:pt idx="33">
                  <c:v>0.13</c:v>
                </c:pt>
                <c:pt idx="34">
                  <c:v>0.14000000000000001</c:v>
                </c:pt>
                <c:pt idx="35">
                  <c:v>0.15</c:v>
                </c:pt>
                <c:pt idx="36">
                  <c:v>0.16</c:v>
                </c:pt>
                <c:pt idx="37">
                  <c:v>0.17</c:v>
                </c:pt>
                <c:pt idx="38">
                  <c:v>0.18</c:v>
                </c:pt>
                <c:pt idx="39">
                  <c:v>0.19</c:v>
                </c:pt>
                <c:pt idx="40">
                  <c:v>0.2</c:v>
                </c:pt>
                <c:pt idx="41">
                  <c:v>0.21</c:v>
                </c:pt>
                <c:pt idx="42">
                  <c:v>0.22</c:v>
                </c:pt>
                <c:pt idx="43">
                  <c:v>0.23</c:v>
                </c:pt>
                <c:pt idx="44">
                  <c:v>0.24</c:v>
                </c:pt>
                <c:pt idx="45">
                  <c:v>0.25</c:v>
                </c:pt>
                <c:pt idx="46">
                  <c:v>0.26</c:v>
                </c:pt>
                <c:pt idx="47">
                  <c:v>0.27</c:v>
                </c:pt>
                <c:pt idx="48">
                  <c:v>0.28000000000000003</c:v>
                </c:pt>
                <c:pt idx="49">
                  <c:v>0.28999999999999998</c:v>
                </c:pt>
                <c:pt idx="50">
                  <c:v>0.3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A3-4819-804A-B2C88E588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968480"/>
        <c:axId val="516538160"/>
      </c:scatterChart>
      <c:valAx>
        <c:axId val="622968480"/>
        <c:scaling>
          <c:orientation val="minMax"/>
          <c:max val="0.30000000000000004"/>
          <c:min val="-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6538160"/>
        <c:crosses val="autoZero"/>
        <c:crossBetween val="midCat"/>
      </c:valAx>
      <c:valAx>
        <c:axId val="51653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2968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8569177119319E-2"/>
          <c:y val="4.4176706827309238E-2"/>
          <c:w val="0.91758818711817436"/>
          <c:h val="0.88273788065648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Fermi-Dirac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Sheet1!$B$2:$B$139</c:f>
              <c:numCache>
                <c:formatCode>General</c:formatCode>
                <c:ptCount val="138"/>
                <c:pt idx="0">
                  <c:v>0.99999067695164578</c:v>
                </c:pt>
                <c:pt idx="1">
                  <c:v>0.99998628368987696</c:v>
                </c:pt>
                <c:pt idx="2">
                  <c:v>0.99997982025119359</c:v>
                </c:pt>
                <c:pt idx="3">
                  <c:v>0.99997031118296786</c:v>
                </c:pt>
                <c:pt idx="4">
                  <c:v>0.99995632146288738</c:v>
                </c:pt>
                <c:pt idx="5">
                  <c:v>0.99993574004564079</c:v>
                </c:pt>
                <c:pt idx="6">
                  <c:v>0.99990546153879045</c:v>
                </c:pt>
                <c:pt idx="7">
                  <c:v>0.99986091815314504</c:v>
                </c:pt>
                <c:pt idx="8">
                  <c:v>0.99979539169695897</c:v>
                </c:pt>
                <c:pt idx="9">
                  <c:v>0.99969900266610623</c:v>
                </c:pt>
                <c:pt idx="10">
                  <c:v>0.99955722578665684</c:v>
                </c:pt>
                <c:pt idx="11">
                  <c:v>0.99934871214241994</c:v>
                </c:pt>
                <c:pt idx="12">
                  <c:v>0.99904209821935164</c:v>
                </c:pt>
                <c:pt idx="13">
                  <c:v>0.99859133976891912</c:v>
                </c:pt>
                <c:pt idx="14">
                  <c:v>0.99792890829495695</c:v>
                </c:pt>
                <c:pt idx="15">
                  <c:v>0.9969559137969024</c:v>
                </c:pt>
                <c:pt idx="16">
                  <c:v>0.99552785705100044</c:v>
                </c:pt>
                <c:pt idx="17">
                  <c:v>0.9934342753280011</c:v>
                </c:pt>
                <c:pt idx="18">
                  <c:v>0.99037008820340133</c:v>
                </c:pt>
                <c:pt idx="19">
                  <c:v>0.98589616435475536</c:v>
                </c:pt>
                <c:pt idx="20">
                  <c:v>0.97938697860006352</c:v>
                </c:pt>
                <c:pt idx="21">
                  <c:v>0.96996519970052364</c:v>
                </c:pt>
                <c:pt idx="22">
                  <c:v>0.95642851338998847</c:v>
                </c:pt>
                <c:pt idx="23">
                  <c:v>0.93718593600174238</c:v>
                </c:pt>
                <c:pt idx="24">
                  <c:v>0.91024273353510221</c:v>
                </c:pt>
                <c:pt idx="25">
                  <c:v>0.87330496558310411</c:v>
                </c:pt>
                <c:pt idx="26">
                  <c:v>0.82410366952129233</c:v>
                </c:pt>
                <c:pt idx="27">
                  <c:v>0.76102388941884658</c:v>
                </c:pt>
                <c:pt idx="28">
                  <c:v>0.68399677256461633</c:v>
                </c:pt>
                <c:pt idx="29">
                  <c:v>0.59534359522854974</c:v>
                </c:pt>
                <c:pt idx="30">
                  <c:v>0.49999999999999867</c:v>
                </c:pt>
                <c:pt idx="31">
                  <c:v>0.40465640477144765</c:v>
                </c:pt>
                <c:pt idx="32">
                  <c:v>0.31600322743538128</c:v>
                </c:pt>
                <c:pt idx="33">
                  <c:v>0.23897611058115151</c:v>
                </c:pt>
                <c:pt idx="34">
                  <c:v>0.17589633047870595</c:v>
                </c:pt>
                <c:pt idx="35">
                  <c:v>0.12669503441689467</c:v>
                </c:pt>
                <c:pt idx="36">
                  <c:v>8.9757266464896929E-2</c:v>
                </c:pt>
                <c:pt idx="37">
                  <c:v>6.281406399825698E-2</c:v>
                </c:pt>
                <c:pt idx="38">
                  <c:v>4.3571486610011111E-2</c:v>
                </c:pt>
                <c:pt idx="39">
                  <c:v>3.0034800299476028E-2</c:v>
                </c:pt>
                <c:pt idx="40">
                  <c:v>2.0613021399936253E-2</c:v>
                </c:pt>
                <c:pt idx="41">
                  <c:v>1.4103835645244455E-2</c:v>
                </c:pt>
                <c:pt idx="42">
                  <c:v>9.6299117965985958E-3</c:v>
                </c:pt>
                <c:pt idx="43">
                  <c:v>6.5657246719989263E-3</c:v>
                </c:pt>
                <c:pt idx="44">
                  <c:v>4.4721429489995501E-3</c:v>
                </c:pt>
                <c:pt idx="45">
                  <c:v>3.0440862030975463E-3</c:v>
                </c:pt>
                <c:pt idx="46">
                  <c:v>2.0710917050429183E-3</c:v>
                </c:pt>
                <c:pt idx="47">
                  <c:v>1.4086602310808911E-3</c:v>
                </c:pt>
                <c:pt idx="48">
                  <c:v>9.5790178064840165E-4</c:v>
                </c:pt>
                <c:pt idx="49">
                  <c:v>6.5128785758009869E-4</c:v>
                </c:pt>
                <c:pt idx="50">
                  <c:v>4.4277421334319299E-4</c:v>
                </c:pt>
                <c:pt idx="51">
                  <c:v>3.0099733389365194E-4</c:v>
                </c:pt>
                <c:pt idx="52">
                  <c:v>2.046083030410861E-4</c:v>
                </c:pt>
                <c:pt idx="53">
                  <c:v>1.390818468550388E-4</c:v>
                </c:pt>
                <c:pt idx="54">
                  <c:v>9.4538461209491329E-5</c:v>
                </c:pt>
                <c:pt idx="55">
                  <c:v>6.4259954359208708E-5</c:v>
                </c:pt>
                <c:pt idx="56">
                  <c:v>4.3678537112568165E-5</c:v>
                </c:pt>
                <c:pt idx="57">
                  <c:v>2.9688817032061887E-5</c:v>
                </c:pt>
                <c:pt idx="58">
                  <c:v>2.0179748806484393E-5</c:v>
                </c:pt>
                <c:pt idx="59">
                  <c:v>1.3716310122927051E-5</c:v>
                </c:pt>
                <c:pt idx="60">
                  <c:v>9.3230483542966413E-6</c:v>
                </c:pt>
                <c:pt idx="61">
                  <c:v>6.3369162353918637E-6</c:v>
                </c:pt>
                <c:pt idx="62">
                  <c:v>4.3072252165296904E-6</c:v>
                </c:pt>
                <c:pt idx="63">
                  <c:v>2.927634880417088E-6</c:v>
                </c:pt>
                <c:pt idx="64">
                  <c:v>1.9899219972913966E-6</c:v>
                </c:pt>
                <c:pt idx="65">
                  <c:v>1.3525553997454837E-6</c:v>
                </c:pt>
                <c:pt idx="66">
                  <c:v>9.1933540028339765E-7</c:v>
                </c:pt>
                <c:pt idx="67">
                  <c:v>6.2487456047784049E-7</c:v>
                </c:pt>
                <c:pt idx="68">
                  <c:v>4.2472875447300093E-7</c:v>
                </c:pt>
                <c:pt idx="69">
                  <c:v>2.8868914614450472E-7</c:v>
                </c:pt>
                <c:pt idx="70">
                  <c:v>1.9622269175912433E-7</c:v>
                </c:pt>
                <c:pt idx="71">
                  <c:v>1.3337302124125442E-7</c:v>
                </c:pt>
                <c:pt idx="72">
                  <c:v>9.0653951780285805E-8</c:v>
                </c:pt>
                <c:pt idx="73">
                  <c:v>6.1617700374872285E-8</c:v>
                </c:pt>
                <c:pt idx="74">
                  <c:v>4.1881692850841226E-8</c:v>
                </c:pt>
                <c:pt idx="75">
                  <c:v>2.8467082904627679E-8</c:v>
                </c:pt>
                <c:pt idx="76">
                  <c:v>1.9349141604737051E-8</c:v>
                </c:pt>
                <c:pt idx="77">
                  <c:v>1.3151655931908547E-8</c:v>
                </c:pt>
                <c:pt idx="78">
                  <c:v>8.9392106865151983E-9</c:v>
                </c:pt>
                <c:pt idx="79">
                  <c:v>6.0760019881765631E-9</c:v>
                </c:pt>
                <c:pt idx="80">
                  <c:v>4.1298724709732648E-9</c:v>
                </c:pt>
                <c:pt idx="81">
                  <c:v>2.8070837779613192E-9</c:v>
                </c:pt>
                <c:pt idx="82">
                  <c:v>1.9079812726755024E-9</c:v>
                </c:pt>
                <c:pt idx="83">
                  <c:v>1.2968592403308811E-9</c:v>
                </c:pt>
                <c:pt idx="84">
                  <c:v>8.814781952990485E-10</c:v>
                </c:pt>
                <c:pt idx="85">
                  <c:v>5.9914274774033955E-10</c:v>
                </c:pt>
                <c:pt idx="86">
                  <c:v>4.0723869751037509E-10</c:v>
                </c:pt>
                <c:pt idx="87">
                  <c:v>2.7680107514482981E-10</c:v>
                </c:pt>
                <c:pt idx="88">
                  <c:v>1.8814232455445966E-10</c:v>
                </c:pt>
                <c:pt idx="89">
                  <c:v>1.2788076877674558E-10</c:v>
                </c:pt>
                <c:pt idx="90">
                  <c:v>8.6920851336043134E-11</c:v>
                </c:pt>
                <c:pt idx="91">
                  <c:v>5.9080301668136894E-11</c:v>
                </c:pt>
                <c:pt idx="92">
                  <c:v>4.0157016314445152E-11</c:v>
                </c:pt>
                <c:pt idx="93">
                  <c:v>2.7294815932507873E-11</c:v>
                </c:pt>
                <c:pt idx="94">
                  <c:v>1.8552348883510741E-11</c:v>
                </c:pt>
                <c:pt idx="95">
                  <c:v>1.2610074013527619E-11</c:v>
                </c:pt>
                <c:pt idx="96">
                  <c:v>8.5710961789681255E-12</c:v>
                </c:pt>
                <c:pt idx="97">
                  <c:v>5.8257936971835058E-12</c:v>
                </c:pt>
                <c:pt idx="98">
                  <c:v>3.9598053146802223E-12</c:v>
                </c:pt>
                <c:pt idx="99">
                  <c:v>2.6914887387345816E-12</c:v>
                </c:pt>
                <c:pt idx="100">
                  <c:v>1.8294110581335815E-12</c:v>
                </c:pt>
                <c:pt idx="101">
                  <c:v>1.243454884821108E-12</c:v>
                </c:pt>
                <c:pt idx="102">
                  <c:v>8.4517913221899811E-13</c:v>
                </c:pt>
                <c:pt idx="103">
                  <c:v>5.7447019128574018E-13</c:v>
                </c:pt>
                <c:pt idx="104">
                  <c:v>3.9046870431998933E-13</c:v>
                </c:pt>
                <c:pt idx="105">
                  <c:v>2.6540247234079141E-13</c:v>
                </c:pt>
                <c:pt idx="106">
                  <c:v>1.80394668113727E-13</c:v>
                </c:pt>
                <c:pt idx="107">
                  <c:v>1.2261466894729905E-13</c:v>
                </c:pt>
                <c:pt idx="108">
                  <c:v>8.334147122118565E-14</c:v>
                </c:pt>
                <c:pt idx="109">
                  <c:v>5.6647388807100847E-14</c:v>
                </c:pt>
                <c:pt idx="110">
                  <c:v>3.8503359871659185E-14</c:v>
                </c:pt>
                <c:pt idx="111">
                  <c:v>2.6170821861795085E-14</c:v>
                </c:pt>
                <c:pt idx="112">
                  <c:v>1.7788367539996115E-14</c:v>
                </c:pt>
                <c:pt idx="113">
                  <c:v>1.2090794145059435E-14</c:v>
                </c:pt>
                <c:pt idx="114">
                  <c:v>8.2181404633960673E-15</c:v>
                </c:pt>
                <c:pt idx="115">
                  <c:v>5.5858888891682179E-15</c:v>
                </c:pt>
                <c:pt idx="116">
                  <c:v>3.7967414673804635E-15</c:v>
                </c:pt>
                <c:pt idx="117">
                  <c:v>2.5806538683716613E-15</c:v>
                </c:pt>
                <c:pt idx="118">
                  <c:v>1.7540763429795722E-15</c:v>
                </c:pt>
                <c:pt idx="119">
                  <c:v>1.1922497064443497E-15</c:v>
                </c:pt>
                <c:pt idx="120">
                  <c:v>8.1037485523696041E-16</c:v>
                </c:pt>
                <c:pt idx="121">
                  <c:v>5.5081364453325852E-16</c:v>
                </c:pt>
                <c:pt idx="122">
                  <c:v>3.7438929532838902E-16</c:v>
                </c:pt>
                <c:pt idx="123">
                  <c:v>2.544732612338623E-16</c:v>
                </c:pt>
                <c:pt idx="124">
                  <c:v>1.7296605830088539E-16</c:v>
                </c:pt>
                <c:pt idx="125">
                  <c:v>1.1756542584901041E-16</c:v>
                </c:pt>
                <c:pt idx="126">
                  <c:v>7.9909489126563006E-17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2.5093113600646291E-17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7.8797193807316562E-18</c:v>
                </c:pt>
                <c:pt idx="133">
                  <c:v>5.3558633044346203E-18</c:v>
                </c:pt>
                <c:pt idx="134">
                  <c:v>3.6403925507720317E-18</c:v>
                </c:pt>
                <c:pt idx="135">
                  <c:v>2.4743831517775033E-18</c:v>
                </c:pt>
                <c:pt idx="136">
                  <c:v>1.6818438935938193E-18</c:v>
                </c:pt>
                <c:pt idx="137">
                  <c:v>1.1431531452139334E-18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3-49F9-9462-C55D21A2A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176"/>
        <c:axId val="163405184"/>
      </c:scatterChart>
      <c:valAx>
        <c:axId val="163410176"/>
        <c:scaling>
          <c:orientation val="minMax"/>
          <c:max val="0.30000000000000004"/>
          <c:min val="-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05184"/>
        <c:crosses val="autoZero"/>
        <c:crossBetween val="midCat"/>
      </c:valAx>
      <c:valAx>
        <c:axId val="163405184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10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8569177119319E-2"/>
          <c:y val="4.4176706827309238E-2"/>
          <c:w val="0.91758818711817436"/>
          <c:h val="0.8827378806564841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Bose-Einstein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Sheet1!$C$2:$C$139</c:f>
              <c:numCache>
                <c:formatCode>General</c:formatCode>
                <c:ptCount val="138"/>
                <c:pt idx="0">
                  <c:v>-1.000009323222196</c:v>
                </c:pt>
                <c:pt idx="1">
                  <c:v>-1.0000137166864076</c:v>
                </c:pt>
                <c:pt idx="2">
                  <c:v>-1.000020180563284</c:v>
                </c:pt>
                <c:pt idx="3">
                  <c:v>-1.0000296905799884</c:v>
                </c:pt>
                <c:pt idx="4">
                  <c:v>-1.0000436823530752</c:v>
                </c:pt>
                <c:pt idx="5">
                  <c:v>-1.0000642682141043</c:v>
                </c:pt>
                <c:pt idx="6">
                  <c:v>-1.0000945563396311</c:v>
                </c:pt>
                <c:pt idx="7">
                  <c:v>-1.0001391205451398</c:v>
                </c:pt>
                <c:pt idx="8">
                  <c:v>-1.0002046920664338</c:v>
                </c:pt>
                <c:pt idx="9">
                  <c:v>-1.0003011786418301</c:v>
                </c:pt>
                <c:pt idx="10">
                  <c:v>-1.0004431666588807</c:v>
                </c:pt>
                <c:pt idx="11">
                  <c:v>-1.0006521373158106</c:v>
                </c:pt>
                <c:pt idx="12">
                  <c:v>-1.0009597404548296</c:v>
                </c:pt>
                <c:pt idx="13">
                  <c:v>-1.0014126400909147</c:v>
                </c:pt>
                <c:pt idx="14">
                  <c:v>-1.0020797062296853</c:v>
                </c:pt>
                <c:pt idx="15">
                  <c:v>-1.0030627326474897</c:v>
                </c:pt>
                <c:pt idx="16">
                  <c:v>-1.0045125040755674</c:v>
                </c:pt>
                <c:pt idx="17">
                  <c:v>-1.0066530893781491</c:v>
                </c:pt>
                <c:pt idx="18">
                  <c:v>-1.0098190244758611</c:v>
                </c:pt>
                <c:pt idx="19">
                  <c:v>-1.0145132197781122</c:v>
                </c:pt>
                <c:pt idx="20">
                  <c:v>-1.021499354717698</c:v>
                </c:pt>
                <c:pt idx="21">
                  <c:v>-1.0319542812091358</c:v>
                </c:pt>
                <c:pt idx="22">
                  <c:v>-1.0477308990693823</c:v>
                </c:pt>
                <c:pt idx="23">
                  <c:v>-1.0718390721493924</c:v>
                </c:pt>
                <c:pt idx="24">
                  <c:v>-1.1093953154166201</c:v>
                </c:pt>
                <c:pt idx="25">
                  <c:v>-1.1696937438522921</c:v>
                </c:pt>
                <c:pt idx="26">
                  <c:v>-1.2713581286174729</c:v>
                </c:pt>
                <c:pt idx="27">
                  <c:v>-1.4577667414143949</c:v>
                </c:pt>
                <c:pt idx="28">
                  <c:v>-1.8587194846703334</c:v>
                </c:pt>
                <c:pt idx="29">
                  <c:v>-3.122095374112134</c:v>
                </c:pt>
                <c:pt idx="30">
                  <c:v>180143985094819.84</c:v>
                </c:pt>
                <c:pt idx="31">
                  <c:v>2.1220953741120616</c:v>
                </c:pt>
                <c:pt idx="32">
                  <c:v>0.85871948467031567</c:v>
                </c:pt>
                <c:pt idx="33">
                  <c:v>0.45776674141438761</c:v>
                </c:pt>
                <c:pt idx="34">
                  <c:v>0.271358128617469</c:v>
                </c:pt>
                <c:pt idx="35">
                  <c:v>0.1696937438522898</c:v>
                </c:pt>
                <c:pt idx="36">
                  <c:v>0.1093953154166187</c:v>
                </c:pt>
                <c:pt idx="37">
                  <c:v>7.1839072149391545E-2</c:v>
                </c:pt>
                <c:pt idx="38">
                  <c:v>4.7730899069381834E-2</c:v>
                </c:pt>
                <c:pt idx="39">
                  <c:v>3.1954281209135391E-2</c:v>
                </c:pt>
                <c:pt idx="40">
                  <c:v>2.1499354717697702E-2</c:v>
                </c:pt>
                <c:pt idx="41">
                  <c:v>1.4513219778112063E-2</c:v>
                </c:pt>
                <c:pt idx="42">
                  <c:v>9.8190244758609626E-3</c:v>
                </c:pt>
                <c:pt idx="43">
                  <c:v>6.6530893781491822E-3</c:v>
                </c:pt>
                <c:pt idx="44">
                  <c:v>4.5125040755673099E-3</c:v>
                </c:pt>
                <c:pt idx="45">
                  <c:v>3.0627326474895449E-3</c:v>
                </c:pt>
                <c:pt idx="46">
                  <c:v>2.0797062296853733E-3</c:v>
                </c:pt>
                <c:pt idx="47">
                  <c:v>1.4126400909146952E-3</c:v>
                </c:pt>
                <c:pt idx="48">
                  <c:v>9.5974045482968492E-4</c:v>
                </c:pt>
                <c:pt idx="49">
                  <c:v>6.5213731581062332E-4</c:v>
                </c:pt>
                <c:pt idx="50">
                  <c:v>4.4316665888072471E-4</c:v>
                </c:pt>
                <c:pt idx="51">
                  <c:v>3.0117864183008505E-4</c:v>
                </c:pt>
                <c:pt idx="52">
                  <c:v>2.0469206643380407E-4</c:v>
                </c:pt>
                <c:pt idx="53">
                  <c:v>1.3912054513974583E-4</c:v>
                </c:pt>
                <c:pt idx="54">
                  <c:v>9.4556339631183997E-5</c:v>
                </c:pt>
                <c:pt idx="55">
                  <c:v>6.426821410421888E-5</c:v>
                </c:pt>
                <c:pt idx="56">
                  <c:v>4.3682353075128074E-5</c:v>
                </c:pt>
                <c:pt idx="57">
                  <c:v>2.9690579988455593E-5</c:v>
                </c:pt>
                <c:pt idx="58">
                  <c:v>2.0180563283880077E-5</c:v>
                </c:pt>
                <c:pt idx="59">
                  <c:v>1.3716686407576302E-5</c:v>
                </c:pt>
                <c:pt idx="60">
                  <c:v>9.323222195999344E-6</c:v>
                </c:pt>
                <c:pt idx="61">
                  <c:v>6.3369965494244987E-6</c:v>
                </c:pt>
                <c:pt idx="62">
                  <c:v>4.3072623212274591E-6</c:v>
                </c:pt>
                <c:pt idx="63">
                  <c:v>2.9276520226094463E-6</c:v>
                </c:pt>
                <c:pt idx="64">
                  <c:v>1.989929916902026E-6</c:v>
                </c:pt>
                <c:pt idx="65">
                  <c:v>1.3525590585675999E-6</c:v>
                </c:pt>
                <c:pt idx="66">
                  <c:v>9.1933709064166219E-7</c:v>
                </c:pt>
                <c:pt idx="67">
                  <c:v>6.2487534141524907E-7</c:v>
                </c:pt>
                <c:pt idx="68">
                  <c:v>4.2472911526233715E-7</c:v>
                </c:pt>
                <c:pt idx="69">
                  <c:v>2.8868931282744718E-7</c:v>
                </c:pt>
                <c:pt idx="70">
                  <c:v>1.9622276876584407E-7</c:v>
                </c:pt>
                <c:pt idx="71">
                  <c:v>1.3337305681798949E-7</c:v>
                </c:pt>
                <c:pt idx="72">
                  <c:v>9.0653968216566726E-8</c:v>
                </c:pt>
                <c:pt idx="73">
                  <c:v>6.1617707968355222E-8</c:v>
                </c:pt>
                <c:pt idx="74">
                  <c:v>4.1881696358993917E-8</c:v>
                </c:pt>
                <c:pt idx="75">
                  <c:v>2.846708452537739E-8</c:v>
                </c:pt>
                <c:pt idx="76">
                  <c:v>1.9349142353515642E-8</c:v>
                </c:pt>
                <c:pt idx="77">
                  <c:v>1.3151656277840662E-8</c:v>
                </c:pt>
                <c:pt idx="78">
                  <c:v>8.9392108463341755E-9</c:v>
                </c:pt>
                <c:pt idx="79">
                  <c:v>6.0760020620121646E-9</c:v>
                </c:pt>
                <c:pt idx="80">
                  <c:v>4.1298725050849583E-9</c:v>
                </c:pt>
                <c:pt idx="81">
                  <c:v>2.807083793720758E-9</c:v>
                </c:pt>
                <c:pt idx="82">
                  <c:v>1.9079812799562878E-9</c:v>
                </c:pt>
                <c:pt idx="83">
                  <c:v>1.2968592436945688E-9</c:v>
                </c:pt>
                <c:pt idx="84">
                  <c:v>8.8147819685305617E-10</c:v>
                </c:pt>
                <c:pt idx="85">
                  <c:v>5.9914274845828362E-10</c:v>
                </c:pt>
                <c:pt idx="86">
                  <c:v>4.072386978420618E-10</c:v>
                </c:pt>
                <c:pt idx="87">
                  <c:v>2.768010752980675E-10</c:v>
                </c:pt>
                <c:pt idx="88">
                  <c:v>1.8814232462525472E-10</c:v>
                </c:pt>
                <c:pt idx="89">
                  <c:v>1.2788076880945259E-10</c:v>
                </c:pt>
                <c:pt idx="90">
                  <c:v>8.6920851351153604E-11</c:v>
                </c:pt>
                <c:pt idx="91">
                  <c:v>5.9080301675117859E-11</c:v>
                </c:pt>
                <c:pt idx="92">
                  <c:v>4.0157016317670323E-11</c:v>
                </c:pt>
                <c:pt idx="93">
                  <c:v>2.7294815933997887E-11</c:v>
                </c:pt>
                <c:pt idx="94">
                  <c:v>1.855234888419912E-11</c:v>
                </c:pt>
                <c:pt idx="95">
                  <c:v>1.2610074013845648E-11</c:v>
                </c:pt>
                <c:pt idx="96">
                  <c:v>8.5710961791150534E-12</c:v>
                </c:pt>
                <c:pt idx="97">
                  <c:v>5.8257936972513855E-12</c:v>
                </c:pt>
                <c:pt idx="98">
                  <c:v>3.9598053147115825E-12</c:v>
                </c:pt>
                <c:pt idx="99">
                  <c:v>2.6914887387490697E-12</c:v>
                </c:pt>
                <c:pt idx="100">
                  <c:v>1.8294110581402753E-12</c:v>
                </c:pt>
                <c:pt idx="101">
                  <c:v>1.2434548848242003E-12</c:v>
                </c:pt>
                <c:pt idx="102">
                  <c:v>8.4517913222042669E-13</c:v>
                </c:pt>
                <c:pt idx="103">
                  <c:v>5.7447019128640015E-13</c:v>
                </c:pt>
                <c:pt idx="104">
                  <c:v>3.9046870432029427E-13</c:v>
                </c:pt>
                <c:pt idx="105">
                  <c:v>2.6540247234093232E-13</c:v>
                </c:pt>
                <c:pt idx="106">
                  <c:v>1.8039466811379208E-13</c:v>
                </c:pt>
                <c:pt idx="107">
                  <c:v>1.2261466894732911E-13</c:v>
                </c:pt>
                <c:pt idx="108">
                  <c:v>8.3341471221199547E-14</c:v>
                </c:pt>
                <c:pt idx="109">
                  <c:v>5.6647388807107265E-14</c:v>
                </c:pt>
                <c:pt idx="110">
                  <c:v>3.8503359871662151E-14</c:v>
                </c:pt>
                <c:pt idx="111">
                  <c:v>2.6170821861796455E-14</c:v>
                </c:pt>
                <c:pt idx="112">
                  <c:v>1.7788367539996746E-14</c:v>
                </c:pt>
                <c:pt idx="113">
                  <c:v>1.2090794145059726E-14</c:v>
                </c:pt>
                <c:pt idx="114">
                  <c:v>8.2181404633962014E-15</c:v>
                </c:pt>
                <c:pt idx="115">
                  <c:v>5.5858888891682802E-15</c:v>
                </c:pt>
                <c:pt idx="116">
                  <c:v>3.7967414673804927E-15</c:v>
                </c:pt>
                <c:pt idx="117">
                  <c:v>2.5806538683716747E-15</c:v>
                </c:pt>
                <c:pt idx="118">
                  <c:v>1.7540763429795783E-15</c:v>
                </c:pt>
                <c:pt idx="119">
                  <c:v>1.1922497064443525E-15</c:v>
                </c:pt>
                <c:pt idx="120">
                  <c:v>8.1037485523696169E-16</c:v>
                </c:pt>
                <c:pt idx="121">
                  <c:v>5.5081364453325911E-16</c:v>
                </c:pt>
                <c:pt idx="122">
                  <c:v>3.7438929532838932E-16</c:v>
                </c:pt>
                <c:pt idx="123">
                  <c:v>2.5447326123386245E-16</c:v>
                </c:pt>
                <c:pt idx="124">
                  <c:v>1.7296605830088546E-16</c:v>
                </c:pt>
                <c:pt idx="125">
                  <c:v>1.1756542584901043E-16</c:v>
                </c:pt>
                <c:pt idx="126">
                  <c:v>7.9909489126563031E-17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2.5093113600646291E-17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7.8797193807316562E-18</c:v>
                </c:pt>
                <c:pt idx="133">
                  <c:v>5.3558633044346203E-18</c:v>
                </c:pt>
                <c:pt idx="134">
                  <c:v>3.6403925507720317E-18</c:v>
                </c:pt>
                <c:pt idx="135">
                  <c:v>2.4743831517775033E-18</c:v>
                </c:pt>
                <c:pt idx="136">
                  <c:v>1.6818438935938193E-18</c:v>
                </c:pt>
                <c:pt idx="137">
                  <c:v>1.1431531452139334E-18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18-4878-9813-19A46E6D0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176"/>
        <c:axId val="163405184"/>
      </c:scatterChart>
      <c:valAx>
        <c:axId val="16341017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05184"/>
        <c:crosses val="autoZero"/>
        <c:crossBetween val="midCat"/>
      </c:valAx>
      <c:valAx>
        <c:axId val="163405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10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8569177119319E-2"/>
          <c:y val="4.4176706827309238E-2"/>
          <c:w val="0.91758818711817436"/>
          <c:h val="0.88273788065648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Fermi-Dirac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Sheet1!$B$2:$B$139</c:f>
              <c:numCache>
                <c:formatCode>General</c:formatCode>
                <c:ptCount val="138"/>
                <c:pt idx="0">
                  <c:v>0.99999067695164578</c:v>
                </c:pt>
                <c:pt idx="1">
                  <c:v>0.99998628368987696</c:v>
                </c:pt>
                <c:pt idx="2">
                  <c:v>0.99997982025119359</c:v>
                </c:pt>
                <c:pt idx="3">
                  <c:v>0.99997031118296786</c:v>
                </c:pt>
                <c:pt idx="4">
                  <c:v>0.99995632146288738</c:v>
                </c:pt>
                <c:pt idx="5">
                  <c:v>0.99993574004564079</c:v>
                </c:pt>
                <c:pt idx="6">
                  <c:v>0.99990546153879045</c:v>
                </c:pt>
                <c:pt idx="7">
                  <c:v>0.99986091815314504</c:v>
                </c:pt>
                <c:pt idx="8">
                  <c:v>0.99979539169695897</c:v>
                </c:pt>
                <c:pt idx="9">
                  <c:v>0.99969900266610623</c:v>
                </c:pt>
                <c:pt idx="10">
                  <c:v>0.99955722578665684</c:v>
                </c:pt>
                <c:pt idx="11">
                  <c:v>0.99934871214241994</c:v>
                </c:pt>
                <c:pt idx="12">
                  <c:v>0.99904209821935164</c:v>
                </c:pt>
                <c:pt idx="13">
                  <c:v>0.99859133976891912</c:v>
                </c:pt>
                <c:pt idx="14">
                  <c:v>0.99792890829495695</c:v>
                </c:pt>
                <c:pt idx="15">
                  <c:v>0.9969559137969024</c:v>
                </c:pt>
                <c:pt idx="16">
                  <c:v>0.99552785705100044</c:v>
                </c:pt>
                <c:pt idx="17">
                  <c:v>0.9934342753280011</c:v>
                </c:pt>
                <c:pt idx="18">
                  <c:v>0.99037008820340133</c:v>
                </c:pt>
                <c:pt idx="19">
                  <c:v>0.98589616435475536</c:v>
                </c:pt>
                <c:pt idx="20">
                  <c:v>0.97938697860006352</c:v>
                </c:pt>
                <c:pt idx="21">
                  <c:v>0.96996519970052364</c:v>
                </c:pt>
                <c:pt idx="22">
                  <c:v>0.95642851338998847</c:v>
                </c:pt>
                <c:pt idx="23">
                  <c:v>0.93718593600174238</c:v>
                </c:pt>
                <c:pt idx="24">
                  <c:v>0.91024273353510221</c:v>
                </c:pt>
                <c:pt idx="25">
                  <c:v>0.87330496558310411</c:v>
                </c:pt>
                <c:pt idx="26">
                  <c:v>0.82410366952129233</c:v>
                </c:pt>
                <c:pt idx="27">
                  <c:v>0.76102388941884658</c:v>
                </c:pt>
                <c:pt idx="28">
                  <c:v>0.68399677256461633</c:v>
                </c:pt>
                <c:pt idx="29">
                  <c:v>0.59534359522854974</c:v>
                </c:pt>
                <c:pt idx="30">
                  <c:v>0.49999999999999867</c:v>
                </c:pt>
                <c:pt idx="31">
                  <c:v>0.40465640477144765</c:v>
                </c:pt>
                <c:pt idx="32">
                  <c:v>0.31600322743538128</c:v>
                </c:pt>
                <c:pt idx="33">
                  <c:v>0.23897611058115151</c:v>
                </c:pt>
                <c:pt idx="34">
                  <c:v>0.17589633047870595</c:v>
                </c:pt>
                <c:pt idx="35">
                  <c:v>0.12669503441689467</c:v>
                </c:pt>
                <c:pt idx="36">
                  <c:v>8.9757266464896929E-2</c:v>
                </c:pt>
                <c:pt idx="37">
                  <c:v>6.281406399825698E-2</c:v>
                </c:pt>
                <c:pt idx="38">
                  <c:v>4.3571486610011111E-2</c:v>
                </c:pt>
                <c:pt idx="39">
                  <c:v>3.0034800299476028E-2</c:v>
                </c:pt>
                <c:pt idx="40">
                  <c:v>2.0613021399936253E-2</c:v>
                </c:pt>
                <c:pt idx="41">
                  <c:v>1.4103835645244455E-2</c:v>
                </c:pt>
                <c:pt idx="42">
                  <c:v>9.6299117965985958E-3</c:v>
                </c:pt>
                <c:pt idx="43">
                  <c:v>6.5657246719989263E-3</c:v>
                </c:pt>
                <c:pt idx="44">
                  <c:v>4.4721429489995501E-3</c:v>
                </c:pt>
                <c:pt idx="45">
                  <c:v>3.0440862030975463E-3</c:v>
                </c:pt>
                <c:pt idx="46">
                  <c:v>2.0710917050429183E-3</c:v>
                </c:pt>
                <c:pt idx="47">
                  <c:v>1.4086602310808911E-3</c:v>
                </c:pt>
                <c:pt idx="48">
                  <c:v>9.5790178064840165E-4</c:v>
                </c:pt>
                <c:pt idx="49">
                  <c:v>6.5128785758009869E-4</c:v>
                </c:pt>
                <c:pt idx="50">
                  <c:v>4.4277421334319299E-4</c:v>
                </c:pt>
                <c:pt idx="51">
                  <c:v>3.0099733389365194E-4</c:v>
                </c:pt>
                <c:pt idx="52">
                  <c:v>2.046083030410861E-4</c:v>
                </c:pt>
                <c:pt idx="53">
                  <c:v>1.390818468550388E-4</c:v>
                </c:pt>
                <c:pt idx="54">
                  <c:v>9.4538461209491329E-5</c:v>
                </c:pt>
                <c:pt idx="55">
                  <c:v>6.4259954359208708E-5</c:v>
                </c:pt>
                <c:pt idx="56">
                  <c:v>4.3678537112568165E-5</c:v>
                </c:pt>
                <c:pt idx="57">
                  <c:v>2.9688817032061887E-5</c:v>
                </c:pt>
                <c:pt idx="58">
                  <c:v>2.0179748806484393E-5</c:v>
                </c:pt>
                <c:pt idx="59">
                  <c:v>1.3716310122927051E-5</c:v>
                </c:pt>
                <c:pt idx="60">
                  <c:v>9.3230483542966413E-6</c:v>
                </c:pt>
                <c:pt idx="61">
                  <c:v>6.3369162353918637E-6</c:v>
                </c:pt>
                <c:pt idx="62">
                  <c:v>4.3072252165296904E-6</c:v>
                </c:pt>
                <c:pt idx="63">
                  <c:v>2.927634880417088E-6</c:v>
                </c:pt>
                <c:pt idx="64">
                  <c:v>1.9899219972913966E-6</c:v>
                </c:pt>
                <c:pt idx="65">
                  <c:v>1.3525553997454837E-6</c:v>
                </c:pt>
                <c:pt idx="66">
                  <c:v>9.1933540028339765E-7</c:v>
                </c:pt>
                <c:pt idx="67">
                  <c:v>6.2487456047784049E-7</c:v>
                </c:pt>
                <c:pt idx="68">
                  <c:v>4.2472875447300093E-7</c:v>
                </c:pt>
                <c:pt idx="69">
                  <c:v>2.8868914614450472E-7</c:v>
                </c:pt>
                <c:pt idx="70">
                  <c:v>1.9622269175912433E-7</c:v>
                </c:pt>
                <c:pt idx="71">
                  <c:v>1.3337302124125442E-7</c:v>
                </c:pt>
                <c:pt idx="72">
                  <c:v>9.0653951780285805E-8</c:v>
                </c:pt>
                <c:pt idx="73">
                  <c:v>6.1617700374872285E-8</c:v>
                </c:pt>
                <c:pt idx="74">
                  <c:v>4.1881692850841226E-8</c:v>
                </c:pt>
                <c:pt idx="75">
                  <c:v>2.8467082904627679E-8</c:v>
                </c:pt>
                <c:pt idx="76">
                  <c:v>1.9349141604737051E-8</c:v>
                </c:pt>
                <c:pt idx="77">
                  <c:v>1.3151655931908547E-8</c:v>
                </c:pt>
                <c:pt idx="78">
                  <c:v>8.9392106865151983E-9</c:v>
                </c:pt>
                <c:pt idx="79">
                  <c:v>6.0760019881765631E-9</c:v>
                </c:pt>
                <c:pt idx="80">
                  <c:v>4.1298724709732648E-9</c:v>
                </c:pt>
                <c:pt idx="81">
                  <c:v>2.8070837779613192E-9</c:v>
                </c:pt>
                <c:pt idx="82">
                  <c:v>1.9079812726755024E-9</c:v>
                </c:pt>
                <c:pt idx="83">
                  <c:v>1.2968592403308811E-9</c:v>
                </c:pt>
                <c:pt idx="84">
                  <c:v>8.814781952990485E-10</c:v>
                </c:pt>
                <c:pt idx="85">
                  <c:v>5.9914274774033955E-10</c:v>
                </c:pt>
                <c:pt idx="86">
                  <c:v>4.0723869751037509E-10</c:v>
                </c:pt>
                <c:pt idx="87">
                  <c:v>2.7680107514482981E-10</c:v>
                </c:pt>
                <c:pt idx="88">
                  <c:v>1.8814232455445966E-10</c:v>
                </c:pt>
                <c:pt idx="89">
                  <c:v>1.2788076877674558E-10</c:v>
                </c:pt>
                <c:pt idx="90">
                  <c:v>8.6920851336043134E-11</c:v>
                </c:pt>
                <c:pt idx="91">
                  <c:v>5.9080301668136894E-11</c:v>
                </c:pt>
                <c:pt idx="92">
                  <c:v>4.0157016314445152E-11</c:v>
                </c:pt>
                <c:pt idx="93">
                  <c:v>2.7294815932507873E-11</c:v>
                </c:pt>
                <c:pt idx="94">
                  <c:v>1.8552348883510741E-11</c:v>
                </c:pt>
                <c:pt idx="95">
                  <c:v>1.2610074013527619E-11</c:v>
                </c:pt>
                <c:pt idx="96">
                  <c:v>8.5710961789681255E-12</c:v>
                </c:pt>
                <c:pt idx="97">
                  <c:v>5.8257936971835058E-12</c:v>
                </c:pt>
                <c:pt idx="98">
                  <c:v>3.9598053146802223E-12</c:v>
                </c:pt>
                <c:pt idx="99">
                  <c:v>2.6914887387345816E-12</c:v>
                </c:pt>
                <c:pt idx="100">
                  <c:v>1.8294110581335815E-12</c:v>
                </c:pt>
                <c:pt idx="101">
                  <c:v>1.243454884821108E-12</c:v>
                </c:pt>
                <c:pt idx="102">
                  <c:v>8.4517913221899811E-13</c:v>
                </c:pt>
                <c:pt idx="103">
                  <c:v>5.7447019128574018E-13</c:v>
                </c:pt>
                <c:pt idx="104">
                  <c:v>3.9046870431998933E-13</c:v>
                </c:pt>
                <c:pt idx="105">
                  <c:v>2.6540247234079141E-13</c:v>
                </c:pt>
                <c:pt idx="106">
                  <c:v>1.80394668113727E-13</c:v>
                </c:pt>
                <c:pt idx="107">
                  <c:v>1.2261466894729905E-13</c:v>
                </c:pt>
                <c:pt idx="108">
                  <c:v>8.334147122118565E-14</c:v>
                </c:pt>
                <c:pt idx="109">
                  <c:v>5.6647388807100847E-14</c:v>
                </c:pt>
                <c:pt idx="110">
                  <c:v>3.8503359871659185E-14</c:v>
                </c:pt>
                <c:pt idx="111">
                  <c:v>2.6170821861795085E-14</c:v>
                </c:pt>
                <c:pt idx="112">
                  <c:v>1.7788367539996115E-14</c:v>
                </c:pt>
                <c:pt idx="113">
                  <c:v>1.2090794145059435E-14</c:v>
                </c:pt>
                <c:pt idx="114">
                  <c:v>8.2181404633960673E-15</c:v>
                </c:pt>
                <c:pt idx="115">
                  <c:v>5.5858888891682179E-15</c:v>
                </c:pt>
                <c:pt idx="116">
                  <c:v>3.7967414673804635E-15</c:v>
                </c:pt>
                <c:pt idx="117">
                  <c:v>2.5806538683716613E-15</c:v>
                </c:pt>
                <c:pt idx="118">
                  <c:v>1.7540763429795722E-15</c:v>
                </c:pt>
                <c:pt idx="119">
                  <c:v>1.1922497064443497E-15</c:v>
                </c:pt>
                <c:pt idx="120">
                  <c:v>8.1037485523696041E-16</c:v>
                </c:pt>
                <c:pt idx="121">
                  <c:v>5.5081364453325852E-16</c:v>
                </c:pt>
                <c:pt idx="122">
                  <c:v>3.7438929532838902E-16</c:v>
                </c:pt>
                <c:pt idx="123">
                  <c:v>2.544732612338623E-16</c:v>
                </c:pt>
                <c:pt idx="124">
                  <c:v>1.7296605830088539E-16</c:v>
                </c:pt>
                <c:pt idx="125">
                  <c:v>1.1756542584901041E-16</c:v>
                </c:pt>
                <c:pt idx="126">
                  <c:v>7.9909489126563006E-17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2.5093113600646291E-17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7.8797193807316562E-18</c:v>
                </c:pt>
                <c:pt idx="133">
                  <c:v>5.3558633044346203E-18</c:v>
                </c:pt>
                <c:pt idx="134">
                  <c:v>3.6403925507720317E-18</c:v>
                </c:pt>
                <c:pt idx="135">
                  <c:v>2.4743831517775033E-18</c:v>
                </c:pt>
                <c:pt idx="136">
                  <c:v>1.6818438935938193E-18</c:v>
                </c:pt>
                <c:pt idx="137">
                  <c:v>1.1431531452139334E-18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52-4373-91D4-8FCF25642EC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Maxwell-Boltzmann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Sheet1!$D$2:$D$139</c:f>
              <c:numCache>
                <c:formatCode>General</c:formatCode>
                <c:ptCount val="138"/>
                <c:pt idx="0">
                  <c:v>107260.05475352674</c:v>
                </c:pt>
                <c:pt idx="1">
                  <c:v>72904.904797856085</c:v>
                </c:pt>
                <c:pt idx="2">
                  <c:v>49553.630713671599</c:v>
                </c:pt>
                <c:pt idx="3">
                  <c:v>33681.716253734798</c:v>
                </c:pt>
                <c:pt idx="4">
                  <c:v>22893.53965508948</c:v>
                </c:pt>
                <c:pt idx="5">
                  <c:v>15560.791320455324</c:v>
                </c:pt>
                <c:pt idx="6">
                  <c:v>10576.705488394313</c:v>
                </c:pt>
                <c:pt idx="7">
                  <c:v>7189.0109368137882</c:v>
                </c:pt>
                <c:pt idx="8">
                  <c:v>4886.38719366235</c:v>
                </c:pt>
                <c:pt idx="9">
                  <c:v>3321.2885633708247</c:v>
                </c:pt>
                <c:pt idx="10">
                  <c:v>2257.487440922609</c:v>
                </c:pt>
                <c:pt idx="11">
                  <c:v>1534.4193823228222</c:v>
                </c:pt>
                <c:pt idx="12">
                  <c:v>1042.9483673608911</c:v>
                </c:pt>
                <c:pt idx="13">
                  <c:v>708.89439322260887</c:v>
                </c:pt>
                <c:pt idx="14">
                  <c:v>481.83714215313648</c:v>
                </c:pt>
                <c:pt idx="15">
                  <c:v>327.50580873249498</c:v>
                </c:pt>
                <c:pt idx="16">
                  <c:v>222.60644805052496</c:v>
                </c:pt>
                <c:pt idx="17">
                  <c:v>151.30611241813477</c:v>
                </c:pt>
                <c:pt idx="18">
                  <c:v>102.84311104004108</c:v>
                </c:pt>
                <c:pt idx="19">
                  <c:v>69.902698042795933</c:v>
                </c:pt>
                <c:pt idx="20">
                  <c:v>47.513023908425289</c:v>
                </c:pt>
                <c:pt idx="21">
                  <c:v>32.294711136049564</c:v>
                </c:pt>
                <c:pt idx="22">
                  <c:v>21.950789100921494</c:v>
                </c:pt>
                <c:pt idx="23">
                  <c:v>14.920001610272164</c:v>
                </c:pt>
                <c:pt idx="24">
                  <c:v>10.141159255235104</c:v>
                </c:pt>
                <c:pt idx="25">
                  <c:v>6.892969164911813</c:v>
                </c:pt>
                <c:pt idx="26">
                  <c:v>4.6851669234853714</c:v>
                </c:pt>
                <c:pt idx="27">
                  <c:v>3.1845186850189853</c:v>
                </c:pt>
                <c:pt idx="28">
                  <c:v>2.1645246414594927</c:v>
                </c:pt>
                <c:pt idx="29">
                  <c:v>1.4712323546807555</c:v>
                </c:pt>
                <c:pt idx="30">
                  <c:v>0.99999999999999456</c:v>
                </c:pt>
                <c:pt idx="31">
                  <c:v>0.67970228959312151</c:v>
                </c:pt>
                <c:pt idx="32">
                  <c:v>0.46199520247813414</c:v>
                </c:pt>
                <c:pt idx="33">
                  <c:v>0.31401919690542723</c:v>
                </c:pt>
                <c:pt idx="34">
                  <c:v>0.21343956711281331</c:v>
                </c:pt>
                <c:pt idx="35">
                  <c:v>0.14507536245634473</c:v>
                </c:pt>
                <c:pt idx="36">
                  <c:v>9.8608056025130009E-2</c:v>
                </c:pt>
                <c:pt idx="37">
                  <c:v>6.7024121452608054E-2</c:v>
                </c:pt>
                <c:pt idx="38">
                  <c:v>4.5556448809305414E-2</c:v>
                </c:pt>
                <c:pt idx="39">
                  <c:v>3.0964822561416892E-2</c:v>
                </c:pt>
                <c:pt idx="40">
                  <c:v>2.1046860791839931E-2</c:v>
                </c:pt>
                <c:pt idx="41">
                  <c:v>1.4305599468961382E-2</c:v>
                </c:pt>
                <c:pt idx="42">
                  <c:v>9.7235487130552471E-3</c:v>
                </c:pt>
                <c:pt idx="43">
                  <c:v>6.6091183232339428E-3</c:v>
                </c:pt>
                <c:pt idx="44">
                  <c:v>4.4922328564939839E-3</c:v>
                </c:pt>
                <c:pt idx="45">
                  <c:v>3.0533809579444257E-3</c:v>
                </c:pt>
                <c:pt idx="46">
                  <c:v>2.0753900281148758E-3</c:v>
                </c:pt>
                <c:pt idx="47">
                  <c:v>1.4106473539084216E-3</c:v>
                </c:pt>
                <c:pt idx="48">
                  <c:v>9.588202362600368E-4</c:v>
                </c:pt>
                <c:pt idx="49">
                  <c:v>6.5171230989416831E-4</c:v>
                </c:pt>
                <c:pt idx="50">
                  <c:v>4.4297034919109048E-4</c:v>
                </c:pt>
                <c:pt idx="51">
                  <c:v>3.0108796056705012E-4</c:v>
                </c:pt>
                <c:pt idx="52">
                  <c:v>2.0465017616634856E-4</c:v>
                </c:pt>
                <c:pt idx="53">
                  <c:v>1.3910119330590352E-4</c:v>
                </c:pt>
                <c:pt idx="54">
                  <c:v>9.4547399575158525E-5</c:v>
                </c:pt>
                <c:pt idx="55">
                  <c:v>6.4264083966311314E-5</c:v>
                </c:pt>
                <c:pt idx="56">
                  <c:v>4.368044501050665E-5</c:v>
                </c:pt>
                <c:pt idx="57">
                  <c:v>2.9689698484087917E-5</c:v>
                </c:pt>
                <c:pt idx="58">
                  <c:v>2.0180156036964094E-5</c:v>
                </c:pt>
                <c:pt idx="59">
                  <c:v>1.3716498262671022E-5</c:v>
                </c:pt>
                <c:pt idx="60">
                  <c:v>9.3231352743376184E-6</c:v>
                </c:pt>
                <c:pt idx="61">
                  <c:v>6.3369563921537075E-6</c:v>
                </c:pt>
                <c:pt idx="62">
                  <c:v>4.3072437687986652E-6</c:v>
                </c:pt>
                <c:pt idx="63">
                  <c:v>2.9276434514881742E-6</c:v>
                </c:pt>
                <c:pt idx="64">
                  <c:v>1.9899259570888316E-6</c:v>
                </c:pt>
                <c:pt idx="65">
                  <c:v>1.3525572291540674E-6</c:v>
                </c:pt>
                <c:pt idx="66">
                  <c:v>9.1933624546175282E-7</c:v>
                </c:pt>
                <c:pt idx="67">
                  <c:v>6.2487495094630078E-7</c:v>
                </c:pt>
                <c:pt idx="68">
                  <c:v>4.2472893486759241E-7</c:v>
                </c:pt>
                <c:pt idx="69">
                  <c:v>2.8868922948595189E-7</c:v>
                </c:pt>
                <c:pt idx="70">
                  <c:v>1.9622273026247666E-7</c:v>
                </c:pt>
                <c:pt idx="71">
                  <c:v>1.333730390296196E-7</c:v>
                </c:pt>
                <c:pt idx="72">
                  <c:v>9.0653959998425524E-8</c:v>
                </c:pt>
                <c:pt idx="73">
                  <c:v>6.1617704171613522E-8</c:v>
                </c:pt>
                <c:pt idx="74">
                  <c:v>4.1881694604917492E-8</c:v>
                </c:pt>
                <c:pt idx="75">
                  <c:v>2.846708371500251E-8</c:v>
                </c:pt>
                <c:pt idx="76">
                  <c:v>1.9349141979126338E-8</c:v>
                </c:pt>
                <c:pt idx="77">
                  <c:v>1.3151656104874602E-8</c:v>
                </c:pt>
                <c:pt idx="78">
                  <c:v>8.9392107664246852E-9</c:v>
                </c:pt>
                <c:pt idx="79">
                  <c:v>6.0760020250943635E-9</c:v>
                </c:pt>
                <c:pt idx="80">
                  <c:v>4.1298724880291111E-9</c:v>
                </c:pt>
                <c:pt idx="81">
                  <c:v>2.8070837858410384E-9</c:v>
                </c:pt>
                <c:pt idx="82">
                  <c:v>1.9079812763158953E-9</c:v>
                </c:pt>
                <c:pt idx="83">
                  <c:v>1.2968592420127247E-9</c:v>
                </c:pt>
                <c:pt idx="84">
                  <c:v>8.8147819607605234E-10</c:v>
                </c:pt>
                <c:pt idx="85">
                  <c:v>5.9914274809931153E-10</c:v>
                </c:pt>
                <c:pt idx="86">
                  <c:v>4.0723869767621839E-10</c:v>
                </c:pt>
                <c:pt idx="87">
                  <c:v>2.7680107522144865E-10</c:v>
                </c:pt>
                <c:pt idx="88">
                  <c:v>1.8814232458985718E-10</c:v>
                </c:pt>
                <c:pt idx="89">
                  <c:v>1.278807687930991E-10</c:v>
                </c:pt>
                <c:pt idx="90">
                  <c:v>8.6920851343598369E-11</c:v>
                </c:pt>
                <c:pt idx="91">
                  <c:v>5.9080301671627376E-11</c:v>
                </c:pt>
                <c:pt idx="92">
                  <c:v>4.0157016316057741E-11</c:v>
                </c:pt>
                <c:pt idx="93">
                  <c:v>2.7294815933252882E-11</c:v>
                </c:pt>
                <c:pt idx="94">
                  <c:v>1.8552348883854929E-11</c:v>
                </c:pt>
                <c:pt idx="95">
                  <c:v>1.2610074013686634E-11</c:v>
                </c:pt>
                <c:pt idx="96">
                  <c:v>8.5710961790415894E-12</c:v>
                </c:pt>
                <c:pt idx="97">
                  <c:v>5.8257936972174453E-12</c:v>
                </c:pt>
                <c:pt idx="98">
                  <c:v>3.9598053146959024E-12</c:v>
                </c:pt>
                <c:pt idx="99">
                  <c:v>2.6914887387418254E-12</c:v>
                </c:pt>
                <c:pt idx="100">
                  <c:v>1.8294110581369282E-12</c:v>
                </c:pt>
                <c:pt idx="101">
                  <c:v>1.2434548848226542E-12</c:v>
                </c:pt>
                <c:pt idx="102">
                  <c:v>8.451791322197123E-13</c:v>
                </c:pt>
                <c:pt idx="103">
                  <c:v>5.7447019128607017E-13</c:v>
                </c:pt>
                <c:pt idx="104">
                  <c:v>3.904687043201418E-13</c:v>
                </c:pt>
                <c:pt idx="105">
                  <c:v>2.6540247234086184E-13</c:v>
                </c:pt>
                <c:pt idx="106">
                  <c:v>1.8039466811375957E-13</c:v>
                </c:pt>
                <c:pt idx="107">
                  <c:v>1.2261466894731409E-13</c:v>
                </c:pt>
                <c:pt idx="108">
                  <c:v>8.3341471221192605E-14</c:v>
                </c:pt>
                <c:pt idx="109">
                  <c:v>5.6647388807104059E-14</c:v>
                </c:pt>
                <c:pt idx="110">
                  <c:v>3.8503359871660668E-14</c:v>
                </c:pt>
                <c:pt idx="111">
                  <c:v>2.617082186179577E-14</c:v>
                </c:pt>
                <c:pt idx="112">
                  <c:v>1.7788367539996431E-14</c:v>
                </c:pt>
                <c:pt idx="113">
                  <c:v>1.209079414505958E-14</c:v>
                </c:pt>
                <c:pt idx="114">
                  <c:v>8.2181404633961351E-15</c:v>
                </c:pt>
                <c:pt idx="115">
                  <c:v>5.5858888891682495E-15</c:v>
                </c:pt>
                <c:pt idx="116">
                  <c:v>3.7967414673804777E-15</c:v>
                </c:pt>
                <c:pt idx="117">
                  <c:v>2.580653868371668E-15</c:v>
                </c:pt>
                <c:pt idx="118">
                  <c:v>1.7540763429795751E-15</c:v>
                </c:pt>
                <c:pt idx="119">
                  <c:v>1.1922497064443511E-15</c:v>
                </c:pt>
                <c:pt idx="120">
                  <c:v>8.103748552369611E-16</c:v>
                </c:pt>
                <c:pt idx="121">
                  <c:v>5.5081364453325881E-16</c:v>
                </c:pt>
                <c:pt idx="122">
                  <c:v>3.7438929532838912E-16</c:v>
                </c:pt>
                <c:pt idx="123">
                  <c:v>2.544732612338624E-16</c:v>
                </c:pt>
                <c:pt idx="124">
                  <c:v>1.7296605830088541E-16</c:v>
                </c:pt>
                <c:pt idx="125">
                  <c:v>1.1756542584901041E-16</c:v>
                </c:pt>
                <c:pt idx="126">
                  <c:v>7.9909489126563019E-17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2.5093113600646288E-17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7.8797193807316578E-18</c:v>
                </c:pt>
                <c:pt idx="133">
                  <c:v>5.3558633044346203E-18</c:v>
                </c:pt>
                <c:pt idx="134">
                  <c:v>3.6403925507720324E-18</c:v>
                </c:pt>
                <c:pt idx="135">
                  <c:v>2.4743831517775029E-18</c:v>
                </c:pt>
                <c:pt idx="136">
                  <c:v>1.6818438935938191E-18</c:v>
                </c:pt>
                <c:pt idx="137">
                  <c:v>1.1431531452139332E-18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52-4373-91D4-8FCF25642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176"/>
        <c:axId val="163405184"/>
      </c:scatterChart>
      <c:valAx>
        <c:axId val="163410176"/>
        <c:scaling>
          <c:orientation val="minMax"/>
          <c:max val="0.30000000000000004"/>
          <c:min val="-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05184"/>
        <c:crosses val="autoZero"/>
        <c:crossBetween val="midCat"/>
      </c:valAx>
      <c:valAx>
        <c:axId val="163405184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10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8569177119319E-2"/>
          <c:y val="4.4176706827309238E-2"/>
          <c:w val="0.91758818711817436"/>
          <c:h val="0.8827378806564841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Bose-Einstein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Sheet1!$C$2:$C$139</c:f>
              <c:numCache>
                <c:formatCode>General</c:formatCode>
                <c:ptCount val="138"/>
                <c:pt idx="0">
                  <c:v>-1.000009323222196</c:v>
                </c:pt>
                <c:pt idx="1">
                  <c:v>-1.0000137166864076</c:v>
                </c:pt>
                <c:pt idx="2">
                  <c:v>-1.000020180563284</c:v>
                </c:pt>
                <c:pt idx="3">
                  <c:v>-1.0000296905799884</c:v>
                </c:pt>
                <c:pt idx="4">
                  <c:v>-1.0000436823530752</c:v>
                </c:pt>
                <c:pt idx="5">
                  <c:v>-1.0000642682141043</c:v>
                </c:pt>
                <c:pt idx="6">
                  <c:v>-1.0000945563396311</c:v>
                </c:pt>
                <c:pt idx="7">
                  <c:v>-1.0001391205451398</c:v>
                </c:pt>
                <c:pt idx="8">
                  <c:v>-1.0002046920664338</c:v>
                </c:pt>
                <c:pt idx="9">
                  <c:v>-1.0003011786418301</c:v>
                </c:pt>
                <c:pt idx="10">
                  <c:v>-1.0004431666588807</c:v>
                </c:pt>
                <c:pt idx="11">
                  <c:v>-1.0006521373158106</c:v>
                </c:pt>
                <c:pt idx="12">
                  <c:v>-1.0009597404548296</c:v>
                </c:pt>
                <c:pt idx="13">
                  <c:v>-1.0014126400909147</c:v>
                </c:pt>
                <c:pt idx="14">
                  <c:v>-1.0020797062296853</c:v>
                </c:pt>
                <c:pt idx="15">
                  <c:v>-1.0030627326474897</c:v>
                </c:pt>
                <c:pt idx="16">
                  <c:v>-1.0045125040755674</c:v>
                </c:pt>
                <c:pt idx="17">
                  <c:v>-1.0066530893781491</c:v>
                </c:pt>
                <c:pt idx="18">
                  <c:v>-1.0098190244758611</c:v>
                </c:pt>
                <c:pt idx="19">
                  <c:v>-1.0145132197781122</c:v>
                </c:pt>
                <c:pt idx="20">
                  <c:v>-1.021499354717698</c:v>
                </c:pt>
                <c:pt idx="21">
                  <c:v>-1.0319542812091358</c:v>
                </c:pt>
                <c:pt idx="22">
                  <c:v>-1.0477308990693823</c:v>
                </c:pt>
                <c:pt idx="23">
                  <c:v>-1.0718390721493924</c:v>
                </c:pt>
                <c:pt idx="24">
                  <c:v>-1.1093953154166201</c:v>
                </c:pt>
                <c:pt idx="25">
                  <c:v>-1.1696937438522921</c:v>
                </c:pt>
                <c:pt idx="26">
                  <c:v>-1.2713581286174729</c:v>
                </c:pt>
                <c:pt idx="27">
                  <c:v>-1.4577667414143949</c:v>
                </c:pt>
                <c:pt idx="28">
                  <c:v>-1.8587194846703334</c:v>
                </c:pt>
                <c:pt idx="29">
                  <c:v>-3.122095374112134</c:v>
                </c:pt>
                <c:pt idx="30">
                  <c:v>180143985094819.84</c:v>
                </c:pt>
                <c:pt idx="31">
                  <c:v>2.1220953741120616</c:v>
                </c:pt>
                <c:pt idx="32">
                  <c:v>0.85871948467031567</c:v>
                </c:pt>
                <c:pt idx="33">
                  <c:v>0.45776674141438761</c:v>
                </c:pt>
                <c:pt idx="34">
                  <c:v>0.271358128617469</c:v>
                </c:pt>
                <c:pt idx="35">
                  <c:v>0.1696937438522898</c:v>
                </c:pt>
                <c:pt idx="36">
                  <c:v>0.1093953154166187</c:v>
                </c:pt>
                <c:pt idx="37">
                  <c:v>7.1839072149391545E-2</c:v>
                </c:pt>
                <c:pt idx="38">
                  <c:v>4.7730899069381834E-2</c:v>
                </c:pt>
                <c:pt idx="39">
                  <c:v>3.1954281209135391E-2</c:v>
                </c:pt>
                <c:pt idx="40">
                  <c:v>2.1499354717697702E-2</c:v>
                </c:pt>
                <c:pt idx="41">
                  <c:v>1.4513219778112063E-2</c:v>
                </c:pt>
                <c:pt idx="42">
                  <c:v>9.8190244758609626E-3</c:v>
                </c:pt>
                <c:pt idx="43">
                  <c:v>6.6530893781491822E-3</c:v>
                </c:pt>
                <c:pt idx="44">
                  <c:v>4.5125040755673099E-3</c:v>
                </c:pt>
                <c:pt idx="45">
                  <c:v>3.0627326474895449E-3</c:v>
                </c:pt>
                <c:pt idx="46">
                  <c:v>2.0797062296853733E-3</c:v>
                </c:pt>
                <c:pt idx="47">
                  <c:v>1.4126400909146952E-3</c:v>
                </c:pt>
                <c:pt idx="48">
                  <c:v>9.5974045482968492E-4</c:v>
                </c:pt>
                <c:pt idx="49">
                  <c:v>6.5213731581062332E-4</c:v>
                </c:pt>
                <c:pt idx="50">
                  <c:v>4.4316665888072471E-4</c:v>
                </c:pt>
                <c:pt idx="51">
                  <c:v>3.0117864183008505E-4</c:v>
                </c:pt>
                <c:pt idx="52">
                  <c:v>2.0469206643380407E-4</c:v>
                </c:pt>
                <c:pt idx="53">
                  <c:v>1.3912054513974583E-4</c:v>
                </c:pt>
                <c:pt idx="54">
                  <c:v>9.4556339631183997E-5</c:v>
                </c:pt>
                <c:pt idx="55">
                  <c:v>6.426821410421888E-5</c:v>
                </c:pt>
                <c:pt idx="56">
                  <c:v>4.3682353075128074E-5</c:v>
                </c:pt>
                <c:pt idx="57">
                  <c:v>2.9690579988455593E-5</c:v>
                </c:pt>
                <c:pt idx="58">
                  <c:v>2.0180563283880077E-5</c:v>
                </c:pt>
                <c:pt idx="59">
                  <c:v>1.3716686407576302E-5</c:v>
                </c:pt>
                <c:pt idx="60">
                  <c:v>9.323222195999344E-6</c:v>
                </c:pt>
                <c:pt idx="61">
                  <c:v>6.3369965494244987E-6</c:v>
                </c:pt>
                <c:pt idx="62">
                  <c:v>4.3072623212274591E-6</c:v>
                </c:pt>
                <c:pt idx="63">
                  <c:v>2.9276520226094463E-6</c:v>
                </c:pt>
                <c:pt idx="64">
                  <c:v>1.989929916902026E-6</c:v>
                </c:pt>
                <c:pt idx="65">
                  <c:v>1.3525590585675999E-6</c:v>
                </c:pt>
                <c:pt idx="66">
                  <c:v>9.1933709064166219E-7</c:v>
                </c:pt>
                <c:pt idx="67">
                  <c:v>6.2487534141524907E-7</c:v>
                </c:pt>
                <c:pt idx="68">
                  <c:v>4.2472911526233715E-7</c:v>
                </c:pt>
                <c:pt idx="69">
                  <c:v>2.8868931282744718E-7</c:v>
                </c:pt>
                <c:pt idx="70">
                  <c:v>1.9622276876584407E-7</c:v>
                </c:pt>
                <c:pt idx="71">
                  <c:v>1.3337305681798949E-7</c:v>
                </c:pt>
                <c:pt idx="72">
                  <c:v>9.0653968216566726E-8</c:v>
                </c:pt>
                <c:pt idx="73">
                  <c:v>6.1617707968355222E-8</c:v>
                </c:pt>
                <c:pt idx="74">
                  <c:v>4.1881696358993917E-8</c:v>
                </c:pt>
                <c:pt idx="75">
                  <c:v>2.846708452537739E-8</c:v>
                </c:pt>
                <c:pt idx="76">
                  <c:v>1.9349142353515642E-8</c:v>
                </c:pt>
                <c:pt idx="77">
                  <c:v>1.3151656277840662E-8</c:v>
                </c:pt>
                <c:pt idx="78">
                  <c:v>8.9392108463341755E-9</c:v>
                </c:pt>
                <c:pt idx="79">
                  <c:v>6.0760020620121646E-9</c:v>
                </c:pt>
                <c:pt idx="80">
                  <c:v>4.1298725050849583E-9</c:v>
                </c:pt>
                <c:pt idx="81">
                  <c:v>2.807083793720758E-9</c:v>
                </c:pt>
                <c:pt idx="82">
                  <c:v>1.9079812799562878E-9</c:v>
                </c:pt>
                <c:pt idx="83">
                  <c:v>1.2968592436945688E-9</c:v>
                </c:pt>
                <c:pt idx="84">
                  <c:v>8.8147819685305617E-10</c:v>
                </c:pt>
                <c:pt idx="85">
                  <c:v>5.9914274845828362E-10</c:v>
                </c:pt>
                <c:pt idx="86">
                  <c:v>4.072386978420618E-10</c:v>
                </c:pt>
                <c:pt idx="87">
                  <c:v>2.768010752980675E-10</c:v>
                </c:pt>
                <c:pt idx="88">
                  <c:v>1.8814232462525472E-10</c:v>
                </c:pt>
                <c:pt idx="89">
                  <c:v>1.2788076880945259E-10</c:v>
                </c:pt>
                <c:pt idx="90">
                  <c:v>8.6920851351153604E-11</c:v>
                </c:pt>
                <c:pt idx="91">
                  <c:v>5.9080301675117859E-11</c:v>
                </c:pt>
                <c:pt idx="92">
                  <c:v>4.0157016317670323E-11</c:v>
                </c:pt>
                <c:pt idx="93">
                  <c:v>2.7294815933997887E-11</c:v>
                </c:pt>
                <c:pt idx="94">
                  <c:v>1.855234888419912E-11</c:v>
                </c:pt>
                <c:pt idx="95">
                  <c:v>1.2610074013845648E-11</c:v>
                </c:pt>
                <c:pt idx="96">
                  <c:v>8.5710961791150534E-12</c:v>
                </c:pt>
                <c:pt idx="97">
                  <c:v>5.8257936972513855E-12</c:v>
                </c:pt>
                <c:pt idx="98">
                  <c:v>3.9598053147115825E-12</c:v>
                </c:pt>
                <c:pt idx="99">
                  <c:v>2.6914887387490697E-12</c:v>
                </c:pt>
                <c:pt idx="100">
                  <c:v>1.8294110581402753E-12</c:v>
                </c:pt>
                <c:pt idx="101">
                  <c:v>1.2434548848242003E-12</c:v>
                </c:pt>
                <c:pt idx="102">
                  <c:v>8.4517913222042669E-13</c:v>
                </c:pt>
                <c:pt idx="103">
                  <c:v>5.7447019128640015E-13</c:v>
                </c:pt>
                <c:pt idx="104">
                  <c:v>3.9046870432029427E-13</c:v>
                </c:pt>
                <c:pt idx="105">
                  <c:v>2.6540247234093232E-13</c:v>
                </c:pt>
                <c:pt idx="106">
                  <c:v>1.8039466811379208E-13</c:v>
                </c:pt>
                <c:pt idx="107">
                  <c:v>1.2261466894732911E-13</c:v>
                </c:pt>
                <c:pt idx="108">
                  <c:v>8.3341471221199547E-14</c:v>
                </c:pt>
                <c:pt idx="109">
                  <c:v>5.6647388807107265E-14</c:v>
                </c:pt>
                <c:pt idx="110">
                  <c:v>3.8503359871662151E-14</c:v>
                </c:pt>
                <c:pt idx="111">
                  <c:v>2.6170821861796455E-14</c:v>
                </c:pt>
                <c:pt idx="112">
                  <c:v>1.7788367539996746E-14</c:v>
                </c:pt>
                <c:pt idx="113">
                  <c:v>1.2090794145059726E-14</c:v>
                </c:pt>
                <c:pt idx="114">
                  <c:v>8.2181404633962014E-15</c:v>
                </c:pt>
                <c:pt idx="115">
                  <c:v>5.5858888891682802E-15</c:v>
                </c:pt>
                <c:pt idx="116">
                  <c:v>3.7967414673804927E-15</c:v>
                </c:pt>
                <c:pt idx="117">
                  <c:v>2.5806538683716747E-15</c:v>
                </c:pt>
                <c:pt idx="118">
                  <c:v>1.7540763429795783E-15</c:v>
                </c:pt>
                <c:pt idx="119">
                  <c:v>1.1922497064443525E-15</c:v>
                </c:pt>
                <c:pt idx="120">
                  <c:v>8.1037485523696169E-16</c:v>
                </c:pt>
                <c:pt idx="121">
                  <c:v>5.5081364453325911E-16</c:v>
                </c:pt>
                <c:pt idx="122">
                  <c:v>3.7438929532838932E-16</c:v>
                </c:pt>
                <c:pt idx="123">
                  <c:v>2.5447326123386245E-16</c:v>
                </c:pt>
                <c:pt idx="124">
                  <c:v>1.7296605830088546E-16</c:v>
                </c:pt>
                <c:pt idx="125">
                  <c:v>1.1756542584901043E-16</c:v>
                </c:pt>
                <c:pt idx="126">
                  <c:v>7.9909489126563031E-17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2.5093113600646291E-17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7.8797193807316562E-18</c:v>
                </c:pt>
                <c:pt idx="133">
                  <c:v>5.3558633044346203E-18</c:v>
                </c:pt>
                <c:pt idx="134">
                  <c:v>3.6403925507720317E-18</c:v>
                </c:pt>
                <c:pt idx="135">
                  <c:v>2.4743831517775033E-18</c:v>
                </c:pt>
                <c:pt idx="136">
                  <c:v>1.6818438935938193E-18</c:v>
                </c:pt>
                <c:pt idx="137">
                  <c:v>1.1431531452139334E-18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18-4878-9813-19A46E6D06C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Maxwell-Boltzmann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Sheet1!$D$2:$D$139</c:f>
              <c:numCache>
                <c:formatCode>General</c:formatCode>
                <c:ptCount val="138"/>
                <c:pt idx="0">
                  <c:v>107260.05475352674</c:v>
                </c:pt>
                <c:pt idx="1">
                  <c:v>72904.904797856085</c:v>
                </c:pt>
                <c:pt idx="2">
                  <c:v>49553.630713671599</c:v>
                </c:pt>
                <c:pt idx="3">
                  <c:v>33681.716253734798</c:v>
                </c:pt>
                <c:pt idx="4">
                  <c:v>22893.53965508948</c:v>
                </c:pt>
                <c:pt idx="5">
                  <c:v>15560.791320455324</c:v>
                </c:pt>
                <c:pt idx="6">
                  <c:v>10576.705488394313</c:v>
                </c:pt>
                <c:pt idx="7">
                  <c:v>7189.0109368137882</c:v>
                </c:pt>
                <c:pt idx="8">
                  <c:v>4886.38719366235</c:v>
                </c:pt>
                <c:pt idx="9">
                  <c:v>3321.2885633708247</c:v>
                </c:pt>
                <c:pt idx="10">
                  <c:v>2257.487440922609</c:v>
                </c:pt>
                <c:pt idx="11">
                  <c:v>1534.4193823228222</c:v>
                </c:pt>
                <c:pt idx="12">
                  <c:v>1042.9483673608911</c:v>
                </c:pt>
                <c:pt idx="13">
                  <c:v>708.89439322260887</c:v>
                </c:pt>
                <c:pt idx="14">
                  <c:v>481.83714215313648</c:v>
                </c:pt>
                <c:pt idx="15">
                  <c:v>327.50580873249498</c:v>
                </c:pt>
                <c:pt idx="16">
                  <c:v>222.60644805052496</c:v>
                </c:pt>
                <c:pt idx="17">
                  <c:v>151.30611241813477</c:v>
                </c:pt>
                <c:pt idx="18">
                  <c:v>102.84311104004108</c:v>
                </c:pt>
                <c:pt idx="19">
                  <c:v>69.902698042795933</c:v>
                </c:pt>
                <c:pt idx="20">
                  <c:v>47.513023908425289</c:v>
                </c:pt>
                <c:pt idx="21">
                  <c:v>32.294711136049564</c:v>
                </c:pt>
                <c:pt idx="22">
                  <c:v>21.950789100921494</c:v>
                </c:pt>
                <c:pt idx="23">
                  <c:v>14.920001610272164</c:v>
                </c:pt>
                <c:pt idx="24">
                  <c:v>10.141159255235104</c:v>
                </c:pt>
                <c:pt idx="25">
                  <c:v>6.892969164911813</c:v>
                </c:pt>
                <c:pt idx="26">
                  <c:v>4.6851669234853714</c:v>
                </c:pt>
                <c:pt idx="27">
                  <c:v>3.1845186850189853</c:v>
                </c:pt>
                <c:pt idx="28">
                  <c:v>2.1645246414594927</c:v>
                </c:pt>
                <c:pt idx="29">
                  <c:v>1.4712323546807555</c:v>
                </c:pt>
                <c:pt idx="30">
                  <c:v>0.99999999999999456</c:v>
                </c:pt>
                <c:pt idx="31">
                  <c:v>0.67970228959312151</c:v>
                </c:pt>
                <c:pt idx="32">
                  <c:v>0.46199520247813414</c:v>
                </c:pt>
                <c:pt idx="33">
                  <c:v>0.31401919690542723</c:v>
                </c:pt>
                <c:pt idx="34">
                  <c:v>0.21343956711281331</c:v>
                </c:pt>
                <c:pt idx="35">
                  <c:v>0.14507536245634473</c:v>
                </c:pt>
                <c:pt idx="36">
                  <c:v>9.8608056025130009E-2</c:v>
                </c:pt>
                <c:pt idx="37">
                  <c:v>6.7024121452608054E-2</c:v>
                </c:pt>
                <c:pt idx="38">
                  <c:v>4.5556448809305414E-2</c:v>
                </c:pt>
                <c:pt idx="39">
                  <c:v>3.0964822561416892E-2</c:v>
                </c:pt>
                <c:pt idx="40">
                  <c:v>2.1046860791839931E-2</c:v>
                </c:pt>
                <c:pt idx="41">
                  <c:v>1.4305599468961382E-2</c:v>
                </c:pt>
                <c:pt idx="42">
                  <c:v>9.7235487130552471E-3</c:v>
                </c:pt>
                <c:pt idx="43">
                  <c:v>6.6091183232339428E-3</c:v>
                </c:pt>
                <c:pt idx="44">
                  <c:v>4.4922328564939839E-3</c:v>
                </c:pt>
                <c:pt idx="45">
                  <c:v>3.0533809579444257E-3</c:v>
                </c:pt>
                <c:pt idx="46">
                  <c:v>2.0753900281148758E-3</c:v>
                </c:pt>
                <c:pt idx="47">
                  <c:v>1.4106473539084216E-3</c:v>
                </c:pt>
                <c:pt idx="48">
                  <c:v>9.588202362600368E-4</c:v>
                </c:pt>
                <c:pt idx="49">
                  <c:v>6.5171230989416831E-4</c:v>
                </c:pt>
                <c:pt idx="50">
                  <c:v>4.4297034919109048E-4</c:v>
                </c:pt>
                <c:pt idx="51">
                  <c:v>3.0108796056705012E-4</c:v>
                </c:pt>
                <c:pt idx="52">
                  <c:v>2.0465017616634856E-4</c:v>
                </c:pt>
                <c:pt idx="53">
                  <c:v>1.3910119330590352E-4</c:v>
                </c:pt>
                <c:pt idx="54">
                  <c:v>9.4547399575158525E-5</c:v>
                </c:pt>
                <c:pt idx="55">
                  <c:v>6.4264083966311314E-5</c:v>
                </c:pt>
                <c:pt idx="56">
                  <c:v>4.368044501050665E-5</c:v>
                </c:pt>
                <c:pt idx="57">
                  <c:v>2.9689698484087917E-5</c:v>
                </c:pt>
                <c:pt idx="58">
                  <c:v>2.0180156036964094E-5</c:v>
                </c:pt>
                <c:pt idx="59">
                  <c:v>1.3716498262671022E-5</c:v>
                </c:pt>
                <c:pt idx="60">
                  <c:v>9.3231352743376184E-6</c:v>
                </c:pt>
                <c:pt idx="61">
                  <c:v>6.3369563921537075E-6</c:v>
                </c:pt>
                <c:pt idx="62">
                  <c:v>4.3072437687986652E-6</c:v>
                </c:pt>
                <c:pt idx="63">
                  <c:v>2.9276434514881742E-6</c:v>
                </c:pt>
                <c:pt idx="64">
                  <c:v>1.9899259570888316E-6</c:v>
                </c:pt>
                <c:pt idx="65">
                  <c:v>1.3525572291540674E-6</c:v>
                </c:pt>
                <c:pt idx="66">
                  <c:v>9.1933624546175282E-7</c:v>
                </c:pt>
                <c:pt idx="67">
                  <c:v>6.2487495094630078E-7</c:v>
                </c:pt>
                <c:pt idx="68">
                  <c:v>4.2472893486759241E-7</c:v>
                </c:pt>
                <c:pt idx="69">
                  <c:v>2.8868922948595189E-7</c:v>
                </c:pt>
                <c:pt idx="70">
                  <c:v>1.9622273026247666E-7</c:v>
                </c:pt>
                <c:pt idx="71">
                  <c:v>1.333730390296196E-7</c:v>
                </c:pt>
                <c:pt idx="72">
                  <c:v>9.0653959998425524E-8</c:v>
                </c:pt>
                <c:pt idx="73">
                  <c:v>6.1617704171613522E-8</c:v>
                </c:pt>
                <c:pt idx="74">
                  <c:v>4.1881694604917492E-8</c:v>
                </c:pt>
                <c:pt idx="75">
                  <c:v>2.846708371500251E-8</c:v>
                </c:pt>
                <c:pt idx="76">
                  <c:v>1.9349141979126338E-8</c:v>
                </c:pt>
                <c:pt idx="77">
                  <c:v>1.3151656104874602E-8</c:v>
                </c:pt>
                <c:pt idx="78">
                  <c:v>8.9392107664246852E-9</c:v>
                </c:pt>
                <c:pt idx="79">
                  <c:v>6.0760020250943635E-9</c:v>
                </c:pt>
                <c:pt idx="80">
                  <c:v>4.1298724880291111E-9</c:v>
                </c:pt>
                <c:pt idx="81">
                  <c:v>2.8070837858410384E-9</c:v>
                </c:pt>
                <c:pt idx="82">
                  <c:v>1.9079812763158953E-9</c:v>
                </c:pt>
                <c:pt idx="83">
                  <c:v>1.2968592420127247E-9</c:v>
                </c:pt>
                <c:pt idx="84">
                  <c:v>8.8147819607605234E-10</c:v>
                </c:pt>
                <c:pt idx="85">
                  <c:v>5.9914274809931153E-10</c:v>
                </c:pt>
                <c:pt idx="86">
                  <c:v>4.0723869767621839E-10</c:v>
                </c:pt>
                <c:pt idx="87">
                  <c:v>2.7680107522144865E-10</c:v>
                </c:pt>
                <c:pt idx="88">
                  <c:v>1.8814232458985718E-10</c:v>
                </c:pt>
                <c:pt idx="89">
                  <c:v>1.278807687930991E-10</c:v>
                </c:pt>
                <c:pt idx="90">
                  <c:v>8.6920851343598369E-11</c:v>
                </c:pt>
                <c:pt idx="91">
                  <c:v>5.9080301671627376E-11</c:v>
                </c:pt>
                <c:pt idx="92">
                  <c:v>4.0157016316057741E-11</c:v>
                </c:pt>
                <c:pt idx="93">
                  <c:v>2.7294815933252882E-11</c:v>
                </c:pt>
                <c:pt idx="94">
                  <c:v>1.8552348883854929E-11</c:v>
                </c:pt>
                <c:pt idx="95">
                  <c:v>1.2610074013686634E-11</c:v>
                </c:pt>
                <c:pt idx="96">
                  <c:v>8.5710961790415894E-12</c:v>
                </c:pt>
                <c:pt idx="97">
                  <c:v>5.8257936972174453E-12</c:v>
                </c:pt>
                <c:pt idx="98">
                  <c:v>3.9598053146959024E-12</c:v>
                </c:pt>
                <c:pt idx="99">
                  <c:v>2.6914887387418254E-12</c:v>
                </c:pt>
                <c:pt idx="100">
                  <c:v>1.8294110581369282E-12</c:v>
                </c:pt>
                <c:pt idx="101">
                  <c:v>1.2434548848226542E-12</c:v>
                </c:pt>
                <c:pt idx="102">
                  <c:v>8.451791322197123E-13</c:v>
                </c:pt>
                <c:pt idx="103">
                  <c:v>5.7447019128607017E-13</c:v>
                </c:pt>
                <c:pt idx="104">
                  <c:v>3.904687043201418E-13</c:v>
                </c:pt>
                <c:pt idx="105">
                  <c:v>2.6540247234086184E-13</c:v>
                </c:pt>
                <c:pt idx="106">
                  <c:v>1.8039466811375957E-13</c:v>
                </c:pt>
                <c:pt idx="107">
                  <c:v>1.2261466894731409E-13</c:v>
                </c:pt>
                <c:pt idx="108">
                  <c:v>8.3341471221192605E-14</c:v>
                </c:pt>
                <c:pt idx="109">
                  <c:v>5.6647388807104059E-14</c:v>
                </c:pt>
                <c:pt idx="110">
                  <c:v>3.8503359871660668E-14</c:v>
                </c:pt>
                <c:pt idx="111">
                  <c:v>2.617082186179577E-14</c:v>
                </c:pt>
                <c:pt idx="112">
                  <c:v>1.7788367539996431E-14</c:v>
                </c:pt>
                <c:pt idx="113">
                  <c:v>1.209079414505958E-14</c:v>
                </c:pt>
                <c:pt idx="114">
                  <c:v>8.2181404633961351E-15</c:v>
                </c:pt>
                <c:pt idx="115">
                  <c:v>5.5858888891682495E-15</c:v>
                </c:pt>
                <c:pt idx="116">
                  <c:v>3.7967414673804777E-15</c:v>
                </c:pt>
                <c:pt idx="117">
                  <c:v>2.580653868371668E-15</c:v>
                </c:pt>
                <c:pt idx="118">
                  <c:v>1.7540763429795751E-15</c:v>
                </c:pt>
                <c:pt idx="119">
                  <c:v>1.1922497064443511E-15</c:v>
                </c:pt>
                <c:pt idx="120">
                  <c:v>8.103748552369611E-16</c:v>
                </c:pt>
                <c:pt idx="121">
                  <c:v>5.5081364453325881E-16</c:v>
                </c:pt>
                <c:pt idx="122">
                  <c:v>3.7438929532838912E-16</c:v>
                </c:pt>
                <c:pt idx="123">
                  <c:v>2.544732612338624E-16</c:v>
                </c:pt>
                <c:pt idx="124">
                  <c:v>1.7296605830088541E-16</c:v>
                </c:pt>
                <c:pt idx="125">
                  <c:v>1.1756542584901041E-16</c:v>
                </c:pt>
                <c:pt idx="126">
                  <c:v>7.9909489126563019E-17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2.5093113600646288E-17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7.8797193807316578E-18</c:v>
                </c:pt>
                <c:pt idx="133">
                  <c:v>5.3558633044346203E-18</c:v>
                </c:pt>
                <c:pt idx="134">
                  <c:v>3.6403925507720324E-18</c:v>
                </c:pt>
                <c:pt idx="135">
                  <c:v>2.4743831517775029E-18</c:v>
                </c:pt>
                <c:pt idx="136">
                  <c:v>1.6818438935938191E-18</c:v>
                </c:pt>
                <c:pt idx="137">
                  <c:v>1.1431531452139332E-18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E18-4878-9813-19A46E6D0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176"/>
        <c:axId val="163405184"/>
      </c:scatterChart>
      <c:valAx>
        <c:axId val="16341017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05184"/>
        <c:crosses val="autoZero"/>
        <c:crossBetween val="midCat"/>
      </c:valAx>
      <c:valAx>
        <c:axId val="163405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10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BDD9-93EF-EF41-B6CE-F8EADE564825}" type="datetimeFigureOut">
              <a:rPr lang="en-US" altLang="ja-JP" smtClean="0"/>
              <a:t>8/26/2025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F377-841C-7844-BD40-FD69D41339F4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08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D6C0-BF6D-AA44-8A6B-750CCF23E83C}" type="datetimeFigureOut">
              <a:rPr lang="en-US" altLang="ja-JP" smtClean="0"/>
              <a:t>8/26/2025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B1BA7-D8B7-BC43-8F7D-1CCFB73CD23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99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29502-523E-4D6A-8555-64C9A1D7FB2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0313" y="439738"/>
            <a:ext cx="3903662" cy="21971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826" y="2784669"/>
            <a:ext cx="11182574" cy="263810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06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655573F-88FB-BF80-104A-D3197A9B3C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77F89-0BDB-4D1F-83F2-9EF701885754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1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8076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7707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D03F06-2822-D37F-3412-4893BB3030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248A5-B1DE-4C6A-9A84-A4A2F944312E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3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655573F-88FB-BF80-104A-D3197A9B3C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77F89-0BDB-4D1F-83F2-9EF701885754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1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794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898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384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470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9037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555625"/>
            <a:ext cx="4935537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11025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09717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255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0347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4214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8FA67-CAA6-70F5-4D95-BD5E9071E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9BB18B40-44FF-9D5A-6CA1-2CF167E55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951A787E-2A23-B4BD-1D58-5E039F660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0BAAE1C9-554F-C005-1C17-4A28D626A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5746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D03F06-2822-D37F-3412-4893BB3030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248A5-B1DE-4C6A-9A84-A4A2F944312E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66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062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6620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6538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1523" indent="-273663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094651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3251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7037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08232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4609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8395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21814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87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8742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2588" y="195263"/>
            <a:ext cx="1730375" cy="97472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1" tIns="43776" rIns="87551" bIns="4377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53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1523" indent="-273663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094651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3251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7037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08232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4609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8395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21814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87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8742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2588" y="195263"/>
            <a:ext cx="1730375" cy="97472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1" tIns="43776" rIns="87551" bIns="4377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06791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4903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6100" y="814388"/>
            <a:ext cx="7229475" cy="40671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8555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555625"/>
            <a:ext cx="4935537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68303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6100" y="814388"/>
            <a:ext cx="7229475" cy="40671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6091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759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defTabSz="988759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defTabSz="988759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defTabSz="988759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defTabSz="988759" eaLnBrk="0" hangingPunct="0"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defTabSz="988759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88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88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8088" y="574675"/>
            <a:ext cx="5106987" cy="28733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2" rIns="99024" bIns="4951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4803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347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11523" indent="-273663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094651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3251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970372" indent="-218930" defTabSz="874201" eaLnBrk="0" hangingPunct="0"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08232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4609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83953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21814" indent="-218930" defTabSz="874201" eaLnBrk="0" fontAlgn="base" hangingPunct="0">
              <a:spcBef>
                <a:spcPct val="0"/>
              </a:spcBef>
              <a:spcAft>
                <a:spcPct val="0"/>
              </a:spcAft>
              <a:defRPr kumimoji="1" sz="3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874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8742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9100" y="249238"/>
            <a:ext cx="2217738" cy="12477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51" tIns="43776" rIns="87551" bIns="4377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355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555625"/>
            <a:ext cx="4935537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9075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6100" y="814388"/>
            <a:ext cx="7229475" cy="40671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574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D93DF-F995-4DE4-8DB4-241EC4617FB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841375"/>
            <a:ext cx="4040187" cy="22733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9529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7707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0613" y="379413"/>
            <a:ext cx="3367087" cy="1895475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D03F06-2822-D37F-3412-4893BB3030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248A5-B1DE-4C6A-9A84-A4A2F944312E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3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6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71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00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5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12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75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9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18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05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8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3769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5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69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124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A727388-8CF7-4EC6-9D91-7E5584E0D535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E96B1A-BCAA-4479-AFDC-68D9903A4404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169DC2-7F16-4A89-81A8-B90D2FD36263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31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B8F42B-9C6F-4E93-871C-AB6CDBD92187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69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60C736-9014-44BF-89BA-F52F7212C7E0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B8A3BF-7925-4261-ADC9-DF0F6D8F51C1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1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AF67A88-C698-4FE4-8F58-BB041DEE85D8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0655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A82D63-BAFF-4DD9-A469-770C34B279A7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66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06B7DE-6287-49DE-B755-006EC5B1DBCB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04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A82D63-BAFF-4DD9-A469-770C34B279A7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0600D62-0315-4182-B658-452C69F36F40}" type="slidenum">
              <a:rPr kumimoji="1" lang="en-US" altLang="ja-JP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0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9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85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75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68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83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88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4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8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2025/8/26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34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A4AC2F-9B2F-4F77-BE12-15589C1FBCFE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7434454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B03E84-976A-44CC-8624-E0152866EED5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83537142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5F1ED6-D480-449D-9E05-3CC2EC938CBE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39919992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431E55-BC05-453B-9193-2F9B8BBF3DAD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0933362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97103-DE09-487D-916B-B9E95ACC11D5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4757791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379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5EBBED-C13B-4BF9-AC92-EF310E3A7E14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7895674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0444A5-BFF1-4C78-BD5A-9F3CC7E347C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335903437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A13A1A-A592-4523-A9BF-4CAC2B1EA13F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8862146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C5D8C-57D7-43E2-AB95-05BC89AEA69A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2678327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83DE4C-DDDD-4E97-A0CF-16EBBC04CC8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87244994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2F4B5-7DBE-4EA2-87C4-4E56861609D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1352202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C1FF-2DD9-4DD2-9FE7-C1C718151D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8386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E874-FDD7-4E5B-9B73-D0C16D4C4A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239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6B74-2341-4A2A-B6DB-5D6966535A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1182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780D-7B90-428F-8AFA-6023CA01B9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706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8586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91FD-358F-4C0B-BB36-2978E768FA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0466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1295-EA7F-4536-8B94-4A4CA81C2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7209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69D2-989F-46E0-BB84-FBA4F46EC6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051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B574-EF92-4CAF-AEB7-0C7638A601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3652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9836-DA67-4D5D-8832-E27A07B692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5842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F0CA-B6D2-456F-9CDC-447B6B0C87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3830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F50A-01C9-4FFE-9EDD-3A5E183180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0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181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58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677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31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534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58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901468-7477-4B6A-85DD-6876499B29C5}" type="slidenum">
              <a:rPr kumimoji="1" lang="en-US" altLang="ja-JP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654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60EEC2BB-A780-473E-A8DD-E228A4C289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7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0.png"/><Relationship Id="rId26" Type="http://schemas.openxmlformats.org/officeDocument/2006/relationships/image" Target="../media/image280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450.png"/><Relationship Id="rId17" Type="http://schemas.openxmlformats.org/officeDocument/2006/relationships/image" Target="../media/image42.png"/><Relationship Id="rId25" Type="http://schemas.openxmlformats.org/officeDocument/2006/relationships/image" Target="../media/image2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40.png"/><Relationship Id="rId5" Type="http://schemas.openxmlformats.org/officeDocument/2006/relationships/image" Target="../media/image36.png"/><Relationship Id="rId15" Type="http://schemas.openxmlformats.org/officeDocument/2006/relationships/image" Target="../media/image48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Relationship Id="rId14" Type="http://schemas.openxmlformats.org/officeDocument/2006/relationships/image" Target="../media/image47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mathtrain.jp/tyohukuc" TargetMode="Externa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gi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6.wmf"/><Relationship Id="rId10" Type="http://schemas.openxmlformats.org/officeDocument/2006/relationships/image" Target="NULL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chart" Target="../charts/chart3.xm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chart" Target="../charts/char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5" Type="http://schemas.openxmlformats.org/officeDocument/2006/relationships/image" Target="NUL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5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49501" y="3392858"/>
            <a:ext cx="81233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元素戦略</a:t>
            </a:r>
            <a:r>
              <a:rPr lang="en-US" altLang="ja-JP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MDX</a:t>
            </a: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研究センター　　神谷利夫</a:t>
            </a:r>
            <a:endParaRPr lang="en-US" altLang="ja-JP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defTabSz="914400"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フロンティア材料研究所　　　伊澤誠一郎</a:t>
            </a:r>
            <a:endParaRPr lang="en-US" altLang="ja-JP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defTabSz="914400" eaLnBrk="1" hangingPunct="1">
              <a:spcBef>
                <a:spcPct val="50000"/>
              </a:spcBef>
              <a:defRPr/>
            </a:pPr>
            <a:endParaRPr lang="ja-JP" altLang="en-US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534699"/>
            <a:ext cx="9144000" cy="1676400"/>
          </a:xfrm>
        </p:spPr>
        <p:txBody>
          <a:bodyPr/>
          <a:lstStyle/>
          <a:p>
            <a:pPr eaLnBrk="1" hangingPunct="1"/>
            <a:r>
              <a:rPr lang="ja-JP" altLang="en-US" sz="6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統計力学 </a:t>
            </a:r>
            <a:r>
              <a:rPr lang="en-US" altLang="ja-JP" sz="6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(C)</a:t>
            </a:r>
            <a:endParaRPr lang="ja-JP" altLang="en-US" sz="62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91476" y="528028"/>
            <a:ext cx="86549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講義資料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http://conf.msl.titech.ac.jp/Lecture/StatisticsC/index.html</a:t>
            </a:r>
            <a:endParaRPr lang="ja-JP" altLang="en-US" sz="2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122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38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大正準分布・大分配関数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39861" y="992978"/>
                <a:ext cx="10754420" cy="545068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ja-JP" alt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大正準分布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温度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一定、エネルギーと粒子数が変化する系の平衡分布</a:t>
                </a:r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(6.33)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大分配関数</a:t>
                </a: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(6.34)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861" y="992978"/>
                <a:ext cx="10754420" cy="5450682"/>
              </a:xfrm>
              <a:blipFill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22679"/>
                <a:ext cx="9144000" cy="901246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/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グランドポテンシャル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Ω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熱力学ポテンシャル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endParaRPr lang="ja-JP" alt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22679"/>
                <a:ext cx="9144000" cy="901246"/>
              </a:xfrm>
              <a:blipFill>
                <a:blip r:embed="rId2"/>
                <a:stretch>
                  <a:fillRect t="-676" b="-6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38326" y="809625"/>
                <a:ext cx="8201025" cy="585787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m:rPr>
                            <m:sty m:val="p"/>
                          </m:rPr>
                          <a:rPr lang="el-GR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l-GR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ja-JP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(6.42)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グランドポテンシャル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(6.32)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(6.42)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を代入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m:rPr>
                            <m:sty m:val="p"/>
                          </m:rPr>
                          <a:rPr lang="el-GR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l-GR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ja-JP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ja-JP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⇒　</m:t>
                    </m:r>
                  </m:oMath>
                </a14:m>
                <a:r>
                  <a:rPr lang="el-GR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𝑝𝑉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(6.43)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𝑝𝑑𝑉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𝑉𝑑𝑝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			(6.44)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ギブス－デュエムの関係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𝑆𝑑𝑇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𝑉𝑑𝑝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(6.44)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から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0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𝑝𝑑𝑉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𝑆𝑑𝑇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(6.45)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(6.46)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(6.47)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326" y="809625"/>
                <a:ext cx="8201025" cy="5857875"/>
              </a:xfrm>
              <a:blipFill>
                <a:blip r:embed="rId3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小正準集団、正準集団大正準集団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49178" y="1150620"/>
                <a:ext cx="11815763" cy="4995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小正準集団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微視的状態が異なるすべての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が同じ粒子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系の集まり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等確率の原理が適用できる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1/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in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[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])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出現確率は一定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func>
                      <m:func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</m:func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正準集団　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が同じだが、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が異なる粒子系の集まり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𝑍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	: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出現確率は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の関数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unc>
                      <m:func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</m:func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大正準集団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が異なる粒子系の集まり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	: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出現確率は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の関数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6276975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l-GR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ja-JP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𝑝𝑉</m:t>
                    </m:r>
                    <m:r>
                      <a:rPr kumimoji="0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unc>
                      <m:func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78" y="1150620"/>
                <a:ext cx="11815763" cy="4995022"/>
              </a:xfrm>
              <a:prstGeom prst="rect">
                <a:avLst/>
              </a:prstGeom>
              <a:blipFill>
                <a:blip r:embed="rId3"/>
                <a:stretch>
                  <a:fillRect l="-774" t="-1343" b="-1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9335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CD65B3-71A7-21A3-CBA5-DA78329F3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5850" y="2488018"/>
            <a:ext cx="8321749" cy="3607981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古典統計力学の応用</a:t>
            </a:r>
            <a:endParaRPr kumimoji="1" lang="en-US" altLang="ja-JP" sz="4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2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0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単原子分子理想気体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エネルギーの等分配則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08222" y="945292"/>
                <a:ext cx="9880428" cy="573482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単原子分子気体の分子の速度の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乗の平均値</a:t>
                </a:r>
                <a:b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(3.45)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運動エネルギーの平均値</a:t>
                </a:r>
                <a:b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			(3.46)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エネルギー等分配則</a:t>
                </a:r>
                <a:endParaRPr lang="ja-JP" alt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(3.49)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気体分子の運動エネルギーの平均値は、</a:t>
                </a:r>
                <a:b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自由度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つ当たり、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ずつ等分に分配される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ja-JP" altLang="en-US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08222" y="945292"/>
                <a:ext cx="9880428" cy="5734825"/>
              </a:xfrm>
              <a:blipFill>
                <a:blip r:embed="rId2"/>
                <a:stretch>
                  <a:fillRect l="-1295" t="-1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97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8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原子分子理想気体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エネルギーの等分配則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48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106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62232" y="1294401"/>
                <a:ext cx="11392929" cy="4349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N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個の分子がある場合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・ 全分配関数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(2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𝐼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(2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𝐼</m:t>
                            </m:r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・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Helmholtz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エネルギー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・ エネルギー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&gt;=−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𝜕𝛽</m:t>
                        </m:r>
                      </m:den>
                    </m:f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func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+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: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					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エネルギー等分配則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						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自由度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5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=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並進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+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 回転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232" y="1294401"/>
                <a:ext cx="11392929" cy="4349204"/>
              </a:xfrm>
              <a:prstGeom prst="rect">
                <a:avLst/>
              </a:prstGeom>
              <a:blipFill>
                <a:blip r:embed="rId2"/>
                <a:stretch>
                  <a:fillRect l="-1070" t="-1821" b="-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8825"/>
            <a:ext cx="9144000" cy="790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多原子分子気体の自由度と等分配則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39910" y="790576"/>
                <a:ext cx="10648436" cy="6029550"/>
              </a:xfrm>
            </p:spPr>
            <p:txBody>
              <a:bodyPr>
                <a:noAutofit/>
              </a:bodyPr>
              <a:lstStyle/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b="1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原子分子の自由度 </a:t>
                </a:r>
                <a:r>
                  <a:rPr lang="en-US" altLang="ja-JP" b="1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原子あたり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(x,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y,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z)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つの自由度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原子分子では 合計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の自由度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・分子の重心位置の自由度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z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 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・回転の自由度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棒状分子では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つ、他の分子では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・他の自由度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分子内振動の自由度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棒状分子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i="1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i="1" baseline="-25000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3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– 5, 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他の分子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– 6)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エネルギー等分配則</a:t>
                </a:r>
                <a:r>
                  <a:rPr lang="ja-JP" altLang="en-US" sz="24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の拡張</a:t>
                </a:r>
                <a:endParaRPr lang="en-US" altLang="ja-JP" sz="2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266700" lvl="1" indent="-2667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並進運動以外の運動の自由度にも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ずつのエネルギーを分配</a:t>
                </a:r>
                <a:b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自由度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の分子のエネルギー平均値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266700" lvl="1" indent="-2667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ただし、分子内振動の自由度を除く</a:t>
                </a:r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原子分子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: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3 + 2 = 5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  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原子棒状分子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(CO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など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		: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+ 2 = 5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  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原子分子その他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(HO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など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	: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3 + 3 = 6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39910" y="790576"/>
                <a:ext cx="10648436" cy="6029550"/>
              </a:xfrm>
              <a:blipFill>
                <a:blip r:embed="rId2"/>
                <a:stretch>
                  <a:fillRect l="-916" t="-11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99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DD9524B-1A49-4403-A847-D942ADC4F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785" y="998220"/>
                <a:ext cx="11272555" cy="5859780"/>
              </a:xfrm>
            </p:spPr>
            <p:txBody>
              <a:bodyPr>
                <a:noAutofit/>
              </a:bodyPr>
              <a:lstStyle/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kumimoji="0"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格子振動の </a:t>
                </a:r>
                <a:r>
                  <a:rPr kumimoji="0"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Einstein</a:t>
                </a:r>
                <a:r>
                  <a:rPr kumimoji="0"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モデル</a:t>
                </a:r>
                <a:endParaRPr kumimoji="0" lang="en-US" altLang="ja-JP" sz="20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kumimoji="0"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・ 固体中の原子が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独立に同じ角振動数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で調和振動</a:t>
                </a:r>
                <a:r>
                  <a:rPr kumimoji="0"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していると近似</a:t>
                </a:r>
                <a:endParaRPr kumimoji="0"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br>
                  <a:rPr lang="en-US" altLang="ja-JP" sz="2000" baseline="30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原子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つ、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自由度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方向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あたりのエネルギー：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	(5.13)</a:t>
                </a:r>
                <a:endParaRPr lang="ja-JP" alt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分配関数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  <m:nary>
                              <m:nary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f>
                                      <m:f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ja-JP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400" dirty="0"/>
                  <a:t>	</a:t>
                </a:r>
                <a:r>
                  <a:rPr lang="ja-JP" altLang="en-US" sz="2400" dirty="0"/>
                  <a:t>　　 　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𝜷𝝎</m:t>
                        </m:r>
                      </m:den>
                    </m:f>
                  </m:oMath>
                </a14:m>
                <a:r>
                  <a:rPr lang="en-US" altLang="ja-JP" sz="24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自由度は </a:t>
                </a:r>
                <a:r>
                  <a:rPr kumimoji="1"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</a:t>
                </a:r>
                <a:endPara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ja-JP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エネルギーの等分配則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次元調和振動子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z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z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の各自由度に対して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ずつ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kumimoji="1"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DD9524B-1A49-4403-A847-D942ADC4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785" y="998220"/>
                <a:ext cx="11272555" cy="5859780"/>
              </a:xfrm>
              <a:blipFill>
                <a:blip r:embed="rId2"/>
                <a:stretch>
                  <a:fillRect l="-595" t="-832" r="-3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F2D4A9A6-034C-445C-8CB9-00478CD2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828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§5.2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　固体の比熱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古典統計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エネルギーの等分配則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6AB86D-3B24-4B82-AF73-4CC93753E029}"/>
              </a:ext>
            </a:extLst>
          </p:cNvPr>
          <p:cNvSpPr txBox="1"/>
          <p:nvPr/>
        </p:nvSpPr>
        <p:spPr>
          <a:xfrm>
            <a:off x="9148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6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25685" t="6431" r="29507" b="57261"/>
          <a:stretch/>
        </p:blipFill>
        <p:spPr>
          <a:xfrm>
            <a:off x="7684464" y="3713412"/>
            <a:ext cx="4507536" cy="3224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78041" y="2438968"/>
                <a:ext cx="7521033" cy="3978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デュロンープティの法則</a:t>
                </a:r>
                <a:b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固体の比熱は、構成元素の種類、温度に依存せず一定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3R ~25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J/(</a:t>
                </a:r>
                <a:r>
                  <a:rPr kumimoji="0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mol</a:t>
                </a:r>
                <a:r>
                  <a:rPr kumimoji="0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室温で実測に良く一致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問題点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熱力学第三法則と矛盾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𝑺</m:t>
                    </m:r>
                    <m:d>
                      <m:d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e>
                    </m:d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trlPr>
                          <a:rPr kumimoji="0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𝟎</m:t>
                        </m:r>
                      </m:sub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𝑽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  <m:t>𝑻</m:t>
                            </m:r>
                          </m:den>
                        </m:f>
                      </m:e>
                    </m:nary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𝒅𝑻</m:t>
                    </m:r>
                  </m:oMath>
                </a14:m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	: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0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 </a:t>
                </a:r>
                <a:r>
                  <a:rPr kumimoji="0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0" lang="ja-JP" alt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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実測は低温で 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0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は減少、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 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0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41" y="2438968"/>
                <a:ext cx="7521033" cy="3978910"/>
              </a:xfrm>
              <a:prstGeom prst="rect">
                <a:avLst/>
              </a:prstGeom>
              <a:blipFill>
                <a:blip r:embed="rId4"/>
                <a:stretch>
                  <a:fillRect l="-2109" t="-2603" b="-33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§5.2</a:t>
            </a:r>
            <a:r>
              <a:rPr lang="ja-JP" altLang="en-US" sz="3600" b="1" dirty="0">
                <a:solidFill>
                  <a:srgbClr val="0000FF"/>
                </a:solidFill>
              </a:rPr>
              <a:t>　固体の比熱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古典統計 </a:t>
            </a:r>
            <a:r>
              <a:rPr lang="en-US" altLang="ja-JP" sz="1800" b="1" dirty="0">
                <a:solidFill>
                  <a:srgbClr val="0000FF"/>
                </a:solidFill>
              </a:rPr>
              <a:t>(</a:t>
            </a:r>
            <a:r>
              <a:rPr lang="ja-JP" altLang="en-US" sz="1800" b="1" dirty="0">
                <a:solidFill>
                  <a:srgbClr val="0000FF"/>
                </a:solidFill>
              </a:rPr>
              <a:t>アインシュタインモデル</a:t>
            </a:r>
            <a:r>
              <a:rPr lang="en-US" altLang="ja-JP" sz="1800" b="1" dirty="0">
                <a:solidFill>
                  <a:srgbClr val="0000FF"/>
                </a:solidFill>
              </a:rPr>
              <a:t>)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36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Object 3"/>
          <p:cNvSpPr txBox="1"/>
          <p:nvPr/>
        </p:nvSpPr>
        <p:spPr bwMode="auto">
          <a:xfrm>
            <a:off x="1610996" y="1106334"/>
            <a:ext cx="2061659" cy="7245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90908" y="934191"/>
                <a:ext cx="10667592" cy="137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 mol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のエネルギー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自由度は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6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2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 </a:t>
                </a:r>
                <a14:m>
                  <m:oMath xmlns:m="http://schemas.openxmlformats.org/officeDocument/2006/math">
                    <m:r>
                      <a:rPr kumimoji="0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r>
                      <a:rPr kumimoji="0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</m:t>
                    </m:r>
                    <m:r>
                      <a:rPr kumimoji="0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𝑅𝑇</m:t>
                    </m:r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(5.20)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定積モル比熱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𝑼</m:t>
                                </m:r>
                              </m:num>
                              <m:den>
                                <m: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			(5.21, 22)</a:t>
                </a: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08" y="934191"/>
                <a:ext cx="10667592" cy="1378967"/>
              </a:xfrm>
              <a:prstGeom prst="rect">
                <a:avLst/>
              </a:prstGeom>
              <a:blipFill>
                <a:blip r:embed="rId5"/>
                <a:stretch>
                  <a:fillRect l="-1143" t="-5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8546991" y="3823973"/>
            <a:ext cx="325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実際の定積モル比熱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(Cu)</a:t>
            </a:r>
          </a:p>
        </p:txBody>
      </p:sp>
    </p:spTree>
    <p:extLst>
      <p:ext uri="{BB962C8B-B14F-4D97-AF65-F5344CB8AC3E}">
        <p14:creationId xmlns:p14="http://schemas.microsoft.com/office/powerpoint/2010/main" val="237459405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DD9524B-1A49-4403-A847-D942ADC4F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419" y="893749"/>
                <a:ext cx="11780874" cy="58597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自由度 </a:t>
                </a:r>
                <a:r>
                  <a:rPr lang="en-US" altLang="ja-JP" sz="2400" i="1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の場合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分配関数</a:t>
                </a:r>
                <a:r>
                  <a:rPr lang="en-US" altLang="ja-JP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func>
                      </m:e>
                    </m:nary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ja-JP" sz="2400" b="1" dirty="0"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2400" dirty="0">
                    <a:cs typeface="Times New Roman" panose="02020603050405020304" pitchFamily="18" charset="0"/>
                  </a:rPr>
                  <a:t>　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nary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400" dirty="0"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ja-JP" sz="2400" dirty="0">
                  <a:solidFill>
                    <a:srgbClr val="0000FF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ja-JP" sz="2400" dirty="0">
                  <a:solidFill>
                    <a:srgbClr val="0000FF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エネルギーが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の形をしている場合、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が割り当てられる</a:t>
                </a:r>
                <a:endParaRPr lang="en-US" altLang="ja-JP" sz="2400" dirty="0">
                  <a:solidFill>
                    <a:srgbClr val="FF0000"/>
                  </a:solidFill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並進運動</a:t>
                </a:r>
                <a:r>
                  <a:rPr lang="en-US" altLang="ja-JP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:</a:t>
                </a: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dirty="0"/>
              </a:p>
              <a:p>
                <a:pPr>
                  <a:spcBef>
                    <a:spcPts val="0"/>
                  </a:spcBef>
                </a:pP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調和振動子</a:t>
                </a:r>
                <a:r>
                  <a:rPr lang="en-US" altLang="ja-JP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lang="ja-JP" altLang="en-US" sz="24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dirty="0"/>
              </a:p>
              <a:p>
                <a:pPr>
                  <a:spcBef>
                    <a:spcPts val="0"/>
                  </a:spcBef>
                </a:pPr>
                <a:r>
                  <a:rPr lang="ja-JP" altLang="en-US" sz="2400" dirty="0"/>
                  <a:t>回転運動 </a:t>
                </a:r>
                <a:r>
                  <a:rPr lang="en-US" altLang="ja-JP" sz="2400" dirty="0"/>
                  <a:t>(</a:t>
                </a:r>
                <a:r>
                  <a:rPr lang="ja-JP" altLang="en-US" sz="2400" dirty="0"/>
                  <a:t>極座標</a:t>
                </a:r>
                <a:r>
                  <a:rPr lang="en-US" altLang="ja-JP" sz="2400" dirty="0"/>
                  <a:t>):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ja-JP" alt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sSup>
                      <m:sSupPr>
                        <m:ctrlP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ja-JP" altLang="en-US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  <m:sup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i="1" kern="1200" dirty="0">
                    <a:solidFill>
                      <a:prstClr val="black"/>
                    </a:solidFill>
                  </a:rPr>
                  <a:t>,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ja-JP" alt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f>
                      <m:fPr>
                        <m:ctrlPr>
                          <a:rPr lang="en-US" altLang="ja-JP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ja-JP" altLang="en-US" sz="24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DD9524B-1A49-4403-A847-D942ADC4F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419" y="893749"/>
                <a:ext cx="11780874" cy="5859780"/>
              </a:xfrm>
              <a:blipFill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F2D4A9A6-034C-445C-8CB9-00478CD2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古典統計力学ではなぜ等分配則がでてくるのか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874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6E4C21-EF45-41D7-8383-1D63C396FD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-1"/>
            <a:ext cx="9144000" cy="6932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大正準集団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25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8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§5.8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イジング模型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準位モデル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古典論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7" y="-18288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38664" y="742940"/>
                <a:ext cx="11494255" cy="61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Ising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model: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分極系の簡単化されたモデル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・ 結晶の格子点に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古典的なスピン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が存在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・ それぞれのスピンは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独立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・ それぞれのスピンが 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𝛍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14:m>
                  <m:oMath xmlns:m="http://schemas.openxmlformats.org/officeDocument/2006/math">
                    <m: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𝛍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の磁気モーメントを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もつ状態のいずれか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磁場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𝑯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中のスピン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のエネルギー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粒子数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固定、温度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での統計平均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正準集合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をとる確率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∝</m:t>
                    </m:r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unc>
                          <m:func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𝛽𝜇</m:t>
                                </m:r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をとる確率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∝</m:t>
                    </m:r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unc>
                          <m:func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𝛽𝜇</m:t>
                                </m:r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をとる確率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a:rPr kumimoji="1" lang="en-US" altLang="ja-JP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𝐞𝐱𝐩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ja-JP" alt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𝜷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(6.7)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664" y="742940"/>
                <a:ext cx="11494255" cy="6148991"/>
              </a:xfrm>
              <a:prstGeom prst="rect">
                <a:avLst/>
              </a:prstGeom>
              <a:blipFill>
                <a:blip r:embed="rId2"/>
                <a:stretch>
                  <a:fillRect l="-1114" t="-1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E56B83-2313-664B-D60A-3AC195E3D74A}"/>
              </a:ext>
            </a:extLst>
          </p:cNvPr>
          <p:cNvGrpSpPr/>
          <p:nvPr/>
        </p:nvGrpSpPr>
        <p:grpSpPr>
          <a:xfrm>
            <a:off x="7250265" y="808224"/>
            <a:ext cx="3974164" cy="3756483"/>
            <a:chOff x="7686606" y="984932"/>
            <a:chExt cx="2854392" cy="2698045"/>
          </a:xfrm>
        </p:grpSpPr>
        <p:sp>
          <p:nvSpPr>
            <p:cNvPr id="13" name="正方形/長方形 12"/>
            <p:cNvSpPr/>
            <p:nvPr/>
          </p:nvSpPr>
          <p:spPr>
            <a:xfrm>
              <a:off x="7686606" y="984932"/>
              <a:ext cx="2854392" cy="287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５－８図　磁場中のイジング・スピン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7FCE0394-26CC-40FB-BA81-D4DE2D1683D6}"/>
                </a:ext>
              </a:extLst>
            </p:cNvPr>
            <p:cNvGrpSpPr/>
            <p:nvPr/>
          </p:nvGrpSpPr>
          <p:grpSpPr>
            <a:xfrm>
              <a:off x="7689589" y="1323487"/>
              <a:ext cx="2154637" cy="2359490"/>
              <a:chOff x="6165588" y="1484132"/>
              <a:chExt cx="2154637" cy="2359490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/>
              <a:srcRect l="39672" t="28059" r="17249" b="36083"/>
              <a:stretch/>
            </p:blipFill>
            <p:spPr>
              <a:xfrm>
                <a:off x="6608886" y="1941311"/>
                <a:ext cx="1243833" cy="89512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テキスト ボックス 8">
                    <a:extLst>
                      <a:ext uri="{FF2B5EF4-FFF2-40B4-BE49-F238E27FC236}">
                        <a16:creationId xmlns:a16="http://schemas.microsoft.com/office/drawing/2014/main" id="{4A77FCDA-D46C-42E2-BC67-56DA079FE100}"/>
                      </a:ext>
                    </a:extLst>
                  </p:cNvPr>
                  <p:cNvSpPr txBox="1"/>
                  <p:nvPr/>
                </p:nvSpPr>
                <p:spPr>
                  <a:xfrm>
                    <a:off x="6536397" y="2840559"/>
                    <a:ext cx="908548" cy="42000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エネルギー</a:t>
                    </a:r>
                    <a:endParaRPr kumimoji="0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oMath>
                    </a14:m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9" name="テキスト ボックス 8">
                    <a:extLst>
                      <a:ext uri="{FF2B5EF4-FFF2-40B4-BE49-F238E27FC236}">
                        <a16:creationId xmlns:a16="http://schemas.microsoft.com/office/drawing/2014/main" id="{4A77FCDA-D46C-42E2-BC67-56DA079FE1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397" y="2840559"/>
                    <a:ext cx="908548" cy="4200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167" b="-104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BAFE453C-0836-4618-902D-365BCB0CD155}"/>
                      </a:ext>
                    </a:extLst>
                  </p:cNvPr>
                  <p:cNvSpPr txBox="1"/>
                  <p:nvPr/>
                </p:nvSpPr>
                <p:spPr>
                  <a:xfrm>
                    <a:off x="7411677" y="2844685"/>
                    <a:ext cx="908548" cy="42000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エネルギー</a:t>
                    </a:r>
                    <a:endParaRPr kumimoji="0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oMath>
                    </a14:m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BAFE453C-0836-4618-902D-365BCB0CD1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1677" y="2844685"/>
                    <a:ext cx="908548" cy="4200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167" b="-104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DCCA231-2CEA-468E-B901-6DAC14BAF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500" r="82871" b="12210"/>
              <a:stretch/>
            </p:blipFill>
            <p:spPr>
              <a:xfrm>
                <a:off x="6330858" y="1484132"/>
                <a:ext cx="278028" cy="2191474"/>
              </a:xfrm>
              <a:prstGeom prst="rect">
                <a:avLst/>
              </a:prstGeom>
            </p:spPr>
          </p:pic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7605181-6468-48CB-AC2C-22BA2CD89B27}"/>
                  </a:ext>
                </a:extLst>
              </p:cNvPr>
              <p:cNvSpPr txBox="1"/>
              <p:nvPr/>
            </p:nvSpPr>
            <p:spPr>
              <a:xfrm>
                <a:off x="6165588" y="3578354"/>
                <a:ext cx="886596" cy="2652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磁場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endParaRPr kumimoji="0" lang="ja-JP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8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§5.8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イジング模型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準位モデル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古典論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5035" y="-18288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91806" y="808224"/>
                <a:ext cx="9530195" cy="580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をとる確率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a:rPr kumimoji="1" lang="en-US" altLang="ja-JP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𝐞𝐱𝐩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𝜷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(6.7)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物性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の平均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𝑷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func>
                          <m:func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1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a:rPr kumimoji="1" lang="en-US" altLang="ja-JP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𝐞𝐱𝐩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𝜷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(6.8)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スピン状態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を取る確率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±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±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𝛽𝜇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𝛽𝜇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𝛽𝜇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		(5.70)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磁気モーメントの統計平均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(+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+(−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𝐬𝐢𝐧𝐡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⁡(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𝜷𝝁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𝐜𝐨𝐬𝐡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𝐭𝐚𝐧𝐡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⁡(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𝜷𝝁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(5.72)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𝜷𝝁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のときは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~ 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　自由に回転できる極性気体分子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~ 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806" y="808224"/>
                <a:ext cx="9530195" cy="5806205"/>
              </a:xfrm>
              <a:prstGeom prst="rect">
                <a:avLst/>
              </a:prstGeom>
              <a:blipFill>
                <a:blip r:embed="rId2"/>
                <a:stretch>
                  <a:fillRect l="-10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8557F0E-5DD6-44FE-DA7A-8BCA859D97CA}"/>
              </a:ext>
            </a:extLst>
          </p:cNvPr>
          <p:cNvGrpSpPr/>
          <p:nvPr/>
        </p:nvGrpSpPr>
        <p:grpSpPr>
          <a:xfrm>
            <a:off x="7978941" y="903968"/>
            <a:ext cx="4213059" cy="3285114"/>
            <a:chOff x="7689589" y="1323487"/>
            <a:chExt cx="3025975" cy="235949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AF62099-1938-812F-C1F6-AE5732F1F7BC}"/>
                </a:ext>
              </a:extLst>
            </p:cNvPr>
            <p:cNvSpPr/>
            <p:nvPr/>
          </p:nvSpPr>
          <p:spPr>
            <a:xfrm>
              <a:off x="8132887" y="1378337"/>
              <a:ext cx="2582677" cy="265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５－８図　磁場中のイジング・スピン</a:t>
              </a: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442A608F-49ED-030E-70F4-5F07EB0FAAAB}"/>
                </a:ext>
              </a:extLst>
            </p:cNvPr>
            <p:cNvGrpSpPr/>
            <p:nvPr/>
          </p:nvGrpSpPr>
          <p:grpSpPr>
            <a:xfrm>
              <a:off x="7689589" y="1323487"/>
              <a:ext cx="2154637" cy="2359490"/>
              <a:chOff x="6165588" y="1484132"/>
              <a:chExt cx="2154637" cy="2359490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946C5C15-BC97-344B-008D-259503624D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672" t="28059" r="17249" b="36083"/>
              <a:stretch/>
            </p:blipFill>
            <p:spPr>
              <a:xfrm>
                <a:off x="6608886" y="1941311"/>
                <a:ext cx="1243833" cy="89512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7C555C58-7003-F262-AFDD-38A1E3F6F835}"/>
                      </a:ext>
                    </a:extLst>
                  </p:cNvPr>
                  <p:cNvSpPr txBox="1"/>
                  <p:nvPr/>
                </p:nvSpPr>
                <p:spPr>
                  <a:xfrm>
                    <a:off x="6536397" y="2840559"/>
                    <a:ext cx="908548" cy="42000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エネルギー</a:t>
                    </a:r>
                    <a:endParaRPr kumimoji="0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oMath>
                    </a14:m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7C555C58-7003-F262-AFDD-38A1E3F6F8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397" y="2840559"/>
                    <a:ext cx="908548" cy="4200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167" b="-104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15A36601-4BC3-1F7F-3A24-42C456A92F13}"/>
                      </a:ext>
                    </a:extLst>
                  </p:cNvPr>
                  <p:cNvSpPr txBox="1"/>
                  <p:nvPr/>
                </p:nvSpPr>
                <p:spPr>
                  <a:xfrm>
                    <a:off x="7411677" y="2844685"/>
                    <a:ext cx="908548" cy="42000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エネルギー</a:t>
                    </a:r>
                    <a:endParaRPr kumimoji="0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oMath>
                    </a14:m>
                    <a:r>
                      <a:rPr kumimoji="0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15A36601-4BC3-1F7F-3A24-42C456A92F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1677" y="2844685"/>
                    <a:ext cx="908548" cy="4200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167" b="-104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A1DF1CA9-7378-B6A9-9123-BABA6E3F6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500" r="82871" b="12210"/>
              <a:stretch/>
            </p:blipFill>
            <p:spPr>
              <a:xfrm>
                <a:off x="6330858" y="1484132"/>
                <a:ext cx="278028" cy="2191474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83E9F-325B-C03A-072C-A6A1D1A2367C}"/>
                  </a:ext>
                </a:extLst>
              </p:cNvPr>
              <p:cNvSpPr txBox="1"/>
              <p:nvPr/>
            </p:nvSpPr>
            <p:spPr>
              <a:xfrm>
                <a:off x="6165588" y="3578354"/>
                <a:ext cx="886596" cy="2652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磁場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endParaRPr kumimoji="0" lang="ja-JP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§5.8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イジング模型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準位モデル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50" y="-18288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119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68480" y="687338"/>
                <a:ext cx="11097444" cy="560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磁気モーメントの統計平均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𝐬𝐢𝐧𝐡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⁡(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𝜷𝝁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1" lang="en-US" altLang="ja-JP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𝐜𝐨𝐬𝐡</m:t>
                        </m:r>
                        <m:d>
                          <m:d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e>
                        </m:d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  <m:f>
                          <m:f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𝜷𝝁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𝑯</m:t>
                                </m:r>
                              </m:sup>
                            </m:s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𝜷𝝁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𝑯</m:t>
                                </m:r>
                              </m:sup>
                            </m:s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𝑯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(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𝜷𝝁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𝑯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全エネルギーの統計平均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𝑯</m:t>
                    </m:r>
                    <m:d>
                      <m:d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𝜷𝝁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p>
                            </m:s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定積比熱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</m:d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𝜷𝝁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1" lang="ja-JP" alt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𝜷𝝁</m:t>
                                    </m:r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p>
                                </m:sSup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　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ショットキー比熱</a:t>
                </a:r>
                <a:endParaRPr kumimoji="0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480" y="687338"/>
                <a:ext cx="11097444" cy="5602944"/>
              </a:xfrm>
              <a:prstGeom prst="rect">
                <a:avLst/>
              </a:prstGeom>
              <a:blipFill>
                <a:blip r:embed="rId2"/>
                <a:stretch>
                  <a:fillRect l="-1154" t="-15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72" y="2113993"/>
            <a:ext cx="4274952" cy="294404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8847756" y="284357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５－９図　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0" lang="ja-JP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Nk</a:t>
            </a:r>
            <a:r>
              <a:rPr kumimoji="0" lang="en-US" altLang="ja-JP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0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との関係</a:t>
            </a:r>
            <a:b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ショットキー比熱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C97B91-C9A8-B89F-10C5-CF8F5C5CDC25}"/>
              </a:ext>
            </a:extLst>
          </p:cNvPr>
          <p:cNvSpPr txBox="1"/>
          <p:nvPr/>
        </p:nvSpPr>
        <p:spPr>
          <a:xfrm>
            <a:off x="1962666" y="5774756"/>
            <a:ext cx="6017741" cy="103105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T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=&gt; 0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で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C</a:t>
            </a:r>
            <a:r>
              <a:rPr kumimoji="0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V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=&gt;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0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エネルギーの等分配則が成立しない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　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8486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古典統計力学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エネルギー等分配則の問題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A0E49C4B-66EE-4704-A028-0DB03CA30D24}"/>
              </a:ext>
            </a:extLst>
          </p:cNvPr>
          <p:cNvSpPr txBox="1">
            <a:spLocks/>
          </p:cNvSpPr>
          <p:nvPr/>
        </p:nvSpPr>
        <p:spPr>
          <a:xfrm>
            <a:off x="769620" y="1221382"/>
            <a:ext cx="11209831" cy="56366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気体でエネルギー分配則が成立する運動の自由度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○ 運動エネルギー</a:t>
            </a:r>
            <a:b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分子の重心の並進運動の自由度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(&lt;</a:t>
            </a:r>
            <a:r>
              <a:rPr kumimoji="1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en-US" altLang="ja-JP" sz="24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&gt;, &lt;</a:t>
            </a:r>
            <a:r>
              <a:rPr kumimoji="1" lang="en-US" altLang="ja-JP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en-US" altLang="ja-JP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&gt;, &lt;</a:t>
            </a:r>
            <a:r>
              <a:rPr kumimoji="1" lang="en-US" altLang="ja-JP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en-US" altLang="ja-JP" sz="24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○ 分子の回転エネルギー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二原子分子 　　　    　　　 　回転の自由度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　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結合軸周りの回転は除く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三原子以上の非棒状分子 回転の自由度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b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全自由度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二原子分子では合計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、三原子分子では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9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のはずだが、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残りの自由度は 分子振動だが、「等分配則」では無視されている</a:t>
            </a:r>
            <a:b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一方、固体中の原子振動は自由度として取り入れる 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問題点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 なぜ分子の振動だけ無視するのか？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・ 低温の熱容量はデュロン・プティの法則に従わない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3">
                <a:extLst>
                  <a:ext uri="{FF2B5EF4-FFF2-40B4-BE49-F238E27FC236}">
                    <a16:creationId xmlns:a16="http://schemas.microsoft.com/office/drawing/2014/main" id="{0061F260-5B38-4FC4-FAF0-3D2FF907C0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549" y="687982"/>
                <a:ext cx="7674151" cy="7848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エネルギー等分配則</a:t>
                </a:r>
                <a:r>
                  <a:rPr kumimoji="1" lang="en-US" altLang="ja-JP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運動の自由度一つ当たり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コンテンツ プレースホルダー 3">
                <a:extLst>
                  <a:ext uri="{FF2B5EF4-FFF2-40B4-BE49-F238E27FC236}">
                    <a16:creationId xmlns:a16="http://schemas.microsoft.com/office/drawing/2014/main" id="{0061F260-5B38-4FC4-FAF0-3D2FF907C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9" y="687982"/>
                <a:ext cx="7674151" cy="784860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72328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B59E18-4135-42AE-B83D-4B84614B81B0}"/>
              </a:ext>
            </a:extLst>
          </p:cNvPr>
          <p:cNvSpPr/>
          <p:nvPr/>
        </p:nvSpPr>
        <p:spPr>
          <a:xfrm>
            <a:off x="0" y="7144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Schrödinger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方程式と固有状態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量子統計力学における等確率の原理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正準理論</a:t>
            </a:r>
            <a:endParaRPr kumimoji="1"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714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量子統計力学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6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熱容量の問題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量子力学誕生のきっかけ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920031" y="1082273"/>
                <a:ext cx="8451353" cy="2473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Newton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力学と古典統計力学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気体や固体の熱容量は、自由度ごとに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(1/2)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等分配の法則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熱力学第三法則と矛盾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　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𝑺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e>
                    </m:d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𝟎</m:t>
                        </m:r>
                      </m:sub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𝑽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  <m:t>𝑻</m:t>
                            </m:r>
                          </m:den>
                        </m:f>
                      </m:e>
                    </m:nary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𝒅𝑻</m:t>
                    </m:r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 </a:t>
                </a:r>
                <a:b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</a:b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　　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C</a:t>
                </a:r>
                <a:r>
                  <a:rPr kumimoji="0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が一定だと、</a:t>
                </a:r>
                <a:r>
                  <a:rPr kumimoji="0" lang="en-US" altLang="ja-JP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 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0" lang="ja-JP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 となってしまう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固体の熱容量の実測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低温で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0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en-US" altLang="ja-JP" sz="24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に比例して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になる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1" y="1082273"/>
                <a:ext cx="8451353" cy="2473947"/>
              </a:xfrm>
              <a:prstGeom prst="rect">
                <a:avLst/>
              </a:prstGeom>
              <a:blipFill>
                <a:blip r:embed="rId3"/>
                <a:stretch>
                  <a:fillRect l="-1154" t="-2716" r="-361" b="-5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1943384" y="4123636"/>
            <a:ext cx="7792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古典統計力学でも、エネルギー準位間隔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&gt;&gt;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0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0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の場合は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になる</a:t>
            </a:r>
            <a:b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二準位系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Ising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モデル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量子力学では多くのエネルギー準位が離散化される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下矢印 3"/>
          <p:cNvSpPr/>
          <p:nvPr/>
        </p:nvSpPr>
        <p:spPr bwMode="auto">
          <a:xfrm>
            <a:off x="3719461" y="3556219"/>
            <a:ext cx="1130710" cy="4703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下矢印 3">
            <a:extLst>
              <a:ext uri="{FF2B5EF4-FFF2-40B4-BE49-F238E27FC236}">
                <a16:creationId xmlns:a16="http://schemas.microsoft.com/office/drawing/2014/main" id="{F2466190-B1AF-3DE7-96A9-97A16BC6DDF3}"/>
              </a:ext>
            </a:extLst>
          </p:cNvPr>
          <p:cNvSpPr/>
          <p:nvPr/>
        </p:nvSpPr>
        <p:spPr bwMode="auto">
          <a:xfrm>
            <a:off x="3633968" y="5329263"/>
            <a:ext cx="1130710" cy="4703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968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Schrödinger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6" name="Rectangle 4"/>
              <p:cNvSpPr>
                <a:spLocks noChangeArrowheads="1"/>
              </p:cNvSpPr>
              <p:nvPr/>
            </p:nvSpPr>
            <p:spPr bwMode="auto">
              <a:xfrm>
                <a:off x="586948" y="930875"/>
                <a:ext cx="11250827" cy="5514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古典的なハミルトニアン　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𝐢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𝐩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𝐢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𝐢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𝐢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𝐩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𝐢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に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量子力学の交換関係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などを代入して量子化する。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　例えば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と置きかえる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Schr</a:t>
                </a:r>
                <a:r>
                  <a:rPr lang="en-US" altLang="ja-JP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ö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dinger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方程式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(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固有方程式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)</a:t>
                </a:r>
                <a:endParaRPr lang="ja-JP" altLang="en-US" dirty="0">
                  <a:solidFill>
                    <a:srgbClr val="000000"/>
                  </a:solidFill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　　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ja-JP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kumimoji="1" lang="ja-JP" alt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,,,</m:t>
                        </m:r>
                      </m:e>
                    </m:d>
                  </m:oMath>
                </a14:m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解は 固有値 と 固有関数として得られる：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</a:rPr>
                  <a:t>	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固有状態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𝚿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</a:rPr>
                  <a:t>}</a:t>
                </a:r>
                <a:r>
                  <a:rPr lang="ja-JP" altLang="en-US" b="1" dirty="0">
                    <a:solidFill>
                      <a:srgbClr val="000000"/>
                    </a:solidFill>
                  </a:rPr>
                  <a:t> </a:t>
                </a:r>
                <a:endParaRPr lang="en-US" altLang="ja-JP" b="1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固有エネルギー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全エネルギー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固有関数 　　　  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波動関数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𝚿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13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948" y="930875"/>
                <a:ext cx="11250827" cy="5514908"/>
              </a:xfrm>
              <a:prstGeom prst="rect">
                <a:avLst/>
              </a:prstGeom>
              <a:blipFill>
                <a:blip r:embed="rId3"/>
                <a:stretch>
                  <a:fillRect l="-813" t="-7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8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等確率の原理と正準理論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21455" y="701050"/>
                <a:ext cx="11479040" cy="323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等重率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の原理： 古典統計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位相空間内の同じエネルギーの状態が出現する確率は、</a:t>
                </a:r>
                <a:b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位相空間に占める体積に比例する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等重率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の原理：量子統計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不確定性原理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/2)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があるため、微視的状態は位相空間では拡がりをもつ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すべての固有状態が等確率で出現する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等確率の原理を置き換えると、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正準理論はそのまま量子統計にも使える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b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2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は固有状態の固有エネルギー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5" y="701050"/>
                <a:ext cx="11479040" cy="3239348"/>
              </a:xfrm>
              <a:prstGeom prst="rect">
                <a:avLst/>
              </a:prstGeom>
              <a:blipFill>
                <a:blip r:embed="rId3"/>
                <a:stretch>
                  <a:fillRect l="-797" t="-2072" b="-28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79BA2B-5242-4DEA-A98A-040B03D95DB7}"/>
              </a:ext>
            </a:extLst>
          </p:cNvPr>
          <p:cNvSpPr txBox="1"/>
          <p:nvPr/>
        </p:nvSpPr>
        <p:spPr>
          <a:xfrm>
            <a:off x="0" y="0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5BD496-C8C2-7C31-9FA7-EF1B6F39B918}"/>
                  </a:ext>
                </a:extLst>
              </p:cNvPr>
              <p:cNvSpPr/>
              <p:nvPr/>
            </p:nvSpPr>
            <p:spPr>
              <a:xfrm>
                <a:off x="2268118" y="3892084"/>
                <a:ext cx="7550260" cy="2849306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den>
                    </m:f>
                    <m:r>
                      <a:rPr kumimoji="0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𝒁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大正準分布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可変、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μ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den>
                    </m:f>
                    <m:r>
                      <a:rPr kumimoji="0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</m:e>
                    </m:d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𝒁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sub>
                      <m:sup/>
                      <m:e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))</m:t>
                        </m:r>
                      </m:e>
                    </m:nary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5BD496-C8C2-7C31-9FA7-EF1B6F39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18" y="3892084"/>
                <a:ext cx="7550260" cy="2849306"/>
              </a:xfrm>
              <a:prstGeom prst="rect">
                <a:avLst/>
              </a:prstGeom>
              <a:blipFill>
                <a:blip r:embed="rId4"/>
                <a:stretch>
                  <a:fillRect l="-1211" t="-2350" b="-30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3132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量子統計力学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正準分布による調和振動子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311645" y="1362961"/>
                <a:ext cx="7517990" cy="508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次元調和振動子１つの系を考える</a:t>
                </a:r>
                <a:endPara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Schrödinger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:endParaRPr lang="en-US" altLang="ja-JP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f>
                          <m:f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altLang="ja-JP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l-GR" altLang="ja-JP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l-GR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800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１調和振動子の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系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のエネルギー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=0,1,2,3,…</m:t>
                    </m:r>
                  </m:oMath>
                </a14:m>
                <a:endParaRPr lang="en-US" altLang="ja-JP" sz="2800" dirty="0"/>
              </a:p>
              <a:p>
                <a:pPr>
                  <a:spcAft>
                    <a:spcPts val="1200"/>
                  </a:spcAft>
                </a:pPr>
                <a:r>
                  <a:rPr lang="ja-JP" altLang="en-US" sz="2800" dirty="0"/>
                  <a:t>　　　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正準分布に従う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45" y="1362961"/>
                <a:ext cx="7517990" cy="5082289"/>
              </a:xfrm>
              <a:prstGeom prst="rect">
                <a:avLst/>
              </a:prstGeom>
              <a:blipFill>
                <a:blip r:embed="rId3"/>
                <a:stretch>
                  <a:fillRect l="-1622" t="-1681" b="-2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032077D-4B80-9DF5-2846-6D5B1781151F}"/>
              </a:ext>
            </a:extLst>
          </p:cNvPr>
          <p:cNvGrpSpPr/>
          <p:nvPr/>
        </p:nvGrpSpPr>
        <p:grpSpPr>
          <a:xfrm>
            <a:off x="7243379" y="891967"/>
            <a:ext cx="3808425" cy="5553283"/>
            <a:chOff x="7205279" y="1177717"/>
            <a:chExt cx="2907631" cy="4239783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/>
            <a:srcRect l="21977" t="54961" r="25606" b="11281"/>
            <a:stretch/>
          </p:blipFill>
          <p:spPr>
            <a:xfrm>
              <a:off x="7372025" y="2788167"/>
              <a:ext cx="2625112" cy="2629333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279" y="1177717"/>
              <a:ext cx="2907631" cy="1333665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7822807" y="2585365"/>
              <a:ext cx="17235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調和振動子の波動関数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485459" y="4518473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0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9488998" y="4128604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1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9492540" y="3728109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2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496083" y="3327607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3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9510257" y="2916482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4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89791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量子統計力学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正準分布による調和振動子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64341" y="922573"/>
                <a:ext cx="11225214" cy="578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多くの１調和振動子系が集まった大きな系を考える。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それぞれの系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の状態をとれる。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状態和 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𝑍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kumimoji="0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			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エネルギーの平均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func>
                      </m:num>
                      <m:den>
                        <m:r>
                          <a:rPr kumimoji="0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ja-JP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ℏ</m:t>
                                        </m:r>
                                        <m: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ja-JP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b="1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	 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				          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Planck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1" y="922573"/>
                <a:ext cx="11225214" cy="5789983"/>
              </a:xfrm>
              <a:prstGeom prst="rect">
                <a:avLst/>
              </a:prstGeom>
              <a:blipFill>
                <a:blip r:embed="rId3"/>
                <a:stretch>
                  <a:fillRect l="-814" t="-1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9208064" y="62468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キッテル、固体物理学入門</a:t>
            </a:r>
          </a:p>
        </p:txBody>
      </p:sp>
    </p:spTree>
    <p:extLst>
      <p:ext uri="{BB962C8B-B14F-4D97-AF65-F5344CB8AC3E}">
        <p14:creationId xmlns:p14="http://schemas.microsoft.com/office/powerpoint/2010/main" val="445874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正方形/長方形 278">
                <a:extLst>
                  <a:ext uri="{FF2B5EF4-FFF2-40B4-BE49-F238E27FC236}">
                    <a16:creationId xmlns:a16="http://schemas.microsoft.com/office/drawing/2014/main" id="{6710B1AF-3669-4750-B38B-21E689FD37A4}"/>
                  </a:ext>
                </a:extLst>
              </p:cNvPr>
              <p:cNvSpPr/>
              <p:nvPr/>
            </p:nvSpPr>
            <p:spPr>
              <a:xfrm>
                <a:off x="1524000" y="628954"/>
                <a:ext cx="9144000" cy="627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異なるエネルギーを持つ集団の出現確率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は分からない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Þ"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異なる状態の系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エネルギーが変われる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を集めて小正準集団 系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G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を作る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l-GR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𝜞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個の状態の異なる系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kumimoji="0" lang="en-US" altLang="ja-JP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𝑖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=1,2,⋯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𝑗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=1,2,⋯</m:t>
                    </m:r>
                    <m:r>
                      <a:rPr kumimoji="0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を集める。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個の系の状態は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l-GR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𝜞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空間の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で指定でき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空間中の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M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個の点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に対応する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Þ"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Þ"/>
                  <a:tabLst/>
                  <a:defRPr/>
                </a:pP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kumimoji="0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空間中の細胞 </a:t>
                </a:r>
                <a:r>
                  <a:rPr kumimoji="0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M</a:t>
                </a:r>
                <a:r>
                  <a:rPr kumimoji="0" lang="en-US" altLang="ja-JP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個の系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が配置された状態の配置数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W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=&gt;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kumimoji="0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空間中の異なる点に対応する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同じ配置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状態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の全体積は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W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等確率の原理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kumimoji="0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空間が小正準集団であれば、出現確率は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W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に比例 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=&gt;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最大配置数の状態が観測される状態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一次元当たりの細胞の長さを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l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とする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kumimoji="0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空間の細胞の体積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6</a:t>
                </a:r>
                <a:r>
                  <a:rPr kumimoji="0" lang="en-US" altLang="ja-JP" sz="20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			</a:t>
                </a:r>
                <a:r>
                  <a:rPr kumimoji="0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kumimoji="0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空間の細胞の体積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6</a:t>
                </a:r>
                <a:r>
                  <a:rPr kumimoji="0" lang="en-US" altLang="ja-JP" sz="20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NM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2000" b="0" i="1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M</a:t>
                </a:r>
                <a:endParaRPr kumimoji="0" lang="en-US" altLang="ja-JP" sz="20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9" name="正方形/長方形 278">
                <a:extLst>
                  <a:ext uri="{FF2B5EF4-FFF2-40B4-BE49-F238E27FC236}">
                    <a16:creationId xmlns:a16="http://schemas.microsoft.com/office/drawing/2014/main" id="{6710B1AF-3669-4750-B38B-21E689FD3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28954"/>
                <a:ext cx="9144000" cy="6272551"/>
              </a:xfrm>
              <a:prstGeom prst="rect">
                <a:avLst/>
              </a:prstGeom>
              <a:blipFill>
                <a:blip r:embed="rId2"/>
                <a:stretch>
                  <a:fillRect l="-733" t="-680" r="-600" b="-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988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大正準集団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正準集団を集めて小正準集団を作る</a:t>
            </a:r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648A72F7-FAB9-40B5-A1E3-A90029A72EF7}"/>
              </a:ext>
            </a:extLst>
          </p:cNvPr>
          <p:cNvGrpSpPr/>
          <p:nvPr/>
        </p:nvGrpSpPr>
        <p:grpSpPr>
          <a:xfrm>
            <a:off x="1654183" y="2235792"/>
            <a:ext cx="3112398" cy="2715736"/>
            <a:chOff x="5272015" y="1276350"/>
            <a:chExt cx="2379735" cy="2076450"/>
          </a:xfrm>
        </p:grpSpPr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4D224265-E605-42EF-8B45-788A5929D4BA}"/>
                </a:ext>
              </a:extLst>
            </p:cNvPr>
            <p:cNvGrpSpPr/>
            <p:nvPr/>
          </p:nvGrpSpPr>
          <p:grpSpPr>
            <a:xfrm>
              <a:off x="5583767" y="1276350"/>
              <a:ext cx="2067983" cy="2076450"/>
              <a:chOff x="5583767" y="1276350"/>
              <a:chExt cx="2067983" cy="2076450"/>
            </a:xfrm>
          </p:grpSpPr>
          <p:sp>
            <p:nvSpPr>
              <p:cNvPr id="160" name="Freeform 5">
                <a:extLst>
                  <a:ext uri="{FF2B5EF4-FFF2-40B4-BE49-F238E27FC236}">
                    <a16:creationId xmlns:a16="http://schemas.microsoft.com/office/drawing/2014/main" id="{E6C08F4E-F5B9-4F55-99D6-D705D6F6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Line 6">
                <a:extLst>
                  <a:ext uri="{FF2B5EF4-FFF2-40B4-BE49-F238E27FC236}">
                    <a16:creationId xmlns:a16="http://schemas.microsoft.com/office/drawing/2014/main" id="{49153BE9-3F6B-430A-BD85-4B0C5DCBF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Freeform 7">
                <a:extLst>
                  <a:ext uri="{FF2B5EF4-FFF2-40B4-BE49-F238E27FC236}">
                    <a16:creationId xmlns:a16="http://schemas.microsoft.com/office/drawing/2014/main" id="{8D5B8F78-BAD2-4024-965A-ABB0F609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32115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Line 8">
                <a:extLst>
                  <a:ext uri="{FF2B5EF4-FFF2-40B4-BE49-F238E27FC236}">
                    <a16:creationId xmlns:a16="http://schemas.microsoft.com/office/drawing/2014/main" id="{8E5B0DF7-CDF8-4FD0-BBC6-3270520B0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32115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Freeform 9">
                <a:extLst>
                  <a:ext uri="{FF2B5EF4-FFF2-40B4-BE49-F238E27FC236}">
                    <a16:creationId xmlns:a16="http://schemas.microsoft.com/office/drawing/2014/main" id="{C7916C55-9728-49B9-B84B-831E782D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2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Line 10">
                <a:extLst>
                  <a:ext uri="{FF2B5EF4-FFF2-40B4-BE49-F238E27FC236}">
                    <a16:creationId xmlns:a16="http://schemas.microsoft.com/office/drawing/2014/main" id="{4151B072-38A3-418C-918E-9AFC78861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62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Freeform 11">
                <a:extLst>
                  <a:ext uri="{FF2B5EF4-FFF2-40B4-BE49-F238E27FC236}">
                    <a16:creationId xmlns:a16="http://schemas.microsoft.com/office/drawing/2014/main" id="{A1D40919-C7DD-4066-81CC-339886995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0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Line 12">
                <a:extLst>
                  <a:ext uri="{FF2B5EF4-FFF2-40B4-BE49-F238E27FC236}">
                    <a16:creationId xmlns:a16="http://schemas.microsoft.com/office/drawing/2014/main" id="{066D7241-BF3C-46F5-BE2D-B8FAA1543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0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Freeform 13">
                <a:extLst>
                  <a:ext uri="{FF2B5EF4-FFF2-40B4-BE49-F238E27FC236}">
                    <a16:creationId xmlns:a16="http://schemas.microsoft.com/office/drawing/2014/main" id="{4A1AD23F-5B72-4786-8E0D-D73753B73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7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Line 14">
                <a:extLst>
                  <a:ext uri="{FF2B5EF4-FFF2-40B4-BE49-F238E27FC236}">
                    <a16:creationId xmlns:a16="http://schemas.microsoft.com/office/drawing/2014/main" id="{262FD6AB-F889-478C-84B6-05B784BB9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47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292D5014-C546-4757-9DDB-4B760D8AE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6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DE79ED2E-8E26-41A8-AFAF-C29DD947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16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Freeform 17">
                <a:extLst>
                  <a:ext uri="{FF2B5EF4-FFF2-40B4-BE49-F238E27FC236}">
                    <a16:creationId xmlns:a16="http://schemas.microsoft.com/office/drawing/2014/main" id="{20C26FE4-6545-4FEF-85CD-C38CFE37F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Freeform 19">
                <a:extLst>
                  <a:ext uri="{FF2B5EF4-FFF2-40B4-BE49-F238E27FC236}">
                    <a16:creationId xmlns:a16="http://schemas.microsoft.com/office/drawing/2014/main" id="{4EAE0BC1-E0C5-43FF-853B-60A03AC65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01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Line 20">
                <a:extLst>
                  <a:ext uri="{FF2B5EF4-FFF2-40B4-BE49-F238E27FC236}">
                    <a16:creationId xmlns:a16="http://schemas.microsoft.com/office/drawing/2014/main" id="{79AE8DAA-0B2E-4C03-95D9-4E4924841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01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Freeform 21">
                <a:extLst>
                  <a:ext uri="{FF2B5EF4-FFF2-40B4-BE49-F238E27FC236}">
                    <a16:creationId xmlns:a16="http://schemas.microsoft.com/office/drawing/2014/main" id="{174F127B-4C8B-4CBD-B858-F962A9355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6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Line 22">
                <a:extLst>
                  <a:ext uri="{FF2B5EF4-FFF2-40B4-BE49-F238E27FC236}">
                    <a16:creationId xmlns:a16="http://schemas.microsoft.com/office/drawing/2014/main" id="{5CA5705A-873E-46BA-9E3C-4DB7ED556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56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Freeform 23">
                <a:extLst>
                  <a:ext uri="{FF2B5EF4-FFF2-40B4-BE49-F238E27FC236}">
                    <a16:creationId xmlns:a16="http://schemas.microsoft.com/office/drawing/2014/main" id="{CDDEF916-9418-4A0C-80DE-F9FD07656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462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Line 24">
                <a:extLst>
                  <a:ext uri="{FF2B5EF4-FFF2-40B4-BE49-F238E27FC236}">
                    <a16:creationId xmlns:a16="http://schemas.microsoft.com/office/drawing/2014/main" id="{1341B507-E01E-4404-9813-43568EAE5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9462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25">
                <a:extLst>
                  <a:ext uri="{FF2B5EF4-FFF2-40B4-BE49-F238E27FC236}">
                    <a16:creationId xmlns:a16="http://schemas.microsoft.com/office/drawing/2014/main" id="{2EF366C8-1719-4896-9708-9A05AD74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63513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Line 26">
                <a:extLst>
                  <a:ext uri="{FF2B5EF4-FFF2-40B4-BE49-F238E27FC236}">
                    <a16:creationId xmlns:a16="http://schemas.microsoft.com/office/drawing/2014/main" id="{694A1EE4-A299-4E71-B5E2-1D514D5FC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63513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27">
                <a:extLst>
                  <a:ext uri="{FF2B5EF4-FFF2-40B4-BE49-F238E27FC236}">
                    <a16:creationId xmlns:a16="http://schemas.microsoft.com/office/drawing/2014/main" id="{84AF62CF-03A9-4C8D-AB0C-A82E7D440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76066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Line 28">
                <a:extLst>
                  <a:ext uri="{FF2B5EF4-FFF2-40B4-BE49-F238E27FC236}">
                    <a16:creationId xmlns:a16="http://schemas.microsoft.com/office/drawing/2014/main" id="{1ACA65F4-4839-4B57-B94D-624DB25D9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76066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36354E91-1B72-4BF3-8C3E-AB237F8B3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3114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31">
                <a:extLst>
                  <a:ext uri="{FF2B5EF4-FFF2-40B4-BE49-F238E27FC236}">
                    <a16:creationId xmlns:a16="http://schemas.microsoft.com/office/drawing/2014/main" id="{C25B9DF9-6A10-4C54-B1C1-C83776B49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08598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Line 32">
                <a:extLst>
                  <a:ext uri="{FF2B5EF4-FFF2-40B4-BE49-F238E27FC236}">
                    <a16:creationId xmlns:a16="http://schemas.microsoft.com/office/drawing/2014/main" id="{E5818882-2594-4E59-A541-32AE7FDD6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08598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33">
                <a:extLst>
                  <a:ext uri="{FF2B5EF4-FFF2-40B4-BE49-F238E27FC236}">
                    <a16:creationId xmlns:a16="http://schemas.microsoft.com/office/drawing/2014/main" id="{69D24702-D9D0-41B8-895B-982925279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86055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Line 34">
                <a:extLst>
                  <a:ext uri="{FF2B5EF4-FFF2-40B4-BE49-F238E27FC236}">
                    <a16:creationId xmlns:a16="http://schemas.microsoft.com/office/drawing/2014/main" id="{38F1A90B-EECA-4046-95F5-726D8884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86055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35">
                <a:extLst>
                  <a:ext uri="{FF2B5EF4-FFF2-40B4-BE49-F238E27FC236}">
                    <a16:creationId xmlns:a16="http://schemas.microsoft.com/office/drawing/2014/main" id="{60D79726-D7AF-4F2F-AA26-CCD7C2BF0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98609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Line 36">
                <a:extLst>
                  <a:ext uri="{FF2B5EF4-FFF2-40B4-BE49-F238E27FC236}">
                    <a16:creationId xmlns:a16="http://schemas.microsoft.com/office/drawing/2014/main" id="{F1560066-8ADB-4439-A4AA-BAB49924E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98609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37">
                <a:extLst>
                  <a:ext uri="{FF2B5EF4-FFF2-40B4-BE49-F238E27FC236}">
                    <a16:creationId xmlns:a16="http://schemas.microsoft.com/office/drawing/2014/main" id="{E902918F-2165-4224-97C6-6D94F16DF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5384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Line 38">
                <a:extLst>
                  <a:ext uri="{FF2B5EF4-FFF2-40B4-BE49-F238E27FC236}">
                    <a16:creationId xmlns:a16="http://schemas.microsoft.com/office/drawing/2014/main" id="{499CD034-26E8-43CB-BB20-DB2C53C38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5384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39">
                <a:extLst>
                  <a:ext uri="{FF2B5EF4-FFF2-40B4-BE49-F238E27FC236}">
                    <a16:creationId xmlns:a16="http://schemas.microsoft.com/office/drawing/2014/main" id="{62D87E66-EEC4-4F3D-A725-49BDA1139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4097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Line 40">
                <a:extLst>
                  <a:ext uri="{FF2B5EF4-FFF2-40B4-BE49-F238E27FC236}">
                    <a16:creationId xmlns:a16="http://schemas.microsoft.com/office/drawing/2014/main" id="{7E08A692-786C-4CB6-ACD5-5DB9AF23F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4097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41">
                <a:extLst>
                  <a:ext uri="{FF2B5EF4-FFF2-40B4-BE49-F238E27FC236}">
                    <a16:creationId xmlns:a16="http://schemas.microsoft.com/office/drawing/2014/main" id="{9E9A20AC-9114-4B06-843D-57C7A18DB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310039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Line 42">
                <a:extLst>
                  <a:ext uri="{FF2B5EF4-FFF2-40B4-BE49-F238E27FC236}">
                    <a16:creationId xmlns:a16="http://schemas.microsoft.com/office/drawing/2014/main" id="{0CDCE34E-59C2-4C03-B6B3-827E7EE22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310039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43">
                <a:extLst>
                  <a:ext uri="{FF2B5EF4-FFF2-40B4-BE49-F238E27FC236}">
                    <a16:creationId xmlns:a16="http://schemas.microsoft.com/office/drawing/2014/main" id="{4ED22BB9-66AB-42A6-9D5B-E98A9979C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74943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Line 44">
                <a:extLst>
                  <a:ext uri="{FF2B5EF4-FFF2-40B4-BE49-F238E27FC236}">
                    <a16:creationId xmlns:a16="http://schemas.microsoft.com/office/drawing/2014/main" id="{6C044596-0ACF-4ACF-AF37-48AA8E9D9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74943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45">
                <a:extLst>
                  <a:ext uri="{FF2B5EF4-FFF2-40B4-BE49-F238E27FC236}">
                    <a16:creationId xmlns:a16="http://schemas.microsoft.com/office/drawing/2014/main" id="{7002263A-45D5-4F73-9B51-DA1D18079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64954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Line 46">
                <a:extLst>
                  <a:ext uri="{FF2B5EF4-FFF2-40B4-BE49-F238E27FC236}">
                    <a16:creationId xmlns:a16="http://schemas.microsoft.com/office/drawing/2014/main" id="{77D128A9-4AD7-48C7-9616-1238211FC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64954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47">
                <a:extLst>
                  <a:ext uri="{FF2B5EF4-FFF2-40B4-BE49-F238E27FC236}">
                    <a16:creationId xmlns:a16="http://schemas.microsoft.com/office/drawing/2014/main" id="{E854639C-5B4E-4F51-981F-DED6576B2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1971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Line 48">
                <a:extLst>
                  <a:ext uri="{FF2B5EF4-FFF2-40B4-BE49-F238E27FC236}">
                    <a16:creationId xmlns:a16="http://schemas.microsoft.com/office/drawing/2014/main" id="{F152B496-66CF-4629-A5FF-97FE14630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1971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49">
                <a:extLst>
                  <a:ext uri="{FF2B5EF4-FFF2-40B4-BE49-F238E27FC236}">
                    <a16:creationId xmlns:a16="http://schemas.microsoft.com/office/drawing/2014/main" id="{29E21F46-7D6D-4B84-B83C-68539E89A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97168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Line 50">
                <a:extLst>
                  <a:ext uri="{FF2B5EF4-FFF2-40B4-BE49-F238E27FC236}">
                    <a16:creationId xmlns:a16="http://schemas.microsoft.com/office/drawing/2014/main" id="{854DEAD3-866F-47D8-BDD4-D3E56510B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97168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51">
                <a:extLst>
                  <a:ext uri="{FF2B5EF4-FFF2-40B4-BE49-F238E27FC236}">
                    <a16:creationId xmlns:a16="http://schemas.microsoft.com/office/drawing/2014/main" id="{8029141E-2657-46B6-98AB-6346AC4A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87496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Line 52">
                <a:extLst>
                  <a:ext uri="{FF2B5EF4-FFF2-40B4-BE49-F238E27FC236}">
                    <a16:creationId xmlns:a16="http://schemas.microsoft.com/office/drawing/2014/main" id="{BA40B70F-0F7C-46D5-B0F3-9F8A0E6CC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87496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53">
                <a:extLst>
                  <a:ext uri="{FF2B5EF4-FFF2-40B4-BE49-F238E27FC236}">
                    <a16:creationId xmlns:a16="http://schemas.microsoft.com/office/drawing/2014/main" id="{9A8458CF-B080-4912-8023-C2E2E9018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4241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Line 54">
                <a:extLst>
                  <a:ext uri="{FF2B5EF4-FFF2-40B4-BE49-F238E27FC236}">
                    <a16:creationId xmlns:a16="http://schemas.microsoft.com/office/drawing/2014/main" id="{1C0E7842-4ED2-443D-AA1F-99E2A2BDC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4241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55">
                <a:extLst>
                  <a:ext uri="{FF2B5EF4-FFF2-40B4-BE49-F238E27FC236}">
                    <a16:creationId xmlns:a16="http://schemas.microsoft.com/office/drawing/2014/main" id="{E65C0915-B990-4C7B-80B1-F6B3A9B60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5240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Line 56">
                <a:extLst>
                  <a:ext uri="{FF2B5EF4-FFF2-40B4-BE49-F238E27FC236}">
                    <a16:creationId xmlns:a16="http://schemas.microsoft.com/office/drawing/2014/main" id="{73D5D2E2-8DB0-4439-8B15-820C98014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5240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57">
                <a:extLst>
                  <a:ext uri="{FF2B5EF4-FFF2-40B4-BE49-F238E27FC236}">
                    <a16:creationId xmlns:a16="http://schemas.microsoft.com/office/drawing/2014/main" id="{0485ACF1-83C0-44A3-8D91-D2655D897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3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Line 58">
                <a:extLst>
                  <a:ext uri="{FF2B5EF4-FFF2-40B4-BE49-F238E27FC236}">
                    <a16:creationId xmlns:a16="http://schemas.microsoft.com/office/drawing/2014/main" id="{D2A75B5D-52A7-432C-A975-3D4AC1892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73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59">
                <a:extLst>
                  <a:ext uri="{FF2B5EF4-FFF2-40B4-BE49-F238E27FC236}">
                    <a16:creationId xmlns:a16="http://schemas.microsoft.com/office/drawing/2014/main" id="{8952DEA4-6978-48D5-9796-6CA87BE8B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82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Line 60">
                <a:extLst>
                  <a:ext uri="{FF2B5EF4-FFF2-40B4-BE49-F238E27FC236}">
                    <a16:creationId xmlns:a16="http://schemas.microsoft.com/office/drawing/2014/main" id="{D80C4711-EE1F-40DC-BD2D-63071C594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82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61">
                <a:extLst>
                  <a:ext uri="{FF2B5EF4-FFF2-40B4-BE49-F238E27FC236}">
                    <a16:creationId xmlns:a16="http://schemas.microsoft.com/office/drawing/2014/main" id="{D926E1BE-7CE9-48A6-8FB3-5184FB0CE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0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Line 62">
                <a:extLst>
                  <a:ext uri="{FF2B5EF4-FFF2-40B4-BE49-F238E27FC236}">
                    <a16:creationId xmlns:a16="http://schemas.microsoft.com/office/drawing/2014/main" id="{A6CD3138-D892-46F9-A010-24F8CA1B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90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63">
                <a:extLst>
                  <a:ext uri="{FF2B5EF4-FFF2-40B4-BE49-F238E27FC236}">
                    <a16:creationId xmlns:a16="http://schemas.microsoft.com/office/drawing/2014/main" id="{CBBE69E0-FC2D-4E81-894A-E37BAE1C3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7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Line 64">
                <a:extLst>
                  <a:ext uri="{FF2B5EF4-FFF2-40B4-BE49-F238E27FC236}">
                    <a16:creationId xmlns:a16="http://schemas.microsoft.com/office/drawing/2014/main" id="{2006783E-8149-482D-BE4F-53A77D9A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27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65">
                <a:extLst>
                  <a:ext uri="{FF2B5EF4-FFF2-40B4-BE49-F238E27FC236}">
                    <a16:creationId xmlns:a16="http://schemas.microsoft.com/office/drawing/2014/main" id="{DB2CEFC7-E200-4D6D-B772-DE34357A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6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Line 66">
                <a:extLst>
                  <a:ext uri="{FF2B5EF4-FFF2-40B4-BE49-F238E27FC236}">
                    <a16:creationId xmlns:a16="http://schemas.microsoft.com/office/drawing/2014/main" id="{55945C63-8E65-4072-AE5E-21ED52F3E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6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67">
                <a:extLst>
                  <a:ext uri="{FF2B5EF4-FFF2-40B4-BE49-F238E27FC236}">
                    <a16:creationId xmlns:a16="http://schemas.microsoft.com/office/drawing/2014/main" id="{8C1F845F-5221-42DA-92E4-EB8D9E44A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44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Line 68">
                <a:extLst>
                  <a:ext uri="{FF2B5EF4-FFF2-40B4-BE49-F238E27FC236}">
                    <a16:creationId xmlns:a16="http://schemas.microsoft.com/office/drawing/2014/main" id="{B51CAFC6-5A50-4D3E-AEEC-49939450E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44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69">
                <a:extLst>
                  <a:ext uri="{FF2B5EF4-FFF2-40B4-BE49-F238E27FC236}">
                    <a16:creationId xmlns:a16="http://schemas.microsoft.com/office/drawing/2014/main" id="{8FEDD8B3-C481-415D-8D18-9378FE577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5162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Line 70">
                <a:extLst>
                  <a:ext uri="{FF2B5EF4-FFF2-40B4-BE49-F238E27FC236}">
                    <a16:creationId xmlns:a16="http://schemas.microsoft.com/office/drawing/2014/main" id="{A9BD015B-3EF8-47F7-8287-FCBCFB4BA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5162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71">
                <a:extLst>
                  <a:ext uri="{FF2B5EF4-FFF2-40B4-BE49-F238E27FC236}">
                    <a16:creationId xmlns:a16="http://schemas.microsoft.com/office/drawing/2014/main" id="{E9616638-799F-4E05-8184-B623B6919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9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Line 72">
                <a:extLst>
                  <a:ext uri="{FF2B5EF4-FFF2-40B4-BE49-F238E27FC236}">
                    <a16:creationId xmlns:a16="http://schemas.microsoft.com/office/drawing/2014/main" id="{AE6247A6-8CA3-4A23-8728-3B78B50F8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19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Line 30">
                <a:extLst>
                  <a:ext uri="{FF2B5EF4-FFF2-40B4-BE49-F238E27FC236}">
                    <a16:creationId xmlns:a16="http://schemas.microsoft.com/office/drawing/2014/main" id="{2DD5B3EC-5CFB-4FA8-99BD-D84CF206F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3767" y="2311406"/>
                <a:ext cx="206798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Line 18">
                <a:extLst>
                  <a:ext uri="{FF2B5EF4-FFF2-40B4-BE49-F238E27FC236}">
                    <a16:creationId xmlns:a16="http://schemas.microsoft.com/office/drawing/2014/main" id="{755619E4-21F1-484F-ABDA-7C6664387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349" y="1276350"/>
                <a:ext cx="0" cy="2076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61783B3E-8586-4D56-814D-765C28F5ACC9}"/>
                </a:ext>
              </a:extLst>
            </p:cNvPr>
            <p:cNvSpPr txBox="1"/>
            <p:nvPr/>
          </p:nvSpPr>
          <p:spPr>
            <a:xfrm>
              <a:off x="5272015" y="1965628"/>
              <a:ext cx="170611" cy="21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.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C409F6BA-C416-490B-BA70-38BA454FBF6D}"/>
              </a:ext>
            </a:extLst>
          </p:cNvPr>
          <p:cNvSpPr txBox="1"/>
          <p:nvPr/>
        </p:nvSpPr>
        <p:spPr>
          <a:xfrm>
            <a:off x="1881970" y="2024327"/>
            <a:ext cx="1501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Γ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空間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系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小正準集団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7F15AC64-D3E7-460A-9507-61D8177F1381}"/>
                  </a:ext>
                </a:extLst>
              </p:cNvPr>
              <p:cNvSpPr txBox="1"/>
              <p:nvPr/>
            </p:nvSpPr>
            <p:spPr>
              <a:xfrm>
                <a:off x="4437330" y="3607771"/>
                <a:ext cx="1082816" cy="395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{</m:t>
                      </m:r>
                      <m:sSub>
                        <m:sSubPr>
                          <m:ctrlP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altLang="ja-JP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altLang="ja-JP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7F15AC64-D3E7-460A-9507-61D8177F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30" y="3607771"/>
                <a:ext cx="1082816" cy="395301"/>
              </a:xfrm>
              <a:prstGeom prst="rect">
                <a:avLst/>
              </a:prstGeom>
              <a:blipFill>
                <a:blip r:embed="rId3"/>
                <a:stretch>
                  <a:fillRect l="-2247" r="-6742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テキスト ボックス 282">
                <a:extLst>
                  <a:ext uri="{FF2B5EF4-FFF2-40B4-BE49-F238E27FC236}">
                    <a16:creationId xmlns:a16="http://schemas.microsoft.com/office/drawing/2014/main" id="{CDBB2840-3840-4C88-A29E-01F8DF4B0CDF}"/>
                  </a:ext>
                </a:extLst>
              </p:cNvPr>
              <p:cNvSpPr txBox="1"/>
              <p:nvPr/>
            </p:nvSpPr>
            <p:spPr>
              <a:xfrm>
                <a:off x="3418703" y="2082649"/>
                <a:ext cx="1082816" cy="395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{</m:t>
                      </m:r>
                      <m:sSub>
                        <m:sSubPr>
                          <m:ctrlP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altLang="ja-JP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kumimoji="0" lang="en-US" altLang="ja-JP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kumimoji="0" lang="en-US" altLang="ja-JP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ゴシック" panose="020B0609070205080204" pitchFamily="49" charset="-128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kumimoji="0" lang="ja-JP" alt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’</m:t>
                          </m:r>
                        </m:sub>
                      </m:sSub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3" name="テキスト ボックス 282">
                <a:extLst>
                  <a:ext uri="{FF2B5EF4-FFF2-40B4-BE49-F238E27FC236}">
                    <a16:creationId xmlns:a16="http://schemas.microsoft.com/office/drawing/2014/main" id="{CDBB2840-3840-4C88-A29E-01F8DF4B0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03" y="2082649"/>
                <a:ext cx="1082816" cy="395301"/>
              </a:xfrm>
              <a:prstGeom prst="rect">
                <a:avLst/>
              </a:prstGeom>
              <a:blipFill>
                <a:blip r:embed="rId4"/>
                <a:stretch>
                  <a:fillRect l="-2260" r="-21469"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705391C8-D8FF-4C30-B2B1-5C9FC09F2248}"/>
              </a:ext>
            </a:extLst>
          </p:cNvPr>
          <p:cNvGrpSpPr/>
          <p:nvPr/>
        </p:nvGrpSpPr>
        <p:grpSpPr>
          <a:xfrm>
            <a:off x="6451621" y="2134191"/>
            <a:ext cx="3112398" cy="2715736"/>
            <a:chOff x="5272015" y="1276350"/>
            <a:chExt cx="2379735" cy="2076450"/>
          </a:xfrm>
        </p:grpSpPr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20FC25A0-5E36-44C7-9931-FBB906D70BCD}"/>
                </a:ext>
              </a:extLst>
            </p:cNvPr>
            <p:cNvGrpSpPr/>
            <p:nvPr/>
          </p:nvGrpSpPr>
          <p:grpSpPr>
            <a:xfrm>
              <a:off x="5583767" y="1276350"/>
              <a:ext cx="2067983" cy="2076450"/>
              <a:chOff x="5583767" y="1276350"/>
              <a:chExt cx="2067983" cy="2076450"/>
            </a:xfrm>
          </p:grpSpPr>
          <p:sp>
            <p:nvSpPr>
              <p:cNvPr id="347" name="Freeform 5">
                <a:extLst>
                  <a:ext uri="{FF2B5EF4-FFF2-40B4-BE49-F238E27FC236}">
                    <a16:creationId xmlns:a16="http://schemas.microsoft.com/office/drawing/2014/main" id="{D7F5C479-DF25-4FE4-B10C-2FCBA7932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Line 6">
                <a:extLst>
                  <a:ext uri="{FF2B5EF4-FFF2-40B4-BE49-F238E27FC236}">
                    <a16:creationId xmlns:a16="http://schemas.microsoft.com/office/drawing/2014/main" id="{87F37DA4-FB78-4C9E-A169-155F8D76E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7">
                <a:extLst>
                  <a:ext uri="{FF2B5EF4-FFF2-40B4-BE49-F238E27FC236}">
                    <a16:creationId xmlns:a16="http://schemas.microsoft.com/office/drawing/2014/main" id="{468C6511-722E-4B4A-95FA-CE83B6442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32115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Line 8">
                <a:extLst>
                  <a:ext uri="{FF2B5EF4-FFF2-40B4-BE49-F238E27FC236}">
                    <a16:creationId xmlns:a16="http://schemas.microsoft.com/office/drawing/2014/main" id="{4464FDDF-B0FD-46BC-8B2C-214922909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32115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9">
                <a:extLst>
                  <a:ext uri="{FF2B5EF4-FFF2-40B4-BE49-F238E27FC236}">
                    <a16:creationId xmlns:a16="http://schemas.microsoft.com/office/drawing/2014/main" id="{BD867483-9F89-4EF4-A0F5-F4ECA0010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2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Line 10">
                <a:extLst>
                  <a:ext uri="{FF2B5EF4-FFF2-40B4-BE49-F238E27FC236}">
                    <a16:creationId xmlns:a16="http://schemas.microsoft.com/office/drawing/2014/main" id="{F582F1C1-D3D2-4930-BDCE-31FA3D4F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62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11">
                <a:extLst>
                  <a:ext uri="{FF2B5EF4-FFF2-40B4-BE49-F238E27FC236}">
                    <a16:creationId xmlns:a16="http://schemas.microsoft.com/office/drawing/2014/main" id="{0D6E228A-C0F0-4BC1-9935-E450C081E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0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Line 12">
                <a:extLst>
                  <a:ext uri="{FF2B5EF4-FFF2-40B4-BE49-F238E27FC236}">
                    <a16:creationId xmlns:a16="http://schemas.microsoft.com/office/drawing/2014/main" id="{366617A0-C92F-4B1B-A11C-931DAC02C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0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13">
                <a:extLst>
                  <a:ext uri="{FF2B5EF4-FFF2-40B4-BE49-F238E27FC236}">
                    <a16:creationId xmlns:a16="http://schemas.microsoft.com/office/drawing/2014/main" id="{D65949DC-C824-44B7-AFC4-7E86D5C5B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7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Line 14">
                <a:extLst>
                  <a:ext uri="{FF2B5EF4-FFF2-40B4-BE49-F238E27FC236}">
                    <a16:creationId xmlns:a16="http://schemas.microsoft.com/office/drawing/2014/main" id="{00305C34-72EB-4D08-8E16-461EC5AAC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47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15">
                <a:extLst>
                  <a:ext uri="{FF2B5EF4-FFF2-40B4-BE49-F238E27FC236}">
                    <a16:creationId xmlns:a16="http://schemas.microsoft.com/office/drawing/2014/main" id="{3018ECC5-427A-4DFC-AFCF-281FB2164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6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Line 16">
                <a:extLst>
                  <a:ext uri="{FF2B5EF4-FFF2-40B4-BE49-F238E27FC236}">
                    <a16:creationId xmlns:a16="http://schemas.microsoft.com/office/drawing/2014/main" id="{07B45FE3-C377-47BC-B2B0-17A5C66EE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16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17">
                <a:extLst>
                  <a:ext uri="{FF2B5EF4-FFF2-40B4-BE49-F238E27FC236}">
                    <a16:creationId xmlns:a16="http://schemas.microsoft.com/office/drawing/2014/main" id="{6AF56007-9912-49C1-850C-7213DCE81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19">
                <a:extLst>
                  <a:ext uri="{FF2B5EF4-FFF2-40B4-BE49-F238E27FC236}">
                    <a16:creationId xmlns:a16="http://schemas.microsoft.com/office/drawing/2014/main" id="{DC499C7D-8BBD-4871-983B-43586D00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01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Line 20">
                <a:extLst>
                  <a:ext uri="{FF2B5EF4-FFF2-40B4-BE49-F238E27FC236}">
                    <a16:creationId xmlns:a16="http://schemas.microsoft.com/office/drawing/2014/main" id="{79599188-E7D3-44BA-9E3C-BE0E60023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01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21">
                <a:extLst>
                  <a:ext uri="{FF2B5EF4-FFF2-40B4-BE49-F238E27FC236}">
                    <a16:creationId xmlns:a16="http://schemas.microsoft.com/office/drawing/2014/main" id="{3D9ADC08-43A1-4EB1-8509-E09A27F07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6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Line 22">
                <a:extLst>
                  <a:ext uri="{FF2B5EF4-FFF2-40B4-BE49-F238E27FC236}">
                    <a16:creationId xmlns:a16="http://schemas.microsoft.com/office/drawing/2014/main" id="{2D9FE930-C02D-41C6-A1D9-9BBC4D3A5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56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23">
                <a:extLst>
                  <a:ext uri="{FF2B5EF4-FFF2-40B4-BE49-F238E27FC236}">
                    <a16:creationId xmlns:a16="http://schemas.microsoft.com/office/drawing/2014/main" id="{810A1EF9-D914-4102-84C2-EE05E9352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462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Line 24">
                <a:extLst>
                  <a:ext uri="{FF2B5EF4-FFF2-40B4-BE49-F238E27FC236}">
                    <a16:creationId xmlns:a16="http://schemas.microsoft.com/office/drawing/2014/main" id="{7CA17571-50BF-4D7F-B51F-89E5614DA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9462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25">
                <a:extLst>
                  <a:ext uri="{FF2B5EF4-FFF2-40B4-BE49-F238E27FC236}">
                    <a16:creationId xmlns:a16="http://schemas.microsoft.com/office/drawing/2014/main" id="{7572617E-EBCD-4410-B588-7051AEE7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63513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Line 26">
                <a:extLst>
                  <a:ext uri="{FF2B5EF4-FFF2-40B4-BE49-F238E27FC236}">
                    <a16:creationId xmlns:a16="http://schemas.microsoft.com/office/drawing/2014/main" id="{3762DA8D-68C7-434D-B043-549C68F6B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63513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27">
                <a:extLst>
                  <a:ext uri="{FF2B5EF4-FFF2-40B4-BE49-F238E27FC236}">
                    <a16:creationId xmlns:a16="http://schemas.microsoft.com/office/drawing/2014/main" id="{E298EB54-5ED6-433D-A620-5B230DA69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76066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Line 28">
                <a:extLst>
                  <a:ext uri="{FF2B5EF4-FFF2-40B4-BE49-F238E27FC236}">
                    <a16:creationId xmlns:a16="http://schemas.microsoft.com/office/drawing/2014/main" id="{A7213B23-5713-424B-9C65-7E337133E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76066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29">
                <a:extLst>
                  <a:ext uri="{FF2B5EF4-FFF2-40B4-BE49-F238E27FC236}">
                    <a16:creationId xmlns:a16="http://schemas.microsoft.com/office/drawing/2014/main" id="{562130F6-9F51-4AE0-94FD-DEC8DEAB1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3114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31">
                <a:extLst>
                  <a:ext uri="{FF2B5EF4-FFF2-40B4-BE49-F238E27FC236}">
                    <a16:creationId xmlns:a16="http://schemas.microsoft.com/office/drawing/2014/main" id="{F9ECE4BF-07F6-4762-83A0-7650642D5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08598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Line 32">
                <a:extLst>
                  <a:ext uri="{FF2B5EF4-FFF2-40B4-BE49-F238E27FC236}">
                    <a16:creationId xmlns:a16="http://schemas.microsoft.com/office/drawing/2014/main" id="{5CC1B7CE-AC1B-4F6A-9926-B5D5B211E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08598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33">
                <a:extLst>
                  <a:ext uri="{FF2B5EF4-FFF2-40B4-BE49-F238E27FC236}">
                    <a16:creationId xmlns:a16="http://schemas.microsoft.com/office/drawing/2014/main" id="{304B65DE-FF25-4A7C-8200-941DB3DF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86055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Line 34">
                <a:extLst>
                  <a:ext uri="{FF2B5EF4-FFF2-40B4-BE49-F238E27FC236}">
                    <a16:creationId xmlns:a16="http://schemas.microsoft.com/office/drawing/2014/main" id="{BACC5046-2353-4B6D-BB0D-F31FED719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86055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35">
                <a:extLst>
                  <a:ext uri="{FF2B5EF4-FFF2-40B4-BE49-F238E27FC236}">
                    <a16:creationId xmlns:a16="http://schemas.microsoft.com/office/drawing/2014/main" id="{7BB81F04-DAD2-48B5-8B2C-920D66F37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98609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Line 36">
                <a:extLst>
                  <a:ext uri="{FF2B5EF4-FFF2-40B4-BE49-F238E27FC236}">
                    <a16:creationId xmlns:a16="http://schemas.microsoft.com/office/drawing/2014/main" id="{18E00AF6-F35F-4AE6-9D63-BF3C61869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98609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Freeform 37">
                <a:extLst>
                  <a:ext uri="{FF2B5EF4-FFF2-40B4-BE49-F238E27FC236}">
                    <a16:creationId xmlns:a16="http://schemas.microsoft.com/office/drawing/2014/main" id="{2474EA4A-ACBA-4473-9638-194B474D1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5384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Line 38">
                <a:extLst>
                  <a:ext uri="{FF2B5EF4-FFF2-40B4-BE49-F238E27FC236}">
                    <a16:creationId xmlns:a16="http://schemas.microsoft.com/office/drawing/2014/main" id="{881939D4-DE11-454F-A4FE-85517FE8D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5384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Freeform 39">
                <a:extLst>
                  <a:ext uri="{FF2B5EF4-FFF2-40B4-BE49-F238E27FC236}">
                    <a16:creationId xmlns:a16="http://schemas.microsoft.com/office/drawing/2014/main" id="{46248FAC-DC87-45BB-AA0F-181FDC57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4097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Line 40">
                <a:extLst>
                  <a:ext uri="{FF2B5EF4-FFF2-40B4-BE49-F238E27FC236}">
                    <a16:creationId xmlns:a16="http://schemas.microsoft.com/office/drawing/2014/main" id="{02E9BFDB-08BA-45BC-B70A-A66B78BFB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4097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Freeform 41">
                <a:extLst>
                  <a:ext uri="{FF2B5EF4-FFF2-40B4-BE49-F238E27FC236}">
                    <a16:creationId xmlns:a16="http://schemas.microsoft.com/office/drawing/2014/main" id="{DC58859C-F6C4-478A-BEC2-9890E3F1F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310039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Line 42">
                <a:extLst>
                  <a:ext uri="{FF2B5EF4-FFF2-40B4-BE49-F238E27FC236}">
                    <a16:creationId xmlns:a16="http://schemas.microsoft.com/office/drawing/2014/main" id="{20768F9B-97DE-45C8-B6CA-0F83E9F17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310039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Freeform 43">
                <a:extLst>
                  <a:ext uri="{FF2B5EF4-FFF2-40B4-BE49-F238E27FC236}">
                    <a16:creationId xmlns:a16="http://schemas.microsoft.com/office/drawing/2014/main" id="{080F673A-E674-4C36-8B3E-CC78B13CD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74943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Line 44">
                <a:extLst>
                  <a:ext uri="{FF2B5EF4-FFF2-40B4-BE49-F238E27FC236}">
                    <a16:creationId xmlns:a16="http://schemas.microsoft.com/office/drawing/2014/main" id="{ED6B9AD9-6C27-4F0A-9D5D-3C21C6B02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74943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Freeform 45">
                <a:extLst>
                  <a:ext uri="{FF2B5EF4-FFF2-40B4-BE49-F238E27FC236}">
                    <a16:creationId xmlns:a16="http://schemas.microsoft.com/office/drawing/2014/main" id="{85BCB35D-7C4A-468C-88F1-37D0F9210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649544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Line 46">
                <a:extLst>
                  <a:ext uri="{FF2B5EF4-FFF2-40B4-BE49-F238E27FC236}">
                    <a16:creationId xmlns:a16="http://schemas.microsoft.com/office/drawing/2014/main" id="{24101E43-ABBA-4929-831E-3C9506C40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649544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Freeform 47">
                <a:extLst>
                  <a:ext uri="{FF2B5EF4-FFF2-40B4-BE49-F238E27FC236}">
                    <a16:creationId xmlns:a16="http://schemas.microsoft.com/office/drawing/2014/main" id="{2CA01644-EF5B-4C5D-A4DA-1B087B30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1971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Line 48">
                <a:extLst>
                  <a:ext uri="{FF2B5EF4-FFF2-40B4-BE49-F238E27FC236}">
                    <a16:creationId xmlns:a16="http://schemas.microsoft.com/office/drawing/2014/main" id="{1E68B06C-8A2E-48E7-91B9-E16731C07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1971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Freeform 49">
                <a:extLst>
                  <a:ext uri="{FF2B5EF4-FFF2-40B4-BE49-F238E27FC236}">
                    <a16:creationId xmlns:a16="http://schemas.microsoft.com/office/drawing/2014/main" id="{D3C9E9AF-D6DD-48AA-B321-B40FB33AF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971681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Line 50">
                <a:extLst>
                  <a:ext uri="{FF2B5EF4-FFF2-40B4-BE49-F238E27FC236}">
                    <a16:creationId xmlns:a16="http://schemas.microsoft.com/office/drawing/2014/main" id="{454D8935-4510-4A28-A764-7E114966D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971681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Freeform 51">
                <a:extLst>
                  <a:ext uri="{FF2B5EF4-FFF2-40B4-BE49-F238E27FC236}">
                    <a16:creationId xmlns:a16="http://schemas.microsoft.com/office/drawing/2014/main" id="{715C033F-F177-40DF-8901-9A2E79F3A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87496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Line 52">
                <a:extLst>
                  <a:ext uri="{FF2B5EF4-FFF2-40B4-BE49-F238E27FC236}">
                    <a16:creationId xmlns:a16="http://schemas.microsoft.com/office/drawing/2014/main" id="{D6A4C6B4-77D9-4F4B-8930-0A390F000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87496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Freeform 53">
                <a:extLst>
                  <a:ext uri="{FF2B5EF4-FFF2-40B4-BE49-F238E27FC236}">
                    <a16:creationId xmlns:a16="http://schemas.microsoft.com/office/drawing/2014/main" id="{69AC2207-6D07-499F-9CCA-148EE199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2424119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Line 54">
                <a:extLst>
                  <a:ext uri="{FF2B5EF4-FFF2-40B4-BE49-F238E27FC236}">
                    <a16:creationId xmlns:a16="http://schemas.microsoft.com/office/drawing/2014/main" id="{2E18A606-3E78-4442-9C9B-5E1E769F6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2424119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Freeform 55">
                <a:extLst>
                  <a:ext uri="{FF2B5EF4-FFF2-40B4-BE49-F238E27FC236}">
                    <a16:creationId xmlns:a16="http://schemas.microsoft.com/office/drawing/2014/main" id="{0D863EBE-F979-4650-8DEE-A99A51784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24" y="1524006"/>
                <a:ext cx="1798638" cy="0"/>
              </a:xfrm>
              <a:custGeom>
                <a:avLst/>
                <a:gdLst>
                  <a:gd name="T0" fmla="*/ 0 w 1133"/>
                  <a:gd name="T1" fmla="*/ 1133 w 1133"/>
                  <a:gd name="T2" fmla="*/ 0 w 1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3">
                    <a:moveTo>
                      <a:pt x="0" y="0"/>
                    </a:moveTo>
                    <a:lnTo>
                      <a:pt x="1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Line 56">
                <a:extLst>
                  <a:ext uri="{FF2B5EF4-FFF2-40B4-BE49-F238E27FC236}">
                    <a16:creationId xmlns:a16="http://schemas.microsoft.com/office/drawing/2014/main" id="{72707988-894A-41D8-9D26-53F661E4F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0824" y="1524006"/>
                <a:ext cx="1798638" cy="0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Freeform 57">
                <a:extLst>
                  <a:ext uri="{FF2B5EF4-FFF2-40B4-BE49-F238E27FC236}">
                    <a16:creationId xmlns:a16="http://schemas.microsoft.com/office/drawing/2014/main" id="{CB7FD6CF-8DB9-4396-81B4-AD87A6AC2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3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Line 58">
                <a:extLst>
                  <a:ext uri="{FF2B5EF4-FFF2-40B4-BE49-F238E27FC236}">
                    <a16:creationId xmlns:a16="http://schemas.microsoft.com/office/drawing/2014/main" id="{A86CB5C9-7C06-4187-AA44-CFAFF4496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73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Freeform 59">
                <a:extLst>
                  <a:ext uri="{FF2B5EF4-FFF2-40B4-BE49-F238E27FC236}">
                    <a16:creationId xmlns:a16="http://schemas.microsoft.com/office/drawing/2014/main" id="{BE263226-F39B-4F08-9CCF-C4F5AD26F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822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0" name="Line 60">
                <a:extLst>
                  <a:ext uri="{FF2B5EF4-FFF2-40B4-BE49-F238E27FC236}">
                    <a16:creationId xmlns:a16="http://schemas.microsoft.com/office/drawing/2014/main" id="{F2DC31EB-4607-4A22-8B68-FF44358A2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822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Freeform 61">
                <a:extLst>
                  <a:ext uri="{FF2B5EF4-FFF2-40B4-BE49-F238E27FC236}">
                    <a16:creationId xmlns:a16="http://schemas.microsoft.com/office/drawing/2014/main" id="{A9DD134E-6655-461A-97D5-2E65EB0D3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074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Line 62">
                <a:extLst>
                  <a:ext uri="{FF2B5EF4-FFF2-40B4-BE49-F238E27FC236}">
                    <a16:creationId xmlns:a16="http://schemas.microsoft.com/office/drawing/2014/main" id="{4300FE7E-94E8-426D-A8D0-195C2B072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9074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Freeform 63">
                <a:extLst>
                  <a:ext uri="{FF2B5EF4-FFF2-40B4-BE49-F238E27FC236}">
                    <a16:creationId xmlns:a16="http://schemas.microsoft.com/office/drawing/2014/main" id="{7750D3B1-1AEB-4BC0-91C1-60731411C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7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Line 64">
                <a:extLst>
                  <a:ext uri="{FF2B5EF4-FFF2-40B4-BE49-F238E27FC236}">
                    <a16:creationId xmlns:a16="http://schemas.microsoft.com/office/drawing/2014/main" id="{1688E0E5-24B1-4E4B-AB69-B6C74DC57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27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Freeform 65">
                <a:extLst>
                  <a:ext uri="{FF2B5EF4-FFF2-40B4-BE49-F238E27FC236}">
                    <a16:creationId xmlns:a16="http://schemas.microsoft.com/office/drawing/2014/main" id="{519C977D-5965-44AD-9A6E-DF9A4D186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6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Line 66">
                <a:extLst>
                  <a:ext uri="{FF2B5EF4-FFF2-40B4-BE49-F238E27FC236}">
                    <a16:creationId xmlns:a16="http://schemas.microsoft.com/office/drawing/2014/main" id="{7BCD354A-8358-48BC-93AC-8B1426E49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6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Freeform 67">
                <a:extLst>
                  <a:ext uri="{FF2B5EF4-FFF2-40B4-BE49-F238E27FC236}">
                    <a16:creationId xmlns:a16="http://schemas.microsoft.com/office/drawing/2014/main" id="{A6ED4261-7A6D-4309-83CE-AA76F1F20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449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Line 68">
                <a:extLst>
                  <a:ext uri="{FF2B5EF4-FFF2-40B4-BE49-F238E27FC236}">
                    <a16:creationId xmlns:a16="http://schemas.microsoft.com/office/drawing/2014/main" id="{CD06CBFB-24A7-4E48-9F5B-C331BE1A5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449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Freeform 69">
                <a:extLst>
                  <a:ext uri="{FF2B5EF4-FFF2-40B4-BE49-F238E27FC236}">
                    <a16:creationId xmlns:a16="http://schemas.microsoft.com/office/drawing/2014/main" id="{98F1014A-FC05-4292-B716-A2B3B4956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5162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Line 70">
                <a:extLst>
                  <a:ext uri="{FF2B5EF4-FFF2-40B4-BE49-F238E27FC236}">
                    <a16:creationId xmlns:a16="http://schemas.microsoft.com/office/drawing/2014/main" id="{3B35D5F3-38BC-4836-883D-EB89807D5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5162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Freeform 71">
                <a:extLst>
                  <a:ext uri="{FF2B5EF4-FFF2-40B4-BE49-F238E27FC236}">
                    <a16:creationId xmlns:a16="http://schemas.microsoft.com/office/drawing/2014/main" id="{645347D1-6E15-4320-8FAB-C7F2D651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949" y="1409706"/>
                <a:ext cx="0" cy="1801813"/>
              </a:xfrm>
              <a:custGeom>
                <a:avLst/>
                <a:gdLst>
                  <a:gd name="T0" fmla="*/ 0 h 1135"/>
                  <a:gd name="T1" fmla="*/ 1135 h 1135"/>
                  <a:gd name="T2" fmla="*/ 0 h 11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35">
                    <a:moveTo>
                      <a:pt x="0" y="0"/>
                    </a:moveTo>
                    <a:lnTo>
                      <a:pt x="0" y="1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Line 72">
                <a:extLst>
                  <a:ext uri="{FF2B5EF4-FFF2-40B4-BE49-F238E27FC236}">
                    <a16:creationId xmlns:a16="http://schemas.microsoft.com/office/drawing/2014/main" id="{0BAD8917-C802-4B89-B8F4-6C91ED2C2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1949" y="1409706"/>
                <a:ext cx="0" cy="1801813"/>
              </a:xfrm>
              <a:prstGeom prst="line">
                <a:avLst/>
              </a:prstGeom>
              <a:noFill/>
              <a:ln w="12700">
                <a:solidFill>
                  <a:srgbClr val="C8C8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Line 30">
                <a:extLst>
                  <a:ext uri="{FF2B5EF4-FFF2-40B4-BE49-F238E27FC236}">
                    <a16:creationId xmlns:a16="http://schemas.microsoft.com/office/drawing/2014/main" id="{2F97F59A-CE4C-47E5-81D1-9B199C636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3767" y="2311406"/>
                <a:ext cx="206798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Line 18">
                <a:extLst>
                  <a:ext uri="{FF2B5EF4-FFF2-40B4-BE49-F238E27FC236}">
                    <a16:creationId xmlns:a16="http://schemas.microsoft.com/office/drawing/2014/main" id="{8825AA3A-5D97-4F9D-A924-CF8BBDD88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349" y="1276350"/>
                <a:ext cx="0" cy="2076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661784ED-762A-44AB-A36E-A1C25E9D40AE}"/>
                </a:ext>
              </a:extLst>
            </p:cNvPr>
            <p:cNvSpPr txBox="1"/>
            <p:nvPr/>
          </p:nvSpPr>
          <p:spPr>
            <a:xfrm>
              <a:off x="5272015" y="1965628"/>
              <a:ext cx="170611" cy="21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.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95" name="楕円 294">
            <a:extLst>
              <a:ext uri="{FF2B5EF4-FFF2-40B4-BE49-F238E27FC236}">
                <a16:creationId xmlns:a16="http://schemas.microsoft.com/office/drawing/2014/main" id="{4B9D6C0C-273E-45AD-AF1E-F3ADAA8FCA6C}"/>
              </a:ext>
            </a:extLst>
          </p:cNvPr>
          <p:cNvSpPr/>
          <p:nvPr/>
        </p:nvSpPr>
        <p:spPr>
          <a:xfrm>
            <a:off x="8255974" y="308478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6" name="楕円 295">
            <a:extLst>
              <a:ext uri="{FF2B5EF4-FFF2-40B4-BE49-F238E27FC236}">
                <a16:creationId xmlns:a16="http://schemas.microsoft.com/office/drawing/2014/main" id="{04B97A6A-A3CD-48E3-8480-33D5BC454531}"/>
              </a:ext>
            </a:extLst>
          </p:cNvPr>
          <p:cNvSpPr/>
          <p:nvPr/>
        </p:nvSpPr>
        <p:spPr>
          <a:xfrm>
            <a:off x="7822611" y="3604653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C213FA7F-0BCF-4112-8402-FFE6775C6CB5}"/>
              </a:ext>
            </a:extLst>
          </p:cNvPr>
          <p:cNvSpPr/>
          <p:nvPr/>
        </p:nvSpPr>
        <p:spPr>
          <a:xfrm>
            <a:off x="7580674" y="340836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89B5DDA7-CF90-4D1A-975C-1C29F369681A}"/>
              </a:ext>
            </a:extLst>
          </p:cNvPr>
          <p:cNvSpPr/>
          <p:nvPr/>
        </p:nvSpPr>
        <p:spPr>
          <a:xfrm>
            <a:off x="8414335" y="348358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楕円 298">
            <a:extLst>
              <a:ext uri="{FF2B5EF4-FFF2-40B4-BE49-F238E27FC236}">
                <a16:creationId xmlns:a16="http://schemas.microsoft.com/office/drawing/2014/main" id="{24B6FF77-A621-4C66-B0A2-3841C1EA9EDB}"/>
              </a:ext>
            </a:extLst>
          </p:cNvPr>
          <p:cNvSpPr/>
          <p:nvPr/>
        </p:nvSpPr>
        <p:spPr>
          <a:xfrm>
            <a:off x="8059835" y="3230535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楕円 299">
            <a:extLst>
              <a:ext uri="{FF2B5EF4-FFF2-40B4-BE49-F238E27FC236}">
                <a16:creationId xmlns:a16="http://schemas.microsoft.com/office/drawing/2014/main" id="{73AB9E42-13EC-496D-B9CB-BB7B0104C2B8}"/>
              </a:ext>
            </a:extLst>
          </p:cNvPr>
          <p:cNvSpPr/>
          <p:nvPr/>
        </p:nvSpPr>
        <p:spPr>
          <a:xfrm>
            <a:off x="7605214" y="3060638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1" name="楕円 300">
            <a:extLst>
              <a:ext uri="{FF2B5EF4-FFF2-40B4-BE49-F238E27FC236}">
                <a16:creationId xmlns:a16="http://schemas.microsoft.com/office/drawing/2014/main" id="{B84134F5-77A9-403F-9469-8ACB28152E65}"/>
              </a:ext>
            </a:extLst>
          </p:cNvPr>
          <p:cNvSpPr/>
          <p:nvPr/>
        </p:nvSpPr>
        <p:spPr>
          <a:xfrm>
            <a:off x="7846560" y="3301984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2" name="楕円 301">
            <a:extLst>
              <a:ext uri="{FF2B5EF4-FFF2-40B4-BE49-F238E27FC236}">
                <a16:creationId xmlns:a16="http://schemas.microsoft.com/office/drawing/2014/main" id="{8027CB88-893D-4F27-91EA-0E3EC62C1668}"/>
              </a:ext>
            </a:extLst>
          </p:cNvPr>
          <p:cNvSpPr/>
          <p:nvPr/>
        </p:nvSpPr>
        <p:spPr>
          <a:xfrm>
            <a:off x="8087906" y="354333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3" name="楕円 302">
            <a:extLst>
              <a:ext uri="{FF2B5EF4-FFF2-40B4-BE49-F238E27FC236}">
                <a16:creationId xmlns:a16="http://schemas.microsoft.com/office/drawing/2014/main" id="{BA9FDA89-7705-4D47-91B5-87BD87045EBA}"/>
              </a:ext>
            </a:extLst>
          </p:cNvPr>
          <p:cNvSpPr/>
          <p:nvPr/>
        </p:nvSpPr>
        <p:spPr>
          <a:xfrm>
            <a:off x="8485253" y="335026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4" name="楕円 303">
            <a:extLst>
              <a:ext uri="{FF2B5EF4-FFF2-40B4-BE49-F238E27FC236}">
                <a16:creationId xmlns:a16="http://schemas.microsoft.com/office/drawing/2014/main" id="{2524D282-F674-4B69-9A7B-2F9F96E49C25}"/>
              </a:ext>
            </a:extLst>
          </p:cNvPr>
          <p:cNvSpPr/>
          <p:nvPr/>
        </p:nvSpPr>
        <p:spPr>
          <a:xfrm>
            <a:off x="8051890" y="3870134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楕円 304">
            <a:extLst>
              <a:ext uri="{FF2B5EF4-FFF2-40B4-BE49-F238E27FC236}">
                <a16:creationId xmlns:a16="http://schemas.microsoft.com/office/drawing/2014/main" id="{3F49201A-DD5E-4CEE-A78B-1DE0FF3A2551}"/>
              </a:ext>
            </a:extLst>
          </p:cNvPr>
          <p:cNvSpPr/>
          <p:nvPr/>
        </p:nvSpPr>
        <p:spPr>
          <a:xfrm>
            <a:off x="7809953" y="367384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6" name="楕円 305">
            <a:extLst>
              <a:ext uri="{FF2B5EF4-FFF2-40B4-BE49-F238E27FC236}">
                <a16:creationId xmlns:a16="http://schemas.microsoft.com/office/drawing/2014/main" id="{6EF26AB6-6EFD-421A-BE04-0A2753412E50}"/>
              </a:ext>
            </a:extLst>
          </p:cNvPr>
          <p:cNvSpPr/>
          <p:nvPr/>
        </p:nvSpPr>
        <p:spPr>
          <a:xfrm>
            <a:off x="8643614" y="374906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7" name="楕円 306">
            <a:extLst>
              <a:ext uri="{FF2B5EF4-FFF2-40B4-BE49-F238E27FC236}">
                <a16:creationId xmlns:a16="http://schemas.microsoft.com/office/drawing/2014/main" id="{01FF79A1-5813-4B9B-AD31-0BF79E7BCBB9}"/>
              </a:ext>
            </a:extLst>
          </p:cNvPr>
          <p:cNvSpPr/>
          <p:nvPr/>
        </p:nvSpPr>
        <p:spPr>
          <a:xfrm>
            <a:off x="8289114" y="349601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7D364B2C-3CC7-4287-BE70-9C18B8964A9A}"/>
              </a:ext>
            </a:extLst>
          </p:cNvPr>
          <p:cNvSpPr/>
          <p:nvPr/>
        </p:nvSpPr>
        <p:spPr>
          <a:xfrm>
            <a:off x="7834493" y="3326119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F3C37D4E-652F-44E8-8D39-BFE3F967C70B}"/>
              </a:ext>
            </a:extLst>
          </p:cNvPr>
          <p:cNvSpPr/>
          <p:nvPr/>
        </p:nvSpPr>
        <p:spPr>
          <a:xfrm>
            <a:off x="8075839" y="3567465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9B1338DB-2635-4248-97D8-670A0B5037BA}"/>
              </a:ext>
            </a:extLst>
          </p:cNvPr>
          <p:cNvSpPr/>
          <p:nvPr/>
        </p:nvSpPr>
        <p:spPr>
          <a:xfrm>
            <a:off x="8317185" y="380881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6BFE9B81-ED74-444A-ACDA-E2E659C17043}"/>
              </a:ext>
            </a:extLst>
          </p:cNvPr>
          <p:cNvSpPr/>
          <p:nvPr/>
        </p:nvSpPr>
        <p:spPr>
          <a:xfrm>
            <a:off x="8485253" y="3326127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A1D6FE79-C74C-447A-94E0-9638E0E83D88}"/>
              </a:ext>
            </a:extLst>
          </p:cNvPr>
          <p:cNvSpPr/>
          <p:nvPr/>
        </p:nvSpPr>
        <p:spPr>
          <a:xfrm>
            <a:off x="8051890" y="3845999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ED3FD7A5-2919-4D7F-8D88-7C9C4727BB6D}"/>
              </a:ext>
            </a:extLst>
          </p:cNvPr>
          <p:cNvSpPr/>
          <p:nvPr/>
        </p:nvSpPr>
        <p:spPr>
          <a:xfrm>
            <a:off x="7809953" y="364970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5E572DC0-93AC-4EE3-9DDE-BD94E1E3ED85}"/>
              </a:ext>
            </a:extLst>
          </p:cNvPr>
          <p:cNvSpPr/>
          <p:nvPr/>
        </p:nvSpPr>
        <p:spPr>
          <a:xfrm>
            <a:off x="8643614" y="372492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DA2799F8-763F-41F4-BA1C-F9757749C63C}"/>
              </a:ext>
            </a:extLst>
          </p:cNvPr>
          <p:cNvSpPr/>
          <p:nvPr/>
        </p:nvSpPr>
        <p:spPr>
          <a:xfrm>
            <a:off x="8289114" y="347188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6" name="楕円 315">
            <a:extLst>
              <a:ext uri="{FF2B5EF4-FFF2-40B4-BE49-F238E27FC236}">
                <a16:creationId xmlns:a16="http://schemas.microsoft.com/office/drawing/2014/main" id="{6708C75A-6C8F-477B-AA6F-6C09DF7FE445}"/>
              </a:ext>
            </a:extLst>
          </p:cNvPr>
          <p:cNvSpPr/>
          <p:nvPr/>
        </p:nvSpPr>
        <p:spPr>
          <a:xfrm>
            <a:off x="7834493" y="3301984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7" name="楕円 316">
            <a:extLst>
              <a:ext uri="{FF2B5EF4-FFF2-40B4-BE49-F238E27FC236}">
                <a16:creationId xmlns:a16="http://schemas.microsoft.com/office/drawing/2014/main" id="{55239E6B-EFC9-47C5-904B-0C47B1030B41}"/>
              </a:ext>
            </a:extLst>
          </p:cNvPr>
          <p:cNvSpPr/>
          <p:nvPr/>
        </p:nvSpPr>
        <p:spPr>
          <a:xfrm>
            <a:off x="8075839" y="354333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8" name="楕円 317">
            <a:extLst>
              <a:ext uri="{FF2B5EF4-FFF2-40B4-BE49-F238E27FC236}">
                <a16:creationId xmlns:a16="http://schemas.microsoft.com/office/drawing/2014/main" id="{B825DCAD-641D-4BD4-B40A-5A0C2E4D702D}"/>
              </a:ext>
            </a:extLst>
          </p:cNvPr>
          <p:cNvSpPr/>
          <p:nvPr/>
        </p:nvSpPr>
        <p:spPr>
          <a:xfrm>
            <a:off x="8317185" y="378467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9" name="楕円 318">
            <a:extLst>
              <a:ext uri="{FF2B5EF4-FFF2-40B4-BE49-F238E27FC236}">
                <a16:creationId xmlns:a16="http://schemas.microsoft.com/office/drawing/2014/main" id="{0865D977-C6C4-4FC1-8105-70CD01F0DD7F}"/>
              </a:ext>
            </a:extLst>
          </p:cNvPr>
          <p:cNvSpPr/>
          <p:nvPr/>
        </p:nvSpPr>
        <p:spPr>
          <a:xfrm>
            <a:off x="8062897" y="3386463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0" name="楕円 319">
            <a:extLst>
              <a:ext uri="{FF2B5EF4-FFF2-40B4-BE49-F238E27FC236}">
                <a16:creationId xmlns:a16="http://schemas.microsoft.com/office/drawing/2014/main" id="{A0E58A31-D066-40A8-A2C9-FA3AF162BE58}"/>
              </a:ext>
            </a:extLst>
          </p:cNvPr>
          <p:cNvSpPr/>
          <p:nvPr/>
        </p:nvSpPr>
        <p:spPr>
          <a:xfrm>
            <a:off x="7629534" y="390633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楕円 320">
            <a:extLst>
              <a:ext uri="{FF2B5EF4-FFF2-40B4-BE49-F238E27FC236}">
                <a16:creationId xmlns:a16="http://schemas.microsoft.com/office/drawing/2014/main" id="{129E7F0D-A24F-4722-80C3-F73110BE3AB5}"/>
              </a:ext>
            </a:extLst>
          </p:cNvPr>
          <p:cNvSpPr/>
          <p:nvPr/>
        </p:nvSpPr>
        <p:spPr>
          <a:xfrm>
            <a:off x="7387597" y="3710043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2" name="楕円 321">
            <a:extLst>
              <a:ext uri="{FF2B5EF4-FFF2-40B4-BE49-F238E27FC236}">
                <a16:creationId xmlns:a16="http://schemas.microsoft.com/office/drawing/2014/main" id="{17E07C95-DC37-4F16-A874-FAA0AB0C14A9}"/>
              </a:ext>
            </a:extLst>
          </p:cNvPr>
          <p:cNvSpPr/>
          <p:nvPr/>
        </p:nvSpPr>
        <p:spPr>
          <a:xfrm>
            <a:off x="8221258" y="3785262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3" name="楕円 322">
            <a:extLst>
              <a:ext uri="{FF2B5EF4-FFF2-40B4-BE49-F238E27FC236}">
                <a16:creationId xmlns:a16="http://schemas.microsoft.com/office/drawing/2014/main" id="{530F0D88-D4D8-4CB8-8165-096D3F52823A}"/>
              </a:ext>
            </a:extLst>
          </p:cNvPr>
          <p:cNvSpPr/>
          <p:nvPr/>
        </p:nvSpPr>
        <p:spPr>
          <a:xfrm>
            <a:off x="7866758" y="3532218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4" name="楕円 323">
            <a:extLst>
              <a:ext uri="{FF2B5EF4-FFF2-40B4-BE49-F238E27FC236}">
                <a16:creationId xmlns:a16="http://schemas.microsoft.com/office/drawing/2014/main" id="{A0146296-ADE9-46F0-8D34-5B0F7C9882EF}"/>
              </a:ext>
            </a:extLst>
          </p:cNvPr>
          <p:cNvSpPr/>
          <p:nvPr/>
        </p:nvSpPr>
        <p:spPr>
          <a:xfrm>
            <a:off x="7412137" y="336232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5" name="楕円 324">
            <a:extLst>
              <a:ext uri="{FF2B5EF4-FFF2-40B4-BE49-F238E27FC236}">
                <a16:creationId xmlns:a16="http://schemas.microsoft.com/office/drawing/2014/main" id="{9BA2B4E2-4160-41E6-8027-A11DA05B2350}"/>
              </a:ext>
            </a:extLst>
          </p:cNvPr>
          <p:cNvSpPr/>
          <p:nvPr/>
        </p:nvSpPr>
        <p:spPr>
          <a:xfrm>
            <a:off x="7653483" y="3603667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6" name="楕円 325">
            <a:extLst>
              <a:ext uri="{FF2B5EF4-FFF2-40B4-BE49-F238E27FC236}">
                <a16:creationId xmlns:a16="http://schemas.microsoft.com/office/drawing/2014/main" id="{7BA50104-6039-4E16-9E60-53765D4CD211}"/>
              </a:ext>
            </a:extLst>
          </p:cNvPr>
          <p:cNvSpPr/>
          <p:nvPr/>
        </p:nvSpPr>
        <p:spPr>
          <a:xfrm>
            <a:off x="7894829" y="3845013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5A362C22-69E0-4C67-876C-5338CBF0C9F1}"/>
              </a:ext>
            </a:extLst>
          </p:cNvPr>
          <p:cNvSpPr/>
          <p:nvPr/>
        </p:nvSpPr>
        <p:spPr>
          <a:xfrm>
            <a:off x="8690398" y="3953627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8" name="楕円 327">
            <a:extLst>
              <a:ext uri="{FF2B5EF4-FFF2-40B4-BE49-F238E27FC236}">
                <a16:creationId xmlns:a16="http://schemas.microsoft.com/office/drawing/2014/main" id="{9BBE1C9F-EF45-4659-A67C-A7E6AD0F88BF}"/>
              </a:ext>
            </a:extLst>
          </p:cNvPr>
          <p:cNvSpPr/>
          <p:nvPr/>
        </p:nvSpPr>
        <p:spPr>
          <a:xfrm>
            <a:off x="8257034" y="4473499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BA74DD6B-4185-4B7B-917B-AAE560FC19E3}"/>
              </a:ext>
            </a:extLst>
          </p:cNvPr>
          <p:cNvSpPr/>
          <p:nvPr/>
        </p:nvSpPr>
        <p:spPr>
          <a:xfrm>
            <a:off x="8015097" y="427720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0" name="楕円 329">
            <a:extLst>
              <a:ext uri="{FF2B5EF4-FFF2-40B4-BE49-F238E27FC236}">
                <a16:creationId xmlns:a16="http://schemas.microsoft.com/office/drawing/2014/main" id="{9F5DA46A-325F-4959-907F-E245A58AF458}"/>
              </a:ext>
            </a:extLst>
          </p:cNvPr>
          <p:cNvSpPr/>
          <p:nvPr/>
        </p:nvSpPr>
        <p:spPr>
          <a:xfrm>
            <a:off x="8848758" y="435242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1" name="楕円 330">
            <a:extLst>
              <a:ext uri="{FF2B5EF4-FFF2-40B4-BE49-F238E27FC236}">
                <a16:creationId xmlns:a16="http://schemas.microsoft.com/office/drawing/2014/main" id="{EEEB9E56-4E2D-4AE3-BF02-6E410AA67C3E}"/>
              </a:ext>
            </a:extLst>
          </p:cNvPr>
          <p:cNvSpPr/>
          <p:nvPr/>
        </p:nvSpPr>
        <p:spPr>
          <a:xfrm>
            <a:off x="8494258" y="409938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2" name="楕円 331">
            <a:extLst>
              <a:ext uri="{FF2B5EF4-FFF2-40B4-BE49-F238E27FC236}">
                <a16:creationId xmlns:a16="http://schemas.microsoft.com/office/drawing/2014/main" id="{E56704F2-A483-4B0D-9016-D776BC1BB1D9}"/>
              </a:ext>
            </a:extLst>
          </p:cNvPr>
          <p:cNvSpPr/>
          <p:nvPr/>
        </p:nvSpPr>
        <p:spPr>
          <a:xfrm>
            <a:off x="8039637" y="3929484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3" name="楕円 332">
            <a:extLst>
              <a:ext uri="{FF2B5EF4-FFF2-40B4-BE49-F238E27FC236}">
                <a16:creationId xmlns:a16="http://schemas.microsoft.com/office/drawing/2014/main" id="{132F39ED-1A1E-42AD-85A2-8BB614B19AED}"/>
              </a:ext>
            </a:extLst>
          </p:cNvPr>
          <p:cNvSpPr/>
          <p:nvPr/>
        </p:nvSpPr>
        <p:spPr>
          <a:xfrm>
            <a:off x="8280983" y="4170830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4" name="楕円 333">
            <a:extLst>
              <a:ext uri="{FF2B5EF4-FFF2-40B4-BE49-F238E27FC236}">
                <a16:creationId xmlns:a16="http://schemas.microsoft.com/office/drawing/2014/main" id="{CC1CC5F8-5740-4244-963F-F5D4E6F80D79}"/>
              </a:ext>
            </a:extLst>
          </p:cNvPr>
          <p:cNvSpPr/>
          <p:nvPr/>
        </p:nvSpPr>
        <p:spPr>
          <a:xfrm>
            <a:off x="8522329" y="441217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5" name="楕円 334">
            <a:extLst>
              <a:ext uri="{FF2B5EF4-FFF2-40B4-BE49-F238E27FC236}">
                <a16:creationId xmlns:a16="http://schemas.microsoft.com/office/drawing/2014/main" id="{96EDC07B-16CC-43E7-BFD2-920048AAF3BD}"/>
              </a:ext>
            </a:extLst>
          </p:cNvPr>
          <p:cNvSpPr/>
          <p:nvPr/>
        </p:nvSpPr>
        <p:spPr>
          <a:xfrm>
            <a:off x="7628474" y="411050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6" name="楕円 335">
            <a:extLst>
              <a:ext uri="{FF2B5EF4-FFF2-40B4-BE49-F238E27FC236}">
                <a16:creationId xmlns:a16="http://schemas.microsoft.com/office/drawing/2014/main" id="{304F800F-1FC4-49D5-948E-C55D8921AC41}"/>
              </a:ext>
            </a:extLst>
          </p:cNvPr>
          <p:cNvSpPr/>
          <p:nvPr/>
        </p:nvSpPr>
        <p:spPr>
          <a:xfrm>
            <a:off x="7195111" y="4630374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7" name="楕円 336">
            <a:extLst>
              <a:ext uri="{FF2B5EF4-FFF2-40B4-BE49-F238E27FC236}">
                <a16:creationId xmlns:a16="http://schemas.microsoft.com/office/drawing/2014/main" id="{E237ED61-0AFC-43F4-B55A-CCC3263491A5}"/>
              </a:ext>
            </a:extLst>
          </p:cNvPr>
          <p:cNvSpPr/>
          <p:nvPr/>
        </p:nvSpPr>
        <p:spPr>
          <a:xfrm>
            <a:off x="6953174" y="443408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8" name="楕円 337">
            <a:extLst>
              <a:ext uri="{FF2B5EF4-FFF2-40B4-BE49-F238E27FC236}">
                <a16:creationId xmlns:a16="http://schemas.microsoft.com/office/drawing/2014/main" id="{16F2A6B9-CB04-4E1D-A1BF-4D7982941769}"/>
              </a:ext>
            </a:extLst>
          </p:cNvPr>
          <p:cNvSpPr/>
          <p:nvPr/>
        </p:nvSpPr>
        <p:spPr>
          <a:xfrm>
            <a:off x="7786835" y="450930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9" name="楕円 338">
            <a:extLst>
              <a:ext uri="{FF2B5EF4-FFF2-40B4-BE49-F238E27FC236}">
                <a16:creationId xmlns:a16="http://schemas.microsoft.com/office/drawing/2014/main" id="{E93A4A49-D118-4EC6-B683-8E901ADE8132}"/>
              </a:ext>
            </a:extLst>
          </p:cNvPr>
          <p:cNvSpPr/>
          <p:nvPr/>
        </p:nvSpPr>
        <p:spPr>
          <a:xfrm>
            <a:off x="7432335" y="4256256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0" name="楕円 339">
            <a:extLst>
              <a:ext uri="{FF2B5EF4-FFF2-40B4-BE49-F238E27FC236}">
                <a16:creationId xmlns:a16="http://schemas.microsoft.com/office/drawing/2014/main" id="{A77E9286-DCE8-48A9-8025-372BDB899C27}"/>
              </a:ext>
            </a:extLst>
          </p:cNvPr>
          <p:cNvSpPr/>
          <p:nvPr/>
        </p:nvSpPr>
        <p:spPr>
          <a:xfrm>
            <a:off x="6977714" y="4086359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3E9BFDA9-6A32-480B-9B57-731F3A3C3F11}"/>
              </a:ext>
            </a:extLst>
          </p:cNvPr>
          <p:cNvSpPr/>
          <p:nvPr/>
        </p:nvSpPr>
        <p:spPr>
          <a:xfrm>
            <a:off x="7219060" y="4327705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2" name="楕円 341">
            <a:extLst>
              <a:ext uri="{FF2B5EF4-FFF2-40B4-BE49-F238E27FC236}">
                <a16:creationId xmlns:a16="http://schemas.microsoft.com/office/drawing/2014/main" id="{0B8011EB-2138-4B43-88DF-54BF0193F0EC}"/>
              </a:ext>
            </a:extLst>
          </p:cNvPr>
          <p:cNvSpPr/>
          <p:nvPr/>
        </p:nvSpPr>
        <p:spPr>
          <a:xfrm>
            <a:off x="7460406" y="4569051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7777A1C6-9DED-44CF-965D-55DFBD5DE8C4}"/>
              </a:ext>
            </a:extLst>
          </p:cNvPr>
          <p:cNvSpPr txBox="1"/>
          <p:nvPr/>
        </p:nvSpPr>
        <p:spPr>
          <a:xfrm>
            <a:off x="6729941" y="1973527"/>
            <a:ext cx="1195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Γ</a:t>
            </a:r>
            <a:r>
              <a:rPr kumimoji="0" lang="ja-JP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空間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系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正準集団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テキスト ボックス 416">
                <a:extLst>
                  <a:ext uri="{FF2B5EF4-FFF2-40B4-BE49-F238E27FC236}">
                    <a16:creationId xmlns:a16="http://schemas.microsoft.com/office/drawing/2014/main" id="{97AA4C1C-767D-4975-92AD-C7EC62952045}"/>
                  </a:ext>
                </a:extLst>
              </p:cNvPr>
              <p:cNvSpPr txBox="1"/>
              <p:nvPr/>
            </p:nvSpPr>
            <p:spPr>
              <a:xfrm>
                <a:off x="9234768" y="3506169"/>
                <a:ext cx="1082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{</m:t>
                      </m:r>
                      <m:d>
                        <m:dPr>
                          <m:ctrlP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17" name="テキスト ボックス 416">
                <a:extLst>
                  <a:ext uri="{FF2B5EF4-FFF2-40B4-BE49-F238E27FC236}">
                    <a16:creationId xmlns:a16="http://schemas.microsoft.com/office/drawing/2014/main" id="{97AA4C1C-767D-4975-92AD-C7EC62952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768" y="3506169"/>
                <a:ext cx="1082816" cy="369332"/>
              </a:xfrm>
              <a:prstGeom prst="rect">
                <a:avLst/>
              </a:prstGeom>
              <a:blipFill>
                <a:blip r:embed="rId5"/>
                <a:stretch>
                  <a:fillRect l="-562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テキスト ボックス 417">
                <a:extLst>
                  <a:ext uri="{FF2B5EF4-FFF2-40B4-BE49-F238E27FC236}">
                    <a16:creationId xmlns:a16="http://schemas.microsoft.com/office/drawing/2014/main" id="{91479FAF-651B-4390-8FBF-4E81695698C1}"/>
                  </a:ext>
                </a:extLst>
              </p:cNvPr>
              <p:cNvSpPr txBox="1"/>
              <p:nvPr/>
            </p:nvSpPr>
            <p:spPr>
              <a:xfrm>
                <a:off x="8216141" y="1981047"/>
                <a:ext cx="1082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{</m:t>
                      </m:r>
                      <m:d>
                        <m:dPr>
                          <m:ctrlP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kumimoji="0" lang="en-US" altLang="ja-JP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18" name="テキスト ボックス 417">
                <a:extLst>
                  <a:ext uri="{FF2B5EF4-FFF2-40B4-BE49-F238E27FC236}">
                    <a16:creationId xmlns:a16="http://schemas.microsoft.com/office/drawing/2014/main" id="{91479FAF-651B-4390-8FBF-4E816956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141" y="1981047"/>
                <a:ext cx="1082816" cy="369332"/>
              </a:xfrm>
              <a:prstGeom prst="rect">
                <a:avLst/>
              </a:prstGeom>
              <a:blipFill>
                <a:blip r:embed="rId6"/>
                <a:stretch>
                  <a:fillRect l="-2260" r="-9605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830BFBA-555A-4AE5-B5C1-01D5F7DBADE3}"/>
              </a:ext>
            </a:extLst>
          </p:cNvPr>
          <p:cNvCxnSpPr>
            <a:cxnSpLocks/>
            <a:stCxn id="228" idx="2"/>
          </p:cNvCxnSpPr>
          <p:nvPr/>
        </p:nvCxnSpPr>
        <p:spPr>
          <a:xfrm flipV="1">
            <a:off x="4127201" y="2308605"/>
            <a:ext cx="2859093" cy="1077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>
            <a:extLst>
              <a:ext uri="{FF2B5EF4-FFF2-40B4-BE49-F238E27FC236}">
                <a16:creationId xmlns:a16="http://schemas.microsoft.com/office/drawing/2014/main" id="{C73837F7-BEA6-4A7D-86CA-04292F1CF4B6}"/>
              </a:ext>
            </a:extLst>
          </p:cNvPr>
          <p:cNvCxnSpPr>
            <a:cxnSpLocks/>
            <a:stCxn id="228" idx="5"/>
          </p:cNvCxnSpPr>
          <p:nvPr/>
        </p:nvCxnSpPr>
        <p:spPr>
          <a:xfrm>
            <a:off x="4198807" y="3416179"/>
            <a:ext cx="2797012" cy="1248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A0AA6E04-64A9-493A-BAA8-9B240CAEAA92}"/>
              </a:ext>
            </a:extLst>
          </p:cNvPr>
          <p:cNvSpPr/>
          <p:nvPr/>
        </p:nvSpPr>
        <p:spPr>
          <a:xfrm>
            <a:off x="8608685" y="2754320"/>
            <a:ext cx="149490" cy="145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20800AFB-6F71-459F-B1E4-5A0944AF95B4}"/>
              </a:ext>
            </a:extLst>
          </p:cNvPr>
          <p:cNvSpPr txBox="1"/>
          <p:nvPr/>
        </p:nvSpPr>
        <p:spPr>
          <a:xfrm>
            <a:off x="8402996" y="2434128"/>
            <a:ext cx="1816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細胞 </a:t>
            </a:r>
            <a:r>
              <a:rPr kumimoji="0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体積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3" name="テキスト ボックス 422">
            <a:extLst>
              <a:ext uri="{FF2B5EF4-FFF2-40B4-BE49-F238E27FC236}">
                <a16:creationId xmlns:a16="http://schemas.microsoft.com/office/drawing/2014/main" id="{C64DFA1F-7C01-45A8-BB8F-5B204A9A6D40}"/>
              </a:ext>
            </a:extLst>
          </p:cNvPr>
          <p:cNvSpPr txBox="1"/>
          <p:nvPr/>
        </p:nvSpPr>
        <p:spPr>
          <a:xfrm>
            <a:off x="3410669" y="2764852"/>
            <a:ext cx="1816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細胞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体積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C774E7D4-9920-4DEE-8CE9-87B5403465A3}"/>
              </a:ext>
            </a:extLst>
          </p:cNvPr>
          <p:cNvSpPr/>
          <p:nvPr/>
        </p:nvSpPr>
        <p:spPr>
          <a:xfrm>
            <a:off x="4127201" y="3344573"/>
            <a:ext cx="83893" cy="83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BFABD4D2-6DEF-4D1C-92F6-BA08B9CE28F8}"/>
              </a:ext>
            </a:extLst>
          </p:cNvPr>
          <p:cNvSpPr/>
          <p:nvPr/>
        </p:nvSpPr>
        <p:spPr>
          <a:xfrm>
            <a:off x="3812318" y="3148020"/>
            <a:ext cx="149490" cy="145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0" name="楕円 229">
            <a:extLst>
              <a:ext uri="{FF2B5EF4-FFF2-40B4-BE49-F238E27FC236}">
                <a16:creationId xmlns:a16="http://schemas.microsoft.com/office/drawing/2014/main" id="{88987A28-35E1-493D-ADA9-E80365121280}"/>
              </a:ext>
            </a:extLst>
          </p:cNvPr>
          <p:cNvSpPr/>
          <p:nvPr/>
        </p:nvSpPr>
        <p:spPr>
          <a:xfrm>
            <a:off x="2675742" y="3196832"/>
            <a:ext cx="1368600" cy="78562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1" name="楕円 230">
            <a:extLst>
              <a:ext uri="{FF2B5EF4-FFF2-40B4-BE49-F238E27FC236}">
                <a16:creationId xmlns:a16="http://schemas.microsoft.com/office/drawing/2014/main" id="{34BB8750-A1C2-4C4D-8F79-04B0F03677D1}"/>
              </a:ext>
            </a:extLst>
          </p:cNvPr>
          <p:cNvSpPr/>
          <p:nvPr/>
        </p:nvSpPr>
        <p:spPr>
          <a:xfrm>
            <a:off x="2332842" y="3006330"/>
            <a:ext cx="2069591" cy="1188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1622FC2D-975F-4E32-9623-8677AAC726E9}"/>
              </a:ext>
            </a:extLst>
          </p:cNvPr>
          <p:cNvSpPr txBox="1"/>
          <p:nvPr/>
        </p:nvSpPr>
        <p:spPr>
          <a:xfrm>
            <a:off x="1760627" y="3113027"/>
            <a:ext cx="585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endParaRPr kumimoji="0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C786EEDF-E30B-459F-ABE8-B28498741CD1}"/>
              </a:ext>
            </a:extLst>
          </p:cNvPr>
          <p:cNvSpPr txBox="1"/>
          <p:nvPr/>
        </p:nvSpPr>
        <p:spPr>
          <a:xfrm>
            <a:off x="1475019" y="3685156"/>
            <a:ext cx="778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E+</a:t>
            </a: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E</a:t>
            </a:r>
            <a:endParaRPr kumimoji="0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FF7626FB-07C8-42AE-9FD0-1AE3A010EEA1}"/>
              </a:ext>
            </a:extLst>
          </p:cNvPr>
          <p:cNvCxnSpPr/>
          <p:nvPr/>
        </p:nvCxnSpPr>
        <p:spPr>
          <a:xfrm>
            <a:off x="2057867" y="3311277"/>
            <a:ext cx="648909" cy="12385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234">
            <a:extLst>
              <a:ext uri="{FF2B5EF4-FFF2-40B4-BE49-F238E27FC236}">
                <a16:creationId xmlns:a16="http://schemas.microsoft.com/office/drawing/2014/main" id="{06EA34B5-CE3E-4E6B-A65F-9E0BDAA61F1B}"/>
              </a:ext>
            </a:extLst>
          </p:cNvPr>
          <p:cNvCxnSpPr>
            <a:cxnSpLocks/>
          </p:cNvCxnSpPr>
          <p:nvPr/>
        </p:nvCxnSpPr>
        <p:spPr>
          <a:xfrm flipV="1">
            <a:off x="1865266" y="3644686"/>
            <a:ext cx="470034" cy="966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A6344C70-CD4C-4176-AD92-8E80EA706713}"/>
                  </a:ext>
                </a:extLst>
              </p:cNvPr>
              <p:cNvSpPr txBox="1"/>
              <p:nvPr/>
            </p:nvSpPr>
            <p:spPr>
              <a:xfrm>
                <a:off x="5471542" y="2861130"/>
                <a:ext cx="1072152" cy="67076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𝑬</m:t>
                      </m:r>
                      <m:r>
                        <a:rPr kumimoji="1" lang="en-US" altLang="ja-JP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A6344C70-CD4C-4176-AD92-8E80EA70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42" y="2861130"/>
                <a:ext cx="1072152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3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6E4C21-EF45-41D7-8383-1D63C396FD8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2650" y="1146629"/>
            <a:ext cx="8515350" cy="503033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多数の粒子が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エネルギー準位を占める分布関数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粒子間の相互作用は無視する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＝＞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一つの準位をいくつの粒子が占められるかが重要</a:t>
            </a:r>
            <a:endParaRPr kumimoji="1"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スピンと量子統計</a:t>
            </a:r>
            <a:endParaRPr kumimoji="1"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ボース分布とフェルミ分布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多粒子系の量子統計力学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346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/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量子方程式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33401" y="1822373"/>
            <a:ext cx="113442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>
                <a:tab pos="1525588" algn="l"/>
              </a:tabLst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電子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					: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Schr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ö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dinger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方程式　　</a:t>
            </a:r>
            <a:br>
              <a:rPr kumimoji="1" lang="en-US" altLang="ja-JP" sz="3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光子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フォトン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)		: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Maxwell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の方程式を量子化</a:t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格子振動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フォノン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)	: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 波動方程式を量子化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11261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等確率の原理と正準理論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21455" y="701050"/>
                <a:ext cx="11479040" cy="323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等重率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の原理： 古典統計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位相空間内の同じエネルギーの状態が出現する確率は、</a:t>
                </a:r>
                <a:b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位相空間に占める体積に比例する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等重率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の原理：量子統計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不確定性原理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/2)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があるため、微視的状態は位相空間では拡がりをもつ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すべての固有状態が等確率で出現する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等確率の原理を置き換えると、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正準理論はそのまま量子統計にも使える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b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は固有状態の固有エネルギー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5" y="701050"/>
                <a:ext cx="11479040" cy="3239348"/>
              </a:xfrm>
              <a:prstGeom prst="rect">
                <a:avLst/>
              </a:prstGeom>
              <a:blipFill>
                <a:blip r:embed="rId3"/>
                <a:stretch>
                  <a:fillRect l="-797" t="-2072" b="-28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79BA2B-5242-4DEA-A98A-040B03D95DB7}"/>
              </a:ext>
            </a:extLst>
          </p:cNvPr>
          <p:cNvSpPr txBox="1"/>
          <p:nvPr/>
        </p:nvSpPr>
        <p:spPr>
          <a:xfrm>
            <a:off x="0" y="0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5BD496-C8C2-7C31-9FA7-EF1B6F39B918}"/>
                  </a:ext>
                </a:extLst>
              </p:cNvPr>
              <p:cNvSpPr/>
              <p:nvPr/>
            </p:nvSpPr>
            <p:spPr>
              <a:xfrm>
                <a:off x="2268118" y="3892084"/>
                <a:ext cx="7550260" cy="2849306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den>
                    </m:f>
                    <m:r>
                      <a:rPr kumimoji="0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𝒁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大正準分布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可変、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μ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一定、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可変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den>
                    </m:f>
                    <m:r>
                      <a:rPr kumimoji="0" lang="en-US" altLang="ja-JP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</m:e>
                    </m:d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𝒁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sub>
                      <m:sup/>
                      <m:e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))</m:t>
                        </m:r>
                      </m:e>
                    </m:nary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5BD496-C8C2-7C31-9FA7-EF1B6F39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18" y="3892084"/>
                <a:ext cx="7550260" cy="2849306"/>
              </a:xfrm>
              <a:prstGeom prst="rect">
                <a:avLst/>
              </a:prstGeom>
              <a:blipFill>
                <a:blip r:embed="rId4"/>
                <a:stretch>
                  <a:fillRect l="-1211" t="-2350" b="-30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1100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量子統計力学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正準分布による調和振動子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311645" y="1362961"/>
                <a:ext cx="7517990" cy="508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次元調和振動子１つの系を考える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Schrödinger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den>
                        </m:f>
                        <m:f>
                          <m:f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sSup>
                          <m:sSupPr>
                            <m:ctrlP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kumimoji="0" lang="el-GR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el-GR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１調和振動子の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系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のエネルギー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=0,1,2,3,…</m:t>
                    </m:r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正準分布に従う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45" y="1362961"/>
                <a:ext cx="7517990" cy="5082289"/>
              </a:xfrm>
              <a:prstGeom prst="rect">
                <a:avLst/>
              </a:prstGeom>
              <a:blipFill>
                <a:blip r:embed="rId3"/>
                <a:stretch>
                  <a:fillRect l="-1622" t="-1681" b="-2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032077D-4B80-9DF5-2846-6D5B1781151F}"/>
              </a:ext>
            </a:extLst>
          </p:cNvPr>
          <p:cNvGrpSpPr/>
          <p:nvPr/>
        </p:nvGrpSpPr>
        <p:grpSpPr>
          <a:xfrm>
            <a:off x="7243379" y="891967"/>
            <a:ext cx="3808425" cy="5553283"/>
            <a:chOff x="7205279" y="1177717"/>
            <a:chExt cx="2907631" cy="4239783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/>
            <a:srcRect l="21977" t="54961" r="25606" b="11281"/>
            <a:stretch/>
          </p:blipFill>
          <p:spPr>
            <a:xfrm>
              <a:off x="7372025" y="2788167"/>
              <a:ext cx="2625112" cy="2629333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279" y="1177717"/>
              <a:ext cx="2907631" cy="1333665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7822807" y="2585365"/>
              <a:ext cx="17235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調和振動子の波動関数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485459" y="4518473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0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9488998" y="4128604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1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9492540" y="3728109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2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496083" y="3327607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3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9510257" y="2916482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4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55766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量子統計力学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正準分布による調和振動子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64341" y="922573"/>
                <a:ext cx="11225214" cy="578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多くの１調和振動子系が集まった大きな系を考える。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それぞれの系は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の状態をとれる。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状態和 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𝑍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0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d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d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d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d>
                          <m:d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エネルギーの平均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func>
                          <m:funcPr>
                            <m:ctrlP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</m:func>
                      </m:num>
                      <m:den>
                        <m:r>
                          <a:rPr kumimoji="0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ja-JP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𝛽</m:t>
                                        </m:r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ℏ</m:t>
                                        </m:r>
                                        <m: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unc>
                          <m:funcPr>
                            <m:ctrlPr>
                              <a:rPr kumimoji="0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	 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				          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Planck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1" y="922573"/>
                <a:ext cx="11225214" cy="5789983"/>
              </a:xfrm>
              <a:prstGeom prst="rect">
                <a:avLst/>
              </a:prstGeom>
              <a:blipFill>
                <a:blip r:embed="rId3"/>
                <a:stretch>
                  <a:fillRect l="-814" t="-1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9208064" y="62468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キッテル、固体物理学入門</a:t>
            </a:r>
          </a:p>
        </p:txBody>
      </p:sp>
    </p:spTree>
    <p:extLst>
      <p:ext uri="{BB962C8B-B14F-4D97-AF65-F5344CB8AC3E}">
        <p14:creationId xmlns:p14="http://schemas.microsoft.com/office/powerpoint/2010/main" val="146225600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/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多粒子系の量子力学的取り扱い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>
                <a:off x="483395" y="839298"/>
                <a:ext cx="11344274" cy="5386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正確な方法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全粒子に対する量子方程式を解き、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 全粒子系の波動関数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𝜳</m:t>
                        </m:r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エネルギー固有値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を扱う　　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電子の場合　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は系全体の固有エネルギー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全粒子の系の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計算は難しい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𝜳</m:t>
                    </m:r>
                    <m:d>
                      <m:d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  <m:sSub>
                      <m:sSub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sub>
                    </m:sSub>
                    <m:d>
                      <m:dPr>
                        <m:ctrlP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として変数分離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一粒子方程式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𝜑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𝜀𝜑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解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一粒子エネルギー準位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一粒子波動関数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どの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にいくつの粒子を配置するか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が全粒子系の状態に対応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7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395" y="839298"/>
                <a:ext cx="11344274" cy="5386090"/>
              </a:xfrm>
              <a:prstGeom prst="rect">
                <a:avLst/>
              </a:prstGeom>
              <a:blipFill>
                <a:blip r:embed="rId3"/>
                <a:stretch>
                  <a:fillRect l="-1075" t="-1586" b="-1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954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8921"/>
          </a:xfrm>
          <a:noFill/>
          <a:ln/>
        </p:spPr>
        <p:txBody>
          <a:bodyPr/>
          <a:lstStyle/>
          <a:p>
            <a:r>
              <a:rPr lang="ja-JP" altLang="en-US" sz="3200" b="1" dirty="0">
                <a:solidFill>
                  <a:srgbClr val="0000FF"/>
                </a:solidFill>
              </a:rPr>
              <a:t>多粒子系の量子力学的取り扱い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多電子原子の例</a:t>
            </a:r>
          </a:p>
        </p:txBody>
      </p:sp>
      <p:sp>
        <p:nvSpPr>
          <p:cNvPr id="36933" name="テキスト ボックス 36932">
            <a:extLst>
              <a:ext uri="{FF2B5EF4-FFF2-40B4-BE49-F238E27FC236}">
                <a16:creationId xmlns:a16="http://schemas.microsoft.com/office/drawing/2014/main" id="{444DC940-F846-C637-6831-0775BF5CD466}"/>
              </a:ext>
            </a:extLst>
          </p:cNvPr>
          <p:cNvSpPr txBox="1"/>
          <p:nvPr/>
        </p:nvSpPr>
        <p:spPr>
          <a:xfrm>
            <a:off x="-33434" y="655414"/>
            <a:ext cx="459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(3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3CDC8E7A-CAA4-F32C-7830-B7ECCD98BD79}"/>
                  </a:ext>
                </a:extLst>
              </p:cNvPr>
              <p:cNvSpPr txBox="1"/>
              <p:nvPr/>
            </p:nvSpPr>
            <p:spPr bwMode="auto">
              <a:xfrm>
                <a:off x="1097152" y="936714"/>
                <a:ext cx="4227473" cy="104787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全電子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Schr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itchFamily="18" charset="0"/>
                  </a:rPr>
                  <a:t>ö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dinger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は系の全エネルギー</a:t>
                </a:r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3CDC8E7A-CAA4-F32C-7830-B7ECCD98B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152" y="936714"/>
                <a:ext cx="4227473" cy="1047879"/>
              </a:xfrm>
              <a:prstGeom prst="rect">
                <a:avLst/>
              </a:prstGeom>
              <a:blipFill>
                <a:blip r:embed="rId3"/>
                <a:stretch>
                  <a:fillRect l="-2309" t="-6395" b="-27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690F213-952C-AE33-643B-BA51FA375D84}"/>
                  </a:ext>
                </a:extLst>
              </p:cNvPr>
              <p:cNvSpPr txBox="1"/>
              <p:nvPr/>
            </p:nvSpPr>
            <p:spPr bwMode="auto">
              <a:xfrm>
                <a:off x="6586519" y="892775"/>
                <a:ext cx="5376881" cy="11651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一電子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Schr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itchFamily="18" charset="0"/>
                  </a:rPr>
                  <a:t>ö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dinger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𝜑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𝜀𝜑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はエネルギー準位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一電子エネルギー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690F213-952C-AE33-643B-BA51FA375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519" y="892775"/>
                <a:ext cx="5376881" cy="1165138"/>
              </a:xfrm>
              <a:prstGeom prst="rect">
                <a:avLst/>
              </a:prstGeom>
              <a:blipFill>
                <a:blip r:embed="rId4"/>
                <a:stretch>
                  <a:fillRect l="-1699" t="-5729" r="-906" b="-14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6EEB0E6-0AB6-2C84-C453-43A4F9FC998E}"/>
              </a:ext>
            </a:extLst>
          </p:cNvPr>
          <p:cNvSpPr/>
          <p:nvPr/>
        </p:nvSpPr>
        <p:spPr>
          <a:xfrm rot="16200000">
            <a:off x="5597604" y="1011350"/>
            <a:ext cx="615943" cy="12571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09" name="正方形/長方形 37008">
            <a:extLst>
              <a:ext uri="{FF2B5EF4-FFF2-40B4-BE49-F238E27FC236}">
                <a16:creationId xmlns:a16="http://schemas.microsoft.com/office/drawing/2014/main" id="{7D004722-8273-728B-D973-133EF8C2D53C}"/>
              </a:ext>
            </a:extLst>
          </p:cNvPr>
          <p:cNvSpPr/>
          <p:nvPr/>
        </p:nvSpPr>
        <p:spPr>
          <a:xfrm>
            <a:off x="6702105" y="2237061"/>
            <a:ext cx="2872654" cy="42359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C59A444-1368-361F-9C30-15C2A9EB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963" y="2240456"/>
            <a:ext cx="3065212" cy="4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一電子方程式の解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CB1CD4-4C98-FF9F-C6C2-2A8F95CCF7E4}"/>
              </a:ext>
            </a:extLst>
          </p:cNvPr>
          <p:cNvCxnSpPr>
            <a:cxnSpLocks/>
          </p:cNvCxnSpPr>
          <p:nvPr/>
        </p:nvCxnSpPr>
        <p:spPr>
          <a:xfrm>
            <a:off x="8011665" y="5890323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FCA2183B-ED51-098A-AAEC-63524737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59" y="5850738"/>
            <a:ext cx="746099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0047F72-D345-34F3-271D-9F76DCCF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711" y="4855328"/>
            <a:ext cx="675681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5BAB130-1531-F46B-8D80-430EE128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168" y="4806882"/>
            <a:ext cx="691363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8E5C432-872F-0FE3-EC6C-32D59CF0153C}"/>
              </a:ext>
            </a:extLst>
          </p:cNvPr>
          <p:cNvCxnSpPr>
            <a:cxnSpLocks/>
          </p:cNvCxnSpPr>
          <p:nvPr/>
        </p:nvCxnSpPr>
        <p:spPr>
          <a:xfrm>
            <a:off x="8160108" y="589032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9064A3F-924C-80B3-C0EF-B801FDFFF714}"/>
              </a:ext>
            </a:extLst>
          </p:cNvPr>
          <p:cNvCxnSpPr>
            <a:cxnSpLocks/>
          </p:cNvCxnSpPr>
          <p:nvPr/>
        </p:nvCxnSpPr>
        <p:spPr>
          <a:xfrm>
            <a:off x="7500338" y="491024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AEC2885-0BC2-A6FC-C2E5-2E95626BB030}"/>
              </a:ext>
            </a:extLst>
          </p:cNvPr>
          <p:cNvCxnSpPr>
            <a:cxnSpLocks/>
          </p:cNvCxnSpPr>
          <p:nvPr/>
        </p:nvCxnSpPr>
        <p:spPr>
          <a:xfrm>
            <a:off x="7648780" y="4910245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E28742-AE1D-BBF3-FF46-24CB49B55EE6}"/>
              </a:ext>
            </a:extLst>
          </p:cNvPr>
          <p:cNvCxnSpPr>
            <a:cxnSpLocks/>
          </p:cNvCxnSpPr>
          <p:nvPr/>
        </p:nvCxnSpPr>
        <p:spPr>
          <a:xfrm>
            <a:off x="7871440" y="4910250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8CFF6A1-9EEC-A224-36DF-1FE9559DE214}"/>
              </a:ext>
            </a:extLst>
          </p:cNvPr>
          <p:cNvCxnSpPr>
            <a:cxnSpLocks/>
          </p:cNvCxnSpPr>
          <p:nvPr/>
        </p:nvCxnSpPr>
        <p:spPr>
          <a:xfrm>
            <a:off x="8019883" y="491024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867E23-6BDC-687C-D0C3-A70DFA18C6F1}"/>
              </a:ext>
            </a:extLst>
          </p:cNvPr>
          <p:cNvCxnSpPr>
            <a:cxnSpLocks/>
          </p:cNvCxnSpPr>
          <p:nvPr/>
        </p:nvCxnSpPr>
        <p:spPr>
          <a:xfrm>
            <a:off x="8172232" y="4910250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798504D-C194-C528-1045-9A69199C1EEC}"/>
              </a:ext>
            </a:extLst>
          </p:cNvPr>
          <p:cNvCxnSpPr>
            <a:cxnSpLocks/>
          </p:cNvCxnSpPr>
          <p:nvPr/>
        </p:nvCxnSpPr>
        <p:spPr>
          <a:xfrm>
            <a:off x="8320674" y="491024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5DC5BBE-FEB5-8D1A-ECDB-3AACEC58073E}"/>
              </a:ext>
            </a:extLst>
          </p:cNvPr>
          <p:cNvCxnSpPr>
            <a:cxnSpLocks/>
          </p:cNvCxnSpPr>
          <p:nvPr/>
        </p:nvCxnSpPr>
        <p:spPr>
          <a:xfrm>
            <a:off x="8476922" y="491024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CDCDD7-9D86-3D77-4A7D-C96B10D23B97}"/>
              </a:ext>
            </a:extLst>
          </p:cNvPr>
          <p:cNvCxnSpPr>
            <a:cxnSpLocks/>
          </p:cNvCxnSpPr>
          <p:nvPr/>
        </p:nvCxnSpPr>
        <p:spPr>
          <a:xfrm>
            <a:off x="8625364" y="491024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>
            <a:extLst>
              <a:ext uri="{FF2B5EF4-FFF2-40B4-BE49-F238E27FC236}">
                <a16:creationId xmlns:a16="http://schemas.microsoft.com/office/drawing/2014/main" id="{575AF762-E71D-1185-77B5-FA4D8207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053" y="3908408"/>
            <a:ext cx="609276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3C51328-1FB7-7297-6C64-FC42E2FF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59" y="3904412"/>
            <a:ext cx="675681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684F4C7-7C1E-51B7-1CD1-B5DC43891CA1}"/>
              </a:ext>
            </a:extLst>
          </p:cNvPr>
          <p:cNvCxnSpPr>
            <a:cxnSpLocks/>
          </p:cNvCxnSpPr>
          <p:nvPr/>
        </p:nvCxnSpPr>
        <p:spPr>
          <a:xfrm>
            <a:off x="6752431" y="400777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013D117-E3BF-3B63-4675-D6A3094B72ED}"/>
              </a:ext>
            </a:extLst>
          </p:cNvPr>
          <p:cNvCxnSpPr>
            <a:cxnSpLocks/>
          </p:cNvCxnSpPr>
          <p:nvPr/>
        </p:nvCxnSpPr>
        <p:spPr>
          <a:xfrm>
            <a:off x="6900873" y="4007776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CF3DEF2-5CDF-BC4E-25A3-E04DF1ADF5B3}"/>
              </a:ext>
            </a:extLst>
          </p:cNvPr>
          <p:cNvCxnSpPr>
            <a:cxnSpLocks/>
          </p:cNvCxnSpPr>
          <p:nvPr/>
        </p:nvCxnSpPr>
        <p:spPr>
          <a:xfrm>
            <a:off x="7123533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7F45F07-92D6-9607-FA6F-E2695131DBD8}"/>
              </a:ext>
            </a:extLst>
          </p:cNvPr>
          <p:cNvCxnSpPr>
            <a:cxnSpLocks/>
          </p:cNvCxnSpPr>
          <p:nvPr/>
        </p:nvCxnSpPr>
        <p:spPr>
          <a:xfrm>
            <a:off x="7271976" y="400777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4CC8DD7-A6FD-E386-AAE1-90AA56FAF568}"/>
              </a:ext>
            </a:extLst>
          </p:cNvPr>
          <p:cNvCxnSpPr>
            <a:cxnSpLocks/>
          </p:cNvCxnSpPr>
          <p:nvPr/>
        </p:nvCxnSpPr>
        <p:spPr>
          <a:xfrm>
            <a:off x="7424324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2BF9715-0ECD-4947-D8F7-3DBCC7DB5B60}"/>
              </a:ext>
            </a:extLst>
          </p:cNvPr>
          <p:cNvCxnSpPr>
            <a:cxnSpLocks/>
          </p:cNvCxnSpPr>
          <p:nvPr/>
        </p:nvCxnSpPr>
        <p:spPr>
          <a:xfrm>
            <a:off x="7572766" y="400777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F5A3378-82B6-2B35-0511-331C2A42DDB5}"/>
              </a:ext>
            </a:extLst>
          </p:cNvPr>
          <p:cNvCxnSpPr>
            <a:cxnSpLocks/>
          </p:cNvCxnSpPr>
          <p:nvPr/>
        </p:nvCxnSpPr>
        <p:spPr>
          <a:xfrm>
            <a:off x="7729014" y="400777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AEEA216-EE4F-DCB7-E378-FBE0EC56C712}"/>
              </a:ext>
            </a:extLst>
          </p:cNvPr>
          <p:cNvCxnSpPr>
            <a:cxnSpLocks/>
          </p:cNvCxnSpPr>
          <p:nvPr/>
        </p:nvCxnSpPr>
        <p:spPr>
          <a:xfrm>
            <a:off x="7877457" y="400777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4775AA8-4140-6B5B-21BA-4A4AE757DF5F}"/>
              </a:ext>
            </a:extLst>
          </p:cNvPr>
          <p:cNvCxnSpPr>
            <a:cxnSpLocks/>
          </p:cNvCxnSpPr>
          <p:nvPr/>
        </p:nvCxnSpPr>
        <p:spPr>
          <a:xfrm>
            <a:off x="8061063" y="400778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5C01104-C988-A76B-2813-98F600B892FC}"/>
              </a:ext>
            </a:extLst>
          </p:cNvPr>
          <p:cNvCxnSpPr>
            <a:cxnSpLocks/>
          </p:cNvCxnSpPr>
          <p:nvPr/>
        </p:nvCxnSpPr>
        <p:spPr>
          <a:xfrm>
            <a:off x="8209505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E79DD08-2782-2667-EA90-B752FA89C5E7}"/>
              </a:ext>
            </a:extLst>
          </p:cNvPr>
          <p:cNvCxnSpPr>
            <a:cxnSpLocks/>
          </p:cNvCxnSpPr>
          <p:nvPr/>
        </p:nvCxnSpPr>
        <p:spPr>
          <a:xfrm>
            <a:off x="8361854" y="400778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15D1581-0AB1-AFBA-7D24-3EDB418768BD}"/>
              </a:ext>
            </a:extLst>
          </p:cNvPr>
          <p:cNvCxnSpPr>
            <a:cxnSpLocks/>
          </p:cNvCxnSpPr>
          <p:nvPr/>
        </p:nvCxnSpPr>
        <p:spPr>
          <a:xfrm>
            <a:off x="8510295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19A8727-492A-29AD-5C62-D26CFD3BE189}"/>
              </a:ext>
            </a:extLst>
          </p:cNvPr>
          <p:cNvCxnSpPr>
            <a:cxnSpLocks/>
          </p:cNvCxnSpPr>
          <p:nvPr/>
        </p:nvCxnSpPr>
        <p:spPr>
          <a:xfrm>
            <a:off x="8666544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BF11685-EE4F-1114-940D-F1704B32B9A2}"/>
              </a:ext>
            </a:extLst>
          </p:cNvPr>
          <p:cNvCxnSpPr>
            <a:cxnSpLocks/>
          </p:cNvCxnSpPr>
          <p:nvPr/>
        </p:nvCxnSpPr>
        <p:spPr>
          <a:xfrm>
            <a:off x="8814985" y="400777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2BCE828-C27F-5388-96DF-FBBAC1187AAA}"/>
              </a:ext>
            </a:extLst>
          </p:cNvPr>
          <p:cNvCxnSpPr>
            <a:cxnSpLocks/>
          </p:cNvCxnSpPr>
          <p:nvPr/>
        </p:nvCxnSpPr>
        <p:spPr>
          <a:xfrm>
            <a:off x="8967341" y="400778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25D85F7-9AD5-CEE2-DFB7-6C0296B302B6}"/>
              </a:ext>
            </a:extLst>
          </p:cNvPr>
          <p:cNvCxnSpPr>
            <a:cxnSpLocks/>
          </p:cNvCxnSpPr>
          <p:nvPr/>
        </p:nvCxnSpPr>
        <p:spPr>
          <a:xfrm>
            <a:off x="9115784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69B703D-E3E2-9F4E-669A-F6379E898A34}"/>
              </a:ext>
            </a:extLst>
          </p:cNvPr>
          <p:cNvCxnSpPr>
            <a:cxnSpLocks/>
          </p:cNvCxnSpPr>
          <p:nvPr/>
        </p:nvCxnSpPr>
        <p:spPr>
          <a:xfrm>
            <a:off x="9272031" y="400778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AD836C8-0694-A0CF-D7E9-D4FA7DA8E96E}"/>
              </a:ext>
            </a:extLst>
          </p:cNvPr>
          <p:cNvCxnSpPr>
            <a:cxnSpLocks/>
          </p:cNvCxnSpPr>
          <p:nvPr/>
        </p:nvCxnSpPr>
        <p:spPr>
          <a:xfrm>
            <a:off x="9420481" y="400777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1">
            <a:extLst>
              <a:ext uri="{FF2B5EF4-FFF2-40B4-BE49-F238E27FC236}">
                <a16:creationId xmlns:a16="http://schemas.microsoft.com/office/drawing/2014/main" id="{36D59442-C6BC-77F8-5DAE-CC3FB2C8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333" y="3916361"/>
            <a:ext cx="738253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4" name="Rectangle 11">
            <a:extLst>
              <a:ext uri="{FF2B5EF4-FFF2-40B4-BE49-F238E27FC236}">
                <a16:creationId xmlns:a16="http://schemas.microsoft.com/office/drawing/2014/main" id="{49E72925-086A-06F1-70BF-57C226C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881" y="2284268"/>
            <a:ext cx="2630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全電子方程式の解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5" name="直線コネクタ 36934">
            <a:extLst>
              <a:ext uri="{FF2B5EF4-FFF2-40B4-BE49-F238E27FC236}">
                <a16:creationId xmlns:a16="http://schemas.microsoft.com/office/drawing/2014/main" id="{CDF0566B-0F16-EA65-C1D1-9C97670E2299}"/>
              </a:ext>
            </a:extLst>
          </p:cNvPr>
          <p:cNvCxnSpPr>
            <a:cxnSpLocks/>
          </p:cNvCxnSpPr>
          <p:nvPr/>
        </p:nvCxnSpPr>
        <p:spPr>
          <a:xfrm>
            <a:off x="2791602" y="6080415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6" name="Rectangle 11">
            <a:extLst>
              <a:ext uri="{FF2B5EF4-FFF2-40B4-BE49-F238E27FC236}">
                <a16:creationId xmlns:a16="http://schemas.microsoft.com/office/drawing/2014/main" id="{1D5F95E9-4DA3-6B06-45B7-41D3E88F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696" y="6040829"/>
            <a:ext cx="746099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7" name="Rectangle 11">
            <a:extLst>
              <a:ext uri="{FF2B5EF4-FFF2-40B4-BE49-F238E27FC236}">
                <a16:creationId xmlns:a16="http://schemas.microsoft.com/office/drawing/2014/main" id="{D67B40F8-65C3-A672-EC58-6670053B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698" y="4903387"/>
            <a:ext cx="675681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8" name="Rectangle 11">
            <a:extLst>
              <a:ext uri="{FF2B5EF4-FFF2-40B4-BE49-F238E27FC236}">
                <a16:creationId xmlns:a16="http://schemas.microsoft.com/office/drawing/2014/main" id="{7F43304B-89A5-2437-6606-9FA8D9BD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105" y="4695102"/>
            <a:ext cx="691363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9" name="直線コネクタ 36938">
            <a:extLst>
              <a:ext uri="{FF2B5EF4-FFF2-40B4-BE49-F238E27FC236}">
                <a16:creationId xmlns:a16="http://schemas.microsoft.com/office/drawing/2014/main" id="{A4C1C95A-49BC-FDC7-1C54-A62168EEF65D}"/>
              </a:ext>
            </a:extLst>
          </p:cNvPr>
          <p:cNvCxnSpPr>
            <a:cxnSpLocks/>
          </p:cNvCxnSpPr>
          <p:nvPr/>
        </p:nvCxnSpPr>
        <p:spPr>
          <a:xfrm>
            <a:off x="2940045" y="585719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0" name="直線コネクタ 36939">
            <a:extLst>
              <a:ext uri="{FF2B5EF4-FFF2-40B4-BE49-F238E27FC236}">
                <a16:creationId xmlns:a16="http://schemas.microsoft.com/office/drawing/2014/main" id="{C6A72420-A2C1-834E-8890-2FFC5EAF1F8A}"/>
              </a:ext>
            </a:extLst>
          </p:cNvPr>
          <p:cNvCxnSpPr>
            <a:cxnSpLocks/>
          </p:cNvCxnSpPr>
          <p:nvPr/>
        </p:nvCxnSpPr>
        <p:spPr>
          <a:xfrm>
            <a:off x="2254875" y="4932906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1" name="直線コネクタ 36940">
            <a:extLst>
              <a:ext uri="{FF2B5EF4-FFF2-40B4-BE49-F238E27FC236}">
                <a16:creationId xmlns:a16="http://schemas.microsoft.com/office/drawing/2014/main" id="{87D5C544-CBE2-7935-4A17-89990902D215}"/>
              </a:ext>
            </a:extLst>
          </p:cNvPr>
          <p:cNvCxnSpPr>
            <a:cxnSpLocks/>
          </p:cNvCxnSpPr>
          <p:nvPr/>
        </p:nvCxnSpPr>
        <p:spPr>
          <a:xfrm>
            <a:off x="2428717" y="4932905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2" name="直線コネクタ 36941">
            <a:extLst>
              <a:ext uri="{FF2B5EF4-FFF2-40B4-BE49-F238E27FC236}">
                <a16:creationId xmlns:a16="http://schemas.microsoft.com/office/drawing/2014/main" id="{B7A2E90E-071A-4DFB-5379-03B27E1967C3}"/>
              </a:ext>
            </a:extLst>
          </p:cNvPr>
          <p:cNvCxnSpPr>
            <a:cxnSpLocks/>
          </p:cNvCxnSpPr>
          <p:nvPr/>
        </p:nvCxnSpPr>
        <p:spPr>
          <a:xfrm>
            <a:off x="2651377" y="479847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3" name="直線コネクタ 36942">
            <a:extLst>
              <a:ext uri="{FF2B5EF4-FFF2-40B4-BE49-F238E27FC236}">
                <a16:creationId xmlns:a16="http://schemas.microsoft.com/office/drawing/2014/main" id="{7946F9BE-C831-17A5-6E1B-A1457C7CD171}"/>
              </a:ext>
            </a:extLst>
          </p:cNvPr>
          <p:cNvCxnSpPr>
            <a:cxnSpLocks/>
          </p:cNvCxnSpPr>
          <p:nvPr/>
        </p:nvCxnSpPr>
        <p:spPr>
          <a:xfrm>
            <a:off x="2799820" y="479846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4" name="直線コネクタ 36943">
            <a:extLst>
              <a:ext uri="{FF2B5EF4-FFF2-40B4-BE49-F238E27FC236}">
                <a16:creationId xmlns:a16="http://schemas.microsoft.com/office/drawing/2014/main" id="{EECBA985-1FC8-7B81-18D5-20D7D17B7F3E}"/>
              </a:ext>
            </a:extLst>
          </p:cNvPr>
          <p:cNvCxnSpPr>
            <a:cxnSpLocks/>
          </p:cNvCxnSpPr>
          <p:nvPr/>
        </p:nvCxnSpPr>
        <p:spPr>
          <a:xfrm>
            <a:off x="2952169" y="479847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5" name="直線コネクタ 36944">
            <a:extLst>
              <a:ext uri="{FF2B5EF4-FFF2-40B4-BE49-F238E27FC236}">
                <a16:creationId xmlns:a16="http://schemas.microsoft.com/office/drawing/2014/main" id="{30541016-BF33-24D5-586D-BD6109067452}"/>
              </a:ext>
            </a:extLst>
          </p:cNvPr>
          <p:cNvCxnSpPr>
            <a:cxnSpLocks/>
          </p:cNvCxnSpPr>
          <p:nvPr/>
        </p:nvCxnSpPr>
        <p:spPr>
          <a:xfrm>
            <a:off x="3100610" y="479846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6" name="直線コネクタ 36945">
            <a:extLst>
              <a:ext uri="{FF2B5EF4-FFF2-40B4-BE49-F238E27FC236}">
                <a16:creationId xmlns:a16="http://schemas.microsoft.com/office/drawing/2014/main" id="{AA1397AE-BCA9-73DC-AF6E-80D464D41644}"/>
              </a:ext>
            </a:extLst>
          </p:cNvPr>
          <p:cNvCxnSpPr>
            <a:cxnSpLocks/>
          </p:cNvCxnSpPr>
          <p:nvPr/>
        </p:nvCxnSpPr>
        <p:spPr>
          <a:xfrm>
            <a:off x="3256859" y="479846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7" name="直線コネクタ 36946">
            <a:extLst>
              <a:ext uri="{FF2B5EF4-FFF2-40B4-BE49-F238E27FC236}">
                <a16:creationId xmlns:a16="http://schemas.microsoft.com/office/drawing/2014/main" id="{38FC80D1-ABC3-75FF-078F-63414F6A8540}"/>
              </a:ext>
            </a:extLst>
          </p:cNvPr>
          <p:cNvCxnSpPr>
            <a:cxnSpLocks/>
          </p:cNvCxnSpPr>
          <p:nvPr/>
        </p:nvCxnSpPr>
        <p:spPr>
          <a:xfrm>
            <a:off x="3405301" y="479846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8" name="Rectangle 11">
            <a:extLst>
              <a:ext uri="{FF2B5EF4-FFF2-40B4-BE49-F238E27FC236}">
                <a16:creationId xmlns:a16="http://schemas.microsoft.com/office/drawing/2014/main" id="{7A414857-D49F-D5A7-989F-23ADED2C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485" y="3931068"/>
            <a:ext cx="609276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49" name="Rectangle 11">
            <a:extLst>
              <a:ext uri="{FF2B5EF4-FFF2-40B4-BE49-F238E27FC236}">
                <a16:creationId xmlns:a16="http://schemas.microsoft.com/office/drawing/2014/main" id="{2FFA39D5-B0D8-F4D0-D059-0FFA2DB1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96" y="3792633"/>
            <a:ext cx="675681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52" name="直線コネクタ 36951">
            <a:extLst>
              <a:ext uri="{FF2B5EF4-FFF2-40B4-BE49-F238E27FC236}">
                <a16:creationId xmlns:a16="http://schemas.microsoft.com/office/drawing/2014/main" id="{D7277F00-894B-CCE5-D55B-28D052D40D06}"/>
              </a:ext>
            </a:extLst>
          </p:cNvPr>
          <p:cNvCxnSpPr>
            <a:cxnSpLocks/>
          </p:cNvCxnSpPr>
          <p:nvPr/>
        </p:nvCxnSpPr>
        <p:spPr>
          <a:xfrm>
            <a:off x="1903470" y="389600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3" name="直線コネクタ 36952">
            <a:extLst>
              <a:ext uri="{FF2B5EF4-FFF2-40B4-BE49-F238E27FC236}">
                <a16:creationId xmlns:a16="http://schemas.microsoft.com/office/drawing/2014/main" id="{172301E8-C054-5152-2D65-FAE526D72FDC}"/>
              </a:ext>
            </a:extLst>
          </p:cNvPr>
          <p:cNvCxnSpPr>
            <a:cxnSpLocks/>
          </p:cNvCxnSpPr>
          <p:nvPr/>
        </p:nvCxnSpPr>
        <p:spPr>
          <a:xfrm>
            <a:off x="2051913" y="389599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4" name="直線コネクタ 36953">
            <a:extLst>
              <a:ext uri="{FF2B5EF4-FFF2-40B4-BE49-F238E27FC236}">
                <a16:creationId xmlns:a16="http://schemas.microsoft.com/office/drawing/2014/main" id="{23BE66B2-8719-4C31-136C-6BCFA2938AA2}"/>
              </a:ext>
            </a:extLst>
          </p:cNvPr>
          <p:cNvCxnSpPr>
            <a:cxnSpLocks/>
          </p:cNvCxnSpPr>
          <p:nvPr/>
        </p:nvCxnSpPr>
        <p:spPr>
          <a:xfrm>
            <a:off x="2204261" y="3896002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5" name="直線コネクタ 36954">
            <a:extLst>
              <a:ext uri="{FF2B5EF4-FFF2-40B4-BE49-F238E27FC236}">
                <a16:creationId xmlns:a16="http://schemas.microsoft.com/office/drawing/2014/main" id="{9A7E5748-26DC-0893-99B2-16131244E9C5}"/>
              </a:ext>
            </a:extLst>
          </p:cNvPr>
          <p:cNvCxnSpPr>
            <a:cxnSpLocks/>
          </p:cNvCxnSpPr>
          <p:nvPr/>
        </p:nvCxnSpPr>
        <p:spPr>
          <a:xfrm>
            <a:off x="2352703" y="389599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6" name="直線コネクタ 36955">
            <a:extLst>
              <a:ext uri="{FF2B5EF4-FFF2-40B4-BE49-F238E27FC236}">
                <a16:creationId xmlns:a16="http://schemas.microsoft.com/office/drawing/2014/main" id="{2CE9A81E-4270-68FA-2EE3-86D18DA9205D}"/>
              </a:ext>
            </a:extLst>
          </p:cNvPr>
          <p:cNvCxnSpPr>
            <a:cxnSpLocks/>
          </p:cNvCxnSpPr>
          <p:nvPr/>
        </p:nvCxnSpPr>
        <p:spPr>
          <a:xfrm>
            <a:off x="2508951" y="3895999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7" name="直線コネクタ 36956">
            <a:extLst>
              <a:ext uri="{FF2B5EF4-FFF2-40B4-BE49-F238E27FC236}">
                <a16:creationId xmlns:a16="http://schemas.microsoft.com/office/drawing/2014/main" id="{410FB4D9-4392-A743-5291-E212CD451323}"/>
              </a:ext>
            </a:extLst>
          </p:cNvPr>
          <p:cNvCxnSpPr>
            <a:cxnSpLocks/>
          </p:cNvCxnSpPr>
          <p:nvPr/>
        </p:nvCxnSpPr>
        <p:spPr>
          <a:xfrm>
            <a:off x="2657393" y="3895998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8" name="直線コネクタ 36957">
            <a:extLst>
              <a:ext uri="{FF2B5EF4-FFF2-40B4-BE49-F238E27FC236}">
                <a16:creationId xmlns:a16="http://schemas.microsoft.com/office/drawing/2014/main" id="{46102B69-82FB-D4BC-B7AE-73FF5D07EE11}"/>
              </a:ext>
            </a:extLst>
          </p:cNvPr>
          <p:cNvCxnSpPr>
            <a:cxnSpLocks/>
          </p:cNvCxnSpPr>
          <p:nvPr/>
        </p:nvCxnSpPr>
        <p:spPr>
          <a:xfrm>
            <a:off x="2841000" y="3761564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9" name="直線コネクタ 36958">
            <a:extLst>
              <a:ext uri="{FF2B5EF4-FFF2-40B4-BE49-F238E27FC236}">
                <a16:creationId xmlns:a16="http://schemas.microsoft.com/office/drawing/2014/main" id="{A28B39CF-0547-94EB-9AE5-D893E2FAA73E}"/>
              </a:ext>
            </a:extLst>
          </p:cNvPr>
          <p:cNvCxnSpPr>
            <a:cxnSpLocks/>
          </p:cNvCxnSpPr>
          <p:nvPr/>
        </p:nvCxnSpPr>
        <p:spPr>
          <a:xfrm>
            <a:off x="2989441" y="376156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0" name="直線コネクタ 36959">
            <a:extLst>
              <a:ext uri="{FF2B5EF4-FFF2-40B4-BE49-F238E27FC236}">
                <a16:creationId xmlns:a16="http://schemas.microsoft.com/office/drawing/2014/main" id="{A26F58BC-A88A-64C4-50CC-027B33B41620}"/>
              </a:ext>
            </a:extLst>
          </p:cNvPr>
          <p:cNvCxnSpPr>
            <a:cxnSpLocks/>
          </p:cNvCxnSpPr>
          <p:nvPr/>
        </p:nvCxnSpPr>
        <p:spPr>
          <a:xfrm>
            <a:off x="3141791" y="3761564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1" name="直線コネクタ 36960">
            <a:extLst>
              <a:ext uri="{FF2B5EF4-FFF2-40B4-BE49-F238E27FC236}">
                <a16:creationId xmlns:a16="http://schemas.microsoft.com/office/drawing/2014/main" id="{97A02A50-4C62-1166-38BF-BA2BAABED70D}"/>
              </a:ext>
            </a:extLst>
          </p:cNvPr>
          <p:cNvCxnSpPr>
            <a:cxnSpLocks/>
          </p:cNvCxnSpPr>
          <p:nvPr/>
        </p:nvCxnSpPr>
        <p:spPr>
          <a:xfrm>
            <a:off x="3290232" y="376156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2" name="直線コネクタ 36961">
            <a:extLst>
              <a:ext uri="{FF2B5EF4-FFF2-40B4-BE49-F238E27FC236}">
                <a16:creationId xmlns:a16="http://schemas.microsoft.com/office/drawing/2014/main" id="{7205A3B9-C6DC-F001-B8FF-23913F159EFD}"/>
              </a:ext>
            </a:extLst>
          </p:cNvPr>
          <p:cNvCxnSpPr>
            <a:cxnSpLocks/>
          </p:cNvCxnSpPr>
          <p:nvPr/>
        </p:nvCxnSpPr>
        <p:spPr>
          <a:xfrm>
            <a:off x="3446481" y="376156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3" name="直線コネクタ 36962">
            <a:extLst>
              <a:ext uri="{FF2B5EF4-FFF2-40B4-BE49-F238E27FC236}">
                <a16:creationId xmlns:a16="http://schemas.microsoft.com/office/drawing/2014/main" id="{76873409-3CA3-DFFA-7256-F372D2630B5A}"/>
              </a:ext>
            </a:extLst>
          </p:cNvPr>
          <p:cNvCxnSpPr>
            <a:cxnSpLocks/>
          </p:cNvCxnSpPr>
          <p:nvPr/>
        </p:nvCxnSpPr>
        <p:spPr>
          <a:xfrm>
            <a:off x="3594922" y="3761560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4" name="直線コネクタ 36963">
            <a:extLst>
              <a:ext uri="{FF2B5EF4-FFF2-40B4-BE49-F238E27FC236}">
                <a16:creationId xmlns:a16="http://schemas.microsoft.com/office/drawing/2014/main" id="{ABA24628-89F2-0AB5-7D7D-C71676C94028}"/>
              </a:ext>
            </a:extLst>
          </p:cNvPr>
          <p:cNvCxnSpPr>
            <a:cxnSpLocks/>
          </p:cNvCxnSpPr>
          <p:nvPr/>
        </p:nvCxnSpPr>
        <p:spPr>
          <a:xfrm>
            <a:off x="3747278" y="3761564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5" name="直線コネクタ 36964">
            <a:extLst>
              <a:ext uri="{FF2B5EF4-FFF2-40B4-BE49-F238E27FC236}">
                <a16:creationId xmlns:a16="http://schemas.microsoft.com/office/drawing/2014/main" id="{56E45995-05B7-2F12-D621-083D11BF184A}"/>
              </a:ext>
            </a:extLst>
          </p:cNvPr>
          <p:cNvCxnSpPr>
            <a:cxnSpLocks/>
          </p:cNvCxnSpPr>
          <p:nvPr/>
        </p:nvCxnSpPr>
        <p:spPr>
          <a:xfrm>
            <a:off x="3895720" y="376156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68" name="Rectangle 11">
            <a:extLst>
              <a:ext uri="{FF2B5EF4-FFF2-40B4-BE49-F238E27FC236}">
                <a16:creationId xmlns:a16="http://schemas.microsoft.com/office/drawing/2014/main" id="{63DC0704-8BAC-4AA9-A4E6-92201250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269" y="3670142"/>
            <a:ext cx="738253" cy="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69" name="楕円 36968">
            <a:extLst>
              <a:ext uri="{FF2B5EF4-FFF2-40B4-BE49-F238E27FC236}">
                <a16:creationId xmlns:a16="http://schemas.microsoft.com/office/drawing/2014/main" id="{5F443E2F-7B76-76DC-C1B2-086CA923270F}"/>
              </a:ext>
            </a:extLst>
          </p:cNvPr>
          <p:cNvSpPr/>
          <p:nvPr/>
        </p:nvSpPr>
        <p:spPr>
          <a:xfrm>
            <a:off x="2809528" y="6030533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0" name="楕円 36969">
            <a:extLst>
              <a:ext uri="{FF2B5EF4-FFF2-40B4-BE49-F238E27FC236}">
                <a16:creationId xmlns:a16="http://schemas.microsoft.com/office/drawing/2014/main" id="{50F4750E-723F-585E-D0D3-1EC3AF08E20C}"/>
              </a:ext>
            </a:extLst>
          </p:cNvPr>
          <p:cNvSpPr/>
          <p:nvPr/>
        </p:nvSpPr>
        <p:spPr>
          <a:xfrm>
            <a:off x="2957959" y="5807296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1" name="正方形/長方形 37010">
            <a:extLst>
              <a:ext uri="{FF2B5EF4-FFF2-40B4-BE49-F238E27FC236}">
                <a16:creationId xmlns:a16="http://schemas.microsoft.com/office/drawing/2014/main" id="{DC8DA550-6617-6895-45E8-F727A6BAE2D2}"/>
              </a:ext>
            </a:extLst>
          </p:cNvPr>
          <p:cNvSpPr/>
          <p:nvPr/>
        </p:nvSpPr>
        <p:spPr>
          <a:xfrm>
            <a:off x="1224262" y="2237061"/>
            <a:ext cx="3452542" cy="42359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13" name="直線コネクタ 37012">
            <a:extLst>
              <a:ext uri="{FF2B5EF4-FFF2-40B4-BE49-F238E27FC236}">
                <a16:creationId xmlns:a16="http://schemas.microsoft.com/office/drawing/2014/main" id="{E2DFDFB0-3E5B-22C0-4764-5E1AF8FAF4D8}"/>
              </a:ext>
            </a:extLst>
          </p:cNvPr>
          <p:cNvCxnSpPr>
            <a:cxnSpLocks/>
          </p:cNvCxnSpPr>
          <p:nvPr/>
        </p:nvCxnSpPr>
        <p:spPr>
          <a:xfrm>
            <a:off x="1587031" y="403043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14" name="直線コネクタ 37013">
            <a:extLst>
              <a:ext uri="{FF2B5EF4-FFF2-40B4-BE49-F238E27FC236}">
                <a16:creationId xmlns:a16="http://schemas.microsoft.com/office/drawing/2014/main" id="{1353C879-E0F5-E544-E685-7FD9EAC69613}"/>
              </a:ext>
            </a:extLst>
          </p:cNvPr>
          <p:cNvCxnSpPr>
            <a:cxnSpLocks/>
          </p:cNvCxnSpPr>
          <p:nvPr/>
        </p:nvCxnSpPr>
        <p:spPr>
          <a:xfrm>
            <a:off x="1735473" y="4030436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17" name="楕円 37016">
            <a:extLst>
              <a:ext uri="{FF2B5EF4-FFF2-40B4-BE49-F238E27FC236}">
                <a16:creationId xmlns:a16="http://schemas.microsoft.com/office/drawing/2014/main" id="{4DF0C76A-1B83-48FE-91F6-FE7397C95FDD}"/>
              </a:ext>
            </a:extLst>
          </p:cNvPr>
          <p:cNvSpPr/>
          <p:nvPr/>
        </p:nvSpPr>
        <p:spPr>
          <a:xfrm>
            <a:off x="2333410" y="4882662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/>
              <p:nvPr/>
            </p:nvSpPr>
            <p:spPr>
              <a:xfrm>
                <a:off x="1551608" y="2884793"/>
                <a:ext cx="2759355" cy="56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08" y="2884793"/>
                <a:ext cx="2759355" cy="567096"/>
              </a:xfrm>
              <a:prstGeom prst="rect">
                <a:avLst/>
              </a:prstGeom>
              <a:blipFill>
                <a:blip r:embed="rId5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D41A0CB-1DDC-08EE-AA32-7F2DB8ADC50E}"/>
              </a:ext>
            </a:extLst>
          </p:cNvPr>
          <p:cNvCxnSpPr>
            <a:cxnSpLocks/>
          </p:cNvCxnSpPr>
          <p:nvPr/>
        </p:nvCxnSpPr>
        <p:spPr>
          <a:xfrm>
            <a:off x="2796364" y="6096247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EE76E5-F6C8-EB60-3AD0-9E5928CC66B9}"/>
              </a:ext>
            </a:extLst>
          </p:cNvPr>
          <p:cNvCxnSpPr>
            <a:cxnSpLocks/>
          </p:cNvCxnSpPr>
          <p:nvPr/>
        </p:nvCxnSpPr>
        <p:spPr>
          <a:xfrm>
            <a:off x="2954167" y="5862241"/>
            <a:ext cx="128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B15D29-226C-96E4-E729-FBD222A6F738}"/>
                  </a:ext>
                </a:extLst>
              </p:cNvPr>
              <p:cNvSpPr txBox="1"/>
              <p:nvPr/>
            </p:nvSpPr>
            <p:spPr>
              <a:xfrm>
                <a:off x="7462933" y="5395000"/>
                <a:ext cx="821673" cy="79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B15D29-226C-96E4-E729-FBD222A6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933" y="5395000"/>
                <a:ext cx="821673" cy="793934"/>
              </a:xfrm>
              <a:prstGeom prst="rect">
                <a:avLst/>
              </a:prstGeom>
              <a:blipFill>
                <a:blip r:embed="rId6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8C081F-B674-CBAE-DCB5-866E70744D34}"/>
                  </a:ext>
                </a:extLst>
              </p:cNvPr>
              <p:cNvSpPr txBox="1"/>
              <p:nvPr/>
            </p:nvSpPr>
            <p:spPr>
              <a:xfrm>
                <a:off x="6901323" y="4471936"/>
                <a:ext cx="6720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8C081F-B674-CBAE-DCB5-866E7074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3" y="4471936"/>
                <a:ext cx="672088" cy="646331"/>
              </a:xfrm>
              <a:prstGeom prst="rect">
                <a:avLst/>
              </a:prstGeom>
              <a:blipFill>
                <a:blip r:embed="rId7"/>
                <a:stretch>
                  <a:fillRect t="-5660" b="-9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53881F-28DE-E32E-25A7-C455B334FBE6}"/>
                  </a:ext>
                </a:extLst>
              </p:cNvPr>
              <p:cNvSpPr txBox="1"/>
              <p:nvPr/>
            </p:nvSpPr>
            <p:spPr>
              <a:xfrm>
                <a:off x="8679758" y="4507036"/>
                <a:ext cx="821673" cy="79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53881F-28DE-E32E-25A7-C455B334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58" y="4507036"/>
                <a:ext cx="821673" cy="793934"/>
              </a:xfrm>
              <a:prstGeom prst="rect">
                <a:avLst/>
              </a:prstGeom>
              <a:blipFill>
                <a:blip r:embed="rId8"/>
                <a:stretch>
                  <a:fillRect t="-3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楕円 18">
            <a:extLst>
              <a:ext uri="{FF2B5EF4-FFF2-40B4-BE49-F238E27FC236}">
                <a16:creationId xmlns:a16="http://schemas.microsoft.com/office/drawing/2014/main" id="{B04BA4DC-40F3-8F8E-3451-D03DEFEE3B39}"/>
              </a:ext>
            </a:extLst>
          </p:cNvPr>
          <p:cNvSpPr/>
          <p:nvPr/>
        </p:nvSpPr>
        <p:spPr>
          <a:xfrm>
            <a:off x="7559225" y="4852729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66CF662-0CB6-8BD7-45C2-4BF49BD0FD90}"/>
              </a:ext>
            </a:extLst>
          </p:cNvPr>
          <p:cNvSpPr/>
          <p:nvPr/>
        </p:nvSpPr>
        <p:spPr>
          <a:xfrm>
            <a:off x="8007995" y="5838053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25E3EA0-AA4D-48B9-52A2-3732049EF5A0}"/>
              </a:ext>
            </a:extLst>
          </p:cNvPr>
          <p:cNvSpPr/>
          <p:nvPr/>
        </p:nvSpPr>
        <p:spPr>
          <a:xfrm>
            <a:off x="8179445" y="5838053"/>
            <a:ext cx="125221" cy="1277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8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84239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§7.1</a:t>
            </a:r>
            <a:r>
              <a:rPr lang="ja-JP" altLang="en-US" sz="3600" b="1" dirty="0">
                <a:solidFill>
                  <a:srgbClr val="0000FF"/>
                </a:solidFill>
              </a:rPr>
              <a:t>　スピンと量子統計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1266826" y="695325"/>
                <a:ext cx="9277350" cy="13363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800" dirty="0"/>
                  <a:t>量子力学の「物理的状態 </a:t>
                </a:r>
                <a:r>
                  <a:rPr lang="en-US" altLang="ja-JP" sz="2800" dirty="0"/>
                  <a:t>(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固有状態 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𝚿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b="1" dirty="0">
                    <a:solidFill>
                      <a:srgbClr val="FF0000"/>
                    </a:solidFill>
                  </a:rPr>
                  <a:t>}</a:t>
                </a:r>
                <a:r>
                  <a:rPr lang="en-US" altLang="ja-JP" sz="2800" dirty="0"/>
                  <a:t>)</a:t>
                </a:r>
                <a:r>
                  <a:rPr lang="ja-JP" altLang="en-US" sz="2800" dirty="0"/>
                  <a:t>」は</a:t>
                </a:r>
                <a:br>
                  <a:rPr lang="en-US" altLang="ja-JP" sz="2800" dirty="0"/>
                </a:br>
                <a:r>
                  <a:rPr lang="ja-JP" altLang="en-US" sz="2800" dirty="0"/>
                  <a:t>「</a:t>
                </a:r>
                <a:r>
                  <a:rPr kumimoji="0" lang="ja-JP" altLang="en-US" sz="2800" kern="1200" dirty="0">
                    <a:solidFill>
                      <a:srgbClr val="FF0000"/>
                    </a:solidFill>
                  </a:rPr>
                  <a:t>良い量子数</a:t>
                </a:r>
                <a:r>
                  <a:rPr lang="ja-JP" altLang="en-US" sz="2800" dirty="0"/>
                  <a:t>」で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規定され、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エネルギー固有値</a:t>
                </a:r>
                <a:r>
                  <a:rPr kumimoji="0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E</a:t>
                </a:r>
                <a:r>
                  <a:rPr kumimoji="0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n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を持つ</a:t>
                </a:r>
                <a:endParaRPr lang="en-US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6826" y="695325"/>
                <a:ext cx="9277350" cy="1336392"/>
              </a:xfrm>
              <a:blipFill>
                <a:blip r:embed="rId3"/>
                <a:stretch>
                  <a:fillRect l="-1380" t="-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6B550C-C160-494F-A4AB-3F15537621A7}"/>
              </a:ext>
            </a:extLst>
          </p:cNvPr>
          <p:cNvSpPr txBox="1"/>
          <p:nvPr/>
        </p:nvSpPr>
        <p:spPr>
          <a:xfrm>
            <a:off x="0" y="0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143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18F039-BE80-D615-FB9C-BAE7B8B183B2}"/>
              </a:ext>
            </a:extLst>
          </p:cNvPr>
          <p:cNvSpPr/>
          <p:nvPr/>
        </p:nvSpPr>
        <p:spPr>
          <a:xfrm>
            <a:off x="169550" y="1880269"/>
            <a:ext cx="11553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良い量子数の例：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E04ABB49-8470-45F3-A78D-2B29E22267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8988" y="2390775"/>
              <a:ext cx="11088687" cy="3351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0">
                      <a:extLst>
                        <a:ext uri="{9D8B030D-6E8A-4147-A177-3AD203B41FA5}">
                          <a16:colId xmlns:a16="http://schemas.microsoft.com/office/drawing/2014/main" val="4087902004"/>
                        </a:ext>
                      </a:extLst>
                    </a:gridCol>
                    <a:gridCol w="3193256">
                      <a:extLst>
                        <a:ext uri="{9D8B030D-6E8A-4147-A177-3AD203B41FA5}">
                          <a16:colId xmlns:a16="http://schemas.microsoft.com/office/drawing/2014/main" val="850355023"/>
                        </a:ext>
                      </a:extLst>
                    </a:gridCol>
                    <a:gridCol w="5812631">
                      <a:extLst>
                        <a:ext uri="{9D8B030D-6E8A-4147-A177-3AD203B41FA5}">
                          <a16:colId xmlns:a16="http://schemas.microsoft.com/office/drawing/2014/main" val="2740792294"/>
                        </a:ext>
                      </a:extLst>
                    </a:gridCol>
                  </a:tblGrid>
                  <a:tr h="39493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7893050" algn="l"/>
                            </a:tabLst>
                            <a:defRPr/>
                          </a:pP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量子数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エネルギー固有値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76062"/>
                      </a:ext>
                    </a:extLst>
                  </a:tr>
                  <a:tr h="39493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7893050" algn="l"/>
                            </a:tabLst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自由並進運動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	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360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4572000" algn="l"/>
                              <a:tab pos="7893050" algn="l"/>
                            </a:tabLst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調和振動子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=ℏ</m:t>
                              </m:r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928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4572000" algn="l"/>
                              <a:tab pos="7893050" algn="l"/>
                            </a:tabLst>
                            <a:defRPr/>
                          </a:pPr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次元井戸型ポテンシャル</a:t>
                          </a:r>
                          <a:endParaRPr kumimoji="0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ja-JP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ℏ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014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水素原子</a:t>
                          </a:r>
                          <a:endParaRPr kumimoji="0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oMath>
                          </a14:m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𝒔</m:t>
                              </m:r>
                            </m:oMath>
                          </a14:m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ja-JP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kumimoji="0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199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E04ABB49-8470-45F3-A78D-2B29E22267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311335"/>
                  </p:ext>
                </p:extLst>
              </p:nvPr>
            </p:nvGraphicFramePr>
            <p:xfrm>
              <a:off x="748988" y="2390775"/>
              <a:ext cx="11088687" cy="3351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0">
                      <a:extLst>
                        <a:ext uri="{9D8B030D-6E8A-4147-A177-3AD203B41FA5}">
                          <a16:colId xmlns:a16="http://schemas.microsoft.com/office/drawing/2014/main" val="4087902004"/>
                        </a:ext>
                      </a:extLst>
                    </a:gridCol>
                    <a:gridCol w="3193256">
                      <a:extLst>
                        <a:ext uri="{9D8B030D-6E8A-4147-A177-3AD203B41FA5}">
                          <a16:colId xmlns:a16="http://schemas.microsoft.com/office/drawing/2014/main" val="850355023"/>
                        </a:ext>
                      </a:extLst>
                    </a:gridCol>
                    <a:gridCol w="5812631">
                      <a:extLst>
                        <a:ext uri="{9D8B030D-6E8A-4147-A177-3AD203B41FA5}">
                          <a16:colId xmlns:a16="http://schemas.microsoft.com/office/drawing/2014/main" val="274079229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7893050" algn="l"/>
                            </a:tabLst>
                            <a:defRPr/>
                          </a:pP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量子数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/>
                            <a:t>エネルギー固有値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7606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7893050" algn="l"/>
                            </a:tabLst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自由並進運動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5458" t="-86000" r="-183015" b="-37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881" t="-86000" r="-524" b="-37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360567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4572000" algn="l"/>
                              <a:tab pos="7893050" algn="l"/>
                            </a:tabLst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調和振動子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5458" t="-177143" r="-183015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881" t="-177143" r="-524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092865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85838" algn="l"/>
                              <a:tab pos="1347788" algn="l"/>
                              <a:tab pos="1703388" algn="l"/>
                              <a:tab pos="2959100" algn="l"/>
                              <a:tab pos="3763963" algn="l"/>
                              <a:tab pos="4572000" algn="l"/>
                              <a:tab pos="7893050" algn="l"/>
                            </a:tabLst>
                            <a:defRPr/>
                          </a:pPr>
                          <a:r>
                            <a:rPr kumimoji="0" lang="en-US" altLang="ja-JP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次元井戸型ポテンシャル</a:t>
                          </a:r>
                          <a:endParaRPr kumimoji="0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5458" t="-213971" r="-183015" b="-1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881" t="-213971" r="-524" b="-1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301443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ja-JP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水素原子</a:t>
                          </a:r>
                          <a:endParaRPr kumimoji="0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5458" t="-316296" r="-183015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881" t="-316296" r="-524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19909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5D51E038-B708-A598-A3E1-EB696E599072}"/>
              </a:ext>
            </a:extLst>
          </p:cNvPr>
          <p:cNvSpPr txBox="1">
            <a:spLocks/>
          </p:cNvSpPr>
          <p:nvPr/>
        </p:nvSpPr>
        <p:spPr bwMode="auto">
          <a:xfrm>
            <a:off x="1211433" y="5705475"/>
            <a:ext cx="10477499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スピン量子数 </a:t>
            </a:r>
            <a:r>
              <a:rPr kumimoji="1" lang="en-US" altLang="ja-JP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粒子の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内部自由度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相対論的量子力学で出てくる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422494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740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粒子の交換に対する波動関数の対称性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49078" y="770794"/>
                <a:ext cx="11023847" cy="584282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  <a:tabLst>
                    <a:tab pos="2870200" algn="l"/>
                  </a:tabLst>
                </a:pP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つの粒子 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1,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状態 </a:t>
                </a:r>
                <a:r>
                  <a:rPr lang="en-US" altLang="ja-JP" sz="2400" i="1" dirty="0" err="1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</a:t>
                </a:r>
                <a:br>
                  <a:rPr lang="en-US" altLang="ja-JP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をとれる場合を考える</a:t>
                </a:r>
                <a:endParaRPr lang="en-US" altLang="ja-JP" sz="24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870200" algn="l"/>
                  </a:tabLst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一電子波動関数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endParaRPr lang="en-US" altLang="ja-JP" sz="2400" baseline="30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870200" algn="l"/>
                  </a:tabLst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全波動関数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は 粒子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と粒子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の一電子波動関数の積で表される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4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altLang="ja-JP" sz="2400" b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870200" algn="l"/>
                  </a:tabLst>
                </a:pP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について、粒子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の 交換を行う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b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を交換する演算子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量子力学の要請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は直接観測できないが、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は観測される物理量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=&gt; 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対称変換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により観測可能な物理的状態は変わらない　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</a:t>
                </a:r>
                <a:r>
                  <a:rPr lang="ja-JP" altLang="en-US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(1,2)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(1,2)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)=±</m:t>
                    </m:r>
                    <m:r>
                      <a:rPr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078" y="770794"/>
                <a:ext cx="11023847" cy="5842826"/>
              </a:xfrm>
              <a:blipFill>
                <a:blip r:embed="rId2"/>
                <a:stretch>
                  <a:fillRect l="-885" t="-626" b="-2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802EBD9-C832-4978-A21C-066F84A2022D}"/>
              </a:ext>
            </a:extLst>
          </p:cNvPr>
          <p:cNvGrpSpPr/>
          <p:nvPr/>
        </p:nvGrpSpPr>
        <p:grpSpPr>
          <a:xfrm>
            <a:off x="4767003" y="1583143"/>
            <a:ext cx="3099479" cy="1043795"/>
            <a:chOff x="5935980" y="1388972"/>
            <a:chExt cx="2422255" cy="104379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7A08F5E-674C-4350-8345-7B4B23310AC9}"/>
                </a:ext>
              </a:extLst>
            </p:cNvPr>
            <p:cNvGrpSpPr/>
            <p:nvPr/>
          </p:nvGrpSpPr>
          <p:grpSpPr>
            <a:xfrm>
              <a:off x="5935980" y="1388972"/>
              <a:ext cx="1132570" cy="1043795"/>
              <a:chOff x="5935980" y="1403660"/>
              <a:chExt cx="1132570" cy="1043795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FB17AF72-C627-4F45-85D1-8DCEFDAB02B1}"/>
                  </a:ext>
                </a:extLst>
              </p:cNvPr>
              <p:cNvCxnSpPr/>
              <p:nvPr/>
            </p:nvCxnSpPr>
            <p:spPr>
              <a:xfrm>
                <a:off x="5935980" y="1760220"/>
                <a:ext cx="8763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1034A6A6-9719-4F47-BD81-776703CB66B0}"/>
                  </a:ext>
                </a:extLst>
              </p:cNvPr>
              <p:cNvCxnSpPr/>
              <p:nvPr/>
            </p:nvCxnSpPr>
            <p:spPr>
              <a:xfrm>
                <a:off x="5935980" y="2087880"/>
                <a:ext cx="8763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E7E03698-A24D-44A5-AD89-836D02953C35}"/>
                  </a:ext>
                </a:extLst>
              </p:cNvPr>
              <p:cNvSpPr/>
              <p:nvPr/>
            </p:nvSpPr>
            <p:spPr>
              <a:xfrm>
                <a:off x="6316980" y="170307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59C5A624-2623-4948-B20A-AD27364330F3}"/>
                  </a:ext>
                </a:extLst>
              </p:cNvPr>
              <p:cNvSpPr/>
              <p:nvPr/>
            </p:nvSpPr>
            <p:spPr>
              <a:xfrm>
                <a:off x="6316980" y="203073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65328AD9-D87D-42DE-91AA-688643CCB36D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227" y="140366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65328AD9-D87D-42DE-91AA-688643CCB3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227" y="1403660"/>
                    <a:ext cx="37061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9637CB08-778C-4EC1-93B6-849B0344D4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227" y="2078123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oMath>
                      </m:oMathPara>
                    </a14:m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9637CB08-778C-4EC1-93B6-849B0344D4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227" y="2078123"/>
                    <a:ext cx="370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8A1F2230-A544-428E-82D6-7C9AEEFDA291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582" y="1579289"/>
                    <a:ext cx="2559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8A1F2230-A544-428E-82D6-7C9AEEFDA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582" y="1579289"/>
                    <a:ext cx="25596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58221F89-EC8D-4FE9-8812-D64044E45D4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582" y="1949380"/>
                    <a:ext cx="2503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58221F89-EC8D-4FE9-8812-D64044E45D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582" y="1949380"/>
                    <a:ext cx="25039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538" r="-9615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48DFDE5-4106-477B-9CA3-5C8C58DA52A1}"/>
                </a:ext>
              </a:extLst>
            </p:cNvPr>
            <p:cNvGrpSpPr/>
            <p:nvPr/>
          </p:nvGrpSpPr>
          <p:grpSpPr>
            <a:xfrm>
              <a:off x="7225665" y="1388972"/>
              <a:ext cx="1132570" cy="1043795"/>
              <a:chOff x="5935980" y="1403660"/>
              <a:chExt cx="1132570" cy="1043795"/>
            </a:xfrm>
          </p:grpSpPr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8295720F-8AC9-4F0C-8662-2938522D018C}"/>
                  </a:ext>
                </a:extLst>
              </p:cNvPr>
              <p:cNvCxnSpPr/>
              <p:nvPr/>
            </p:nvCxnSpPr>
            <p:spPr>
              <a:xfrm>
                <a:off x="5935980" y="1760220"/>
                <a:ext cx="8763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BB6C7EC5-9F0B-4406-8436-ABFE7A2D6C60}"/>
                  </a:ext>
                </a:extLst>
              </p:cNvPr>
              <p:cNvCxnSpPr/>
              <p:nvPr/>
            </p:nvCxnSpPr>
            <p:spPr>
              <a:xfrm>
                <a:off x="5935980" y="2087880"/>
                <a:ext cx="8763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60F22449-D4B5-4F94-A8F8-B498FB03BC23}"/>
                  </a:ext>
                </a:extLst>
              </p:cNvPr>
              <p:cNvSpPr/>
              <p:nvPr/>
            </p:nvSpPr>
            <p:spPr>
              <a:xfrm>
                <a:off x="6316980" y="170307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2701AAED-6B75-4219-9C2E-86D64F489D41}"/>
                  </a:ext>
                </a:extLst>
              </p:cNvPr>
              <p:cNvSpPr/>
              <p:nvPr/>
            </p:nvSpPr>
            <p:spPr>
              <a:xfrm>
                <a:off x="6316980" y="203073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C6BAA61F-5CD2-4929-85AA-B80E1A8EFC59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227" y="140366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oMath>
                      </m:oMathPara>
                    </a14:m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C6BAA61F-5CD2-4929-85AA-B80E1A8EFC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227" y="1403660"/>
                    <a:ext cx="37061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11618251-F4AA-4608-8D7B-03DB378A9E4F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227" y="2078123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11618251-F4AA-4608-8D7B-03DB378A9E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227" y="2078123"/>
                    <a:ext cx="37061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92E36D1A-5A8D-41E4-9E8B-68DAB59F1540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582" y="1564421"/>
                    <a:ext cx="2559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92E36D1A-5A8D-41E4-9E8B-68DAB59F15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582" y="1564421"/>
                    <a:ext cx="25596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C5E022D7-AA23-4A1B-9875-80AAD3F347B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582" y="1949380"/>
                    <a:ext cx="2503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oMath>
                      </m:oMathPara>
                    </a14:m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C5E022D7-AA23-4A1B-9875-80AAD3F34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582" y="1949380"/>
                    <a:ext cx="25039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321" r="-7547" b="-819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1AE5E58-C068-4831-9F43-91A37D6F6135}"/>
                  </a:ext>
                </a:extLst>
              </p:cNvPr>
              <p:cNvSpPr/>
              <p:nvPr/>
            </p:nvSpPr>
            <p:spPr>
              <a:xfrm>
                <a:off x="4621331" y="804790"/>
                <a:ext cx="3661543" cy="493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つの粒子の状態 </a:t>
                </a:r>
                <a14:m>
                  <m:oMath xmlns:m="http://schemas.openxmlformats.org/officeDocument/2006/math"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𝝍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1AE5E58-C068-4831-9F43-91A37D6F6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31" y="804790"/>
                <a:ext cx="3661543" cy="493148"/>
              </a:xfrm>
              <a:prstGeom prst="rect">
                <a:avLst/>
              </a:prstGeom>
              <a:blipFill>
                <a:blip r:embed="rId11"/>
                <a:stretch>
                  <a:fillRect l="-2496" t="-7407" b="-28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AE03A02-4E7A-F0CD-0A04-EFF0C7655A35}"/>
                  </a:ext>
                </a:extLst>
              </p:cNvPr>
              <p:cNvSpPr txBox="1"/>
              <p:nvPr/>
            </p:nvSpPr>
            <p:spPr>
              <a:xfrm>
                <a:off x="4661172" y="1318982"/>
                <a:ext cx="16749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e>
                    </m:d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AE03A02-4E7A-F0CD-0A04-EFF0C765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72" y="1318982"/>
                <a:ext cx="1674980" cy="400110"/>
              </a:xfrm>
              <a:prstGeom prst="rect">
                <a:avLst/>
              </a:prstGeom>
              <a:blipFill>
                <a:blip r:embed="rId12"/>
                <a:stretch>
                  <a:fillRect l="-365"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FBB477B-9E6C-B025-A986-4FF088BDD1B7}"/>
                  </a:ext>
                </a:extLst>
              </p:cNvPr>
              <p:cNvSpPr txBox="1"/>
              <p:nvPr/>
            </p:nvSpPr>
            <p:spPr>
              <a:xfrm>
                <a:off x="6329744" y="1283165"/>
                <a:ext cx="16749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e>
                    </m:d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𝝋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FBB477B-9E6C-B025-A986-4FF088BD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44" y="1283165"/>
                <a:ext cx="1674980" cy="400110"/>
              </a:xfrm>
              <a:prstGeom prst="rect">
                <a:avLst/>
              </a:prstGeom>
              <a:blipFill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EE954DC-3EB3-0ED2-AD50-14C998B251C0}"/>
              </a:ext>
            </a:extLst>
          </p:cNvPr>
          <p:cNvSpPr/>
          <p:nvPr/>
        </p:nvSpPr>
        <p:spPr>
          <a:xfrm>
            <a:off x="4510988" y="885819"/>
            <a:ext cx="3661543" cy="18388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8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40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粒子の交換に対する波動関数の対称性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反対称な場合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68782"/>
                <a:ext cx="11991975" cy="573405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量子力学の要請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粒子の交換に対して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対称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な場合と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反対称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な場合がある</a:t>
                </a:r>
                <a:endParaRPr lang="en-US" altLang="ja-JP" b="1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ja-JP" b="1" baseline="30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・ 粒子の交換に対して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反対称な波動関数</a:t>
                </a:r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(1,2)=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確認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を交換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(2,1)=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が同じ状態を占める場合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</a:t>
                </a:r>
                <a:r>
                  <a:rPr lang="en-US" altLang="ja-JP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):</a:t>
                </a:r>
                <a:b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常に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(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物理的意味を持たない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b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endParaRPr lang="en-US" altLang="ja-JP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一つの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粒子状態を占めることができるのは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個の粒子のみ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パウリの排他律、フェルミ粒子</a:t>
                </a:r>
                <a:endParaRPr lang="en-US" altLang="ja-JP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68782"/>
                <a:ext cx="11991975" cy="5734050"/>
              </a:xfrm>
              <a:blipFill>
                <a:blip r:embed="rId2"/>
                <a:stretch>
                  <a:fillRect l="-1271" t="-1489" b="-5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86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§6.3,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7.4</a:t>
            </a:r>
            <a:r>
              <a:rPr lang="ja-JP" altLang="en-US" sz="3600" b="1" dirty="0">
                <a:solidFill>
                  <a:srgbClr val="0000FF"/>
                </a:solidFill>
              </a:rPr>
              <a:t>　大正準集団の統計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53345" y="724988"/>
            <a:ext cx="88302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85838" algn="l"/>
                <a:tab pos="1703388" algn="l"/>
              </a:tabLst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小正準集団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一定　＝＞ 等確率の原理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85838" algn="l"/>
                <a:tab pos="1703388" algn="l"/>
              </a:tabLst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正準集団　 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一定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外系とエネルギーのやり取りがある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85838" algn="l"/>
                <a:tab pos="1703388" algn="l"/>
              </a:tabLst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大正準集団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μ,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一定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外系とエネルギー、粒子のやり取りがある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5463EE-E204-4F4D-8A9E-38233670B9EB}"/>
              </a:ext>
            </a:extLst>
          </p:cNvPr>
          <p:cNvSpPr txBox="1"/>
          <p:nvPr/>
        </p:nvSpPr>
        <p:spPr>
          <a:xfrm>
            <a:off x="2054" y="-18288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130,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73363C0-4BD5-4B54-92DB-C4AC7C1C4741}"/>
                  </a:ext>
                </a:extLst>
              </p:cNvPr>
              <p:cNvSpPr/>
              <p:nvPr/>
            </p:nvSpPr>
            <p:spPr>
              <a:xfrm>
                <a:off x="3327731" y="2474485"/>
                <a:ext cx="495956" cy="5123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73363C0-4BD5-4B54-92DB-C4AC7C1C4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731" y="2474485"/>
                <a:ext cx="495956" cy="51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9C26A24-F656-44D5-8028-F0F6B67BECE6}"/>
                  </a:ext>
                </a:extLst>
              </p:cNvPr>
              <p:cNvSpPr/>
              <p:nvPr/>
            </p:nvSpPr>
            <p:spPr>
              <a:xfrm>
                <a:off x="3834999" y="2474484"/>
                <a:ext cx="495956" cy="5123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9C26A24-F656-44D5-8028-F0F6B67B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99" y="2474484"/>
                <a:ext cx="495956" cy="51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3729BCF-A83C-4A66-A7A9-4CE0CDBC73AA}"/>
                  </a:ext>
                </a:extLst>
              </p:cNvPr>
              <p:cNvSpPr/>
              <p:nvPr/>
            </p:nvSpPr>
            <p:spPr>
              <a:xfrm>
                <a:off x="4342267" y="2474485"/>
                <a:ext cx="495956" cy="5123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3729BCF-A83C-4A66-A7A9-4CE0CDBC7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67" y="2474485"/>
                <a:ext cx="495956" cy="512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4EEEE8-B69F-4242-A6E3-8F8409409834}"/>
              </a:ext>
            </a:extLst>
          </p:cNvPr>
          <p:cNvSpPr/>
          <p:nvPr/>
        </p:nvSpPr>
        <p:spPr>
          <a:xfrm>
            <a:off x="4849535" y="2474484"/>
            <a:ext cx="495956" cy="512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A73318-51B4-4F98-A057-9A51BFB365DA}"/>
              </a:ext>
            </a:extLst>
          </p:cNvPr>
          <p:cNvSpPr/>
          <p:nvPr/>
        </p:nvSpPr>
        <p:spPr>
          <a:xfrm>
            <a:off x="5356803" y="2474485"/>
            <a:ext cx="495956" cy="512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B3E2C4B-904A-46F4-B22E-A7FD768D925F}"/>
                  </a:ext>
                </a:extLst>
              </p:cNvPr>
              <p:cNvSpPr/>
              <p:nvPr/>
            </p:nvSpPr>
            <p:spPr>
              <a:xfrm>
                <a:off x="5864071" y="2474484"/>
                <a:ext cx="495956" cy="512379"/>
              </a:xfrm>
              <a:prstGeom prst="rect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B3E2C4B-904A-46F4-B22E-A7FD768D9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71" y="2474484"/>
                <a:ext cx="495956" cy="512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8393928-CE78-4885-A244-A9D07DD6831E}"/>
              </a:ext>
            </a:extLst>
          </p:cNvPr>
          <p:cNvSpPr/>
          <p:nvPr/>
        </p:nvSpPr>
        <p:spPr>
          <a:xfrm>
            <a:off x="6371339" y="2474485"/>
            <a:ext cx="495956" cy="512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A7481C-0240-443A-A884-80927DAC6A16}"/>
              </a:ext>
            </a:extLst>
          </p:cNvPr>
          <p:cNvSpPr/>
          <p:nvPr/>
        </p:nvSpPr>
        <p:spPr>
          <a:xfrm>
            <a:off x="6878607" y="2474484"/>
            <a:ext cx="495956" cy="512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C4F581-62A1-4027-B2B1-381C154C4C17}"/>
              </a:ext>
            </a:extLst>
          </p:cNvPr>
          <p:cNvSpPr/>
          <p:nvPr/>
        </p:nvSpPr>
        <p:spPr>
          <a:xfrm>
            <a:off x="7385875" y="2474485"/>
            <a:ext cx="495956" cy="512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EF874B6-8F3B-4721-BC7E-930E1BFB7FC9}"/>
                  </a:ext>
                </a:extLst>
              </p:cNvPr>
              <p:cNvSpPr/>
              <p:nvPr/>
            </p:nvSpPr>
            <p:spPr>
              <a:xfrm>
                <a:off x="7893143" y="2474484"/>
                <a:ext cx="495956" cy="5123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EF874B6-8F3B-4721-BC7E-930E1BFB7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43" y="2474484"/>
                <a:ext cx="495956" cy="51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F0D0256-2BA3-480C-A051-921329C74CF6}"/>
                  </a:ext>
                </a:extLst>
              </p:cNvPr>
              <p:cNvSpPr/>
              <p:nvPr/>
            </p:nvSpPr>
            <p:spPr>
              <a:xfrm>
                <a:off x="8400411" y="2474485"/>
                <a:ext cx="495956" cy="51237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0−</m:t>
                      </m:r>
                      <m:r>
                        <a:rPr kumimoji="1" lang="en-US" altLang="ja-JP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kumimoji="1" lang="ja-JP" alt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F0D0256-2BA3-480C-A051-921329C74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11" y="2474485"/>
                <a:ext cx="495956" cy="51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75BDB19-8216-4D56-A9B3-ACD329C40C7C}"/>
                  </a:ext>
                </a:extLst>
              </p:cNvPr>
              <p:cNvSpPr txBox="1"/>
              <p:nvPr/>
            </p:nvSpPr>
            <p:spPr>
              <a:xfrm>
                <a:off x="2976743" y="2954279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体系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75BDB19-8216-4D56-A9B3-ACD329C4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3" y="2954279"/>
                <a:ext cx="774571" cy="369332"/>
              </a:xfrm>
              <a:prstGeom prst="rect">
                <a:avLst/>
              </a:prstGeom>
              <a:blipFill>
                <a:blip r:embed="rId6"/>
                <a:stretch>
                  <a:fillRect l="-6299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3007329-84BC-4DE2-B687-2D639FA940AD}"/>
                  </a:ext>
                </a:extLst>
              </p:cNvPr>
              <p:cNvSpPr txBox="1"/>
              <p:nvPr/>
            </p:nvSpPr>
            <p:spPr>
              <a:xfrm>
                <a:off x="3872614" y="2954279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3007329-84BC-4DE2-B687-2D639FA94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614" y="2954279"/>
                <a:ext cx="3706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D6503E0-5BE3-4B38-ADE6-B4C5305B20C1}"/>
                  </a:ext>
                </a:extLst>
              </p:cNvPr>
              <p:cNvSpPr txBox="1"/>
              <p:nvPr/>
            </p:nvSpPr>
            <p:spPr>
              <a:xfrm>
                <a:off x="8455991" y="2954279"/>
                <a:ext cx="445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𝑀</m:t>
                      </m:r>
                    </m:oMath>
                  </m:oMathPara>
                </a14:m>
                <a:endParaRPr kumimoji="1" lang="ja-JP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D6503E0-5BE3-4B38-ADE6-B4C5305B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91" y="2954279"/>
                <a:ext cx="4451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9D2D5A7-D866-452E-801D-5529638267FF}"/>
                  </a:ext>
                </a:extLst>
              </p:cNvPr>
              <p:cNvSpPr txBox="1"/>
              <p:nvPr/>
            </p:nvSpPr>
            <p:spPr>
              <a:xfrm>
                <a:off x="4340578" y="2954279"/>
                <a:ext cx="439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9D2D5A7-D866-452E-801D-552963826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78" y="2954279"/>
                <a:ext cx="4395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54B6B0-7196-4FD3-9FE5-ECFA9A577F82}"/>
                  </a:ext>
                </a:extLst>
              </p:cNvPr>
              <p:cNvSpPr txBox="1"/>
              <p:nvPr/>
            </p:nvSpPr>
            <p:spPr>
              <a:xfrm>
                <a:off x="7968884" y="2954279"/>
                <a:ext cx="439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54B6B0-7196-4FD3-9FE5-ECFA9A57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884" y="2954279"/>
                <a:ext cx="4395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フリーフォーム 19">
            <a:extLst>
              <a:ext uri="{FF2B5EF4-FFF2-40B4-BE49-F238E27FC236}">
                <a16:creationId xmlns:a16="http://schemas.microsoft.com/office/drawing/2014/main" id="{77373E7B-742E-4001-96C3-4FE00A0805E9}"/>
              </a:ext>
            </a:extLst>
          </p:cNvPr>
          <p:cNvSpPr/>
          <p:nvPr/>
        </p:nvSpPr>
        <p:spPr>
          <a:xfrm>
            <a:off x="3615417" y="3213279"/>
            <a:ext cx="465083" cy="315344"/>
          </a:xfrm>
          <a:custGeom>
            <a:avLst/>
            <a:gdLst>
              <a:gd name="connsiteX0" fmla="*/ 0 w 465083"/>
              <a:gd name="connsiteY0" fmla="*/ 0 h 315344"/>
              <a:gd name="connsiteX1" fmla="*/ 236483 w 465083"/>
              <a:gd name="connsiteY1" fmla="*/ 315311 h 315344"/>
              <a:gd name="connsiteX2" fmla="*/ 465083 w 465083"/>
              <a:gd name="connsiteY2" fmla="*/ 15766 h 3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083" h="315344">
                <a:moveTo>
                  <a:pt x="0" y="0"/>
                </a:moveTo>
                <a:cubicBezTo>
                  <a:pt x="79484" y="156341"/>
                  <a:pt x="158969" y="312683"/>
                  <a:pt x="236483" y="315311"/>
                </a:cubicBezTo>
                <a:cubicBezTo>
                  <a:pt x="313997" y="317939"/>
                  <a:pt x="389540" y="166852"/>
                  <a:pt x="465083" y="15766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フリーフォーム 20">
            <a:extLst>
              <a:ext uri="{FF2B5EF4-FFF2-40B4-BE49-F238E27FC236}">
                <a16:creationId xmlns:a16="http://schemas.microsoft.com/office/drawing/2014/main" id="{104C0B2B-7828-4810-83DB-3CAAB4A6840F}"/>
              </a:ext>
            </a:extLst>
          </p:cNvPr>
          <p:cNvSpPr/>
          <p:nvPr/>
        </p:nvSpPr>
        <p:spPr>
          <a:xfrm flipH="1">
            <a:off x="4199248" y="3206483"/>
            <a:ext cx="456692" cy="315344"/>
          </a:xfrm>
          <a:custGeom>
            <a:avLst/>
            <a:gdLst>
              <a:gd name="connsiteX0" fmla="*/ 0 w 465083"/>
              <a:gd name="connsiteY0" fmla="*/ 0 h 315344"/>
              <a:gd name="connsiteX1" fmla="*/ 236483 w 465083"/>
              <a:gd name="connsiteY1" fmla="*/ 315311 h 315344"/>
              <a:gd name="connsiteX2" fmla="*/ 465083 w 465083"/>
              <a:gd name="connsiteY2" fmla="*/ 15766 h 3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083" h="315344">
                <a:moveTo>
                  <a:pt x="0" y="0"/>
                </a:moveTo>
                <a:cubicBezTo>
                  <a:pt x="79484" y="156341"/>
                  <a:pt x="158969" y="312683"/>
                  <a:pt x="236483" y="315311"/>
                </a:cubicBezTo>
                <a:cubicBezTo>
                  <a:pt x="313997" y="317939"/>
                  <a:pt x="389540" y="166852"/>
                  <a:pt x="465083" y="15766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フリーフォーム 21">
            <a:extLst>
              <a:ext uri="{FF2B5EF4-FFF2-40B4-BE49-F238E27FC236}">
                <a16:creationId xmlns:a16="http://schemas.microsoft.com/office/drawing/2014/main" id="{A365B6D0-E04E-4C22-9DE8-E2762F53585C}"/>
              </a:ext>
            </a:extLst>
          </p:cNvPr>
          <p:cNvSpPr/>
          <p:nvPr/>
        </p:nvSpPr>
        <p:spPr>
          <a:xfrm>
            <a:off x="5641646" y="3220137"/>
            <a:ext cx="465083" cy="315344"/>
          </a:xfrm>
          <a:custGeom>
            <a:avLst/>
            <a:gdLst>
              <a:gd name="connsiteX0" fmla="*/ 0 w 465083"/>
              <a:gd name="connsiteY0" fmla="*/ 0 h 315344"/>
              <a:gd name="connsiteX1" fmla="*/ 236483 w 465083"/>
              <a:gd name="connsiteY1" fmla="*/ 315311 h 315344"/>
              <a:gd name="connsiteX2" fmla="*/ 465083 w 465083"/>
              <a:gd name="connsiteY2" fmla="*/ 15766 h 3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083" h="315344">
                <a:moveTo>
                  <a:pt x="0" y="0"/>
                </a:moveTo>
                <a:cubicBezTo>
                  <a:pt x="79484" y="156341"/>
                  <a:pt x="158969" y="312683"/>
                  <a:pt x="236483" y="315311"/>
                </a:cubicBezTo>
                <a:cubicBezTo>
                  <a:pt x="313997" y="317939"/>
                  <a:pt x="389540" y="166852"/>
                  <a:pt x="465083" y="15766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フリーフォーム 22">
            <a:extLst>
              <a:ext uri="{FF2B5EF4-FFF2-40B4-BE49-F238E27FC236}">
                <a16:creationId xmlns:a16="http://schemas.microsoft.com/office/drawing/2014/main" id="{893C325E-2C88-4FC8-A6E2-CD0B861A4D1A}"/>
              </a:ext>
            </a:extLst>
          </p:cNvPr>
          <p:cNvSpPr/>
          <p:nvPr/>
        </p:nvSpPr>
        <p:spPr>
          <a:xfrm flipH="1">
            <a:off x="6225477" y="3213341"/>
            <a:ext cx="456692" cy="315344"/>
          </a:xfrm>
          <a:custGeom>
            <a:avLst/>
            <a:gdLst>
              <a:gd name="connsiteX0" fmla="*/ 0 w 465083"/>
              <a:gd name="connsiteY0" fmla="*/ 0 h 315344"/>
              <a:gd name="connsiteX1" fmla="*/ 236483 w 465083"/>
              <a:gd name="connsiteY1" fmla="*/ 315311 h 315344"/>
              <a:gd name="connsiteX2" fmla="*/ 465083 w 465083"/>
              <a:gd name="connsiteY2" fmla="*/ 15766 h 3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083" h="315344">
                <a:moveTo>
                  <a:pt x="0" y="0"/>
                </a:moveTo>
                <a:cubicBezTo>
                  <a:pt x="79484" y="156341"/>
                  <a:pt x="158969" y="312683"/>
                  <a:pt x="236483" y="315311"/>
                </a:cubicBezTo>
                <a:cubicBezTo>
                  <a:pt x="313997" y="317939"/>
                  <a:pt x="389540" y="166852"/>
                  <a:pt x="465083" y="15766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E1DB04-1539-401B-8E12-822817FACE39}"/>
              </a:ext>
            </a:extLst>
          </p:cNvPr>
          <p:cNvSpPr txBox="1"/>
          <p:nvPr/>
        </p:nvSpPr>
        <p:spPr>
          <a:xfrm>
            <a:off x="2531911" y="35996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エネルギー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3B7BDE-CAEC-483C-95FC-51FD683E58F2}"/>
                  </a:ext>
                </a:extLst>
              </p:cNvPr>
              <p:cNvSpPr/>
              <p:nvPr/>
            </p:nvSpPr>
            <p:spPr>
              <a:xfrm>
                <a:off x="3128597" y="2136989"/>
                <a:ext cx="827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空間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D3B7BDE-CAEC-483C-95FC-51FD683E5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97" y="2136989"/>
                <a:ext cx="82747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7FC36FD-61FF-4F5A-96B3-94336FDE234A}"/>
                  </a:ext>
                </a:extLst>
              </p:cNvPr>
              <p:cNvSpPr/>
              <p:nvPr/>
            </p:nvSpPr>
            <p:spPr>
              <a:xfrm>
                <a:off x="3873390" y="2125791"/>
                <a:ext cx="3935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7FC36FD-61FF-4F5A-96B3-94336FDE2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90" y="2125791"/>
                <a:ext cx="3935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A3475B7-8901-427F-BCB2-ACD521956FA1}"/>
                  </a:ext>
                </a:extLst>
              </p:cNvPr>
              <p:cNvSpPr/>
              <p:nvPr/>
            </p:nvSpPr>
            <p:spPr>
              <a:xfrm>
                <a:off x="4447472" y="212579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A3475B7-8901-427F-BCB2-ACD521956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72" y="2125791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24DBD929-7EAA-4A3A-8790-AEF4F8A87256}"/>
                  </a:ext>
                </a:extLst>
              </p:cNvPr>
              <p:cNvSpPr/>
              <p:nvPr/>
            </p:nvSpPr>
            <p:spPr>
              <a:xfrm>
                <a:off x="5892077" y="212579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24DBD929-7EAA-4A3A-8790-AEF4F8A87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77" y="2125791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6DB13DF-1A4C-4CC5-8C47-D53CA3F8B380}"/>
                  </a:ext>
                </a:extLst>
              </p:cNvPr>
              <p:cNvSpPr/>
              <p:nvPr/>
            </p:nvSpPr>
            <p:spPr>
              <a:xfrm>
                <a:off x="7893143" y="2125791"/>
                <a:ext cx="4034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6DB13DF-1A4C-4CC5-8C47-D53CA3F8B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43" y="2125791"/>
                <a:ext cx="4034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4D37ED9-6BFC-4205-997A-E23E3C0B3D96}"/>
                  </a:ext>
                </a:extLst>
              </p:cNvPr>
              <p:cNvSpPr/>
              <p:nvPr/>
            </p:nvSpPr>
            <p:spPr>
              <a:xfrm>
                <a:off x="8416765" y="2125791"/>
                <a:ext cx="4034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4D37ED9-6BFC-4205-997A-E23E3C0B3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765" y="2125791"/>
                <a:ext cx="40347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3E1CCF-D3E6-4C85-8BE4-18B620D77537}"/>
              </a:ext>
            </a:extLst>
          </p:cNvPr>
          <p:cNvSpPr/>
          <p:nvPr/>
        </p:nvSpPr>
        <p:spPr>
          <a:xfrm>
            <a:off x="2821229" y="2095113"/>
            <a:ext cx="6212271" cy="1468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17C5302E-B818-40A2-AA1F-FB7AEB81CF49}"/>
                  </a:ext>
                </a:extLst>
              </p:cNvPr>
              <p:cNvSpPr/>
              <p:nvPr/>
            </p:nvSpPr>
            <p:spPr>
              <a:xfrm>
                <a:off x="1534500" y="2031184"/>
                <a:ext cx="13056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17C5302E-B818-40A2-AA1F-FB7AEB81C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00" y="2031184"/>
                <a:ext cx="1305614" cy="523220"/>
              </a:xfrm>
              <a:prstGeom prst="rect">
                <a:avLst/>
              </a:prstGeom>
              <a:blipFill>
                <a:blip r:embed="rId17"/>
                <a:stretch>
                  <a:fillRect t="-15116" r="-8411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フリーフォーム 41">
            <a:extLst>
              <a:ext uri="{FF2B5EF4-FFF2-40B4-BE49-F238E27FC236}">
                <a16:creationId xmlns:a16="http://schemas.microsoft.com/office/drawing/2014/main" id="{5C3CABF2-A311-4E9F-B99A-73A9D981EA43}"/>
              </a:ext>
            </a:extLst>
          </p:cNvPr>
          <p:cNvSpPr/>
          <p:nvPr/>
        </p:nvSpPr>
        <p:spPr>
          <a:xfrm>
            <a:off x="4167726" y="3254928"/>
            <a:ext cx="593020" cy="493558"/>
          </a:xfrm>
          <a:custGeom>
            <a:avLst/>
            <a:gdLst>
              <a:gd name="connsiteX0" fmla="*/ 0 w 593020"/>
              <a:gd name="connsiteY0" fmla="*/ 0 h 493558"/>
              <a:gd name="connsiteX1" fmla="*/ 225730 w 593020"/>
              <a:gd name="connsiteY1" fmla="*/ 493547 h 493558"/>
              <a:gd name="connsiteX2" fmla="*/ 593020 w 593020"/>
              <a:gd name="connsiteY2" fmla="*/ 11478 h 4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020" h="493558">
                <a:moveTo>
                  <a:pt x="0" y="0"/>
                </a:moveTo>
                <a:cubicBezTo>
                  <a:pt x="63446" y="245817"/>
                  <a:pt x="126893" y="491634"/>
                  <a:pt x="225730" y="493547"/>
                </a:cubicBezTo>
                <a:cubicBezTo>
                  <a:pt x="324567" y="495460"/>
                  <a:pt x="458793" y="253469"/>
                  <a:pt x="593020" y="1147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6" name="フリーフォーム 42">
            <a:extLst>
              <a:ext uri="{FF2B5EF4-FFF2-40B4-BE49-F238E27FC236}">
                <a16:creationId xmlns:a16="http://schemas.microsoft.com/office/drawing/2014/main" id="{0C664449-A5AB-4C29-986D-7CD8D6FD429D}"/>
              </a:ext>
            </a:extLst>
          </p:cNvPr>
          <p:cNvSpPr/>
          <p:nvPr/>
        </p:nvSpPr>
        <p:spPr>
          <a:xfrm flipH="1">
            <a:off x="3528793" y="3288702"/>
            <a:ext cx="590194" cy="493558"/>
          </a:xfrm>
          <a:custGeom>
            <a:avLst/>
            <a:gdLst>
              <a:gd name="connsiteX0" fmla="*/ 0 w 593020"/>
              <a:gd name="connsiteY0" fmla="*/ 0 h 493558"/>
              <a:gd name="connsiteX1" fmla="*/ 225730 w 593020"/>
              <a:gd name="connsiteY1" fmla="*/ 493547 h 493558"/>
              <a:gd name="connsiteX2" fmla="*/ 593020 w 593020"/>
              <a:gd name="connsiteY2" fmla="*/ 11478 h 4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020" h="493558">
                <a:moveTo>
                  <a:pt x="0" y="0"/>
                </a:moveTo>
                <a:cubicBezTo>
                  <a:pt x="63446" y="245817"/>
                  <a:pt x="126893" y="491634"/>
                  <a:pt x="225730" y="493547"/>
                </a:cubicBezTo>
                <a:cubicBezTo>
                  <a:pt x="324567" y="495460"/>
                  <a:pt x="458793" y="253469"/>
                  <a:pt x="593020" y="1147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7" name="フリーフォーム 43">
            <a:extLst>
              <a:ext uri="{FF2B5EF4-FFF2-40B4-BE49-F238E27FC236}">
                <a16:creationId xmlns:a16="http://schemas.microsoft.com/office/drawing/2014/main" id="{DBF621B2-CF13-4F61-9853-7EED16B9822B}"/>
              </a:ext>
            </a:extLst>
          </p:cNvPr>
          <p:cNvSpPr/>
          <p:nvPr/>
        </p:nvSpPr>
        <p:spPr>
          <a:xfrm>
            <a:off x="6185634" y="3303105"/>
            <a:ext cx="593020" cy="493558"/>
          </a:xfrm>
          <a:custGeom>
            <a:avLst/>
            <a:gdLst>
              <a:gd name="connsiteX0" fmla="*/ 0 w 593020"/>
              <a:gd name="connsiteY0" fmla="*/ 0 h 493558"/>
              <a:gd name="connsiteX1" fmla="*/ 225730 w 593020"/>
              <a:gd name="connsiteY1" fmla="*/ 493547 h 493558"/>
              <a:gd name="connsiteX2" fmla="*/ 593020 w 593020"/>
              <a:gd name="connsiteY2" fmla="*/ 11478 h 4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020" h="493558">
                <a:moveTo>
                  <a:pt x="0" y="0"/>
                </a:moveTo>
                <a:cubicBezTo>
                  <a:pt x="63446" y="245817"/>
                  <a:pt x="126893" y="491634"/>
                  <a:pt x="225730" y="493547"/>
                </a:cubicBezTo>
                <a:cubicBezTo>
                  <a:pt x="324567" y="495460"/>
                  <a:pt x="458793" y="253469"/>
                  <a:pt x="593020" y="1147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8" name="フリーフォーム 44">
            <a:extLst>
              <a:ext uri="{FF2B5EF4-FFF2-40B4-BE49-F238E27FC236}">
                <a16:creationId xmlns:a16="http://schemas.microsoft.com/office/drawing/2014/main" id="{75559839-181C-4679-B0ED-7DBB5A4DE79E}"/>
              </a:ext>
            </a:extLst>
          </p:cNvPr>
          <p:cNvSpPr/>
          <p:nvPr/>
        </p:nvSpPr>
        <p:spPr>
          <a:xfrm flipH="1">
            <a:off x="5546701" y="3336879"/>
            <a:ext cx="590194" cy="493558"/>
          </a:xfrm>
          <a:custGeom>
            <a:avLst/>
            <a:gdLst>
              <a:gd name="connsiteX0" fmla="*/ 0 w 593020"/>
              <a:gd name="connsiteY0" fmla="*/ 0 h 493558"/>
              <a:gd name="connsiteX1" fmla="*/ 225730 w 593020"/>
              <a:gd name="connsiteY1" fmla="*/ 493547 h 493558"/>
              <a:gd name="connsiteX2" fmla="*/ 593020 w 593020"/>
              <a:gd name="connsiteY2" fmla="*/ 11478 h 4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020" h="493558">
                <a:moveTo>
                  <a:pt x="0" y="0"/>
                </a:moveTo>
                <a:cubicBezTo>
                  <a:pt x="63446" y="245817"/>
                  <a:pt x="126893" y="491634"/>
                  <a:pt x="225730" y="493547"/>
                </a:cubicBezTo>
                <a:cubicBezTo>
                  <a:pt x="324567" y="495460"/>
                  <a:pt x="458793" y="253469"/>
                  <a:pt x="593020" y="1147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1E9CFC3-999A-48B4-A456-4996007AE821}"/>
              </a:ext>
            </a:extLst>
          </p:cNvPr>
          <p:cNvSpPr txBox="1"/>
          <p:nvPr/>
        </p:nvSpPr>
        <p:spPr>
          <a:xfrm>
            <a:off x="4386365" y="36402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粒子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C45F7EF-5A93-48DA-B86F-3A87B8BCE8CA}"/>
                  </a:ext>
                </a:extLst>
              </p:cNvPr>
              <p:cNvSpPr txBox="1"/>
              <p:nvPr/>
            </p:nvSpPr>
            <p:spPr>
              <a:xfrm>
                <a:off x="226286" y="4372243"/>
                <a:ext cx="3302507" cy="1224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細胞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𝒊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粒子数が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の時エネルギー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この状態を取る体系の数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空間中での体積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C45F7EF-5A93-48DA-B86F-3A87B8BCE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86" y="4372243"/>
                <a:ext cx="3302507" cy="1224694"/>
              </a:xfrm>
              <a:prstGeom prst="rect">
                <a:avLst/>
              </a:prstGeom>
              <a:blipFill>
                <a:blip r:embed="rId25"/>
                <a:stretch>
                  <a:fillRect l="-1476" t="-3483" b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A6945E2-E248-4BE6-B46D-D66B68BFE259}"/>
                  </a:ext>
                </a:extLst>
              </p:cNvPr>
              <p:cNvSpPr txBox="1"/>
              <p:nvPr/>
            </p:nvSpPr>
            <p:spPr>
              <a:xfrm>
                <a:off x="4402610" y="4646555"/>
                <a:ext cx="5729758" cy="165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個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の系のうち、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の状態を占める系の数が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である配置数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nary>
                          <m:naryPr>
                            <m:chr m:val="∏"/>
                            <m:supHide m:val="on"/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                  (6.21)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A6945E2-E248-4BE6-B46D-D66B68BF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10" y="4646555"/>
                <a:ext cx="5729758" cy="1652504"/>
              </a:xfrm>
              <a:prstGeom prst="rect">
                <a:avLst/>
              </a:prstGeom>
              <a:blipFill>
                <a:blip r:embed="rId26"/>
                <a:stretch>
                  <a:fillRect l="-1596" t="-4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4621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40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粒子の交換に対する波動関数の対称性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対称な場合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41398" y="951768"/>
                <a:ext cx="11287124" cy="57252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量子力学の要請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</a:b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粒子の交換に対して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対称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な場合と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反対称</a:t>
                </a:r>
                <a:r>
                  <a:rPr lang="ja-JP" altLang="en-US" b="1" dirty="0">
                    <a:latin typeface="Times New Roman" panose="02020603050405020304" pitchFamily="18" charset="0"/>
                  </a:rPr>
                  <a:t>な場合がある</a:t>
                </a:r>
                <a:endParaRPr lang="en-US" altLang="ja-JP" b="1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ja-JP" b="1" baseline="30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・ 粒子の交換に対して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対称な波動関数</a:t>
                </a:r>
                <a:b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(1,2)=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確認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を交換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(2,1)=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と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が同じ状態を占める場合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</a:t>
                </a:r>
                <a:r>
                  <a:rPr lang="en-US" altLang="ja-JP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):</a:t>
                </a:r>
                <a:b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(1,2)=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b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になる位置がある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物理的意味を持つ</a:t>
                </a:r>
                <a:b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en-US" altLang="ja-JP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一つの</a:t>
                </a:r>
                <a:r>
                  <a:rPr lang="en-US" altLang="ja-JP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粒子状態を何個の粒子でも占めることができる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ボース粒子</a:t>
                </a:r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398" y="951768"/>
                <a:ext cx="11287124" cy="5725256"/>
              </a:xfrm>
              <a:blipFill>
                <a:blip r:embed="rId2"/>
                <a:stretch>
                  <a:fillRect l="-1080" t="-1384" r="-7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579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740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ボース粒子とフェルミ粒子</a:t>
            </a: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A7862D00-E60A-5224-77F1-BC387A09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784222"/>
            <a:ext cx="10123344" cy="13816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波動関数の対称性は スピン量子数で決まっている 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相対論的量子論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・ スピン量子数が整数　 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波動関数は粒子の交換に対して対称</a:t>
            </a:r>
            <a:endParaRPr lang="en-US" altLang="ja-JP" sz="24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・ スピン量子数が半整数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波動関数は粒子の交換に対して反対称</a:t>
            </a:r>
            <a:endParaRPr lang="en-US" altLang="ja-JP" sz="24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259A7998-18BB-B7F7-D32B-CCF7EACA93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9575" y="2231324"/>
              <a:ext cx="11468099" cy="4484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1494">
                      <a:extLst>
                        <a:ext uri="{9D8B030D-6E8A-4147-A177-3AD203B41FA5}">
                          <a16:colId xmlns:a16="http://schemas.microsoft.com/office/drawing/2014/main" val="335477553"/>
                        </a:ext>
                      </a:extLst>
                    </a:gridCol>
                    <a:gridCol w="4423905">
                      <a:extLst>
                        <a:ext uri="{9D8B030D-6E8A-4147-A177-3AD203B41FA5}">
                          <a16:colId xmlns:a16="http://schemas.microsoft.com/office/drawing/2014/main" val="2490714471"/>
                        </a:ext>
                      </a:extLst>
                    </a:gridCol>
                    <a:gridCol w="3822700">
                      <a:extLst>
                        <a:ext uri="{9D8B030D-6E8A-4147-A177-3AD203B41FA5}">
                          <a16:colId xmlns:a16="http://schemas.microsoft.com/office/drawing/2014/main" val="654457532"/>
                        </a:ext>
                      </a:extLst>
                    </a:gridCol>
                  </a:tblGrid>
                  <a:tr h="349863">
                    <a:tc>
                      <a:txBody>
                        <a:bodyPr/>
                        <a:lstStyle/>
                        <a:p>
                          <a:endParaRPr kumimoji="1" lang="ja-JP" altLang="en-US" sz="240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ボース粒子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フェルミ粒子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712963"/>
                      </a:ext>
                    </a:extLst>
                  </a:tr>
                  <a:tr h="349863"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スピン量子数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整数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半整数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080334"/>
                      </a:ext>
                    </a:extLst>
                  </a:tr>
                  <a:tr h="603873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全波動関数の対称性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対称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反対称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2864375"/>
                      </a:ext>
                    </a:extLst>
                  </a:tr>
                  <a:tr h="862675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同じ状態 </a:t>
                          </a:r>
                          <a:r>
                            <a:rPr kumimoji="1" lang="en-US" altLang="ja-JP" sz="2400" i="1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を占める</a:t>
                          </a:r>
                          <a:b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ことができる粒子数 </a:t>
                          </a:r>
                          <a:r>
                            <a:rPr kumimoji="1" lang="en-US" altLang="ja-JP" sz="2400" i="1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kumimoji="1" lang="en-US" altLang="ja-JP" sz="2400" i="1" baseline="-25000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2400" i="1" baseline="-250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=0, 1, 2,…</m:t>
                              </m:r>
                            </m:oMath>
                          </a14:m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=0, 1</m:t>
                              </m:r>
                            </m:oMath>
                          </a14:m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79931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Bose-Einstein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Fermi-Dirac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27563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Bose-Einstein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Fermi-Dirac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843560"/>
                      </a:ext>
                    </a:extLst>
                  </a:tr>
                  <a:tr h="862675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粒子の例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He</a:t>
                          </a: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などの原子核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フォノン、光子、重力子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マグノン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H, </a:t>
                          </a:r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He</a:t>
                          </a: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などの原子核、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電子、中性子、ミューオン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8488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259A7998-18BB-B7F7-D32B-CCF7EACA93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988900"/>
                  </p:ext>
                </p:extLst>
              </p:nvPr>
            </p:nvGraphicFramePr>
            <p:xfrm>
              <a:off x="409575" y="2231324"/>
              <a:ext cx="11468099" cy="4484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1494">
                      <a:extLst>
                        <a:ext uri="{9D8B030D-6E8A-4147-A177-3AD203B41FA5}">
                          <a16:colId xmlns:a16="http://schemas.microsoft.com/office/drawing/2014/main" val="335477553"/>
                        </a:ext>
                      </a:extLst>
                    </a:gridCol>
                    <a:gridCol w="4423905">
                      <a:extLst>
                        <a:ext uri="{9D8B030D-6E8A-4147-A177-3AD203B41FA5}">
                          <a16:colId xmlns:a16="http://schemas.microsoft.com/office/drawing/2014/main" val="2490714471"/>
                        </a:ext>
                      </a:extLst>
                    </a:gridCol>
                    <a:gridCol w="3822700">
                      <a:extLst>
                        <a:ext uri="{9D8B030D-6E8A-4147-A177-3AD203B41FA5}">
                          <a16:colId xmlns:a16="http://schemas.microsoft.com/office/drawing/2014/main" val="6544575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ボース粒子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フェルミ粒子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7129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スピン量子数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整数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半整数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080334"/>
                      </a:ext>
                    </a:extLst>
                  </a:tr>
                  <a:tr h="603873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全波動関数の対称性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対称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反対称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2864375"/>
                      </a:ext>
                    </a:extLst>
                  </a:tr>
                  <a:tr h="862675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同じ状態 </a:t>
                          </a:r>
                          <a:r>
                            <a:rPr kumimoji="1" lang="en-US" altLang="ja-JP" sz="2400" i="1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を占める</a:t>
                          </a:r>
                          <a:b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ことができる粒子数 </a:t>
                          </a:r>
                          <a:r>
                            <a:rPr kumimoji="1" lang="en-US" altLang="ja-JP" sz="2400" i="1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kumimoji="1" lang="en-US" altLang="ja-JP" sz="2400" i="1" baseline="-25000" dirty="0" err="1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2400" i="1" baseline="-250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73003" t="-183099" r="-86915" b="-25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319" t="-183099" r="-638" b="-25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7993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Bose-Einstein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Fermi-Dirac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統計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27563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Bose-Einstein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Fermi-Dirac</a:t>
                          </a:r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分布関数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84356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粒子の例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He</a:t>
                          </a: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などの原子核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フォノン、光子、重力子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マグノン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H, </a:t>
                          </a:r>
                          <a:r>
                            <a:rPr lang="en-US" altLang="ja-JP" sz="2400" baseline="300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He</a:t>
                          </a: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などの原子核、</a:t>
                          </a:r>
                          <a:br>
                            <a:rPr lang="en-US" altLang="ja-JP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a:br>
                          <a:r>
                            <a:rPr lang="ja-JP" altLang="en-US" sz="2400" dirty="0">
                              <a:latin typeface="Times New Roman" panose="020206030504050203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a:t>電子、中性子、ミューオン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8488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264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量子統計力学における多粒子系の取り扱い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>
                <a:off x="463551" y="1246189"/>
                <a:ext cx="11344274" cy="4820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正確な方法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全粒子に対する量子方程式を解き、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 全粒子系の波動関数とエネルギー固有値を扱う　　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電子の場合　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は系全体の固有エネルギー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altLang="ja-JP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全粒子方程式を解くのは難しい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一粒子方程式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𝜑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𝜀𝜑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どの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にいくつの粒子を配置するかが全粒子系の状態に対応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 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分布関数は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altLang="ja-JP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とは変わってくる　　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7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51" y="1246189"/>
                <a:ext cx="11344274" cy="4820807"/>
              </a:xfrm>
              <a:prstGeom prst="rect">
                <a:avLst/>
              </a:prstGeom>
              <a:blipFill>
                <a:blip r:embed="rId3"/>
                <a:stretch>
                  <a:fillRect l="-1075" t="-1643" b="-21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449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8921"/>
          </a:xfrm>
          <a:noFill/>
          <a:ln/>
        </p:spPr>
        <p:txBody>
          <a:bodyPr/>
          <a:lstStyle/>
          <a:p>
            <a:r>
              <a:rPr lang="ja-JP" altLang="en-US" sz="3200" b="1" dirty="0">
                <a:solidFill>
                  <a:srgbClr val="0000FF"/>
                </a:solidFill>
              </a:rPr>
              <a:t>多粒子系の量子力学的取り扱い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多電子原子の例</a:t>
            </a:r>
          </a:p>
        </p:txBody>
      </p:sp>
      <p:sp>
        <p:nvSpPr>
          <p:cNvPr id="36933" name="テキスト ボックス 36932">
            <a:extLst>
              <a:ext uri="{FF2B5EF4-FFF2-40B4-BE49-F238E27FC236}">
                <a16:creationId xmlns:a16="http://schemas.microsoft.com/office/drawing/2014/main" id="{444DC940-F846-C637-6831-0775BF5CD466}"/>
              </a:ext>
            </a:extLst>
          </p:cNvPr>
          <p:cNvSpPr txBox="1"/>
          <p:nvPr/>
        </p:nvSpPr>
        <p:spPr>
          <a:xfrm>
            <a:off x="-33434" y="655414"/>
            <a:ext cx="459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(3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3CDC8E7A-CAA4-F32C-7830-B7ECCD98BD79}"/>
                  </a:ext>
                </a:extLst>
              </p:cNvPr>
              <p:cNvSpPr txBox="1"/>
              <p:nvPr/>
            </p:nvSpPr>
            <p:spPr bwMode="auto">
              <a:xfrm>
                <a:off x="760270" y="976819"/>
                <a:ext cx="4357164" cy="161548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全電子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Schr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itchFamily="18" charset="0"/>
                  </a:rPr>
                  <a:t>ö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dinger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は系の全エネルギー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3CDC8E7A-CAA4-F32C-7830-B7ECCD98B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270" y="976819"/>
                <a:ext cx="4357164" cy="1615481"/>
              </a:xfrm>
              <a:prstGeom prst="rect">
                <a:avLst/>
              </a:prstGeom>
              <a:blipFill>
                <a:blip r:embed="rId3"/>
                <a:stretch>
                  <a:fillRect l="-1261" t="-2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690F213-952C-AE33-643B-BA51FA375D84}"/>
                  </a:ext>
                </a:extLst>
              </p:cNvPr>
              <p:cNvSpPr txBox="1"/>
              <p:nvPr/>
            </p:nvSpPr>
            <p:spPr bwMode="auto">
              <a:xfrm>
                <a:off x="6700535" y="932879"/>
                <a:ext cx="4942692" cy="16710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一電子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Schr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itchFamily="18" charset="0"/>
                  </a:rPr>
                  <a:t>ö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dinger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ja-JP" alt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𝜑</m:t>
                      </m:r>
                      <m:d>
                        <m:dPr>
                          <m:ctrlPr>
                            <a:rPr kumimoji="0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ja-JP" alt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ja-JP" alt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𝜀𝜑</m:t>
                      </m:r>
                      <m:d>
                        <m:dPr>
                          <m:ctrlPr>
                            <a:rPr kumimoji="0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defTabSz="914400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はエネルギー準位 </a:t>
                </a:r>
                <a:r>
                  <a:rPr kumimoji="0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一電子エネルギー</a:t>
                </a:r>
                <a:r>
                  <a:rPr kumimoji="0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br>
                  <a:rPr kumimoji="0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lang="ja-JP" altLang="en-US" b="1" dirty="0">
                    <a:solidFill>
                      <a:srgbClr val="FF0000"/>
                    </a:solidFill>
                  </a:rPr>
                  <a:t>一電子準位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</a:rPr>
                  <a:t> による分布</a:t>
                </a:r>
                <a:r>
                  <a:rPr kumimoji="1" lang="en-US" altLang="ja-JP" b="1" dirty="0">
                    <a:solidFill>
                      <a:srgbClr val="0000FF"/>
                    </a:solidFill>
                  </a:rPr>
                  <a:t>:</a:t>
                </a:r>
                <a:r>
                  <a:rPr kumimoji="1" lang="ja-JP" alt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？</m:t>
                    </m:r>
                  </m:oMath>
                </a14:m>
                <a:r>
                  <a:rPr kumimoji="1" lang="ja-JP" altLang="en-US" b="1" dirty="0">
                    <a:solidFill>
                      <a:srgbClr val="0000FF"/>
                    </a:solidFill>
                  </a:rPr>
                  <a:t>　</a:t>
                </a:r>
                <a:endParaRPr kumimoji="1" lang="en-US" altLang="ja-JP" b="1" dirty="0">
                  <a:solidFill>
                    <a:srgbClr val="0000FF"/>
                  </a:solidFill>
                </a:endParaRPr>
              </a:p>
              <a:p>
                <a:pPr lvl="0" defTabSz="914400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kumimoji="1" lang="ja-JP" altLang="en-US" b="1" dirty="0">
                    <a:solidFill>
                      <a:srgbClr val="0000FF"/>
                    </a:solidFill>
                  </a:rPr>
                  <a:t>・ 電子配置、電子数、全エネルギーの制約条件</a:t>
                </a:r>
                <a:endParaRPr kumimoji="1" lang="en-US" altLang="ja-JP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Object 8">
                <a:extLst>
                  <a:ext uri="{FF2B5EF4-FFF2-40B4-BE49-F238E27FC236}">
                    <a16:creationId xmlns:a16="http://schemas.microsoft.com/office/drawing/2014/main" id="{A690F213-952C-AE33-643B-BA51FA375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0535" y="932879"/>
                <a:ext cx="4942692" cy="1671011"/>
              </a:xfrm>
              <a:prstGeom prst="rect">
                <a:avLst/>
              </a:prstGeom>
              <a:blipFill>
                <a:blip r:embed="rId4"/>
                <a:stretch>
                  <a:fillRect l="-986" t="-2555" b="-18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6EEB0E6-0AB6-2C84-C453-43A4F9FC998E}"/>
              </a:ext>
            </a:extLst>
          </p:cNvPr>
          <p:cNvSpPr/>
          <p:nvPr/>
        </p:nvSpPr>
        <p:spPr>
          <a:xfrm rot="16200000">
            <a:off x="5252701" y="1062952"/>
            <a:ext cx="615943" cy="16235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09" name="正方形/長方形 37008">
            <a:extLst>
              <a:ext uri="{FF2B5EF4-FFF2-40B4-BE49-F238E27FC236}">
                <a16:creationId xmlns:a16="http://schemas.microsoft.com/office/drawing/2014/main" id="{7D004722-8273-728B-D973-133EF8C2D53C}"/>
              </a:ext>
            </a:extLst>
          </p:cNvPr>
          <p:cNvSpPr/>
          <p:nvPr/>
        </p:nvSpPr>
        <p:spPr>
          <a:xfrm>
            <a:off x="6792500" y="2574802"/>
            <a:ext cx="2547451" cy="37563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C59A444-1368-361F-9C30-15C2A9EB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450" y="2577813"/>
            <a:ext cx="2718210" cy="4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一電子方程式の解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CB1CD4-4C98-FF9F-C6C2-2A8F95CCF7E4}"/>
              </a:ext>
            </a:extLst>
          </p:cNvPr>
          <p:cNvCxnSpPr>
            <a:cxnSpLocks/>
          </p:cNvCxnSpPr>
          <p:nvPr/>
        </p:nvCxnSpPr>
        <p:spPr>
          <a:xfrm>
            <a:off x="7953810" y="581449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FCA2183B-ED51-098A-AAEC-63524737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497" y="5779387"/>
            <a:ext cx="661636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0047F72-D345-34F3-271D-9F76DCCF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529" y="4896664"/>
            <a:ext cx="599190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5BAB130-1531-F46B-8D80-430EE128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709" y="4853702"/>
            <a:ext cx="613096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8E5C432-872F-0FE3-EC6C-32D59CF0153C}"/>
              </a:ext>
            </a:extLst>
          </p:cNvPr>
          <p:cNvCxnSpPr>
            <a:cxnSpLocks/>
          </p:cNvCxnSpPr>
          <p:nvPr/>
        </p:nvCxnSpPr>
        <p:spPr>
          <a:xfrm>
            <a:off x="8085448" y="581449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9064A3F-924C-80B3-C0EF-B801FDFFF714}"/>
              </a:ext>
            </a:extLst>
          </p:cNvPr>
          <p:cNvCxnSpPr>
            <a:cxnSpLocks/>
          </p:cNvCxnSpPr>
          <p:nvPr/>
        </p:nvCxnSpPr>
        <p:spPr>
          <a:xfrm>
            <a:off x="7500368" y="494536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AEC2885-0BC2-A6FC-C2E5-2E95626BB030}"/>
              </a:ext>
            </a:extLst>
          </p:cNvPr>
          <p:cNvCxnSpPr>
            <a:cxnSpLocks/>
          </p:cNvCxnSpPr>
          <p:nvPr/>
        </p:nvCxnSpPr>
        <p:spPr>
          <a:xfrm>
            <a:off x="7632006" y="4945364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E28742-AE1D-BBF3-FF46-24CB49B55EE6}"/>
              </a:ext>
            </a:extLst>
          </p:cNvPr>
          <p:cNvCxnSpPr>
            <a:cxnSpLocks/>
          </p:cNvCxnSpPr>
          <p:nvPr/>
        </p:nvCxnSpPr>
        <p:spPr>
          <a:xfrm>
            <a:off x="7829459" y="4945368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8CFF6A1-9EEC-A224-36DF-1FE9559DE214}"/>
              </a:ext>
            </a:extLst>
          </p:cNvPr>
          <p:cNvCxnSpPr>
            <a:cxnSpLocks/>
          </p:cNvCxnSpPr>
          <p:nvPr/>
        </p:nvCxnSpPr>
        <p:spPr>
          <a:xfrm>
            <a:off x="7961097" y="494536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867E23-6BDC-687C-D0C3-A70DFA18C6F1}"/>
              </a:ext>
            </a:extLst>
          </p:cNvPr>
          <p:cNvCxnSpPr>
            <a:cxnSpLocks/>
          </p:cNvCxnSpPr>
          <p:nvPr/>
        </p:nvCxnSpPr>
        <p:spPr>
          <a:xfrm>
            <a:off x="8096199" y="4945368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798504D-C194-C528-1045-9A69199C1EEC}"/>
              </a:ext>
            </a:extLst>
          </p:cNvPr>
          <p:cNvCxnSpPr>
            <a:cxnSpLocks/>
          </p:cNvCxnSpPr>
          <p:nvPr/>
        </p:nvCxnSpPr>
        <p:spPr>
          <a:xfrm>
            <a:off x="8227837" y="494536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5DC5BBE-FEB5-8D1A-ECDB-3AACEC58073E}"/>
              </a:ext>
            </a:extLst>
          </p:cNvPr>
          <p:cNvCxnSpPr>
            <a:cxnSpLocks/>
          </p:cNvCxnSpPr>
          <p:nvPr/>
        </p:nvCxnSpPr>
        <p:spPr>
          <a:xfrm>
            <a:off x="8366397" y="494536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CDCDD7-9D86-3D77-4A7D-C96B10D23B97}"/>
              </a:ext>
            </a:extLst>
          </p:cNvPr>
          <p:cNvCxnSpPr>
            <a:cxnSpLocks/>
          </p:cNvCxnSpPr>
          <p:nvPr/>
        </p:nvCxnSpPr>
        <p:spPr>
          <a:xfrm>
            <a:off x="8498034" y="494536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>
            <a:extLst>
              <a:ext uri="{FF2B5EF4-FFF2-40B4-BE49-F238E27FC236}">
                <a16:creationId xmlns:a16="http://schemas.microsoft.com/office/drawing/2014/main" id="{575AF762-E71D-1185-77B5-FA4D8207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134" y="4056941"/>
            <a:ext cx="540302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3C51328-1FB7-7297-6C64-FC42E2FF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468" y="4053398"/>
            <a:ext cx="599190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684F4C7-7C1E-51B7-1CD1-B5DC43891CA1}"/>
              </a:ext>
            </a:extLst>
          </p:cNvPr>
          <p:cNvCxnSpPr>
            <a:cxnSpLocks/>
          </p:cNvCxnSpPr>
          <p:nvPr/>
        </p:nvCxnSpPr>
        <p:spPr>
          <a:xfrm>
            <a:off x="6837129" y="414506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013D117-E3BF-3B63-4675-D6A3094B72ED}"/>
              </a:ext>
            </a:extLst>
          </p:cNvPr>
          <p:cNvCxnSpPr>
            <a:cxnSpLocks/>
          </p:cNvCxnSpPr>
          <p:nvPr/>
        </p:nvCxnSpPr>
        <p:spPr>
          <a:xfrm>
            <a:off x="6968767" y="414506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CF3DEF2-5CDF-BC4E-25A3-E04DF1ADF5B3}"/>
              </a:ext>
            </a:extLst>
          </p:cNvPr>
          <p:cNvCxnSpPr>
            <a:cxnSpLocks/>
          </p:cNvCxnSpPr>
          <p:nvPr/>
        </p:nvCxnSpPr>
        <p:spPr>
          <a:xfrm>
            <a:off x="7166220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7F45F07-92D6-9607-FA6F-E2695131DBD8}"/>
              </a:ext>
            </a:extLst>
          </p:cNvPr>
          <p:cNvCxnSpPr>
            <a:cxnSpLocks/>
          </p:cNvCxnSpPr>
          <p:nvPr/>
        </p:nvCxnSpPr>
        <p:spPr>
          <a:xfrm>
            <a:off x="7297858" y="414506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4CC8DD7-A6FD-E386-AAE1-90AA56FAF568}"/>
              </a:ext>
            </a:extLst>
          </p:cNvPr>
          <p:cNvCxnSpPr>
            <a:cxnSpLocks/>
          </p:cNvCxnSpPr>
          <p:nvPr/>
        </p:nvCxnSpPr>
        <p:spPr>
          <a:xfrm>
            <a:off x="7432960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2BF9715-0ECD-4947-D8F7-3DBCC7DB5B60}"/>
              </a:ext>
            </a:extLst>
          </p:cNvPr>
          <p:cNvCxnSpPr>
            <a:cxnSpLocks/>
          </p:cNvCxnSpPr>
          <p:nvPr/>
        </p:nvCxnSpPr>
        <p:spPr>
          <a:xfrm>
            <a:off x="7564597" y="414506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F5A3378-82B6-2B35-0511-331C2A42DDB5}"/>
              </a:ext>
            </a:extLst>
          </p:cNvPr>
          <p:cNvCxnSpPr>
            <a:cxnSpLocks/>
          </p:cNvCxnSpPr>
          <p:nvPr/>
        </p:nvCxnSpPr>
        <p:spPr>
          <a:xfrm>
            <a:off x="7703157" y="414506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AEEA216-EE4F-DCB7-E378-FBE0EC56C712}"/>
              </a:ext>
            </a:extLst>
          </p:cNvPr>
          <p:cNvCxnSpPr>
            <a:cxnSpLocks/>
          </p:cNvCxnSpPr>
          <p:nvPr/>
        </p:nvCxnSpPr>
        <p:spPr>
          <a:xfrm>
            <a:off x="7834795" y="414506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4775AA8-4140-6B5B-21BA-4A4AE757DF5F}"/>
              </a:ext>
            </a:extLst>
          </p:cNvPr>
          <p:cNvCxnSpPr>
            <a:cxnSpLocks/>
          </p:cNvCxnSpPr>
          <p:nvPr/>
        </p:nvCxnSpPr>
        <p:spPr>
          <a:xfrm>
            <a:off x="7997616" y="414506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5C01104-C988-A76B-2813-98F600B892FC}"/>
              </a:ext>
            </a:extLst>
          </p:cNvPr>
          <p:cNvCxnSpPr>
            <a:cxnSpLocks/>
          </p:cNvCxnSpPr>
          <p:nvPr/>
        </p:nvCxnSpPr>
        <p:spPr>
          <a:xfrm>
            <a:off x="8129253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E79DD08-2782-2667-EA90-B752FA89C5E7}"/>
              </a:ext>
            </a:extLst>
          </p:cNvPr>
          <p:cNvCxnSpPr>
            <a:cxnSpLocks/>
          </p:cNvCxnSpPr>
          <p:nvPr/>
        </p:nvCxnSpPr>
        <p:spPr>
          <a:xfrm>
            <a:off x="8264355" y="414506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15D1581-0AB1-AFBA-7D24-3EDB418768BD}"/>
              </a:ext>
            </a:extLst>
          </p:cNvPr>
          <p:cNvCxnSpPr>
            <a:cxnSpLocks/>
          </p:cNvCxnSpPr>
          <p:nvPr/>
        </p:nvCxnSpPr>
        <p:spPr>
          <a:xfrm>
            <a:off x="8395992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19A8727-492A-29AD-5C62-D26CFD3BE189}"/>
              </a:ext>
            </a:extLst>
          </p:cNvPr>
          <p:cNvCxnSpPr>
            <a:cxnSpLocks/>
          </p:cNvCxnSpPr>
          <p:nvPr/>
        </p:nvCxnSpPr>
        <p:spPr>
          <a:xfrm>
            <a:off x="8534552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BF11685-EE4F-1114-940D-F1704B32B9A2}"/>
              </a:ext>
            </a:extLst>
          </p:cNvPr>
          <p:cNvCxnSpPr>
            <a:cxnSpLocks/>
          </p:cNvCxnSpPr>
          <p:nvPr/>
        </p:nvCxnSpPr>
        <p:spPr>
          <a:xfrm>
            <a:off x="8666189" y="414506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2BCE828-C27F-5388-96DF-FBBAC1187AAA}"/>
              </a:ext>
            </a:extLst>
          </p:cNvPr>
          <p:cNvCxnSpPr>
            <a:cxnSpLocks/>
          </p:cNvCxnSpPr>
          <p:nvPr/>
        </p:nvCxnSpPr>
        <p:spPr>
          <a:xfrm>
            <a:off x="8801297" y="414506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25D85F7-9AD5-CEE2-DFB7-6C0296B302B6}"/>
              </a:ext>
            </a:extLst>
          </p:cNvPr>
          <p:cNvCxnSpPr>
            <a:cxnSpLocks/>
          </p:cNvCxnSpPr>
          <p:nvPr/>
        </p:nvCxnSpPr>
        <p:spPr>
          <a:xfrm>
            <a:off x="8932935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69B703D-E3E2-9F4E-669A-F6379E898A34}"/>
              </a:ext>
            </a:extLst>
          </p:cNvPr>
          <p:cNvCxnSpPr>
            <a:cxnSpLocks/>
          </p:cNvCxnSpPr>
          <p:nvPr/>
        </p:nvCxnSpPr>
        <p:spPr>
          <a:xfrm>
            <a:off x="9071494" y="414506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AD836C8-0694-A0CF-D7E9-D4FA7DA8E96E}"/>
              </a:ext>
            </a:extLst>
          </p:cNvPr>
          <p:cNvCxnSpPr>
            <a:cxnSpLocks/>
          </p:cNvCxnSpPr>
          <p:nvPr/>
        </p:nvCxnSpPr>
        <p:spPr>
          <a:xfrm>
            <a:off x="9203139" y="414506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1">
            <a:extLst>
              <a:ext uri="{FF2B5EF4-FFF2-40B4-BE49-F238E27FC236}">
                <a16:creationId xmlns:a16="http://schemas.microsoft.com/office/drawing/2014/main" id="{36D59442-C6BC-77F8-5DAE-CC3FB2C8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78" y="4063994"/>
            <a:ext cx="654678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4" name="Rectangle 11">
            <a:extLst>
              <a:ext uri="{FF2B5EF4-FFF2-40B4-BE49-F238E27FC236}">
                <a16:creationId xmlns:a16="http://schemas.microsoft.com/office/drawing/2014/main" id="{49E72925-086A-06F1-70BF-57C226C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19" y="2616665"/>
            <a:ext cx="2333011" cy="3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全電子方程式の解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5" name="直線コネクタ 36934">
            <a:extLst>
              <a:ext uri="{FF2B5EF4-FFF2-40B4-BE49-F238E27FC236}">
                <a16:creationId xmlns:a16="http://schemas.microsoft.com/office/drawing/2014/main" id="{CDF0566B-0F16-EA65-C1D1-9C97670E2299}"/>
              </a:ext>
            </a:extLst>
          </p:cNvPr>
          <p:cNvCxnSpPr>
            <a:cxnSpLocks/>
          </p:cNvCxnSpPr>
          <p:nvPr/>
        </p:nvCxnSpPr>
        <p:spPr>
          <a:xfrm>
            <a:off x="2437705" y="5983063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6" name="Rectangle 11">
            <a:extLst>
              <a:ext uri="{FF2B5EF4-FFF2-40B4-BE49-F238E27FC236}">
                <a16:creationId xmlns:a16="http://schemas.microsoft.com/office/drawing/2014/main" id="{1D5F95E9-4DA3-6B06-45B7-41D3E88F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392" y="5947958"/>
            <a:ext cx="661636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7" name="Rectangle 11">
            <a:extLst>
              <a:ext uri="{FF2B5EF4-FFF2-40B4-BE49-F238E27FC236}">
                <a16:creationId xmlns:a16="http://schemas.microsoft.com/office/drawing/2014/main" id="{D67B40F8-65C3-A672-EC58-6670053B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318" y="4939282"/>
            <a:ext cx="599190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8" name="Rectangle 11">
            <a:extLst>
              <a:ext uri="{FF2B5EF4-FFF2-40B4-BE49-F238E27FC236}">
                <a16:creationId xmlns:a16="http://schemas.microsoft.com/office/drawing/2014/main" id="{7F43304B-89A5-2437-6606-9FA8D9BD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604" y="4754577"/>
            <a:ext cx="613096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9" name="直線コネクタ 36938">
            <a:extLst>
              <a:ext uri="{FF2B5EF4-FFF2-40B4-BE49-F238E27FC236}">
                <a16:creationId xmlns:a16="http://schemas.microsoft.com/office/drawing/2014/main" id="{A4C1C95A-49BC-FDC7-1C54-A62168EEF65D}"/>
              </a:ext>
            </a:extLst>
          </p:cNvPr>
          <p:cNvCxnSpPr>
            <a:cxnSpLocks/>
          </p:cNvCxnSpPr>
          <p:nvPr/>
        </p:nvCxnSpPr>
        <p:spPr>
          <a:xfrm>
            <a:off x="2569343" y="578510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0" name="直線コネクタ 36939">
            <a:extLst>
              <a:ext uri="{FF2B5EF4-FFF2-40B4-BE49-F238E27FC236}">
                <a16:creationId xmlns:a16="http://schemas.microsoft.com/office/drawing/2014/main" id="{C6A72420-A2C1-834E-8890-2FFC5EAF1F8A}"/>
              </a:ext>
            </a:extLst>
          </p:cNvPr>
          <p:cNvCxnSpPr>
            <a:cxnSpLocks/>
          </p:cNvCxnSpPr>
          <p:nvPr/>
        </p:nvCxnSpPr>
        <p:spPr>
          <a:xfrm>
            <a:off x="1961739" y="496546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1" name="直線コネクタ 36940">
            <a:extLst>
              <a:ext uri="{FF2B5EF4-FFF2-40B4-BE49-F238E27FC236}">
                <a16:creationId xmlns:a16="http://schemas.microsoft.com/office/drawing/2014/main" id="{87D5C544-CBE2-7935-4A17-89990902D215}"/>
              </a:ext>
            </a:extLst>
          </p:cNvPr>
          <p:cNvCxnSpPr>
            <a:cxnSpLocks/>
          </p:cNvCxnSpPr>
          <p:nvPr/>
        </p:nvCxnSpPr>
        <p:spPr>
          <a:xfrm>
            <a:off x="2115901" y="496545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2" name="直線コネクタ 36941">
            <a:extLst>
              <a:ext uri="{FF2B5EF4-FFF2-40B4-BE49-F238E27FC236}">
                <a16:creationId xmlns:a16="http://schemas.microsoft.com/office/drawing/2014/main" id="{B7A2E90E-071A-4DFB-5379-03B27E1967C3}"/>
              </a:ext>
            </a:extLst>
          </p:cNvPr>
          <p:cNvCxnSpPr>
            <a:cxnSpLocks/>
          </p:cNvCxnSpPr>
          <p:nvPr/>
        </p:nvCxnSpPr>
        <p:spPr>
          <a:xfrm>
            <a:off x="2313354" y="4846243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3" name="直線コネクタ 36942">
            <a:extLst>
              <a:ext uri="{FF2B5EF4-FFF2-40B4-BE49-F238E27FC236}">
                <a16:creationId xmlns:a16="http://schemas.microsoft.com/office/drawing/2014/main" id="{7946F9BE-C831-17A5-6E1B-A1457C7CD171}"/>
              </a:ext>
            </a:extLst>
          </p:cNvPr>
          <p:cNvCxnSpPr>
            <a:cxnSpLocks/>
          </p:cNvCxnSpPr>
          <p:nvPr/>
        </p:nvCxnSpPr>
        <p:spPr>
          <a:xfrm>
            <a:off x="2444993" y="484624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4" name="直線コネクタ 36943">
            <a:extLst>
              <a:ext uri="{FF2B5EF4-FFF2-40B4-BE49-F238E27FC236}">
                <a16:creationId xmlns:a16="http://schemas.microsoft.com/office/drawing/2014/main" id="{EECBA985-1FC8-7B81-18D5-20D7D17B7F3E}"/>
              </a:ext>
            </a:extLst>
          </p:cNvPr>
          <p:cNvCxnSpPr>
            <a:cxnSpLocks/>
          </p:cNvCxnSpPr>
          <p:nvPr/>
        </p:nvCxnSpPr>
        <p:spPr>
          <a:xfrm>
            <a:off x="2580095" y="4846243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5" name="直線コネクタ 36944">
            <a:extLst>
              <a:ext uri="{FF2B5EF4-FFF2-40B4-BE49-F238E27FC236}">
                <a16:creationId xmlns:a16="http://schemas.microsoft.com/office/drawing/2014/main" id="{30541016-BF33-24D5-586D-BD6109067452}"/>
              </a:ext>
            </a:extLst>
          </p:cNvPr>
          <p:cNvCxnSpPr>
            <a:cxnSpLocks/>
          </p:cNvCxnSpPr>
          <p:nvPr/>
        </p:nvCxnSpPr>
        <p:spPr>
          <a:xfrm>
            <a:off x="2711731" y="484624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6" name="直線コネクタ 36945">
            <a:extLst>
              <a:ext uri="{FF2B5EF4-FFF2-40B4-BE49-F238E27FC236}">
                <a16:creationId xmlns:a16="http://schemas.microsoft.com/office/drawing/2014/main" id="{AA1397AE-BCA9-73DC-AF6E-80D464D41644}"/>
              </a:ext>
            </a:extLst>
          </p:cNvPr>
          <p:cNvCxnSpPr>
            <a:cxnSpLocks/>
          </p:cNvCxnSpPr>
          <p:nvPr/>
        </p:nvCxnSpPr>
        <p:spPr>
          <a:xfrm>
            <a:off x="2850292" y="4846242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7" name="直線コネクタ 36946">
            <a:extLst>
              <a:ext uri="{FF2B5EF4-FFF2-40B4-BE49-F238E27FC236}">
                <a16:creationId xmlns:a16="http://schemas.microsoft.com/office/drawing/2014/main" id="{38FC80D1-ABC3-75FF-078F-63414F6A8540}"/>
              </a:ext>
            </a:extLst>
          </p:cNvPr>
          <p:cNvCxnSpPr>
            <a:cxnSpLocks/>
          </p:cNvCxnSpPr>
          <p:nvPr/>
        </p:nvCxnSpPr>
        <p:spPr>
          <a:xfrm>
            <a:off x="2981929" y="484624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8" name="Rectangle 11">
            <a:extLst>
              <a:ext uri="{FF2B5EF4-FFF2-40B4-BE49-F238E27FC236}">
                <a16:creationId xmlns:a16="http://schemas.microsoft.com/office/drawing/2014/main" id="{7A414857-D49F-D5A7-989F-23ADED2C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449" y="4077036"/>
            <a:ext cx="540302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49" name="Rectangle 11">
            <a:extLst>
              <a:ext uri="{FF2B5EF4-FFF2-40B4-BE49-F238E27FC236}">
                <a16:creationId xmlns:a16="http://schemas.microsoft.com/office/drawing/2014/main" id="{2FFA39D5-B0D8-F4D0-D059-0FFA2DB1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363" y="3954273"/>
            <a:ext cx="599190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52" name="直線コネクタ 36951">
            <a:extLst>
              <a:ext uri="{FF2B5EF4-FFF2-40B4-BE49-F238E27FC236}">
                <a16:creationId xmlns:a16="http://schemas.microsoft.com/office/drawing/2014/main" id="{D7277F00-894B-CCE5-D55B-28D052D40D06}"/>
              </a:ext>
            </a:extLst>
          </p:cNvPr>
          <p:cNvCxnSpPr>
            <a:cxnSpLocks/>
          </p:cNvCxnSpPr>
          <p:nvPr/>
        </p:nvCxnSpPr>
        <p:spPr>
          <a:xfrm>
            <a:off x="1650115" y="404594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3" name="直線コネクタ 36952">
            <a:extLst>
              <a:ext uri="{FF2B5EF4-FFF2-40B4-BE49-F238E27FC236}">
                <a16:creationId xmlns:a16="http://schemas.microsoft.com/office/drawing/2014/main" id="{172301E8-C054-5152-2D65-FAE526D72FDC}"/>
              </a:ext>
            </a:extLst>
          </p:cNvPr>
          <p:cNvCxnSpPr>
            <a:cxnSpLocks/>
          </p:cNvCxnSpPr>
          <p:nvPr/>
        </p:nvCxnSpPr>
        <p:spPr>
          <a:xfrm>
            <a:off x="1781754" y="404593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4" name="直線コネクタ 36953">
            <a:extLst>
              <a:ext uri="{FF2B5EF4-FFF2-40B4-BE49-F238E27FC236}">
                <a16:creationId xmlns:a16="http://schemas.microsoft.com/office/drawing/2014/main" id="{23BE66B2-8719-4C31-136C-6BCFA2938AA2}"/>
              </a:ext>
            </a:extLst>
          </p:cNvPr>
          <p:cNvCxnSpPr>
            <a:cxnSpLocks/>
          </p:cNvCxnSpPr>
          <p:nvPr/>
        </p:nvCxnSpPr>
        <p:spPr>
          <a:xfrm>
            <a:off x="1916855" y="4045940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5" name="直線コネクタ 36954">
            <a:extLst>
              <a:ext uri="{FF2B5EF4-FFF2-40B4-BE49-F238E27FC236}">
                <a16:creationId xmlns:a16="http://schemas.microsoft.com/office/drawing/2014/main" id="{9A7E5748-26DC-0893-99B2-16131244E9C5}"/>
              </a:ext>
            </a:extLst>
          </p:cNvPr>
          <p:cNvCxnSpPr>
            <a:cxnSpLocks/>
          </p:cNvCxnSpPr>
          <p:nvPr/>
        </p:nvCxnSpPr>
        <p:spPr>
          <a:xfrm>
            <a:off x="2048492" y="404593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6" name="直線コネクタ 36955">
            <a:extLst>
              <a:ext uri="{FF2B5EF4-FFF2-40B4-BE49-F238E27FC236}">
                <a16:creationId xmlns:a16="http://schemas.microsoft.com/office/drawing/2014/main" id="{2CE9A81E-4270-68FA-2EE3-86D18DA9205D}"/>
              </a:ext>
            </a:extLst>
          </p:cNvPr>
          <p:cNvCxnSpPr>
            <a:cxnSpLocks/>
          </p:cNvCxnSpPr>
          <p:nvPr/>
        </p:nvCxnSpPr>
        <p:spPr>
          <a:xfrm>
            <a:off x="2187052" y="4045937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7" name="直線コネクタ 36956">
            <a:extLst>
              <a:ext uri="{FF2B5EF4-FFF2-40B4-BE49-F238E27FC236}">
                <a16:creationId xmlns:a16="http://schemas.microsoft.com/office/drawing/2014/main" id="{410FB4D9-4392-A743-5291-E212CD451323}"/>
              </a:ext>
            </a:extLst>
          </p:cNvPr>
          <p:cNvCxnSpPr>
            <a:cxnSpLocks/>
          </p:cNvCxnSpPr>
          <p:nvPr/>
        </p:nvCxnSpPr>
        <p:spPr>
          <a:xfrm>
            <a:off x="2318689" y="404593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8" name="直線コネクタ 36957">
            <a:extLst>
              <a:ext uri="{FF2B5EF4-FFF2-40B4-BE49-F238E27FC236}">
                <a16:creationId xmlns:a16="http://schemas.microsoft.com/office/drawing/2014/main" id="{46102B69-82FB-D4BC-B7AE-73FF5D07EE11}"/>
              </a:ext>
            </a:extLst>
          </p:cNvPr>
          <p:cNvCxnSpPr>
            <a:cxnSpLocks/>
          </p:cNvCxnSpPr>
          <p:nvPr/>
        </p:nvCxnSpPr>
        <p:spPr>
          <a:xfrm>
            <a:off x="2481511" y="392672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9" name="直線コネクタ 36958">
            <a:extLst>
              <a:ext uri="{FF2B5EF4-FFF2-40B4-BE49-F238E27FC236}">
                <a16:creationId xmlns:a16="http://schemas.microsoft.com/office/drawing/2014/main" id="{A28B39CF-0547-94EB-9AE5-D893E2FAA73E}"/>
              </a:ext>
            </a:extLst>
          </p:cNvPr>
          <p:cNvCxnSpPr>
            <a:cxnSpLocks/>
          </p:cNvCxnSpPr>
          <p:nvPr/>
        </p:nvCxnSpPr>
        <p:spPr>
          <a:xfrm>
            <a:off x="2613147" y="392671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0" name="直線コネクタ 36959">
            <a:extLst>
              <a:ext uri="{FF2B5EF4-FFF2-40B4-BE49-F238E27FC236}">
                <a16:creationId xmlns:a16="http://schemas.microsoft.com/office/drawing/2014/main" id="{A26F58BC-A88A-64C4-50CC-027B33B41620}"/>
              </a:ext>
            </a:extLst>
          </p:cNvPr>
          <p:cNvCxnSpPr>
            <a:cxnSpLocks/>
          </p:cNvCxnSpPr>
          <p:nvPr/>
        </p:nvCxnSpPr>
        <p:spPr>
          <a:xfrm>
            <a:off x="2748250" y="392672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1" name="直線コネクタ 36960">
            <a:extLst>
              <a:ext uri="{FF2B5EF4-FFF2-40B4-BE49-F238E27FC236}">
                <a16:creationId xmlns:a16="http://schemas.microsoft.com/office/drawing/2014/main" id="{97A02A50-4C62-1166-38BF-BA2BAABED70D}"/>
              </a:ext>
            </a:extLst>
          </p:cNvPr>
          <p:cNvCxnSpPr>
            <a:cxnSpLocks/>
          </p:cNvCxnSpPr>
          <p:nvPr/>
        </p:nvCxnSpPr>
        <p:spPr>
          <a:xfrm>
            <a:off x="2879887" y="392671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2" name="直線コネクタ 36961">
            <a:extLst>
              <a:ext uri="{FF2B5EF4-FFF2-40B4-BE49-F238E27FC236}">
                <a16:creationId xmlns:a16="http://schemas.microsoft.com/office/drawing/2014/main" id="{7205A3B9-C6DC-F001-B8FF-23913F159EFD}"/>
              </a:ext>
            </a:extLst>
          </p:cNvPr>
          <p:cNvCxnSpPr>
            <a:cxnSpLocks/>
          </p:cNvCxnSpPr>
          <p:nvPr/>
        </p:nvCxnSpPr>
        <p:spPr>
          <a:xfrm>
            <a:off x="3018447" y="392671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3" name="直線コネクタ 36962">
            <a:extLst>
              <a:ext uri="{FF2B5EF4-FFF2-40B4-BE49-F238E27FC236}">
                <a16:creationId xmlns:a16="http://schemas.microsoft.com/office/drawing/2014/main" id="{76873409-3CA3-DFFA-7256-F372D2630B5A}"/>
              </a:ext>
            </a:extLst>
          </p:cNvPr>
          <p:cNvCxnSpPr>
            <a:cxnSpLocks/>
          </p:cNvCxnSpPr>
          <p:nvPr/>
        </p:nvCxnSpPr>
        <p:spPr>
          <a:xfrm>
            <a:off x="3150084" y="3926718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4" name="直線コネクタ 36963">
            <a:extLst>
              <a:ext uri="{FF2B5EF4-FFF2-40B4-BE49-F238E27FC236}">
                <a16:creationId xmlns:a16="http://schemas.microsoft.com/office/drawing/2014/main" id="{ABA24628-89F2-0AB5-7D7D-C71676C94028}"/>
              </a:ext>
            </a:extLst>
          </p:cNvPr>
          <p:cNvCxnSpPr>
            <a:cxnSpLocks/>
          </p:cNvCxnSpPr>
          <p:nvPr/>
        </p:nvCxnSpPr>
        <p:spPr>
          <a:xfrm>
            <a:off x="3285192" y="3926721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5" name="直線コネクタ 36964">
            <a:extLst>
              <a:ext uri="{FF2B5EF4-FFF2-40B4-BE49-F238E27FC236}">
                <a16:creationId xmlns:a16="http://schemas.microsoft.com/office/drawing/2014/main" id="{56E45995-05B7-2F12-D621-083D11BF184A}"/>
              </a:ext>
            </a:extLst>
          </p:cNvPr>
          <p:cNvCxnSpPr>
            <a:cxnSpLocks/>
          </p:cNvCxnSpPr>
          <p:nvPr/>
        </p:nvCxnSpPr>
        <p:spPr>
          <a:xfrm>
            <a:off x="3416830" y="3926719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68" name="Rectangle 11">
            <a:extLst>
              <a:ext uri="{FF2B5EF4-FFF2-40B4-BE49-F238E27FC236}">
                <a16:creationId xmlns:a16="http://schemas.microsoft.com/office/drawing/2014/main" id="{63DC0704-8BAC-4AA9-A4E6-92201250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372" y="3845649"/>
            <a:ext cx="654678" cy="43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69" name="楕円 36968">
            <a:extLst>
              <a:ext uri="{FF2B5EF4-FFF2-40B4-BE49-F238E27FC236}">
                <a16:creationId xmlns:a16="http://schemas.microsoft.com/office/drawing/2014/main" id="{5F443E2F-7B76-76DC-C1B2-086CA923270F}"/>
              </a:ext>
            </a:extLst>
          </p:cNvPr>
          <p:cNvSpPr/>
          <p:nvPr/>
        </p:nvSpPr>
        <p:spPr>
          <a:xfrm>
            <a:off x="2453602" y="5938828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0" name="楕円 36969">
            <a:extLst>
              <a:ext uri="{FF2B5EF4-FFF2-40B4-BE49-F238E27FC236}">
                <a16:creationId xmlns:a16="http://schemas.microsoft.com/office/drawing/2014/main" id="{50F4750E-723F-585E-D0D3-1EC3AF08E20C}"/>
              </a:ext>
            </a:extLst>
          </p:cNvPr>
          <p:cNvSpPr/>
          <p:nvPr/>
        </p:nvSpPr>
        <p:spPr>
          <a:xfrm>
            <a:off x="2585229" y="5740863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1" name="正方形/長方形 37010">
            <a:extLst>
              <a:ext uri="{FF2B5EF4-FFF2-40B4-BE49-F238E27FC236}">
                <a16:creationId xmlns:a16="http://schemas.microsoft.com/office/drawing/2014/main" id="{DC8DA550-6617-6895-45E8-F727A6BAE2D2}"/>
              </a:ext>
            </a:extLst>
          </p:cNvPr>
          <p:cNvSpPr/>
          <p:nvPr/>
        </p:nvSpPr>
        <p:spPr>
          <a:xfrm>
            <a:off x="1047798" y="2574802"/>
            <a:ext cx="3061692" cy="37563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13" name="直線コネクタ 37012">
            <a:extLst>
              <a:ext uri="{FF2B5EF4-FFF2-40B4-BE49-F238E27FC236}">
                <a16:creationId xmlns:a16="http://schemas.microsoft.com/office/drawing/2014/main" id="{E2DFDFB0-3E5B-22C0-4764-5E1AF8FAF4D8}"/>
              </a:ext>
            </a:extLst>
          </p:cNvPr>
          <p:cNvCxnSpPr>
            <a:cxnSpLocks/>
          </p:cNvCxnSpPr>
          <p:nvPr/>
        </p:nvCxnSpPr>
        <p:spPr>
          <a:xfrm>
            <a:off x="1369499" y="4165156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14" name="直線コネクタ 37013">
            <a:extLst>
              <a:ext uri="{FF2B5EF4-FFF2-40B4-BE49-F238E27FC236}">
                <a16:creationId xmlns:a16="http://schemas.microsoft.com/office/drawing/2014/main" id="{1353C879-E0F5-E544-E685-7FD9EAC69613}"/>
              </a:ext>
            </a:extLst>
          </p:cNvPr>
          <p:cNvCxnSpPr>
            <a:cxnSpLocks/>
          </p:cNvCxnSpPr>
          <p:nvPr/>
        </p:nvCxnSpPr>
        <p:spPr>
          <a:xfrm>
            <a:off x="1501137" y="4165155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17" name="楕円 37016">
            <a:extLst>
              <a:ext uri="{FF2B5EF4-FFF2-40B4-BE49-F238E27FC236}">
                <a16:creationId xmlns:a16="http://schemas.microsoft.com/office/drawing/2014/main" id="{4DF0C76A-1B83-48FE-91F6-FE7397C95FDD}"/>
              </a:ext>
            </a:extLst>
          </p:cNvPr>
          <p:cNvSpPr/>
          <p:nvPr/>
        </p:nvSpPr>
        <p:spPr>
          <a:xfrm>
            <a:off x="2031383" y="4920903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/>
              <p:nvPr/>
            </p:nvSpPr>
            <p:spPr>
              <a:xfrm>
                <a:off x="1338086" y="3149206"/>
                <a:ext cx="2446978" cy="502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086" y="3149206"/>
                <a:ext cx="2446978" cy="502897"/>
              </a:xfrm>
              <a:prstGeom prst="rect">
                <a:avLst/>
              </a:prstGeom>
              <a:blipFill>
                <a:blip r:embed="rId5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D41A0CB-1DDC-08EE-AA32-7F2DB8ADC50E}"/>
              </a:ext>
            </a:extLst>
          </p:cNvPr>
          <p:cNvCxnSpPr>
            <a:cxnSpLocks/>
          </p:cNvCxnSpPr>
          <p:nvPr/>
        </p:nvCxnSpPr>
        <p:spPr>
          <a:xfrm>
            <a:off x="2441928" y="5997103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EE76E5-F6C8-EB60-3AD0-9E5928CC66B9}"/>
              </a:ext>
            </a:extLst>
          </p:cNvPr>
          <p:cNvCxnSpPr>
            <a:cxnSpLocks/>
          </p:cNvCxnSpPr>
          <p:nvPr/>
        </p:nvCxnSpPr>
        <p:spPr>
          <a:xfrm>
            <a:off x="2581866" y="5789588"/>
            <a:ext cx="114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B15D29-226C-96E4-E729-FBD222A6F738}"/>
                  </a:ext>
                </a:extLst>
              </p:cNvPr>
              <p:cNvSpPr txBox="1"/>
              <p:nvPr/>
            </p:nvSpPr>
            <p:spPr>
              <a:xfrm>
                <a:off x="7467198" y="5375241"/>
                <a:ext cx="728654" cy="70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CB15D29-226C-96E4-E729-FBD222A6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198" y="5375241"/>
                <a:ext cx="728654" cy="704055"/>
              </a:xfrm>
              <a:prstGeom prst="rect">
                <a:avLst/>
              </a:prstGeom>
              <a:blipFill>
                <a:blip r:embed="rId6"/>
                <a:stretch>
                  <a:fillRect t="-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8C081F-B674-CBAE-DCB5-866E70744D34}"/>
                  </a:ext>
                </a:extLst>
              </p:cNvPr>
              <p:cNvSpPr txBox="1"/>
              <p:nvPr/>
            </p:nvSpPr>
            <p:spPr>
              <a:xfrm>
                <a:off x="6969166" y="4556674"/>
                <a:ext cx="596003" cy="573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18C081F-B674-CBAE-DCB5-866E7074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66" y="4556674"/>
                <a:ext cx="596003" cy="573162"/>
              </a:xfrm>
              <a:prstGeom prst="rect">
                <a:avLst/>
              </a:prstGeom>
              <a:blipFill>
                <a:blip r:embed="rId7"/>
                <a:stretch>
                  <a:fillRect t="-5263" r="-8163" b="-1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53881F-28DE-E32E-25A7-C455B334FBE6}"/>
                  </a:ext>
                </a:extLst>
              </p:cNvPr>
              <p:cNvSpPr txBox="1"/>
              <p:nvPr/>
            </p:nvSpPr>
            <p:spPr>
              <a:xfrm>
                <a:off x="8546270" y="4587801"/>
                <a:ext cx="728654" cy="70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A53881F-28DE-E32E-25A7-C455B334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270" y="4587801"/>
                <a:ext cx="728654" cy="704055"/>
              </a:xfrm>
              <a:prstGeom prst="rect">
                <a:avLst/>
              </a:prstGeom>
              <a:blipFill>
                <a:blip r:embed="rId8"/>
                <a:stretch>
                  <a:fillRect t="-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楕円 18">
            <a:extLst>
              <a:ext uri="{FF2B5EF4-FFF2-40B4-BE49-F238E27FC236}">
                <a16:creationId xmlns:a16="http://schemas.microsoft.com/office/drawing/2014/main" id="{B04BA4DC-40F3-8F8E-3451-D03DEFEE3B39}"/>
              </a:ext>
            </a:extLst>
          </p:cNvPr>
          <p:cNvSpPr/>
          <p:nvPr/>
        </p:nvSpPr>
        <p:spPr>
          <a:xfrm>
            <a:off x="7552589" y="4894359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66CF662-0CB6-8BD7-45C2-4BF49BD0FD90}"/>
              </a:ext>
            </a:extLst>
          </p:cNvPr>
          <p:cNvSpPr/>
          <p:nvPr/>
        </p:nvSpPr>
        <p:spPr>
          <a:xfrm>
            <a:off x="7950555" y="5768138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25E3EA0-AA4D-48B9-52A2-3732049EF5A0}"/>
              </a:ext>
            </a:extLst>
          </p:cNvPr>
          <p:cNvSpPr/>
          <p:nvPr/>
        </p:nvSpPr>
        <p:spPr>
          <a:xfrm>
            <a:off x="8102596" y="5768138"/>
            <a:ext cx="111045" cy="1133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7BFF6-8278-7648-49A6-7CC20ED07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881" y="3939008"/>
            <a:ext cx="264308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Fermi-Dirac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分布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Bose-Einstein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分布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(Planck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分布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3212164E-D5E8-C116-E486-AB25B0DB9FF3}"/>
                  </a:ext>
                </a:extLst>
              </p:cNvPr>
              <p:cNvSpPr txBox="1"/>
              <p:nvPr/>
            </p:nvSpPr>
            <p:spPr bwMode="auto">
              <a:xfrm>
                <a:off x="4633378" y="970076"/>
                <a:ext cx="2213578" cy="85340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正確な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</a:t>
                </a:r>
                <a:b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求めるのは難しい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3212164E-D5E8-C116-E486-AB25B0DB9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3378" y="970076"/>
                <a:ext cx="2213578" cy="853406"/>
              </a:xfrm>
              <a:prstGeom prst="rect">
                <a:avLst/>
              </a:prstGeom>
              <a:blipFill>
                <a:blip r:embed="rId9"/>
                <a:stretch>
                  <a:fillRect l="-2204" t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FE696CB5-E7A2-A538-65FA-AD30C431D823}"/>
                  </a:ext>
                </a:extLst>
              </p:cNvPr>
              <p:cNvSpPr txBox="1"/>
              <p:nvPr/>
            </p:nvSpPr>
            <p:spPr bwMode="auto">
              <a:xfrm>
                <a:off x="4081144" y="4056513"/>
                <a:ext cx="1990117" cy="111304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正準分布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𝐞𝐱𝐩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FE696CB5-E7A2-A538-65FA-AD30C431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1144" y="4056513"/>
                <a:ext cx="1990117" cy="1113041"/>
              </a:xfrm>
              <a:prstGeom prst="rect">
                <a:avLst/>
              </a:prstGeom>
              <a:blipFill>
                <a:blip r:embed="rId10"/>
                <a:stretch>
                  <a:fillRect l="-4587" t="-6011" r="-94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67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6E4C21-EF45-41D7-8383-1D63C396FD8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9562" y="1146629"/>
            <a:ext cx="9228438" cy="503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Fermi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粒子が従う統計分布</a:t>
            </a: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Fermi-Dirac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分布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多粒子系の量子統計力学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0882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§7.2 </a:t>
            </a:r>
            <a:r>
              <a:rPr lang="ja-JP" altLang="en-US" sz="3600" b="1" dirty="0">
                <a:solidFill>
                  <a:srgbClr val="0000FF"/>
                </a:solidFill>
              </a:rPr>
              <a:t>ボース分布とフェルミ分布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9858" y="2679719"/>
                <a:ext cx="4666219" cy="385269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dirty="0"/>
                  <a:t>1</a:t>
                </a:r>
                <a:r>
                  <a:rPr kumimoji="1" lang="ja-JP" altLang="en-US" dirty="0"/>
                  <a:t> 粒子状態のエネルギー準位が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ほぼ同じグループに分ける</a:t>
                </a:r>
                <a:br>
                  <a:rPr kumimoji="1" lang="en-US" altLang="ja-JP" dirty="0"/>
                </a:br>
                <a:r>
                  <a:rPr lang="ja-JP" altLang="en-US" sz="2200" dirty="0"/>
                  <a:t>　　</a:t>
                </a:r>
                <a:r>
                  <a:rPr lang="en-US" altLang="ja-JP" sz="2200" dirty="0"/>
                  <a:t>(</a:t>
                </a:r>
                <a:r>
                  <a:rPr lang="ja-JP" altLang="en-US" sz="2200" dirty="0"/>
                  <a:t>古典統計力学での細胞に相当</a:t>
                </a:r>
                <a:r>
                  <a:rPr lang="en-US" altLang="ja-JP" sz="2200" dirty="0"/>
                  <a:t>)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dirty="0"/>
                  <a:t>: </a:t>
                </a:r>
                <a:r>
                  <a:rPr kumimoji="1" lang="ja-JP" altLang="en-US" dirty="0"/>
                  <a:t>グループ番号</a:t>
                </a:r>
                <a:endParaRPr lang="en-US" altLang="ja-JP" dirty="0"/>
              </a:p>
              <a:p>
                <a:pPr lvl="1">
                  <a:lnSpc>
                    <a:spcPct val="120000"/>
                  </a:lnSpc>
                </a:pPr>
                <a:endParaRPr lang="en-US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dirty="0"/>
                  <a:t>配置数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ja-JP" altLang="en-US" dirty="0"/>
                  <a:t>が最大になる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>
                  <a:lnSpc>
                    <a:spcPct val="120000"/>
                  </a:lnSpc>
                </a:pPr>
                <a:r>
                  <a:rPr lang="ja-JP" altLang="en-US" dirty="0"/>
                  <a:t>制約条件</a:t>
                </a:r>
                <a:endParaRPr lang="en-US" altLang="ja-JP" dirty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/>
                  <a:t> 	(7.14a)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ja-JP" altLang="en-US" b="0" dirty="0"/>
                  <a:t>　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/>
                  <a:t>	(7.14b)</a:t>
                </a:r>
              </a:p>
            </p:txBody>
          </p:sp>
        </mc:Choice>
        <mc:Fallback xmlns="">
          <p:sp>
            <p:nvSpPr>
              <p:cNvPr id="5" name="コンテンツ プレースホルダー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9858" y="2679719"/>
                <a:ext cx="4666219" cy="3852697"/>
              </a:xfrm>
              <a:blipFill>
                <a:blip r:embed="rId3"/>
                <a:stretch>
                  <a:fillRect l="-1438" t="-1582" b="-30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192896" y="4504018"/>
                <a:ext cx="26484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エネルギー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状態数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縮重度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粒子数</a:t>
                </a: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896" y="4504018"/>
                <a:ext cx="2648482" cy="1107996"/>
              </a:xfrm>
              <a:prstGeom prst="rect">
                <a:avLst/>
              </a:prstGeom>
              <a:blipFill>
                <a:blip r:embed="rId4"/>
                <a:stretch>
                  <a:fillRect l="-4147" t="-10440" r="-3917" b="-15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7530977" y="2436329"/>
            <a:ext cx="28597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粒子エネルギー準位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1534A2C-2689-406C-8145-C2C717F5486C}"/>
                  </a:ext>
                </a:extLst>
              </p:cNvPr>
              <p:cNvSpPr/>
              <p:nvPr/>
            </p:nvSpPr>
            <p:spPr>
              <a:xfrm>
                <a:off x="169634" y="820582"/>
                <a:ext cx="8815616" cy="15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仮定： 他の電子の配置が一電子状態に影響を与えない　　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電子相関が弱い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全エネルギーが一電子エネルギーの和で近似できる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相互作用が弱い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全粒子数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(7.8)</a:t>
                </a: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全エネルギー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: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(7.9)</a:t>
                </a: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1534A2C-2689-406C-8145-C2C717F54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34" y="820582"/>
                <a:ext cx="8815616" cy="1554913"/>
              </a:xfrm>
              <a:prstGeom prst="rect">
                <a:avLst/>
              </a:prstGeom>
              <a:blipFill>
                <a:blip r:embed="rId5"/>
                <a:stretch>
                  <a:fillRect l="-622" t="-3137" b="-4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241F05F-5E96-499E-849B-30AF9A5DCD53}"/>
              </a:ext>
            </a:extLst>
          </p:cNvPr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146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8E7320B-FAEE-43B5-2E87-599FB99AC0E0}"/>
              </a:ext>
            </a:extLst>
          </p:cNvPr>
          <p:cNvCxnSpPr/>
          <p:nvPr/>
        </p:nvCxnSpPr>
        <p:spPr bwMode="auto">
          <a:xfrm>
            <a:off x="6243831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EE760CD-E09C-8520-C1EC-1AF1A12B6CA8}"/>
              </a:ext>
            </a:extLst>
          </p:cNvPr>
          <p:cNvCxnSpPr/>
          <p:nvPr/>
        </p:nvCxnSpPr>
        <p:spPr bwMode="auto">
          <a:xfrm>
            <a:off x="6243831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0311EB0-9FCB-BF9B-E322-365F4BC5A1A0}"/>
              </a:ext>
            </a:extLst>
          </p:cNvPr>
          <p:cNvCxnSpPr/>
          <p:nvPr/>
        </p:nvCxnSpPr>
        <p:spPr bwMode="auto">
          <a:xfrm>
            <a:off x="6977964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166E6B9-9A92-86E8-0A38-6D5009521F71}"/>
              </a:ext>
            </a:extLst>
          </p:cNvPr>
          <p:cNvCxnSpPr/>
          <p:nvPr/>
        </p:nvCxnSpPr>
        <p:spPr bwMode="auto">
          <a:xfrm>
            <a:off x="6977964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F34CDF7-14EC-7F79-5A9A-F0F078E6D4B4}"/>
              </a:ext>
            </a:extLst>
          </p:cNvPr>
          <p:cNvCxnSpPr/>
          <p:nvPr/>
        </p:nvCxnSpPr>
        <p:spPr bwMode="auto">
          <a:xfrm>
            <a:off x="7712097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DA15DC8-49D8-CD8A-37B4-5B8293FB0CE1}"/>
              </a:ext>
            </a:extLst>
          </p:cNvPr>
          <p:cNvCxnSpPr/>
          <p:nvPr/>
        </p:nvCxnSpPr>
        <p:spPr bwMode="auto">
          <a:xfrm>
            <a:off x="7712097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CF0CC668-2D7C-76D8-35CB-468AB1AAC2D7}"/>
              </a:ext>
            </a:extLst>
          </p:cNvPr>
          <p:cNvCxnSpPr/>
          <p:nvPr/>
        </p:nvCxnSpPr>
        <p:spPr bwMode="auto">
          <a:xfrm>
            <a:off x="8446230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141874E-0778-FCFA-8573-043E435A6AB3}"/>
              </a:ext>
            </a:extLst>
          </p:cNvPr>
          <p:cNvCxnSpPr/>
          <p:nvPr/>
        </p:nvCxnSpPr>
        <p:spPr bwMode="auto">
          <a:xfrm>
            <a:off x="8446230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5230CEAB-AF50-AA51-B64D-AEEBE490202E}"/>
              </a:ext>
            </a:extLst>
          </p:cNvPr>
          <p:cNvCxnSpPr/>
          <p:nvPr/>
        </p:nvCxnSpPr>
        <p:spPr bwMode="auto">
          <a:xfrm>
            <a:off x="9180363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147FAA5E-3D59-10AF-2432-8F8011314CF4}"/>
              </a:ext>
            </a:extLst>
          </p:cNvPr>
          <p:cNvCxnSpPr/>
          <p:nvPr/>
        </p:nvCxnSpPr>
        <p:spPr bwMode="auto">
          <a:xfrm>
            <a:off x="9180363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2E44938-6745-60C0-F4AA-631282071E47}"/>
              </a:ext>
            </a:extLst>
          </p:cNvPr>
          <p:cNvCxnSpPr/>
          <p:nvPr/>
        </p:nvCxnSpPr>
        <p:spPr bwMode="auto">
          <a:xfrm>
            <a:off x="9914496" y="311105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3BE4A266-EA14-B1A1-097C-66456338A1A9}"/>
              </a:ext>
            </a:extLst>
          </p:cNvPr>
          <p:cNvCxnSpPr/>
          <p:nvPr/>
        </p:nvCxnSpPr>
        <p:spPr bwMode="auto">
          <a:xfrm>
            <a:off x="9914496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A96105C-7CB7-556B-B79D-FF727504D72B}"/>
              </a:ext>
            </a:extLst>
          </p:cNvPr>
          <p:cNvCxnSpPr/>
          <p:nvPr/>
        </p:nvCxnSpPr>
        <p:spPr bwMode="auto">
          <a:xfrm>
            <a:off x="10648629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036D76F-6D26-0224-CEF1-08A850C254AC}"/>
              </a:ext>
            </a:extLst>
          </p:cNvPr>
          <p:cNvCxnSpPr/>
          <p:nvPr/>
        </p:nvCxnSpPr>
        <p:spPr bwMode="auto">
          <a:xfrm>
            <a:off x="11382759" y="382987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楕円 65">
            <a:extLst>
              <a:ext uri="{FF2B5EF4-FFF2-40B4-BE49-F238E27FC236}">
                <a16:creationId xmlns:a16="http://schemas.microsoft.com/office/drawing/2014/main" id="{7528D44C-658F-1AF8-35D9-4E2858878C3C}"/>
              </a:ext>
            </a:extLst>
          </p:cNvPr>
          <p:cNvSpPr/>
          <p:nvPr/>
        </p:nvSpPr>
        <p:spPr bwMode="auto">
          <a:xfrm>
            <a:off x="6521199" y="375976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EDC923CC-8C17-3314-19C4-AB546EFAF642}"/>
              </a:ext>
            </a:extLst>
          </p:cNvPr>
          <p:cNvSpPr/>
          <p:nvPr/>
        </p:nvSpPr>
        <p:spPr bwMode="auto">
          <a:xfrm>
            <a:off x="7039359" y="376586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F0D40DEB-0BA3-76FC-AE2C-8B5B19AE7151}"/>
              </a:ext>
            </a:extLst>
          </p:cNvPr>
          <p:cNvSpPr/>
          <p:nvPr/>
        </p:nvSpPr>
        <p:spPr bwMode="auto">
          <a:xfrm>
            <a:off x="8017767" y="305313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809A55A5-5742-55C6-CA20-6E356586C090}"/>
                  </a:ext>
                </a:extLst>
              </p:cNvPr>
              <p:cNvSpPr/>
              <p:nvPr/>
            </p:nvSpPr>
            <p:spPr>
              <a:xfrm>
                <a:off x="5100938" y="3546400"/>
                <a:ext cx="1255576" cy="73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:b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𝟓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809A55A5-5742-55C6-CA20-6E356586C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938" y="3546400"/>
                <a:ext cx="1255576" cy="733727"/>
              </a:xfrm>
              <a:prstGeom prst="rect">
                <a:avLst/>
              </a:prstGeom>
              <a:blipFill>
                <a:blip r:embed="rId6"/>
                <a:stretch>
                  <a:fillRect l="-1456" t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00CC3E8B-32E1-F1DA-58F6-A0F8319902A8}"/>
                  </a:ext>
                </a:extLst>
              </p:cNvPr>
              <p:cNvSpPr/>
              <p:nvPr/>
            </p:nvSpPr>
            <p:spPr>
              <a:xfrm>
                <a:off x="5112546" y="2748379"/>
                <a:ext cx="1257906" cy="73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𝟔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00CC3E8B-32E1-F1DA-58F6-A0F831990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46" y="2748379"/>
                <a:ext cx="1257906" cy="733727"/>
              </a:xfrm>
              <a:prstGeom prst="rect">
                <a:avLst/>
              </a:prstGeom>
              <a:blipFill>
                <a:blip r:embed="rId7"/>
                <a:stretch>
                  <a:fillRect l="-1456" t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右中かっこ 70">
            <a:extLst>
              <a:ext uri="{FF2B5EF4-FFF2-40B4-BE49-F238E27FC236}">
                <a16:creationId xmlns:a16="http://schemas.microsoft.com/office/drawing/2014/main" id="{593D8F5C-5E69-6D49-FD60-C5E48B7432A3}"/>
              </a:ext>
            </a:extLst>
          </p:cNvPr>
          <p:cNvSpPr/>
          <p:nvPr/>
        </p:nvSpPr>
        <p:spPr bwMode="auto">
          <a:xfrm rot="5400000">
            <a:off x="9005319" y="1200638"/>
            <a:ext cx="228600" cy="575157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AF53153F-3E12-E4EA-4D41-C6CD14BE6398}"/>
                  </a:ext>
                </a:extLst>
              </p:cNvPr>
              <p:cNvSpPr/>
              <p:nvPr/>
            </p:nvSpPr>
            <p:spPr>
              <a:xfrm>
                <a:off x="8656455" y="4139279"/>
                <a:ext cx="971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縮退度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AF53153F-3E12-E4EA-4D41-C6CD14BE6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455" y="4139279"/>
                <a:ext cx="971163" cy="307777"/>
              </a:xfrm>
              <a:prstGeom prst="rect">
                <a:avLst/>
              </a:prstGeom>
              <a:blipFill>
                <a:blip r:embed="rId8"/>
                <a:stretch>
                  <a:fillRect l="-1887"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楕円 72">
            <a:extLst>
              <a:ext uri="{FF2B5EF4-FFF2-40B4-BE49-F238E27FC236}">
                <a16:creationId xmlns:a16="http://schemas.microsoft.com/office/drawing/2014/main" id="{369CB544-24A5-430D-C906-ED71753D6E49}"/>
              </a:ext>
            </a:extLst>
          </p:cNvPr>
          <p:cNvSpPr/>
          <p:nvPr/>
        </p:nvSpPr>
        <p:spPr bwMode="auto">
          <a:xfrm>
            <a:off x="9398730" y="376891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8365A5D6-B5FC-AA2C-A352-51AE7EFA1741}"/>
              </a:ext>
            </a:extLst>
          </p:cNvPr>
          <p:cNvSpPr/>
          <p:nvPr/>
        </p:nvSpPr>
        <p:spPr bwMode="auto">
          <a:xfrm>
            <a:off x="11722505" y="3765020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3863D0-D64A-ACCB-3A01-FC064C2FB6BF}"/>
              </a:ext>
            </a:extLst>
          </p:cNvPr>
          <p:cNvSpPr/>
          <p:nvPr/>
        </p:nvSpPr>
        <p:spPr bwMode="auto">
          <a:xfrm>
            <a:off x="6450407" y="304675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5C437B76-D212-D456-EA2C-3D4B86504A40}"/>
              </a:ext>
            </a:extLst>
          </p:cNvPr>
          <p:cNvSpPr/>
          <p:nvPr/>
        </p:nvSpPr>
        <p:spPr bwMode="auto">
          <a:xfrm>
            <a:off x="10083435" y="3061500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58846290-4163-06F1-1EB4-9788EFDB2361}"/>
              </a:ext>
            </a:extLst>
          </p:cNvPr>
          <p:cNvSpPr/>
          <p:nvPr/>
        </p:nvSpPr>
        <p:spPr bwMode="auto">
          <a:xfrm>
            <a:off x="10186674" y="3771470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5569C10-2919-C435-E8AD-BAC0F36A8EDA}"/>
              </a:ext>
            </a:extLst>
          </p:cNvPr>
          <p:cNvSpPr/>
          <p:nvPr/>
        </p:nvSpPr>
        <p:spPr bwMode="auto">
          <a:xfrm>
            <a:off x="6221210" y="3691661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B0D1C08E-B596-93F1-A25A-CE8352BE7C7F}"/>
              </a:ext>
            </a:extLst>
          </p:cNvPr>
          <p:cNvSpPr/>
          <p:nvPr/>
        </p:nvSpPr>
        <p:spPr bwMode="auto">
          <a:xfrm>
            <a:off x="6223979" y="2986693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19968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Fermi-Dirac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統計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005840" y="780011"/>
                <a:ext cx="9506717" cy="610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個の粒子が作る状態のグループ </a:t>
                </a:r>
                <a:r>
                  <a:rPr kumimoji="1" lang="en-US" altLang="ja-JP" sz="16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1,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2,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･･･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縮重度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を考える。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異なる状態のそれぞれに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個あるいは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個の粒子が入れる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個の状態のうち、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個の電子をせいぜい一つずつ入れる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＝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&gt;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グループ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内の配置数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個から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個を選ぶ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2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Pre>
                      <m:sPre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(7.10)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全グループの配置数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  <m:r>
                          <a:rPr kumimoji="1" lang="en-US" altLang="ja-JP" sz="2000" b="0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(7.11)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457200" marR="0" lvl="1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(7.22)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             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Stirling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の公式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ln</m:t>
                    </m:r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! ~ 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" y="780011"/>
                <a:ext cx="9506717" cy="6100196"/>
              </a:xfrm>
              <a:prstGeom prst="rect">
                <a:avLst/>
              </a:prstGeom>
              <a:blipFill>
                <a:blip r:embed="rId2"/>
                <a:stretch>
                  <a:fillRect l="-641" t="-400" b="-2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 bwMode="auto">
          <a:xfrm>
            <a:off x="4419583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4419583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>
            <a:off x="5153716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>
            <a:off x="5153716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>
            <a:off x="5887849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>
            <a:off x="5887849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>
            <a:off x="6621982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>
            <a:off x="6621982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>
            <a:off x="7356115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>
            <a:off x="7356115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/>
          <p:cNvCxnSpPr/>
          <p:nvPr/>
        </p:nvCxnSpPr>
        <p:spPr bwMode="auto">
          <a:xfrm>
            <a:off x="8090248" y="154239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/>
          <p:cNvCxnSpPr/>
          <p:nvPr/>
        </p:nvCxnSpPr>
        <p:spPr bwMode="auto">
          <a:xfrm>
            <a:off x="8090248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>
            <a:off x="8824381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>
            <a:off x="9558511" y="196911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楕円 69"/>
          <p:cNvSpPr/>
          <p:nvPr/>
        </p:nvSpPr>
        <p:spPr bwMode="auto">
          <a:xfrm>
            <a:off x="4696951" y="189901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楕円 70"/>
          <p:cNvSpPr/>
          <p:nvPr/>
        </p:nvSpPr>
        <p:spPr bwMode="auto">
          <a:xfrm>
            <a:off x="5215111" y="190510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楕円 73"/>
          <p:cNvSpPr/>
          <p:nvPr/>
        </p:nvSpPr>
        <p:spPr bwMode="auto">
          <a:xfrm>
            <a:off x="6193519" y="148448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1947201" y="1793596"/>
                <a:ext cx="2591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𝟓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01" y="1793596"/>
                <a:ext cx="2591415" cy="307777"/>
              </a:xfrm>
              <a:prstGeom prst="rect">
                <a:avLst/>
              </a:prstGeom>
              <a:blipFill>
                <a:blip r:embed="rId3"/>
                <a:stretch>
                  <a:fillRect l="-704" t="-5882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1949980" y="1376575"/>
                <a:ext cx="25962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𝟔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80" y="1376575"/>
                <a:ext cx="2596224" cy="307777"/>
              </a:xfrm>
              <a:prstGeom prst="rect">
                <a:avLst/>
              </a:prstGeom>
              <a:blipFill>
                <a:blip r:embed="rId4"/>
                <a:stretch>
                  <a:fillRect l="-704" t="-6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右中かっこ 76"/>
          <p:cNvSpPr/>
          <p:nvPr/>
        </p:nvSpPr>
        <p:spPr bwMode="auto">
          <a:xfrm rot="5400000">
            <a:off x="7181071" y="-660116"/>
            <a:ext cx="228600" cy="575157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6832207" y="2278525"/>
                <a:ext cx="971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縮退度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07" y="2278525"/>
                <a:ext cx="971163" cy="307777"/>
              </a:xfrm>
              <a:prstGeom prst="rect">
                <a:avLst/>
              </a:prstGeom>
              <a:blipFill>
                <a:blip r:embed="rId5"/>
                <a:stretch>
                  <a:fillRect l="-1887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楕円 79"/>
          <p:cNvSpPr/>
          <p:nvPr/>
        </p:nvSpPr>
        <p:spPr bwMode="auto">
          <a:xfrm>
            <a:off x="7574482" y="190815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6" name="楕円 85"/>
          <p:cNvSpPr/>
          <p:nvPr/>
        </p:nvSpPr>
        <p:spPr bwMode="auto">
          <a:xfrm>
            <a:off x="9898257" y="1904266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5" name="楕円 94"/>
          <p:cNvSpPr/>
          <p:nvPr/>
        </p:nvSpPr>
        <p:spPr bwMode="auto">
          <a:xfrm>
            <a:off x="4626159" y="147809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6" name="楕円 95"/>
          <p:cNvSpPr/>
          <p:nvPr/>
        </p:nvSpPr>
        <p:spPr bwMode="auto">
          <a:xfrm>
            <a:off x="8259187" y="1492846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7" name="楕円 96"/>
          <p:cNvSpPr/>
          <p:nvPr/>
        </p:nvSpPr>
        <p:spPr bwMode="auto">
          <a:xfrm>
            <a:off x="8362426" y="1910716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4396962" y="1830907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7916273" y="3749653"/>
            <a:ext cx="3108960" cy="702945"/>
            <a:chOff x="5090160" y="1882141"/>
            <a:chExt cx="3108960" cy="702945"/>
          </a:xfrm>
        </p:grpSpPr>
        <p:grpSp>
          <p:nvGrpSpPr>
            <p:cNvPr id="101" name="グループ化 100"/>
            <p:cNvGrpSpPr/>
            <p:nvPr/>
          </p:nvGrpSpPr>
          <p:grpSpPr>
            <a:xfrm>
              <a:off x="5090160" y="1912620"/>
              <a:ext cx="525780" cy="672466"/>
              <a:chOff x="5090160" y="1912620"/>
              <a:chExt cx="525780" cy="672466"/>
            </a:xfrm>
          </p:grpSpPr>
          <p:grpSp>
            <p:nvGrpSpPr>
              <p:cNvPr id="182" name="グループ化 181"/>
              <p:cNvGrpSpPr/>
              <p:nvPr/>
            </p:nvGrpSpPr>
            <p:grpSpPr>
              <a:xfrm>
                <a:off x="5090160" y="1912620"/>
                <a:ext cx="525780" cy="624840"/>
                <a:chOff x="5105400" y="1912620"/>
                <a:chExt cx="807720" cy="624840"/>
              </a:xfrm>
            </p:grpSpPr>
            <p:cxnSp>
              <p:nvCxnSpPr>
                <p:cNvPr id="187" name="直線コネクタ 186"/>
                <p:cNvCxnSpPr/>
                <p:nvPr/>
              </p:nvCxnSpPr>
              <p:spPr>
                <a:xfrm>
                  <a:off x="5105400" y="191262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/>
                <p:cNvCxnSpPr/>
                <p:nvPr/>
              </p:nvCxnSpPr>
              <p:spPr>
                <a:xfrm>
                  <a:off x="5105400" y="206883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/>
                <p:cNvCxnSpPr/>
                <p:nvPr/>
              </p:nvCxnSpPr>
              <p:spPr>
                <a:xfrm>
                  <a:off x="5105400" y="222504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>
                  <a:off x="5105400" y="238125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>
                  <a:off x="5105400" y="253746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楕円 182"/>
              <p:cNvSpPr/>
              <p:nvPr/>
            </p:nvSpPr>
            <p:spPr>
              <a:xfrm>
                <a:off x="5318760" y="204406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4" name="楕円 183"/>
              <p:cNvSpPr/>
              <p:nvPr/>
            </p:nvSpPr>
            <p:spPr>
              <a:xfrm>
                <a:off x="5318760" y="2195515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楕円 184"/>
              <p:cNvSpPr/>
              <p:nvPr/>
            </p:nvSpPr>
            <p:spPr>
              <a:xfrm>
                <a:off x="5318760" y="234505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6" name="楕円 185"/>
              <p:cNvSpPr/>
              <p:nvPr/>
            </p:nvSpPr>
            <p:spPr>
              <a:xfrm>
                <a:off x="5318760" y="251650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>
              <a:off x="5735955" y="1882141"/>
              <a:ext cx="525780" cy="702945"/>
              <a:chOff x="5753100" y="1882141"/>
              <a:chExt cx="525780" cy="702945"/>
            </a:xfrm>
          </p:grpSpPr>
          <p:grpSp>
            <p:nvGrpSpPr>
              <p:cNvPr id="172" name="グループ化 171"/>
              <p:cNvGrpSpPr/>
              <p:nvPr/>
            </p:nvGrpSpPr>
            <p:grpSpPr>
              <a:xfrm>
                <a:off x="5753100" y="1912620"/>
                <a:ext cx="525780" cy="624840"/>
                <a:chOff x="5105400" y="1912620"/>
                <a:chExt cx="807720" cy="624840"/>
              </a:xfrm>
            </p:grpSpPr>
            <p:cxnSp>
              <p:nvCxnSpPr>
                <p:cNvPr id="177" name="直線コネクタ 176"/>
                <p:cNvCxnSpPr/>
                <p:nvPr/>
              </p:nvCxnSpPr>
              <p:spPr>
                <a:xfrm>
                  <a:off x="5105400" y="191262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>
                  <a:off x="5105400" y="206883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/>
                <p:cNvCxnSpPr/>
                <p:nvPr/>
              </p:nvCxnSpPr>
              <p:spPr>
                <a:xfrm>
                  <a:off x="5105400" y="222504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/>
                <p:cNvCxnSpPr/>
                <p:nvPr/>
              </p:nvCxnSpPr>
              <p:spPr>
                <a:xfrm>
                  <a:off x="5105400" y="238125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/>
                <p:cNvCxnSpPr/>
                <p:nvPr/>
              </p:nvCxnSpPr>
              <p:spPr>
                <a:xfrm>
                  <a:off x="5105400" y="253746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楕円 172"/>
              <p:cNvSpPr/>
              <p:nvPr/>
            </p:nvSpPr>
            <p:spPr>
              <a:xfrm>
                <a:off x="5981700" y="1882141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4" name="楕円 173"/>
              <p:cNvSpPr/>
              <p:nvPr/>
            </p:nvSpPr>
            <p:spPr>
              <a:xfrm>
                <a:off x="5981700" y="2195515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楕円 174"/>
              <p:cNvSpPr/>
              <p:nvPr/>
            </p:nvSpPr>
            <p:spPr>
              <a:xfrm>
                <a:off x="5981700" y="234505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6" name="楕円 175"/>
              <p:cNvSpPr/>
              <p:nvPr/>
            </p:nvSpPr>
            <p:spPr>
              <a:xfrm>
                <a:off x="5981700" y="251650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>
              <a:off x="6381750" y="1882141"/>
              <a:ext cx="525780" cy="702945"/>
              <a:chOff x="6416040" y="1882141"/>
              <a:chExt cx="525780" cy="702945"/>
            </a:xfrm>
          </p:grpSpPr>
          <p:grpSp>
            <p:nvGrpSpPr>
              <p:cNvPr id="162" name="グループ化 161"/>
              <p:cNvGrpSpPr/>
              <p:nvPr/>
            </p:nvGrpSpPr>
            <p:grpSpPr>
              <a:xfrm>
                <a:off x="6416040" y="1912620"/>
                <a:ext cx="525780" cy="624840"/>
                <a:chOff x="5105400" y="1912620"/>
                <a:chExt cx="807720" cy="624840"/>
              </a:xfrm>
            </p:grpSpPr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5105400" y="191262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5105400" y="206883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/>
                <p:cNvCxnSpPr/>
                <p:nvPr/>
              </p:nvCxnSpPr>
              <p:spPr>
                <a:xfrm>
                  <a:off x="5105400" y="222504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/>
                <p:cNvCxnSpPr/>
                <p:nvPr/>
              </p:nvCxnSpPr>
              <p:spPr>
                <a:xfrm>
                  <a:off x="5105400" y="238125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5105400" y="253746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楕円 162"/>
              <p:cNvSpPr/>
              <p:nvPr/>
            </p:nvSpPr>
            <p:spPr>
              <a:xfrm>
                <a:off x="6644640" y="1882141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4" name="楕円 163"/>
              <p:cNvSpPr/>
              <p:nvPr/>
            </p:nvSpPr>
            <p:spPr>
              <a:xfrm>
                <a:off x="6644640" y="204406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5" name="楕円 164"/>
              <p:cNvSpPr/>
              <p:nvPr/>
            </p:nvSpPr>
            <p:spPr>
              <a:xfrm>
                <a:off x="6644640" y="234505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6" name="楕円 165"/>
              <p:cNvSpPr/>
              <p:nvPr/>
            </p:nvSpPr>
            <p:spPr>
              <a:xfrm>
                <a:off x="6644640" y="251650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7027545" y="1882141"/>
              <a:ext cx="525780" cy="702945"/>
              <a:chOff x="7044690" y="1882141"/>
              <a:chExt cx="525780" cy="702945"/>
            </a:xfrm>
          </p:grpSpPr>
          <p:grpSp>
            <p:nvGrpSpPr>
              <p:cNvPr id="152" name="グループ化 151"/>
              <p:cNvGrpSpPr/>
              <p:nvPr/>
            </p:nvGrpSpPr>
            <p:grpSpPr>
              <a:xfrm>
                <a:off x="7044690" y="1912620"/>
                <a:ext cx="525780" cy="624840"/>
                <a:chOff x="5105400" y="1912620"/>
                <a:chExt cx="807720" cy="624840"/>
              </a:xfrm>
            </p:grpSpPr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5105400" y="191262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5105400" y="206883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5105400" y="222504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5105400" y="238125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5105400" y="253746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楕円 152"/>
              <p:cNvSpPr/>
              <p:nvPr/>
            </p:nvSpPr>
            <p:spPr>
              <a:xfrm>
                <a:off x="7273290" y="1882141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4" name="楕円 153"/>
              <p:cNvSpPr/>
              <p:nvPr/>
            </p:nvSpPr>
            <p:spPr>
              <a:xfrm>
                <a:off x="7273290" y="204406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5" name="楕円 154"/>
              <p:cNvSpPr/>
              <p:nvPr/>
            </p:nvSpPr>
            <p:spPr>
              <a:xfrm>
                <a:off x="7273290" y="2186940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6" name="楕円 155"/>
              <p:cNvSpPr/>
              <p:nvPr/>
            </p:nvSpPr>
            <p:spPr>
              <a:xfrm>
                <a:off x="7273290" y="251650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05" name="グループ化 104"/>
            <p:cNvGrpSpPr/>
            <p:nvPr/>
          </p:nvGrpSpPr>
          <p:grpSpPr>
            <a:xfrm>
              <a:off x="7673340" y="1882141"/>
              <a:ext cx="525780" cy="655319"/>
              <a:chOff x="7673340" y="1882141"/>
              <a:chExt cx="525780" cy="655319"/>
            </a:xfrm>
          </p:grpSpPr>
          <p:grpSp>
            <p:nvGrpSpPr>
              <p:cNvPr id="106" name="グループ化 105"/>
              <p:cNvGrpSpPr/>
              <p:nvPr/>
            </p:nvGrpSpPr>
            <p:grpSpPr>
              <a:xfrm>
                <a:off x="7673340" y="1912620"/>
                <a:ext cx="525780" cy="624840"/>
                <a:chOff x="5105400" y="1912620"/>
                <a:chExt cx="807720" cy="624840"/>
              </a:xfrm>
            </p:grpSpPr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5105400" y="191262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>
                  <a:off x="5105400" y="206883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5105400" y="222504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5105400" y="238125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5105400" y="2537460"/>
                  <a:ext cx="80772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楕円 106"/>
              <p:cNvSpPr/>
              <p:nvPr/>
            </p:nvSpPr>
            <p:spPr>
              <a:xfrm>
                <a:off x="7901940" y="1882141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8" name="楕円 107"/>
              <p:cNvSpPr/>
              <p:nvPr/>
            </p:nvSpPr>
            <p:spPr>
              <a:xfrm>
                <a:off x="7901940" y="204406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楕円 108"/>
              <p:cNvSpPr/>
              <p:nvPr/>
            </p:nvSpPr>
            <p:spPr>
              <a:xfrm>
                <a:off x="7901940" y="2186940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6" name="楕円 145"/>
              <p:cNvSpPr/>
              <p:nvPr/>
            </p:nvSpPr>
            <p:spPr>
              <a:xfrm>
                <a:off x="7901940" y="2348866"/>
                <a:ext cx="68580" cy="685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/>
              <p:cNvSpPr txBox="1"/>
              <p:nvPr/>
            </p:nvSpPr>
            <p:spPr>
              <a:xfrm>
                <a:off x="8350852" y="3047243"/>
                <a:ext cx="258317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rPr>
                  <a:t>グループ内の配置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=5,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rPr>
                  <a:t>の場合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3" name="テキスト ボックス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52" y="3047243"/>
                <a:ext cx="2583179" cy="553998"/>
              </a:xfrm>
              <a:prstGeom prst="rect">
                <a:avLst/>
              </a:prstGeom>
              <a:blipFill>
                <a:blip r:embed="rId6"/>
                <a:stretch>
                  <a:fillRect l="-5660" t="-17582" b="-20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正方形/長方形 193"/>
              <p:cNvSpPr/>
              <p:nvPr/>
            </p:nvSpPr>
            <p:spPr>
              <a:xfrm>
                <a:off x="7918950" y="4620525"/>
                <a:ext cx="3834961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r>
                        <a:rPr kumimoji="0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5!</m:t>
                          </m:r>
                        </m:num>
                        <m:den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4!</m:t>
                          </m:r>
                          <m:d>
                            <m:d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5−4</m:t>
                              </m:r>
                            </m:e>
                          </m:d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∙4∙3∙2∙1</m:t>
                          </m:r>
                        </m:num>
                        <m:den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∙3∙2∙1</m:t>
                          </m:r>
                        </m:den>
                      </m:f>
                      <m:r>
                        <a:rPr kumimoji="0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=5</m:t>
                      </m:r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4" name="正方形/長方形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950" y="4620525"/>
                <a:ext cx="3834961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正方形/長方形 89"/>
          <p:cNvSpPr/>
          <p:nvPr/>
        </p:nvSpPr>
        <p:spPr bwMode="auto">
          <a:xfrm>
            <a:off x="4399731" y="1418039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7887695" y="3726311"/>
            <a:ext cx="577599" cy="760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8544931" y="3726301"/>
            <a:ext cx="577599" cy="760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9178349" y="3726311"/>
            <a:ext cx="577599" cy="760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9835585" y="3726301"/>
            <a:ext cx="577599" cy="760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10478517" y="3726305"/>
            <a:ext cx="577599" cy="760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Fermi-Dirac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統計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00050" y="687337"/>
                <a:ext cx="11696700" cy="538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全グループの配置数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  <m:r>
                          <a:rPr kumimoji="1" lang="en-US" altLang="ja-JP" sz="2000" b="0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				(7.11)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!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	(7.22)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全エネルギー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ja-JP" alt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全粒子数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の制約を未定乗数法で入れて最大配置数の分布をとる：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全粒子数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全エネルギー　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−1+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𝒈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𝜶</m:t>
                            </m:r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(7.26)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Fermi-Dirac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分布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(Fermi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分布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687337"/>
                <a:ext cx="11696700" cy="5385000"/>
              </a:xfrm>
              <a:prstGeom prst="rect">
                <a:avLst/>
              </a:prstGeom>
              <a:blipFill>
                <a:blip r:embed="rId2"/>
                <a:stretch>
                  <a:fillRect l="-5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7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6E4C21-EF45-41D7-8383-1D63C396FD8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2650" y="1146629"/>
            <a:ext cx="8515350" cy="503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Bose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粒子が従う統計分布</a:t>
            </a: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Bose-Einstein</a:t>
            </a:r>
            <a:r>
              <a:rPr kumimoji="1"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分布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多粒子系の量子統計力学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35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Bose-Einstein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統計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679443" y="654682"/>
                <a:ext cx="8833114" cy="2453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個の粒子が作る準位のグループ </a:t>
                </a:r>
                <a:r>
                  <a:rPr kumimoji="1" lang="en-US" altLang="ja-JP" sz="16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1,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2,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･･･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縮重度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を考える。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準位のそれぞれに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個以上の粒子が入れる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𝒈</m:t>
                    </m:r>
                    <m:r>
                      <a:rPr kumimoji="1" lang="en-US" altLang="ja-JP" sz="16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1" lang="en-US" altLang="ja-JP" sz="16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個の準位 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に粒子を複数配置し、合計粒子数が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1" lang="en-US" altLang="ja-JP" sz="16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𝒊</m:t>
                    </m:r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に等しい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束縛条件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グループ</a:t>
                </a: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内の配置数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合計粒子数 </a:t>
                </a: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ja-JP" alt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=0,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1" lang="en-US" altLang="ja-JP" sz="1600" b="0" i="1" u="none" strike="noStrike" kern="120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sub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p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443" y="654682"/>
                <a:ext cx="8833114" cy="2453620"/>
              </a:xfrm>
              <a:prstGeom prst="rect">
                <a:avLst/>
              </a:prstGeom>
              <a:blipFill>
                <a:blip r:embed="rId2"/>
                <a:stretch>
                  <a:fillRect l="-345" t="-993" b="-210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/>
          <p:cNvCxnSpPr/>
          <p:nvPr/>
        </p:nvCxnSpPr>
        <p:spPr bwMode="auto">
          <a:xfrm>
            <a:off x="4472529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>
            <a:off x="4472529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5206662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5206662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5940795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5940795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>
            <a:off x="6674928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>
            <a:off x="6674928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7409061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7409061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8143194" y="1389037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>
            <a:off x="8143194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>
            <a:off x="8877327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>
            <a:off x="9611457" y="176587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楕円 8"/>
          <p:cNvSpPr/>
          <p:nvPr/>
        </p:nvSpPr>
        <p:spPr bwMode="auto">
          <a:xfrm>
            <a:off x="4533489" y="169882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6" name="楕円 35"/>
          <p:cNvSpPr/>
          <p:nvPr/>
        </p:nvSpPr>
        <p:spPr bwMode="auto">
          <a:xfrm>
            <a:off x="4749897" y="169577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楕円 36"/>
          <p:cNvSpPr/>
          <p:nvPr/>
        </p:nvSpPr>
        <p:spPr bwMode="auto">
          <a:xfrm>
            <a:off x="5268057" y="170187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" name="楕円 37"/>
          <p:cNvSpPr/>
          <p:nvPr/>
        </p:nvSpPr>
        <p:spPr bwMode="auto">
          <a:xfrm>
            <a:off x="5420457" y="132807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楕円 38"/>
          <p:cNvSpPr/>
          <p:nvPr/>
        </p:nvSpPr>
        <p:spPr bwMode="auto">
          <a:xfrm>
            <a:off x="6030057" y="132502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0" name="楕円 39"/>
          <p:cNvSpPr/>
          <p:nvPr/>
        </p:nvSpPr>
        <p:spPr bwMode="auto">
          <a:xfrm>
            <a:off x="6246465" y="133112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右中かっこ 41"/>
          <p:cNvSpPr/>
          <p:nvPr/>
        </p:nvSpPr>
        <p:spPr bwMode="auto">
          <a:xfrm rot="5400000">
            <a:off x="7234017" y="-863354"/>
            <a:ext cx="228600" cy="575157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7068033" y="2075287"/>
                <a:ext cx="971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縮退度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33" y="2075287"/>
                <a:ext cx="971163" cy="307777"/>
              </a:xfrm>
              <a:prstGeom prst="rect">
                <a:avLst/>
              </a:prstGeom>
              <a:blipFill>
                <a:blip r:embed="rId3"/>
                <a:stretch>
                  <a:fillRect l="-1875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 bwMode="auto">
          <a:xfrm>
            <a:off x="6832335" y="169577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楕円 45"/>
          <p:cNvSpPr/>
          <p:nvPr/>
        </p:nvSpPr>
        <p:spPr bwMode="auto">
          <a:xfrm>
            <a:off x="7627428" y="170491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楕円 46"/>
          <p:cNvSpPr/>
          <p:nvPr/>
        </p:nvSpPr>
        <p:spPr bwMode="auto">
          <a:xfrm>
            <a:off x="7770684" y="133112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楕円 47"/>
          <p:cNvSpPr/>
          <p:nvPr/>
        </p:nvSpPr>
        <p:spPr bwMode="auto">
          <a:xfrm>
            <a:off x="7528913" y="132807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楕円 49"/>
          <p:cNvSpPr/>
          <p:nvPr/>
        </p:nvSpPr>
        <p:spPr bwMode="auto">
          <a:xfrm>
            <a:off x="9646403" y="1707124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楕円 50"/>
          <p:cNvSpPr/>
          <p:nvPr/>
        </p:nvSpPr>
        <p:spPr bwMode="auto">
          <a:xfrm>
            <a:off x="9798803" y="1704076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楕円 51"/>
          <p:cNvSpPr/>
          <p:nvPr/>
        </p:nvSpPr>
        <p:spPr bwMode="auto">
          <a:xfrm>
            <a:off x="9951203" y="1701028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4433413" y="1647284"/>
            <a:ext cx="5764183" cy="228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1913949" y="1605329"/>
                <a:ext cx="25337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𝟗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49" y="1605329"/>
                <a:ext cx="2533707" cy="307777"/>
              </a:xfrm>
              <a:prstGeom prst="rect">
                <a:avLst/>
              </a:prstGeom>
              <a:blipFill>
                <a:blip r:embed="rId4"/>
                <a:stretch>
                  <a:fillRect l="-721" t="-3922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1925041" y="1213247"/>
                <a:ext cx="25930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𝟔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𝟓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1" y="1213247"/>
                <a:ext cx="2593018" cy="307777"/>
              </a:xfrm>
              <a:prstGeom prst="rect">
                <a:avLst/>
              </a:prstGeom>
              <a:blipFill>
                <a:blip r:embed="rId5"/>
                <a:stretch>
                  <a:fillRect l="-706" t="-5882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/>
          <p:cNvSpPr/>
          <p:nvPr/>
        </p:nvSpPr>
        <p:spPr bwMode="auto">
          <a:xfrm>
            <a:off x="4436187" y="1267676"/>
            <a:ext cx="5764183" cy="228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4">
                <a:extLst>
                  <a:ext uri="{FF2B5EF4-FFF2-40B4-BE49-F238E27FC236}">
                    <a16:creationId xmlns:a16="http://schemas.microsoft.com/office/drawing/2014/main" id="{D9B3DBC6-3FFB-AA87-958F-0E59AF4A8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884" y="3114675"/>
                <a:ext cx="11855116" cy="365509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>
                    <a:solidFill>
                      <a:srgbClr val="FF0000"/>
                    </a:solidFill>
                  </a:rPr>
                  <a:t>重複組合わせ</a:t>
                </a:r>
                <a:r>
                  <a:rPr lang="ja-JP" altLang="en-US" sz="1800" dirty="0"/>
                  <a:t>を使って数える</a:t>
                </a:r>
                <a:r>
                  <a:rPr lang="en-US" altLang="ja-JP" sz="1800" dirty="0"/>
                  <a:t>:</a:t>
                </a:r>
                <a:r>
                  <a:rPr lang="ja-JP" altLang="en-US" sz="1800" dirty="0"/>
                  <a:t> </a:t>
                </a:r>
                <a:r>
                  <a:rPr lang="en-US" altLang="ja-JP" sz="1800" dirty="0"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https://mathtrain.jp/tyohukuc</a:t>
                </a:r>
                <a:r>
                  <a:rPr lang="en-US" altLang="ja-JP" sz="1800" dirty="0"/>
                  <a:t>,</a:t>
                </a:r>
                <a:r>
                  <a:rPr lang="ja-JP" altLang="en-US" sz="1800" dirty="0"/>
                  <a:t> ゼロから学ぶ統計力学、加藤岳生 </a:t>
                </a:r>
                <a:r>
                  <a:rPr lang="en-US" altLang="ja-JP" sz="1800" dirty="0"/>
                  <a:t>(</a:t>
                </a:r>
                <a:r>
                  <a:rPr lang="ja-JP" altLang="en-US" sz="1800" dirty="0"/>
                  <a:t>講談社 </a:t>
                </a:r>
                <a:r>
                  <a:rPr lang="en-US" altLang="ja-JP" sz="1800" dirty="0"/>
                  <a:t>2013)</a:t>
                </a:r>
                <a:r>
                  <a:rPr lang="ja-JP" altLang="en-US" sz="1800" dirty="0"/>
                  <a:t> </a:t>
                </a:r>
                <a:r>
                  <a:rPr lang="en-US" altLang="ja-JP" sz="1800" dirty="0"/>
                  <a:t>p.</a:t>
                </a:r>
                <a:r>
                  <a:rPr lang="ja-JP" altLang="en-US" sz="1800" dirty="0"/>
                  <a:t> </a:t>
                </a:r>
                <a:r>
                  <a:rPr lang="en-US" altLang="ja-JP" sz="1800" dirty="0"/>
                  <a:t>92~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/>
                  <a:t>グループ内の配置数</a:t>
                </a:r>
                <a:endParaRPr lang="en-US" altLang="ja-JP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800" dirty="0"/>
                  <a:t>個の準位に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800" dirty="0"/>
                  <a:t>個を配置する </a:t>
                </a:r>
                <a:r>
                  <a:rPr lang="en-US" altLang="ja-JP" sz="1800" dirty="0"/>
                  <a:t>(</a:t>
                </a:r>
                <a:r>
                  <a:rPr lang="ja-JP" altLang="en-US" sz="1800" dirty="0"/>
                  <a:t>同じ準位に複数配置できる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/>
                  <a:t>　　＝＞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800" dirty="0"/>
                  <a:t>個の粒子を並べ、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800" dirty="0"/>
                  <a:t>個のグループに分ける。</a:t>
                </a:r>
                <a:endParaRPr lang="en-US" altLang="ja-JP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/>
                  <a:t>　　＝＞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1800" dirty="0"/>
                  <a:t>個の粒子と </a:t>
                </a:r>
                <a:r>
                  <a:rPr lang="en-US" altLang="ja-JP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1800" dirty="0"/>
                  <a:t>)</a:t>
                </a:r>
                <a:r>
                  <a:rPr lang="ja-JP" altLang="en-US" sz="1800" dirty="0"/>
                  <a:t>個の仕切りを並べることと等価</a:t>
                </a:r>
                <a:endParaRPr lang="en-US" altLang="ja-JP" sz="1800" dirty="0"/>
              </a:p>
              <a:p>
                <a:pPr marL="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ja-JP" sz="1800" dirty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altLang="ja-JP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18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仕切りの数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−1=8</m:t>
                    </m:r>
                  </m:oMath>
                </a14:m>
                <a:r>
                  <a:rPr lang="en-US" altLang="ja-JP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18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altLang="ja-JP" sz="18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altLang="ja-JP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en-US" sz="18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　</a:t>
                </a:r>
                <a:endParaRPr lang="en-US" altLang="ja-JP" sz="18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ja-JP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groupCh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(7.13) 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" name="コンテンツ プレースホルダー 4">
                <a:extLst>
                  <a:ext uri="{FF2B5EF4-FFF2-40B4-BE49-F238E27FC236}">
                    <a16:creationId xmlns:a16="http://schemas.microsoft.com/office/drawing/2014/main" id="{D9B3DBC6-3FFB-AA87-958F-0E59AF4A8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884" y="3114675"/>
                <a:ext cx="11855116" cy="3655093"/>
              </a:xfrm>
              <a:blipFill>
                <a:blip r:embed="rId7"/>
                <a:stretch>
                  <a:fillRect l="-411" t="-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07F8467A-9E32-C723-CDCC-2F37BC93E557}"/>
              </a:ext>
            </a:extLst>
          </p:cNvPr>
          <p:cNvSpPr/>
          <p:nvPr/>
        </p:nvSpPr>
        <p:spPr bwMode="auto">
          <a:xfrm>
            <a:off x="1306599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B3E631F-788B-B803-7056-54349C71E286}"/>
              </a:ext>
            </a:extLst>
          </p:cNvPr>
          <p:cNvSpPr/>
          <p:nvPr/>
        </p:nvSpPr>
        <p:spPr bwMode="auto">
          <a:xfrm>
            <a:off x="1613815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FC6D0CC-9538-BCBF-8759-91F8253B07AA}"/>
              </a:ext>
            </a:extLst>
          </p:cNvPr>
          <p:cNvSpPr/>
          <p:nvPr/>
        </p:nvSpPr>
        <p:spPr bwMode="auto">
          <a:xfrm>
            <a:off x="1921031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120F792-A0D1-8188-0C38-A1AFC3FD6889}"/>
              </a:ext>
            </a:extLst>
          </p:cNvPr>
          <p:cNvSpPr/>
          <p:nvPr/>
        </p:nvSpPr>
        <p:spPr bwMode="auto">
          <a:xfrm>
            <a:off x="2228247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41C3FDC-83BE-961D-8F8E-6BD19E37DD57}"/>
              </a:ext>
            </a:extLst>
          </p:cNvPr>
          <p:cNvSpPr/>
          <p:nvPr/>
        </p:nvSpPr>
        <p:spPr bwMode="auto">
          <a:xfrm>
            <a:off x="2535463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24C2A8C-CB2C-4739-F901-1AB41299A9E0}"/>
              </a:ext>
            </a:extLst>
          </p:cNvPr>
          <p:cNvSpPr/>
          <p:nvPr/>
        </p:nvSpPr>
        <p:spPr bwMode="auto">
          <a:xfrm>
            <a:off x="2842679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0239D2A-EF50-649E-050F-7AD753464CD8}"/>
              </a:ext>
            </a:extLst>
          </p:cNvPr>
          <p:cNvSpPr/>
          <p:nvPr/>
        </p:nvSpPr>
        <p:spPr bwMode="auto">
          <a:xfrm>
            <a:off x="3457111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2A33824-BB2E-1BF2-4071-F3C8DC74BF43}"/>
              </a:ext>
            </a:extLst>
          </p:cNvPr>
          <p:cNvSpPr/>
          <p:nvPr/>
        </p:nvSpPr>
        <p:spPr bwMode="auto">
          <a:xfrm>
            <a:off x="3764327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39099CD-1DBA-91E9-D45B-FFE7ACAB968D}"/>
              </a:ext>
            </a:extLst>
          </p:cNvPr>
          <p:cNvSpPr/>
          <p:nvPr/>
        </p:nvSpPr>
        <p:spPr bwMode="auto">
          <a:xfrm>
            <a:off x="4071543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3A48A4F-BBBB-0BDF-F9F5-6826632C9831}"/>
              </a:ext>
            </a:extLst>
          </p:cNvPr>
          <p:cNvSpPr/>
          <p:nvPr/>
        </p:nvSpPr>
        <p:spPr bwMode="auto">
          <a:xfrm>
            <a:off x="4378759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BB2C64D-D8DC-9A51-03F0-9B2271DF3D00}"/>
              </a:ext>
            </a:extLst>
          </p:cNvPr>
          <p:cNvSpPr/>
          <p:nvPr/>
        </p:nvSpPr>
        <p:spPr bwMode="auto">
          <a:xfrm>
            <a:off x="4685975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BD17EB96-FE84-5F67-E860-EBBCCE94EFF6}"/>
              </a:ext>
            </a:extLst>
          </p:cNvPr>
          <p:cNvSpPr/>
          <p:nvPr/>
        </p:nvSpPr>
        <p:spPr bwMode="auto">
          <a:xfrm>
            <a:off x="4993191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EA3E7500-5B12-B40D-31A5-67FB0B1FDB35}"/>
              </a:ext>
            </a:extLst>
          </p:cNvPr>
          <p:cNvSpPr/>
          <p:nvPr/>
        </p:nvSpPr>
        <p:spPr bwMode="auto">
          <a:xfrm>
            <a:off x="5300407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3864E09-565B-578B-597F-26EEDAA8279E}"/>
              </a:ext>
            </a:extLst>
          </p:cNvPr>
          <p:cNvSpPr/>
          <p:nvPr/>
        </p:nvSpPr>
        <p:spPr bwMode="auto">
          <a:xfrm>
            <a:off x="5607623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04CAD814-7F1E-7591-AB6E-25EB1F86E7F4}"/>
              </a:ext>
            </a:extLst>
          </p:cNvPr>
          <p:cNvSpPr/>
          <p:nvPr/>
        </p:nvSpPr>
        <p:spPr bwMode="auto">
          <a:xfrm>
            <a:off x="5914839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2B4C0B2-2E37-40F1-CAFD-7E9564D2EEBD}"/>
              </a:ext>
            </a:extLst>
          </p:cNvPr>
          <p:cNvSpPr/>
          <p:nvPr/>
        </p:nvSpPr>
        <p:spPr bwMode="auto">
          <a:xfrm>
            <a:off x="6222055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9FBC278-8C4B-3328-24C0-94C8996F9F70}"/>
              </a:ext>
            </a:extLst>
          </p:cNvPr>
          <p:cNvSpPr/>
          <p:nvPr/>
        </p:nvSpPr>
        <p:spPr bwMode="auto">
          <a:xfrm>
            <a:off x="6836487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1F1B51E2-9CE8-DA35-11CD-B3BB97B176BD}"/>
              </a:ext>
            </a:extLst>
          </p:cNvPr>
          <p:cNvSpPr/>
          <p:nvPr/>
        </p:nvSpPr>
        <p:spPr bwMode="auto">
          <a:xfrm>
            <a:off x="7143703" y="5482197"/>
            <a:ext cx="243840" cy="243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6BEE4C4-5D07-134C-28FB-C08621E313E8}"/>
              </a:ext>
            </a:extLst>
          </p:cNvPr>
          <p:cNvCxnSpPr/>
          <p:nvPr/>
        </p:nvCxnSpPr>
        <p:spPr bwMode="auto">
          <a:xfrm>
            <a:off x="2499795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4B56F661-313C-78D3-ACF3-512FEA4C8D8C}"/>
              </a:ext>
            </a:extLst>
          </p:cNvPr>
          <p:cNvCxnSpPr/>
          <p:nvPr/>
        </p:nvCxnSpPr>
        <p:spPr bwMode="auto">
          <a:xfrm>
            <a:off x="3148829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1072D87-0809-5FC9-A956-7EC8B0569B33}"/>
              </a:ext>
            </a:extLst>
          </p:cNvPr>
          <p:cNvCxnSpPr/>
          <p:nvPr/>
        </p:nvCxnSpPr>
        <p:spPr bwMode="auto">
          <a:xfrm>
            <a:off x="3407233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5196EEA-67D1-4A72-0BEB-F2E0E457A4FB}"/>
              </a:ext>
            </a:extLst>
          </p:cNvPr>
          <p:cNvCxnSpPr/>
          <p:nvPr/>
        </p:nvCxnSpPr>
        <p:spPr bwMode="auto">
          <a:xfrm>
            <a:off x="4653780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2A8C5CD-3957-0D5C-843A-BD35901B0177}"/>
              </a:ext>
            </a:extLst>
          </p:cNvPr>
          <p:cNvCxnSpPr/>
          <p:nvPr/>
        </p:nvCxnSpPr>
        <p:spPr bwMode="auto">
          <a:xfrm>
            <a:off x="5571886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E9F7CE42-C13D-0625-F5B1-67241A43F14A}"/>
              </a:ext>
            </a:extLst>
          </p:cNvPr>
          <p:cNvCxnSpPr/>
          <p:nvPr/>
        </p:nvCxnSpPr>
        <p:spPr bwMode="auto">
          <a:xfrm>
            <a:off x="5882367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6308AC7D-65B7-F93A-B6DC-9D80AF1B63ED}"/>
              </a:ext>
            </a:extLst>
          </p:cNvPr>
          <p:cNvCxnSpPr/>
          <p:nvPr/>
        </p:nvCxnSpPr>
        <p:spPr bwMode="auto">
          <a:xfrm>
            <a:off x="6515773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6560ED64-50EC-40AB-BE75-C3CFC17A1A2D}"/>
              </a:ext>
            </a:extLst>
          </p:cNvPr>
          <p:cNvCxnSpPr/>
          <p:nvPr/>
        </p:nvCxnSpPr>
        <p:spPr bwMode="auto">
          <a:xfrm>
            <a:off x="6706964" y="5449638"/>
            <a:ext cx="0" cy="3089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07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23116"/>
                <a:ext cx="9144000" cy="73888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3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sz="3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空間での最大確率の分布</a:t>
                </a: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23116"/>
                <a:ext cx="9144000" cy="738885"/>
              </a:xfrm>
              <a:blipFill>
                <a:blip r:embed="rId2"/>
                <a:stretch>
                  <a:fillRect t="-13223" b="-17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33576" y="962025"/>
                <a:ext cx="8401049" cy="52149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制約条件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  <a:tabLst>
                    <a:tab pos="2867025" algn="l"/>
                    <a:tab pos="3143250" algn="l"/>
                  </a:tabLst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系の数一定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: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nary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(6.22)</a:t>
                </a:r>
              </a:p>
              <a:p>
                <a:pPr lvl="1">
                  <a:lnSpc>
                    <a:spcPct val="120000"/>
                  </a:lnSpc>
                  <a:tabLst>
                    <a:tab pos="2867025" algn="l"/>
                    <a:tab pos="3143250" algn="l"/>
                  </a:tabLst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全エネルギー一定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(6.23)</a:t>
                </a:r>
              </a:p>
              <a:p>
                <a:pPr lvl="1">
                  <a:lnSpc>
                    <a:spcPct val="120000"/>
                  </a:lnSpc>
                  <a:tabLst>
                    <a:tab pos="2867025" algn="l"/>
                    <a:tab pos="3143250" algn="l"/>
                  </a:tabLst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全粒子数一定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: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(6.24)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のもと、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nary>
                          </m:den>
                        </m:f>
                      </m:e>
                    </m:func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ln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0" dirty="0"/>
                  <a:t>　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!−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func>
                      </m:e>
                    </m:nary>
                  </m:oMath>
                </a14:m>
                <a:r>
                  <a:rPr lang="ja-JP" altLang="en-US" b="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b="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を最大化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576" y="962025"/>
                <a:ext cx="8401049" cy="5214938"/>
              </a:xfrm>
              <a:blipFill>
                <a:blip r:embed="rId3"/>
                <a:stretch>
                  <a:fillRect l="-1306" t="-1170" b="-3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18C1C6-5D69-4F6F-BD77-5D293B1D3A3D}"/>
              </a:ext>
            </a:extLst>
          </p:cNvPr>
          <p:cNvSpPr txBox="1"/>
          <p:nvPr/>
        </p:nvSpPr>
        <p:spPr>
          <a:xfrm>
            <a:off x="7098" y="-22840"/>
            <a:ext cx="752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p.131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7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</p:spPr>
        <p:txBody>
          <a:bodyPr/>
          <a:lstStyle/>
          <a:p>
            <a:pPr lvl="0">
              <a:defRPr/>
            </a:pPr>
            <a:r>
              <a:rPr lang="en-US" altLang="ja-JP" sz="36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Bose-Einstein</a:t>
            </a:r>
            <a:r>
              <a:rPr lang="ja-JP" alt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統計</a:t>
            </a:r>
            <a:endParaRPr lang="en-US" altLang="ja-JP" sz="3600" b="1" kern="1200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259080" y="645318"/>
                <a:ext cx="11871960" cy="6146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2400" dirty="0"/>
                  <a:t>全体の配置数 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altLang="ja-JP" sz="2400" b="1" dirty="0"/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ja-JP" altLang="en-US" sz="2400" dirty="0"/>
                  <a:t>　</a:t>
                </a:r>
                <a:endParaRPr lang="en-US" altLang="ja-JP" sz="2400" dirty="0"/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240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　</a:t>
                </a:r>
                <a:r>
                  <a:rPr lang="en-US" altLang="ja-JP" sz="2400" dirty="0"/>
                  <a:t>	(7.15)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2400" dirty="0"/>
                  <a:t>制約条件　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全粒子数一定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	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 				(7.14a)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　　  　　　　全エネルギー一定　　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altLang="ja-JP" sz="2400" dirty="0">
                    <a:solidFill>
                      <a:srgbClr val="FF0000"/>
                    </a:solidFill>
                  </a:rPr>
                </a:br>
                <a:endParaRPr lang="en-US" altLang="ja-JP" sz="2400" dirty="0"/>
              </a:p>
              <a:p>
                <a:pPr marL="0" indent="0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nary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ja-JP" altLang="en-US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</a:t>
                </a:r>
                <a:endParaRPr lang="en-US" altLang="ja-JP" sz="24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+1−</m:t>
                    </m:r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</a:t>
                </a:r>
                <a:endParaRPr lang="en-US" altLang="ja-JP" sz="24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60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		(7.20)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　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Bose-Einstein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分布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(Bose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分布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)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2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080" y="645318"/>
                <a:ext cx="11871960" cy="6146800"/>
              </a:xfrm>
              <a:blipFill>
                <a:blip r:embed="rId3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26477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α,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β</a:t>
            </a:r>
            <a:r>
              <a:rPr lang="ja-JP" altLang="en-US" sz="3600" b="1" dirty="0">
                <a:solidFill>
                  <a:srgbClr val="0000FF"/>
                </a:solidFill>
              </a:rPr>
              <a:t>の物理的な意味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2BCDC1B-AA3D-4A01-A915-AA613B7156BD}"/>
              </a:ext>
            </a:extLst>
          </p:cNvPr>
          <p:cNvSpPr txBox="1"/>
          <p:nvPr/>
        </p:nvSpPr>
        <p:spPr>
          <a:xfrm>
            <a:off x="13268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コンテンツ プレースホルダー 2">
                <a:extLst>
                  <a:ext uri="{FF2B5EF4-FFF2-40B4-BE49-F238E27FC236}">
                    <a16:creationId xmlns:a16="http://schemas.microsoft.com/office/drawing/2014/main" id="{F2130017-BA20-4673-BE45-E5C968793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0" y="783772"/>
                <a:ext cx="11239500" cy="607422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古典統計の場合と同じ論理展開</a:t>
                </a:r>
                <a:endParaRPr lang="en-US" altLang="ja-JP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400" dirty="0">
                    <a:latin typeface="Cambria Math" panose="02040503050406030204" pitchFamily="18" charset="0"/>
                  </a:rPr>
                  <a:t>フェルミ分布の場合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ja-JP" sz="2400" dirty="0"/>
                  <a:t> 			(7.22)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b="0" dirty="0">
                    <a:latin typeface="Cambria Math" panose="02040503050406030204" pitchFamily="18" charset="0"/>
                  </a:rPr>
                  <a:t>変分を取る</a:t>
                </a:r>
                <a:endParaRPr kumimoji="1" lang="en-US" altLang="ja-JP" sz="2400" b="0" dirty="0">
                  <a:latin typeface="Cambria Math" panose="02040503050406030204" pitchFamily="18" charset="0"/>
                </a:endParaRPr>
              </a:p>
              <a:p>
                <a:pPr marL="914400" lvl="2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nary>
                    <m:r>
                      <a:rPr lang="ja-JP" alt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nary>
                    <m:r>
                      <a:rPr lang="ja-JP" alt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		(7.28)</a:t>
                </a: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ja-JP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dirty="0">
                  <a:solidFill>
                    <a:srgbClr val="FF0000"/>
                  </a:solidFill>
                </a:endParaRP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  <m:r>
                      <a:rPr lang="en-US" altLang="ja-JP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						(7.29)</a:t>
                </a: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/>
                  <a:t>   :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/>
                  <a:t>全粒子数の変化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endParaRPr lang="en-US" altLang="ja-JP" sz="2400" dirty="0"/>
              </a:p>
              <a:p>
                <a:pPr marL="45720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/>
                  <a:t>: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/>
                  <a:t>全エネルギーの変化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𝑑𝐸</m:t>
                    </m:r>
                  </m:oMath>
                </a14:m>
                <a:br>
                  <a:rPr lang="en-US" altLang="ja-JP" sz="2400" dirty="0"/>
                </a:b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func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𝒅𝑵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𝒅𝑬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 							(7.30)</a:t>
                </a:r>
              </a:p>
            </p:txBody>
          </p:sp>
        </mc:Choice>
        <mc:Fallback xmlns="">
          <p:sp>
            <p:nvSpPr>
              <p:cNvPr id="66" name="コンテンツ プレースホルダー 2">
                <a:extLst>
                  <a:ext uri="{FF2B5EF4-FFF2-40B4-BE49-F238E27FC236}">
                    <a16:creationId xmlns:a16="http://schemas.microsoft.com/office/drawing/2014/main" id="{F2130017-BA20-4673-BE45-E5C968793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783772"/>
                <a:ext cx="11239500" cy="6074228"/>
              </a:xfrm>
              <a:blipFill>
                <a:blip r:embed="rId3"/>
                <a:stretch>
                  <a:fillRect l="-813" t="-1104" b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618885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α,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β</a:t>
            </a:r>
            <a:r>
              <a:rPr lang="ja-JP" altLang="en-US" sz="3600" b="1" dirty="0">
                <a:solidFill>
                  <a:srgbClr val="0000FF"/>
                </a:solidFill>
              </a:rPr>
              <a:t>の物理的な意味、</a:t>
            </a:r>
            <a:r>
              <a:rPr lang="en-US" altLang="ja-JP" sz="3600" b="1" dirty="0">
                <a:solidFill>
                  <a:srgbClr val="0000FF"/>
                </a:solidFill>
              </a:rPr>
              <a:t>Boltzmann</a:t>
            </a:r>
            <a:r>
              <a:rPr lang="ja-JP" altLang="en-US" sz="3600" b="1" dirty="0">
                <a:solidFill>
                  <a:srgbClr val="0000FF"/>
                </a:solidFill>
              </a:rPr>
              <a:t>の原理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AB72F3C-2FA1-484D-B203-64A3D996F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762" y="906195"/>
                <a:ext cx="10696136" cy="5721349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func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𝒅𝑵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𝒅𝑬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 					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r>
                  <a:rPr lang="en-US" altLang="ja-JP" sz="2400" i="1" dirty="0"/>
                  <a:t> 						</a:t>
                </a:r>
                <a:r>
                  <a:rPr lang="en-US" altLang="ja-JP" sz="2400" dirty="0"/>
                  <a:t>(7.32)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Cambria Math" panose="02040503050406030204" pitchFamily="18" charset="0"/>
                  </a:rPr>
                  <a:t>熱力学第一法則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𝑑𝑁</m:t>
                    </m:r>
                  </m:oMath>
                </a14:m>
                <a:r>
                  <a:rPr lang="en-US" altLang="ja-JP" sz="2400" dirty="0"/>
                  <a:t> 			(7.31)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=</a:t>
                </a:r>
                <a:r>
                  <a:rPr lang="ja-JP" altLang="en-US" sz="2400" dirty="0"/>
                  <a:t> 一定 で、</a:t>
                </a:r>
                <a:r>
                  <a:rPr lang="en-US" altLang="ja-JP" sz="2400" dirty="0"/>
                  <a:t>(7.31)</a:t>
                </a:r>
                <a:r>
                  <a:rPr lang="ja-JP" altLang="en-US" sz="2400" dirty="0"/>
                  <a:t> と </a:t>
                </a:r>
                <a:r>
                  <a:rPr lang="en-US" altLang="ja-JP" sz="2400" dirty="0"/>
                  <a:t>(7.32)</a:t>
                </a:r>
                <a:r>
                  <a:rPr lang="ja-JP" altLang="en-US" sz="2400" dirty="0"/>
                  <a:t>を比較</a:t>
                </a:r>
                <a:endParaRPr lang="en-US" altLang="ja-JP" sz="2400" dirty="0"/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altLang="ja-JP" sz="2400" dirty="0"/>
                  <a:t>		 			(7.33)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400" dirty="0"/>
                  <a:t>	</a:t>
                </a:r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:r>
                  <a:rPr lang="en-US" altLang="ja-JP" sz="2400" b="1" dirty="0">
                    <a:ea typeface="Cambria Math" panose="02040503050406030204" pitchFamily="18" charset="0"/>
                  </a:rPr>
                  <a:t>Boltzmann</a:t>
                </a:r>
                <a:r>
                  <a:rPr lang="ja-JP" altLang="en-US" sz="2400" b="1" dirty="0"/>
                  <a:t>の原理</a:t>
                </a:r>
                <a:r>
                  <a:rPr lang="en-US" altLang="ja-JP" sz="2400" b="1" dirty="0"/>
                  <a:t>:</a:t>
                </a:r>
                <a:r>
                  <a:rPr lang="ja-JP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func>
                      <m:func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ja-JP" sz="2400" b="1" i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func>
                  </m:oMath>
                </a14:m>
                <a:r>
                  <a:rPr lang="ja-JP" altLang="en-US" sz="2400" b="1" dirty="0"/>
                  <a:t>　</a:t>
                </a:r>
                <a:r>
                  <a:rPr lang="en-US" altLang="ja-JP" sz="2400" dirty="0"/>
                  <a:t>=&gt;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ja-JP" altLang="en-US" sz="2400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sz="2400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4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sz="24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ja-JP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𝜷𝝁</m:t>
                    </m:r>
                  </m:oMath>
                </a14:m>
                <a:r>
                  <a:rPr lang="en-US" altLang="ja-JP" sz="2400" dirty="0"/>
                  <a:t> 						(7.34)</a:t>
                </a: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dirty="0"/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dirty="0"/>
                  <a:t>　　　</a:t>
                </a:r>
                <a:r>
                  <a:rPr lang="ja-JP" altLang="en-US" sz="36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altLang="ja-JP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sup>
                        </m:s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AB72F3C-2FA1-484D-B203-64A3D996F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762" y="906195"/>
                <a:ext cx="10696136" cy="5721349"/>
              </a:xfr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7748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8D2B-B19B-30B1-FC49-F649ACE3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A7B5A9-70B6-AD2C-FEB1-F0C7576C5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古典近似 </a:t>
            </a:r>
            <a:r>
              <a:rPr lang="en-US" altLang="ja-JP" sz="3600" b="1" dirty="0">
                <a:solidFill>
                  <a:srgbClr val="0000FF"/>
                </a:solidFill>
              </a:rPr>
              <a:t>(Boltzmann</a:t>
            </a:r>
            <a:r>
              <a:rPr lang="ja-JP" altLang="en-US" sz="3600" b="1" dirty="0">
                <a:solidFill>
                  <a:srgbClr val="0000FF"/>
                </a:solidFill>
              </a:rPr>
              <a:t>近似）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コンテンツ プレースホルダー 2">
                <a:extLst>
                  <a:ext uri="{FF2B5EF4-FFF2-40B4-BE49-F238E27FC236}">
                    <a16:creationId xmlns:a16="http://schemas.microsoft.com/office/drawing/2014/main" id="{979A23D0-7BBE-20D7-7DC1-4EC29D12B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0" y="808890"/>
                <a:ext cx="112395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sup>
                        </m:sSup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8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8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8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8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28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ja-JP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符号が 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+: Fermi-Dirac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分布</a:t>
                </a:r>
                <a:br>
                  <a:rPr lang="en-US" altLang="ja-JP" sz="2800" dirty="0">
                    <a:solidFill>
                      <a:schemeClr val="tx1"/>
                    </a:solidFill>
                  </a:rPr>
                </a:br>
                <a:r>
                  <a:rPr lang="en-US" altLang="ja-JP" sz="2800" dirty="0">
                    <a:solidFill>
                      <a:schemeClr val="tx1"/>
                    </a:solidFill>
                  </a:rPr>
                  <a:t>	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符号が 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–: Bose-Einstein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分布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ja-JP" sz="28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just" defTabSz="457200" eaLnBrk="1" fontAlgn="auto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sSub>
                          <m:sSubPr>
                            <m:ctrlP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ja-JP" altLang="en-US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0" lang="ja-JP" altLang="en-US" b="1" kern="1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場合</a:t>
                </a:r>
                <a:r>
                  <a:rPr kumimoji="0" lang="en-US" altLang="ja-JP" b="1" kern="1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kumimoji="0" lang="en-US" altLang="ja-JP" b="1" i="1" kern="1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sup>
                    </m:sSup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altLang="ja-JP" b="1" i="1" kern="1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just" defTabSz="457200" eaLnBrk="1" fontAlgn="auto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altLang="ja-JP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sup>
                        </m:s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kumimoji="0" lang="en-US" altLang="ja-JP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anose="02020603050405020304" pitchFamily="18" charset="0"/>
                  </a:rPr>
                  <a:t>Boltzmann</a:t>
                </a:r>
                <a:r>
                  <a:rPr kumimoji="0" lang="ja-JP" altLang="en-US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anose="02020603050405020304" pitchFamily="18" charset="0"/>
                  </a:rPr>
                  <a:t>分布</a:t>
                </a:r>
                <a:endParaRPr kumimoji="0" lang="en-US" altLang="ja-JP" b="1" i="0" u="none" strike="noStrike" kern="1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ja-JP" b="1" dirty="0">
                    <a:solidFill>
                      <a:srgbClr val="0000FF"/>
                    </a:solidFill>
                  </a:rPr>
                  <a:t>		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古典近似 </a:t>
                </a:r>
                <a:r>
                  <a:rPr lang="en-US" altLang="ja-JP" b="1" dirty="0">
                    <a:solidFill>
                      <a:srgbClr val="0000FF"/>
                    </a:solidFill>
                  </a:rPr>
                  <a:t>(Boltzmann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近似）</a:t>
                </a:r>
                <a:endParaRPr lang="en-US" altLang="ja-JP" b="1" dirty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ja-JP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kumimoji="0" lang="ja-JP" altLang="en-US" b="1" kern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altLang="ja-JP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sSub>
                          <m:sSubPr>
                            <m:ctrlP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ja-JP" altLang="en-US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ja-JP" altLang="en-US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kumimoji="0" lang="en-US" altLang="ja-JP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altLang="ja-JP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で良い近似になる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ja-JP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コンテンツ プレースホルダー 2">
                <a:extLst>
                  <a:ext uri="{FF2B5EF4-FFF2-40B4-BE49-F238E27FC236}">
                    <a16:creationId xmlns:a16="http://schemas.microsoft.com/office/drawing/2014/main" id="{979A23D0-7BBE-20D7-7DC1-4EC29D12B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808890"/>
                <a:ext cx="11239500" cy="5943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5191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030778"/>
                <a:ext cx="11363325" cy="58272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Bose-Einstein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分布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(Bose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分布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	(7.20)	</a:t>
                </a:r>
                <a:endParaRPr kumimoji="1" lang="en-US" altLang="ja-JP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ja-JP" altLang="en-US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光子のように、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Bose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粒子の</a:t>
                </a:r>
                <a:r>
                  <a:rPr kumimoji="1"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全粒子数が一定でない場合</a:t>
                </a:r>
                <a:endParaRPr kumimoji="1" lang="en-US" altLang="ja-JP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(7.14a) 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の条件が外れる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=&gt; α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の項が消える</a:t>
                </a:r>
                <a:endParaRPr lang="en-US" altLang="ja-JP" sz="28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ja-JP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r>
                          <a:rPr lang="ja-JP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	(7.21)	   Planck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分布</a:t>
                </a:r>
                <a:endParaRPr kumimoji="1" lang="ja-JP" altLang="en-US" sz="32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030778"/>
                <a:ext cx="11363325" cy="5827222"/>
              </a:xfrm>
              <a:blipFill>
                <a:blip r:embed="rId2"/>
                <a:stretch>
                  <a:fillRect l="-1395" t="-2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Planck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分布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41F05F-5E96-499E-849B-30AF9A5DCD53}"/>
              </a:ext>
            </a:extLst>
          </p:cNvPr>
          <p:cNvSpPr txBox="1"/>
          <p:nvPr/>
        </p:nvSpPr>
        <p:spPr>
          <a:xfrm>
            <a:off x="7091" y="-12110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27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調和振動子の量子力学での取り扱い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03" y="787691"/>
            <a:ext cx="2907631" cy="1333665"/>
          </a:xfrm>
          <a:prstGeom prst="rect">
            <a:avLst/>
          </a:prstGeom>
        </p:spPr>
      </p:pic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522543" y="1012047"/>
          <a:ext cx="1459334" cy="75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12520" imgH="419040" progId="Equation.3">
                  <p:embed/>
                </p:oleObj>
              </mc:Choice>
              <mc:Fallback>
                <p:oleObj name="数式" r:id="rId4" imgW="812520" imgH="41904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43" y="1012047"/>
                        <a:ext cx="1459334" cy="758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矢印 5"/>
          <p:cNvSpPr/>
          <p:nvPr/>
        </p:nvSpPr>
        <p:spPr bwMode="auto">
          <a:xfrm>
            <a:off x="3005790" y="1216146"/>
            <a:ext cx="601579" cy="3810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761603" y="1022067"/>
          <a:ext cx="1412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787320" imgH="419040" progId="Equation.3">
                  <p:embed/>
                </p:oleObj>
              </mc:Choice>
              <mc:Fallback>
                <p:oleObj name="数式" r:id="rId6" imgW="787320" imgH="41904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603" y="1022067"/>
                        <a:ext cx="1412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5343903" y="999047"/>
          <a:ext cx="10033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558720" imgH="444240" progId="Equation.3">
                  <p:embed/>
                </p:oleObj>
              </mc:Choice>
              <mc:Fallback>
                <p:oleObj name="数式" r:id="rId8" imgW="558720" imgH="444240" progId="Equation.3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03" y="999047"/>
                        <a:ext cx="10033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70720" y="11936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古典力学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100" y="18846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量子力学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371350" y="717705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角振動数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069AC44-8F69-4FE2-932E-9D24F26767AB}"/>
                  </a:ext>
                </a:extLst>
              </p:cNvPr>
              <p:cNvSpPr txBox="1"/>
              <p:nvPr/>
            </p:nvSpPr>
            <p:spPr>
              <a:xfrm>
                <a:off x="284701" y="2362591"/>
                <a:ext cx="7696338" cy="419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１．最初の考え方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一つの調和振動子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系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は次のエネルギー準位を持つ</a:t>
                </a:r>
                <a:b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量子数 </a:t>
                </a:r>
                <a:r>
                  <a:rPr lang="en-US" altLang="ja-JP" sz="20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は 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から ∞ の整数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  <a:b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系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は正準分布に従う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ja-JP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+1/2)ℏ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kumimoji="0" lang="ja-JP" alt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:br>
                  <a:rPr kumimoji="0" lang="en-US" altLang="ja-JP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en-US" altLang="ja-JP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</a:t>
                </a:r>
                <a:r>
                  <a:rPr kumimoji="0" lang="ja-JP" alt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　 平均エネルギー</a:t>
                </a:r>
                <a:r>
                  <a:rPr kumimoji="0" lang="en-US" altLang="ja-JP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	:</a:t>
                </a:r>
                <a:r>
                  <a:rPr kumimoji="0" lang="ja-JP" alt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   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</a:rPr>
                  <a:t>　　　平均量子数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		: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ja-JP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２．現在の考え方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(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第二量子化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)</a:t>
                </a:r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調和振動子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系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は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フォノンの集合として扱える</a:t>
                </a:r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</a:rPr>
                  <a:t> 　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量子数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n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は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のエネルギー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を持つ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Bose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粒子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(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フォノン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)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の数</a:t>
                </a:r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</a:rPr>
                  <a:t>　　　　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Planck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分布に従う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　　                               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069AC44-8F69-4FE2-932E-9D24F267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1" y="2362591"/>
                <a:ext cx="7696338" cy="4193520"/>
              </a:xfrm>
              <a:prstGeom prst="rect">
                <a:avLst/>
              </a:prstGeom>
              <a:blipFill>
                <a:blip r:embed="rId10"/>
                <a:stretch>
                  <a:fillRect l="-872" t="-1164" r="-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EDDD33B-797A-4C20-7979-B8FA72A8B85F}"/>
              </a:ext>
            </a:extLst>
          </p:cNvPr>
          <p:cNvGrpSpPr/>
          <p:nvPr/>
        </p:nvGrpSpPr>
        <p:grpSpPr>
          <a:xfrm>
            <a:off x="8137831" y="2684339"/>
            <a:ext cx="3648324" cy="3868853"/>
            <a:chOff x="8705933" y="2936183"/>
            <a:chExt cx="2713449" cy="2877471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11"/>
            <a:srcRect l="21977" t="54961" r="25606" b="11281"/>
            <a:stretch/>
          </p:blipFill>
          <p:spPr>
            <a:xfrm>
              <a:off x="8705933" y="3184321"/>
              <a:ext cx="2625112" cy="2629333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8988274" y="2936183"/>
              <a:ext cx="2056847" cy="297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調和振動子の波動関数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0849085" y="5143606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0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0855417" y="4462344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1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0858959" y="4382689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2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0862502" y="3982187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3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0876676" y="3571062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4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F9D6D9F-379E-410A-B971-B99D9B169B6F}"/>
                </a:ext>
              </a:extLst>
            </p:cNvPr>
            <p:cNvSpPr/>
            <p:nvPr/>
          </p:nvSpPr>
          <p:spPr>
            <a:xfrm>
              <a:off x="10862501" y="4764189"/>
              <a:ext cx="542706" cy="297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</a:t>
              </a: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= 1</a:t>
              </a:r>
              <a:endPara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36914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C93FFAE-A3F5-5B5F-2E79-26A37D9D81B4}"/>
              </a:ext>
            </a:extLst>
          </p:cNvPr>
          <p:cNvGraphicFramePr>
            <a:graphicFrameLocks/>
          </p:cNvGraphicFramePr>
          <p:nvPr/>
        </p:nvGraphicFramePr>
        <p:xfrm>
          <a:off x="2975455" y="3041961"/>
          <a:ext cx="5954281" cy="349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</a:rPr>
              <a:t>Fermi-Dirac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</a:rPr>
              <a:t>分布関数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55243" y="707067"/>
                <a:ext cx="8518181" cy="2051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T = 0 K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のとき：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 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の準位はすべて被占有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 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の準位はすべて非占有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　　　　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は絶対零度における最高被占有準位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3" y="707067"/>
                <a:ext cx="8518181" cy="2051844"/>
              </a:xfrm>
              <a:prstGeom prst="rect">
                <a:avLst/>
              </a:prstGeom>
              <a:blipFill>
                <a:blip r:embed="rId4"/>
                <a:stretch>
                  <a:fillRect l="-1431" t="-297" b="-5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6901117" y="337077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925152" y="6334668"/>
                <a:ext cx="1343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152" y="6334668"/>
                <a:ext cx="1343060" cy="400110"/>
              </a:xfrm>
              <a:prstGeom prst="rect">
                <a:avLst/>
              </a:prstGeom>
              <a:blipFill>
                <a:blip r:embed="rId5"/>
                <a:stretch>
                  <a:fillRect t="-9091" r="-4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2528734" y="4403308"/>
                <a:ext cx="967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28734" y="4403308"/>
                <a:ext cx="967637" cy="400110"/>
              </a:xfrm>
              <a:prstGeom prst="rect">
                <a:avLst/>
              </a:prstGeom>
              <a:blipFill>
                <a:blip r:embed="rId6"/>
                <a:stretch>
                  <a:fillRect l="-7576" t="-6289" r="-25758" b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2329343" y="2776999"/>
            <a:ext cx="4014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Fermi-Dirac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分布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3237" y="344742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&lt;=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5001" y="5905220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005738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2995815" y="3054045"/>
          <a:ext cx="6031296" cy="355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</a:rPr>
              <a:t>Fermi-Dirac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</a:rPr>
              <a:t>分布関数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49843" y="619499"/>
                <a:ext cx="11351632" cy="2421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          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1/2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–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=&gt;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－∞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絶対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において、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の準位はすべて被占有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–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=&gt;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＋∞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絶対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において、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の準位はすべて非占有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−3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𝑇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&lt;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0: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占有率が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より小さい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Symbol" panose="05050102010706020507" pitchFamily="18" charset="2"/>
                  </a:rPr>
                  <a:t>    　</a:t>
                </a:r>
                <a14:m>
                  <m:oMath xmlns:m="http://schemas.openxmlformats.org/officeDocument/2006/math"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&lt;3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で減った占有率分、占有率が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より大きい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熱励起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3" y="619499"/>
                <a:ext cx="11351632" cy="2421176"/>
              </a:xfrm>
              <a:prstGeom prst="rect">
                <a:avLst/>
              </a:prstGeom>
              <a:blipFill>
                <a:blip r:embed="rId4"/>
                <a:stretch>
                  <a:fillRect l="-1128" t="-252" b="-5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6901117" y="3379827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26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972656" y="6426844"/>
                <a:ext cx="1343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656" y="6426844"/>
                <a:ext cx="1343060" cy="400110"/>
              </a:xfrm>
              <a:prstGeom prst="rect">
                <a:avLst/>
              </a:prstGeom>
              <a:blipFill>
                <a:blip r:embed="rId5"/>
                <a:stretch>
                  <a:fillRect t="-9091" r="-4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2670183" y="4412357"/>
                <a:ext cx="684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70183" y="4412357"/>
                <a:ext cx="684739" cy="400110"/>
              </a:xfrm>
              <a:prstGeom prst="rect">
                <a:avLst/>
              </a:prstGeom>
              <a:blipFill>
                <a:blip r:embed="rId6"/>
                <a:stretch>
                  <a:fillRect l="-7576" t="-8850" r="-25758" b="-8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513237" y="3456474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&lt;=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68259" y="470615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1/2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5001" y="591426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92945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</a:rPr>
              <a:t>Bose-Einstein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</a:rPr>
              <a:t>分布関数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71475" y="831297"/>
                <a:ext cx="11391900" cy="231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Bose-Einstein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　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 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に従って発散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　・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)≥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でなければいけないので、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BE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統計は、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のみで意味がある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831297"/>
                <a:ext cx="11391900" cy="2316660"/>
              </a:xfrm>
              <a:prstGeom prst="rect">
                <a:avLst/>
              </a:prstGeom>
              <a:blipFill>
                <a:blip r:embed="rId3"/>
                <a:stretch>
                  <a:fillRect l="-856" t="-2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/>
              <p:cNvSpPr txBox="1"/>
              <p:nvPr/>
            </p:nvSpPr>
            <p:spPr bwMode="auto">
              <a:xfrm>
                <a:off x="3790950" y="692838"/>
                <a:ext cx="4130401" cy="717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𝐵𝐸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b>
                              <m: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ja-JP" alt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kumimoji="0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ja-JP" alt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  <m:r>
                                    <a:rPr kumimoji="0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kumimoji="0" lang="ja-JP" alt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kumimoji="0" lang="ja-JP" alt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ja-JP" alt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0950" y="692838"/>
                <a:ext cx="4130401" cy="717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グラフ 12"/>
          <p:cNvGraphicFramePr>
            <a:graphicFrameLocks/>
          </p:cNvGraphicFramePr>
          <p:nvPr/>
        </p:nvGraphicFramePr>
        <p:xfrm>
          <a:off x="3080352" y="2666105"/>
          <a:ext cx="6031296" cy="355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879400" y="2894491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26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275041" y="6105661"/>
                <a:ext cx="1343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41" y="6105661"/>
                <a:ext cx="1343060" cy="400110"/>
              </a:xfrm>
              <a:prstGeom prst="rect">
                <a:avLst/>
              </a:prstGeom>
              <a:blipFill>
                <a:blip r:embed="rId6"/>
                <a:stretch>
                  <a:fillRect t="-10769" r="-407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2385509" y="4024417"/>
                <a:ext cx="941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𝐵𝐸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85509" y="4024417"/>
                <a:ext cx="941027" cy="400110"/>
              </a:xfrm>
              <a:prstGeom prst="rect">
                <a:avLst/>
              </a:prstGeom>
              <a:blipFill>
                <a:blip r:embed="rId7"/>
                <a:stretch>
                  <a:fillRect l="-9231" t="-5844" r="-27692" b="-3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3970263" y="35545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Bose-Einstein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分布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117512" y="2877320"/>
                <a:ext cx="890821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12" y="2877320"/>
                <a:ext cx="890821" cy="659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 bwMode="auto">
          <a:xfrm flipH="1" flipV="1">
            <a:off x="4092759" y="2625625"/>
            <a:ext cx="113954" cy="9870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55437484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</a:rPr>
              <a:t>古典</a:t>
            </a:r>
            <a:r>
              <a:rPr lang="ja-JP" altLang="en-US" sz="3600" b="1" dirty="0">
                <a:solidFill>
                  <a:srgbClr val="0000FF"/>
                </a:solidFill>
              </a:rPr>
              <a:t>近似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Fermi-Dirac</a:t>
            </a:r>
            <a:r>
              <a:rPr lang="ja-JP" altLang="en-US" sz="3600" b="1" dirty="0">
                <a:solidFill>
                  <a:srgbClr val="0000FF"/>
                </a:solidFill>
              </a:rPr>
              <a:t>分布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CA38F89D-50D5-8DB0-2B85-0628FAB7103A}"/>
              </a:ext>
            </a:extLst>
          </p:cNvPr>
          <p:cNvGraphicFramePr>
            <a:graphicFrameLocks/>
          </p:cNvGraphicFramePr>
          <p:nvPr/>
        </p:nvGraphicFramePr>
        <p:xfrm>
          <a:off x="2915497" y="2805354"/>
          <a:ext cx="6031296" cy="355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55E7E23-FAC0-52F6-D970-5B3DAEE80DF8}"/>
                  </a:ext>
                </a:extLst>
              </p:cNvPr>
              <p:cNvSpPr/>
              <p:nvPr/>
            </p:nvSpPr>
            <p:spPr>
              <a:xfrm>
                <a:off x="255270" y="845267"/>
                <a:ext cx="10006330" cy="755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55E7E23-FAC0-52F6-D970-5B3DAEE80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" y="845267"/>
                <a:ext cx="10006330" cy="755784"/>
              </a:xfrm>
              <a:prstGeom prst="rect">
                <a:avLst/>
              </a:prstGeom>
              <a:blipFill>
                <a:blip r:embed="rId4"/>
                <a:stretch>
                  <a:fillRect l="-1280" t="-806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AAF253-75E2-E31C-D998-0F1157BBD779}"/>
              </a:ext>
            </a:extLst>
          </p:cNvPr>
          <p:cNvSpPr/>
          <p:nvPr/>
        </p:nvSpPr>
        <p:spPr>
          <a:xfrm>
            <a:off x="6820799" y="3131136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26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030A595-FE6E-7A66-737C-0E906D2931E8}"/>
                  </a:ext>
                </a:extLst>
              </p:cNvPr>
              <p:cNvSpPr txBox="1"/>
              <p:nvPr/>
            </p:nvSpPr>
            <p:spPr>
              <a:xfrm>
                <a:off x="5005154" y="6207842"/>
                <a:ext cx="1343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030A595-FE6E-7A66-737C-0E906D293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154" y="6207842"/>
                <a:ext cx="1343060" cy="400110"/>
              </a:xfrm>
              <a:prstGeom prst="rect">
                <a:avLst/>
              </a:prstGeom>
              <a:blipFill>
                <a:blip r:embed="rId5"/>
                <a:stretch>
                  <a:fillRect t="-9091" r="-4545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FC2DAE1-D22B-AC43-46BA-2C81500DC376}"/>
                  </a:ext>
                </a:extLst>
              </p:cNvPr>
              <p:cNvSpPr txBox="1"/>
              <p:nvPr/>
            </p:nvSpPr>
            <p:spPr>
              <a:xfrm rot="16200000">
                <a:off x="2460696" y="4163666"/>
                <a:ext cx="9430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FC2DAE1-D22B-AC43-46BA-2C81500DC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60696" y="4163666"/>
                <a:ext cx="943079" cy="400110"/>
              </a:xfrm>
              <a:prstGeom prst="rect">
                <a:avLst/>
              </a:prstGeom>
              <a:blipFill>
                <a:blip r:embed="rId6"/>
                <a:stretch>
                  <a:fillRect l="-7576" t="-5806" r="-25758" b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BC66690-1826-6A7D-A5A4-09F0AD36527B}"/>
                  </a:ext>
                </a:extLst>
              </p:cNvPr>
              <p:cNvSpPr/>
              <p:nvPr/>
            </p:nvSpPr>
            <p:spPr>
              <a:xfrm>
                <a:off x="5527846" y="4221608"/>
                <a:ext cx="40141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Boltzmann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分布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0" lang="en-US" altLang="ja-JP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ja-JP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BC66690-1826-6A7D-A5A4-09F0AD365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46" y="4221608"/>
                <a:ext cx="4014196" cy="830997"/>
              </a:xfrm>
              <a:prstGeom prst="rect">
                <a:avLst/>
              </a:prstGeom>
              <a:blipFill>
                <a:blip r:embed="rId7"/>
                <a:stretch>
                  <a:fillRect l="-1672" t="-10294" b="-7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643BE1-C27B-6CDE-D3AA-46B2B89B6898}"/>
              </a:ext>
            </a:extLst>
          </p:cNvPr>
          <p:cNvSpPr/>
          <p:nvPr/>
        </p:nvSpPr>
        <p:spPr>
          <a:xfrm>
            <a:off x="2483049" y="3047356"/>
            <a:ext cx="4014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Fermi-Dirac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分布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656733-5DBF-BD8D-2DDE-24CDC63A6587}"/>
              </a:ext>
            </a:extLst>
          </p:cNvPr>
          <p:cNvSpPr txBox="1"/>
          <p:nvPr/>
        </p:nvSpPr>
        <p:spPr>
          <a:xfrm>
            <a:off x="4887941" y="445746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1/2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61960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大正準分布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7208" y="678180"/>
                <a:ext cx="11929731" cy="600075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ラグランジュの未定乗数法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l-GR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20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400" dirty="0"/>
                  <a:t>		</a:t>
                </a:r>
                <a:r>
                  <a:rPr lang="ja-JP" altLang="en-US" sz="2400" dirty="0"/>
                  <a:t>　　　　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nary>
                      </m:e>
                    </m:d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ja-JP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400" dirty="0">
                    <a:ea typeface="Cambria Math" panose="02040503050406030204" pitchFamily="18" charset="0"/>
                  </a:rPr>
                  <a:t>※</a:t>
                </a:r>
                <a:r>
                  <a:rPr lang="ja-JP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altLang="ja-JP" sz="2400">
                        <a:latin typeface="Cambria Math" panose="02040503050406030204" pitchFamily="18" charset="0"/>
                      </a:rPr>
                      <m:t>+1−1−</m:t>
                    </m:r>
                    <m: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ja-JP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＝＞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l-GR" altLang="ja-JP" sz="24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l-GR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ja-JP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altLang="ja-JP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solidFill>
                                    <a:srgbClr val="0000FF"/>
                                  </a:solidFill>
                                  <a:latin typeface="Times New Roman" panose="020206030504050203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l-GR" altLang="ja-JP" sz="24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l-GR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ja-JP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ja-JP" sz="2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ja-JP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𝛃</m:t>
                              </m:r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sz="2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l-GR" altLang="ja-JP" sz="2400" dirty="0">
                                <a:latin typeface="Times New Roman" panose="020206030504050203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altLang="ja-JP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d>
                      </m:e>
                    </m:func>
                    <m: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func>
                    <m:r>
                      <a:rPr lang="en-US" altLang="ja-JP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ja-JP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と置き、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ja-JP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func>
                      <m:func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ja-JP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(6.25)</a:t>
                </a:r>
                <a:endParaRPr lang="en-US" altLang="ja-JP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208" y="678180"/>
                <a:ext cx="11929731" cy="6000750"/>
              </a:xfrm>
              <a:blipFill>
                <a:blip r:embed="rId2"/>
                <a:stretch>
                  <a:fillRect l="-766" t="-1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020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</a:rPr>
              <a:t>古典</a:t>
            </a:r>
            <a:r>
              <a:rPr lang="ja-JP" altLang="en-US" sz="3600" b="1" dirty="0">
                <a:solidFill>
                  <a:srgbClr val="0000FF"/>
                </a:solidFill>
              </a:rPr>
              <a:t>近似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Bose-Einstein</a:t>
            </a:r>
            <a:r>
              <a:rPr lang="ja-JP" altLang="en-US" sz="3600" b="1" dirty="0">
                <a:solidFill>
                  <a:srgbClr val="0000FF"/>
                </a:solidFill>
              </a:rPr>
              <a:t>分布</a:t>
            </a:r>
            <a:endParaRPr lang="ja-JP" altLang="en-US" sz="3600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14300" y="869397"/>
                <a:ext cx="11391900" cy="75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Bose-Einstein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𝐵𝐸</m:t>
                        </m:r>
                      </m:sub>
                    </m:sSub>
                    <m:d>
                      <m:dPr>
                        <m:ctrlPr>
                          <a:rPr kumimoji="0" lang="ja-JP" alt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8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8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80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</m:oMath>
                </a14:m>
                <a:endParaRPr kumimoji="0" lang="en-US" altLang="ja-JP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869397"/>
                <a:ext cx="11391900" cy="759182"/>
              </a:xfrm>
              <a:prstGeom prst="rect">
                <a:avLst/>
              </a:prstGeom>
              <a:blipFill>
                <a:blip r:embed="rId3"/>
                <a:stretch>
                  <a:fillRect l="-1124" t="-806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グラフ 12"/>
          <p:cNvGraphicFramePr>
            <a:graphicFrameLocks/>
          </p:cNvGraphicFramePr>
          <p:nvPr/>
        </p:nvGraphicFramePr>
        <p:xfrm>
          <a:off x="3032727" y="2571674"/>
          <a:ext cx="6031296" cy="355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831775" y="2800060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26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227416" y="6011230"/>
                <a:ext cx="1343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16" y="6011230"/>
                <a:ext cx="1343060" cy="400110"/>
              </a:xfrm>
              <a:prstGeom prst="rect">
                <a:avLst/>
              </a:prstGeom>
              <a:blipFill>
                <a:blip r:embed="rId5"/>
                <a:stretch>
                  <a:fillRect t="-9091" r="-4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2316242" y="3929986"/>
                <a:ext cx="984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𝐵𝐸</m:t>
                        </m:r>
                      </m:sub>
                    </m:sSub>
                  </m:oMath>
                </a14:m>
                <a:r>
                  <a: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16242" y="3929986"/>
                <a:ext cx="984308" cy="400110"/>
              </a:xfrm>
              <a:prstGeom prst="rect">
                <a:avLst/>
              </a:prstGeom>
              <a:blipFill>
                <a:blip r:embed="rId6"/>
                <a:stretch>
                  <a:fillRect l="-9091" t="-5590" r="-25758" b="-3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3922638" y="346015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Bose-Einstein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分布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4078199" y="4541569"/>
            <a:ext cx="612042" cy="1366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295B9D1E-F780-B028-B0F6-089E855C2031}"/>
                  </a:ext>
                </a:extLst>
              </p:cNvPr>
              <p:cNvSpPr/>
              <p:nvPr/>
            </p:nvSpPr>
            <p:spPr>
              <a:xfrm>
                <a:off x="4754120" y="4221608"/>
                <a:ext cx="40141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Boltzmann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分布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0" lang="en-US" altLang="ja-JP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ja-JP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295B9D1E-F780-B028-B0F6-089E855C2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20" y="4221608"/>
                <a:ext cx="4014196" cy="830997"/>
              </a:xfrm>
              <a:prstGeom prst="rect">
                <a:avLst/>
              </a:prstGeom>
              <a:blipFill>
                <a:blip r:embed="rId7"/>
                <a:stretch>
                  <a:fillRect l="-1672" t="-10294" b="-7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885889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8444" y="1280160"/>
                <a:ext cx="8873836" cy="557784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ja-JP" alt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altLang="ja-JP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sup>
                        </m:sSup>
                        <m:r>
                          <a:rPr lang="ja-JP" alt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  <m:r>
                          <a:rPr lang="ja-JP" alt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ja-JP" alt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457200" lvl="1" indent="0">
                  <a:buNone/>
                </a:pPr>
                <a:endParaRPr lang="en-US" altLang="ja-JP" sz="32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r>
                  <a:rPr lang="ja-JP" altLang="en-US" sz="3200" b="1" dirty="0">
                    <a:solidFill>
                      <a:srgbClr val="0000FF"/>
                    </a:solidFill>
                  </a:rPr>
                  <a:t>　符号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　 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Bose-Einstein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分布</a:t>
                </a:r>
                <a:endParaRPr lang="en-US" altLang="ja-JP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>
                  <a:buNone/>
                </a:pPr>
                <a:r>
                  <a:rPr lang="ja-JP" altLang="en-US" sz="3200" b="1" dirty="0">
                    <a:solidFill>
                      <a:srgbClr val="0000FF"/>
                    </a:solidFill>
                  </a:rPr>
                  <a:t>符号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μ=0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Planck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分布</a:t>
                </a:r>
                <a:endParaRPr lang="en-US" altLang="ja-JP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>
                  <a:buNone/>
                </a:pPr>
                <a:r>
                  <a:rPr lang="ja-JP" altLang="en-US" sz="3200" b="1" dirty="0">
                    <a:solidFill>
                      <a:srgbClr val="0000FF"/>
                    </a:solidFill>
                  </a:rPr>
                  <a:t>符号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　 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Fermi-Dirac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分布</a:t>
                </a:r>
                <a:endParaRPr lang="en-US" altLang="ja-JP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ja-JP" alt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sup>
                    </m:sSup>
                    <m:r>
                      <a:rPr lang="en-US" altLang="ja-JP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ja-JP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Boltzmann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分布</a:t>
                </a:r>
                <a:endParaRPr lang="en-US" altLang="ja-JP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>
                    <a:solidFill>
                      <a:srgbClr val="FF0000"/>
                    </a:solidFill>
                  </a:rPr>
                  <a:t>				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sup>
                    </m:sSup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444" y="1280160"/>
                <a:ext cx="8873836" cy="5577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7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量子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統計分布関数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まとめ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41F05F-5E96-499E-849B-30AF9A5DCD53}"/>
              </a:ext>
            </a:extLst>
          </p:cNvPr>
          <p:cNvSpPr txBox="1"/>
          <p:nvPr/>
        </p:nvSpPr>
        <p:spPr>
          <a:xfrm>
            <a:off x="0" y="0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11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化学ポテンシャル </a:t>
            </a:r>
            <a:r>
              <a:rPr lang="en-US" altLang="ja-JP" sz="3600" b="1" dirty="0">
                <a:solidFill>
                  <a:srgbClr val="0000FF"/>
                </a:solidFill>
              </a:rPr>
              <a:t>μ</a:t>
            </a:r>
            <a:r>
              <a:rPr lang="ja-JP" altLang="en-US" sz="3600" b="1" dirty="0">
                <a:solidFill>
                  <a:srgbClr val="0000FF"/>
                </a:solidFill>
              </a:rPr>
              <a:t> の決め方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13410" y="762000"/>
                <a:ext cx="11525249" cy="5893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: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 化学ポテンシャル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  <a:cs typeface="+mn-cs"/>
                    <a:sym typeface="Symbol" panose="05050102010706020507" pitchFamily="18" charset="2"/>
                  </a:rPr>
                  <a:t>電子を扱う場合はフェルミエネルギー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E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F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  <a:sym typeface="Symbol" panose="05050102010706020507" pitchFamily="18" charset="2"/>
                  </a:rPr>
                  <a:t>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dirty="0">
                    <a:solidFill>
                      <a:srgbClr val="000000"/>
                    </a:solidFill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  <a:t>　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  <a:t>全粒子数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  <a:t>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  <a:t> の条件から決められる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sym typeface="Symbol" panose="05050102010706020507" pitchFamily="18" charset="2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endParaRPr kumimoji="0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Boltzmann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分布の場合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(FD/BE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分布の古典近似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exp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exp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		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exp</m:t>
                        </m:r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		=</m:t>
                    </m:r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NZ</m:t>
                    </m:r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</m:oMath>
                </a14:m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Z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分配関数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分布、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Bose-Einstein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分布の場合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ja-JP" altLang="en-US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ja-JP" alt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kumimoji="0" lang="ja-JP" alt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ja-JP" alt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±</m:t>
                            </m:r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を解く。一般にはコンピュータで数値計算により求める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762000"/>
                <a:ext cx="11525249" cy="5893536"/>
              </a:xfrm>
              <a:prstGeom prst="rect">
                <a:avLst/>
              </a:prstGeom>
              <a:blipFill>
                <a:blip r:embed="rId3"/>
                <a:stretch>
                  <a:fillRect l="-1111" t="-1241" b="-1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88054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A5DD4B-630C-EE87-1B4C-A20E55FAF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" t="18327" r="7212" b="4437"/>
          <a:stretch/>
        </p:blipFill>
        <p:spPr>
          <a:xfrm>
            <a:off x="5199708" y="4502728"/>
            <a:ext cx="2996697" cy="23004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E248027-F126-B102-46A9-2458AE4C55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" t="6109" r="579" b="7988"/>
          <a:stretch/>
        </p:blipFill>
        <p:spPr>
          <a:xfrm>
            <a:off x="5331151" y="769337"/>
            <a:ext cx="4866598" cy="3564908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金属の電子密度の計算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517356" y="819198"/>
                <a:ext cx="4720203" cy="20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プログラム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EF-N-metal.py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実行方法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python EF-N-metal.py 10000 5.0</a:t>
                </a:r>
                <a:b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温度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10,000K</a:t>
                </a:r>
                <a:r>
                  <a:rPr kumimoji="0" lang="ja-JP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0" lang="ja-JP" alt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5.0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eV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𝐷</m:t>
                    </m:r>
                    <m:d>
                      <m:d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</m:d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</m:rad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 </m:t>
                        </m:r>
                        <m:f>
                          <m:f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</m:d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</m:nary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(8.32)</a:t>
                </a: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56" y="819198"/>
                <a:ext cx="4720203" cy="2000228"/>
              </a:xfrm>
              <a:prstGeom prst="rect">
                <a:avLst/>
              </a:prstGeom>
              <a:blipFill>
                <a:blip r:embed="rId5"/>
                <a:stretch>
                  <a:fillRect l="-1421" t="-2128" b="-310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38C4EB-7154-0A09-FC3E-43B0D59D3E2F}"/>
              </a:ext>
            </a:extLst>
          </p:cNvPr>
          <p:cNvSpPr txBox="1"/>
          <p:nvPr/>
        </p:nvSpPr>
        <p:spPr>
          <a:xfrm>
            <a:off x="1864630" y="4236669"/>
            <a:ext cx="69607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を変えながら、与えられた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を与える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を探す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EF-T-metal.py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実行法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ef-t-metal.py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D3F278C-224C-79DE-6665-539DCDB9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24" y="4069305"/>
            <a:ext cx="3521070" cy="6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μ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の計算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50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統計分布関数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47700" y="973967"/>
                <a:ext cx="11563349" cy="5367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(Boltzmann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一般化された統計分布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𝑀𝐵</m:t>
                        </m:r>
                      </m:sub>
                    </m:sSub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大正準分布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kumimoji="1" lang="en-US" altLang="ja-JP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			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スピンが半整数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波動関数が粒子の交換で反対称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の粒子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e>
                                </m:d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							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電子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Bose-Einstein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スピンが整数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波動関数が粒子の交換で対称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の粒子</a:t>
                </a:r>
                <a:b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𝐵𝐸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e>
                                </m:d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		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4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He,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スピンのない原子核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Planck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スピンが整数、波動関数が対称の粒子 で、粒子数が保存されない</a:t>
                </a:r>
                <a:b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𝑃𝐿</m:t>
                        </m:r>
                      </m:sub>
                    </m:sSub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　　　　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光子、フォノン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73967"/>
                <a:ext cx="11563349" cy="5367175"/>
              </a:xfrm>
              <a:prstGeom prst="rect">
                <a:avLst/>
              </a:prstGeom>
              <a:blipFill>
                <a:blip r:embed="rId3"/>
                <a:stretch>
                  <a:fillRect l="-791" t="-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26105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分布関数から物理量を求める方法</a:t>
            </a:r>
            <a:endParaRPr lang="ja-JP" altLang="en-US" sz="3600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763928" y="782043"/>
                <a:ext cx="8830235" cy="5837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1.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全粒子数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 を決定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𝐝𝐫𝐝𝐩</m:t>
                        </m:r>
                      </m:e>
                    </m:nary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2.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統計平均として物理量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0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を導出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𝐩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)⋅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𝐩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𝐝𝐫𝐝𝐩</m:t>
                        </m:r>
                      </m:e>
                    </m:nary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平均エネルギーの例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𝐩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)⋅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𝐩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𝐝𝐫𝐝𝐩</m:t>
                        </m:r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游ゴシック" panose="020B0400000000000000" pitchFamily="50" charset="-128"/>
                    <a:cs typeface="+mn-cs"/>
                  </a:rPr>
                  <a:t>　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3.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分配関数の微分として物理量を導出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平均エネルギー        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func>
                          <m:func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</m:func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(1/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平均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分極</a:t>
                </a:r>
                <a14:m>
                  <m:oMath xmlns:m="http://schemas.openxmlformats.org/officeDocument/2006/math">
                    <m:r>
                      <a:rPr kumimoji="0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𝑑𝑍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𝑑𝐵</m:t>
                        </m:r>
                      </m:den>
                    </m:f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kumimoji="0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4.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自由エネルギーの微分として物理量を導出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</a:tabLst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Helmholtz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エネルギー 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unc>
                      <m:func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</m:func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</a:t>
                </a:r>
                <a:r>
                  <a:rPr kumimoji="0" lang="en-US" altLang="ja-JP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  <a:tab pos="1971675" algn="l"/>
                    <a:tab pos="2063750" algn="l"/>
                    <a:tab pos="2149475" algn="l"/>
                    <a:tab pos="4486275" algn="l"/>
                  </a:tabLst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体積弾性率 </a:t>
                </a:r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0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			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sSup>
                      <m:sSup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＝＞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num>
                      <m:den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  <a:tab pos="1971675" algn="l"/>
                    <a:tab pos="2063750" algn="l"/>
                    <a:tab pos="2149475" algn="l"/>
                    <a:tab pos="4486275" algn="l"/>
                  </a:tabLst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弾性率テンソル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𝑖𝑗𝑘𝑙</m:t>
                        </m:r>
                      </m:sub>
                    </m:sSub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𝑖𝑗𝑘𝑙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𝑘𝑙</m:t>
                        </m:r>
                      </m:sub>
                    </m:sSub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＝＞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𝑖𝑗𝑘𝑙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num>
                      <m:den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𝜖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</m:t>
                            </m:r>
                          </m:sub>
                        </m:s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𝜖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𝑘𝑙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  <a:tab pos="1971675" algn="l"/>
                    <a:tab pos="2063750" algn="l"/>
                    <a:tab pos="2149475" algn="l"/>
                    <a:tab pos="4486275" algn="l"/>
                  </a:tabLst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誘電率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: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sSup>
                      <m:sSup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＝＞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num>
                      <m:den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985838" algn="l"/>
                    <a:tab pos="1703388" algn="l"/>
                    <a:tab pos="1971675" algn="l"/>
                    <a:tab pos="2063750" algn="l"/>
                    <a:tab pos="2149475" algn="l"/>
                    <a:tab pos="4486275" algn="l"/>
                  </a:tabLst>
                  <a:defRPr/>
                </a:pP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誘電率テンソル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: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＝＞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num>
                      <m:den>
                        <m:r>
                          <a:rPr kumimoji="0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0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28" y="782043"/>
                <a:ext cx="8830235" cy="5837175"/>
              </a:xfrm>
              <a:prstGeom prst="rect">
                <a:avLst/>
              </a:prstGeom>
              <a:blipFill>
                <a:blip r:embed="rId3"/>
                <a:stretch>
                  <a:fillRect l="-690" t="-5532" b="-7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335294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41020" y="869140"/>
                <a:ext cx="11109959" cy="58745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大正準理論</a:t>
                </a:r>
                <a:r>
                  <a:rPr lang="ja-JP" altLang="en-US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から再度導出してみる</a:t>
                </a:r>
                <a:r>
                  <a:rPr lang="en-US" altLang="ja-JP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ja-JP" altLang="en-US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大分配関数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ja-JP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altLang="ja-JP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𝒏𝒊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altLang="ja-JP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ja-JP" sz="36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(</a:t>
                </a:r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和記号の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は、すべての独立な </a:t>
                </a:r>
                <a:r>
                  <a:rPr lang="en-US" altLang="ja-JP" sz="1800" i="1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800" i="1" baseline="-25000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1800" i="1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の組を取る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粒子間の相互作用を無視する</a:t>
                </a:r>
                <a:endParaRPr kumimoji="0" lang="en-US" altLang="ja-JP" sz="24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indent="0">
                  <a:buNone/>
                </a:pP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𝒏𝒊</m:t>
                        </m:r>
                      </m:sub>
                    </m:sSub>
                    <m:r>
                      <a:rPr kumimoji="0"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0" lang="ja-JP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0" lang="en-US" altLang="ja-JP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(1</a:t>
                </a: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粒子当たり化学ポテンシャルは粒子数に依存しない</a:t>
                </a:r>
                <a:r>
                  <a:rPr kumimoji="0" lang="en-US" altLang="ja-JP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kumimoji="0"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altLang="ja-JP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altLang="ja-JP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(</a:t>
                </a: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状態</a:t>
                </a:r>
                <a:r>
                  <a:rPr kumimoji="0" lang="en-US" altLang="ja-JP" sz="2400" b="1" dirty="0" err="1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i</a:t>
                </a:r>
                <a:r>
                  <a:rPr kumimoji="0" lang="ja-JP" altLang="en-US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の全エネルギーは各粒子のエネルギーの和</a:t>
                </a:r>
                <a:r>
                  <a:rPr kumimoji="0" lang="en-US" altLang="ja-JP" sz="2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</a:p>
              <a:p>
                <a:pPr marL="0" indent="0">
                  <a:buNone/>
                </a:pPr>
                <a:endParaRPr kumimoji="0" lang="en-US" altLang="ja-JP" sz="24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indent="0">
                  <a:buNone/>
                </a:pPr>
                <a:r>
                  <a:rPr kumimoji="0" lang="en-US" altLang="ja-JP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kumimoji="0" lang="en-US" altLang="ja-JP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kumimoji="0"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  <m:d>
                              <m:d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0" lang="en-US" altLang="ja-JP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ja-JP" altLang="en-US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kumimoji="0" lang="en-US" altLang="ja-JP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nary>
                      </m:e>
                    </m:nary>
                    <m:nary>
                      <m:naryPr>
                        <m:chr m:val="∏"/>
                        <m:ctrlP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ja-JP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kumimoji="0" lang="en-US" altLang="ja-JP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indent="0">
                  <a:buNone/>
                </a:pPr>
                <a:r>
                  <a:rPr kumimoji="0" lang="en-US" altLang="ja-JP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ja-JP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altLang="ja-JP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ja-JP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0" lang="ja-JP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ja-JP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  <m:d>
                              <m:dPr>
                                <m:ctrlPr>
                                  <a:rPr kumimoji="0" lang="en-US" altLang="ja-JP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kumimoji="0" lang="en-US" altLang="ja-JP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ja-JP" altLang="en-US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kumimoji="0" lang="en-US" altLang="ja-JP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0" lang="en-US" altLang="ja-JP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kumimoji="0" lang="en-US" altLang="ja-JP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US" altLang="ja-JP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altLang="ja-JP" sz="36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ja-JP" sz="36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d>
                              <m:dPr>
                                <m:ctrlP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3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altLang="ja-JP" sz="3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ja-JP" sz="36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" y="869140"/>
                <a:ext cx="11109959" cy="5874560"/>
              </a:xfrm>
              <a:blipFill>
                <a:blip r:embed="rId2"/>
                <a:stretch>
                  <a:fillRect l="-1427" t="-2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"/>
            <a:ext cx="9144000" cy="6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§8.1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大正準分布から量子統計を導出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67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170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ACAD1-F25A-3D21-C690-977E506E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7F5428E-FD54-A1FC-1B1D-7D112BA84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876760"/>
                <a:ext cx="11109959" cy="57871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大分配関数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ja-JP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d>
                              <m:d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状態 </a:t>
                </a:r>
                <a:r>
                  <a:rPr lang="en-US" altLang="ja-JP" b="1" i="1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を占める占有数 </a:t>
                </a:r>
                <a:r>
                  <a:rPr lang="en-US" altLang="ja-JP" b="1" i="1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b="1" i="1" baseline="-25000" dirty="0" err="1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の平均 </a:t>
                </a:r>
                <a:r>
                  <a:rPr lang="en-US" altLang="ja-JP" b="1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b="1" i="1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ja-JP" b="1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b="1" i="1" baseline="-25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ja-JP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ja-JP" alt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altLang="ja-JP" b="1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𝝏</m:t>
                    </m:r>
                    <m:r>
                      <a:rPr lang="en-US" altLang="ja-JP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ja-JP" alt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𝝏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ja-JP" alt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b="1" i="1" dirty="0">
                    <a:latin typeface="Cambria Math" panose="02040503050406030204" pitchFamily="18" charset="0"/>
                  </a:rPr>
                  <a:t>　</a:t>
                </a:r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Fermi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統計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  <a:r>
                  <a:rPr lang="en-US" altLang="ja-JP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b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0, 1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で和を取る</a:t>
                </a: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altLang="ja-JP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𝜷𝝏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)+1</m:t>
                        </m:r>
                      </m:den>
                    </m:f>
                  </m:oMath>
                </a14:m>
                <a:endParaRPr lang="en-US" altLang="ja-JP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sz="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Bose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統計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  <a:r>
                  <a:rPr lang="en-US" altLang="ja-JP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b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= 0, 1,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･･･ で和を取る</a:t>
                </a: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ja-JP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ja-JP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𝜷𝝏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ja-JP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𝜷𝝏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  <m:d>
                                      <m:dPr>
                                        <m:ctrlPr>
                                          <a:rPr lang="en-US" altLang="ja-JP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ja-JP" altLang="en-US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)−</m:t>
                        </m:r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ja-JP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7F5428E-FD54-A1FC-1B1D-7D112BA84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876760"/>
                <a:ext cx="11109959" cy="5787168"/>
              </a:xfrm>
              <a:blipFill>
                <a:blip r:embed="rId2"/>
                <a:stretch>
                  <a:fillRect l="-1153" t="-1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2D537708-9D46-AABA-596D-A57AE7FD259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§8.1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大正準分布から量子統計を導出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2550F9-8CAD-0D98-5387-4ED859CF89FD}"/>
              </a:ext>
            </a:extLst>
          </p:cNvPr>
          <p:cNvSpPr txBox="1"/>
          <p:nvPr/>
        </p:nvSpPr>
        <p:spPr>
          <a:xfrm>
            <a:off x="13267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170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89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調和振動子の量子統計力学の取り扱い</a:t>
            </a: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5D0087B8-39A9-E86C-8867-724CEF818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15" y="1006557"/>
            <a:ext cx="34128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調和振動子をフォノンの集まりとみる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1" name="テキスト ボックス 36930">
            <a:extLst>
              <a:ext uri="{FF2B5EF4-FFF2-40B4-BE49-F238E27FC236}">
                <a16:creationId xmlns:a16="http://schemas.microsoft.com/office/drawing/2014/main" id="{E6BFF690-4152-8412-AE8D-019A417569A5}"/>
              </a:ext>
            </a:extLst>
          </p:cNvPr>
          <p:cNvSpPr txBox="1"/>
          <p:nvPr/>
        </p:nvSpPr>
        <p:spPr>
          <a:xfrm>
            <a:off x="8810140" y="2118991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第一励起状態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4" name="Rectangle 11">
            <a:extLst>
              <a:ext uri="{FF2B5EF4-FFF2-40B4-BE49-F238E27FC236}">
                <a16:creationId xmlns:a16="http://schemas.microsoft.com/office/drawing/2014/main" id="{49E72925-086A-06F1-70BF-57C226C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47" y="1006551"/>
            <a:ext cx="34128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調和振動子の解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6" name="Rectangle 11">
            <a:extLst>
              <a:ext uri="{FF2B5EF4-FFF2-40B4-BE49-F238E27FC236}">
                <a16:creationId xmlns:a16="http://schemas.microsoft.com/office/drawing/2014/main" id="{1D5F95E9-4DA3-6B06-45B7-41D3E88F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266" y="3604177"/>
            <a:ext cx="830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1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40" name="直線コネクタ 36939">
            <a:extLst>
              <a:ext uri="{FF2B5EF4-FFF2-40B4-BE49-F238E27FC236}">
                <a16:creationId xmlns:a16="http://schemas.microsoft.com/office/drawing/2014/main" id="{C6A72420-A2C1-834E-8890-2FFC5EAF1F8A}"/>
              </a:ext>
            </a:extLst>
          </p:cNvPr>
          <p:cNvCxnSpPr>
            <a:cxnSpLocks/>
          </p:cNvCxnSpPr>
          <p:nvPr/>
        </p:nvCxnSpPr>
        <p:spPr>
          <a:xfrm>
            <a:off x="8008552" y="3783875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10" name="正方形/長方形 37009">
            <a:extLst>
              <a:ext uri="{FF2B5EF4-FFF2-40B4-BE49-F238E27FC236}">
                <a16:creationId xmlns:a16="http://schemas.microsoft.com/office/drawing/2014/main" id="{6FB19FBA-D4F7-1D70-C623-DD997B0CD5F9}"/>
              </a:ext>
            </a:extLst>
          </p:cNvPr>
          <p:cNvSpPr/>
          <p:nvPr/>
        </p:nvSpPr>
        <p:spPr>
          <a:xfrm>
            <a:off x="1028146" y="1035255"/>
            <a:ext cx="3570596" cy="50480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1" name="正方形/長方形 37010">
            <a:extLst>
              <a:ext uri="{FF2B5EF4-FFF2-40B4-BE49-F238E27FC236}">
                <a16:creationId xmlns:a16="http://schemas.microsoft.com/office/drawing/2014/main" id="{DC8DA550-6617-6895-45E8-F727A6BAE2D2}"/>
              </a:ext>
            </a:extLst>
          </p:cNvPr>
          <p:cNvSpPr/>
          <p:nvPr/>
        </p:nvSpPr>
        <p:spPr>
          <a:xfrm>
            <a:off x="6996124" y="1035250"/>
            <a:ext cx="3570595" cy="50480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7" name="楕円 37016">
            <a:extLst>
              <a:ext uri="{FF2B5EF4-FFF2-40B4-BE49-F238E27FC236}">
                <a16:creationId xmlns:a16="http://schemas.microsoft.com/office/drawing/2014/main" id="{4DF0C76A-1B83-48FE-91F6-FE7397C95FDD}"/>
              </a:ext>
            </a:extLst>
          </p:cNvPr>
          <p:cNvSpPr/>
          <p:nvPr/>
        </p:nvSpPr>
        <p:spPr>
          <a:xfrm>
            <a:off x="8089546" y="3747681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33" name="Rectangle 11">
            <a:extLst>
              <a:ext uri="{FF2B5EF4-FFF2-40B4-BE49-F238E27FC236}">
                <a16:creationId xmlns:a16="http://schemas.microsoft.com/office/drawing/2014/main" id="{F78DBB24-2A18-2C43-6E95-1E23A72E5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13" y="4491389"/>
            <a:ext cx="227488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量子数の期待値 </a:t>
            </a:r>
            <a:r>
              <a:rPr kumimoji="1" lang="en-US" altLang="ja-JP" sz="14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&lt;n&gt;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エネルギーの期待値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1" lang="en-US" altLang="ja-JP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&gt;</a:t>
            </a:r>
          </a:p>
        </p:txBody>
      </p:sp>
      <p:sp>
        <p:nvSpPr>
          <p:cNvPr id="37035" name="矢印: 右 37034">
            <a:extLst>
              <a:ext uri="{FF2B5EF4-FFF2-40B4-BE49-F238E27FC236}">
                <a16:creationId xmlns:a16="http://schemas.microsoft.com/office/drawing/2014/main" id="{0DAD8E45-15AA-3D37-226D-BF4190815D21}"/>
              </a:ext>
            </a:extLst>
          </p:cNvPr>
          <p:cNvSpPr/>
          <p:nvPr/>
        </p:nvSpPr>
        <p:spPr>
          <a:xfrm rot="10800000">
            <a:off x="3844675" y="4183610"/>
            <a:ext cx="330916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A68D419-CCD2-70F2-9758-AC1B6BD6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491" y="3200521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2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730F3-A761-5908-4244-67BC5F204886}"/>
              </a:ext>
            </a:extLst>
          </p:cNvPr>
          <p:cNvCxnSpPr>
            <a:cxnSpLocks/>
          </p:cNvCxnSpPr>
          <p:nvPr/>
        </p:nvCxnSpPr>
        <p:spPr>
          <a:xfrm>
            <a:off x="8025028" y="3374043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2B21AFD4-0814-7110-0958-C91FF08D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260" y="2790687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3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63A537D-7110-53A0-F446-C1899DBB713C}"/>
              </a:ext>
            </a:extLst>
          </p:cNvPr>
          <p:cNvCxnSpPr>
            <a:cxnSpLocks/>
          </p:cNvCxnSpPr>
          <p:nvPr/>
        </p:nvCxnSpPr>
        <p:spPr>
          <a:xfrm>
            <a:off x="8016797" y="2964209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3">
                <a:extLst>
                  <a:ext uri="{FF2B5EF4-FFF2-40B4-BE49-F238E27FC236}">
                    <a16:creationId xmlns:a16="http://schemas.microsoft.com/office/drawing/2014/main" id="{059CB5C6-6077-5D37-0237-CB11A3A7F59A}"/>
                  </a:ext>
                </a:extLst>
              </p:cNvPr>
              <p:cNvSpPr txBox="1"/>
              <p:nvPr/>
            </p:nvSpPr>
            <p:spPr bwMode="auto">
              <a:xfrm>
                <a:off x="7668868" y="1319023"/>
                <a:ext cx="2681632" cy="8255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r>
                  <a:rPr lang="ja-JP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量子数 </a:t>
                </a:r>
                <a:r>
                  <a:rPr lang="en-US" altLang="ja-JP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ja-JP" alt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の状態を取る</a:t>
                </a:r>
                <a:endParaRPr lang="en-US" altLang="ja-JP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Object 3">
                <a:extLst>
                  <a:ext uri="{FF2B5EF4-FFF2-40B4-BE49-F238E27FC236}">
                    <a16:creationId xmlns:a16="http://schemas.microsoft.com/office/drawing/2014/main" id="{059CB5C6-6077-5D37-0237-CB11A3A7F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868" y="1319023"/>
                <a:ext cx="2681632" cy="825519"/>
              </a:xfrm>
              <a:prstGeom prst="rect">
                <a:avLst/>
              </a:prstGeom>
              <a:blipFill>
                <a:blip r:embed="rId3"/>
                <a:stretch>
                  <a:fillRect l="-909" t="-51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993D331-ADAF-4F72-4883-F8B86BF7F58A}"/>
              </a:ext>
            </a:extLst>
          </p:cNvPr>
          <p:cNvCxnSpPr>
            <a:cxnSpLocks/>
          </p:cNvCxnSpPr>
          <p:nvPr/>
        </p:nvCxnSpPr>
        <p:spPr>
          <a:xfrm>
            <a:off x="8010613" y="2964209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>
            <a:extLst>
              <a:ext uri="{FF2B5EF4-FFF2-40B4-BE49-F238E27FC236}">
                <a16:creationId xmlns:a16="http://schemas.microsoft.com/office/drawing/2014/main" id="{0D939586-614E-7CA1-D203-41FFA07E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845" y="2380853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4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875" name="直線コネクタ 36874">
            <a:extLst>
              <a:ext uri="{FF2B5EF4-FFF2-40B4-BE49-F238E27FC236}">
                <a16:creationId xmlns:a16="http://schemas.microsoft.com/office/drawing/2014/main" id="{C60DBA02-94AD-6093-1E30-7D1E1AC6011E}"/>
              </a:ext>
            </a:extLst>
          </p:cNvPr>
          <p:cNvCxnSpPr>
            <a:cxnSpLocks/>
          </p:cNvCxnSpPr>
          <p:nvPr/>
        </p:nvCxnSpPr>
        <p:spPr>
          <a:xfrm>
            <a:off x="8002382" y="2554375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2" name="テキスト ボックス 36931">
            <a:extLst>
              <a:ext uri="{FF2B5EF4-FFF2-40B4-BE49-F238E27FC236}">
                <a16:creationId xmlns:a16="http://schemas.microsoft.com/office/drawing/2014/main" id="{EE62AC59-D172-C7D4-0F03-9F350F0507D5}"/>
              </a:ext>
            </a:extLst>
          </p:cNvPr>
          <p:cNvSpPr txBox="1"/>
          <p:nvPr/>
        </p:nvSpPr>
        <p:spPr>
          <a:xfrm>
            <a:off x="7301640" y="2118991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50" name="Rectangle 11">
            <a:extLst>
              <a:ext uri="{FF2B5EF4-FFF2-40B4-BE49-F238E27FC236}">
                <a16:creationId xmlns:a16="http://schemas.microsoft.com/office/drawing/2014/main" id="{8602BC72-D720-BCB7-F5E2-F898F7E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15" y="3578404"/>
            <a:ext cx="830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1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51" name="直線コネクタ 36950">
            <a:extLst>
              <a:ext uri="{FF2B5EF4-FFF2-40B4-BE49-F238E27FC236}">
                <a16:creationId xmlns:a16="http://schemas.microsoft.com/office/drawing/2014/main" id="{2D3FDA24-F7C5-DB76-D8F3-7AD5CEF2A83C}"/>
              </a:ext>
            </a:extLst>
          </p:cNvPr>
          <p:cNvCxnSpPr>
            <a:cxnSpLocks/>
          </p:cNvCxnSpPr>
          <p:nvPr/>
        </p:nvCxnSpPr>
        <p:spPr>
          <a:xfrm>
            <a:off x="9483301" y="3758102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12" name="楕円 37011">
            <a:extLst>
              <a:ext uri="{FF2B5EF4-FFF2-40B4-BE49-F238E27FC236}">
                <a16:creationId xmlns:a16="http://schemas.microsoft.com/office/drawing/2014/main" id="{7A738255-AE94-5534-E5B9-BD4EF6872F5B}"/>
              </a:ext>
            </a:extLst>
          </p:cNvPr>
          <p:cNvSpPr/>
          <p:nvPr/>
        </p:nvSpPr>
        <p:spPr>
          <a:xfrm>
            <a:off x="9589007" y="3314136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9" name="Rectangle 11">
            <a:extLst>
              <a:ext uri="{FF2B5EF4-FFF2-40B4-BE49-F238E27FC236}">
                <a16:creationId xmlns:a16="http://schemas.microsoft.com/office/drawing/2014/main" id="{49AE2A19-F7D0-9DE6-3D7B-AF428925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240" y="3174748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2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21" name="直線コネクタ 37020">
            <a:extLst>
              <a:ext uri="{FF2B5EF4-FFF2-40B4-BE49-F238E27FC236}">
                <a16:creationId xmlns:a16="http://schemas.microsoft.com/office/drawing/2014/main" id="{F5BB1B08-36D4-FD36-8845-DF578F9B2653}"/>
              </a:ext>
            </a:extLst>
          </p:cNvPr>
          <p:cNvCxnSpPr>
            <a:cxnSpLocks/>
          </p:cNvCxnSpPr>
          <p:nvPr/>
        </p:nvCxnSpPr>
        <p:spPr>
          <a:xfrm>
            <a:off x="9499777" y="3348270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23" name="Rectangle 11">
            <a:extLst>
              <a:ext uri="{FF2B5EF4-FFF2-40B4-BE49-F238E27FC236}">
                <a16:creationId xmlns:a16="http://schemas.microsoft.com/office/drawing/2014/main" id="{EF87318B-10CF-0506-D399-376ED66A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009" y="2764914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3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38" name="直線コネクタ 37037">
            <a:extLst>
              <a:ext uri="{FF2B5EF4-FFF2-40B4-BE49-F238E27FC236}">
                <a16:creationId xmlns:a16="http://schemas.microsoft.com/office/drawing/2014/main" id="{E25D3CDA-57E0-0689-E59C-36C6964B5D43}"/>
              </a:ext>
            </a:extLst>
          </p:cNvPr>
          <p:cNvCxnSpPr>
            <a:cxnSpLocks/>
          </p:cNvCxnSpPr>
          <p:nvPr/>
        </p:nvCxnSpPr>
        <p:spPr>
          <a:xfrm>
            <a:off x="9491546" y="2938436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39" name="直線コネクタ 37038">
            <a:extLst>
              <a:ext uri="{FF2B5EF4-FFF2-40B4-BE49-F238E27FC236}">
                <a16:creationId xmlns:a16="http://schemas.microsoft.com/office/drawing/2014/main" id="{D86E8C66-B239-63EB-47AF-8A56CAD6085C}"/>
              </a:ext>
            </a:extLst>
          </p:cNvPr>
          <p:cNvCxnSpPr>
            <a:cxnSpLocks/>
          </p:cNvCxnSpPr>
          <p:nvPr/>
        </p:nvCxnSpPr>
        <p:spPr>
          <a:xfrm>
            <a:off x="9485362" y="2938436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40" name="Rectangle 11">
            <a:extLst>
              <a:ext uri="{FF2B5EF4-FFF2-40B4-BE49-F238E27FC236}">
                <a16:creationId xmlns:a16="http://schemas.microsoft.com/office/drawing/2014/main" id="{8588A592-E8DF-CA24-ED42-1428994F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594" y="2355080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4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41" name="直線コネクタ 37040">
            <a:extLst>
              <a:ext uri="{FF2B5EF4-FFF2-40B4-BE49-F238E27FC236}">
                <a16:creationId xmlns:a16="http://schemas.microsoft.com/office/drawing/2014/main" id="{E6EF5FE0-9FA7-CC67-E527-9DF43D82AD33}"/>
              </a:ext>
            </a:extLst>
          </p:cNvPr>
          <p:cNvCxnSpPr>
            <a:cxnSpLocks/>
          </p:cNvCxnSpPr>
          <p:nvPr/>
        </p:nvCxnSpPr>
        <p:spPr>
          <a:xfrm>
            <a:off x="9477131" y="2528602"/>
            <a:ext cx="242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042" name="Rectangle 11">
                <a:extLst>
                  <a:ext uri="{FF2B5EF4-FFF2-40B4-BE49-F238E27FC236}">
                    <a16:creationId xmlns:a16="http://schemas.microsoft.com/office/drawing/2014/main" id="{D9F4A934-B1A0-3AF4-46F6-AB909270A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571" y="4119228"/>
                <a:ext cx="3195138" cy="71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正準分布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に従う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func>
                        <m:funcPr>
                          <m:ctrlP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altLang="ja-JP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ja-JP" alt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sSub>
                                <m:sSubPr>
                                  <m:ctrlPr>
                                    <a:rPr kumimoji="0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kumimoji="0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37042" name="Rectangle 11">
                <a:extLst>
                  <a:ext uri="{FF2B5EF4-FFF2-40B4-BE49-F238E27FC236}">
                    <a16:creationId xmlns:a16="http://schemas.microsoft.com/office/drawing/2014/main" id="{D9F4A934-B1A0-3AF4-46F6-AB909270A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2571" y="4119228"/>
                <a:ext cx="3195138" cy="714876"/>
              </a:xfrm>
              <a:prstGeom prst="rect">
                <a:avLst/>
              </a:prstGeom>
              <a:blipFill>
                <a:blip r:embed="rId4"/>
                <a:stretch>
                  <a:fillRect l="-1908" t="-6838"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43" name="テキスト ボックス 37042">
            <a:extLst>
              <a:ext uri="{FF2B5EF4-FFF2-40B4-BE49-F238E27FC236}">
                <a16:creationId xmlns:a16="http://schemas.microsoft.com/office/drawing/2014/main" id="{66A3276A-CCE8-8A8E-BD20-FE3E205D63DD}"/>
              </a:ext>
            </a:extLst>
          </p:cNvPr>
          <p:cNvSpPr txBox="1"/>
          <p:nvPr/>
        </p:nvSpPr>
        <p:spPr>
          <a:xfrm>
            <a:off x="3069428" y="2118991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第一励起状態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45" name="直線コネクタ 37044">
            <a:extLst>
              <a:ext uri="{FF2B5EF4-FFF2-40B4-BE49-F238E27FC236}">
                <a16:creationId xmlns:a16="http://schemas.microsoft.com/office/drawing/2014/main" id="{8195ECC8-BA4F-8ECE-E253-CFC9AFCB82E4}"/>
              </a:ext>
            </a:extLst>
          </p:cNvPr>
          <p:cNvCxnSpPr>
            <a:cxnSpLocks/>
          </p:cNvCxnSpPr>
          <p:nvPr/>
        </p:nvCxnSpPr>
        <p:spPr>
          <a:xfrm>
            <a:off x="1946568" y="3855961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46" name="楕円 37045">
            <a:extLst>
              <a:ext uri="{FF2B5EF4-FFF2-40B4-BE49-F238E27FC236}">
                <a16:creationId xmlns:a16="http://schemas.microsoft.com/office/drawing/2014/main" id="{1C469883-1B17-0203-76AF-E49AE874EE1B}"/>
              </a:ext>
            </a:extLst>
          </p:cNvPr>
          <p:cNvSpPr/>
          <p:nvPr/>
        </p:nvSpPr>
        <p:spPr>
          <a:xfrm>
            <a:off x="2027562" y="3819767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47" name="Rectangle 11">
            <a:extLst>
              <a:ext uri="{FF2B5EF4-FFF2-40B4-BE49-F238E27FC236}">
                <a16:creationId xmlns:a16="http://schemas.microsoft.com/office/drawing/2014/main" id="{BD29D87B-6009-1878-41EA-E21376C4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507" y="3272607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2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48" name="直線コネクタ 37047">
            <a:extLst>
              <a:ext uri="{FF2B5EF4-FFF2-40B4-BE49-F238E27FC236}">
                <a16:creationId xmlns:a16="http://schemas.microsoft.com/office/drawing/2014/main" id="{4DC07E1C-8B78-E0A1-2E81-C5370E1F3D3D}"/>
              </a:ext>
            </a:extLst>
          </p:cNvPr>
          <p:cNvCxnSpPr>
            <a:cxnSpLocks/>
          </p:cNvCxnSpPr>
          <p:nvPr/>
        </p:nvCxnSpPr>
        <p:spPr>
          <a:xfrm>
            <a:off x="1963044" y="3446129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49" name="Rectangle 11">
            <a:extLst>
              <a:ext uri="{FF2B5EF4-FFF2-40B4-BE49-F238E27FC236}">
                <a16:creationId xmlns:a16="http://schemas.microsoft.com/office/drawing/2014/main" id="{0274F0E1-7F78-BCC6-8835-0829A97B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276" y="2862773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3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50" name="直線コネクタ 37049">
            <a:extLst>
              <a:ext uri="{FF2B5EF4-FFF2-40B4-BE49-F238E27FC236}">
                <a16:creationId xmlns:a16="http://schemas.microsoft.com/office/drawing/2014/main" id="{8F379093-7381-B3EE-2045-849B7C7C60FB}"/>
              </a:ext>
            </a:extLst>
          </p:cNvPr>
          <p:cNvCxnSpPr>
            <a:cxnSpLocks/>
          </p:cNvCxnSpPr>
          <p:nvPr/>
        </p:nvCxnSpPr>
        <p:spPr>
          <a:xfrm>
            <a:off x="1954813" y="3036295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52" name="Rectangle 11">
            <a:extLst>
              <a:ext uri="{FF2B5EF4-FFF2-40B4-BE49-F238E27FC236}">
                <a16:creationId xmlns:a16="http://schemas.microsoft.com/office/drawing/2014/main" id="{9DAF5582-E2CC-2502-DC0C-32B920BE9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861" y="2452939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4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53" name="直線コネクタ 37052">
            <a:extLst>
              <a:ext uri="{FF2B5EF4-FFF2-40B4-BE49-F238E27FC236}">
                <a16:creationId xmlns:a16="http://schemas.microsoft.com/office/drawing/2014/main" id="{480EC466-881F-FE4C-C14B-753CAA4E678E}"/>
              </a:ext>
            </a:extLst>
          </p:cNvPr>
          <p:cNvCxnSpPr>
            <a:cxnSpLocks/>
          </p:cNvCxnSpPr>
          <p:nvPr/>
        </p:nvCxnSpPr>
        <p:spPr>
          <a:xfrm>
            <a:off x="1940398" y="2626461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54" name="テキスト ボックス 37053">
            <a:extLst>
              <a:ext uri="{FF2B5EF4-FFF2-40B4-BE49-F238E27FC236}">
                <a16:creationId xmlns:a16="http://schemas.microsoft.com/office/drawing/2014/main" id="{0AB92B55-1859-D759-E034-68A83B783D1C}"/>
              </a:ext>
            </a:extLst>
          </p:cNvPr>
          <p:cNvSpPr txBox="1"/>
          <p:nvPr/>
        </p:nvSpPr>
        <p:spPr>
          <a:xfrm>
            <a:off x="1239656" y="2118991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55" name="Rectangle 11">
            <a:extLst>
              <a:ext uri="{FF2B5EF4-FFF2-40B4-BE49-F238E27FC236}">
                <a16:creationId xmlns:a16="http://schemas.microsoft.com/office/drawing/2014/main" id="{32E0974E-D962-2A13-334A-B11C71E9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303" y="3662846"/>
            <a:ext cx="830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1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56" name="直線コネクタ 37055">
            <a:extLst>
              <a:ext uri="{FF2B5EF4-FFF2-40B4-BE49-F238E27FC236}">
                <a16:creationId xmlns:a16="http://schemas.microsoft.com/office/drawing/2014/main" id="{47DBFEE3-FCD9-D6B1-275A-89338F0143B9}"/>
              </a:ext>
            </a:extLst>
          </p:cNvPr>
          <p:cNvCxnSpPr>
            <a:cxnSpLocks/>
          </p:cNvCxnSpPr>
          <p:nvPr/>
        </p:nvCxnSpPr>
        <p:spPr>
          <a:xfrm>
            <a:off x="3742589" y="3842544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57" name="楕円 37056">
            <a:extLst>
              <a:ext uri="{FF2B5EF4-FFF2-40B4-BE49-F238E27FC236}">
                <a16:creationId xmlns:a16="http://schemas.microsoft.com/office/drawing/2014/main" id="{AAEC510D-1148-87E5-ED04-70197326B4A9}"/>
              </a:ext>
            </a:extLst>
          </p:cNvPr>
          <p:cNvSpPr/>
          <p:nvPr/>
        </p:nvSpPr>
        <p:spPr>
          <a:xfrm>
            <a:off x="3801227" y="3398578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58" name="Rectangle 11">
            <a:extLst>
              <a:ext uri="{FF2B5EF4-FFF2-40B4-BE49-F238E27FC236}">
                <a16:creationId xmlns:a16="http://schemas.microsoft.com/office/drawing/2014/main" id="{0800AD3A-7C54-FAB5-BAEC-B20C7BFDF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28" y="3259190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2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59" name="直線コネクタ 37058">
            <a:extLst>
              <a:ext uri="{FF2B5EF4-FFF2-40B4-BE49-F238E27FC236}">
                <a16:creationId xmlns:a16="http://schemas.microsoft.com/office/drawing/2014/main" id="{5E7FDBA1-CBAB-9F87-E85F-40DB60C16C71}"/>
              </a:ext>
            </a:extLst>
          </p:cNvPr>
          <p:cNvCxnSpPr>
            <a:cxnSpLocks/>
          </p:cNvCxnSpPr>
          <p:nvPr/>
        </p:nvCxnSpPr>
        <p:spPr>
          <a:xfrm>
            <a:off x="3759065" y="3432712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0" name="Rectangle 11">
            <a:extLst>
              <a:ext uri="{FF2B5EF4-FFF2-40B4-BE49-F238E27FC236}">
                <a16:creationId xmlns:a16="http://schemas.microsoft.com/office/drawing/2014/main" id="{A619E6A6-ABB7-1FEC-0ACC-DF27746D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297" y="2849356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3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61" name="直線コネクタ 37060">
            <a:extLst>
              <a:ext uri="{FF2B5EF4-FFF2-40B4-BE49-F238E27FC236}">
                <a16:creationId xmlns:a16="http://schemas.microsoft.com/office/drawing/2014/main" id="{91D97749-9AFE-0467-5BED-CA4C4ACE515A}"/>
              </a:ext>
            </a:extLst>
          </p:cNvPr>
          <p:cNvCxnSpPr>
            <a:cxnSpLocks/>
          </p:cNvCxnSpPr>
          <p:nvPr/>
        </p:nvCxnSpPr>
        <p:spPr>
          <a:xfrm>
            <a:off x="3750834" y="3022878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3" name="Rectangle 11">
            <a:extLst>
              <a:ext uri="{FF2B5EF4-FFF2-40B4-BE49-F238E27FC236}">
                <a16:creationId xmlns:a16="http://schemas.microsoft.com/office/drawing/2014/main" id="{1CE7B26D-0BED-DA93-1B0A-12A23C06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882" y="2439522"/>
            <a:ext cx="659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4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64" name="直線コネクタ 37063">
            <a:extLst>
              <a:ext uri="{FF2B5EF4-FFF2-40B4-BE49-F238E27FC236}">
                <a16:creationId xmlns:a16="http://schemas.microsoft.com/office/drawing/2014/main" id="{4FE98669-1265-B1A3-56AF-9997796BA40C}"/>
              </a:ext>
            </a:extLst>
          </p:cNvPr>
          <p:cNvCxnSpPr>
            <a:cxnSpLocks/>
          </p:cNvCxnSpPr>
          <p:nvPr/>
        </p:nvCxnSpPr>
        <p:spPr>
          <a:xfrm>
            <a:off x="3736419" y="2613044"/>
            <a:ext cx="24295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5" name="Rectangle 11">
            <a:extLst>
              <a:ext uri="{FF2B5EF4-FFF2-40B4-BE49-F238E27FC236}">
                <a16:creationId xmlns:a16="http://schemas.microsoft.com/office/drawing/2014/main" id="{C5745DCB-2164-A6AD-E892-FF79C719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39" y="3682440"/>
            <a:ext cx="830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 1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6" name="Rectangle 11">
                <a:extLst>
                  <a:ext uri="{FF2B5EF4-FFF2-40B4-BE49-F238E27FC236}">
                    <a16:creationId xmlns:a16="http://schemas.microsoft.com/office/drawing/2014/main" id="{7390B3D2-13FC-9581-F0CC-25466DACE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113" y="1333938"/>
                <a:ext cx="3466445" cy="984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量子数 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はフォノンの数</a:t>
                </a:r>
                <a:endParaRPr kumimoji="1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defTabSz="914400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フォノンのエネルギー　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ja-JP" altLang="en-US" sz="16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66" name="Rectangle 11">
                <a:extLst>
                  <a:ext uri="{FF2B5EF4-FFF2-40B4-BE49-F238E27FC236}">
                    <a16:creationId xmlns:a16="http://schemas.microsoft.com/office/drawing/2014/main" id="{7390B3D2-13FC-9581-F0CC-25466DACE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9113" y="1333938"/>
                <a:ext cx="3466445" cy="984885"/>
              </a:xfrm>
              <a:prstGeom prst="rect">
                <a:avLst/>
              </a:prstGeom>
              <a:blipFill>
                <a:blip r:embed="rId5"/>
                <a:stretch>
                  <a:fillRect l="-879" t="-24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67" name="Rectangle 11">
                <a:extLst>
                  <a:ext uri="{FF2B5EF4-FFF2-40B4-BE49-F238E27FC236}">
                    <a16:creationId xmlns:a16="http://schemas.microsoft.com/office/drawing/2014/main" id="{53FDB57A-D08C-1700-BBFA-24E5F33E1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209" y="3992887"/>
                <a:ext cx="3651053" cy="2107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　　フォノン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kumimoji="1"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kumimoji="1"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は</a:t>
                </a:r>
                <a:br>
                  <a:rPr kumimoji="1"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</a:br>
                <a:r>
                  <a:rPr kumimoji="1"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　　大正準分布</a:t>
                </a:r>
                <a:r>
                  <a:rPr kumimoji="1"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に従う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Planck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分布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defTabSz="914400" fontAlgn="base">
                  <a:spcBef>
                    <a:spcPts val="6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kumimoji="0" lang="en-US" altLang="ja-JP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ja-JP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ja-JP" alt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ja-JP" alt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37067" name="Rectangle 11">
                <a:extLst>
                  <a:ext uri="{FF2B5EF4-FFF2-40B4-BE49-F238E27FC236}">
                    <a16:creationId xmlns:a16="http://schemas.microsoft.com/office/drawing/2014/main" id="{53FDB57A-D08C-1700-BBFA-24E5F33E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209" y="3992887"/>
                <a:ext cx="3651053" cy="2107628"/>
              </a:xfrm>
              <a:prstGeom prst="rect">
                <a:avLst/>
              </a:prstGeom>
              <a:blipFill>
                <a:blip r:embed="rId6"/>
                <a:stretch>
                  <a:fillRect t="-20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71" name="矢印: 右 37070">
            <a:extLst>
              <a:ext uri="{FF2B5EF4-FFF2-40B4-BE49-F238E27FC236}">
                <a16:creationId xmlns:a16="http://schemas.microsoft.com/office/drawing/2014/main" id="{90247F8E-E122-EE39-86AA-FD5EB1608A6D}"/>
              </a:ext>
            </a:extLst>
          </p:cNvPr>
          <p:cNvSpPr/>
          <p:nvPr/>
        </p:nvSpPr>
        <p:spPr>
          <a:xfrm rot="5400000">
            <a:off x="1959819" y="4761334"/>
            <a:ext cx="371752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233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 Box 3"/>
              <p:cNvSpPr txBox="1">
                <a:spLocks noChangeArrowheads="1"/>
              </p:cNvSpPr>
              <p:nvPr/>
            </p:nvSpPr>
            <p:spPr bwMode="auto">
              <a:xfrm>
                <a:off x="1679443" y="616704"/>
                <a:ext cx="8833114" cy="12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Boltzmann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統計、正準統計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=&gt;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試験によく出る。</a:t>
                </a:r>
                <a:r>
                  <a:rPr kumimoji="1" lang="en-US" altLang="ja-JP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Ising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モデルなど。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正準集団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が複数の準位を作り、そのどれか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状態を取る。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ja-JP" altLang="en-US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のうち取りうる準位は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・・・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+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N</a:t>
                </a:r>
                <a:r>
                  <a:rPr kumimoji="1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-1</a:t>
                </a:r>
                <a:r>
                  <a:rPr kumimoji="1" lang="ja-JP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だけ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減少。 全粒子数の条件は未定乗数法で入る。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⋯=</m:t>
                    </m:r>
                    <m:f>
                      <m:f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1" lang="en-US" altLang="ja-JP" sz="16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1" lang="en-US" altLang="ja-JP" sz="16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1" lang="en-US" altLang="ja-JP" sz="16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⋯</m:t>
                        </m:r>
                      </m:den>
                    </m:f>
                  </m:oMath>
                </a14:m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443" y="616704"/>
                <a:ext cx="8833114" cy="1223220"/>
              </a:xfrm>
              <a:prstGeom prst="rect">
                <a:avLst/>
              </a:prstGeom>
              <a:blipFill>
                <a:blip r:embed="rId2"/>
                <a:stretch>
                  <a:fillRect l="-345" t="-1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各種統計における粒子の可能な配置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679443" y="4666026"/>
                <a:ext cx="8833114" cy="10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Bose-Einstein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統計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個の粒子が作る準位のそれぞれに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個以上の粒子が入れる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𝒈</m:t>
                                </m:r>
                                <m:r>
                                  <a:rPr kumimoji="1" lang="en-US" altLang="ja-JP" sz="1600" b="1" i="1" u="none" strike="noStrike" kern="120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𝑵𝒊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num>
                          <m:den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  <m:d>
                              <m:d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𝒈</m:t>
                                </m:r>
                                <m:r>
                                  <a:rPr kumimoji="1" lang="en-US" altLang="ja-JP" sz="1600" b="1" i="1" u="none" strike="noStrike" kern="120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443" y="4666026"/>
                <a:ext cx="8833114" cy="1053943"/>
              </a:xfrm>
              <a:prstGeom prst="rect">
                <a:avLst/>
              </a:prstGeom>
              <a:blipFill>
                <a:blip r:embed="rId3"/>
                <a:stretch>
                  <a:fillRect l="-345" t="-2312" b="-46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直線コネクタ 109"/>
          <p:cNvCxnSpPr/>
          <p:nvPr/>
        </p:nvCxnSpPr>
        <p:spPr bwMode="auto">
          <a:xfrm>
            <a:off x="2712040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>
            <a:off x="2712040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コネクタ 111"/>
          <p:cNvCxnSpPr/>
          <p:nvPr/>
        </p:nvCxnSpPr>
        <p:spPr bwMode="auto">
          <a:xfrm>
            <a:off x="3446173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直線コネクタ 112"/>
          <p:cNvCxnSpPr/>
          <p:nvPr/>
        </p:nvCxnSpPr>
        <p:spPr bwMode="auto">
          <a:xfrm>
            <a:off x="3446173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>
            <a:off x="4180306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>
            <a:off x="4180306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コネクタ 115"/>
          <p:cNvCxnSpPr/>
          <p:nvPr/>
        </p:nvCxnSpPr>
        <p:spPr bwMode="auto">
          <a:xfrm>
            <a:off x="4914439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>
            <a:off x="4914439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線コネクタ 117"/>
          <p:cNvCxnSpPr/>
          <p:nvPr/>
        </p:nvCxnSpPr>
        <p:spPr bwMode="auto">
          <a:xfrm>
            <a:off x="5648572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>
            <a:off x="5648572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コネクタ 119"/>
          <p:cNvCxnSpPr/>
          <p:nvPr/>
        </p:nvCxnSpPr>
        <p:spPr bwMode="auto">
          <a:xfrm>
            <a:off x="6382705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コネクタ 120"/>
          <p:cNvCxnSpPr/>
          <p:nvPr/>
        </p:nvCxnSpPr>
        <p:spPr bwMode="auto">
          <a:xfrm>
            <a:off x="6382705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線コネクタ 121"/>
          <p:cNvCxnSpPr/>
          <p:nvPr/>
        </p:nvCxnSpPr>
        <p:spPr bwMode="auto">
          <a:xfrm>
            <a:off x="7116838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コネクタ 122"/>
          <p:cNvCxnSpPr/>
          <p:nvPr/>
        </p:nvCxnSpPr>
        <p:spPr bwMode="auto">
          <a:xfrm>
            <a:off x="7116838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7850968" y="216054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コネクタ 124"/>
          <p:cNvCxnSpPr/>
          <p:nvPr/>
        </p:nvCxnSpPr>
        <p:spPr bwMode="auto">
          <a:xfrm>
            <a:off x="7850968" y="2372083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楕円 125"/>
          <p:cNvSpPr/>
          <p:nvPr/>
        </p:nvSpPr>
        <p:spPr bwMode="auto">
          <a:xfrm>
            <a:off x="2875620" y="2319268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7" name="楕円 126"/>
          <p:cNvSpPr/>
          <p:nvPr/>
        </p:nvSpPr>
        <p:spPr bwMode="auto">
          <a:xfrm>
            <a:off x="3507568" y="230807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正方形/長方形 128"/>
              <p:cNvSpPr/>
              <p:nvPr/>
            </p:nvSpPr>
            <p:spPr>
              <a:xfrm>
                <a:off x="2336829" y="2200923"/>
                <a:ext cx="432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29" name="正方形/長方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29" y="2200923"/>
                <a:ext cx="43255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正方形/長方形 129"/>
              <p:cNvSpPr/>
              <p:nvPr/>
            </p:nvSpPr>
            <p:spPr>
              <a:xfrm>
                <a:off x="2336829" y="1988833"/>
                <a:ext cx="432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30" name="正方形/長方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29" y="1988833"/>
                <a:ext cx="43255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楕円 132"/>
          <p:cNvSpPr/>
          <p:nvPr/>
        </p:nvSpPr>
        <p:spPr bwMode="auto">
          <a:xfrm>
            <a:off x="5866939" y="231112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4" name="楕円 133"/>
          <p:cNvSpPr/>
          <p:nvPr/>
        </p:nvSpPr>
        <p:spPr bwMode="auto">
          <a:xfrm>
            <a:off x="7347862" y="209467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5" name="楕円 134"/>
          <p:cNvSpPr/>
          <p:nvPr/>
        </p:nvSpPr>
        <p:spPr bwMode="auto">
          <a:xfrm>
            <a:off x="8076926" y="232452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6" name="楕円 135"/>
          <p:cNvSpPr/>
          <p:nvPr/>
        </p:nvSpPr>
        <p:spPr bwMode="auto">
          <a:xfrm>
            <a:off x="4967779" y="230807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7" name="楕円 136"/>
          <p:cNvSpPr/>
          <p:nvPr/>
        </p:nvSpPr>
        <p:spPr bwMode="auto">
          <a:xfrm>
            <a:off x="6455203" y="2099584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2666323" y="1822282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3394795" y="1819234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4132411" y="1834474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4848691" y="1837522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5577163" y="1834474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3" name="正方形/長方形 142"/>
          <p:cNvSpPr/>
          <p:nvPr/>
        </p:nvSpPr>
        <p:spPr bwMode="auto">
          <a:xfrm>
            <a:off x="6314779" y="1849714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4" name="正方形/長方形 143"/>
          <p:cNvSpPr/>
          <p:nvPr/>
        </p:nvSpPr>
        <p:spPr bwMode="auto">
          <a:xfrm>
            <a:off x="7049347" y="1852762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7777819" y="1849714"/>
            <a:ext cx="618377" cy="663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00" name="直線コネクタ 99"/>
          <p:cNvCxnSpPr/>
          <p:nvPr/>
        </p:nvCxnSpPr>
        <p:spPr bwMode="auto">
          <a:xfrm>
            <a:off x="4440168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>
            <a:off x="4440168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>
            <a:off x="5174301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>
            <a:off x="5174301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>
            <a:off x="5908434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>
            <a:off x="5908434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>
            <a:off x="6642567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>
            <a:off x="6642567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/>
          <p:nvPr/>
        </p:nvCxnSpPr>
        <p:spPr bwMode="auto">
          <a:xfrm>
            <a:off x="7376700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>
            <a:off x="7376700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直線コネクタ 145"/>
          <p:cNvCxnSpPr/>
          <p:nvPr/>
        </p:nvCxnSpPr>
        <p:spPr bwMode="auto">
          <a:xfrm>
            <a:off x="8110833" y="392880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直線コネクタ 146"/>
          <p:cNvCxnSpPr/>
          <p:nvPr/>
        </p:nvCxnSpPr>
        <p:spPr bwMode="auto">
          <a:xfrm>
            <a:off x="8110833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直線コネクタ 147"/>
          <p:cNvCxnSpPr/>
          <p:nvPr/>
        </p:nvCxnSpPr>
        <p:spPr bwMode="auto">
          <a:xfrm>
            <a:off x="8844966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直線コネクタ 148"/>
          <p:cNvCxnSpPr/>
          <p:nvPr/>
        </p:nvCxnSpPr>
        <p:spPr bwMode="auto">
          <a:xfrm>
            <a:off x="9579096" y="4355525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楕円 149"/>
          <p:cNvSpPr/>
          <p:nvPr/>
        </p:nvSpPr>
        <p:spPr bwMode="auto">
          <a:xfrm>
            <a:off x="4717536" y="428542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1" name="楕円 150"/>
          <p:cNvSpPr/>
          <p:nvPr/>
        </p:nvSpPr>
        <p:spPr bwMode="auto">
          <a:xfrm>
            <a:off x="5235696" y="429151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2" name="楕円 151"/>
          <p:cNvSpPr/>
          <p:nvPr/>
        </p:nvSpPr>
        <p:spPr bwMode="auto">
          <a:xfrm>
            <a:off x="6214104" y="387089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正方形/長方形 152"/>
              <p:cNvSpPr/>
              <p:nvPr/>
            </p:nvSpPr>
            <p:spPr>
              <a:xfrm>
                <a:off x="1967786" y="4180004"/>
                <a:ext cx="2591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𝟓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3" name="正方形/長方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86" y="4180004"/>
                <a:ext cx="2591415" cy="307777"/>
              </a:xfrm>
              <a:prstGeom prst="rect">
                <a:avLst/>
              </a:prstGeom>
              <a:blipFill>
                <a:blip r:embed="rId6"/>
                <a:stretch>
                  <a:fillRect l="-706" t="-6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正方形/長方形 153"/>
              <p:cNvSpPr/>
              <p:nvPr/>
            </p:nvSpPr>
            <p:spPr>
              <a:xfrm>
                <a:off x="1970565" y="3762983"/>
                <a:ext cx="25962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𝟔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4" name="正方形/長方形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65" y="3762983"/>
                <a:ext cx="2596224" cy="307777"/>
              </a:xfrm>
              <a:prstGeom prst="rect">
                <a:avLst/>
              </a:prstGeom>
              <a:blipFill>
                <a:blip r:embed="rId7"/>
                <a:stretch>
                  <a:fillRect l="-704" t="-3922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右中かっこ 154"/>
          <p:cNvSpPr/>
          <p:nvPr/>
        </p:nvSpPr>
        <p:spPr bwMode="auto">
          <a:xfrm rot="5400000">
            <a:off x="7201656" y="1726292"/>
            <a:ext cx="228600" cy="575157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正方形/長方形 155"/>
              <p:cNvSpPr/>
              <p:nvPr/>
            </p:nvSpPr>
            <p:spPr>
              <a:xfrm>
                <a:off x="6852792" y="4664933"/>
                <a:ext cx="971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縮退度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6" name="正方形/長方形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92" y="4664933"/>
                <a:ext cx="971163" cy="307777"/>
              </a:xfrm>
              <a:prstGeom prst="rect">
                <a:avLst/>
              </a:prstGeom>
              <a:blipFill>
                <a:blip r:embed="rId8"/>
                <a:stretch>
                  <a:fillRect l="-1887"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楕円 156"/>
          <p:cNvSpPr/>
          <p:nvPr/>
        </p:nvSpPr>
        <p:spPr bwMode="auto">
          <a:xfrm>
            <a:off x="7595067" y="429456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8" name="楕円 157"/>
          <p:cNvSpPr/>
          <p:nvPr/>
        </p:nvSpPr>
        <p:spPr bwMode="auto">
          <a:xfrm>
            <a:off x="9918842" y="4290674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9" name="楕円 158"/>
          <p:cNvSpPr/>
          <p:nvPr/>
        </p:nvSpPr>
        <p:spPr bwMode="auto">
          <a:xfrm>
            <a:off x="4646744" y="386450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0" name="楕円 159"/>
          <p:cNvSpPr/>
          <p:nvPr/>
        </p:nvSpPr>
        <p:spPr bwMode="auto">
          <a:xfrm>
            <a:off x="8279772" y="3879254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1" name="楕円 160"/>
          <p:cNvSpPr/>
          <p:nvPr/>
        </p:nvSpPr>
        <p:spPr bwMode="auto">
          <a:xfrm>
            <a:off x="8383011" y="4297124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2" name="正方形/長方形 161"/>
          <p:cNvSpPr/>
          <p:nvPr/>
        </p:nvSpPr>
        <p:spPr bwMode="auto">
          <a:xfrm>
            <a:off x="4417547" y="4217315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3" name="正方形/長方形 162"/>
          <p:cNvSpPr/>
          <p:nvPr/>
        </p:nvSpPr>
        <p:spPr bwMode="auto">
          <a:xfrm>
            <a:off x="4420316" y="3804447"/>
            <a:ext cx="5764183" cy="245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164" name="直線コネクタ 163"/>
          <p:cNvCxnSpPr/>
          <p:nvPr/>
        </p:nvCxnSpPr>
        <p:spPr bwMode="auto">
          <a:xfrm>
            <a:off x="4510260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>
            <a:off x="4510260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コネクタ 165"/>
          <p:cNvCxnSpPr/>
          <p:nvPr/>
        </p:nvCxnSpPr>
        <p:spPr bwMode="auto">
          <a:xfrm>
            <a:off x="5244393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直線コネクタ 166"/>
          <p:cNvCxnSpPr/>
          <p:nvPr/>
        </p:nvCxnSpPr>
        <p:spPr bwMode="auto">
          <a:xfrm>
            <a:off x="5244393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直線コネクタ 167"/>
          <p:cNvCxnSpPr/>
          <p:nvPr/>
        </p:nvCxnSpPr>
        <p:spPr bwMode="auto">
          <a:xfrm>
            <a:off x="5978526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直線コネクタ 168"/>
          <p:cNvCxnSpPr/>
          <p:nvPr/>
        </p:nvCxnSpPr>
        <p:spPr bwMode="auto">
          <a:xfrm>
            <a:off x="5978526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線コネクタ 169"/>
          <p:cNvCxnSpPr/>
          <p:nvPr/>
        </p:nvCxnSpPr>
        <p:spPr bwMode="auto">
          <a:xfrm>
            <a:off x="6712659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直線コネクタ 170"/>
          <p:cNvCxnSpPr/>
          <p:nvPr/>
        </p:nvCxnSpPr>
        <p:spPr bwMode="auto">
          <a:xfrm>
            <a:off x="6712659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直線コネクタ 171"/>
          <p:cNvCxnSpPr/>
          <p:nvPr/>
        </p:nvCxnSpPr>
        <p:spPr bwMode="auto">
          <a:xfrm>
            <a:off x="7446792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線コネクタ 172"/>
          <p:cNvCxnSpPr/>
          <p:nvPr/>
        </p:nvCxnSpPr>
        <p:spPr bwMode="auto">
          <a:xfrm>
            <a:off x="7446792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直線コネクタ 173"/>
          <p:cNvCxnSpPr/>
          <p:nvPr/>
        </p:nvCxnSpPr>
        <p:spPr bwMode="auto">
          <a:xfrm>
            <a:off x="8180925" y="5895759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直線コネクタ 174"/>
          <p:cNvCxnSpPr/>
          <p:nvPr/>
        </p:nvCxnSpPr>
        <p:spPr bwMode="auto">
          <a:xfrm>
            <a:off x="8180925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直線コネクタ 175"/>
          <p:cNvCxnSpPr/>
          <p:nvPr/>
        </p:nvCxnSpPr>
        <p:spPr bwMode="auto">
          <a:xfrm>
            <a:off x="8915058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直線コネクタ 176"/>
          <p:cNvCxnSpPr/>
          <p:nvPr/>
        </p:nvCxnSpPr>
        <p:spPr bwMode="auto">
          <a:xfrm>
            <a:off x="9649188" y="6272601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楕円 177"/>
          <p:cNvSpPr/>
          <p:nvPr/>
        </p:nvSpPr>
        <p:spPr bwMode="auto">
          <a:xfrm>
            <a:off x="4571220" y="6205545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9" name="楕円 178"/>
          <p:cNvSpPr/>
          <p:nvPr/>
        </p:nvSpPr>
        <p:spPr bwMode="auto">
          <a:xfrm>
            <a:off x="4787628" y="620249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0" name="楕円 179"/>
          <p:cNvSpPr/>
          <p:nvPr/>
        </p:nvSpPr>
        <p:spPr bwMode="auto">
          <a:xfrm>
            <a:off x="5305788" y="6208593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1" name="楕円 180"/>
          <p:cNvSpPr/>
          <p:nvPr/>
        </p:nvSpPr>
        <p:spPr bwMode="auto">
          <a:xfrm>
            <a:off x="5458188" y="583479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2" name="楕円 181"/>
          <p:cNvSpPr/>
          <p:nvPr/>
        </p:nvSpPr>
        <p:spPr bwMode="auto">
          <a:xfrm>
            <a:off x="6067788" y="583175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3" name="楕円 182"/>
          <p:cNvSpPr/>
          <p:nvPr/>
        </p:nvSpPr>
        <p:spPr bwMode="auto">
          <a:xfrm>
            <a:off x="6284196" y="583784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4" name="右中かっこ 183"/>
          <p:cNvSpPr/>
          <p:nvPr/>
        </p:nvSpPr>
        <p:spPr bwMode="auto">
          <a:xfrm rot="5400000">
            <a:off x="7271748" y="3643368"/>
            <a:ext cx="228600" cy="575157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正方形/長方形 184"/>
              <p:cNvSpPr/>
              <p:nvPr/>
            </p:nvSpPr>
            <p:spPr>
              <a:xfrm>
                <a:off x="7105764" y="6582009"/>
                <a:ext cx="9711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縮退度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85" name="正方形/長方形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64" y="6582009"/>
                <a:ext cx="971163" cy="307777"/>
              </a:xfrm>
              <a:prstGeom prst="rect">
                <a:avLst/>
              </a:prstGeom>
              <a:blipFill>
                <a:blip r:embed="rId9"/>
                <a:stretch>
                  <a:fillRect l="-1887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楕円 185"/>
          <p:cNvSpPr/>
          <p:nvPr/>
        </p:nvSpPr>
        <p:spPr bwMode="auto">
          <a:xfrm>
            <a:off x="6870066" y="620249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7" name="楕円 186"/>
          <p:cNvSpPr/>
          <p:nvPr/>
        </p:nvSpPr>
        <p:spPr bwMode="auto">
          <a:xfrm>
            <a:off x="7665159" y="6211641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8" name="楕円 187"/>
          <p:cNvSpPr/>
          <p:nvPr/>
        </p:nvSpPr>
        <p:spPr bwMode="auto">
          <a:xfrm>
            <a:off x="7808415" y="5837847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9" name="楕円 188"/>
          <p:cNvSpPr/>
          <p:nvPr/>
        </p:nvSpPr>
        <p:spPr bwMode="auto">
          <a:xfrm>
            <a:off x="7566644" y="5834799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0" name="楕円 189"/>
          <p:cNvSpPr/>
          <p:nvPr/>
        </p:nvSpPr>
        <p:spPr bwMode="auto">
          <a:xfrm>
            <a:off x="9684134" y="6213846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1" name="楕円 190"/>
          <p:cNvSpPr/>
          <p:nvPr/>
        </p:nvSpPr>
        <p:spPr bwMode="auto">
          <a:xfrm>
            <a:off x="9836534" y="6210798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2" name="楕円 191"/>
          <p:cNvSpPr/>
          <p:nvPr/>
        </p:nvSpPr>
        <p:spPr bwMode="auto">
          <a:xfrm>
            <a:off x="9988934" y="6207750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3" name="正方形/長方形 192"/>
          <p:cNvSpPr/>
          <p:nvPr/>
        </p:nvSpPr>
        <p:spPr bwMode="auto">
          <a:xfrm>
            <a:off x="4471144" y="6154006"/>
            <a:ext cx="5764183" cy="228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正方形/長方形 193"/>
              <p:cNvSpPr/>
              <p:nvPr/>
            </p:nvSpPr>
            <p:spPr>
              <a:xfrm>
                <a:off x="1951679" y="6112051"/>
                <a:ext cx="26507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𝟗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94" name="正方形/長方形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79" y="6112051"/>
                <a:ext cx="2650726" cy="307777"/>
              </a:xfrm>
              <a:prstGeom prst="rect">
                <a:avLst/>
              </a:prstGeom>
              <a:blipFill>
                <a:blip r:embed="rId10"/>
                <a:stretch>
                  <a:fillRect l="-690" t="-6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正方形/長方形 194"/>
              <p:cNvSpPr/>
              <p:nvPr/>
            </p:nvSpPr>
            <p:spPr>
              <a:xfrm>
                <a:off x="1962772" y="5719969"/>
                <a:ext cx="25962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グループ</a:t>
                </a:r>
                <a:r>
                  <a:rPr kumimoji="0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0" lang="ja-JP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𝟔</m:t>
                    </m:r>
                    <m:r>
                      <m:rPr>
                        <m:nor/>
                      </m:rPr>
                      <a: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𝟓</m:t>
                    </m:r>
                  </m:oMath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95" name="正方形/長方形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772" y="5719969"/>
                <a:ext cx="2596224" cy="307777"/>
              </a:xfrm>
              <a:prstGeom prst="rect">
                <a:avLst/>
              </a:prstGeom>
              <a:blipFill>
                <a:blip r:embed="rId11"/>
                <a:stretch>
                  <a:fillRect l="-704" t="-3922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正方形/長方形 195"/>
          <p:cNvSpPr/>
          <p:nvPr/>
        </p:nvSpPr>
        <p:spPr bwMode="auto">
          <a:xfrm>
            <a:off x="4473918" y="5774398"/>
            <a:ext cx="5764183" cy="228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 Box 3"/>
              <p:cNvSpPr txBox="1">
                <a:spLocks noChangeArrowheads="1"/>
              </p:cNvSpPr>
              <p:nvPr/>
            </p:nvSpPr>
            <p:spPr bwMode="auto">
              <a:xfrm>
                <a:off x="1679443" y="2505954"/>
                <a:ext cx="8833114" cy="1290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Fermi-Dirac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統計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個の粒子が作る準位のそれぞれに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個あるいは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個の粒子が入れる。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・・・に制約条件は入れる必要はない。全粒子数の条件は未定乗数法で入る。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1" lang="en-US" altLang="ja-JP" sz="16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  <m:r>
                          <a:rPr kumimoji="1" lang="en-US" altLang="ja-JP" sz="16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  <m:r>
                          <a:rPr kumimoji="1" lang="en-US" altLang="ja-JP" sz="16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1" lang="en-US" altLang="ja-JP" sz="1600" b="0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r>
                              <a:rPr kumimoji="1" lang="en-US" altLang="ja-JP" sz="16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𝒈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num>
                          <m:den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1" lang="en-US" altLang="ja-JP" sz="16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  <m:d>
                              <m:d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𝒈</m:t>
                                </m:r>
                                <m:r>
                                  <a:rPr kumimoji="1" lang="en-US" altLang="ja-JP" sz="1600" b="1" i="1" u="none" strike="noStrike" kern="1200" cap="none" spc="0" normalizeH="0" baseline="-2500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𝑵𝒊</m:t>
                                </m:r>
                              </m:e>
                            </m:d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9443" y="2505954"/>
                <a:ext cx="8833114" cy="1290610"/>
              </a:xfrm>
              <a:prstGeom prst="rect">
                <a:avLst/>
              </a:prstGeom>
              <a:blipFill>
                <a:blip r:embed="rId12"/>
                <a:stretch>
                  <a:fillRect l="-345" t="-1887" b="-37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直線コネクタ 198"/>
          <p:cNvCxnSpPr/>
          <p:nvPr/>
        </p:nvCxnSpPr>
        <p:spPr bwMode="auto">
          <a:xfrm>
            <a:off x="2722200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直線コネクタ 199"/>
          <p:cNvCxnSpPr/>
          <p:nvPr/>
        </p:nvCxnSpPr>
        <p:spPr bwMode="auto">
          <a:xfrm>
            <a:off x="3456333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直線コネクタ 200"/>
          <p:cNvCxnSpPr/>
          <p:nvPr/>
        </p:nvCxnSpPr>
        <p:spPr bwMode="auto">
          <a:xfrm>
            <a:off x="4190466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直線コネクタ 201"/>
          <p:cNvCxnSpPr/>
          <p:nvPr/>
        </p:nvCxnSpPr>
        <p:spPr bwMode="auto">
          <a:xfrm>
            <a:off x="4924599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直線コネクタ 202"/>
          <p:cNvCxnSpPr/>
          <p:nvPr/>
        </p:nvCxnSpPr>
        <p:spPr bwMode="auto">
          <a:xfrm>
            <a:off x="5658732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直線コネクタ 203"/>
          <p:cNvCxnSpPr/>
          <p:nvPr/>
        </p:nvCxnSpPr>
        <p:spPr bwMode="auto">
          <a:xfrm>
            <a:off x="6392865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直線コネクタ 204"/>
          <p:cNvCxnSpPr/>
          <p:nvPr/>
        </p:nvCxnSpPr>
        <p:spPr bwMode="auto">
          <a:xfrm>
            <a:off x="7126998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直線コネクタ 205"/>
          <p:cNvCxnSpPr/>
          <p:nvPr/>
        </p:nvCxnSpPr>
        <p:spPr bwMode="auto">
          <a:xfrm>
            <a:off x="7861128" y="2010684"/>
            <a:ext cx="5212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楕円 206"/>
          <p:cNvSpPr/>
          <p:nvPr/>
        </p:nvSpPr>
        <p:spPr bwMode="auto">
          <a:xfrm>
            <a:off x="4496136" y="1952772"/>
            <a:ext cx="121920" cy="1219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正方形/長方形 207"/>
              <p:cNvSpPr/>
              <p:nvPr/>
            </p:nvSpPr>
            <p:spPr>
              <a:xfrm>
                <a:off x="2336829" y="1819923"/>
                <a:ext cx="432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8" name="正方形/長方形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29" y="1819923"/>
                <a:ext cx="43255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1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22F25BD-19F2-49F4-B9C4-BCAF8144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大正準分布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66900" y="914401"/>
                <a:ext cx="8172450" cy="52625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系が粒子数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、エネルギー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の状態を占める確率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(6.27)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大正準分布</a:t>
                </a: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nary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(6.22)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nary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大分配関数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altLang="ja-JP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p>
                            </m:sSup>
                            <m:r>
                              <a:rPr lang="en-US" altLang="ja-JP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𝛃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(6.26)</a:t>
                </a:r>
              </a:p>
              <a:p>
                <a:pPr>
                  <a:lnSpc>
                    <a:spcPct val="120000"/>
                  </a:lnSpc>
                </a:pP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6900" y="914401"/>
                <a:ext cx="8172450" cy="5262563"/>
              </a:xfrm>
              <a:blipFill>
                <a:blip r:embed="rId2"/>
                <a:stretch>
                  <a:fillRect l="-1342" t="-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78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1"/>
                <a:ext cx="9144000" cy="84772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3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の意味</a:t>
                </a:r>
                <a:r>
                  <a:rPr lang="en-US" altLang="ja-JP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化学ポテンシャル</a:t>
                </a: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1"/>
                <a:ext cx="9144000" cy="847725"/>
              </a:xfrm>
              <a:blipFill>
                <a:blip r:embed="rId2"/>
                <a:stretch>
                  <a:fillRect t="-5036" b="-12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23874" y="752474"/>
                <a:ext cx="10829925" cy="610552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大分配関数</a:t>
                </a: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Boltzmann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分布の導入と同様、</a:t>
                </a:r>
                <a14:m>
                  <m:oMath xmlns:m="http://schemas.openxmlformats.org/officeDocument/2006/math">
                    <m:r>
                      <a:rPr lang="ja-JP" altLang="en-US" sz="24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ja-JP" sz="24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・体積一定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ja-JP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 		(6.27)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から、エネルギーの平均値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粒子数の平均値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nary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nary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ja-JP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(6.28)</a:t>
                </a:r>
                <a:endParaRPr lang="ja-JP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4" y="752474"/>
                <a:ext cx="10829925" cy="6105526"/>
              </a:xfrm>
              <a:blipFill>
                <a:blip r:embed="rId3"/>
                <a:stretch>
                  <a:fillRect l="-901" t="-9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31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1"/>
                <a:ext cx="9144000" cy="8667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3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の意味</a:t>
                </a:r>
                <a:r>
                  <a:rPr lang="en-US" altLang="ja-JP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活量と化学ポテンシャル</a:t>
                </a: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1"/>
                <a:ext cx="9144000" cy="866775"/>
              </a:xfrm>
              <a:blipFill>
                <a:blip r:embed="rId2"/>
                <a:stretch>
                  <a:fillRect t="-3521" b="-10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866776"/>
                <a:ext cx="11487920" cy="599122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(6.28)</a:t>
                </a:r>
                <a:endParaRPr lang="ja-JP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ギブス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―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デュエムの関係式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𝑁𝑑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(2.53)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0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化学ポテンシャル</a:t>
                </a:r>
                <a:endParaRPr lang="en-US" altLang="ja-JP" sz="20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体積一定の時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(6.29)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ja-JP" alt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から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f>
                      <m:f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ja-JP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(6.28)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/>
                  <a:t>　　　　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(6.30)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(6.29)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(6.30)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を比較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/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　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ja-JP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活量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溶液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、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フガシティ 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気体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 	(6.31)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𝑝𝑉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			(6.32)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866776"/>
                <a:ext cx="11487920" cy="5991224"/>
              </a:xfrm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CBF532-4B88-493F-ACED-B5B9F7FE631C}"/>
              </a:ext>
            </a:extLst>
          </p:cNvPr>
          <p:cNvSpPr txBox="1"/>
          <p:nvPr/>
        </p:nvSpPr>
        <p:spPr>
          <a:xfrm>
            <a:off x="0" y="-22840"/>
            <a:ext cx="752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p.132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06179"/>
      </p:ext>
    </p:extLst>
  </p:cSld>
  <p:clrMapOvr>
    <a:masterClrMapping/>
  </p:clrMapOvr>
</p:sld>
</file>

<file path=ppt/theme/theme1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17900</TotalTime>
  <Words>8049</Words>
  <Application>Microsoft Office PowerPoint</Application>
  <PresentationFormat>ワイド画面</PresentationFormat>
  <Paragraphs>921</Paragraphs>
  <Slides>69</Slides>
  <Notes>35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86" baseType="lpstr">
      <vt:lpstr>HG丸ｺﾞｼｯｸM-PRO</vt:lpstr>
      <vt:lpstr>ＭＳ Ｐゴシック</vt:lpstr>
      <vt:lpstr>ＭＳ ゴシック</vt:lpstr>
      <vt:lpstr>Yu Gothic</vt:lpstr>
      <vt:lpstr>Arial</vt:lpstr>
      <vt:lpstr>Calibri</vt:lpstr>
      <vt:lpstr>Calibri Light</vt:lpstr>
      <vt:lpstr>Cambria Math</vt:lpstr>
      <vt:lpstr>Symbol</vt:lpstr>
      <vt:lpstr>Times New Roman</vt:lpstr>
      <vt:lpstr>100_標準デザイン</vt:lpstr>
      <vt:lpstr>Office 2013 - 2022 テーマ</vt:lpstr>
      <vt:lpstr>2_Office 2013 - 2022 テーマ</vt:lpstr>
      <vt:lpstr>3_Office 2013 - 2022 テーマ</vt:lpstr>
      <vt:lpstr>10_標準デザイン</vt:lpstr>
      <vt:lpstr>42_標準デザイン</vt:lpstr>
      <vt:lpstr>数式</vt:lpstr>
      <vt:lpstr>統計力学 (C)</vt:lpstr>
      <vt:lpstr>PowerPoint プレゼンテーション</vt:lpstr>
      <vt:lpstr>大正準集団: 正準集団を集めて小正準集団を作る</vt:lpstr>
      <vt:lpstr>§6.3, 7.4　大正準集団の統計</vt:lpstr>
      <vt:lpstr>Γ_0空間での最大確率の分布</vt:lpstr>
      <vt:lpstr>大正準分布</vt:lpstr>
      <vt:lpstr>大正準分布</vt:lpstr>
      <vt:lpstr>λの意味: 化学ポテンシャル</vt:lpstr>
      <vt:lpstr>λの意味: 活量と化学ポテンシャル</vt:lpstr>
      <vt:lpstr>大正準分布・大分配関数: まとめ</vt:lpstr>
      <vt:lpstr>グランドポテンシャル Ω (熱力学ポテンシャル)</vt:lpstr>
      <vt:lpstr>小正準集団、正準集団大正準集団</vt:lpstr>
      <vt:lpstr>PowerPoint プレゼンテーション</vt:lpstr>
      <vt:lpstr>単原子分子理想気体: エネルギーの等分配則</vt:lpstr>
      <vt:lpstr>PowerPoint プレゼンテーション</vt:lpstr>
      <vt:lpstr>多原子分子気体の自由度と等分配則</vt:lpstr>
      <vt:lpstr>PowerPoint プレゼンテーション</vt:lpstr>
      <vt:lpstr>§5.2　固体の比熱: 古典統計 (アインシュタインモデル)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古典統計力学: エネルギー等分配則の問題</vt:lpstr>
      <vt:lpstr>PowerPoint プレゼンテーション</vt:lpstr>
      <vt:lpstr>熱容量の問題: 量子力学誕生のきっかけ</vt:lpstr>
      <vt:lpstr>Schrödinger方程式</vt:lpstr>
      <vt:lpstr>量子統計: 等確率の原理と正準理論</vt:lpstr>
      <vt:lpstr>量子統計力学: 正準分布による調和振動子</vt:lpstr>
      <vt:lpstr>量子統計力学: 正準分布による調和振動子</vt:lpstr>
      <vt:lpstr>PowerPoint プレゼンテーション</vt:lpstr>
      <vt:lpstr>量子方程式</vt:lpstr>
      <vt:lpstr>量子統計: 等確率の原理と正準理論</vt:lpstr>
      <vt:lpstr>量子統計力学: 正準分布による調和振動子</vt:lpstr>
      <vt:lpstr>量子統計力学: 正準分布による調和振動子</vt:lpstr>
      <vt:lpstr>多粒子系の量子力学的取り扱い</vt:lpstr>
      <vt:lpstr>多粒子系の量子力学的取り扱い: 多電子原子の例</vt:lpstr>
      <vt:lpstr>§7.1　スピンと量子統計</vt:lpstr>
      <vt:lpstr>粒子の交換に対する波動関数の対称性</vt:lpstr>
      <vt:lpstr>粒子の交換に対する波動関数の対称性: 反対称な場合</vt:lpstr>
      <vt:lpstr>粒子の交換に対する波動関数の対称性: 対称な場合</vt:lpstr>
      <vt:lpstr>ボース粒子とフェルミ粒子</vt:lpstr>
      <vt:lpstr>量子統計力学における多粒子系の取り扱い</vt:lpstr>
      <vt:lpstr>多粒子系の量子力学的取り扱い: 多電子原子の例</vt:lpstr>
      <vt:lpstr>PowerPoint プレゼンテーション</vt:lpstr>
      <vt:lpstr>§7.2 ボース分布とフェルミ分布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Bose-Einstein統計</vt:lpstr>
      <vt:lpstr>α, βの物理的な意味</vt:lpstr>
      <vt:lpstr>α, βの物理的な意味、Boltzmannの原理</vt:lpstr>
      <vt:lpstr>古典近似 (Boltzmann近似）</vt:lpstr>
      <vt:lpstr>PowerPoint プレゼンテーション</vt:lpstr>
      <vt:lpstr>調和振動子の量子力学での取り扱い</vt:lpstr>
      <vt:lpstr>Fermi-Dirac分布関数</vt:lpstr>
      <vt:lpstr>Fermi-Dirac分布関数</vt:lpstr>
      <vt:lpstr>Bose-Einstein分布関数</vt:lpstr>
      <vt:lpstr>古典近似: Fermi-Dirac分布</vt:lpstr>
      <vt:lpstr>古典近似: Bose-Einstein分布</vt:lpstr>
      <vt:lpstr>PowerPoint プレゼンテーション</vt:lpstr>
      <vt:lpstr>化学ポテンシャル μ の決め方</vt:lpstr>
      <vt:lpstr>金属の電子密度の計算: プログラム</vt:lpstr>
      <vt:lpstr>統計分布関数</vt:lpstr>
      <vt:lpstr>分布関数から物理量を求める方法</vt:lpstr>
      <vt:lpstr>PowerPoint プレゼンテーション</vt:lpstr>
      <vt:lpstr>PowerPoint プレゼンテーション</vt:lpstr>
      <vt:lpstr>調和振動子の量子統計力学の取り扱い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熱力学第一法則</dc:title>
  <dc:creator>Satoru Matsuishi</dc:creator>
  <cp:lastModifiedBy>利夫 神谷</cp:lastModifiedBy>
  <cp:revision>1828</cp:revision>
  <cp:lastPrinted>2019-10-23T00:04:02Z</cp:lastPrinted>
  <dcterms:created xsi:type="dcterms:W3CDTF">2016-07-11T03:38:27Z</dcterms:created>
  <dcterms:modified xsi:type="dcterms:W3CDTF">2025-08-26T07:38:01Z</dcterms:modified>
</cp:coreProperties>
</file>