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4" Type="http://schemas.openxmlformats.org/officeDocument/2006/relationships/viewProps" Target="viewProps.xml" /><Relationship Id="rId2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6" Type="http://schemas.openxmlformats.org/officeDocument/2006/relationships/tableStyles" Target="tableStyles.xml" /><Relationship Id="rId2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第6回講義：大正準集団と量子統計力学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4.4 熱力学量との関係：化学ポテンシャルの導入</a:t>
                </a:r>
              </a:p>
              <a:p>
                <a:pPr lvl="0"/>
                <a:r>
                  <a:rPr/>
                  <a:t>熱力学との比較により、未定乗数の物理的意味が判明。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β</m:t>
                    </m:r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bar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k</m:t>
                        </m:r>
                        <m:r>
                          <m:t>T</m:t>
                        </m:r>
                      </m:den>
                    </m:f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r>
                      <m:t>k</m:t>
                    </m:r>
                  </m:oMath>
                </a14:m>
                <a:r>
                  <a:rPr/>
                  <a:t>: ボルツマン定数, 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: 絶対温度)</a:t>
                </a:r>
              </a:p>
              <a:p>
                <a:pPr lvl="1"/>
                <a14:m>
                  <m:oMath xmlns:m="http://schemas.openxmlformats.org/officeDocument/2006/math">
                    <m:r>
                      <m:t>α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f>
                      <m:fPr>
                        <m:type m:val="bar"/>
                      </m:fPr>
                      <m:num>
                        <m:r>
                          <m:t>μ</m:t>
                        </m:r>
                      </m:num>
                      <m:den>
                        <m:r>
                          <m:t>k</m:t>
                        </m:r>
                        <m:r>
                          <m:t>T</m:t>
                        </m:r>
                      </m:den>
                    </m:f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: </a:t>
                </a:r>
                <a:r>
                  <a:rPr b="1"/>
                  <a:t>化学ポテンシャル</a:t>
                </a:r>
                <a:r>
                  <a:rPr/>
                  <a:t>)</a:t>
                </a:r>
              </a:p>
              <a:p>
                <a:pPr lvl="0"/>
                <a:r>
                  <a:rPr b="1"/>
                  <a:t>大正準分布関数の最終形</a:t>
                </a:r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P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sSub>
                            <m:e>
                              <m:r>
                                <m:t>Z</m:t>
                              </m:r>
                            </m:e>
                            <m:sub>
                              <m:r>
                                <m:t>G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m:t>exp</m:t>
                      </m:r>
                      <m:d>
                        <m:dPr>
                          <m:begChr m:val="("/>
                          <m:sepChr m:val=""/>
                          <m:endChr m:val=")"/>
                          <m:grow/>
                        </m:dPr>
                        <m:e>
                          <m:f>
                            <m:fPr>
                              <m:type m:val="bar"/>
                            </m:fPr>
                            <m:num>
                              <m:r>
                                <m:t>μ</m:t>
                              </m:r>
                              <m:r>
                                <m:t>N</m:t>
                              </m:r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sSub>
                                <m:e>
                                  <m:r>
                                    <m:t>E</m:t>
                                  </m:r>
                                </m:e>
                                <m:sub>
                                  <m:r>
                                    <m:t>N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I</m:t>
                                  </m:r>
                                </m:sub>
                              </m:sSub>
                            </m:num>
                            <m:den>
                              <m:r>
                                <m:t>k</m:t>
                              </m:r>
                              <m:r>
                                <m:t>T</m:t>
                              </m:r>
                            </m:den>
                          </m:f>
                        </m:e>
                      </m:d>
                    </m:oMath>
                  </m:oMathPara>
                </a14:m>
              </a:p>
              <a:p>
                <a:pPr lvl="0"/>
                <a:r>
                  <a:rPr b="1"/>
                  <a:t>大分配関数 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G</m:t>
                        </m:r>
                      </m:sub>
                    </m:sSub>
                  </m:oMath>
                </a14:m>
                <a:r>
                  <a:rPr b="1"/>
                  <a:t> と熱力学量</a:t>
                </a:r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r>
                        <m:t>V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k</m:t>
                      </m:r>
                      <m:r>
                        <m:t>T</m:t>
                      </m:r>
                      <m:r>
                        <m:rPr>
                          <m:sty m:val="p"/>
                        </m:rPr>
                        <m:t>ln</m:t>
                      </m:r>
                      <m:sSub>
                        <m:e>
                          <m:r>
                            <m:t>Z</m:t>
                          </m:r>
                        </m:e>
                        <m:sub>
                          <m:r>
                            <m:t>G</m:t>
                          </m:r>
                        </m:sub>
                      </m:sSub>
                    </m:oMath>
                  </m:oMathPara>
                </a14:m>
              </a:p>
              <a:p>
                <a:pPr lvl="1"/>
                <a:r>
                  <a:rPr/>
                  <a:t>大分配関数は系の全ての熱力学情報を内包。</a:t>
                </a:r>
              </a:p>
              <a:p>
                <a:pPr lvl="0"/>
                <a:r>
                  <a:rPr b="1"/>
                  <a:t>化学ポテンシャル 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:</a:t>
                </a:r>
              </a:p>
              <a:p>
                <a:pPr lvl="1"/>
                <a:r>
                  <a:rPr/>
                  <a:t>系に粒子を1つ加えたときのギブス自由エネルギーの変化量。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μ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("/>
                            <m:sepChr m:val=""/>
                            <m:endChr m:val=")"/>
                            <m:grow/>
                          </m:dPr>
                          <m:e>
                            <m:f>
                              <m:fPr>
                                <m:type m:val="bar"/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m:t>∂</m:t>
                                </m:r>
                                <m:r>
                                  <m:t>G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m:t>∂</m:t>
                                </m:r>
                                <m:r>
                                  <m:t>N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m:t>T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P</m:t>
                        </m:r>
                      </m:sub>
                    </m:sSub>
                  </m:oMath>
                </a14:m>
              </a:p>
              <a:p>
                <a:pPr lvl="1"/>
                <a:r>
                  <a:rPr/>
                  <a:t>化学平衡状態では、全ての場所で各粒子の 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 は一定。</a:t>
                </a:r>
              </a:p>
            </p:txBody>
          </p:sp>
        </mc:Choice>
      </mc:AlternateContent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5. 量子統計力学への導入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5.1 粒子の区別不能性</a:t>
            </a:r>
          </a:p>
          <a:p>
            <a:pPr lvl="0"/>
            <a:r>
              <a:rPr b="1"/>
              <a:t>古典統計</a:t>
            </a:r>
            <a:r>
              <a:rPr/>
              <a:t>: 粒子は区別可能と仮定（N! で補正）。</a:t>
            </a:r>
          </a:p>
          <a:p>
            <a:pPr lvl="0"/>
            <a:r>
              <a:rPr b="1"/>
              <a:t>量子統計</a:t>
            </a:r>
            <a:r>
              <a:rPr/>
              <a:t>: </a:t>
            </a:r>
            <a:r>
              <a:rPr b="1"/>
              <a:t>同一の粒子は互いに区別できない</a:t>
            </a:r>
            <a:r>
              <a:rPr/>
              <a:t>。</a:t>
            </a:r>
          </a:p>
          <a:p>
            <a:pPr lvl="1"/>
            <a:r>
              <a:rPr/>
              <a:t>粒子の交換によって系の物理状態は変化しない。</a:t>
            </a:r>
          </a:p>
          <a:p>
            <a:pPr lvl="1"/>
            <a:r>
              <a:rPr/>
              <a:t>量子統計の根幹をなす原理。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5.2 粒子の交換対称性：ボーズ粒子とフェルミ粒子</a:t>
                </a:r>
              </a:p>
              <a:p>
                <a:pPr lvl="0"/>
                <a:r>
                  <a:rPr/>
                  <a:t>2つの粒子を入れ替えたときの</a:t>
                </a:r>
                <a:r>
                  <a:rPr b="1"/>
                  <a:t>全波動関数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Ψ</m:t>
                    </m:r>
                  </m:oMath>
                </a14:m>
                <a:r>
                  <a:rPr/>
                  <a:t> の振る舞いで粒子を分類。</a:t>
                </a:r>
              </a:p>
              <a:p>
                <a:pPr lvl="0"/>
                <a:r>
                  <a:rPr b="1"/>
                  <a:t>ボーズ粒子 (Boson)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スピンが</a:t>
                </a:r>
                <a:r>
                  <a:rPr b="1"/>
                  <a:t>整数</a:t>
                </a:r>
                <a:r>
                  <a:rPr/>
                  <a:t> (0, 1, 2, …)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Ψ</m:t>
                    </m:r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Ψ</m:t>
                    </m:r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 （</a:t>
                </a:r>
                <a:r>
                  <a:rPr b="1"/>
                  <a:t>対称</a:t>
                </a:r>
                <a:r>
                  <a:rPr/>
                  <a:t>）</a:t>
                </a:r>
              </a:p>
              <a:p>
                <a:pPr lvl="1"/>
                <a:r>
                  <a:rPr b="1"/>
                  <a:t>複数個の粒子が同じ量子状態を占めることが可能</a:t>
                </a:r>
                <a:r>
                  <a:rPr/>
                  <a:t>。</a:t>
                </a:r>
              </a:p>
              <a:p>
                <a:pPr lvl="1"/>
                <a:r>
                  <a:rPr/>
                  <a:t>例: 光子、フォノン、ヘリウム-4</a:t>
                </a:r>
              </a:p>
              <a:p>
                <a:pPr lvl="0"/>
                <a:r>
                  <a:rPr b="1"/>
                  <a:t>フェルミ粒子 (Fermion)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スピンが</a:t>
                </a:r>
                <a:r>
                  <a:rPr b="1"/>
                  <a:t>半整数</a:t>
                </a:r>
                <a:r>
                  <a:rPr/>
                  <a:t> (1/2, 3/2, …)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Ψ</m:t>
                    </m:r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Ψ</m:t>
                    </m:r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 （</a:t>
                </a:r>
                <a:r>
                  <a:rPr b="1"/>
                  <a:t>反対称</a:t>
                </a:r>
                <a:r>
                  <a:rPr/>
                  <a:t>）</a:t>
                </a:r>
              </a:p>
              <a:p>
                <a:pPr lvl="1"/>
                <a:r>
                  <a:rPr b="1"/>
                  <a:t>一つの量子状態を占めることができるのは最大1個</a:t>
                </a:r>
                <a:r>
                  <a:rPr/>
                  <a:t>。</a:t>
                </a:r>
              </a:p>
              <a:p>
                <a:pPr lvl="1"/>
                <a:r>
                  <a:rPr/>
                  <a:t>例: 電子、陽子、中性子、ヘリウム-3</a:t>
                </a:r>
              </a:p>
            </p:txBody>
          </p:sp>
        </mc:Choice>
      </mc:AlternateContent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5.3 パウリの排他律の導出</a:t>
                </a:r>
              </a:p>
              <a:p>
                <a:pPr lvl="0"/>
                <a:r>
                  <a:rPr b="1"/>
                  <a:t>フェルミ粒子</a:t>
                </a:r>
                <a:r>
                  <a:rPr/>
                  <a:t>の波動関数は反対称。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Ψ</m:t>
                      </m:r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</m:radPr>
                            <m:deg/>
                            <m:e>
                              <m:r>
                                <m:t>2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m:t>[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B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−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B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]</m:t>
                      </m:r>
                    </m:oMath>
                  </m:oMathPara>
                </a14:m>
              </a:p>
              <a:p>
                <a:pPr lvl="0"/>
                <a:r>
                  <a:rPr/>
                  <a:t>もし2つの粒子が</a:t>
                </a:r>
                <a:r>
                  <a:rPr b="1"/>
                  <a:t>同じ量子状態 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 を占めると仮定すると (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):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Ψ</m:t>
                      </m:r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</m:radPr>
                            <m:deg/>
                            <m:e>
                              <m:r>
                                <m:t>2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m:t>[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−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sSub>
                        <m:e>
                          <m:r>
                            <m:t>ψ</m:t>
                          </m:r>
                        </m:e>
                        <m:sub>
                          <m:r>
                            <m:t>A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]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</m:oMath>
                  </m:oMathPara>
                </a14:m>
              </a:p>
              <a:p>
                <a:pPr lvl="0"/>
                <a:r>
                  <a:rPr/>
                  <a:t>波動関数がゼロになる = その状態は存在し得ない。</a:t>
                </a:r>
              </a:p>
              <a:p>
                <a:pPr lvl="0"/>
                <a:r>
                  <a:rPr/>
                  <a:t>これにより、</a:t>
                </a:r>
                <a:r>
                  <a:rPr b="1"/>
                  <a:t>「フェルミ粒子は同じ量子状態を2個以上占めることはできない」</a:t>
                </a:r>
                <a:r>
                  <a:rPr/>
                  <a:t>という</a:t>
                </a:r>
                <a:r>
                  <a:rPr b="1"/>
                  <a:t>パウリの排他律</a:t>
                </a:r>
                <a:r>
                  <a:rPr/>
                  <a:t>が導かれる。</a:t>
                </a:r>
              </a:p>
            </p:txBody>
          </p:sp>
        </mc:Choice>
      </mc:AlternateContent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6. 量子統計分布関数の導出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前提</a:t>
                </a:r>
                <a:r>
                  <a:rPr/>
                  <a:t>:</a:t>
                </a:r>
              </a:p>
              <a:p>
                <a:pPr lvl="1"/>
                <a:r>
                  <a:rPr/>
                  <a:t>全粒子数 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nary>
                      <m:naryPr>
                        <m:chr m:val="∑"/>
                        <m:limLoc m:val="undOvr"/>
                        <m:subHide m:val="off"/>
                        <m:supHide m:val="on"/>
                      </m:naryPr>
                      <m:sub>
                        <m:r>
                          <m:t>R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R</m:t>
                            </m:r>
                          </m:sub>
                        </m:sSub>
                      </m:e>
                    </m:nary>
                  </m:oMath>
                </a14:m>
                <a:r>
                  <a:rPr/>
                  <a:t> (一定)</a:t>
                </a:r>
              </a:p>
              <a:p>
                <a:pPr lvl="1"/>
                <a:r>
                  <a:rPr/>
                  <a:t>全エネルギー 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nary>
                      <m:naryPr>
                        <m:chr m:val="∑"/>
                        <m:limLoc m:val="undOvr"/>
                        <m:subHide m:val="off"/>
                        <m:supHide m:val="on"/>
                      </m:naryPr>
                      <m:sub>
                        <m:r>
                          <m:t>R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R</m:t>
                            </m:r>
                          </m:sub>
                        </m:sSub>
                      </m:e>
                    </m:nary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 (一定)</a:t>
                </a:r>
              </a:p>
              <a:p>
                <a:pPr lvl="1"/>
                <a:r>
                  <a:rPr/>
                  <a:t>各粒子間の相互作用なし（電子相関なし）</a:t>
                </a:r>
              </a:p>
              <a:p>
                <a:pPr lvl="0"/>
                <a:r>
                  <a:rPr b="1"/>
                  <a:t>グループ分け</a:t>
                </a:r>
                <a:r>
                  <a:rPr/>
                  <a:t>:</a:t>
                </a:r>
              </a:p>
              <a:p>
                <a:pPr lvl="1"/>
                <a:r>
                  <a:rPr/>
                  <a:t>エネルギー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のグループ 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</a:p>
              <a:p>
                <a:pPr lvl="1"/>
                <a:r>
                  <a:rPr/>
                  <a:t>そのグループ内の固有状態数: 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(縮退度、準位数)</a:t>
                </a:r>
              </a:p>
              <a:p>
                <a:pPr lvl="1"/>
                <a:r>
                  <a:rPr/>
                  <a:t>そのグループを占める粒子数: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</a:p>
              <a:p>
                <a:pPr lvl="0"/>
                <a:r>
                  <a:rPr b="1"/>
                  <a:t>課題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個の状態に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個の粒子を配置する</a:t>
                </a:r>
                <a:r>
                  <a:rPr b="1"/>
                  <a:t>配置数 </a:t>
                </a:r>
                <a14:m>
                  <m:oMath xmlns:m="http://schemas.openxmlformats.org/officeDocument/2006/math">
                    <m:sSub>
                      <m:e>
                        <m:r>
                          <m:t>W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を求める。</a:t>
                </a:r>
              </a:p>
            </p:txBody>
          </p:sp>
        </mc:Choice>
      </mc:AlternateContent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6.1 フェルミ・ディラック統計</a:t>
                </a:r>
              </a:p>
              <a:p>
                <a:pPr lvl="0"/>
                <a:r>
                  <a:rPr b="1"/>
                  <a:t>フェルミ粒子</a:t>
                </a:r>
                <a:r>
                  <a:rPr/>
                  <a:t>: 1つの状態に最大1個の粒子。</a:t>
                </a:r>
              </a:p>
              <a:p>
                <a:pPr lvl="0"/>
                <a:r>
                  <a:rPr b="1"/>
                  <a:t>配置数 </a:t>
                </a:r>
                <a14:m>
                  <m:oMath xmlns:m="http://schemas.openxmlformats.org/officeDocument/2006/math">
                    <m:sSub>
                      <m:e>
                        <m:r>
                          <m:t>W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個の状態から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個を選ぶ組み合わせ。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W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sepChr m:val=""/>
                          <m:endChr m:val=")"/>
                          <m:grow/>
                        </m:dPr>
                        <m:e>
                          <m:f>
                            <m:fPr>
                              <m:type m:val="noBar"/>
                            </m:fPr>
                            <m:num>
                              <m:sSub>
                                <m:e>
                                  <m:r>
                                    <m:t>G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</m:num>
                            <m:den>
                              <m:sSub>
                                <m:e>
                                  <m:r>
                                    <m:t>N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!</m:t>
                          </m:r>
                        </m:num>
                        <m:den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!</m:t>
                          </m:r>
                          <m:r>
                            <m:rPr>
                              <m:sty m:val="p"/>
                            </m:rPr>
                            <m:t>(</m:t>
                          </m:r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−</m:t>
                          </m:r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</m:oMath>
                  </m:oMathPara>
                </a14:m>
              </a:p>
              <a:p>
                <a:pPr lvl="0"/>
                <a:r>
                  <a:rPr/>
                  <a:t>全配置数 </a:t>
                </a:r>
                <a14:m>
                  <m:oMath xmlns:m="http://schemas.openxmlformats.org/officeDocument/2006/math">
                    <m:r>
                      <m:t>W</m:t>
                    </m:r>
                    <m:r>
                      <m:rPr>
                        <m:sty m:val="p"/>
                      </m:rPr>
                      <m:t>=</m:t>
                    </m:r>
                    <m:nary>
                      <m:naryPr>
                        <m:chr m:val="∏"/>
                        <m:limLoc m:val="undOvr"/>
                        <m:subHide m:val="off"/>
                        <m:supHide m:val="on"/>
                      </m:naryPr>
                      <m:sub>
                        <m:r>
                          <m:t>i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W</m:t>
                            </m:r>
                          </m:e>
                          <m:sub>
                            <m:r>
                              <m:t>i</m:t>
                            </m:r>
                          </m:sub>
                        </m:sSub>
                      </m:e>
                    </m:nary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ln</m:t>
                    </m:r>
                    <m:r>
                      <m:t>W</m:t>
                    </m:r>
                  </m:oMath>
                </a14:m>
                <a:r>
                  <a:rPr/>
                  <a:t> を最大化すると、</a:t>
                </a:r>
                <a:r>
                  <a:rPr b="1"/>
                  <a:t>フェルミ・ディラック分布関数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F</m:t>
                        </m:r>
                        <m:r>
                          <m:t>D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F</m:t>
                          </m:r>
                          <m:r>
                            <m:t>D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</m:num>
                        <m:den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r>
                            <m:rPr>
                              <m:sty m:val="p"/>
                            </m:rPr>
                            <m:t>(</m:t>
                          </m:r>
                          <m:r>
                            <m:t>α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β</m:t>
                          </m:r>
                          <m:sSub>
                            <m:e>
                              <m:r>
                                <m:t>E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</p:txBody>
          </p:sp>
        </mc:Choice>
      </mc:AlternateContent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6.2 ボーズ・アインシュタイン統計</a:t>
                </a:r>
              </a:p>
              <a:p>
                <a:pPr lvl="0"/>
                <a:r>
                  <a:rPr b="1"/>
                  <a:t>ボーズ粒子</a:t>
                </a:r>
                <a:r>
                  <a:rPr/>
                  <a:t>: 1つの状態に複数個の粒子が可能。</a:t>
                </a:r>
              </a:p>
              <a:p>
                <a:pPr lvl="0"/>
                <a:r>
                  <a:rPr b="1"/>
                  <a:t>配置数 </a:t>
                </a:r>
                <a14:m>
                  <m:oMath xmlns:m="http://schemas.openxmlformats.org/officeDocument/2006/math">
                    <m:sSub>
                      <m:e>
                        <m:r>
                          <m:t>W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個の粒子と </a:t>
                </a:r>
                <a14:m>
                  <m:oMath xmlns:m="http://schemas.openxmlformats.org/officeDocument/2006/math">
                    <m:sSub>
                      <m:e>
                        <m:r>
                          <m:t>G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 個の仕切りを並べる重複組み合わせ。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W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sepChr m:val=""/>
                          <m:endChr m:val=")"/>
                          <m:grow/>
                        </m:dPr>
                        <m:e>
                          <m:f>
                            <m:fPr>
                              <m:type m:val="noBar"/>
                            </m:fPr>
                            <m:num>
                              <m:sSub>
                                <m:e>
                                  <m:r>
                                    <m:t>N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+</m:t>
                              </m:r>
                              <m:sSub>
                                <m:e>
                                  <m:r>
                                    <m:t>G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num>
                            <m:den>
                              <m:sSub>
                                <m:e>
                                  <m:r>
                                    <m:t>N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rPr>
                              <m:sty m:val="p"/>
                            </m:rPr>
                            <m:t>(</m:t>
                          </m:r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num>
                        <m:den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!</m:t>
                          </m:r>
                          <m:r>
                            <m:rPr>
                              <m:sty m:val="p"/>
                            </m:rPr>
                            <m:t>(</m:t>
                          </m:r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</m:oMath>
                  </m:oMathPara>
                </a14:m>
              </a:p>
              <a:p>
                <a:pPr lvl="0"/>
                <a:r>
                  <a:rPr/>
                  <a:t>全配置数 </a:t>
                </a:r>
                <a14:m>
                  <m:oMath xmlns:m="http://schemas.openxmlformats.org/officeDocument/2006/math">
                    <m:r>
                      <m:t>W</m:t>
                    </m:r>
                    <m:r>
                      <m:rPr>
                        <m:sty m:val="p"/>
                      </m:rPr>
                      <m:t>=</m:t>
                    </m:r>
                    <m:nary>
                      <m:naryPr>
                        <m:chr m:val="∏"/>
                        <m:limLoc m:val="undOvr"/>
                        <m:subHide m:val="off"/>
                        <m:supHide m:val="on"/>
                      </m:naryPr>
                      <m:sub>
                        <m:r>
                          <m:t>i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W</m:t>
                            </m:r>
                          </m:e>
                          <m:sub>
                            <m:r>
                              <m:t>i</m:t>
                            </m:r>
                          </m:sub>
                        </m:sSub>
                      </m:e>
                    </m:nary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ln</m:t>
                    </m:r>
                    <m:r>
                      <m:t>W</m:t>
                    </m:r>
                  </m:oMath>
                </a14:m>
                <a:r>
                  <a:rPr/>
                  <a:t> を最大化すると、</a:t>
                </a:r>
                <a:r>
                  <a:rPr b="1"/>
                  <a:t>ボーズ・アインシュタイン分布関数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B</m:t>
                        </m:r>
                        <m:r>
                          <m:t>E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B</m:t>
                          </m:r>
                          <m: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</m:num>
                        <m:den>
                          <m:sSub>
                            <m:e>
                              <m:r>
                                <m:t>G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r>
                            <m:rPr>
                              <m:sty m:val="p"/>
                            </m:rPr>
                            <m:t>(</m:t>
                          </m:r>
                          <m:r>
                            <m:t>α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β</m:t>
                          </m:r>
                          <m:sSub>
                            <m:e>
                              <m:r>
                                <m:t>E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</p:txBody>
          </p:sp>
        </mc:Choice>
      </mc:AlternateContent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6.3 プランク分布 (補足)</a:t>
                </a:r>
              </a:p>
              <a:p>
                <a:pPr lvl="0"/>
                <a:r>
                  <a:rPr b="1"/>
                  <a:t>粒子数が保存されないボーズ粒子</a:t>
                </a:r>
                <a:r>
                  <a:rPr/>
                  <a:t> (例: 光子、フォノン)。</a:t>
                </a:r>
              </a:p>
              <a:p>
                <a:pPr lvl="0"/>
                <a:r>
                  <a:rPr/>
                  <a:t>全粒子数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 が一定という制約がなくなる。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α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 となる。</a:t>
                </a:r>
              </a:p>
              <a:p>
                <a:pPr lvl="0"/>
                <a:r>
                  <a:rPr b="1"/>
                  <a:t>プランク分布関数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P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P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r>
                            <m:rPr>
                              <m:sty m:val="p"/>
                            </m:rPr>
                            <m:t>(</m:t>
                          </m:r>
                          <m:r>
                            <m:t>β</m:t>
                          </m:r>
                          <m:sSub>
                            <m:e>
                              <m:r>
                                <m:t>E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)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</p:txBody>
          </p:sp>
        </mc:Choice>
      </mc:AlternateContent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6.4 ラグランジュ未定乗数の物理的意味</a:t>
                </a:r>
              </a:p>
              <a:p>
                <a:pPr lvl="0"/>
                <a14:m>
                  <m:oMath xmlns:m="http://schemas.openxmlformats.org/officeDocument/2006/math">
                    <m:r>
                      <m:t>α</m:t>
                    </m:r>
                  </m:oMath>
                </a14:m>
                <a:r>
                  <a:rPr/>
                  <a:t> と </a:t>
                </a:r>
                <a14:m>
                  <m:oMath xmlns:m="http://schemas.openxmlformats.org/officeDocument/2006/math">
                    <m:r>
                      <m:t>β</m:t>
                    </m:r>
                  </m:oMath>
                </a14:m>
                <a:r>
                  <a:rPr/>
                  <a:t> は熱力学との比較により明らかになる。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β</m:t>
                    </m:r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bar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k</m:t>
                        </m:r>
                        <m:r>
                          <m:t>T</m:t>
                        </m:r>
                      </m:den>
                    </m:f>
                  </m:oMath>
                </a14:m>
              </a:p>
              <a:p>
                <a:pPr lvl="1"/>
                <a14:m>
                  <m:oMath xmlns:m="http://schemas.openxmlformats.org/officeDocument/2006/math">
                    <m:r>
                      <m:t>α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f>
                      <m:fPr>
                        <m:type m:val="bar"/>
                      </m:fPr>
                      <m:num>
                        <m:r>
                          <m:t>μ</m:t>
                        </m:r>
                      </m:num>
                      <m:den>
                        <m:r>
                          <m:t>k</m:t>
                        </m:r>
                        <m:r>
                          <m:t>T</m:t>
                        </m:r>
                      </m:den>
                    </m:f>
                  </m:oMath>
                </a14:m>
              </a:p>
              <a:p>
                <a:pPr lvl="0"/>
                <a:r>
                  <a:rPr b="1"/>
                  <a:t>統一された分布関数の形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フェルミ・ディラック分布関数</a:t>
                </a:r>
                <a:r>
                  <a:rPr/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F</m:t>
                          </m:r>
                          <m:r>
                            <m:t>D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d>
                            <m:dPr>
                              <m:begChr m:val="("/>
                              <m:sepChr m:val=""/>
                              <m:endChr m:val=")"/>
                              <m:grow/>
                            </m:dPr>
                            <m:e>
                              <m:f>
                                <m:fPr>
                                  <m:type m:val="bar"/>
                                </m:fPr>
                                <m:num>
                                  <m:sSub>
                                    <m:e>
                                      <m:r>
                                        <m:t>E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m:t>−</m:t>
                                  </m:r>
                                  <m:r>
                                    <m:t>μ</m:t>
                                  </m:r>
                                </m:num>
                                <m:den>
                                  <m:r>
                                    <m:t>k</m:t>
                                  </m:r>
                                  <m:r>
                                    <m:t>T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  <a:p>
                <a:pPr lvl="1"/>
                <a:r>
                  <a:rPr b="1"/>
                  <a:t>ボーズ・アインシュタイン分布関数</a:t>
                </a:r>
                <a:r>
                  <a:rPr/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B</m:t>
                          </m:r>
                          <m:r>
                            <m:t>E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d>
                            <m:dPr>
                              <m:begChr m:val="("/>
                              <m:sepChr m:val=""/>
                              <m:endChr m:val=")"/>
                              <m:grow/>
                            </m:dPr>
                            <m:e>
                              <m:f>
                                <m:fPr>
                                  <m:type m:val="bar"/>
                                </m:fPr>
                                <m:num>
                                  <m:sSub>
                                    <m:e>
                                      <m:r>
                                        <m:t>E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  <m:r>
                                    <m:rPr>
                                      <m:sty m:val="p"/>
                                    </m:rPr>
                                    <m:t>−</m:t>
                                  </m:r>
                                  <m:r>
                                    <m:t>μ</m:t>
                                  </m:r>
                                </m:num>
                                <m:den>
                                  <m:r>
                                    <m:t>k</m:t>
                                  </m:r>
                                  <m:r>
                                    <m:t>T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  <a:p>
                <a:pPr lvl="1"/>
                <a:r>
                  <a:rPr b="1"/>
                  <a:t>プランク分布関数</a:t>
                </a:r>
                <a:r>
                  <a:rPr/>
                  <a:t>: (</a:t>
                </a:r>
                <a14:m>
                  <m:oMath xmlns:m="http://schemas.openxmlformats.org/officeDocument/2006/math">
                    <m:r>
                      <m:t>μ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)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P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m:t>exp</m:t>
                          </m:r>
                          <m:d>
                            <m:dPr>
                              <m:begChr m:val="("/>
                              <m:sepChr m:val=""/>
                              <m:endChr m:val=")"/>
                              <m:grow/>
                            </m:dPr>
                            <m:e>
                              <m:f>
                                <m:fPr>
                                  <m:type m:val="bar"/>
                                </m:fPr>
                                <m:num>
                                  <m:sSub>
                                    <m:e>
                                      <m:r>
                                        <m:t>E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m:t>k</m:t>
                                  </m:r>
                                  <m:r>
                                    <m:t>T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den>
                      </m:f>
                    </m:oMath>
                  </m:oMathPara>
                </a14:m>
              </a:p>
            </p:txBody>
          </p:sp>
        </mc:Choice>
      </mc:AlternateContent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7. 分布関数のまとめと古典近似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7.1 各分布関数の特徴</a:t>
                </a:r>
              </a:p>
              <a:p>
                <a:pPr lvl="0"/>
                <a:r>
                  <a:rPr b="1"/>
                  <a:t>フェルミ・ディラック分布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F</m:t>
                        </m:r>
                        <m:r>
                          <m:t>D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電子などの</a:t>
                </a:r>
                <a:r>
                  <a:rPr b="1"/>
                  <a:t>フェルミ粒子</a:t>
                </a:r>
                <a:r>
                  <a:rPr/>
                  <a:t> (スピン半整数)。</a:t>
                </a:r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μ</m:t>
                    </m:r>
                  </m:oMath>
                </a14:m>
                <a:r>
                  <a:rPr/>
                  <a:t> で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F</m:t>
                        </m:r>
                        <m:r>
                          <m:t>D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r>
                      <m:t>μ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2</m:t>
                    </m:r>
                  </m:oMath>
                </a14:m>
                <a:r>
                  <a:rPr/>
                  <a:t>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 K で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&lt;</m:t>
                    </m:r>
                    <m:r>
                      <m:t>μ</m:t>
                    </m:r>
                  </m:oMath>
                </a14:m>
                <a:r>
                  <a:rPr/>
                  <a:t> は確率1、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&gt;</m:t>
                    </m:r>
                    <m:r>
                      <m:t>μ</m:t>
                    </m:r>
                  </m:oMath>
                </a14:m>
                <a:r>
                  <a:rPr/>
                  <a:t> は確率0。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 は</a:t>
                </a:r>
                <a:r>
                  <a:rPr b="1"/>
                  <a:t>フェルミ準位</a:t>
                </a:r>
                <a:r>
                  <a:rPr/>
                  <a:t>。</a:t>
                </a:r>
              </a:p>
              <a:p>
                <a:pPr lvl="0"/>
                <a:r>
                  <a:rPr b="1"/>
                  <a:t>ボーズ・アインシュタイン分布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B</m:t>
                        </m:r>
                        <m:r>
                          <m:t>E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フォノン（粒子数保存の場合）など</a:t>
                </a:r>
                <a:r>
                  <a:rPr b="1"/>
                  <a:t>ボーズ粒子</a:t>
                </a:r>
                <a:r>
                  <a:rPr/>
                  <a:t> (スピン整数)。</a:t>
                </a:r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μ</m:t>
                    </m:r>
                  </m:oMath>
                </a14:m>
                <a:r>
                  <a:rPr/>
                  <a:t> に近づくと発散（ボーズ・アインシュタイン凝縮）。</a:t>
                </a:r>
              </a:p>
              <a:p>
                <a:pPr lvl="0"/>
                <a:r>
                  <a:rPr b="1"/>
                  <a:t>プランク分布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P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光子、フォノン（粒子数変動がある場合）。</a:t>
                </a:r>
              </a:p>
              <a:p>
                <a:pPr lvl="1"/>
                <a14:m>
                  <m:oMath xmlns:m="http://schemas.openxmlformats.org/officeDocument/2006/math">
                    <m:r>
                      <m:t>μ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 のボーズ・アインシュタイン分布の特殊ケース。</a:t>
                </a:r>
              </a:p>
            </p:txBody>
          </p:sp>
        </mc:Choice>
      </mc:AlternateContent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1. はじめに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前回の振り返り</a:t>
                </a:r>
                <a:r>
                  <a:rPr/>
                  <a:t>:</a:t>
                </a:r>
              </a:p>
              <a:p>
                <a:pPr lvl="1"/>
                <a:r>
                  <a:rPr/>
                  <a:t>正準集団理論の終了</a:t>
                </a:r>
              </a:p>
              <a:p>
                <a:pPr lvl="1"/>
                <a:r>
                  <a:rPr/>
                  <a:t>量子統計力学と古典統計力学における等確率の原理の違い</a:t>
                </a:r>
              </a:p>
              <a:p>
                <a:pPr lvl="0"/>
                <a:r>
                  <a:rPr b="1"/>
                  <a:t>今日の講義内容</a:t>
                </a:r>
                <a:r>
                  <a:rPr/>
                  <a:t>:</a:t>
                </a:r>
              </a:p>
              <a:p>
                <a:pPr lvl="1" indent="-342900" marL="685800">
                  <a:buAutoNum type="arabicPeriod"/>
                </a:pPr>
                <a:r>
                  <a:rPr/>
                  <a:t>正準集団を粒子数が変化する系に拡張した</a:t>
                </a:r>
                <a:r>
                  <a:rPr b="1"/>
                  <a:t>大正準集団理論</a:t>
                </a:r>
              </a:p>
              <a:p>
                <a:pPr lvl="1" indent="-342900" marL="685800">
                  <a:buAutoNum type="arabicPeriod"/>
                </a:pPr>
                <a:r>
                  <a:rPr b="1"/>
                  <a:t>量子統計力学</a:t>
                </a:r>
                <a:r>
                  <a:rPr/>
                  <a:t>への移行</a:t>
                </a:r>
              </a:p>
              <a:p>
                <a:pPr lvl="1" indent="-342900" marL="685800">
                  <a:buAutoNum type="arabicPeriod"/>
                </a:pPr>
                <a:r>
                  <a:rPr b="1"/>
                  <a:t>フェルミ・ディラック分布関数</a:t>
                </a:r>
                <a:r>
                  <a:rPr/>
                  <a:t>と</a:t>
                </a:r>
                <a:r>
                  <a:rPr b="1"/>
                  <a:t>ボーズ・アインシュタイン分布関数</a:t>
                </a:r>
                <a:r>
                  <a:rPr/>
                  <a:t>の導出</a:t>
                </a:r>
              </a:p>
              <a:p>
                <a:pPr lvl="1" indent="-342900" marL="685800">
                  <a:buAutoNum type="arabicPeriod"/>
                </a:pPr>
                <a:r>
                  <a:rPr b="1"/>
                  <a:t>化学ポテンシャル (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 b="1"/>
                  <a:t>)</a:t>
                </a:r>
                <a:r>
                  <a:rPr/>
                  <a:t> の導入とその物理的意味</a:t>
                </a:r>
              </a:p>
              <a:p>
                <a:pPr lvl="0"/>
                <a:r>
                  <a:rPr b="1"/>
                  <a:t>今日の課題</a:t>
                </a:r>
                <a:r>
                  <a:rPr/>
                  <a:t>:</a:t>
                </a:r>
              </a:p>
              <a:p>
                <a:pPr lvl="1" indent="-342900" marL="685800">
                  <a:buAutoNum type="arabicPeriod"/>
                </a:pPr>
                <a:r>
                  <a:rPr/>
                  <a:t>フェルミ・ディラック、ボーズ・アインシュタイン、マックスウェル・ボルツマン分布関数の式とグラフ（手書き）。</a:t>
                </a:r>
              </a:p>
              <a:p>
                <a:pPr lvl="2"/>
                <a:r>
                  <a:rPr/>
                  <a:t>化学ポテンシャルの位置、</a:t>
                </a:r>
                <a14:m>
                  <m:oMath xmlns:m="http://schemas.openxmlformats.org/officeDocument/2006/math">
                    <m:r>
                      <m:t>μ</m:t>
                    </m:r>
                    <m:r>
                      <m:rPr>
                        <m:sty m:val="p"/>
                      </m:rPr>
                      <m:t>±</m:t>
                    </m:r>
                    <m:r>
                      <m:t>k</m:t>
                    </m:r>
                    <m:r>
                      <m:t>T</m:t>
                    </m:r>
                  </m:oMath>
                </a14:m>
                <a:r>
                  <a:rPr/>
                  <a:t> における分布関数の値を図示。</a:t>
                </a:r>
              </a:p>
              <a:p>
                <a:pPr lvl="1" indent="-342900" marL="685800">
                  <a:buAutoNum type="arabicPeriod"/>
                </a:pPr>
                <a:r>
                  <a:rPr/>
                  <a:t>講義内容に関する質問を1つ提出。</a:t>
                </a:r>
              </a:p>
              <a:p>
                <a:pPr lvl="1"/>
                <a:r>
                  <a:rPr b="1"/>
                  <a:t>重要</a:t>
                </a:r>
                <a:r>
                  <a:rPr/>
                  <a:t>: 3つの分布関数の形とその特徴は必ず理解すること。</a:t>
                </a:r>
              </a:p>
            </p:txBody>
          </p:sp>
        </mc:Choice>
      </mc:AlternateContent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7.2 マックスウェル・ボルツマン分布 (古典近似)</a:t>
                </a:r>
              </a:p>
              <a:p>
                <a:pPr lvl="0"/>
                <a:r>
                  <a:rPr b="1"/>
                  <a:t>条件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−</m:t>
                    </m:r>
                    <m:r>
                      <m:t>μ</m:t>
                    </m:r>
                    <m:r>
                      <m:rPr>
                        <m:sty m:val="p"/>
                      </m:rPr>
                      <m:t>≫</m:t>
                    </m:r>
                    <m:r>
                      <m:t>k</m:t>
                    </m:r>
                    <m:r>
                      <m:t>T</m:t>
                    </m:r>
                  </m:oMath>
                </a14:m>
                <a:r>
                  <a:rPr/>
                  <a:t> (粒子のエネルギーが化学ポテンシャルより十分高い場合、または希薄系)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d>
                      <m:dPr>
                        <m:begChr m:val="("/>
                        <m:sepChr m:val=""/>
                        <m:endChr m:val=")"/>
                        <m:grow/>
                      </m:dPr>
                      <m:e>
                        <m:f>
                          <m:fPr>
                            <m:type m:val="bar"/>
                          </m:fPr>
                          <m:num>
                            <m:sSub>
                              <m:e>
                                <m:r>
                                  <m:t>E</m:t>
                                </m:r>
                              </m:e>
                              <m:sub>
                                <m:r>
                                  <m:t>i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μ</m:t>
                            </m:r>
                          </m:num>
                          <m:den>
                            <m:r>
                              <m:t>k</m:t>
                            </m:r>
                            <m:r>
                              <m:t>T</m:t>
                            </m:r>
                          </m:den>
                        </m:f>
                      </m:e>
                    </m:d>
                    <m:r>
                      <m:rPr>
                        <m:sty m:val="p"/>
                      </m:rPr>
                      <m:t>≫</m:t>
                    </m:r>
                    <m:r>
                      <m:t>1</m:t>
                    </m:r>
                  </m:oMath>
                </a14:m>
                <a:r>
                  <a:rPr/>
                  <a:t> となるため、分母の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±</m:t>
                    </m:r>
                    <m:r>
                      <m:t>1</m:t>
                    </m:r>
                  </m:oMath>
                </a14:m>
                <a:r>
                  <a:rPr/>
                  <a:t> が無視できる。</a:t>
                </a:r>
              </a:p>
              <a:p>
                <a:pPr lvl="0"/>
                <a:r>
                  <a:rPr b="1"/>
                  <a:t>マックスウェル・ボルツマン分布関数 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M</m:t>
                        </m:r>
                        <m:r>
                          <m:t>B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f</m:t>
                          </m:r>
                        </m:e>
                        <m:sub>
                          <m:r>
                            <m:t>M</m:t>
                          </m:r>
                          <m:r>
                            <m:t>B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≈</m:t>
                      </m:r>
                      <m:r>
                        <m:rPr>
                          <m:sty m:val="p"/>
                        </m:rPr>
                        <m:t>exp</m:t>
                      </m:r>
                      <m:d>
                        <m:dPr>
                          <m:begChr m:val="("/>
                          <m:sepChr m:val=""/>
                          <m:endChr m:val=")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−</m:t>
                          </m:r>
                          <m:f>
                            <m:fPr>
                              <m:type m:val="bar"/>
                            </m:fPr>
                            <m:num>
                              <m:sSub>
                                <m:e>
                                  <m:r>
                                    <m:t>E</m:t>
                                  </m:r>
                                </m:e>
                                <m:sub>
                                  <m:r>
                                    <m:t>i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μ</m:t>
                              </m:r>
                            </m:num>
                            <m:den>
                              <m:r>
                                <m:t>k</m:t>
                              </m:r>
                              <m:r>
                                <m:t>T</m:t>
                              </m:r>
                            </m:den>
                          </m:f>
                        </m:e>
                      </m:d>
                    </m:oMath>
                  </m:oMathPara>
                </a14:m>
              </a:p>
              <a:p>
                <a:pPr lvl="0"/>
                <a:r>
                  <a:rPr/>
                  <a:t>マックスウェル・ボルツマン分布は、量子統計分布関数の</a:t>
                </a:r>
                <a:r>
                  <a:rPr b="1"/>
                  <a:t>高温・希薄系における近似</a:t>
                </a:r>
                <a:r>
                  <a:rPr/>
                  <a:t>である。</a:t>
                </a:r>
              </a:p>
            </p:txBody>
          </p:sp>
        </mc:Choice>
      </mc:AlternateContent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8. まとめと次回の展望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本日の学習内容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大正準集団理論</a:t>
                </a:r>
                <a:r>
                  <a:rPr/>
                  <a:t>: 粒子数とエネルギーが変動する系を記述。化学ポテンシャル 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 を導入。</a:t>
                </a:r>
              </a:p>
              <a:p>
                <a:pPr lvl="1"/>
                <a:r>
                  <a:rPr b="1"/>
                  <a:t>量子統計力学</a:t>
                </a:r>
                <a:r>
                  <a:rPr/>
                  <a:t>: 粒子の区別不能性、交換対称性（ボーズ粒子/フェルミ粒子）が根幹。</a:t>
                </a:r>
              </a:p>
              <a:p>
                <a:pPr lvl="1"/>
                <a:r>
                  <a:rPr b="1"/>
                  <a:t>フェルミ・ディラック分布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F</m:t>
                        </m:r>
                        <m:r>
                          <m:t>D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 フェルミ粒子（電子）の分布。</a:t>
                </a:r>
              </a:p>
              <a:p>
                <a:pPr lvl="1"/>
                <a:r>
                  <a:rPr b="1"/>
                  <a:t>ボーズ・アインシュタイン分布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B</m:t>
                        </m:r>
                        <m:r>
                          <m:t>E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 ボーズ粒子（フォノンなど）の分布。</a:t>
                </a:r>
              </a:p>
              <a:p>
                <a:pPr lvl="1"/>
                <a:r>
                  <a:rPr b="1"/>
                  <a:t>プランク分布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P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 粒子数変動があるボーズ粒子（光子、フォノン）の分布。</a:t>
                </a:r>
              </a:p>
              <a:p>
                <a:pPr lvl="1"/>
                <a:r>
                  <a:rPr b="1"/>
                  <a:t>マックスウェル・ボルツマン分布 (</a:t>
                </a:r>
                <a14:m>
                  <m:oMath xmlns:m="http://schemas.openxmlformats.org/officeDocument/2006/math">
                    <m:sSub>
                      <m:e>
                        <m:r>
                          <m:t>f</m:t>
                        </m:r>
                      </m:e>
                      <m:sub>
                        <m:r>
                          <m:t>M</m:t>
                        </m:r>
                        <m:r>
                          <m:t>B</m:t>
                        </m:r>
                      </m:sub>
                    </m:sSub>
                  </m:oMath>
                </a14:m>
                <a:r>
                  <a:rPr b="1"/>
                  <a:t>)</a:t>
                </a:r>
                <a:r>
                  <a:rPr/>
                  <a:t>: 量子統計の古典近似。</a:t>
                </a:r>
              </a:p>
              <a:p>
                <a:pPr lvl="0"/>
                <a:r>
                  <a:rPr b="1"/>
                  <a:t>次回の講義</a:t>
                </a:r>
                <a:r>
                  <a:rPr/>
                  <a:t>: 量子統計分布関数の半導体物性への応用を解説。</a:t>
                </a:r>
              </a:p>
              <a:p>
                <a:pPr lvl="0"/>
                <a:r>
                  <a:rPr b="1"/>
                  <a:t>課題提出を忘れずに！</a:t>
                </a:r>
                <a:r>
                  <a:rPr/>
                  <a:t> 特に分布関数のグラフは重要です。</a:t>
                </a:r>
              </a:p>
              <a:p>
                <a:pPr lvl="0" indent="0" marL="0">
                  <a:buNone/>
                </a:pPr>
                <a:r>
                  <a:rPr/>
                  <a:t>皆さん、お疲れ様でした。</a:t>
                </a:r>
              </a:p>
            </p:txBody>
          </p:sp>
        </mc:Choice>
      </mc:AlternateContent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2. 前回の課題解説：等確率の原理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古典統計力学の等確率の原理</a:t>
            </a:r>
            <a:r>
              <a:rPr/>
              <a:t>:</a:t>
            </a:r>
          </a:p>
          <a:p>
            <a:pPr lvl="1"/>
            <a:r>
              <a:rPr/>
              <a:t>位相空間内の、エネルギーが同じで実現可能な状態が等しい確率で起こる。</a:t>
            </a:r>
          </a:p>
          <a:p>
            <a:pPr lvl="1"/>
            <a:r>
              <a:rPr/>
              <a:t>出現する確率は位相空間の体積に比例する。</a:t>
            </a:r>
          </a:p>
          <a:p>
            <a:pPr lvl="0"/>
            <a:r>
              <a:rPr b="1"/>
              <a:t>量子統計力学の等確率の原理</a:t>
            </a:r>
            <a:r>
              <a:rPr/>
              <a:t>:</a:t>
            </a:r>
          </a:p>
          <a:p>
            <a:pPr lvl="1"/>
            <a:r>
              <a:rPr b="1"/>
              <a:t>「全ての固有状態が等確率で出現する」</a:t>
            </a:r>
          </a:p>
          <a:p>
            <a:pPr lvl="1"/>
            <a:r>
              <a:rPr b="1"/>
              <a:t>注意</a:t>
            </a:r>
            <a:r>
              <a:rPr/>
              <a:t>: 「全ての固有値が等確率で出現する」は誤り。</a:t>
            </a:r>
          </a:p>
          <a:p>
            <a:pPr lvl="2"/>
            <a:r>
              <a:rPr/>
              <a:t>異なる固有状態でも、同じ固有エネルギー（固有値）を持つ「縮退」が存在するため。</a:t>
            </a:r>
          </a:p>
          <a:p>
            <a:pPr lvl="2"/>
            <a:r>
              <a:rPr/>
              <a:t>固有状態と固有値は区別して理解する。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3. 量子力学の基礎の再確認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3.1 物理量と演算子、交換関係</a:t>
                </a:r>
              </a:p>
              <a:p>
                <a:pPr lvl="0"/>
                <a:r>
                  <a:rPr/>
                  <a:t>量子力学では、</a:t>
                </a:r>
                <a:r>
                  <a:rPr b="1"/>
                  <a:t>物理量はすべて何らかの演算子</a:t>
                </a:r>
                <a:r>
                  <a:rPr/>
                  <a:t>で表される。</a:t>
                </a:r>
              </a:p>
              <a:p>
                <a:pPr lvl="0"/>
                <a:r>
                  <a:rPr b="1"/>
                  <a:t>古典力学と量子力学を区別する根本的な点</a:t>
                </a:r>
                <a:r>
                  <a:rPr/>
                  <a:t>: 共役な物理量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</m:oMath>
                </a14:m>
                <a:r>
                  <a:rPr/>
                  <a:t> の</a:t>
                </a:r>
                <a:r>
                  <a:rPr b="1"/>
                  <a:t>交換関係</a:t>
                </a:r>
                <a:r>
                  <a:rPr/>
                  <a:t>が非ゼロ。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[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]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B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ℏ</m:t>
                      </m:r>
                      <m:r>
                        <m:t> 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sty m:val="p"/>
                        </m:rPr>
                        <m:t>ℏ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rPr>
                          <m:nor/>
                          <m:sty m:val="p"/>
                        </m:rPr>
                        <m:t>プランク定数</m:t>
                      </m:r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0"/>
                <a:r>
                  <a:rPr b="1"/>
                  <a:t>例</a:t>
                </a:r>
                <a:r>
                  <a:rPr/>
                  <a:t>: 座標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 と運動量 </a:t>
                </a:r>
                <a14:m>
                  <m:oMath xmlns:m="http://schemas.openxmlformats.org/officeDocument/2006/math">
                    <m:sSub>
                      <m:e>
                        <m:r>
                          <m:t>p</m:t>
                        </m:r>
                      </m:e>
                      <m:sub>
                        <m:r>
                          <m:t>x</m:t>
                        </m:r>
                      </m:sub>
                    </m:sSub>
                  </m:oMath>
                </a14:m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[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p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]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  <m:sSub>
                        <m:e>
                          <m:r>
                            <m:t>p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rPr>
                          <m:sty m:val="p"/>
                        </m:rPr>
                        <m:t>−</m:t>
                      </m:r>
                      <m:sSub>
                        <m:e>
                          <m:r>
                            <m:t>p</m:t>
                          </m:r>
                        </m:e>
                        <m:sub>
                          <m:r>
                            <m:t>x</m:t>
                          </m:r>
                        </m:sub>
                      </m:sSub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i</m:t>
                      </m:r>
                      <m:r>
                        <m:rPr>
                          <m:sty m:val="p"/>
                        </m:rPr>
                        <m:t>ℏ</m:t>
                      </m:r>
                    </m:oMath>
                  </m:oMathPara>
                </a14:m>
              </a:p>
              <a:p>
                <a:pPr lvl="0"/>
                <a:r>
                  <a:rPr/>
                  <a:t>運動量演算子: </a:t>
                </a:r>
                <a14:m>
                  <m:oMath xmlns:m="http://schemas.openxmlformats.org/officeDocument/2006/math">
                    <m:sSub>
                      <m:e>
                        <m:r>
                          <m:t>p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i</m:t>
                    </m:r>
                    <m:r>
                      <m:rPr>
                        <m:sty m:val="p"/>
                      </m:rPr>
                      <m:t>ℏ</m:t>
                    </m:r>
                    <m:f>
                      <m:fPr>
                        <m:type m:val="bar"/>
                      </m:fPr>
                      <m:num>
                        <m:r>
                          <m:rPr>
                            <m:sty m:val="p"/>
                          </m:rPr>
                          <m:t>∂</m:t>
                        </m:r>
                      </m:num>
                      <m:den>
                        <m:r>
                          <m:rPr>
                            <m:sty m:val="p"/>
                          </m:rPr>
                          <m:t>∂</m:t>
                        </m:r>
                        <m:r>
                          <m:t>x</m:t>
                        </m:r>
                      </m:den>
                    </m:f>
                  </m:oMath>
                </a14:m>
              </a:p>
            </p:txBody>
          </p:sp>
        </mc:Choice>
      </mc:AlternateContent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3.2 固有状態と固有値</a:t>
                </a:r>
              </a:p>
              <a:p>
                <a:pPr lvl="0"/>
                <a:r>
                  <a:rPr/>
                  <a:t>あらゆる物理量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 が</a:t>
                </a:r>
                <a:r>
                  <a:rPr b="1"/>
                  <a:t>固有値方程式</a:t>
                </a:r>
                <a:r>
                  <a:rPr/>
                  <a:t>を持つ。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r>
                        <m:t>ψ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p</m:t>
                      </m:r>
                      <m:r>
                        <m:t>ψ</m:t>
                      </m:r>
                    </m:oMath>
                  </m:oMathPara>
                </a14:m>
              </a:p>
              <a:p>
                <a:pPr lvl="1"/>
                <a14:m>
                  <m:oMath xmlns:m="http://schemas.openxmlformats.org/officeDocument/2006/math">
                    <m:r>
                      <m:t>ψ</m:t>
                    </m:r>
                  </m:oMath>
                </a14:m>
                <a:r>
                  <a:rPr/>
                  <a:t>: 物理量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 の</a:t>
                </a:r>
                <a:r>
                  <a:rPr b="1"/>
                  <a:t>固有関数</a:t>
                </a:r>
                <a:r>
                  <a:rPr/>
                  <a:t> (または固有状態)</a:t>
                </a:r>
              </a:p>
              <a:p>
                <a:pPr lvl="1"/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: </a:t>
                </a:r>
                <a:r>
                  <a:rPr b="1"/>
                  <a:t>固有値</a:t>
                </a:r>
                <a:r>
                  <a:rPr/>
                  <a:t> (実数値)</a:t>
                </a:r>
              </a:p>
              <a:p>
                <a:pPr lvl="0"/>
                <a:r>
                  <a:rPr b="1"/>
                  <a:t>観測可能量 (Observable)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固有値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 が実数である物理量。</a:t>
                </a:r>
              </a:p>
              <a:p>
                <a:pPr lvl="1"/>
                <a:r>
                  <a:rPr/>
                  <a:t>固有状態 </a:t>
                </a:r>
                <a14:m>
                  <m:oMath xmlns:m="http://schemas.openxmlformats.org/officeDocument/2006/math">
                    <m:r>
                      <m:t>ψ</m:t>
                    </m:r>
                  </m:oMath>
                </a14:m>
                <a:r>
                  <a:rPr/>
                  <a:t> を観測すると、必ず固有値 </a:t>
                </a:r>
                <a14:m>
                  <m:oMath xmlns:m="http://schemas.openxmlformats.org/officeDocument/2006/math">
                    <m:r>
                      <m:t>p</m:t>
                    </m:r>
                  </m:oMath>
                </a14:m>
                <a:r>
                  <a:rPr/>
                  <a:t> が測定される。</a:t>
                </a:r>
              </a:p>
              <a:p>
                <a:pPr lvl="1"/>
                <a:r>
                  <a:rPr/>
                  <a:t>オブザーバブルの演算子は</a:t>
                </a:r>
                <a:r>
                  <a:rPr b="1"/>
                  <a:t>エルミート演算子</a:t>
                </a:r>
                <a:r>
                  <a:rPr/>
                  <a:t>である必要がある。</a:t>
                </a:r>
              </a:p>
            </p:txBody>
          </p:sp>
        </mc:Choice>
      </mc:AlternateContent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3.3 ハミルトニアンと量子数</a:t>
                </a:r>
              </a:p>
              <a:p>
                <a:pPr lvl="0"/>
                <a:r>
                  <a:rPr b="1"/>
                  <a:t>ハミルトニアン </a:t>
                </a:r>
                <a14:m>
                  <m:oMath xmlns:m="http://schemas.openxmlformats.org/officeDocument/2006/math">
                    <m:r>
                      <m:t>H</m:t>
                    </m:r>
                  </m:oMath>
                </a14:m>
                <a:r>
                  <a:rPr/>
                  <a:t> は系の全エネルギーを記述する演算子。</a:t>
                </a:r>
              </a:p>
              <a:p>
                <a:pPr lvl="1"/>
                <a:r>
                  <a:rPr/>
                  <a:t>定常状態のシュレディンガー方程式: </a:t>
                </a:r>
                <a14:m>
                  <m:oMath xmlns:m="http://schemas.openxmlformats.org/officeDocument/2006/math">
                    <m:r>
                      <m:t>H</m:t>
                    </m:r>
                    <m:r>
                      <m:t>ψ</m:t>
                    </m:r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  <m:r>
                      <m:t>ψ</m:t>
                    </m:r>
                  </m:oMath>
                </a14:m>
              </a:p>
              <a:p>
                <a:pPr lvl="1"/>
                <a14:m>
                  <m:oMath xmlns:m="http://schemas.openxmlformats.org/officeDocument/2006/math">
                    <m:r>
                      <m:t>ψ</m:t>
                    </m:r>
                  </m:oMath>
                </a14:m>
                <a:r>
                  <a:rPr/>
                  <a:t>: 固有状態</a:t>
                </a:r>
              </a:p>
              <a:p>
                <a:pPr lvl="1"/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: 固有エネルギー</a:t>
                </a:r>
              </a:p>
              <a:p>
                <a:pPr lvl="0"/>
                <a:r>
                  <a:rPr b="1"/>
                  <a:t>固有エネルギーは縮退しうるが、固有状態は全て異なる</a:t>
                </a:r>
                <a:r>
                  <a:rPr/>
                  <a:t>。</a:t>
                </a:r>
              </a:p>
              <a:p>
                <a:pPr lvl="0"/>
                <a:r>
                  <a:rPr b="1"/>
                  <a:t>量子数</a:t>
                </a:r>
                <a:r>
                  <a:rPr/>
                  <a:t>: 異なる固有状態を一意に指定するための数。</a:t>
                </a:r>
              </a:p>
              <a:p>
                <a:pPr lvl="1"/>
                <a:r>
                  <a:rPr b="1"/>
                  <a:t>調和振動子</a:t>
                </a:r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</a:p>
              <a:p>
                <a:pPr lvl="1"/>
                <a:r>
                  <a:rPr b="1"/>
                  <a:t>3次元井戸型ポテンシャル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z</m:t>
                        </m:r>
                      </m:sub>
                    </m:sSub>
                  </m:oMath>
                </a14:m>
              </a:p>
              <a:p>
                <a:pPr lvl="1"/>
                <a:r>
                  <a:rPr b="1"/>
                  <a:t>水素原子</a:t>
                </a:r>
                <a:r>
                  <a:rPr/>
                  <a:t>: 主量子数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方位量子数 </a:t>
                </a:r>
                <a14:m>
                  <m:oMath xmlns:m="http://schemas.openxmlformats.org/officeDocument/2006/math">
                    <m:r>
                      <m:t>l</m:t>
                    </m:r>
                  </m:oMath>
                </a14:m>
                <a:r>
                  <a:rPr/>
                  <a:t>, 磁気量子数 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, </a:t>
                </a:r>
                <a:r>
                  <a:rPr b="1"/>
                  <a:t>スピン量子数 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</a:p>
              <a:p>
                <a:pPr lvl="1"/>
                <a:r>
                  <a:rPr b="1"/>
                  <a:t>自由粒子</a:t>
                </a:r>
                <a:r>
                  <a:rPr/>
                  <a:t>: 運動量 </a:t>
                </a:r>
                <a14:m>
                  <m:oMath xmlns:m="http://schemas.openxmlformats.org/officeDocument/2006/math">
                    <m:sSub>
                      <m:e>
                        <m:r>
                          <m:t>p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p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p</m:t>
                        </m:r>
                      </m:e>
                      <m:sub>
                        <m:r>
                          <m:t>z</m:t>
                        </m:r>
                      </m:sub>
                    </m:sSub>
                  </m:oMath>
                </a14:m>
                <a:r>
                  <a:rPr/>
                  <a:t> (または波数ベクトル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x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y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z</m:t>
                        </m:r>
                      </m:sub>
                    </m:sSub>
                  </m:oMath>
                </a14:m>
                <a:r>
                  <a:rPr/>
                  <a:t>)</a:t>
                </a:r>
              </a:p>
              <a:p>
                <a:pPr lvl="0"/>
                <a:r>
                  <a:rPr b="1"/>
                  <a:t>重要</a:t>
                </a:r>
                <a:r>
                  <a:rPr/>
                  <a:t>: 量子数を指定すると、一つの量子状態が一意に決まる。</a:t>
                </a:r>
              </a:p>
            </p:txBody>
          </p:sp>
        </mc:Choice>
      </mc:AlternateContent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4. 大正準集団理論 (Grand Canonical Ensemble)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4.1 大正準集団の概念</a:t>
                </a:r>
              </a:p>
              <a:p>
                <a:pPr lvl="0"/>
                <a:r>
                  <a:rPr b="1"/>
                  <a:t>定義</a:t>
                </a:r>
                <a:r>
                  <a:rPr/>
                  <a:t>: 粒子数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 とエネルギー 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 がともに変動し得る系。</a:t>
                </a:r>
              </a:p>
              <a:p>
                <a:pPr lvl="0"/>
                <a:r>
                  <a:rPr b="1"/>
                  <a:t>特徴</a:t>
                </a:r>
                <a:r>
                  <a:rPr/>
                  <a:t>:</a:t>
                </a:r>
              </a:p>
              <a:p>
                <a:pPr lvl="1"/>
                <a:r>
                  <a:rPr/>
                  <a:t>外部の熱浴 (</a:t>
                </a:r>
                <a14:m>
                  <m:oMath xmlns:m="http://schemas.openxmlformats.org/officeDocument/2006/math">
                    <m:r>
                      <m:t>T</m:t>
                    </m:r>
                  </m:oMath>
                </a14:m>
                <a:r>
                  <a:rPr/>
                  <a:t> 一定) と粒子貯蔵庫 (</a:t>
                </a:r>
                <a14:m>
                  <m:oMath xmlns:m="http://schemas.openxmlformats.org/officeDocument/2006/math">
                    <m:r>
                      <m:t>μ</m:t>
                    </m:r>
                  </m:oMath>
                </a14:m>
                <a:r>
                  <a:rPr/>
                  <a:t> 一定) と粒子・エネルギーを交換。</a:t>
                </a:r>
              </a:p>
              <a:p>
                <a:pPr lvl="1"/>
                <a:r>
                  <a:rPr/>
                  <a:t>系のエネルギーと粒子数が変動可能。</a:t>
                </a:r>
              </a:p>
              <a:p>
                <a:pPr lvl="0"/>
                <a:r>
                  <a:rPr b="1"/>
                  <a:t>背景</a:t>
                </a:r>
                <a:r>
                  <a:rPr/>
                  <a:t>: M個の小系（大正準集団）が全体として小正準集団を構成すると考える。</a:t>
                </a:r>
              </a:p>
              <a:p>
                <a:pPr lvl="1"/>
                <a:r>
                  <a:rPr/>
                  <a:t>全体の粒子数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  <a:r>
                  <a:rPr/>
                  <a:t>, 全体のエネルギー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  <a:r>
                  <a:rPr/>
                  <a:t> は一定。</a:t>
                </a:r>
              </a:p>
            </p:txBody>
          </p:sp>
        </mc:Choice>
      </mc:AlternateContent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4.2 状態の数え上げと配置数</a:t>
                </a:r>
              </a:p>
              <a:p>
                <a:pPr lvl="0"/>
                <a:r>
                  <a:rPr/>
                  <a:t>各小系は、粒子数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 と状態 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 で規定される状態 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I</m:t>
                    </m:r>
                  </m:oMath>
                </a14:m>
                <a:r>
                  <a:rPr/>
                  <a:t> を取る。</a:t>
                </a:r>
              </a:p>
              <a:p>
                <a:pPr lvl="0"/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: 粒子数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状態 </a:t>
                </a:r>
                <a14:m>
                  <m:oMath xmlns:m="http://schemas.openxmlformats.org/officeDocument/2006/math">
                    <m:r>
                      <m:t>I</m:t>
                    </m:r>
                  </m:oMath>
                </a14:m>
                <a:r>
                  <a:rPr/>
                  <a:t> の小系の数。</a:t>
                </a:r>
              </a:p>
              <a:p>
                <a:pPr lvl="0"/>
                <a:r>
                  <a:rPr b="1"/>
                  <a:t>配置数 </a:t>
                </a:r>
                <a14:m>
                  <m:oMath xmlns:m="http://schemas.openxmlformats.org/officeDocument/2006/math">
                    <m:r>
                      <m:t>W</m:t>
                    </m:r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W</m:t>
                      </m:r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M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num>
                        <m:den>
                          <m:nary>
                            <m:naryPr>
                              <m:chr m:val="∏"/>
                              <m:limLoc m:val="undOvr"/>
                              <m:subHide m:val="off"/>
                              <m:supHide m:val="on"/>
                            </m:naryPr>
                            <m:sub>
                              <m:r>
                                <m:t>N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I</m:t>
                              </m:r>
                            </m:sub>
                            <m:sup>
                              <m:r>
                                <m:t>​</m:t>
                              </m:r>
                            </m:sup>
                            <m:e>
                              <m:sSub>
                                <m:e>
                                  <m:r>
                                    <m:t>M</m:t>
                                  </m:r>
                                </m:e>
                                <m:sub>
                                  <m:r>
                                    <m:t>N</m:t>
                                  </m:r>
                                  <m:r>
                                    <m:rPr>
                                      <m:sty m:val="p"/>
                                    </m:rPr>
                                    <m:t>,</m:t>
                                  </m:r>
                                  <m:r>
                                    <m:t>I</m:t>
                                  </m:r>
                                </m:sub>
                              </m:sSub>
                            </m:e>
                          </m:nary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</m:oMath>
                  </m:oMathPara>
                </a14:m>
              </a:p>
              <a:p>
                <a:pPr lvl="0"/>
                <a:r>
                  <a:rPr b="1"/>
                  <a:t>束縛条件</a:t>
                </a:r>
                <a:r>
                  <a:rPr/>
                  <a:t>:</a:t>
                </a:r>
              </a:p>
              <a:p>
                <a:pPr lvl="1" indent="-342900" marL="685800">
                  <a:buAutoNum type="arabicPeriod"/>
                </a:pPr>
                <a:r>
                  <a:rPr b="1"/>
                  <a:t>全系の数 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ff"/>
                        <m:supHide m:val="on"/>
                      </m:naryPr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N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I</m:t>
                            </m:r>
                          </m:sub>
                        </m:sSub>
                      </m:e>
                    </m:nary>
                    <m:r>
                      <m:rPr>
                        <m:sty m:val="p"/>
                      </m:rPr>
                      <m:t>=</m:t>
                    </m:r>
                    <m:r>
                      <m:t>M</m:t>
                    </m:r>
                  </m:oMath>
                </a14:m>
              </a:p>
              <a:p>
                <a:pPr lvl="1" indent="-342900" marL="685800">
                  <a:buAutoNum type="arabicPeriod"/>
                </a:pPr>
                <a:r>
                  <a:rPr b="1"/>
                  <a:t>全エネルギー 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ff"/>
                        <m:supHide m:val="on"/>
                      </m:naryPr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N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I</m:t>
                            </m:r>
                          </m:sub>
                        </m:sSub>
                      </m:e>
                    </m:nary>
                    <m:sSub>
                      <m:e>
                        <m:r>
                          <m:t>E</m:t>
                        </m:r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</a:p>
              <a:p>
                <a:pPr lvl="1" indent="-342900" marL="685800">
                  <a:buAutoNum type="arabicPeriod"/>
                </a:pPr>
                <a:r>
                  <a:rPr b="1"/>
                  <a:t>全粒子数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ff"/>
                        <m:supHide m:val="on"/>
                      </m:naryPr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  <m:sup>
                        <m:r>
                          <m:t>​</m:t>
                        </m:r>
                      </m:sup>
                      <m:e>
                        <m:sSub>
                          <m:e>
                            <m:r>
                              <m:t>M</m:t>
                            </m:r>
                          </m:e>
                          <m:sub>
                            <m:r>
                              <m:t>N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I</m:t>
                            </m:r>
                          </m:sub>
                        </m:sSub>
                      </m:e>
                    </m:nary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0</m:t>
                        </m:r>
                      </m:sub>
                    </m:sSub>
                  </m:oMath>
                </a14:m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ln</m:t>
                    </m:r>
                    <m:r>
                      <m:t>W</m:t>
                    </m:r>
                  </m:oMath>
                </a14:m>
                <a:r>
                  <a:rPr/>
                  <a:t> をスターリング近似とラグランジュの未定乗数法で最大化。</a:t>
                </a:r>
              </a:p>
            </p:txBody>
          </p:sp>
        </mc:Choice>
      </mc:AlternateContent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4.3 大分配関数と大正準分布</a:t>
                </a:r>
              </a:p>
              <a:p>
                <a:pPr lvl="0"/>
                <a:r>
                  <a:rPr/>
                  <a:t>最大化の結果、状態 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t>I</m:t>
                    </m:r>
                  </m:oMath>
                </a14:m>
                <a:r>
                  <a:rPr/>
                  <a:t> を取る系の数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 は以下の形式。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M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∝</m:t>
                      </m:r>
                      <m:r>
                        <m:rPr>
                          <m:sty m:val="p"/>
                        </m:rPr>
                        <m:t>exp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α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β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1"/>
                <a14:m>
                  <m:oMath xmlns:m="http://schemas.openxmlformats.org/officeDocument/2006/math"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</m:oMath>
                </a14:m>
                <a:r>
                  <a:rPr/>
                  <a:t>: ラグランジュの未定乗数</a:t>
                </a:r>
              </a:p>
              <a:p>
                <a:pPr lvl="0"/>
                <a:r>
                  <a:rPr b="1"/>
                  <a:t>大正準分布関数 </a:t>
                </a:r>
                <a14:m>
                  <m:oMath xmlns:m="http://schemas.openxmlformats.org/officeDocument/2006/math">
                    <m:sSub>
                      <m:e>
                        <m:r>
                          <m:t>P</m:t>
                        </m:r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P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1</m:t>
                          </m:r>
                        </m:num>
                        <m:den>
                          <m:sSub>
                            <m:e>
                              <m:r>
                                <m:t>Z</m:t>
                              </m:r>
                            </m:e>
                            <m:sub>
                              <m:r>
                                <m:t>G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m:t>exp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α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β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0"/>
                <a:r>
                  <a:rPr b="1"/>
                  <a:t>大分配関数 </a:t>
                </a:r>
                <a14:m>
                  <m:oMath xmlns:m="http://schemas.openxmlformats.org/officeDocument/2006/math">
                    <m:sSub>
                      <m:e>
                        <m:r>
                          <m:t>Z</m:t>
                        </m:r>
                      </m:e>
                      <m:sub>
                        <m:r>
                          <m:t>G</m:t>
                        </m:r>
                      </m:sub>
                    </m:sSub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Z</m:t>
                          </m:r>
                        </m:e>
                        <m:sub>
                          <m:r>
                            <m:t>G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ff"/>
                          <m:supHide m:val="on"/>
                        </m:naryPr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m:t>exp</m:t>
                          </m:r>
                        </m:e>
                      </m:nary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α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β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1"/>
                <a:r>
                  <a:rPr/>
                  <a:t>正準集団の分配関数に、粒子数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 に関する和が追加。</a:t>
                </a:r>
              </a:p>
            </p:txBody>
          </p:sp>
        </mc:Choice>
      </mc:AlternateContent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2025-08-26T07:07:22Z</dcterms:created>
  <dcterms:modified xsi:type="dcterms:W3CDTF">2025-08-26T07:07:22Z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