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5" r:id="rId2"/>
    <p:sldMasterId id="2147483712" r:id="rId3"/>
  </p:sldMasterIdLst>
  <p:notesMasterIdLst>
    <p:notesMasterId r:id="rId27"/>
  </p:notesMasterIdLst>
  <p:sldIdLst>
    <p:sldId id="4022" r:id="rId4"/>
    <p:sldId id="4034" r:id="rId5"/>
    <p:sldId id="4912" r:id="rId6"/>
    <p:sldId id="4934" r:id="rId7"/>
    <p:sldId id="3984" r:id="rId8"/>
    <p:sldId id="4914" r:id="rId9"/>
    <p:sldId id="3993" r:id="rId10"/>
    <p:sldId id="4040" r:id="rId11"/>
    <p:sldId id="4913" r:id="rId12"/>
    <p:sldId id="4009" r:id="rId13"/>
    <p:sldId id="4010" r:id="rId14"/>
    <p:sldId id="4011" r:id="rId15"/>
    <p:sldId id="4012" r:id="rId16"/>
    <p:sldId id="4013" r:id="rId17"/>
    <p:sldId id="4026" r:id="rId18"/>
    <p:sldId id="4031" r:id="rId19"/>
    <p:sldId id="4027" r:id="rId20"/>
    <p:sldId id="4032" r:id="rId21"/>
    <p:sldId id="4028" r:id="rId22"/>
    <p:sldId id="4029" r:id="rId23"/>
    <p:sldId id="4030" r:id="rId24"/>
    <p:sldId id="4033" r:id="rId25"/>
    <p:sldId id="404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E920E"/>
    <a:srgbClr val="002060"/>
    <a:srgbClr val="014F97"/>
    <a:srgbClr val="FFFF00"/>
    <a:srgbClr val="FF0066"/>
    <a:srgbClr val="FF7D00"/>
    <a:srgbClr val="FF3EFF"/>
    <a:srgbClr val="E8BC49"/>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31" autoAdjust="0"/>
    <p:restoredTop sz="95127" autoAdjust="0"/>
  </p:normalViewPr>
  <p:slideViewPr>
    <p:cSldViewPr snapToGrid="0">
      <p:cViewPr>
        <p:scale>
          <a:sx n="125" d="100"/>
          <a:sy n="125" d="100"/>
        </p:scale>
        <p:origin x="294" y="348"/>
      </p:cViewPr>
      <p:guideLst>
        <p:guide orient="horz" pos="2137"/>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E8F7B-28ED-438E-8C80-84CFFDA28EB9}" type="datetimeFigureOut">
              <a:rPr lang="zh-CN" altLang="en-US" smtClean="0"/>
              <a:t>2023/4/11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8C0C3-4464-4D55-94B5-DAC4AAED035D}" type="slidenum">
              <a:rPr lang="zh-CN" altLang="en-US" smtClean="0"/>
              <a:t>‹#›</a:t>
            </a:fld>
            <a:endParaRPr lang="zh-CN" altLang="en-US"/>
          </a:p>
        </p:txBody>
      </p:sp>
    </p:spTree>
    <p:extLst>
      <p:ext uri="{BB962C8B-B14F-4D97-AF65-F5344CB8AC3E}">
        <p14:creationId xmlns:p14="http://schemas.microsoft.com/office/powerpoint/2010/main" val="400124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66924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01420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53659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22651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58655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13295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9869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64106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0493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06928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3804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2380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8528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150546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008993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12868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02656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20750" y="746125"/>
            <a:ext cx="4964113"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5577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06708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16137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8180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04333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45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B299207-A22D-4C0B-8BC6-0A450BE7DC24}"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0406713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E940E7A-912F-41C1-BF35-14C8FF108CE7}"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612678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AF57D0-4F26-4BA8-BA24-6AEA5CF165BE}"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00550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673" y="41336"/>
            <a:ext cx="8592652" cy="6443459"/>
          </a:xfrm>
          <a:prstGeom prst="rect">
            <a:avLst/>
          </a:prstGeom>
        </p:spPr>
      </p:pic>
      <p:sp>
        <p:nvSpPr>
          <p:cNvPr id="4" name="正方形/長方形 3"/>
          <p:cNvSpPr/>
          <p:nvPr userDrawn="1"/>
        </p:nvSpPr>
        <p:spPr>
          <a:xfrm>
            <a:off x="8300312" y="-4242"/>
            <a:ext cx="702078"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9144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685800" y="1886969"/>
            <a:ext cx="77724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340696"/>
            <a:ext cx="64008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379456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1" y="126751"/>
            <a:ext cx="8064896"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2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38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190795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dirty="0"/>
          </a:p>
        </p:txBody>
      </p:sp>
      <p:sp>
        <p:nvSpPr>
          <p:cNvPr id="4" name="テキスト ボックス 3"/>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pic>
        <p:nvPicPr>
          <p:cNvPr id="5" name="図 4"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12524580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7364896" y="0"/>
            <a:ext cx="1779104"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251670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5471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059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C3FC073-8E43-4A27-BC9F-D283EADCF086}"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2533531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34954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6098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23974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06407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90577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32623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75274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0742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3770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4634A21-2771-4A8E-B948-BC987F9A10EE}"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0004707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9B5A94D-BEFC-47F2-ADD9-CC1CDE86D830}"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4183598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CBCA061-458E-441E-BCEC-B7AB8E52ABFF}"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921183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569594-6B2C-4AE0-AD8D-E8464A0C5F91}"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622910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C55A36-BB40-443C-9791-3BA8CB4CEEB2}"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2827714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AF339D-AEDF-4C4B-BCEA-4EC7967453AC}"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2677080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696F01-06F7-43B2-91C5-9275A55F7CEC}"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700572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826E72-A05E-4B5E-AEF3-9B9A3E33DAE4}"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75178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51521" y="116632"/>
            <a:ext cx="8064896"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7544" y="1268762"/>
            <a:ext cx="8219256"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2" name="図 11" descr="flogs.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98427" y="9248"/>
            <a:ext cx="511256" cy="899472"/>
          </a:xfrm>
          <a:prstGeom prst="rect">
            <a:avLst/>
          </a:prstGeom>
        </p:spPr>
      </p:pic>
    </p:spTree>
    <p:extLst>
      <p:ext uri="{BB962C8B-B14F-4D97-AF65-F5344CB8AC3E}">
        <p14:creationId xmlns:p14="http://schemas.microsoft.com/office/powerpoint/2010/main" val="825547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907638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081FAC-3385-AD32-4C91-28C69CC7CD8F}"/>
              </a:ext>
            </a:extLst>
          </p:cNvPr>
          <p:cNvSpPr txBox="1"/>
          <p:nvPr/>
        </p:nvSpPr>
        <p:spPr>
          <a:xfrm>
            <a:off x="485987" y="1785884"/>
            <a:ext cx="8632613" cy="2677656"/>
          </a:xfrm>
          <a:prstGeom prst="rect">
            <a:avLst/>
          </a:prstGeom>
          <a:noFill/>
        </p:spPr>
        <p:txBody>
          <a:bodyPr wrap="square">
            <a:spAutoFit/>
          </a:bodyPr>
          <a:lstStyle/>
          <a:p>
            <a:r>
              <a:rPr lang="ja-JP" altLang="en-US" sz="2400" b="1" dirty="0"/>
              <a:t>材料計算科学・データ解析に関するチュートリアルコース</a:t>
            </a:r>
            <a:endParaRPr lang="en-US" altLang="ja-JP" sz="2400" b="1" dirty="0"/>
          </a:p>
          <a:p>
            <a:r>
              <a:rPr lang="en-US" altLang="ja-JP" sz="2400" b="1" dirty="0"/>
              <a:t>2023/1/17</a:t>
            </a:r>
            <a:r>
              <a:rPr lang="ja-JP" altLang="en-US" sz="2400" b="1" dirty="0"/>
              <a:t> </a:t>
            </a:r>
            <a:r>
              <a:rPr lang="en-US" altLang="ja-JP" sz="2400" b="1" dirty="0"/>
              <a:t>16:00~17:00</a:t>
            </a:r>
            <a:r>
              <a:rPr lang="ja-JP" altLang="en-US" sz="2400" b="1" dirty="0"/>
              <a:t>　</a:t>
            </a:r>
            <a:endParaRPr lang="en-US" altLang="ja-JP" sz="2400" b="1" dirty="0"/>
          </a:p>
          <a:p>
            <a:endParaRPr lang="en-US" altLang="ja-JP" sz="4000" b="1" dirty="0"/>
          </a:p>
          <a:p>
            <a:pPr algn="ctr"/>
            <a:r>
              <a:rPr lang="en-US" altLang="ja-JP" sz="4000" b="1" dirty="0"/>
              <a:t>PHYSBO</a:t>
            </a:r>
            <a:r>
              <a:rPr lang="ja-JP" altLang="en-US" sz="4000" b="1" dirty="0"/>
              <a:t>を利用した</a:t>
            </a:r>
            <a:br>
              <a:rPr lang="en-US" altLang="ja-JP" sz="4000" b="1" dirty="0"/>
            </a:br>
            <a:r>
              <a:rPr lang="ja-JP" altLang="en-US" sz="4000" b="1" dirty="0"/>
              <a:t>強化学習プログラムの使い方</a:t>
            </a:r>
          </a:p>
        </p:txBody>
      </p:sp>
      <p:sp>
        <p:nvSpPr>
          <p:cNvPr id="5" name="タイトル 1">
            <a:extLst>
              <a:ext uri="{FF2B5EF4-FFF2-40B4-BE49-F238E27FC236}">
                <a16:creationId xmlns:a16="http://schemas.microsoft.com/office/drawing/2014/main" id="{0ED2C1F5-ACD7-F294-E32F-298C01E584CA}"/>
              </a:ext>
            </a:extLst>
          </p:cNvPr>
          <p:cNvSpPr txBox="1">
            <a:spLocks/>
          </p:cNvSpPr>
          <p:nvPr/>
        </p:nvSpPr>
        <p:spPr bwMode="auto">
          <a:xfrm>
            <a:off x="1183506" y="63542"/>
            <a:ext cx="9361040" cy="640166"/>
          </a:xfrm>
          <a:prstGeom prst="rect">
            <a:avLst/>
          </a:prstGeom>
          <a:noFill/>
          <a:ln w="9525">
            <a:noFill/>
            <a:miter lim="800000"/>
            <a:headEnd/>
            <a:tailEnd/>
          </a:ln>
        </p:spPr>
        <p:txBody>
          <a:bodyPr wrap="square" lIns="0" tIns="36000" rIns="0" bIns="36000" anchor="ctr" anchorCtr="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Verdana"/>
                <a:ea typeface="メイリオ"/>
                <a:cs typeface="+mn-cs"/>
              </a:rPr>
              <a:t>智慧とデータが拓くエレクトロニクス新材料開発拠点</a:t>
            </a:r>
            <a:endParaRPr lang="en-US" altLang="ja-JP" sz="2000" b="1" u="sng" dirty="0">
              <a:solidFill>
                <a:prstClr val="black"/>
              </a:solidFill>
              <a:latin typeface="Verdana"/>
              <a:ea typeface="メイリオ"/>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203864"/>
                </a:solidFill>
                <a:effectLst/>
                <a:uLnTx/>
                <a:uFillTx/>
                <a:latin typeface="Verdana" panose="020B0604030504040204" pitchFamily="34" charset="0"/>
                <a:ea typeface="メイリオ" panose="020B0604030504040204" pitchFamily="50" charset="-128"/>
                <a:cs typeface="Lucida Bright" pitchFamily="18" charset="0"/>
              </a:rPr>
              <a:t>Data Driven Materials Research Institute for Electronics </a:t>
            </a:r>
          </a:p>
        </p:txBody>
      </p:sp>
      <p:pic>
        <p:nvPicPr>
          <p:cNvPr id="6" name="図 5" descr="アイコン&#10;&#10;低い精度で自動的に生成された説明">
            <a:extLst>
              <a:ext uri="{FF2B5EF4-FFF2-40B4-BE49-F238E27FC236}">
                <a16:creationId xmlns:a16="http://schemas.microsoft.com/office/drawing/2014/main" id="{66073070-1BD1-6114-3D47-82839B295988}"/>
              </a:ext>
            </a:extLst>
          </p:cNvPr>
          <p:cNvPicPr>
            <a:picLocks noChangeAspect="1"/>
          </p:cNvPicPr>
          <p:nvPr/>
        </p:nvPicPr>
        <p:blipFill>
          <a:blip r:embed="rId3"/>
          <a:stretch>
            <a:fillRect/>
          </a:stretch>
        </p:blipFill>
        <p:spPr>
          <a:xfrm>
            <a:off x="460625" y="39919"/>
            <a:ext cx="663789" cy="663789"/>
          </a:xfrm>
          <a:prstGeom prst="rect">
            <a:avLst/>
          </a:prstGeom>
        </p:spPr>
      </p:pic>
    </p:spTree>
    <p:extLst>
      <p:ext uri="{BB962C8B-B14F-4D97-AF65-F5344CB8AC3E}">
        <p14:creationId xmlns:p14="http://schemas.microsoft.com/office/powerpoint/2010/main" val="458297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DC61F909-2C02-3028-8ECD-87ED4E3F6B89}"/>
              </a:ext>
            </a:extLst>
          </p:cNvPr>
          <p:cNvPicPr>
            <a:picLocks noChangeAspect="1"/>
          </p:cNvPicPr>
          <p:nvPr/>
        </p:nvPicPr>
        <p:blipFill>
          <a:blip r:embed="rId3"/>
          <a:stretch>
            <a:fillRect/>
          </a:stretch>
        </p:blipFill>
        <p:spPr>
          <a:xfrm>
            <a:off x="0" y="1318260"/>
            <a:ext cx="7501688" cy="5404710"/>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lvl="0">
              <a:tabLst>
                <a:tab pos="263525" algn="l"/>
                <a:tab pos="3054350" algn="l"/>
              </a:tabLst>
              <a:defRPr/>
            </a:pPr>
            <a:r>
              <a:rPr lang="en-US" altLang="ja-JP" sz="1400" b="1" dirty="0">
                <a:solidFill>
                  <a:srgbClr val="0E920E"/>
                </a:solidFill>
              </a:rPr>
              <a:t>python bayes_gp_plain.py data_test.xlsx</a:t>
            </a:r>
          </a:p>
          <a:p>
            <a:pPr lvl="0">
              <a:tabLst>
                <a:tab pos="263525" algn="l"/>
                <a:tab pos="3054350" algn="l"/>
              </a:tabLst>
              <a:defRPr/>
            </a:pPr>
            <a:endParaRPr lang="en-US" altLang="ja-JP" sz="1400" dirty="0"/>
          </a:p>
        </p:txBody>
      </p:sp>
      <p:sp>
        <p:nvSpPr>
          <p:cNvPr id="7" name="楕円 6">
            <a:extLst>
              <a:ext uri="{FF2B5EF4-FFF2-40B4-BE49-F238E27FC236}">
                <a16:creationId xmlns:a16="http://schemas.microsoft.com/office/drawing/2014/main" id="{037A3AE5-A4DF-0444-FB7F-72E6A1AA0818}"/>
              </a:ext>
            </a:extLst>
          </p:cNvPr>
          <p:cNvSpPr/>
          <p:nvPr/>
        </p:nvSpPr>
        <p:spPr bwMode="auto">
          <a:xfrm>
            <a:off x="4198620" y="208788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 name="楕円 7">
            <a:extLst>
              <a:ext uri="{FF2B5EF4-FFF2-40B4-BE49-F238E27FC236}">
                <a16:creationId xmlns:a16="http://schemas.microsoft.com/office/drawing/2014/main" id="{DBF6632F-B19B-5C86-7AC5-7F3756C634EE}"/>
              </a:ext>
            </a:extLst>
          </p:cNvPr>
          <p:cNvSpPr/>
          <p:nvPr/>
        </p:nvSpPr>
        <p:spPr bwMode="auto">
          <a:xfrm>
            <a:off x="5425440" y="24917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4290060" y="1832848"/>
            <a:ext cx="1699260" cy="369332"/>
          </a:xfrm>
          <a:prstGeom prst="rect">
            <a:avLst/>
          </a:prstGeom>
          <a:noFill/>
        </p:spPr>
        <p:txBody>
          <a:bodyPr wrap="square">
            <a:spAutoFit/>
          </a:bodyPr>
          <a:lstStyle/>
          <a:p>
            <a:r>
              <a:rPr lang="en-US" altLang="ja-JP" sz="1800" b="1" dirty="0">
                <a:solidFill>
                  <a:srgbClr val="FF0000"/>
                </a:solidFill>
              </a:rPr>
              <a:t>Already have</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5038880" y="2185154"/>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
        <p:nvSpPr>
          <p:cNvPr id="17" name="楕円 16">
            <a:extLst>
              <a:ext uri="{FF2B5EF4-FFF2-40B4-BE49-F238E27FC236}">
                <a16:creationId xmlns:a16="http://schemas.microsoft.com/office/drawing/2014/main" id="{378159E7-99DE-2F2B-B873-A974F51BEE1A}"/>
              </a:ext>
            </a:extLst>
          </p:cNvPr>
          <p:cNvSpPr/>
          <p:nvPr/>
        </p:nvSpPr>
        <p:spPr bwMode="auto">
          <a:xfrm>
            <a:off x="3663315" y="3358634"/>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 name="テキスト ボックス 17">
            <a:extLst>
              <a:ext uri="{FF2B5EF4-FFF2-40B4-BE49-F238E27FC236}">
                <a16:creationId xmlns:a16="http://schemas.microsoft.com/office/drawing/2014/main" id="{E6F93809-6366-7C5D-A876-B2808F4DC33C}"/>
              </a:ext>
            </a:extLst>
          </p:cNvPr>
          <p:cNvSpPr txBox="1"/>
          <p:nvPr/>
        </p:nvSpPr>
        <p:spPr>
          <a:xfrm>
            <a:off x="3754755" y="3088362"/>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22138439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27340D8-5680-496D-2673-E3B58D00D304}"/>
              </a:ext>
            </a:extLst>
          </p:cNvPr>
          <p:cNvPicPr>
            <a:picLocks noChangeAspect="1"/>
          </p:cNvPicPr>
          <p:nvPr/>
        </p:nvPicPr>
        <p:blipFill>
          <a:blip r:embed="rId3"/>
          <a:stretch>
            <a:fillRect/>
          </a:stretch>
        </p:blipFill>
        <p:spPr>
          <a:xfrm>
            <a:off x="0" y="1242258"/>
            <a:ext cx="7607178" cy="5480712"/>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lvl="0">
              <a:tabLst>
                <a:tab pos="263525" algn="l"/>
                <a:tab pos="3054350" algn="l"/>
              </a:tabLst>
              <a:defRPr/>
            </a:pPr>
            <a:r>
              <a:rPr lang="en-US" altLang="ja-JP" sz="1400" b="1" dirty="0">
                <a:solidFill>
                  <a:srgbClr val="0E920E"/>
                </a:solidFill>
              </a:rPr>
              <a:t>python bayes_gp_plain.py data_test.xlsx</a:t>
            </a:r>
          </a:p>
          <a:p>
            <a:pPr lvl="0">
              <a:tabLst>
                <a:tab pos="263525" algn="l"/>
                <a:tab pos="3054350" algn="l"/>
              </a:tabLst>
              <a:defRPr/>
            </a:pPr>
            <a:endParaRPr lang="en-US" altLang="ja-JP" sz="1400" dirty="0"/>
          </a:p>
        </p:txBody>
      </p:sp>
      <p:sp>
        <p:nvSpPr>
          <p:cNvPr id="7" name="楕円 6">
            <a:extLst>
              <a:ext uri="{FF2B5EF4-FFF2-40B4-BE49-F238E27FC236}">
                <a16:creationId xmlns:a16="http://schemas.microsoft.com/office/drawing/2014/main" id="{037A3AE5-A4DF-0444-FB7F-72E6A1AA0818}"/>
              </a:ext>
            </a:extLst>
          </p:cNvPr>
          <p:cNvSpPr/>
          <p:nvPr/>
        </p:nvSpPr>
        <p:spPr bwMode="auto">
          <a:xfrm>
            <a:off x="2842260" y="31013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 name="楕円 7">
            <a:extLst>
              <a:ext uri="{FF2B5EF4-FFF2-40B4-BE49-F238E27FC236}">
                <a16:creationId xmlns:a16="http://schemas.microsoft.com/office/drawing/2014/main" id="{DBF6632F-B19B-5C86-7AC5-7F3756C634EE}"/>
              </a:ext>
            </a:extLst>
          </p:cNvPr>
          <p:cNvSpPr/>
          <p:nvPr/>
        </p:nvSpPr>
        <p:spPr bwMode="auto">
          <a:xfrm>
            <a:off x="6553200" y="24155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1066800" y="2488168"/>
            <a:ext cx="2148840" cy="646331"/>
          </a:xfrm>
          <a:prstGeom prst="rect">
            <a:avLst/>
          </a:prstGeom>
          <a:noFill/>
        </p:spPr>
        <p:txBody>
          <a:bodyPr wrap="square">
            <a:spAutoFit/>
          </a:bodyPr>
          <a:lstStyle/>
          <a:p>
            <a:pPr algn="r"/>
            <a:r>
              <a:rPr lang="en-US" altLang="ja-JP" sz="1800" b="1" dirty="0">
                <a:solidFill>
                  <a:srgbClr val="FF0000"/>
                </a:solidFill>
              </a:rPr>
              <a:t>Ambiguous point</a:t>
            </a:r>
            <a:br>
              <a:rPr lang="en-US" altLang="ja-JP" sz="1800" b="1" dirty="0">
                <a:solidFill>
                  <a:srgbClr val="FF0000"/>
                </a:solidFill>
              </a:rPr>
            </a:br>
            <a:r>
              <a:rPr lang="en-US" altLang="ja-JP" sz="1800" b="1" dirty="0">
                <a:solidFill>
                  <a:srgbClr val="FF0000"/>
                </a:solidFill>
              </a:rPr>
              <a:t>ADD?</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5915180" y="2284214"/>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24663057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02C8E1-7D8C-1DD5-C1C7-C434342B7C03}"/>
              </a:ext>
            </a:extLst>
          </p:cNvPr>
          <p:cNvPicPr>
            <a:picLocks noChangeAspect="1"/>
          </p:cNvPicPr>
          <p:nvPr/>
        </p:nvPicPr>
        <p:blipFill>
          <a:blip r:embed="rId3"/>
          <a:stretch>
            <a:fillRect/>
          </a:stretch>
        </p:blipFill>
        <p:spPr>
          <a:xfrm>
            <a:off x="0" y="1363980"/>
            <a:ext cx="7438229" cy="5358990"/>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lvl="0">
              <a:tabLst>
                <a:tab pos="263525" algn="l"/>
                <a:tab pos="3054350" algn="l"/>
              </a:tabLst>
              <a:defRPr/>
            </a:pPr>
            <a:r>
              <a:rPr lang="en-US" altLang="ja-JP" sz="1400" b="1" dirty="0">
                <a:solidFill>
                  <a:srgbClr val="0E920E"/>
                </a:solidFill>
              </a:rPr>
              <a:t>python bayes_gp_plain.py data_test.xlsx</a:t>
            </a:r>
          </a:p>
          <a:p>
            <a:pPr lvl="0">
              <a:tabLst>
                <a:tab pos="263525" algn="l"/>
                <a:tab pos="3054350" algn="l"/>
              </a:tabLst>
              <a:defRPr/>
            </a:pPr>
            <a:endParaRPr lang="en-US" altLang="ja-JP" sz="1400" dirty="0"/>
          </a:p>
        </p:txBody>
      </p:sp>
      <p:sp>
        <p:nvSpPr>
          <p:cNvPr id="7" name="楕円 6">
            <a:extLst>
              <a:ext uri="{FF2B5EF4-FFF2-40B4-BE49-F238E27FC236}">
                <a16:creationId xmlns:a16="http://schemas.microsoft.com/office/drawing/2014/main" id="{037A3AE5-A4DF-0444-FB7F-72E6A1AA0818}"/>
              </a:ext>
            </a:extLst>
          </p:cNvPr>
          <p:cNvSpPr/>
          <p:nvPr/>
        </p:nvSpPr>
        <p:spPr bwMode="auto">
          <a:xfrm>
            <a:off x="1882140" y="448056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 name="楕円 7">
            <a:extLst>
              <a:ext uri="{FF2B5EF4-FFF2-40B4-BE49-F238E27FC236}">
                <a16:creationId xmlns:a16="http://schemas.microsoft.com/office/drawing/2014/main" id="{DBF6632F-B19B-5C86-7AC5-7F3756C634EE}"/>
              </a:ext>
            </a:extLst>
          </p:cNvPr>
          <p:cNvSpPr/>
          <p:nvPr/>
        </p:nvSpPr>
        <p:spPr bwMode="auto">
          <a:xfrm>
            <a:off x="4686300" y="45491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670560" y="3875008"/>
            <a:ext cx="2148840" cy="646331"/>
          </a:xfrm>
          <a:prstGeom prst="rect">
            <a:avLst/>
          </a:prstGeom>
          <a:noFill/>
        </p:spPr>
        <p:txBody>
          <a:bodyPr wrap="square">
            <a:spAutoFit/>
          </a:bodyPr>
          <a:lstStyle/>
          <a:p>
            <a:pPr algn="ctr"/>
            <a:r>
              <a:rPr lang="en-US" altLang="ja-JP" sz="1800" b="1" dirty="0">
                <a:solidFill>
                  <a:srgbClr val="FF0000"/>
                </a:solidFill>
              </a:rPr>
              <a:t>Ambiguous point</a:t>
            </a:r>
            <a:br>
              <a:rPr lang="en-US" altLang="ja-JP" sz="1800" b="1" dirty="0">
                <a:solidFill>
                  <a:srgbClr val="FF0000"/>
                </a:solidFill>
              </a:rPr>
            </a:br>
            <a:r>
              <a:rPr lang="en-US" altLang="ja-JP" sz="1800" b="1" dirty="0">
                <a:solidFill>
                  <a:srgbClr val="FF0000"/>
                </a:solidFill>
              </a:rPr>
              <a:t>ADD?</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4398800" y="4678680"/>
            <a:ext cx="2550640" cy="646331"/>
          </a:xfrm>
          <a:prstGeom prst="rect">
            <a:avLst/>
          </a:prstGeom>
          <a:noFill/>
        </p:spPr>
        <p:txBody>
          <a:bodyPr wrap="square">
            <a:spAutoFit/>
          </a:bodyPr>
          <a:lstStyle/>
          <a:p>
            <a:r>
              <a:rPr lang="en-US" altLang="ja-JP" b="1" dirty="0">
                <a:solidFill>
                  <a:srgbClr val="FF0000"/>
                </a:solidFill>
              </a:rPr>
              <a:t>Uncertain minimum</a:t>
            </a:r>
          </a:p>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41839466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6821C60-E3E9-00CD-EE09-4AB05CB534BE}"/>
              </a:ext>
            </a:extLst>
          </p:cNvPr>
          <p:cNvPicPr>
            <a:picLocks noChangeAspect="1"/>
          </p:cNvPicPr>
          <p:nvPr/>
        </p:nvPicPr>
        <p:blipFill>
          <a:blip r:embed="rId3"/>
          <a:stretch>
            <a:fillRect/>
          </a:stretch>
        </p:blipFill>
        <p:spPr>
          <a:xfrm>
            <a:off x="30480" y="1706880"/>
            <a:ext cx="6962287" cy="5016090"/>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lvl="0">
              <a:tabLst>
                <a:tab pos="263525" algn="l"/>
                <a:tab pos="3054350" algn="l"/>
              </a:tabLst>
              <a:defRPr/>
            </a:pPr>
            <a:r>
              <a:rPr lang="en-US" altLang="ja-JP" sz="1400" b="1" dirty="0">
                <a:solidFill>
                  <a:srgbClr val="0E920E"/>
                </a:solidFill>
              </a:rPr>
              <a:t>python bayes_gp_plain.py data_test.xlsx</a:t>
            </a:r>
          </a:p>
          <a:p>
            <a:pPr lvl="0">
              <a:tabLst>
                <a:tab pos="263525" algn="l"/>
                <a:tab pos="3054350" algn="l"/>
              </a:tabLst>
              <a:defRPr/>
            </a:pPr>
            <a:endParaRPr lang="en-US" altLang="ja-JP" sz="1400" dirty="0"/>
          </a:p>
        </p:txBody>
      </p:sp>
      <p:sp>
        <p:nvSpPr>
          <p:cNvPr id="7" name="楕円 6">
            <a:extLst>
              <a:ext uri="{FF2B5EF4-FFF2-40B4-BE49-F238E27FC236}">
                <a16:creationId xmlns:a16="http://schemas.microsoft.com/office/drawing/2014/main" id="{037A3AE5-A4DF-0444-FB7F-72E6A1AA0818}"/>
              </a:ext>
            </a:extLst>
          </p:cNvPr>
          <p:cNvSpPr/>
          <p:nvPr/>
        </p:nvSpPr>
        <p:spPr bwMode="auto">
          <a:xfrm>
            <a:off x="3032760" y="32918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 name="楕円 7">
            <a:extLst>
              <a:ext uri="{FF2B5EF4-FFF2-40B4-BE49-F238E27FC236}">
                <a16:creationId xmlns:a16="http://schemas.microsoft.com/office/drawing/2014/main" id="{DBF6632F-B19B-5C86-7AC5-7F3756C634EE}"/>
              </a:ext>
            </a:extLst>
          </p:cNvPr>
          <p:cNvSpPr/>
          <p:nvPr/>
        </p:nvSpPr>
        <p:spPr bwMode="auto">
          <a:xfrm>
            <a:off x="4411980" y="45491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1005840" y="2792968"/>
            <a:ext cx="2148840" cy="646331"/>
          </a:xfrm>
          <a:prstGeom prst="rect">
            <a:avLst/>
          </a:prstGeom>
          <a:noFill/>
        </p:spPr>
        <p:txBody>
          <a:bodyPr wrap="square">
            <a:spAutoFit/>
          </a:bodyPr>
          <a:lstStyle/>
          <a:p>
            <a:pPr algn="r"/>
            <a:r>
              <a:rPr lang="en-US" altLang="ja-JP" sz="1800" b="1" dirty="0">
                <a:solidFill>
                  <a:srgbClr val="FF0000"/>
                </a:solidFill>
              </a:rPr>
              <a:t>Sparce data</a:t>
            </a:r>
            <a:br>
              <a:rPr lang="en-US" altLang="ja-JP" sz="1800" b="1" dirty="0">
                <a:solidFill>
                  <a:srgbClr val="FF0000"/>
                </a:solidFill>
              </a:rPr>
            </a:br>
            <a:r>
              <a:rPr lang="en-US" altLang="ja-JP" sz="1800" b="1" dirty="0">
                <a:solidFill>
                  <a:srgbClr val="FF0000"/>
                </a:solidFill>
              </a:rPr>
              <a:t>ADD?</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4124480" y="4678680"/>
            <a:ext cx="2550640" cy="646331"/>
          </a:xfrm>
          <a:prstGeom prst="rect">
            <a:avLst/>
          </a:prstGeom>
          <a:noFill/>
        </p:spPr>
        <p:txBody>
          <a:bodyPr wrap="square">
            <a:spAutoFit/>
          </a:bodyPr>
          <a:lstStyle/>
          <a:p>
            <a:r>
              <a:rPr lang="en-US" altLang="ja-JP" b="1" dirty="0">
                <a:solidFill>
                  <a:srgbClr val="FF0000"/>
                </a:solidFill>
              </a:rPr>
              <a:t>Uncertain minimum</a:t>
            </a:r>
          </a:p>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37318919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lvl="0">
              <a:tabLst>
                <a:tab pos="263525" algn="l"/>
                <a:tab pos="3054350" algn="l"/>
              </a:tabLst>
              <a:defRPr/>
            </a:pPr>
            <a:r>
              <a:rPr lang="en-US" altLang="ja-JP" sz="1400" b="1" dirty="0">
                <a:solidFill>
                  <a:srgbClr val="0E920E"/>
                </a:solidFill>
              </a:rPr>
              <a:t>python bayes_gp_plain.py data_test.xlsx</a:t>
            </a:r>
          </a:p>
          <a:p>
            <a:pPr lvl="0">
              <a:tabLst>
                <a:tab pos="263525" algn="l"/>
                <a:tab pos="3054350" algn="l"/>
              </a:tabLst>
              <a:defRPr/>
            </a:pPr>
            <a:endParaRPr lang="en-US" altLang="ja-JP" sz="1400" dirty="0"/>
          </a:p>
        </p:txBody>
      </p:sp>
      <p:pic>
        <p:nvPicPr>
          <p:cNvPr id="10" name="図 9">
            <a:extLst>
              <a:ext uri="{FF2B5EF4-FFF2-40B4-BE49-F238E27FC236}">
                <a16:creationId xmlns:a16="http://schemas.microsoft.com/office/drawing/2014/main" id="{407D8D65-5217-86A6-20D5-B4C04E264AC4}"/>
              </a:ext>
            </a:extLst>
          </p:cNvPr>
          <p:cNvPicPr>
            <a:picLocks noChangeAspect="1"/>
          </p:cNvPicPr>
          <p:nvPr/>
        </p:nvPicPr>
        <p:blipFill>
          <a:blip r:embed="rId3"/>
          <a:stretch>
            <a:fillRect/>
          </a:stretch>
        </p:blipFill>
        <p:spPr>
          <a:xfrm>
            <a:off x="0" y="1078360"/>
            <a:ext cx="7834667" cy="5644610"/>
          </a:xfrm>
          <a:prstGeom prst="rect">
            <a:avLst/>
          </a:prstGeom>
        </p:spPr>
      </p:pic>
    </p:spTree>
    <p:extLst>
      <p:ext uri="{BB962C8B-B14F-4D97-AF65-F5344CB8AC3E}">
        <p14:creationId xmlns:p14="http://schemas.microsoft.com/office/powerpoint/2010/main" val="15598050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a:t>
            </a:r>
            <a:r>
              <a:rPr lang="ja-JP" altLang="en-US" sz="3600" b="1" dirty="0">
                <a:solidFill>
                  <a:srgbClr val="0000FF"/>
                </a:solidFill>
              </a:rPr>
              <a:t>多目的最適化の入力ファイル </a:t>
            </a:r>
            <a:r>
              <a:rPr lang="en-US" altLang="ja-JP" sz="3600" b="1" dirty="0">
                <a:solidFill>
                  <a:srgbClr val="0000FF"/>
                </a:solidFill>
              </a:rPr>
              <a:t>(2</a:t>
            </a:r>
            <a:r>
              <a:rPr lang="ja-JP" altLang="en-US" sz="3600" b="1" dirty="0">
                <a:solidFill>
                  <a:srgbClr val="0000FF"/>
                </a:solidFill>
              </a:rPr>
              <a:t>目的関数</a:t>
            </a:r>
            <a:r>
              <a:rPr lang="en-US" altLang="ja-JP" sz="3600" b="1" dirty="0">
                <a:solidFill>
                  <a:srgbClr val="0000FF"/>
                </a:solidFill>
              </a:rPr>
              <a:t>)</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data_2targets.xlsx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830455" y="679968"/>
            <a:ext cx="534402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Specify following target functions more</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than</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 (default): Find maximum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Find minimum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lang="en-US" altLang="ja-JP" dirty="0">
                <a:latin typeface="Times New Roman"/>
                <a:ea typeface="ＭＳ Ｐゴシック"/>
              </a:rPr>
              <a:t>Objective</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4</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442E61D2-8D15-60C4-1A29-92938EE6BA79}"/>
              </a:ext>
            </a:extLst>
          </p:cNvPr>
          <p:cNvSpPr txBox="1"/>
          <p:nvPr/>
        </p:nvSpPr>
        <p:spPr>
          <a:xfrm>
            <a:off x="1" y="5657671"/>
            <a:ext cx="5115696" cy="1200329"/>
          </a:xfrm>
          <a:prstGeom prst="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IMPORTANT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At least ONE BLANK target function data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required. Or the program will be terminated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by ERROR in </a:t>
            </a:r>
            <a:r>
              <a:rPr kumimoji="0" lang="en-US" altLang="ja-JP" sz="1800" b="1" i="0" u="none" strike="noStrike" kern="1200" cap="none" spc="0" normalizeH="0" baseline="0" noProof="0" dirty="0" err="1">
                <a:ln>
                  <a:noFill/>
                </a:ln>
                <a:solidFill>
                  <a:srgbClr val="FFFF00"/>
                </a:solidFill>
                <a:effectLst/>
                <a:uLnTx/>
                <a:uFillTx/>
                <a:latin typeface="Times New Roman"/>
                <a:ea typeface="ＭＳ Ｐゴシック"/>
                <a:cs typeface="+mn-cs"/>
              </a:rPr>
              <a:t>base_search</a:t>
            </a: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a:t>
            </a:r>
          </a:p>
        </p:txBody>
      </p:sp>
      <p:graphicFrame>
        <p:nvGraphicFramePr>
          <p:cNvPr id="7" name="オブジェクト 6">
            <a:extLst>
              <a:ext uri="{FF2B5EF4-FFF2-40B4-BE49-F238E27FC236}">
                <a16:creationId xmlns:a16="http://schemas.microsoft.com/office/drawing/2014/main" id="{20392CC7-97EB-DC37-3069-9DDE617399C9}"/>
              </a:ext>
            </a:extLst>
          </p:cNvPr>
          <p:cNvGraphicFramePr>
            <a:graphicFrameLocks noChangeAspect="1"/>
          </p:cNvGraphicFramePr>
          <p:nvPr/>
        </p:nvGraphicFramePr>
        <p:xfrm>
          <a:off x="403011" y="1390788"/>
          <a:ext cx="2752725" cy="3105150"/>
        </p:xfrm>
        <a:graphic>
          <a:graphicData uri="http://schemas.openxmlformats.org/presentationml/2006/ole">
            <mc:AlternateContent xmlns:mc="http://schemas.openxmlformats.org/markup-compatibility/2006">
              <mc:Choice xmlns:v="urn:schemas-microsoft-com:vml" Requires="v">
                <p:oleObj name="Worksheet" r:id="rId3" imgW="2752901" imgH="3105286" progId="Excel.Sheet.12">
                  <p:embed/>
                </p:oleObj>
              </mc:Choice>
              <mc:Fallback>
                <p:oleObj name="Worksheet" r:id="rId3" imgW="2752901" imgH="3105286" progId="Excel.Sheet.12">
                  <p:embed/>
                  <p:pic>
                    <p:nvPicPr>
                      <p:cNvPr id="7" name="オブジェクト 6">
                        <a:extLst>
                          <a:ext uri="{FF2B5EF4-FFF2-40B4-BE49-F238E27FC236}">
                            <a16:creationId xmlns:a16="http://schemas.microsoft.com/office/drawing/2014/main" id="{20392CC7-97EB-DC37-3069-9DDE617399C9}"/>
                          </a:ext>
                        </a:extLst>
                      </p:cNvPr>
                      <p:cNvPicPr/>
                      <p:nvPr/>
                    </p:nvPicPr>
                    <p:blipFill>
                      <a:blip r:embed="rId4"/>
                      <a:stretch>
                        <a:fillRect/>
                      </a:stretch>
                    </p:blipFill>
                    <p:spPr>
                      <a:xfrm>
                        <a:off x="403011" y="1390788"/>
                        <a:ext cx="2752725" cy="3105150"/>
                      </a:xfrm>
                      <a:prstGeom prst="rect">
                        <a:avLst/>
                      </a:prstGeom>
                    </p:spPr>
                  </p:pic>
                </p:oleObj>
              </mc:Fallback>
            </mc:AlternateContent>
          </a:graphicData>
        </a:graphic>
      </p:graphicFrame>
    </p:spTree>
    <p:extLst>
      <p:ext uri="{BB962C8B-B14F-4D97-AF65-F5344CB8AC3E}">
        <p14:creationId xmlns:p14="http://schemas.microsoft.com/office/powerpoint/2010/main" val="14996981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1016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目的関数 </a:t>
            </a:r>
            <a:r>
              <a:rPr lang="en-US" altLang="ja-JP" sz="3200" b="1" dirty="0">
                <a:solidFill>
                  <a:srgbClr val="0000FF"/>
                </a:solidFill>
              </a:rPr>
              <a:t>t1</a:t>
            </a:r>
            <a:r>
              <a:rPr lang="ja-JP" altLang="en-US" sz="3200" b="1" dirty="0">
                <a:solidFill>
                  <a:srgbClr val="0000FF"/>
                </a:solidFill>
              </a:rPr>
              <a:t>、</a:t>
            </a:r>
            <a:r>
              <a:rPr lang="en-US" altLang="ja-JP" sz="3200" b="1" dirty="0">
                <a:solidFill>
                  <a:srgbClr val="0000FF"/>
                </a:solidFill>
              </a:rPr>
              <a:t>t2</a:t>
            </a:r>
            <a:r>
              <a:rPr lang="ja-JP" altLang="en-US" sz="3200" b="1" dirty="0">
                <a:solidFill>
                  <a:srgbClr val="0000FF"/>
                </a:solidFill>
              </a:rPr>
              <a:t>の予測分布 </a:t>
            </a:r>
            <a:r>
              <a:rPr lang="en-US" altLang="ja-JP" sz="3200" b="1" dirty="0">
                <a:solidFill>
                  <a:srgbClr val="0000FF"/>
                </a:solidFill>
              </a:rPr>
              <a:t>(</a:t>
            </a:r>
            <a:r>
              <a:rPr lang="ja-JP" altLang="en-US" sz="3200" b="1" dirty="0">
                <a:solidFill>
                  <a:srgbClr val="0000FF"/>
                </a:solidFill>
              </a:rPr>
              <a:t>平均、標準偏差</a:t>
            </a:r>
            <a:r>
              <a:rPr lang="en-US" altLang="ja-JP" sz="3200" b="1" dirty="0">
                <a:solidFill>
                  <a:srgbClr val="0000FF"/>
                </a:solidFill>
              </a:rPr>
              <a:t>) </a:t>
            </a:r>
          </a:p>
        </p:txBody>
      </p:sp>
      <p:sp>
        <p:nvSpPr>
          <p:cNvPr id="27" name="テキスト ボックス 26"/>
          <p:cNvSpPr txBox="1"/>
          <p:nvPr/>
        </p:nvSpPr>
        <p:spPr>
          <a:xfrm>
            <a:off x="34600" y="834540"/>
            <a:ext cx="900189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endParaRPr lang="en-US" altLang="ja-JP" sz="1400" b="1" dirty="0">
              <a:solidFill>
                <a:srgbClr val="0E920E"/>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lang="en-US" altLang="ja-JP" b="1" dirty="0">
                <a:latin typeface="Times New Roman"/>
                <a:ea typeface="ＭＳ Ｐゴシック"/>
              </a:rPr>
              <a:t>Index</a:t>
            </a:r>
            <a:r>
              <a:rPr lang="ja-JP" altLang="en-US" b="1" dirty="0">
                <a:latin typeface="Times New Roman"/>
                <a:ea typeface="ＭＳ Ｐゴシック"/>
              </a:rPr>
              <a:t>は入力ファイルのデータ番号</a:t>
            </a:r>
            <a:endParaRPr kumimoji="0" lang="en-US" altLang="ja-JP" b="0" i="0" u="none" strike="noStrike" kern="1200" cap="none" spc="0" normalizeH="0" baseline="0" noProof="0" dirty="0">
              <a:ln>
                <a:noFill/>
              </a:ln>
              <a:effectLst/>
              <a:uLnTx/>
              <a:uFillTx/>
              <a:latin typeface="Times New Roman"/>
              <a:ea typeface="ＭＳ Ｐゴシック"/>
              <a:cs typeface="+mn-cs"/>
            </a:endParaRPr>
          </a:p>
        </p:txBody>
      </p:sp>
      <p:pic>
        <p:nvPicPr>
          <p:cNvPr id="3" name="図 2">
            <a:extLst>
              <a:ext uri="{FF2B5EF4-FFF2-40B4-BE49-F238E27FC236}">
                <a16:creationId xmlns:a16="http://schemas.microsoft.com/office/drawing/2014/main" id="{08BF4D16-A76A-5B1F-8793-4677D3B06080}"/>
              </a:ext>
            </a:extLst>
          </p:cNvPr>
          <p:cNvPicPr>
            <a:picLocks noChangeAspect="1"/>
          </p:cNvPicPr>
          <p:nvPr/>
        </p:nvPicPr>
        <p:blipFill rotWithShape="1">
          <a:blip r:embed="rId3"/>
          <a:srcRect t="3235" b="6405"/>
          <a:stretch/>
        </p:blipFill>
        <p:spPr>
          <a:xfrm>
            <a:off x="635000" y="1624004"/>
            <a:ext cx="7962900" cy="5195896"/>
          </a:xfrm>
          <a:prstGeom prst="rect">
            <a:avLst/>
          </a:prstGeom>
        </p:spPr>
      </p:pic>
    </p:spTree>
    <p:extLst>
      <p:ext uri="{BB962C8B-B14F-4D97-AF65-F5344CB8AC3E}">
        <p14:creationId xmlns:p14="http://schemas.microsoft.com/office/powerpoint/2010/main" val="11336993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01F143-BD64-64CB-0630-782CFDDABCBD}"/>
              </a:ext>
            </a:extLst>
          </p:cNvPr>
          <p:cNvPicPr>
            <a:picLocks noChangeAspect="1"/>
          </p:cNvPicPr>
          <p:nvPr/>
        </p:nvPicPr>
        <p:blipFill rotWithShape="1">
          <a:blip r:embed="rId3"/>
          <a:srcRect t="3424" b="5572"/>
          <a:stretch/>
        </p:blipFill>
        <p:spPr>
          <a:xfrm>
            <a:off x="784225" y="1242258"/>
            <a:ext cx="7575550" cy="4978400"/>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400" b="1" dirty="0">
                <a:solidFill>
                  <a:srgbClr val="0000FF"/>
                </a:solidFill>
              </a:rPr>
              <a:t>目的関数 </a:t>
            </a:r>
            <a:r>
              <a:rPr lang="en-US" altLang="ja-JP" sz="2400" b="1" dirty="0">
                <a:solidFill>
                  <a:srgbClr val="0000FF"/>
                </a:solidFill>
              </a:rPr>
              <a:t>t1</a:t>
            </a:r>
            <a:r>
              <a:rPr lang="ja-JP" altLang="en-US" sz="2400" b="1" dirty="0">
                <a:solidFill>
                  <a:srgbClr val="0000FF"/>
                </a:solidFill>
              </a:rPr>
              <a:t>、</a:t>
            </a:r>
            <a:r>
              <a:rPr lang="en-US" altLang="ja-JP" sz="2400" b="1" dirty="0">
                <a:solidFill>
                  <a:srgbClr val="0000FF"/>
                </a:solidFill>
              </a:rPr>
              <a:t>t2</a:t>
            </a:r>
            <a:r>
              <a:rPr lang="ja-JP" altLang="en-US" sz="2400" b="1" dirty="0">
                <a:solidFill>
                  <a:srgbClr val="0000FF"/>
                </a:solidFill>
              </a:rPr>
              <a:t>の予測平均の </a:t>
            </a:r>
            <a:r>
              <a:rPr lang="en-US" altLang="ja-JP" sz="2400" b="1" dirty="0">
                <a:solidFill>
                  <a:srgbClr val="0000FF"/>
                </a:solidFill>
              </a:rPr>
              <a:t>x, y </a:t>
            </a:r>
            <a:r>
              <a:rPr lang="ja-JP" altLang="en-US" sz="2400" b="1" dirty="0">
                <a:solidFill>
                  <a:srgbClr val="0000FF"/>
                </a:solidFill>
              </a:rPr>
              <a:t>に選んだ記述子に対する分布</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p:txBody>
      </p:sp>
    </p:spTree>
    <p:extLst>
      <p:ext uri="{BB962C8B-B14F-4D97-AF65-F5344CB8AC3E}">
        <p14:creationId xmlns:p14="http://schemas.microsoft.com/office/powerpoint/2010/main" val="15929724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400" b="1" dirty="0">
                <a:solidFill>
                  <a:srgbClr val="0000FF"/>
                </a:solidFill>
              </a:rPr>
              <a:t>目的関数 </a:t>
            </a:r>
            <a:r>
              <a:rPr lang="en-US" altLang="ja-JP" sz="2400" b="1" dirty="0">
                <a:solidFill>
                  <a:srgbClr val="0000FF"/>
                </a:solidFill>
              </a:rPr>
              <a:t>t1</a:t>
            </a:r>
            <a:r>
              <a:rPr lang="ja-JP" altLang="en-US" sz="2400" b="1" dirty="0">
                <a:solidFill>
                  <a:srgbClr val="0000FF"/>
                </a:solidFill>
              </a:rPr>
              <a:t>、</a:t>
            </a:r>
            <a:r>
              <a:rPr lang="en-US" altLang="ja-JP" sz="2400" b="1" dirty="0">
                <a:solidFill>
                  <a:srgbClr val="0000FF"/>
                </a:solidFill>
              </a:rPr>
              <a:t>t2</a:t>
            </a:r>
            <a:r>
              <a:rPr lang="ja-JP" altLang="en-US" sz="2400" b="1" dirty="0">
                <a:solidFill>
                  <a:srgbClr val="0000FF"/>
                </a:solidFill>
              </a:rPr>
              <a:t>の入力値と予測平均の分布</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p:txBody>
      </p:sp>
      <p:sp>
        <p:nvSpPr>
          <p:cNvPr id="5" name="Rectangle 2">
            <a:extLst>
              <a:ext uri="{FF2B5EF4-FFF2-40B4-BE49-F238E27FC236}">
                <a16:creationId xmlns:a16="http://schemas.microsoft.com/office/drawing/2014/main" id="{B6CFDA39-8D64-BCF4-4087-E9EE0F5A0EF3}"/>
              </a:ext>
            </a:extLst>
          </p:cNvPr>
          <p:cNvSpPr txBox="1">
            <a:spLocks noChangeArrowheads="1"/>
          </p:cNvSpPr>
          <p:nvPr/>
        </p:nvSpPr>
        <p:spPr bwMode="auto">
          <a:xfrm>
            <a:off x="292100" y="906738"/>
            <a:ext cx="4940300" cy="687118"/>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2000" b="1" kern="0" dirty="0">
                <a:solidFill>
                  <a:srgbClr val="0000FF"/>
                </a:solidFill>
              </a:rPr>
              <a:t>★</a:t>
            </a:r>
            <a:r>
              <a:rPr lang="en-US" altLang="ja-JP" sz="2000" b="1" kern="0" dirty="0">
                <a:solidFill>
                  <a:srgbClr val="0000FF"/>
                </a:solidFill>
              </a:rPr>
              <a:t>:</a:t>
            </a:r>
            <a:r>
              <a:rPr lang="ja-JP" altLang="en-US" sz="2000" b="1" kern="0" dirty="0">
                <a:solidFill>
                  <a:srgbClr val="0000FF"/>
                </a:solidFill>
              </a:rPr>
              <a:t> 入力値</a:t>
            </a:r>
            <a:endParaRPr lang="en-US" altLang="ja-JP" sz="2000" b="1" kern="0" dirty="0">
              <a:solidFill>
                <a:srgbClr val="0000FF"/>
              </a:solidFill>
            </a:endParaRPr>
          </a:p>
          <a:p>
            <a:pPr algn="l" defTabSz="914400" eaLnBrk="1" hangingPunct="1"/>
            <a:r>
              <a:rPr lang="ja-JP" altLang="en-US" sz="2000" b="1" kern="0" dirty="0">
                <a:solidFill>
                  <a:srgbClr val="FF0000"/>
                </a:solidFill>
              </a:rPr>
              <a:t>●</a:t>
            </a:r>
            <a:r>
              <a:rPr lang="en-US" altLang="ja-JP" sz="2000" b="1" kern="0" dirty="0">
                <a:solidFill>
                  <a:srgbClr val="0000FF"/>
                </a:solidFill>
              </a:rPr>
              <a:t>:</a:t>
            </a:r>
            <a:r>
              <a:rPr lang="ja-JP" altLang="en-US" sz="2000" b="1" kern="0" dirty="0">
                <a:solidFill>
                  <a:srgbClr val="0000FF"/>
                </a:solidFill>
              </a:rPr>
              <a:t> 予測平均 </a:t>
            </a:r>
            <a:r>
              <a:rPr lang="en-US" altLang="ja-JP" sz="2000" b="1" kern="0" dirty="0">
                <a:solidFill>
                  <a:srgbClr val="0000FF"/>
                </a:solidFill>
              </a:rPr>
              <a:t>(</a:t>
            </a:r>
            <a:r>
              <a:rPr lang="ja-JP" altLang="en-US" sz="2000" b="1" kern="0" dirty="0">
                <a:solidFill>
                  <a:srgbClr val="0000FF"/>
                </a:solidFill>
              </a:rPr>
              <a:t>●の大きさは予測値に対応</a:t>
            </a:r>
            <a:r>
              <a:rPr lang="en-US" altLang="ja-JP" sz="2000" b="1" kern="0" dirty="0">
                <a:solidFill>
                  <a:srgbClr val="0000FF"/>
                </a:solidFill>
              </a:rPr>
              <a:t>)</a:t>
            </a:r>
            <a:endParaRPr lang="ja-JP" altLang="en-US" sz="2000" b="1" kern="0" dirty="0">
              <a:solidFill>
                <a:srgbClr val="0000FF"/>
              </a:solidFill>
            </a:endParaRPr>
          </a:p>
        </p:txBody>
      </p:sp>
      <p:grpSp>
        <p:nvGrpSpPr>
          <p:cNvPr id="24" name="グループ化 23">
            <a:extLst>
              <a:ext uri="{FF2B5EF4-FFF2-40B4-BE49-F238E27FC236}">
                <a16:creationId xmlns:a16="http://schemas.microsoft.com/office/drawing/2014/main" id="{AD8FEBAB-2FAA-0EA8-3E66-A2D8C577C7EF}"/>
              </a:ext>
            </a:extLst>
          </p:cNvPr>
          <p:cNvGrpSpPr/>
          <p:nvPr/>
        </p:nvGrpSpPr>
        <p:grpSpPr>
          <a:xfrm>
            <a:off x="116017" y="1608940"/>
            <a:ext cx="5790548" cy="3930800"/>
            <a:chOff x="1327596" y="1418057"/>
            <a:chExt cx="8013700" cy="5439943"/>
          </a:xfrm>
        </p:grpSpPr>
        <p:pic>
          <p:nvPicPr>
            <p:cNvPr id="3" name="図 2">
              <a:extLst>
                <a:ext uri="{FF2B5EF4-FFF2-40B4-BE49-F238E27FC236}">
                  <a16:creationId xmlns:a16="http://schemas.microsoft.com/office/drawing/2014/main" id="{9DFB4945-84BD-2EBF-0E36-17A74CEBE05D}"/>
                </a:ext>
              </a:extLst>
            </p:cNvPr>
            <p:cNvPicPr>
              <a:picLocks noChangeAspect="1"/>
            </p:cNvPicPr>
            <p:nvPr/>
          </p:nvPicPr>
          <p:blipFill rotWithShape="1">
            <a:blip r:embed="rId3"/>
            <a:srcRect b="5996"/>
            <a:stretch/>
          </p:blipFill>
          <p:spPr>
            <a:xfrm>
              <a:off x="1327596" y="1418057"/>
              <a:ext cx="8013700" cy="5439943"/>
            </a:xfrm>
            <a:prstGeom prst="rect">
              <a:avLst/>
            </a:prstGeom>
          </p:spPr>
        </p:pic>
        <p:sp>
          <p:nvSpPr>
            <p:cNvPr id="6" name="Rectangle 2">
              <a:extLst>
                <a:ext uri="{FF2B5EF4-FFF2-40B4-BE49-F238E27FC236}">
                  <a16:creationId xmlns:a16="http://schemas.microsoft.com/office/drawing/2014/main" id="{EBB9E4DF-2DD3-B0CB-7767-235E19C1E690}"/>
                </a:ext>
              </a:extLst>
            </p:cNvPr>
            <p:cNvSpPr txBox="1">
              <a:spLocks noChangeArrowheads="1"/>
            </p:cNvSpPr>
            <p:nvPr/>
          </p:nvSpPr>
          <p:spPr bwMode="auto">
            <a:xfrm>
              <a:off x="6870211" y="1843381"/>
              <a:ext cx="2395792" cy="501656"/>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1800" b="1" kern="0" dirty="0">
                  <a:solidFill>
                    <a:srgbClr val="0000FF"/>
                  </a:solidFill>
                </a:rPr>
                <a:t>パレート解</a:t>
              </a:r>
            </a:p>
          </p:txBody>
        </p:sp>
        <p:cxnSp>
          <p:nvCxnSpPr>
            <p:cNvPr id="9" name="直線矢印コネクタ 8">
              <a:extLst>
                <a:ext uri="{FF2B5EF4-FFF2-40B4-BE49-F238E27FC236}">
                  <a16:creationId xmlns:a16="http://schemas.microsoft.com/office/drawing/2014/main" id="{5F00D050-4B14-BD64-27CA-02951155670A}"/>
                </a:ext>
              </a:extLst>
            </p:cNvPr>
            <p:cNvCxnSpPr>
              <a:cxnSpLocks/>
              <a:stCxn id="6" idx="1"/>
            </p:cNvCxnSpPr>
            <p:nvPr/>
          </p:nvCxnSpPr>
          <p:spPr bwMode="auto">
            <a:xfrm flipH="1" flipV="1">
              <a:off x="5333068" y="1922162"/>
              <a:ext cx="1537144" cy="1720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直線矢印コネクタ 10">
              <a:extLst>
                <a:ext uri="{FF2B5EF4-FFF2-40B4-BE49-F238E27FC236}">
                  <a16:creationId xmlns:a16="http://schemas.microsoft.com/office/drawing/2014/main" id="{E7AC315E-2DD8-B141-46B9-4E2C707E7E7A}"/>
                </a:ext>
              </a:extLst>
            </p:cNvPr>
            <p:cNvCxnSpPr>
              <a:cxnSpLocks/>
              <a:stCxn id="6" idx="1"/>
            </p:cNvCxnSpPr>
            <p:nvPr/>
          </p:nvCxnSpPr>
          <p:spPr bwMode="auto">
            <a:xfrm flipH="1">
              <a:off x="6194127" y="2094209"/>
              <a:ext cx="676085" cy="2851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E7B2834F-4F8A-EBF7-7B04-6A7A8FC02831}"/>
                </a:ext>
              </a:extLst>
            </p:cNvPr>
            <p:cNvCxnSpPr>
              <a:cxnSpLocks/>
            </p:cNvCxnSpPr>
            <p:nvPr/>
          </p:nvCxnSpPr>
          <p:spPr bwMode="auto">
            <a:xfrm flipH="1">
              <a:off x="6979920" y="2345037"/>
              <a:ext cx="66486" cy="5951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2CA41CF6-E186-4E89-18E2-BB79D23823D3}"/>
                </a:ext>
              </a:extLst>
            </p:cNvPr>
            <p:cNvCxnSpPr>
              <a:cxnSpLocks/>
            </p:cNvCxnSpPr>
            <p:nvPr/>
          </p:nvCxnSpPr>
          <p:spPr bwMode="auto">
            <a:xfrm>
              <a:off x="7599680" y="2407920"/>
              <a:ext cx="104140" cy="10656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BFE73EA6-F213-A453-6A86-877F5AE4544D}"/>
                </a:ext>
              </a:extLst>
            </p:cNvPr>
            <p:cNvCxnSpPr>
              <a:cxnSpLocks/>
            </p:cNvCxnSpPr>
            <p:nvPr/>
          </p:nvCxnSpPr>
          <p:spPr bwMode="auto">
            <a:xfrm>
              <a:off x="7703820" y="2407920"/>
              <a:ext cx="576134" cy="15629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398AF545-1BE6-2E23-AB83-9F4C4D7E6AB3}"/>
                </a:ext>
              </a:extLst>
            </p:cNvPr>
            <p:cNvCxnSpPr>
              <a:cxnSpLocks/>
            </p:cNvCxnSpPr>
            <p:nvPr/>
          </p:nvCxnSpPr>
          <p:spPr bwMode="auto">
            <a:xfrm>
              <a:off x="7807960" y="2407920"/>
              <a:ext cx="891094" cy="19362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2D43E6A5-88CF-EF38-6427-6A16F847156C}"/>
                </a:ext>
              </a:extLst>
            </p:cNvPr>
            <p:cNvCxnSpPr>
              <a:cxnSpLocks/>
            </p:cNvCxnSpPr>
            <p:nvPr/>
          </p:nvCxnSpPr>
          <p:spPr bwMode="auto">
            <a:xfrm>
              <a:off x="7816404" y="2345037"/>
              <a:ext cx="1088390" cy="2220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8" name="Rectangle 2">
            <a:extLst>
              <a:ext uri="{FF2B5EF4-FFF2-40B4-BE49-F238E27FC236}">
                <a16:creationId xmlns:a16="http://schemas.microsoft.com/office/drawing/2014/main" id="{5B52E956-2A0B-BE16-A167-6FE1EC6AB408}"/>
              </a:ext>
            </a:extLst>
          </p:cNvPr>
          <p:cNvSpPr txBox="1">
            <a:spLocks noChangeArrowheads="1"/>
          </p:cNvSpPr>
          <p:nvPr/>
        </p:nvSpPr>
        <p:spPr bwMode="auto">
          <a:xfrm>
            <a:off x="6064106" y="906738"/>
            <a:ext cx="3079894" cy="5827891"/>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1600" b="1" kern="0" dirty="0">
                <a:solidFill>
                  <a:schemeClr val="tx1"/>
                </a:solidFill>
              </a:rPr>
              <a:t>多目的最適化においては、</a:t>
            </a:r>
            <a:br>
              <a:rPr lang="en-US" altLang="ja-JP" sz="1600" b="1" kern="0" dirty="0">
                <a:solidFill>
                  <a:schemeClr val="tx1"/>
                </a:solidFill>
              </a:rPr>
            </a:br>
            <a:r>
              <a:rPr lang="ja-JP" altLang="en-US" sz="1600" b="1" kern="0" dirty="0">
                <a:solidFill>
                  <a:schemeClr val="tx1"/>
                </a:solidFill>
              </a:rPr>
              <a:t>目的関数間にトレードオフが存在する場合がある</a:t>
            </a:r>
            <a:br>
              <a:rPr lang="en-US" altLang="ja-JP" sz="1600" b="1" kern="0" dirty="0">
                <a:solidFill>
                  <a:schemeClr val="tx1"/>
                </a:solidFill>
              </a:rPr>
            </a:br>
            <a:r>
              <a:rPr lang="en-US" altLang="ja-JP" sz="1600" b="1" kern="0" dirty="0">
                <a:solidFill>
                  <a:schemeClr val="tx1"/>
                </a:solidFill>
              </a:rPr>
              <a:t>=&gt;</a:t>
            </a:r>
            <a:r>
              <a:rPr lang="ja-JP" altLang="en-US" sz="1600" b="1" kern="0" dirty="0">
                <a:solidFill>
                  <a:schemeClr val="tx1"/>
                </a:solidFill>
              </a:rPr>
              <a:t> 目的関数のバランスを考慮して、</a:t>
            </a:r>
            <a:r>
              <a:rPr lang="ja-JP" altLang="en-US" sz="1600" b="1" kern="0" dirty="0">
                <a:solidFill>
                  <a:srgbClr val="FF0000"/>
                </a:solidFill>
              </a:rPr>
              <a:t>解析の目的に対する最適解</a:t>
            </a:r>
            <a:r>
              <a:rPr lang="ja-JP" altLang="en-US" sz="1600" b="1" kern="0" dirty="0">
                <a:solidFill>
                  <a:schemeClr val="tx1"/>
                </a:solidFill>
              </a:rPr>
              <a:t>を選ぶ</a:t>
            </a:r>
            <a:endParaRPr lang="en-US" altLang="ja-JP" sz="1600" b="1" kern="0" dirty="0">
              <a:solidFill>
                <a:schemeClr val="tx1"/>
              </a:solidFill>
            </a:endParaRPr>
          </a:p>
          <a:p>
            <a:pPr algn="l" defTabSz="914400" eaLnBrk="1" hangingPunct="1"/>
            <a:endParaRPr lang="en-US" altLang="ja-JP" sz="1600" b="1" kern="0" dirty="0">
              <a:solidFill>
                <a:srgbClr val="0000FF"/>
              </a:solidFill>
            </a:endParaRPr>
          </a:p>
          <a:p>
            <a:pPr algn="l" defTabSz="914400" eaLnBrk="1" hangingPunct="1"/>
            <a:r>
              <a:rPr lang="ja-JP" altLang="en-US" sz="1600" b="1" kern="0" dirty="0">
                <a:solidFill>
                  <a:srgbClr val="0000FF"/>
                </a:solidFill>
              </a:rPr>
              <a:t>パレート解</a:t>
            </a:r>
            <a:r>
              <a:rPr lang="en-US" altLang="ja-JP" sz="1600" b="1" kern="0" dirty="0">
                <a:solidFill>
                  <a:srgbClr val="0000FF"/>
                </a:solidFill>
              </a:rPr>
              <a:t>:</a:t>
            </a:r>
            <a:br>
              <a:rPr lang="en-US" altLang="ja-JP" sz="1600" b="1" kern="0" dirty="0">
                <a:solidFill>
                  <a:schemeClr val="tx1"/>
                </a:solidFill>
              </a:rPr>
            </a:br>
            <a:r>
              <a:rPr lang="ja-JP" altLang="en-US" sz="1600" b="1" kern="0" dirty="0">
                <a:solidFill>
                  <a:schemeClr val="tx1"/>
                </a:solidFill>
              </a:rPr>
              <a:t>任意の目的関数の値を改善しようとした場合、他の目的関数のうちどれかひとつは悪化するような解</a:t>
            </a:r>
            <a:br>
              <a:rPr lang="en-US" altLang="ja-JP" sz="1600" b="1" kern="0" dirty="0">
                <a:solidFill>
                  <a:schemeClr val="tx1"/>
                </a:solidFill>
              </a:rPr>
            </a:br>
            <a:r>
              <a:rPr lang="ja-JP" altLang="en-US" sz="1600" b="1" kern="0" dirty="0">
                <a:solidFill>
                  <a:schemeClr val="tx1"/>
                </a:solidFill>
              </a:rPr>
              <a:t> </a:t>
            </a:r>
            <a:r>
              <a:rPr lang="en-US" altLang="ja-JP" sz="1600" i="1" kern="0" dirty="0">
                <a:solidFill>
                  <a:schemeClr val="tx1"/>
                </a:solidFill>
              </a:rPr>
              <a:t> (PHYSBO</a:t>
            </a:r>
            <a:r>
              <a:rPr lang="ja-JP" altLang="en-US" sz="1600" i="1" kern="0" dirty="0">
                <a:solidFill>
                  <a:schemeClr val="tx1"/>
                </a:solidFill>
              </a:rPr>
              <a:t>マニュアルより引用</a:t>
            </a:r>
            <a:r>
              <a:rPr lang="en-US" altLang="ja-JP" sz="1600" i="1" kern="0" dirty="0">
                <a:solidFill>
                  <a:schemeClr val="tx1"/>
                </a:solidFill>
              </a:rPr>
              <a:t>)</a:t>
            </a:r>
          </a:p>
          <a:p>
            <a:pPr algn="l" defTabSz="914400" eaLnBrk="1" hangingPunct="1"/>
            <a:endParaRPr lang="en-US" altLang="ja-JP" sz="1600" b="1" kern="0" dirty="0">
              <a:solidFill>
                <a:schemeClr val="tx1"/>
              </a:solidFill>
            </a:endParaRPr>
          </a:p>
          <a:p>
            <a:pPr algn="l" defTabSz="914400" eaLnBrk="1" hangingPunct="1"/>
            <a:r>
              <a:rPr lang="ja-JP" altLang="en-US" sz="1600" b="1" kern="0" dirty="0">
                <a:solidFill>
                  <a:srgbClr val="0000FF"/>
                </a:solidFill>
              </a:rPr>
              <a:t>パレートフロント</a:t>
            </a:r>
            <a:r>
              <a:rPr lang="en-US" altLang="ja-JP" sz="1600" b="1" kern="0" dirty="0">
                <a:solidFill>
                  <a:srgbClr val="0000FF"/>
                </a:solidFill>
              </a:rPr>
              <a:t>:</a:t>
            </a:r>
          </a:p>
          <a:p>
            <a:pPr algn="l" defTabSz="914400" eaLnBrk="1" hangingPunct="1"/>
            <a:r>
              <a:rPr lang="ja-JP" altLang="en-US" sz="1600" b="1" kern="0" dirty="0">
                <a:solidFill>
                  <a:schemeClr val="tx1"/>
                </a:solidFill>
              </a:rPr>
              <a:t>複数のパレート解がつくる曲面</a:t>
            </a:r>
          </a:p>
        </p:txBody>
      </p:sp>
    </p:spTree>
    <p:extLst>
      <p:ext uri="{BB962C8B-B14F-4D97-AF65-F5344CB8AC3E}">
        <p14:creationId xmlns:p14="http://schemas.microsoft.com/office/powerpoint/2010/main" val="4572797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3</a:t>
            </a:r>
            <a:r>
              <a:rPr lang="ja-JP" altLang="en-US" sz="3600" b="1" dirty="0">
                <a:solidFill>
                  <a:srgbClr val="0000FF"/>
                </a:solidFill>
              </a:rPr>
              <a:t>つ以上の目的関数も扱える</a:t>
            </a:r>
            <a:endParaRPr lang="en-US" altLang="ja-JP" sz="3600" b="1" dirty="0">
              <a:solidFill>
                <a:srgbClr val="0000FF"/>
              </a:solidFill>
            </a:endParaRP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data_3targets.xlsx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830455" y="679968"/>
            <a:ext cx="5344025"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(default): Find maximum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is blank or integer starting from 1,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must be unique and sequential for target vars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Find minimum score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lang="en-US" altLang="ja-JP" dirty="0">
                <a:latin typeface="Times New Roman"/>
                <a:ea typeface="ＭＳ Ｐゴシック"/>
              </a:rPr>
              <a:t>Objective</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#3 target function, equal to t1 *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5</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442E61D2-8D15-60C4-1A29-92938EE6BA79}"/>
              </a:ext>
            </a:extLst>
          </p:cNvPr>
          <p:cNvSpPr txBox="1"/>
          <p:nvPr/>
        </p:nvSpPr>
        <p:spPr>
          <a:xfrm>
            <a:off x="1" y="5657671"/>
            <a:ext cx="5115696" cy="1200329"/>
          </a:xfrm>
          <a:prstGeom prst="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IMPORTANT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At least ONE BLANK target function data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required. Or the program will be terminated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by ERROR in </a:t>
            </a:r>
            <a:r>
              <a:rPr kumimoji="0" lang="en-US" altLang="ja-JP" sz="1800" b="1" i="0" u="none" strike="noStrike" kern="1200" cap="none" spc="0" normalizeH="0" baseline="0" noProof="0" dirty="0" err="1">
                <a:ln>
                  <a:noFill/>
                </a:ln>
                <a:solidFill>
                  <a:srgbClr val="FFFF00"/>
                </a:solidFill>
                <a:effectLst/>
                <a:uLnTx/>
                <a:uFillTx/>
                <a:latin typeface="Times New Roman"/>
                <a:ea typeface="ＭＳ Ｐゴシック"/>
                <a:cs typeface="+mn-cs"/>
              </a:rPr>
              <a:t>base_search</a:t>
            </a: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a:t>
            </a:r>
          </a:p>
        </p:txBody>
      </p:sp>
      <p:graphicFrame>
        <p:nvGraphicFramePr>
          <p:cNvPr id="4" name="オブジェクト 3">
            <a:extLst>
              <a:ext uri="{FF2B5EF4-FFF2-40B4-BE49-F238E27FC236}">
                <a16:creationId xmlns:a16="http://schemas.microsoft.com/office/drawing/2014/main" id="{C19D9350-AB69-52D9-4CD9-ADB92244891A}"/>
              </a:ext>
            </a:extLst>
          </p:cNvPr>
          <p:cNvGraphicFramePr>
            <a:graphicFrameLocks noChangeAspect="1"/>
          </p:cNvGraphicFramePr>
          <p:nvPr/>
        </p:nvGraphicFramePr>
        <p:xfrm>
          <a:off x="180888" y="1417504"/>
          <a:ext cx="3438525" cy="2628900"/>
        </p:xfrm>
        <a:graphic>
          <a:graphicData uri="http://schemas.openxmlformats.org/presentationml/2006/ole">
            <mc:AlternateContent xmlns:mc="http://schemas.openxmlformats.org/markup-compatibility/2006">
              <mc:Choice xmlns:v="urn:schemas-microsoft-com:vml" Requires="v">
                <p:oleObj name="Worksheet" r:id="rId3" imgW="3438675" imgH="2628900" progId="Excel.Sheet.12">
                  <p:embed/>
                </p:oleObj>
              </mc:Choice>
              <mc:Fallback>
                <p:oleObj name="Worksheet" r:id="rId3" imgW="3438675" imgH="2628900" progId="Excel.Sheet.12">
                  <p:embed/>
                  <p:pic>
                    <p:nvPicPr>
                      <p:cNvPr id="4" name="オブジェクト 3">
                        <a:extLst>
                          <a:ext uri="{FF2B5EF4-FFF2-40B4-BE49-F238E27FC236}">
                            <a16:creationId xmlns:a16="http://schemas.microsoft.com/office/drawing/2014/main" id="{C19D9350-AB69-52D9-4CD9-ADB92244891A}"/>
                          </a:ext>
                        </a:extLst>
                      </p:cNvPr>
                      <p:cNvPicPr/>
                      <p:nvPr/>
                    </p:nvPicPr>
                    <p:blipFill>
                      <a:blip r:embed="rId4"/>
                      <a:stretch>
                        <a:fillRect/>
                      </a:stretch>
                    </p:blipFill>
                    <p:spPr>
                      <a:xfrm>
                        <a:off x="180888" y="1417504"/>
                        <a:ext cx="3438525" cy="2628900"/>
                      </a:xfrm>
                      <a:prstGeom prst="rect">
                        <a:avLst/>
                      </a:prstGeom>
                    </p:spPr>
                  </p:pic>
                </p:oleObj>
              </mc:Fallback>
            </mc:AlternateContent>
          </a:graphicData>
        </a:graphic>
      </p:graphicFrame>
    </p:spTree>
    <p:extLst>
      <p:ext uri="{BB962C8B-B14F-4D97-AF65-F5344CB8AC3E}">
        <p14:creationId xmlns:p14="http://schemas.microsoft.com/office/powerpoint/2010/main" val="16493921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入出力ファイル</a:t>
            </a:r>
            <a:endParaRPr lang="en-US" altLang="ja-JP" sz="3600" b="1" dirty="0">
              <a:solidFill>
                <a:srgbClr val="0000FF"/>
              </a:solidFill>
            </a:endParaRPr>
          </a:p>
        </p:txBody>
      </p:sp>
      <p:sp>
        <p:nvSpPr>
          <p:cNvPr id="3" name="テキスト ボックス 2">
            <a:extLst>
              <a:ext uri="{FF2B5EF4-FFF2-40B4-BE49-F238E27FC236}">
                <a16:creationId xmlns:a16="http://schemas.microsoft.com/office/drawing/2014/main" id="{CE3B5D0C-7165-FE11-86C5-D57E73F60837}"/>
              </a:ext>
            </a:extLst>
          </p:cNvPr>
          <p:cNvSpPr txBox="1"/>
          <p:nvPr/>
        </p:nvSpPr>
        <p:spPr>
          <a:xfrm>
            <a:off x="203200" y="687118"/>
            <a:ext cx="8597900" cy="3785652"/>
          </a:xfrm>
          <a:prstGeom prst="rect">
            <a:avLst/>
          </a:prstGeom>
          <a:noFill/>
        </p:spPr>
        <p:txBody>
          <a:bodyPr wrap="square">
            <a:spAutoFit/>
          </a:bodyPr>
          <a:lstStyle/>
          <a:p>
            <a:r>
              <a:rPr lang="ja-JP" altLang="en-US" sz="2400" b="1" dirty="0">
                <a:solidFill>
                  <a:srgbClr val="0000FF"/>
                </a:solidFill>
              </a:rPr>
              <a:t>入力ファイル</a:t>
            </a:r>
            <a:endParaRPr lang="en-US" altLang="ja-JP" sz="2400" b="1" dirty="0">
              <a:solidFill>
                <a:srgbClr val="0000FF"/>
              </a:solidFill>
            </a:endParaRPr>
          </a:p>
          <a:p>
            <a:r>
              <a:rPr lang="ja-JP" altLang="en-US" sz="2400" dirty="0"/>
              <a:t>data_simple.xlsx</a:t>
            </a:r>
            <a:r>
              <a:rPr lang="en-US" altLang="ja-JP" sz="2400" dirty="0"/>
              <a:t>:</a:t>
            </a:r>
            <a:r>
              <a:rPr lang="ja-JP" altLang="en-US" sz="2400" dirty="0"/>
              <a:t> </a:t>
            </a:r>
            <a:r>
              <a:rPr lang="en-US" altLang="ja-JP" sz="2400" dirty="0"/>
              <a:t>1</a:t>
            </a:r>
            <a:r>
              <a:rPr lang="ja-JP" altLang="en-US" sz="2400" dirty="0"/>
              <a:t>目的関数</a:t>
            </a:r>
            <a:r>
              <a:rPr lang="en-US" altLang="ja-JP" sz="2400" dirty="0"/>
              <a:t>2</a:t>
            </a:r>
            <a:r>
              <a:rPr lang="ja-JP" altLang="en-US" sz="2400" dirty="0"/>
              <a:t>記述子 （デフォルト書式）</a:t>
            </a:r>
          </a:p>
          <a:p>
            <a:r>
              <a:rPr lang="ja-JP" altLang="en-US" sz="2400" dirty="0"/>
              <a:t>data_2targets.xlsx</a:t>
            </a:r>
            <a:r>
              <a:rPr lang="en-US" altLang="ja-JP" sz="2400" dirty="0"/>
              <a:t>:</a:t>
            </a:r>
            <a:r>
              <a:rPr lang="ja-JP" altLang="en-US" sz="2400" dirty="0"/>
              <a:t> </a:t>
            </a:r>
            <a:r>
              <a:rPr lang="en-US" altLang="ja-JP" sz="2400" dirty="0"/>
              <a:t>2</a:t>
            </a:r>
            <a:r>
              <a:rPr lang="ja-JP" altLang="en-US" sz="2400" dirty="0"/>
              <a:t>目的関数</a:t>
            </a:r>
            <a:r>
              <a:rPr lang="en-US" altLang="ja-JP" sz="2400" dirty="0"/>
              <a:t>2</a:t>
            </a:r>
            <a:r>
              <a:rPr lang="ja-JP" altLang="en-US" sz="2400" dirty="0"/>
              <a:t>記述子 入力ファイル</a:t>
            </a:r>
          </a:p>
          <a:p>
            <a:r>
              <a:rPr lang="ja-JP" altLang="en-US" sz="2400" dirty="0"/>
              <a:t>data_3targets.xlsx</a:t>
            </a:r>
            <a:r>
              <a:rPr lang="en-US" altLang="ja-JP" sz="2400" dirty="0"/>
              <a:t>:</a:t>
            </a:r>
            <a:r>
              <a:rPr lang="ja-JP" altLang="en-US" sz="2400" dirty="0"/>
              <a:t> </a:t>
            </a:r>
            <a:r>
              <a:rPr lang="en-US" altLang="ja-JP" sz="2400" dirty="0"/>
              <a:t>3</a:t>
            </a:r>
            <a:r>
              <a:rPr lang="ja-JP" altLang="en-US" sz="2400" dirty="0"/>
              <a:t>目的関数</a:t>
            </a:r>
            <a:r>
              <a:rPr lang="en-US" altLang="ja-JP" sz="2400" dirty="0"/>
              <a:t>2</a:t>
            </a:r>
            <a:r>
              <a:rPr lang="ja-JP" altLang="en-US" sz="2400" dirty="0"/>
              <a:t>記述子 入力ファイル</a:t>
            </a:r>
          </a:p>
          <a:p>
            <a:r>
              <a:rPr lang="ja-JP" altLang="en-US" sz="2400" dirty="0"/>
              <a:t>data_3targets-predict1.xlsx</a:t>
            </a:r>
            <a:r>
              <a:rPr lang="en-US" altLang="ja-JP" sz="2400" dirty="0"/>
              <a:t> :</a:t>
            </a:r>
            <a:r>
              <a:rPr lang="ja-JP" altLang="en-US" sz="2400" dirty="0"/>
              <a:t> </a:t>
            </a:r>
            <a:r>
              <a:rPr lang="en-US" altLang="ja-JP" sz="2400" dirty="0"/>
              <a:t>3</a:t>
            </a:r>
            <a:r>
              <a:rPr lang="ja-JP" altLang="en-US" sz="2400" dirty="0"/>
              <a:t>目的関数</a:t>
            </a:r>
            <a:r>
              <a:rPr lang="en-US" altLang="ja-JP" sz="2400" dirty="0"/>
              <a:t>2</a:t>
            </a:r>
            <a:r>
              <a:rPr lang="ja-JP" altLang="en-US" sz="2400" dirty="0"/>
              <a:t>記述子 入力ファイル</a:t>
            </a:r>
          </a:p>
          <a:p>
            <a:r>
              <a:rPr lang="ja-JP" altLang="en-US" sz="2400" dirty="0"/>
              <a:t>data_3targets3descriptors.xlsx</a:t>
            </a:r>
            <a:r>
              <a:rPr lang="en-US" altLang="ja-JP" sz="2400" dirty="0"/>
              <a:t>:</a:t>
            </a:r>
            <a:r>
              <a:rPr lang="ja-JP" altLang="en-US" sz="2400" dirty="0"/>
              <a:t> </a:t>
            </a:r>
            <a:r>
              <a:rPr lang="en-US" altLang="ja-JP" sz="2400" dirty="0"/>
              <a:t>3</a:t>
            </a:r>
            <a:r>
              <a:rPr lang="ja-JP" altLang="en-US" sz="2400" dirty="0"/>
              <a:t>目的関数</a:t>
            </a:r>
            <a:r>
              <a:rPr lang="en-US" altLang="ja-JP" sz="2400" dirty="0"/>
              <a:t>3</a:t>
            </a:r>
            <a:r>
              <a:rPr lang="ja-JP" altLang="en-US" sz="2400" dirty="0"/>
              <a:t>記述子 入力ファイル</a:t>
            </a:r>
          </a:p>
          <a:p>
            <a:endParaRPr lang="en-US" altLang="ja-JP" sz="2400" dirty="0"/>
          </a:p>
          <a:p>
            <a:r>
              <a:rPr lang="ja-JP" altLang="en-US" sz="2400" b="1" dirty="0">
                <a:solidFill>
                  <a:srgbClr val="0000FF"/>
                </a:solidFill>
              </a:rPr>
              <a:t>出力ファイル</a:t>
            </a:r>
            <a:endParaRPr lang="en-US" altLang="ja-JP" sz="2400" b="1" dirty="0">
              <a:solidFill>
                <a:srgbClr val="0000FF"/>
              </a:solidFill>
            </a:endParaRPr>
          </a:p>
          <a:p>
            <a:r>
              <a:rPr lang="ja-JP" altLang="en-US" sz="2400" dirty="0"/>
              <a:t>data_2targets-predict1.xlsx</a:t>
            </a:r>
            <a:r>
              <a:rPr lang="en-US" altLang="ja-JP" sz="2400" dirty="0"/>
              <a:t>:</a:t>
            </a:r>
            <a:r>
              <a:rPr lang="ja-JP" altLang="en-US" sz="2400" dirty="0"/>
              <a:t> 目的関数１の予測分布</a:t>
            </a:r>
          </a:p>
          <a:p>
            <a:r>
              <a:rPr lang="ja-JP" altLang="en-US" sz="2400" dirty="0"/>
              <a:t>data_2targets-predict2.xlsx</a:t>
            </a:r>
            <a:r>
              <a:rPr lang="en-US" altLang="ja-JP" sz="2400" dirty="0"/>
              <a:t> :</a:t>
            </a:r>
            <a:r>
              <a:rPr lang="ja-JP" altLang="en-US" sz="2400" dirty="0"/>
              <a:t> 目的関数２の予測分布</a:t>
            </a:r>
          </a:p>
        </p:txBody>
      </p:sp>
    </p:spTree>
    <p:extLst>
      <p:ext uri="{BB962C8B-B14F-4D97-AF65-F5344CB8AC3E}">
        <p14:creationId xmlns:p14="http://schemas.microsoft.com/office/powerpoint/2010/main" val="11079131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3" name="図 2">
            <a:extLst>
              <a:ext uri="{FF2B5EF4-FFF2-40B4-BE49-F238E27FC236}">
                <a16:creationId xmlns:a16="http://schemas.microsoft.com/office/drawing/2014/main" id="{33766873-4A91-F24C-FA92-5CB51A003EE6}"/>
              </a:ext>
            </a:extLst>
          </p:cNvPr>
          <p:cNvPicPr>
            <a:picLocks noChangeAspect="1"/>
          </p:cNvPicPr>
          <p:nvPr/>
        </p:nvPicPr>
        <p:blipFill>
          <a:blip r:embed="rId3"/>
          <a:stretch>
            <a:fillRect/>
          </a:stretch>
        </p:blipFill>
        <p:spPr>
          <a:xfrm>
            <a:off x="0" y="862917"/>
            <a:ext cx="5329766" cy="3848783"/>
          </a:xfrm>
          <a:prstGeom prst="rect">
            <a:avLst/>
          </a:prstGeom>
        </p:spPr>
      </p:pic>
      <p:pic>
        <p:nvPicPr>
          <p:cNvPr id="8" name="図 7">
            <a:extLst>
              <a:ext uri="{FF2B5EF4-FFF2-40B4-BE49-F238E27FC236}">
                <a16:creationId xmlns:a16="http://schemas.microsoft.com/office/drawing/2014/main" id="{64DC03BE-5EB1-1E56-95F2-6CA3DE633F75}"/>
              </a:ext>
            </a:extLst>
          </p:cNvPr>
          <p:cNvPicPr>
            <a:picLocks noChangeAspect="1"/>
          </p:cNvPicPr>
          <p:nvPr/>
        </p:nvPicPr>
        <p:blipFill>
          <a:blip r:embed="rId4"/>
          <a:stretch>
            <a:fillRect/>
          </a:stretch>
        </p:blipFill>
        <p:spPr>
          <a:xfrm>
            <a:off x="577305" y="3227400"/>
            <a:ext cx="5027628" cy="3630600"/>
          </a:xfrm>
          <a:prstGeom prst="rect">
            <a:avLst/>
          </a:prstGeom>
        </p:spPr>
      </p:pic>
      <p:pic>
        <p:nvPicPr>
          <p:cNvPr id="6" name="図 5">
            <a:extLst>
              <a:ext uri="{FF2B5EF4-FFF2-40B4-BE49-F238E27FC236}">
                <a16:creationId xmlns:a16="http://schemas.microsoft.com/office/drawing/2014/main" id="{E9D825B7-4DCB-A3C9-88E0-AB2F3848F6BC}"/>
              </a:ext>
            </a:extLst>
          </p:cNvPr>
          <p:cNvPicPr>
            <a:picLocks noChangeAspect="1"/>
          </p:cNvPicPr>
          <p:nvPr/>
        </p:nvPicPr>
        <p:blipFill>
          <a:blip r:embed="rId5"/>
          <a:stretch>
            <a:fillRect/>
          </a:stretch>
        </p:blipFill>
        <p:spPr>
          <a:xfrm>
            <a:off x="5551181" y="2532540"/>
            <a:ext cx="3263900" cy="2356960"/>
          </a:xfrm>
          <a:prstGeom prst="rect">
            <a:avLst/>
          </a:prstGeom>
        </p:spPr>
      </p:pic>
    </p:spTree>
    <p:extLst>
      <p:ext uri="{BB962C8B-B14F-4D97-AF65-F5344CB8AC3E}">
        <p14:creationId xmlns:p14="http://schemas.microsoft.com/office/powerpoint/2010/main" val="27709388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Input file for 2D</a:t>
            </a:r>
            <a:r>
              <a:rPr lang="ja-JP" altLang="en-US" sz="3600" b="1" dirty="0">
                <a:solidFill>
                  <a:srgbClr val="0000FF"/>
                </a:solidFill>
              </a:rPr>
              <a:t> </a:t>
            </a:r>
            <a:r>
              <a:rPr lang="en-US" altLang="ja-JP" sz="3600" b="1" dirty="0">
                <a:solidFill>
                  <a:srgbClr val="0000FF"/>
                </a:solidFill>
              </a:rPr>
              <a:t>plot</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data_3targets3descriptors.xlsx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118331" y="3140692"/>
            <a:ext cx="534402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4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#3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#1 descriptor used for x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5</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#2 descriptor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6</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#3 descriptor used for y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#1 and # 2 descriptors will be used for 2D plot unless ‘x:’ and ‘y:’ are not specified</a:t>
            </a:r>
          </a:p>
        </p:txBody>
      </p:sp>
      <p:graphicFrame>
        <p:nvGraphicFramePr>
          <p:cNvPr id="4" name="オブジェクト 3">
            <a:extLst>
              <a:ext uri="{FF2B5EF4-FFF2-40B4-BE49-F238E27FC236}">
                <a16:creationId xmlns:a16="http://schemas.microsoft.com/office/drawing/2014/main" id="{5F125596-CA43-F856-1F0D-D3AF0BBD2CC1}"/>
              </a:ext>
            </a:extLst>
          </p:cNvPr>
          <p:cNvGraphicFramePr>
            <a:graphicFrameLocks noChangeAspect="1"/>
          </p:cNvGraphicFramePr>
          <p:nvPr/>
        </p:nvGraphicFramePr>
        <p:xfrm>
          <a:off x="118331" y="1233912"/>
          <a:ext cx="3682258" cy="2134519"/>
        </p:xfrm>
        <a:graphic>
          <a:graphicData uri="http://schemas.openxmlformats.org/presentationml/2006/ole">
            <mc:AlternateContent xmlns:mc="http://schemas.openxmlformats.org/markup-compatibility/2006">
              <mc:Choice xmlns:v="urn:schemas-microsoft-com:vml" Requires="v">
                <p:oleObj name="Worksheet" r:id="rId3" imgW="4124449" imgH="2390911" progId="Excel.Sheet.12">
                  <p:embed/>
                </p:oleObj>
              </mc:Choice>
              <mc:Fallback>
                <p:oleObj name="Worksheet" r:id="rId3" imgW="4124449" imgH="2390911" progId="Excel.Sheet.12">
                  <p:embed/>
                  <p:pic>
                    <p:nvPicPr>
                      <p:cNvPr id="4" name="オブジェクト 3">
                        <a:extLst>
                          <a:ext uri="{FF2B5EF4-FFF2-40B4-BE49-F238E27FC236}">
                            <a16:creationId xmlns:a16="http://schemas.microsoft.com/office/drawing/2014/main" id="{5F125596-CA43-F856-1F0D-D3AF0BBD2CC1}"/>
                          </a:ext>
                        </a:extLst>
                      </p:cNvPr>
                      <p:cNvPicPr/>
                      <p:nvPr/>
                    </p:nvPicPr>
                    <p:blipFill>
                      <a:blip r:embed="rId4"/>
                      <a:stretch>
                        <a:fillRect/>
                      </a:stretch>
                    </p:blipFill>
                    <p:spPr>
                      <a:xfrm>
                        <a:off x="118331" y="1233912"/>
                        <a:ext cx="3682258" cy="2134519"/>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CC93FB70-6F49-2BE0-6963-92003085C373}"/>
              </a:ext>
            </a:extLst>
          </p:cNvPr>
          <p:cNvSpPr txBox="1"/>
          <p:nvPr/>
        </p:nvSpPr>
        <p:spPr>
          <a:xfrm>
            <a:off x="3982855" y="832368"/>
            <a:ext cx="5344025"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Specify following target functions more</a:t>
            </a:r>
            <a:r>
              <a:rPr kumimoji="0"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than</a:t>
            </a:r>
            <a:r>
              <a:rPr kumimoji="0"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‘max:’ (default): Find maximum value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‘min{</a:t>
            </a:r>
            <a:r>
              <a:rPr kumimoji="0" lang="en-US" altLang="ja-JP" sz="14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Find minimum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Objective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(t denotes the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 Ignore this column </a:t>
            </a:r>
            <a:b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Specify descriptors to be used for 2D plot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‘x:’: used for x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‘y:’: used for y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1" u="none" strike="noStrike" kern="1200" cap="none" spc="0" normalizeH="0" baseline="0" noProof="0" dirty="0">
                <a:ln>
                  <a:noFill/>
                </a:ln>
                <a:solidFill>
                  <a:srgbClr val="000000"/>
                </a:solidFill>
                <a:effectLst/>
                <a:uLnTx/>
                <a:uFillTx/>
                <a:latin typeface="Times New Roman"/>
                <a:ea typeface="ＭＳ Ｐゴシック"/>
                <a:cs typeface="+mn-cs"/>
              </a:rPr>
              <a:t>  (for future purpose ‘z:’: used for x axis)</a:t>
            </a:r>
          </a:p>
        </p:txBody>
      </p:sp>
    </p:spTree>
    <p:extLst>
      <p:ext uri="{BB962C8B-B14F-4D97-AF65-F5344CB8AC3E}">
        <p14:creationId xmlns:p14="http://schemas.microsoft.com/office/powerpoint/2010/main" val="22229331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data_3targets3descriptors.xlsx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4" name="図 3">
            <a:extLst>
              <a:ext uri="{FF2B5EF4-FFF2-40B4-BE49-F238E27FC236}">
                <a16:creationId xmlns:a16="http://schemas.microsoft.com/office/drawing/2014/main" id="{0E84A3E4-FE77-0958-BC2E-A58DC93AACA4}"/>
              </a:ext>
            </a:extLst>
          </p:cNvPr>
          <p:cNvPicPr>
            <a:picLocks noChangeAspect="1"/>
          </p:cNvPicPr>
          <p:nvPr/>
        </p:nvPicPr>
        <p:blipFill>
          <a:blip r:embed="rId3"/>
          <a:stretch>
            <a:fillRect/>
          </a:stretch>
        </p:blipFill>
        <p:spPr>
          <a:xfrm>
            <a:off x="0" y="3337289"/>
            <a:ext cx="4699000" cy="3393288"/>
          </a:xfrm>
          <a:prstGeom prst="rect">
            <a:avLst/>
          </a:prstGeom>
        </p:spPr>
      </p:pic>
      <p:pic>
        <p:nvPicPr>
          <p:cNvPr id="7" name="図 6">
            <a:extLst>
              <a:ext uri="{FF2B5EF4-FFF2-40B4-BE49-F238E27FC236}">
                <a16:creationId xmlns:a16="http://schemas.microsoft.com/office/drawing/2014/main" id="{58307F56-F452-D86E-08EC-40D29F38408B}"/>
              </a:ext>
            </a:extLst>
          </p:cNvPr>
          <p:cNvPicPr>
            <a:picLocks noChangeAspect="1"/>
          </p:cNvPicPr>
          <p:nvPr/>
        </p:nvPicPr>
        <p:blipFill>
          <a:blip r:embed="rId4"/>
          <a:stretch>
            <a:fillRect/>
          </a:stretch>
        </p:blipFill>
        <p:spPr>
          <a:xfrm>
            <a:off x="4699000" y="3520710"/>
            <a:ext cx="4445000" cy="3209867"/>
          </a:xfrm>
          <a:prstGeom prst="rect">
            <a:avLst/>
          </a:prstGeom>
        </p:spPr>
      </p:pic>
      <p:pic>
        <p:nvPicPr>
          <p:cNvPr id="10" name="図 9">
            <a:extLst>
              <a:ext uri="{FF2B5EF4-FFF2-40B4-BE49-F238E27FC236}">
                <a16:creationId xmlns:a16="http://schemas.microsoft.com/office/drawing/2014/main" id="{2C4837E3-288E-6F5F-490B-560A9A025737}"/>
              </a:ext>
            </a:extLst>
          </p:cNvPr>
          <p:cNvPicPr>
            <a:picLocks noChangeAspect="1"/>
          </p:cNvPicPr>
          <p:nvPr/>
        </p:nvPicPr>
        <p:blipFill>
          <a:blip r:embed="rId5"/>
          <a:stretch>
            <a:fillRect/>
          </a:stretch>
        </p:blipFill>
        <p:spPr>
          <a:xfrm>
            <a:off x="558800" y="1242258"/>
            <a:ext cx="4241800" cy="3063130"/>
          </a:xfrm>
          <a:prstGeom prst="rect">
            <a:avLst/>
          </a:prstGeom>
        </p:spPr>
      </p:pic>
    </p:spTree>
    <p:extLst>
      <p:ext uri="{BB962C8B-B14F-4D97-AF65-F5344CB8AC3E}">
        <p14:creationId xmlns:p14="http://schemas.microsoft.com/office/powerpoint/2010/main" val="6157912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A946504-99F4-7FA1-4040-D1F007EC7691}"/>
              </a:ext>
            </a:extLst>
          </p:cNvPr>
          <p:cNvPicPr>
            <a:picLocks noChangeAspect="1"/>
          </p:cNvPicPr>
          <p:nvPr/>
        </p:nvPicPr>
        <p:blipFill>
          <a:blip r:embed="rId3"/>
          <a:stretch>
            <a:fillRect/>
          </a:stretch>
        </p:blipFill>
        <p:spPr>
          <a:xfrm>
            <a:off x="3201043" y="2604953"/>
            <a:ext cx="5881033" cy="4246869"/>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注意</a:t>
            </a:r>
            <a:r>
              <a:rPr lang="en-US" altLang="ja-JP" sz="3600" b="1" dirty="0">
                <a:solidFill>
                  <a:srgbClr val="0000FF"/>
                </a:solidFill>
              </a:rPr>
              <a:t>:</a:t>
            </a:r>
            <a:r>
              <a:rPr lang="ja-JP" altLang="en-US" sz="3600" b="1" dirty="0">
                <a:solidFill>
                  <a:srgbClr val="0000FF"/>
                </a:solidFill>
              </a:rPr>
              <a:t> 記述子が増えると過学習しやすくなる</a:t>
            </a:r>
            <a:endParaRPr lang="en-US" altLang="ja-JP" sz="3600" b="1" dirty="0">
              <a:solidFill>
                <a:srgbClr val="0000FF"/>
              </a:solidFill>
            </a:endParaRP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data_3targets3descriptors.xlsx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F780DF1F-0684-E17D-24B8-02365CE208C0}"/>
              </a:ext>
            </a:extLst>
          </p:cNvPr>
          <p:cNvSpPr txBox="1"/>
          <p:nvPr/>
        </p:nvSpPr>
        <p:spPr>
          <a:xfrm>
            <a:off x="503973" y="832376"/>
            <a:ext cx="8202506" cy="206210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b="1" dirty="0" err="1">
                <a:solidFill>
                  <a:srgbClr val="000000"/>
                </a:solidFill>
                <a:latin typeface="Times New Roman"/>
                <a:ea typeface="ＭＳ Ｐゴシック"/>
              </a:rPr>
              <a:t>max_num_probes</a:t>
            </a:r>
            <a:r>
              <a:rPr lang="ja-JP" altLang="en-US" sz="1600" b="1" dirty="0">
                <a:solidFill>
                  <a:srgbClr val="000000"/>
                </a:solidFill>
                <a:latin typeface="Times New Roman"/>
                <a:ea typeface="ＭＳ Ｐゴシック"/>
              </a:rPr>
              <a:t>を増やして結果が変わらないか</a:t>
            </a:r>
            <a:endParaRPr lang="en-US" altLang="ja-JP" sz="1600" b="1" dirty="0">
              <a:solidFill>
                <a:srgbClr val="000000"/>
              </a:solidFill>
              <a:latin typeface="Times New Roman"/>
              <a:ea typeface="ＭＳ Ｐゴシック"/>
            </a:endParaRPr>
          </a:p>
          <a:p>
            <a:pPr marL="285750" indent="-285750">
              <a:buFont typeface="Arial" panose="020B0604020202020204" pitchFamily="34" charset="0"/>
              <a:buChar char="•"/>
              <a:defRPr/>
            </a:pPr>
            <a:r>
              <a:rPr lang="en-US" altLang="ja-JP" sz="1600" b="1" dirty="0" err="1">
                <a:solidFill>
                  <a:srgbClr val="000000"/>
                </a:solidFill>
                <a:latin typeface="Times New Roman"/>
                <a:ea typeface="ＭＳ Ｐゴシック"/>
              </a:rPr>
              <a:t>num_rand_basis</a:t>
            </a:r>
            <a:r>
              <a:rPr lang="ja-JP" altLang="en-US" sz="1600" b="1" dirty="0">
                <a:solidFill>
                  <a:srgbClr val="000000"/>
                </a:solidFill>
                <a:latin typeface="Times New Roman"/>
                <a:ea typeface="ＭＳ Ｐゴシック"/>
              </a:rPr>
              <a:t>を増やして結果が変わらないか</a:t>
            </a:r>
            <a:endParaRPr lang="en-US" altLang="ja-JP" sz="1600" b="1" dirty="0">
              <a:solidFill>
                <a:srgbClr val="000000"/>
              </a:solidFill>
              <a:latin typeface="Times New Roman"/>
              <a:ea typeface="ＭＳ Ｐゴシック"/>
            </a:endParaRPr>
          </a:p>
          <a:p>
            <a:pPr marL="285750" indent="-285750">
              <a:buFont typeface="Arial" panose="020B0604020202020204" pitchFamily="34" charset="0"/>
              <a:buChar char="•"/>
              <a:defRPr/>
            </a:pPr>
            <a:r>
              <a:rPr kumimoji="0" lang="en-US" altLang="ja-JP" sz="1600" b="1" i="0" u="none" strike="noStrike" kern="1200" cap="none" spc="0" normalizeH="0" baseline="0" noProof="0" dirty="0" err="1">
                <a:ln>
                  <a:noFill/>
                </a:ln>
                <a:solidFill>
                  <a:srgbClr val="000000"/>
                </a:solidFill>
                <a:effectLst/>
                <a:uLnTx/>
                <a:uFillTx/>
                <a:latin typeface="Times New Roman"/>
                <a:ea typeface="ＭＳ Ｐゴシック"/>
                <a:cs typeface="+mn-cs"/>
              </a:rPr>
              <a:t>random_seed</a:t>
            </a: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を空白にして実行すると、実行ごとに異なる乱数を生成する。</a:t>
            </a:r>
            <a:b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何回か実行し、結果が変わらないか</a:t>
            </a:r>
            <a:endPar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a:defRPr/>
            </a:pPr>
            <a:r>
              <a:rPr lang="ja-JP" altLang="en-US" sz="1600" b="1" dirty="0">
                <a:solidFill>
                  <a:srgbClr val="000000"/>
                </a:solidFill>
                <a:latin typeface="Times New Roman"/>
                <a:ea typeface="ＭＳ Ｐゴシック"/>
              </a:rPr>
              <a:t>を確認する</a:t>
            </a:r>
            <a:endParaRPr lang="en-US" altLang="ja-JP" sz="1600" b="1" dirty="0">
              <a:solidFill>
                <a:srgbClr val="000000"/>
              </a:solidFill>
              <a:latin typeface="Times New Roman"/>
              <a:ea typeface="ＭＳ Ｐゴシック"/>
            </a:endParaRPr>
          </a:p>
          <a:p>
            <a:pPr>
              <a:defRPr/>
            </a:pP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 過学習しないためにはデータを増やす </a:t>
            </a:r>
            <a: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学習とともに改善される</a:t>
            </a:r>
            <a: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t>)</a:t>
            </a:r>
            <a:endParaRPr lang="ja-JP" altLang="en-US" sz="1600" dirty="0"/>
          </a:p>
          <a:p>
            <a:pPr>
              <a:defRPr/>
            </a:pPr>
            <a:endPar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pic>
        <p:nvPicPr>
          <p:cNvPr id="5" name="図 4">
            <a:extLst>
              <a:ext uri="{FF2B5EF4-FFF2-40B4-BE49-F238E27FC236}">
                <a16:creationId xmlns:a16="http://schemas.microsoft.com/office/drawing/2014/main" id="{0FA7B1F6-1B6E-BA34-99AF-C76467924645}"/>
              </a:ext>
            </a:extLst>
          </p:cNvPr>
          <p:cNvPicPr>
            <a:picLocks noChangeAspect="1"/>
          </p:cNvPicPr>
          <p:nvPr/>
        </p:nvPicPr>
        <p:blipFill>
          <a:blip r:embed="rId4"/>
          <a:stretch>
            <a:fillRect/>
          </a:stretch>
        </p:blipFill>
        <p:spPr>
          <a:xfrm>
            <a:off x="392946" y="2431614"/>
            <a:ext cx="5637587" cy="4071070"/>
          </a:xfrm>
          <a:prstGeom prst="rect">
            <a:avLst/>
          </a:prstGeom>
        </p:spPr>
      </p:pic>
    </p:spTree>
    <p:extLst>
      <p:ext uri="{BB962C8B-B14F-4D97-AF65-F5344CB8AC3E}">
        <p14:creationId xmlns:p14="http://schemas.microsoft.com/office/powerpoint/2010/main" val="34040934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EFC6AF-2E51-4DFE-B04A-5D8DA249BBF0}"/>
              </a:ext>
            </a:extLst>
          </p:cNvPr>
          <p:cNvSpPr/>
          <p:nvPr/>
        </p:nvSpPr>
        <p:spPr>
          <a:xfrm>
            <a:off x="0" y="0"/>
            <a:ext cx="9144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p:sp>
        <p:nvSpPr>
          <p:cNvPr id="253954" name="Rectangle 2"/>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GUI</a:t>
            </a:r>
            <a:r>
              <a:rPr lang="ja-JP" altLang="en-US" sz="3600" b="1" dirty="0">
                <a:solidFill>
                  <a:srgbClr val="0000FF"/>
                </a:solidFill>
              </a:rPr>
              <a:t>版</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bayes_gp_gui.py</a:t>
            </a:r>
          </a:p>
        </p:txBody>
      </p:sp>
      <p:pic>
        <p:nvPicPr>
          <p:cNvPr id="6" name="図 5">
            <a:extLst>
              <a:ext uri="{FF2B5EF4-FFF2-40B4-BE49-F238E27FC236}">
                <a16:creationId xmlns:a16="http://schemas.microsoft.com/office/drawing/2014/main" id="{9CE79D11-0BA1-B3AF-6351-4D6406C880C4}"/>
              </a:ext>
            </a:extLst>
          </p:cNvPr>
          <p:cNvPicPr>
            <a:picLocks noChangeAspect="1"/>
          </p:cNvPicPr>
          <p:nvPr/>
        </p:nvPicPr>
        <p:blipFill>
          <a:blip r:embed="rId3"/>
          <a:stretch>
            <a:fillRect/>
          </a:stretch>
        </p:blipFill>
        <p:spPr>
          <a:xfrm>
            <a:off x="1881187" y="1214286"/>
            <a:ext cx="5381625" cy="5181600"/>
          </a:xfrm>
          <a:prstGeom prst="rect">
            <a:avLst/>
          </a:prstGeom>
        </p:spPr>
      </p:pic>
      <p:sp>
        <p:nvSpPr>
          <p:cNvPr id="7" name="テキスト ボックス 6">
            <a:extLst>
              <a:ext uri="{FF2B5EF4-FFF2-40B4-BE49-F238E27FC236}">
                <a16:creationId xmlns:a16="http://schemas.microsoft.com/office/drawing/2014/main" id="{CB805C6A-01DA-0E19-DA67-6047B1B309DE}"/>
              </a:ext>
            </a:extLst>
          </p:cNvPr>
          <p:cNvSpPr txBox="1"/>
          <p:nvPr/>
        </p:nvSpPr>
        <p:spPr>
          <a:xfrm>
            <a:off x="34600" y="555140"/>
            <a:ext cx="9001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場所</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20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20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]\PHYSBO</a:t>
            </a: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en-US" altLang="ja-JP" sz="2000" b="1" i="0" u="none" strike="noStrike" kern="1200" cap="none" spc="0" normalizeH="0" baseline="0" noProof="0" dirty="0">
                <a:ln>
                  <a:noFill/>
                </a:ln>
                <a:solidFill>
                  <a:srgbClr val="0E920E"/>
                </a:solidFill>
                <a:effectLst/>
                <a:uLnTx/>
                <a:uFillTx/>
                <a:latin typeface="Times New Roman"/>
                <a:ea typeface="ＭＳ Ｐゴシック"/>
                <a:cs typeface="+mn-cs"/>
              </a:rPr>
              <a:t>python</a:t>
            </a:r>
            <a:r>
              <a:rPr kumimoji="1" lang="ja-JP" altLang="en-US" sz="2000" b="1" i="0" u="none" strike="noStrike" kern="1200" cap="none" spc="0" normalizeH="0" baseline="0" noProof="0" dirty="0">
                <a:ln>
                  <a:noFill/>
                </a:ln>
                <a:solidFill>
                  <a:srgbClr val="0E920E"/>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E920E"/>
                </a:solidFill>
                <a:effectLst/>
                <a:uLnTx/>
                <a:uFillTx/>
                <a:latin typeface="Times New Roman"/>
                <a:ea typeface="ＭＳ Ｐゴシック"/>
                <a:cs typeface="+mn-cs"/>
              </a:rPr>
              <a:t>bayes_gp_gui.py</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7576624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1584"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bayes_gp_plain/gui.py</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に関する注意</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654C3802-9AA2-21DF-4DDA-5763061DE0EC}"/>
              </a:ext>
            </a:extLst>
          </p:cNvPr>
          <p:cNvSpPr txBox="1"/>
          <p:nvPr/>
        </p:nvSpPr>
        <p:spPr bwMode="auto">
          <a:xfrm>
            <a:off x="0" y="738990"/>
            <a:ext cx="9067800" cy="5811711"/>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ガウス過程回帰を実装しているが、厳密には</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強化学習における「追加データによる更新」 はしていない</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(PHYSBO</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の機能のうち、</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GP</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と</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score</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のみを利用</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常に全データを使って回帰し、予測値と獲得関数を計算しなおしている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パレート解析を行っていない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２次元の目的関数のグラフを表示しているだけ</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PHYSBO</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のほかの機能</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前回の解析結果と学習データを使い、新しいデータを使ってベイズ更新をしていく</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複数目的関数の場合に、パレート解析により推薦条件を示す。</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獲得関数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(score)</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を表示して強化学習のデータ取得を支援</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実際には強化学習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ベイズ更新</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を使っていない</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必要に応じて実装</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95046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入力ファイル</a:t>
            </a:r>
            <a:r>
              <a:rPr lang="en-US" altLang="ja-JP" sz="3600" b="1" dirty="0">
                <a:solidFill>
                  <a:srgbClr val="0000FF"/>
                </a:solidFill>
              </a:rPr>
              <a:t>: Excel (.xlsx) </a:t>
            </a:r>
            <a:r>
              <a:rPr lang="ja-JP" altLang="en-US" sz="3600" b="1" dirty="0">
                <a:solidFill>
                  <a:srgbClr val="0000FF"/>
                </a:solidFill>
              </a:rPr>
              <a:t>か</a:t>
            </a:r>
            <a:r>
              <a:rPr lang="en-US" altLang="ja-JP" sz="3600" b="1" dirty="0">
                <a:solidFill>
                  <a:srgbClr val="0000FF"/>
                </a:solidFill>
              </a:rPr>
              <a:t> CSV (.csv)</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a:defRPr/>
            </a:pPr>
            <a:r>
              <a:rPr lang="en-US" altLang="ja-JP" b="1" dirty="0">
                <a:latin typeface="Times New Roman"/>
                <a:ea typeface="ＭＳ Ｐゴシック"/>
              </a:rPr>
              <a:t>data_simple.xlsx (data_simple.csv)</a:t>
            </a:r>
            <a:endParaRPr lang="en-US" altLang="ja-JP" b="1" dirty="0">
              <a:solidFill>
                <a:srgbClr val="FF0000"/>
              </a:solidFill>
              <a:latin typeface="Times New Roman"/>
              <a:ea typeface="ＭＳ Ｐゴシック"/>
            </a:endParaRPr>
          </a:p>
        </p:txBody>
      </p:sp>
      <p:graphicFrame>
        <p:nvGraphicFramePr>
          <p:cNvPr id="2" name="オブジェクト 1">
            <a:extLst>
              <a:ext uri="{FF2B5EF4-FFF2-40B4-BE49-F238E27FC236}">
                <a16:creationId xmlns:a16="http://schemas.microsoft.com/office/drawing/2014/main" id="{4CB46324-9817-E9D9-4394-3D1A5EF93F31}"/>
              </a:ext>
            </a:extLst>
          </p:cNvPr>
          <p:cNvGraphicFramePr>
            <a:graphicFrameLocks noChangeAspect="1"/>
          </p:cNvGraphicFramePr>
          <p:nvPr/>
        </p:nvGraphicFramePr>
        <p:xfrm>
          <a:off x="321691" y="1298175"/>
          <a:ext cx="3303972" cy="4582929"/>
        </p:xfrm>
        <a:graphic>
          <a:graphicData uri="http://schemas.openxmlformats.org/presentationml/2006/ole">
            <mc:AlternateContent xmlns:mc="http://schemas.openxmlformats.org/markup-compatibility/2006">
              <mc:Choice xmlns:v="urn:schemas-microsoft-com:vml" Requires="v">
                <p:oleObj name="Worksheet" r:id="rId3" imgW="2067126" imgH="2866889" progId="Excel.Sheet.12">
                  <p:embed/>
                </p:oleObj>
              </mc:Choice>
              <mc:Fallback>
                <p:oleObj name="Worksheet" r:id="rId3" imgW="2067126" imgH="2866889" progId="Excel.Sheet.12">
                  <p:embed/>
                  <p:pic>
                    <p:nvPicPr>
                      <p:cNvPr id="2" name="オブジェクト 1">
                        <a:extLst>
                          <a:ext uri="{FF2B5EF4-FFF2-40B4-BE49-F238E27FC236}">
                            <a16:creationId xmlns:a16="http://schemas.microsoft.com/office/drawing/2014/main" id="{4CB46324-9817-E9D9-4394-3D1A5EF93F31}"/>
                          </a:ext>
                        </a:extLst>
                      </p:cNvPr>
                      <p:cNvPicPr/>
                      <p:nvPr/>
                    </p:nvPicPr>
                    <p:blipFill>
                      <a:blip r:embed="rId4"/>
                      <a:stretch>
                        <a:fillRect/>
                      </a:stretch>
                    </p:blipFill>
                    <p:spPr>
                      <a:xfrm>
                        <a:off x="321691" y="1298175"/>
                        <a:ext cx="3303972" cy="4582929"/>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5D3CADE0-E29A-CC0F-F938-7DE6AF8F4A9A}"/>
              </a:ext>
            </a:extLst>
          </p:cNvPr>
          <p:cNvSpPr txBox="1"/>
          <p:nvPr/>
        </p:nvSpPr>
        <p:spPr>
          <a:xfrm>
            <a:off x="3906655" y="1788256"/>
            <a:ext cx="5237345" cy="2031325"/>
          </a:xfrm>
          <a:prstGeom prst="rect">
            <a:avLst/>
          </a:prstGeom>
          <a:noFill/>
        </p:spPr>
        <p:txBody>
          <a:bodyPr wrap="square" rtlCol="0">
            <a:spAutoFit/>
          </a:bodyPr>
          <a:lstStyle/>
          <a:p>
            <a:pPr>
              <a:defRPr/>
            </a:pPr>
            <a:r>
              <a:rPr lang="ja-JP" altLang="en-US" b="1" dirty="0">
                <a:latin typeface="Times New Roman"/>
                <a:ea typeface="ＭＳ Ｐゴシック"/>
              </a:rPr>
              <a:t>デフォルトの書式</a:t>
            </a:r>
            <a:r>
              <a:rPr lang="en-US" altLang="ja-JP" b="1" dirty="0">
                <a:latin typeface="Times New Roman"/>
                <a:ea typeface="ＭＳ Ｐゴシック"/>
              </a:rPr>
              <a:t>:</a:t>
            </a:r>
          </a:p>
          <a:p>
            <a:pPr>
              <a:defRPr/>
            </a:pPr>
            <a:r>
              <a:rPr lang="ja-JP" altLang="en-US" b="1" dirty="0">
                <a:latin typeface="Times New Roman"/>
                <a:ea typeface="ＭＳ Ｐゴシック"/>
              </a:rPr>
              <a:t>　１列目</a:t>
            </a:r>
            <a:r>
              <a:rPr lang="en-US" altLang="ja-JP" b="1" dirty="0">
                <a:latin typeface="Times New Roman"/>
                <a:ea typeface="ＭＳ Ｐゴシック"/>
              </a:rPr>
              <a:t>: </a:t>
            </a:r>
            <a:r>
              <a:rPr lang="ja-JP" altLang="en-US" b="1" dirty="0">
                <a:latin typeface="Times New Roman"/>
                <a:ea typeface="ＭＳ Ｐゴシック"/>
              </a:rPr>
              <a:t>目的関数</a:t>
            </a:r>
            <a:endParaRPr lang="en-US" altLang="ja-JP" b="1" dirty="0">
              <a:latin typeface="Times New Roman"/>
              <a:ea typeface="ＭＳ Ｐゴシック"/>
            </a:endParaRPr>
          </a:p>
          <a:p>
            <a:pPr>
              <a:defRPr/>
            </a:pPr>
            <a:r>
              <a:rPr lang="ja-JP" altLang="en-US" b="1" dirty="0">
                <a:latin typeface="Times New Roman"/>
                <a:ea typeface="ＭＳ Ｐゴシック"/>
              </a:rPr>
              <a:t>　２列目以降</a:t>
            </a:r>
            <a:r>
              <a:rPr lang="en-US" altLang="ja-JP" b="1" dirty="0">
                <a:latin typeface="Times New Roman"/>
                <a:ea typeface="ＭＳ Ｐゴシック"/>
              </a:rPr>
              <a:t>: </a:t>
            </a:r>
            <a:r>
              <a:rPr lang="ja-JP" altLang="en-US" b="1" dirty="0">
                <a:latin typeface="Times New Roman"/>
                <a:ea typeface="ＭＳ Ｐゴシック"/>
              </a:rPr>
              <a:t>記述子</a:t>
            </a:r>
            <a:endParaRPr lang="en-US" altLang="ja-JP" b="1" dirty="0">
              <a:latin typeface="Times New Roman"/>
              <a:ea typeface="ＭＳ Ｐゴシック"/>
            </a:endParaRPr>
          </a:p>
          <a:p>
            <a:pPr>
              <a:defRPr/>
            </a:pPr>
            <a:endParaRPr lang="en-US" altLang="ja-JP" b="1" dirty="0">
              <a:solidFill>
                <a:srgbClr val="FF0000"/>
              </a:solidFill>
              <a:latin typeface="Times New Roman"/>
              <a:ea typeface="ＭＳ Ｐゴシック"/>
            </a:endParaRPr>
          </a:p>
          <a:p>
            <a:pPr>
              <a:defRPr/>
            </a:pPr>
            <a:r>
              <a:rPr lang="ja-JP" altLang="en-US" b="1" dirty="0">
                <a:solidFill>
                  <a:srgbClr val="FF0000"/>
                </a:solidFill>
                <a:latin typeface="Times New Roman"/>
                <a:ea typeface="ＭＳ Ｐゴシック"/>
              </a:rPr>
              <a:t>目的関数には空白があってもよい</a:t>
            </a:r>
            <a:br>
              <a:rPr lang="en-US" altLang="ja-JP" b="1" dirty="0">
                <a:solidFill>
                  <a:srgbClr val="FF0000"/>
                </a:solidFill>
                <a:latin typeface="Times New Roman"/>
                <a:ea typeface="ＭＳ Ｐゴシック"/>
              </a:rPr>
            </a:br>
            <a:r>
              <a:rPr lang="ja-JP" altLang="en-US" b="1" dirty="0">
                <a:solidFill>
                  <a:srgbClr val="FF0000"/>
                </a:solidFill>
                <a:latin typeface="Times New Roman"/>
                <a:ea typeface="ＭＳ Ｐゴシック"/>
              </a:rPr>
              <a:t>　空白のないデータ</a:t>
            </a:r>
            <a:r>
              <a:rPr lang="en-US" altLang="ja-JP" b="1" dirty="0">
                <a:solidFill>
                  <a:srgbClr val="FF0000"/>
                </a:solidFill>
                <a:latin typeface="Times New Roman"/>
                <a:ea typeface="ＭＳ Ｐゴシック"/>
              </a:rPr>
              <a:t>:</a:t>
            </a:r>
            <a:r>
              <a:rPr lang="ja-JP" altLang="en-US" b="1" dirty="0">
                <a:solidFill>
                  <a:srgbClr val="FF0000"/>
                </a:solidFill>
                <a:latin typeface="Times New Roman"/>
                <a:ea typeface="ＭＳ Ｐゴシック"/>
              </a:rPr>
              <a:t> 学習データ</a:t>
            </a:r>
            <a:endParaRPr lang="en-US" altLang="ja-JP" b="1" dirty="0">
              <a:solidFill>
                <a:srgbClr val="FF0000"/>
              </a:solidFill>
              <a:latin typeface="Times New Roman"/>
              <a:ea typeface="ＭＳ Ｐゴシック"/>
            </a:endParaRPr>
          </a:p>
          <a:p>
            <a:pPr>
              <a:defRPr/>
            </a:pPr>
            <a:r>
              <a:rPr lang="ja-JP" altLang="en-US" b="1" dirty="0">
                <a:solidFill>
                  <a:srgbClr val="FF0000"/>
                </a:solidFill>
                <a:latin typeface="Times New Roman"/>
                <a:ea typeface="ＭＳ Ｐゴシック"/>
              </a:rPr>
              <a:t>　空白のある記述子</a:t>
            </a:r>
            <a:r>
              <a:rPr lang="en-US" altLang="ja-JP" b="1" dirty="0">
                <a:solidFill>
                  <a:srgbClr val="FF0000"/>
                </a:solidFill>
                <a:latin typeface="Times New Roman"/>
                <a:ea typeface="ＭＳ Ｐゴシック"/>
              </a:rPr>
              <a:t>:</a:t>
            </a:r>
            <a:r>
              <a:rPr lang="ja-JP" altLang="en-US" b="1" dirty="0">
                <a:solidFill>
                  <a:srgbClr val="FF0000"/>
                </a:solidFill>
                <a:latin typeface="Times New Roman"/>
                <a:ea typeface="ＭＳ Ｐゴシック"/>
              </a:rPr>
              <a:t> 予測を行い、グラフを表示する</a:t>
            </a:r>
            <a:endParaRPr lang="en-US" altLang="ja-JP" b="1" dirty="0">
              <a:solidFill>
                <a:srgbClr val="FF0000"/>
              </a:solidFill>
              <a:latin typeface="Times New Roman"/>
              <a:ea typeface="ＭＳ Ｐゴシック"/>
            </a:endParaRPr>
          </a:p>
        </p:txBody>
      </p:sp>
      <p:sp>
        <p:nvSpPr>
          <p:cNvPr id="4" name="テキスト ボックス 3">
            <a:extLst>
              <a:ext uri="{FF2B5EF4-FFF2-40B4-BE49-F238E27FC236}">
                <a16:creationId xmlns:a16="http://schemas.microsoft.com/office/drawing/2014/main" id="{28AAFC85-3818-05E0-D59E-4689F35CA44F}"/>
              </a:ext>
            </a:extLst>
          </p:cNvPr>
          <p:cNvSpPr txBox="1"/>
          <p:nvPr/>
        </p:nvSpPr>
        <p:spPr>
          <a:xfrm>
            <a:off x="0" y="5657671"/>
            <a:ext cx="5740400" cy="923330"/>
          </a:xfrm>
          <a:prstGeom prst="rect">
            <a:avLst/>
          </a:prstGeom>
          <a:solidFill>
            <a:schemeClr val="accent2"/>
          </a:solidFill>
        </p:spPr>
        <p:txBody>
          <a:bodyPr wrap="square" rtlCol="0">
            <a:spAutoFit/>
          </a:bodyPr>
          <a:lstStyle/>
          <a:p>
            <a:pPr>
              <a:defRPr/>
            </a:pPr>
            <a:r>
              <a:rPr lang="ja-JP" altLang="en-US" b="1" dirty="0">
                <a:solidFill>
                  <a:srgbClr val="FFFF00"/>
                </a:solidFill>
                <a:latin typeface="Times New Roman"/>
                <a:ea typeface="ＭＳ Ｐゴシック"/>
              </a:rPr>
              <a:t>重要：</a:t>
            </a:r>
            <a:endParaRPr lang="en-US" altLang="ja-JP" b="1" dirty="0">
              <a:solidFill>
                <a:srgbClr val="FFFF00"/>
              </a:solidFill>
              <a:latin typeface="Times New Roman"/>
              <a:ea typeface="ＭＳ Ｐゴシック"/>
            </a:endParaRPr>
          </a:p>
          <a:p>
            <a:pPr>
              <a:defRPr/>
            </a:pPr>
            <a:r>
              <a:rPr lang="en-US" altLang="ja-JP" b="1" dirty="0">
                <a:solidFill>
                  <a:srgbClr val="FFFF00"/>
                </a:solidFill>
                <a:latin typeface="Times New Roman"/>
                <a:ea typeface="ＭＳ Ｐゴシック"/>
              </a:rPr>
              <a:t>  </a:t>
            </a:r>
            <a:r>
              <a:rPr lang="ja-JP" altLang="en-US" b="1" dirty="0">
                <a:solidFill>
                  <a:srgbClr val="FFFF00"/>
                </a:solidFill>
                <a:latin typeface="Times New Roman"/>
                <a:ea typeface="ＭＳ Ｐゴシック"/>
              </a:rPr>
              <a:t>目的関数には、最低１つはブランクデータが必要。</a:t>
            </a:r>
            <a:br>
              <a:rPr lang="en-US" altLang="ja-JP" b="1" dirty="0">
                <a:solidFill>
                  <a:srgbClr val="FFFF00"/>
                </a:solidFill>
                <a:latin typeface="Times New Roman"/>
                <a:ea typeface="ＭＳ Ｐゴシック"/>
              </a:rPr>
            </a:br>
            <a:r>
              <a:rPr lang="ja-JP" altLang="en-US" b="1" dirty="0">
                <a:solidFill>
                  <a:srgbClr val="FFFF00"/>
                </a:solidFill>
                <a:latin typeface="Times New Roman"/>
                <a:ea typeface="ＭＳ Ｐゴシック"/>
              </a:rPr>
              <a:t>　ブランクデータがない場合は自動的に追加する。</a:t>
            </a:r>
            <a:endParaRPr lang="en-US" altLang="ja-JP" b="1" dirty="0">
              <a:solidFill>
                <a:srgbClr val="FFFF00"/>
              </a:solidFill>
              <a:latin typeface="Times New Roman"/>
              <a:ea typeface="ＭＳ Ｐゴシック"/>
            </a:endParaRPr>
          </a:p>
        </p:txBody>
      </p:sp>
      <p:sp>
        <p:nvSpPr>
          <p:cNvPr id="5" name="テキスト ボックス 4">
            <a:extLst>
              <a:ext uri="{FF2B5EF4-FFF2-40B4-BE49-F238E27FC236}">
                <a16:creationId xmlns:a16="http://schemas.microsoft.com/office/drawing/2014/main" id="{3C1C4BF6-1AD5-FFEC-84E6-F3D74CD326C8}"/>
              </a:ext>
            </a:extLst>
          </p:cNvPr>
          <p:cNvSpPr txBox="1"/>
          <p:nvPr/>
        </p:nvSpPr>
        <p:spPr>
          <a:xfrm>
            <a:off x="3906655" y="3999279"/>
            <a:ext cx="5237345" cy="1477328"/>
          </a:xfrm>
          <a:prstGeom prst="rect">
            <a:avLst/>
          </a:prstGeom>
          <a:solidFill>
            <a:schemeClr val="accent2"/>
          </a:solidFill>
        </p:spPr>
        <p:txBody>
          <a:bodyPr wrap="square" rtlCol="0">
            <a:spAutoFit/>
          </a:bodyPr>
          <a:lstStyle/>
          <a:p>
            <a:pPr>
              <a:defRPr/>
            </a:pPr>
            <a:r>
              <a:rPr lang="ja-JP" altLang="en-US" b="1" dirty="0">
                <a:solidFill>
                  <a:srgbClr val="FFFF00"/>
                </a:solidFill>
                <a:latin typeface="Times New Roman"/>
                <a:ea typeface="ＭＳ Ｐゴシック"/>
              </a:rPr>
              <a:t>注意：</a:t>
            </a:r>
            <a:endParaRPr lang="en-US" altLang="ja-JP" b="1" dirty="0">
              <a:solidFill>
                <a:srgbClr val="FFFF00"/>
              </a:solidFill>
              <a:latin typeface="Times New Roman"/>
              <a:ea typeface="ＭＳ Ｐゴシック"/>
            </a:endParaRPr>
          </a:p>
          <a:p>
            <a:pPr>
              <a:defRPr/>
            </a:pPr>
            <a:r>
              <a:rPr lang="ja-JP" altLang="en-US" b="1" dirty="0">
                <a:solidFill>
                  <a:srgbClr val="FFFF00"/>
                </a:solidFill>
                <a:latin typeface="Times New Roman"/>
                <a:ea typeface="ＭＳ Ｐゴシック"/>
              </a:rPr>
              <a:t>　記述子や目的関数が指数関数的に変化する場合、対数を取ってなるべく線形化したほうがいい。</a:t>
            </a:r>
            <a:endParaRPr lang="en-US" altLang="ja-JP" b="1" dirty="0">
              <a:solidFill>
                <a:srgbClr val="FFFF00"/>
              </a:solidFill>
              <a:latin typeface="Times New Roman"/>
              <a:ea typeface="ＭＳ Ｐゴシック"/>
            </a:endParaRPr>
          </a:p>
          <a:p>
            <a:pPr>
              <a:defRPr/>
            </a:pPr>
            <a:r>
              <a:rPr lang="ja-JP" altLang="en-US" b="1" dirty="0">
                <a:solidFill>
                  <a:srgbClr val="FFFF00"/>
                </a:solidFill>
                <a:latin typeface="Times New Roman"/>
                <a:ea typeface="ＭＳ Ｐゴシック"/>
              </a:rPr>
              <a:t>　逆に、記述子や目的関数が対数的に変化する場合、指数を取ってなるべく線形化したほうがいい。</a:t>
            </a:r>
            <a:endParaRPr lang="en-US" altLang="ja-JP" b="1" dirty="0">
              <a:solidFill>
                <a:srgbClr val="FFFF00"/>
              </a:solidFill>
              <a:latin typeface="Times New Roman"/>
              <a:ea typeface="ＭＳ Ｐゴシック"/>
            </a:endParaRPr>
          </a:p>
        </p:txBody>
      </p:sp>
    </p:spTree>
    <p:extLst>
      <p:ext uri="{BB962C8B-B14F-4D97-AF65-F5344CB8AC3E}">
        <p14:creationId xmlns:p14="http://schemas.microsoft.com/office/powerpoint/2010/main" val="37290316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ガウス過程回帰の実行例</a:t>
            </a:r>
            <a:endParaRPr lang="en-US" altLang="ja-JP" sz="3600" b="1" dirty="0">
              <a:solidFill>
                <a:srgbClr val="0000FF"/>
              </a:solidFill>
            </a:endParaRPr>
          </a:p>
        </p:txBody>
      </p:sp>
      <p:sp>
        <p:nvSpPr>
          <p:cNvPr id="27" name="テキスト ボックス 26"/>
          <p:cNvSpPr txBox="1"/>
          <p:nvPr/>
        </p:nvSpPr>
        <p:spPr>
          <a:xfrm>
            <a:off x="34600" y="555140"/>
            <a:ext cx="90018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a:t>
            </a: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Equivalent to the default: </a:t>
            </a:r>
            <a:r>
              <a:rPr kumimoji="1"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python bayes_gp_plain.py </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data_simple.xlsx 1 200 EI</a:t>
            </a:r>
            <a:endPar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Read data_simple.xlsx,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max_num_probes</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1,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num_rand_basis</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200,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score_mode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‘EI’, and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iterval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0</a:t>
            </a:r>
          </a:p>
        </p:txBody>
      </p:sp>
      <p:pic>
        <p:nvPicPr>
          <p:cNvPr id="3" name="図 2">
            <a:extLst>
              <a:ext uri="{FF2B5EF4-FFF2-40B4-BE49-F238E27FC236}">
                <a16:creationId xmlns:a16="http://schemas.microsoft.com/office/drawing/2014/main" id="{82B10157-A9A2-22D2-7A49-3037D9BB85A6}"/>
              </a:ext>
            </a:extLst>
          </p:cNvPr>
          <p:cNvPicPr>
            <a:picLocks noChangeAspect="1"/>
          </p:cNvPicPr>
          <p:nvPr/>
        </p:nvPicPr>
        <p:blipFill>
          <a:blip r:embed="rId3"/>
          <a:stretch>
            <a:fillRect/>
          </a:stretch>
        </p:blipFill>
        <p:spPr>
          <a:xfrm>
            <a:off x="101399" y="1526833"/>
            <a:ext cx="5533015" cy="3986348"/>
          </a:xfrm>
          <a:prstGeom prst="rect">
            <a:avLst/>
          </a:prstGeom>
        </p:spPr>
      </p:pic>
      <p:sp>
        <p:nvSpPr>
          <p:cNvPr id="5" name="テキスト ボックス 4">
            <a:extLst>
              <a:ext uri="{FF2B5EF4-FFF2-40B4-BE49-F238E27FC236}">
                <a16:creationId xmlns:a16="http://schemas.microsoft.com/office/drawing/2014/main" id="{32599A6B-3E3D-C0D3-70D5-3AB673CE55E5}"/>
              </a:ext>
            </a:extLst>
          </p:cNvPr>
          <p:cNvSpPr txBox="1"/>
          <p:nvPr/>
        </p:nvSpPr>
        <p:spPr>
          <a:xfrm>
            <a:off x="3322100" y="5375206"/>
            <a:ext cx="5657439" cy="116955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Click here, then the nearest data information are shown </a:t>
            </a:r>
            <a:b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in the console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clicked at </a:t>
            </a: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idx = </a:t>
            </a:r>
            <a:r>
              <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rPr>
              <a:t>7 / line 9</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1" i="0" u="none" strike="noStrike" kern="1200" cap="none" spc="0" normalizeH="0" baseline="0" noProof="0" dirty="0">
                <a:ln>
                  <a:noFill/>
                </a:ln>
                <a:solidFill>
                  <a:srgbClr val="FF0000"/>
                </a:solidFill>
                <a:effectLst/>
                <a:uLnTx/>
                <a:uFillTx/>
                <a:latin typeface="Times New Roman"/>
                <a:ea typeface="ＭＳ Ｐゴシック"/>
                <a:cs typeface="+mn-cs"/>
              </a:rPr>
              <a:t>descriptors = [ 0.4 -1.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given target value = nan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predicted target value = -1.7141204429199943 +- 0.05214082204618646</a:t>
            </a:r>
          </a:p>
        </p:txBody>
      </p:sp>
      <p:sp>
        <p:nvSpPr>
          <p:cNvPr id="6" name="楕円 5">
            <a:extLst>
              <a:ext uri="{FF2B5EF4-FFF2-40B4-BE49-F238E27FC236}">
                <a16:creationId xmlns:a16="http://schemas.microsoft.com/office/drawing/2014/main" id="{236B90C0-BFBC-986B-2FC9-336CE5ABEA30}"/>
              </a:ext>
            </a:extLst>
          </p:cNvPr>
          <p:cNvSpPr/>
          <p:nvPr/>
        </p:nvSpPr>
        <p:spPr bwMode="auto">
          <a:xfrm>
            <a:off x="1710388" y="3594100"/>
            <a:ext cx="105255" cy="1052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cxnSp>
        <p:nvCxnSpPr>
          <p:cNvPr id="9" name="直線矢印コネクタ 8">
            <a:extLst>
              <a:ext uri="{FF2B5EF4-FFF2-40B4-BE49-F238E27FC236}">
                <a16:creationId xmlns:a16="http://schemas.microsoft.com/office/drawing/2014/main" id="{B211FECD-338A-861B-3BB9-44AA97EC946A}"/>
              </a:ext>
            </a:extLst>
          </p:cNvPr>
          <p:cNvCxnSpPr>
            <a:cxnSpLocks/>
            <a:stCxn id="6" idx="5"/>
          </p:cNvCxnSpPr>
          <p:nvPr/>
        </p:nvCxnSpPr>
        <p:spPr bwMode="auto">
          <a:xfrm>
            <a:off x="1800229" y="3683941"/>
            <a:ext cx="1624403" cy="17702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楕円 11">
            <a:extLst>
              <a:ext uri="{FF2B5EF4-FFF2-40B4-BE49-F238E27FC236}">
                <a16:creationId xmlns:a16="http://schemas.microsoft.com/office/drawing/2014/main" id="{64ED7697-D58B-D8D5-CC37-B849DC694108}"/>
              </a:ext>
            </a:extLst>
          </p:cNvPr>
          <p:cNvSpPr/>
          <p:nvPr/>
        </p:nvSpPr>
        <p:spPr bwMode="auto">
          <a:xfrm>
            <a:off x="1632547" y="3779392"/>
            <a:ext cx="105255" cy="105255"/>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 name="フリーフォーム: 図形 15">
            <a:extLst>
              <a:ext uri="{FF2B5EF4-FFF2-40B4-BE49-F238E27FC236}">
                <a16:creationId xmlns:a16="http://schemas.microsoft.com/office/drawing/2014/main" id="{2C9BF861-26DD-F6B5-800F-CF3275F2BA6E}"/>
              </a:ext>
            </a:extLst>
          </p:cNvPr>
          <p:cNvSpPr/>
          <p:nvPr/>
        </p:nvSpPr>
        <p:spPr bwMode="auto">
          <a:xfrm>
            <a:off x="1706935" y="3889855"/>
            <a:ext cx="3085497" cy="1796250"/>
          </a:xfrm>
          <a:custGeom>
            <a:avLst/>
            <a:gdLst>
              <a:gd name="connsiteX0" fmla="*/ 3503098 w 3503098"/>
              <a:gd name="connsiteY0" fmla="*/ 1895929 h 2105037"/>
              <a:gd name="connsiteX1" fmla="*/ 884888 w 3503098"/>
              <a:gd name="connsiteY1" fmla="*/ 1948556 h 2105037"/>
              <a:gd name="connsiteX2" fmla="*/ 75742 w 3503098"/>
              <a:gd name="connsiteY2" fmla="*/ 152649 h 2105037"/>
              <a:gd name="connsiteX3" fmla="*/ 82321 w 3503098"/>
              <a:gd name="connsiteY3" fmla="*/ 218433 h 2105037"/>
              <a:gd name="connsiteX0" fmla="*/ 3420777 w 3420777"/>
              <a:gd name="connsiteY0" fmla="*/ 1677496 h 1881837"/>
              <a:gd name="connsiteX1" fmla="*/ 802567 w 3420777"/>
              <a:gd name="connsiteY1" fmla="*/ 1730123 h 1881837"/>
              <a:gd name="connsiteX2" fmla="*/ 0 w 3420777"/>
              <a:gd name="connsiteY2" fmla="*/ 0 h 1881837"/>
              <a:gd name="connsiteX0" fmla="*/ 3085497 w 3085497"/>
              <a:gd name="connsiteY0" fmla="*/ 1746076 h 1913093"/>
              <a:gd name="connsiteX1" fmla="*/ 802567 w 3085497"/>
              <a:gd name="connsiteY1" fmla="*/ 1730123 h 1913093"/>
              <a:gd name="connsiteX2" fmla="*/ 0 w 3085497"/>
              <a:gd name="connsiteY2" fmla="*/ 0 h 1913093"/>
              <a:gd name="connsiteX0" fmla="*/ 3085497 w 3085497"/>
              <a:gd name="connsiteY0" fmla="*/ 1746076 h 1796250"/>
              <a:gd name="connsiteX1" fmla="*/ 505387 w 3085497"/>
              <a:gd name="connsiteY1" fmla="*/ 1326263 h 1796250"/>
              <a:gd name="connsiteX2" fmla="*/ 0 w 3085497"/>
              <a:gd name="connsiteY2" fmla="*/ 0 h 1796250"/>
            </a:gdLst>
            <a:ahLst/>
            <a:cxnLst>
              <a:cxn ang="0">
                <a:pos x="connsiteX0" y="connsiteY0"/>
              </a:cxn>
              <a:cxn ang="0">
                <a:pos x="connsiteX1" y="connsiteY1"/>
              </a:cxn>
              <a:cxn ang="0">
                <a:pos x="connsiteX2" y="connsiteY2"/>
              </a:cxn>
            </a:cxnLst>
            <a:rect l="l" t="t" r="r" b="b"/>
            <a:pathLst>
              <a:path w="3085497" h="1796250">
                <a:moveTo>
                  <a:pt x="3085497" y="1746076"/>
                </a:moveTo>
                <a:cubicBezTo>
                  <a:pt x="2062005" y="1917663"/>
                  <a:pt x="1019636" y="1617276"/>
                  <a:pt x="505387" y="1326263"/>
                </a:cubicBezTo>
                <a:cubicBezTo>
                  <a:pt x="-8862" y="1035250"/>
                  <a:pt x="167201" y="360442"/>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 name="テキスト ボックス 1">
            <a:extLst>
              <a:ext uri="{FF2B5EF4-FFF2-40B4-BE49-F238E27FC236}">
                <a16:creationId xmlns:a16="http://schemas.microsoft.com/office/drawing/2014/main" id="{9D639D91-5969-1946-8D4D-262A6248E446}"/>
              </a:ext>
            </a:extLst>
          </p:cNvPr>
          <p:cNvSpPr txBox="1"/>
          <p:nvPr/>
        </p:nvSpPr>
        <p:spPr>
          <a:xfrm>
            <a:off x="3246051" y="4374054"/>
            <a:ext cx="4635206"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E920E"/>
                </a:solidFill>
                <a:effectLst/>
                <a:uLnTx/>
                <a:uFillTx/>
                <a:latin typeface="Times New Roman"/>
                <a:ea typeface="ＭＳ Ｐゴシック"/>
                <a:cs typeface="+mn-cs"/>
              </a:rPr>
              <a:t>獲得関数 </a:t>
            </a:r>
            <a:r>
              <a:rPr kumimoji="1" lang="en-US" altLang="ja-JP" sz="2000" b="1" i="0" u="none" strike="noStrike" kern="1200" cap="none" spc="0" normalizeH="0" baseline="0" noProof="0" dirty="0">
                <a:ln>
                  <a:noFill/>
                </a:ln>
                <a:solidFill>
                  <a:srgbClr val="0E920E"/>
                </a:solidFill>
                <a:effectLst/>
                <a:uLnTx/>
                <a:uFillTx/>
                <a:latin typeface="Times New Roman"/>
                <a:ea typeface="ＭＳ Ｐゴシック"/>
                <a:cs typeface="+mn-cs"/>
              </a:rPr>
              <a:t>(acquisition function, score)</a:t>
            </a:r>
            <a:endParaRPr kumimoji="1" lang="ja-JP" altLang="en-US" sz="2000" b="1" i="1"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4" name="テキスト ボックス 3">
            <a:extLst>
              <a:ext uri="{FF2B5EF4-FFF2-40B4-BE49-F238E27FC236}">
                <a16:creationId xmlns:a16="http://schemas.microsoft.com/office/drawing/2014/main" id="{E00DFA98-26CD-388B-D731-111049F2A056}"/>
              </a:ext>
            </a:extLst>
          </p:cNvPr>
          <p:cNvSpPr txBox="1"/>
          <p:nvPr/>
        </p:nvSpPr>
        <p:spPr>
          <a:xfrm>
            <a:off x="4951477" y="2826256"/>
            <a:ext cx="2458011"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事後確率分布</a:t>
            </a:r>
            <a:b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予測値の分布</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endParaRPr kumimoji="1" lang="ja-JP" altLang="en-US" sz="2000" b="1" i="1"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4057282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実行例 </a:t>
            </a:r>
            <a:r>
              <a:rPr lang="en-US" altLang="ja-JP" sz="3600" b="1" dirty="0">
                <a:solidFill>
                  <a:srgbClr val="0000FF"/>
                </a:solidFill>
              </a:rPr>
              <a:t>(</a:t>
            </a:r>
            <a:r>
              <a:rPr lang="ja-JP" altLang="en-US" sz="3600" b="1" dirty="0">
                <a:solidFill>
                  <a:srgbClr val="0000FF"/>
                </a:solidFill>
              </a:rPr>
              <a:t>最大値を探索</a:t>
            </a:r>
            <a:r>
              <a:rPr lang="en-US" altLang="ja-JP" sz="3600" b="1" dirty="0">
                <a:solidFill>
                  <a:srgbClr val="0000FF"/>
                </a:solidFill>
              </a:rPr>
              <a:t>)</a:t>
            </a:r>
          </a:p>
        </p:txBody>
      </p:sp>
      <p:sp>
        <p:nvSpPr>
          <p:cNvPr id="27" name="テキスト ボックス 26"/>
          <p:cNvSpPr txBox="1"/>
          <p:nvPr/>
        </p:nvSpPr>
        <p:spPr>
          <a:xfrm>
            <a:off x="34600" y="555140"/>
            <a:ext cx="9001896" cy="954107"/>
          </a:xfrm>
          <a:prstGeom prst="rect">
            <a:avLst/>
          </a:prstGeom>
          <a:noFill/>
        </p:spPr>
        <p:txBody>
          <a:bodyPr wrap="square" rtlCol="0">
            <a:spAutoFit/>
          </a:bodyPr>
          <a:lstStyle/>
          <a:p>
            <a:pPr lvl="0">
              <a:tabLst>
                <a:tab pos="263525" algn="l"/>
                <a:tab pos="3054350" algn="l"/>
              </a:tabLst>
              <a:defRPr/>
            </a:pPr>
            <a:r>
              <a:rPr lang="ja-JP" altLang="en-US" sz="1400" b="1" dirty="0">
                <a:solidFill>
                  <a:srgbClr val="0000FF"/>
                </a:solidFill>
              </a:rPr>
              <a:t>場所</a:t>
            </a:r>
            <a:r>
              <a:rPr lang="en-US" altLang="ja-JP" sz="1400" b="1" dirty="0">
                <a:solidFill>
                  <a:srgbClr val="0000FF"/>
                </a:solidFill>
              </a:rPr>
              <a:t>:</a:t>
            </a:r>
            <a:r>
              <a:rPr lang="ja-JP" altLang="en-US" sz="1400" b="1" dirty="0">
                <a:solidFill>
                  <a:srgbClr val="0000FF"/>
                </a:solidFill>
              </a:rPr>
              <a:t> </a:t>
            </a:r>
            <a:r>
              <a:rPr lang="en-US" altLang="ja-JP" sz="1400" b="1" dirty="0">
                <a:solidFill>
                  <a:srgbClr val="0000FF"/>
                </a:solidFill>
              </a:rPr>
              <a:t>[</a:t>
            </a:r>
            <a:r>
              <a:rPr lang="en-US" altLang="ja-JP" sz="1400" b="1" dirty="0" err="1">
                <a:solidFill>
                  <a:srgbClr val="0000FF"/>
                </a:solidFill>
              </a:rPr>
              <a:t>tkProg</a:t>
            </a:r>
            <a:r>
              <a:rPr lang="en-US" altLang="ja-JP" sz="1400" b="1" dirty="0">
                <a:solidFill>
                  <a:srgbClr val="0000FF"/>
                </a:solidFill>
              </a:rPr>
              <a:t>]\[</a:t>
            </a:r>
            <a:r>
              <a:rPr lang="en-US" altLang="ja-JP" sz="1400" b="1" dirty="0" err="1">
                <a:solidFill>
                  <a:srgbClr val="0000FF"/>
                </a:solidFill>
              </a:rPr>
              <a:t>tkprog_X</a:t>
            </a:r>
            <a:r>
              <a:rPr lang="en-US" altLang="ja-JP" sz="1400" b="1" dirty="0">
                <a:solidFill>
                  <a:srgbClr val="0000FF"/>
                </a:solidFill>
              </a:rPr>
              <a:t>]\PHYSBO</a:t>
            </a:r>
          </a:p>
          <a:p>
            <a:pPr lvl="0">
              <a:tabLst>
                <a:tab pos="263525" algn="l"/>
                <a:tab pos="3054350" algn="l"/>
              </a:tabLst>
              <a:defRPr/>
            </a:pPr>
            <a:r>
              <a:rPr lang="en-US" altLang="ja-JP" sz="1400" b="1" dirty="0">
                <a:solidFill>
                  <a:srgbClr val="0E920E"/>
                </a:solidFill>
              </a:rPr>
              <a:t>python bayes_gp_plain.py</a:t>
            </a:r>
          </a:p>
          <a:p>
            <a:pPr lvl="0">
              <a:tabLst>
                <a:tab pos="263525" algn="l"/>
                <a:tab pos="3054350" algn="l"/>
              </a:tabLst>
              <a:defRPr/>
            </a:pPr>
            <a:r>
              <a:rPr lang="en-US" altLang="ja-JP" sz="1400" dirty="0"/>
              <a:t>   Equivalent to the default: </a:t>
            </a:r>
            <a:r>
              <a:rPr kumimoji="1" lang="en-US" altLang="ja-JP" sz="1400" b="1" dirty="0">
                <a:solidFill>
                  <a:srgbClr val="000000"/>
                </a:solidFill>
                <a:latin typeface="Times New Roman" pitchFamily="18" charset="0"/>
                <a:ea typeface="ＭＳ Ｐゴシック" pitchFamily="50" charset="-128"/>
              </a:rPr>
              <a:t>python bayes_gp_plain.py </a:t>
            </a:r>
            <a:r>
              <a:rPr kumimoji="1" lang="en-US" altLang="ja-JP" sz="1400" b="1" dirty="0">
                <a:solidFill>
                  <a:srgbClr val="FF0000"/>
                </a:solidFill>
                <a:latin typeface="Times New Roman" pitchFamily="18" charset="0"/>
                <a:ea typeface="ＭＳ Ｐゴシック" pitchFamily="50" charset="-128"/>
              </a:rPr>
              <a:t>data_simple.xlsx 1 200 EI</a:t>
            </a:r>
            <a:endParaRPr lang="en-US" altLang="ja-JP" sz="1400" dirty="0">
              <a:solidFill>
                <a:srgbClr val="FF0000"/>
              </a:solidFill>
            </a:endParaRPr>
          </a:p>
          <a:p>
            <a:pPr lvl="0">
              <a:tabLst>
                <a:tab pos="263525" algn="l"/>
                <a:tab pos="3054350" algn="l"/>
              </a:tabLst>
              <a:defRPr/>
            </a:pPr>
            <a:r>
              <a:rPr lang="en-US" altLang="ja-JP" sz="1400" dirty="0"/>
              <a:t>   Read data_simple.xlsx, </a:t>
            </a:r>
            <a:r>
              <a:rPr lang="en-US" altLang="ja-JP" sz="1400" dirty="0" err="1"/>
              <a:t>max_num_probes</a:t>
            </a:r>
            <a:r>
              <a:rPr lang="en-US" altLang="ja-JP" sz="1400" dirty="0"/>
              <a:t> = 1, </a:t>
            </a:r>
            <a:r>
              <a:rPr lang="en-US" altLang="ja-JP" sz="1400" dirty="0" err="1"/>
              <a:t>num_rand_basis</a:t>
            </a:r>
            <a:r>
              <a:rPr lang="en-US" altLang="ja-JP" sz="1400" dirty="0"/>
              <a:t> = 200, </a:t>
            </a:r>
            <a:r>
              <a:rPr lang="en-US" altLang="ja-JP" sz="1400" dirty="0" err="1"/>
              <a:t>score_mode</a:t>
            </a:r>
            <a:r>
              <a:rPr lang="en-US" altLang="ja-JP" sz="1400" dirty="0"/>
              <a:t> = ‘EI’, and </a:t>
            </a:r>
            <a:r>
              <a:rPr lang="en-US" altLang="ja-JP" sz="1400" dirty="0" err="1"/>
              <a:t>iterval</a:t>
            </a:r>
            <a:r>
              <a:rPr lang="en-US" altLang="ja-JP" sz="1400" dirty="0"/>
              <a:t> = 0</a:t>
            </a:r>
          </a:p>
        </p:txBody>
      </p:sp>
      <p:pic>
        <p:nvPicPr>
          <p:cNvPr id="3" name="図 2">
            <a:extLst>
              <a:ext uri="{FF2B5EF4-FFF2-40B4-BE49-F238E27FC236}">
                <a16:creationId xmlns:a16="http://schemas.microsoft.com/office/drawing/2014/main" id="{82B10157-A9A2-22D2-7A49-3037D9BB85A6}"/>
              </a:ext>
            </a:extLst>
          </p:cNvPr>
          <p:cNvPicPr>
            <a:picLocks noChangeAspect="1"/>
          </p:cNvPicPr>
          <p:nvPr/>
        </p:nvPicPr>
        <p:blipFill>
          <a:blip r:embed="rId3"/>
          <a:stretch>
            <a:fillRect/>
          </a:stretch>
        </p:blipFill>
        <p:spPr>
          <a:xfrm>
            <a:off x="101399" y="1526833"/>
            <a:ext cx="5533015" cy="3986348"/>
          </a:xfrm>
          <a:prstGeom prst="rect">
            <a:avLst/>
          </a:prstGeom>
        </p:spPr>
      </p:pic>
      <p:sp>
        <p:nvSpPr>
          <p:cNvPr id="5" name="テキスト ボックス 4">
            <a:extLst>
              <a:ext uri="{FF2B5EF4-FFF2-40B4-BE49-F238E27FC236}">
                <a16:creationId xmlns:a16="http://schemas.microsoft.com/office/drawing/2014/main" id="{32599A6B-3E3D-C0D3-70D5-3AB673CE55E5}"/>
              </a:ext>
            </a:extLst>
          </p:cNvPr>
          <p:cNvSpPr txBox="1"/>
          <p:nvPr/>
        </p:nvSpPr>
        <p:spPr>
          <a:xfrm>
            <a:off x="3322100" y="5375206"/>
            <a:ext cx="5657439" cy="1169551"/>
          </a:xfrm>
          <a:prstGeom prst="rect">
            <a:avLst/>
          </a:prstGeom>
          <a:solidFill>
            <a:schemeClr val="bg1"/>
          </a:solidFill>
        </p:spPr>
        <p:txBody>
          <a:bodyPr wrap="square">
            <a:spAutoFit/>
          </a:bodyPr>
          <a:lstStyle/>
          <a:p>
            <a:r>
              <a:rPr lang="en-US" altLang="ja-JP" sz="1400" dirty="0"/>
              <a:t>Click here, then the nearest data information are shown </a:t>
            </a:r>
            <a:br>
              <a:rPr lang="en-US" altLang="ja-JP" sz="1400" dirty="0"/>
            </a:br>
            <a:r>
              <a:rPr lang="en-US" altLang="ja-JP" sz="1400" dirty="0"/>
              <a:t>in the console output:</a:t>
            </a:r>
          </a:p>
          <a:p>
            <a:endParaRPr lang="en-US" altLang="ja-JP" sz="1400" dirty="0"/>
          </a:p>
          <a:p>
            <a:r>
              <a:rPr lang="ja-JP" altLang="en-US" sz="1400" dirty="0"/>
              <a:t>clicked at </a:t>
            </a:r>
            <a:r>
              <a:rPr lang="ja-JP" altLang="en-US" sz="1400" dirty="0">
                <a:solidFill>
                  <a:srgbClr val="FF0000"/>
                </a:solidFill>
              </a:rPr>
              <a:t>idx = </a:t>
            </a:r>
            <a:r>
              <a:rPr lang="en-US" altLang="ja-JP" sz="1400" dirty="0">
                <a:solidFill>
                  <a:srgbClr val="FF0000"/>
                </a:solidFill>
              </a:rPr>
              <a:t>7 / line 9</a:t>
            </a:r>
            <a:r>
              <a:rPr lang="ja-JP" altLang="en-US" sz="1400" dirty="0"/>
              <a:t>: </a:t>
            </a:r>
            <a:r>
              <a:rPr lang="ja-JP" altLang="en-US" sz="1400" b="1" dirty="0">
                <a:solidFill>
                  <a:srgbClr val="FF0000"/>
                </a:solidFill>
              </a:rPr>
              <a:t>descriptors = [ 0.4 -1. ]</a:t>
            </a:r>
            <a:r>
              <a:rPr lang="ja-JP" altLang="en-US" sz="1400" dirty="0"/>
              <a:t>   given target value = nan</a:t>
            </a:r>
          </a:p>
          <a:p>
            <a:r>
              <a:rPr lang="ja-JP" altLang="en-US" sz="1400" dirty="0"/>
              <a:t>   </a:t>
            </a:r>
            <a:r>
              <a:rPr lang="ja-JP" altLang="en-US" sz="1400" dirty="0">
                <a:solidFill>
                  <a:srgbClr val="FF0000"/>
                </a:solidFill>
              </a:rPr>
              <a:t>predicted target value = -1.7141204429199943 +- 0.05214082204618646</a:t>
            </a:r>
          </a:p>
        </p:txBody>
      </p:sp>
      <p:sp>
        <p:nvSpPr>
          <p:cNvPr id="6" name="楕円 5">
            <a:extLst>
              <a:ext uri="{FF2B5EF4-FFF2-40B4-BE49-F238E27FC236}">
                <a16:creationId xmlns:a16="http://schemas.microsoft.com/office/drawing/2014/main" id="{236B90C0-BFBC-986B-2FC9-336CE5ABEA30}"/>
              </a:ext>
            </a:extLst>
          </p:cNvPr>
          <p:cNvSpPr/>
          <p:nvPr/>
        </p:nvSpPr>
        <p:spPr bwMode="auto">
          <a:xfrm>
            <a:off x="1710388" y="3594100"/>
            <a:ext cx="105255" cy="1052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9" name="直線矢印コネクタ 8">
            <a:extLst>
              <a:ext uri="{FF2B5EF4-FFF2-40B4-BE49-F238E27FC236}">
                <a16:creationId xmlns:a16="http://schemas.microsoft.com/office/drawing/2014/main" id="{B211FECD-338A-861B-3BB9-44AA97EC946A}"/>
              </a:ext>
            </a:extLst>
          </p:cNvPr>
          <p:cNvCxnSpPr>
            <a:cxnSpLocks/>
            <a:stCxn id="6" idx="5"/>
          </p:cNvCxnSpPr>
          <p:nvPr/>
        </p:nvCxnSpPr>
        <p:spPr bwMode="auto">
          <a:xfrm>
            <a:off x="1800229" y="3683941"/>
            <a:ext cx="1624403" cy="17702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楕円 11">
            <a:extLst>
              <a:ext uri="{FF2B5EF4-FFF2-40B4-BE49-F238E27FC236}">
                <a16:creationId xmlns:a16="http://schemas.microsoft.com/office/drawing/2014/main" id="{64ED7697-D58B-D8D5-CC37-B849DC694108}"/>
              </a:ext>
            </a:extLst>
          </p:cNvPr>
          <p:cNvSpPr/>
          <p:nvPr/>
        </p:nvSpPr>
        <p:spPr bwMode="auto">
          <a:xfrm>
            <a:off x="1632547" y="3779392"/>
            <a:ext cx="105255" cy="105255"/>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 name="フリーフォーム: 図形 15">
            <a:extLst>
              <a:ext uri="{FF2B5EF4-FFF2-40B4-BE49-F238E27FC236}">
                <a16:creationId xmlns:a16="http://schemas.microsoft.com/office/drawing/2014/main" id="{2C9BF861-26DD-F6B5-800F-CF3275F2BA6E}"/>
              </a:ext>
            </a:extLst>
          </p:cNvPr>
          <p:cNvSpPr/>
          <p:nvPr/>
        </p:nvSpPr>
        <p:spPr bwMode="auto">
          <a:xfrm>
            <a:off x="1706935" y="3889855"/>
            <a:ext cx="3085497" cy="1796250"/>
          </a:xfrm>
          <a:custGeom>
            <a:avLst/>
            <a:gdLst>
              <a:gd name="connsiteX0" fmla="*/ 3503098 w 3503098"/>
              <a:gd name="connsiteY0" fmla="*/ 1895929 h 2105037"/>
              <a:gd name="connsiteX1" fmla="*/ 884888 w 3503098"/>
              <a:gd name="connsiteY1" fmla="*/ 1948556 h 2105037"/>
              <a:gd name="connsiteX2" fmla="*/ 75742 w 3503098"/>
              <a:gd name="connsiteY2" fmla="*/ 152649 h 2105037"/>
              <a:gd name="connsiteX3" fmla="*/ 82321 w 3503098"/>
              <a:gd name="connsiteY3" fmla="*/ 218433 h 2105037"/>
              <a:gd name="connsiteX0" fmla="*/ 3420777 w 3420777"/>
              <a:gd name="connsiteY0" fmla="*/ 1677496 h 1881837"/>
              <a:gd name="connsiteX1" fmla="*/ 802567 w 3420777"/>
              <a:gd name="connsiteY1" fmla="*/ 1730123 h 1881837"/>
              <a:gd name="connsiteX2" fmla="*/ 0 w 3420777"/>
              <a:gd name="connsiteY2" fmla="*/ 0 h 1881837"/>
              <a:gd name="connsiteX0" fmla="*/ 3085497 w 3085497"/>
              <a:gd name="connsiteY0" fmla="*/ 1746076 h 1913093"/>
              <a:gd name="connsiteX1" fmla="*/ 802567 w 3085497"/>
              <a:gd name="connsiteY1" fmla="*/ 1730123 h 1913093"/>
              <a:gd name="connsiteX2" fmla="*/ 0 w 3085497"/>
              <a:gd name="connsiteY2" fmla="*/ 0 h 1913093"/>
              <a:gd name="connsiteX0" fmla="*/ 3085497 w 3085497"/>
              <a:gd name="connsiteY0" fmla="*/ 1746076 h 1796250"/>
              <a:gd name="connsiteX1" fmla="*/ 505387 w 3085497"/>
              <a:gd name="connsiteY1" fmla="*/ 1326263 h 1796250"/>
              <a:gd name="connsiteX2" fmla="*/ 0 w 3085497"/>
              <a:gd name="connsiteY2" fmla="*/ 0 h 1796250"/>
            </a:gdLst>
            <a:ahLst/>
            <a:cxnLst>
              <a:cxn ang="0">
                <a:pos x="connsiteX0" y="connsiteY0"/>
              </a:cxn>
              <a:cxn ang="0">
                <a:pos x="connsiteX1" y="connsiteY1"/>
              </a:cxn>
              <a:cxn ang="0">
                <a:pos x="connsiteX2" y="connsiteY2"/>
              </a:cxn>
            </a:cxnLst>
            <a:rect l="l" t="t" r="r" b="b"/>
            <a:pathLst>
              <a:path w="3085497" h="1796250">
                <a:moveTo>
                  <a:pt x="3085497" y="1746076"/>
                </a:moveTo>
                <a:cubicBezTo>
                  <a:pt x="2062005" y="1917663"/>
                  <a:pt x="1019636" y="1617276"/>
                  <a:pt x="505387" y="1326263"/>
                </a:cubicBezTo>
                <a:cubicBezTo>
                  <a:pt x="-8862" y="1035250"/>
                  <a:pt x="167201" y="360442"/>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9D639D91-5969-1946-8D4D-262A6248E446}"/>
              </a:ext>
            </a:extLst>
          </p:cNvPr>
          <p:cNvSpPr txBox="1"/>
          <p:nvPr/>
        </p:nvSpPr>
        <p:spPr>
          <a:xfrm>
            <a:off x="3246051" y="4374054"/>
            <a:ext cx="4635206" cy="400110"/>
          </a:xfrm>
          <a:prstGeom prst="rect">
            <a:avLst/>
          </a:prstGeom>
          <a:solidFill>
            <a:schemeClr val="bg1"/>
          </a:solidFill>
        </p:spPr>
        <p:txBody>
          <a:bodyPr wrap="square">
            <a:spAutoFit/>
          </a:bodyPr>
          <a:lstStyle/>
          <a:p>
            <a:r>
              <a:rPr lang="ja-JP" altLang="en-US" sz="2000" b="1" dirty="0">
                <a:solidFill>
                  <a:srgbClr val="0E920E"/>
                </a:solidFill>
              </a:rPr>
              <a:t>獲得関数 </a:t>
            </a:r>
            <a:r>
              <a:rPr lang="en-US" altLang="ja-JP" sz="2000" b="1" dirty="0">
                <a:solidFill>
                  <a:srgbClr val="0E920E"/>
                </a:solidFill>
              </a:rPr>
              <a:t>(acquisition function, score)</a:t>
            </a:r>
            <a:endParaRPr lang="ja-JP" altLang="en-US" sz="2000" b="1" i="1" dirty="0"/>
          </a:p>
        </p:txBody>
      </p:sp>
      <p:sp>
        <p:nvSpPr>
          <p:cNvPr id="4" name="テキスト ボックス 3">
            <a:extLst>
              <a:ext uri="{FF2B5EF4-FFF2-40B4-BE49-F238E27FC236}">
                <a16:creationId xmlns:a16="http://schemas.microsoft.com/office/drawing/2014/main" id="{E00DFA98-26CD-388B-D731-111049F2A056}"/>
              </a:ext>
            </a:extLst>
          </p:cNvPr>
          <p:cNvSpPr txBox="1"/>
          <p:nvPr/>
        </p:nvSpPr>
        <p:spPr>
          <a:xfrm>
            <a:off x="4951477" y="2826256"/>
            <a:ext cx="2458011" cy="707886"/>
          </a:xfrm>
          <a:prstGeom prst="rect">
            <a:avLst/>
          </a:prstGeom>
          <a:solidFill>
            <a:schemeClr val="bg1"/>
          </a:solidFill>
        </p:spPr>
        <p:txBody>
          <a:bodyPr wrap="square">
            <a:spAutoFit/>
          </a:bodyPr>
          <a:lstStyle/>
          <a:p>
            <a:r>
              <a:rPr lang="ja-JP" altLang="en-US" sz="2000" b="1" dirty="0">
                <a:solidFill>
                  <a:srgbClr val="0000FF"/>
                </a:solidFill>
              </a:rPr>
              <a:t>事後確率分布</a:t>
            </a:r>
            <a:br>
              <a:rPr lang="en-US" altLang="ja-JP" sz="2000" b="1" dirty="0">
                <a:solidFill>
                  <a:srgbClr val="0000FF"/>
                </a:solidFill>
              </a:rPr>
            </a:br>
            <a:r>
              <a:rPr lang="en-US" altLang="ja-JP" sz="2000" b="1" dirty="0">
                <a:solidFill>
                  <a:srgbClr val="0000FF"/>
                </a:solidFill>
              </a:rPr>
              <a:t>(</a:t>
            </a:r>
            <a:r>
              <a:rPr lang="ja-JP" altLang="en-US" sz="2000" b="1" dirty="0">
                <a:solidFill>
                  <a:srgbClr val="0000FF"/>
                </a:solidFill>
              </a:rPr>
              <a:t>予測値の分布</a:t>
            </a:r>
            <a:r>
              <a:rPr lang="en-US" altLang="ja-JP" sz="2000" b="1" dirty="0">
                <a:solidFill>
                  <a:srgbClr val="0000FF"/>
                </a:solidFill>
              </a:rPr>
              <a:t>)</a:t>
            </a:r>
            <a:endParaRPr lang="ja-JP" altLang="en-US" sz="2000" b="1" i="1" dirty="0">
              <a:solidFill>
                <a:srgbClr val="0000FF"/>
              </a:solidFill>
            </a:endParaRPr>
          </a:p>
        </p:txBody>
      </p:sp>
    </p:spTree>
    <p:extLst>
      <p:ext uri="{BB962C8B-B14F-4D97-AF65-F5344CB8AC3E}">
        <p14:creationId xmlns:p14="http://schemas.microsoft.com/office/powerpoint/2010/main" val="3592101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獲得関数</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9D639D91-5969-1946-8D4D-262A6248E446}"/>
              </a:ext>
            </a:extLst>
          </p:cNvPr>
          <p:cNvSpPr txBox="1"/>
          <p:nvPr/>
        </p:nvSpPr>
        <p:spPr>
          <a:xfrm>
            <a:off x="116114" y="841829"/>
            <a:ext cx="8926286" cy="6186309"/>
          </a:xfrm>
          <a:prstGeom prst="rect">
            <a:avLst/>
          </a:prstGeom>
          <a:solidFill>
            <a:schemeClr val="bg1"/>
          </a:solidFill>
        </p:spPr>
        <p:txBody>
          <a:bodyPr wrap="square">
            <a:spAutoFit/>
          </a:bodyPr>
          <a:lstStyle/>
          <a:p>
            <a:r>
              <a:rPr lang="ja-JP" altLang="en-US" sz="2000" i="1" dirty="0"/>
              <a:t>（</a:t>
            </a:r>
            <a:r>
              <a:rPr lang="en-US" altLang="ja-JP" sz="2000" i="1" dirty="0"/>
              <a:t>PHYSBO</a:t>
            </a:r>
            <a:r>
              <a:rPr lang="ja-JP" altLang="en-US" sz="2000" i="1" dirty="0"/>
              <a:t>マニュアルより改変して引用</a:t>
            </a:r>
            <a:r>
              <a:rPr lang="en-US" altLang="ja-JP" sz="2000" i="1" dirty="0"/>
              <a:t>)</a:t>
            </a:r>
          </a:p>
          <a:p>
            <a:endParaRPr lang="en-US" altLang="ja-JP" sz="3200" b="1" dirty="0">
              <a:solidFill>
                <a:srgbClr val="0E920E"/>
              </a:solidFill>
            </a:endParaRPr>
          </a:p>
          <a:p>
            <a:r>
              <a:rPr lang="ja-JP" altLang="en-US" sz="3200" b="1" dirty="0">
                <a:solidFill>
                  <a:srgbClr val="0000FF"/>
                </a:solidFill>
              </a:rPr>
              <a:t>獲得関数 </a:t>
            </a:r>
            <a:r>
              <a:rPr lang="en-US" altLang="ja-JP" sz="3200" b="1" dirty="0">
                <a:solidFill>
                  <a:srgbClr val="0000FF"/>
                </a:solidFill>
              </a:rPr>
              <a:t>(acquisition function, score)</a:t>
            </a:r>
            <a:br>
              <a:rPr lang="en-US" altLang="ja-JP" sz="3200" b="1" dirty="0">
                <a:solidFill>
                  <a:srgbClr val="0E920E"/>
                </a:solidFill>
              </a:rPr>
            </a:br>
            <a:r>
              <a:rPr lang="en-US" altLang="ja-JP" sz="3200" b="1" dirty="0">
                <a:solidFill>
                  <a:srgbClr val="0E920E"/>
                </a:solidFill>
              </a:rPr>
              <a:t>• TS (Thompson Sampling):</a:t>
            </a:r>
            <a:r>
              <a:rPr lang="en-US" altLang="ja-JP" sz="2400" b="1" dirty="0">
                <a:solidFill>
                  <a:srgbClr val="0E920E"/>
                </a:solidFill>
              </a:rPr>
              <a:t> </a:t>
            </a:r>
            <a:br>
              <a:rPr lang="en-US" altLang="ja-JP" sz="2400" b="1" dirty="0">
                <a:solidFill>
                  <a:srgbClr val="0E920E"/>
                </a:solidFill>
              </a:rPr>
            </a:br>
            <a:r>
              <a:rPr lang="ja-JP" altLang="en-US" sz="2400" b="1" dirty="0"/>
              <a:t>事後確率分布から回帰関数を１つサンプリングし、それを用いた予測が最大となる点を候補として選択</a:t>
            </a:r>
            <a:endParaRPr lang="ja-JP" altLang="en-US" sz="3200" b="1" dirty="0"/>
          </a:p>
          <a:p>
            <a:endParaRPr lang="en-US" altLang="ja-JP" sz="3200" b="1" dirty="0">
              <a:solidFill>
                <a:srgbClr val="0E920E"/>
              </a:solidFill>
            </a:endParaRPr>
          </a:p>
          <a:p>
            <a:r>
              <a:rPr lang="en-US" altLang="ja-JP" sz="3200" b="1" dirty="0">
                <a:solidFill>
                  <a:srgbClr val="0E920E"/>
                </a:solidFill>
              </a:rPr>
              <a:t>• EI (Expected Improvement):</a:t>
            </a:r>
            <a:r>
              <a:rPr lang="en-US" altLang="ja-JP" sz="2400" b="1" dirty="0">
                <a:solidFill>
                  <a:srgbClr val="0E920E"/>
                </a:solidFill>
              </a:rPr>
              <a:t> </a:t>
            </a:r>
            <a:br>
              <a:rPr lang="en-US" altLang="ja-JP" sz="2400" b="1" dirty="0">
                <a:solidFill>
                  <a:srgbClr val="0E920E"/>
                </a:solidFill>
              </a:rPr>
            </a:br>
            <a:r>
              <a:rPr lang="ja-JP" altLang="en-US" sz="2400" b="1" dirty="0"/>
              <a:t>予測値と現状での最大値との差の期待値が最大となる点を候補として選択</a:t>
            </a:r>
          </a:p>
          <a:p>
            <a:endParaRPr lang="en-US" altLang="ja-JP" sz="3200" b="1" dirty="0">
              <a:solidFill>
                <a:srgbClr val="0E920E"/>
              </a:solidFill>
            </a:endParaRPr>
          </a:p>
          <a:p>
            <a:r>
              <a:rPr lang="en-US" altLang="ja-JP" sz="3200" b="1" dirty="0">
                <a:solidFill>
                  <a:srgbClr val="0E920E"/>
                </a:solidFill>
              </a:rPr>
              <a:t>• PI (Probability of Improvement):</a:t>
            </a:r>
            <a:br>
              <a:rPr lang="en-US" altLang="ja-JP" sz="3200" b="1" dirty="0">
                <a:solidFill>
                  <a:srgbClr val="0E920E"/>
                </a:solidFill>
              </a:rPr>
            </a:br>
            <a:r>
              <a:rPr lang="ja-JP" altLang="en-US" sz="2400" b="1" dirty="0"/>
              <a:t>現状での最大値を超える確率が最大となる点を候補として選択</a:t>
            </a:r>
            <a:br>
              <a:rPr lang="en-US" altLang="ja-JP" sz="2400" b="1" dirty="0"/>
            </a:br>
            <a:endParaRPr lang="ja-JP" altLang="en-US" sz="3200" i="1" dirty="0"/>
          </a:p>
        </p:txBody>
      </p:sp>
    </p:spTree>
    <p:extLst>
      <p:ext uri="{BB962C8B-B14F-4D97-AF65-F5344CB8AC3E}">
        <p14:creationId xmlns:p14="http://schemas.microsoft.com/office/powerpoint/2010/main" val="3618827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a:t>
            </a:r>
            <a:r>
              <a:rPr lang="ja-JP" altLang="en-US" sz="3600" b="1" dirty="0">
                <a:solidFill>
                  <a:srgbClr val="0000FF"/>
                </a:solidFill>
              </a:rPr>
              <a:t>最小値を探す場合の入力ファイル</a:t>
            </a:r>
            <a:endParaRPr lang="en-US" altLang="ja-JP" sz="3600" b="1" dirty="0">
              <a:solidFill>
                <a:srgbClr val="0000FF"/>
              </a:solidFill>
            </a:endParaRP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data_target_min.xlsx</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830455" y="679968"/>
            <a:ext cx="534402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 (default): Find maximum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 Find minimum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Objective function is converted to –t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‘=value’: Find closest data to ‘value’</a:t>
            </a:r>
            <a:b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value</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is given by a floating point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Objective function is converted to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value</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800" b="0" i="0" u="none" strike="noStrike" kern="1200" cap="none" spc="0" normalizeH="0" baseline="30000" noProof="0" dirty="0">
                <a:ln>
                  <a:noFill/>
                </a:ln>
                <a:solidFill>
                  <a:srgbClr val="000000"/>
                </a:solidFill>
                <a:effectLst/>
                <a:uLnTx/>
                <a:uFillTx/>
                <a:latin typeface="Times New Roman"/>
                <a:ea typeface="ＭＳ Ｐゴシック"/>
                <a:cs typeface="+mn-cs"/>
              </a:rPr>
              <a:t>2</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      Note: (t – value)</a:t>
            </a:r>
            <a:r>
              <a:rPr kumimoji="1" lang="en-US" altLang="ja-JP" sz="1800" b="0" i="1" u="none" strike="noStrike" kern="1200" cap="none" spc="0" normalizeH="0" baseline="30000" noProof="0" dirty="0">
                <a:ln>
                  <a:noFill/>
                </a:ln>
                <a:solidFill>
                  <a:srgbClr val="FF0000"/>
                </a:solidFill>
                <a:effectLst/>
                <a:uLnTx/>
                <a:uFillTx/>
                <a:latin typeface="Times New Roman"/>
                <a:ea typeface="ＭＳ Ｐゴシック"/>
                <a:cs typeface="+mn-cs"/>
              </a:rPr>
              <a:t>2</a:t>
            </a: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 does not follow the Gauss process. </a:t>
            </a:r>
            <a:b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               This option loses theoretical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target function nor descriptors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Objective function, converted to –</a:t>
            </a:r>
            <a:r>
              <a:rPr kumimoji="1"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3</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with ‘-’ so is ignored</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graphicFrame>
        <p:nvGraphicFramePr>
          <p:cNvPr id="4" name="オブジェクト 3">
            <a:extLst>
              <a:ext uri="{FF2B5EF4-FFF2-40B4-BE49-F238E27FC236}">
                <a16:creationId xmlns:a16="http://schemas.microsoft.com/office/drawing/2014/main" id="{B74AE83B-9434-62B9-AF95-A4CF1CDD3D67}"/>
              </a:ext>
            </a:extLst>
          </p:cNvPr>
          <p:cNvGraphicFramePr>
            <a:graphicFrameLocks noChangeAspect="1"/>
          </p:cNvGraphicFramePr>
          <p:nvPr/>
        </p:nvGraphicFramePr>
        <p:xfrm>
          <a:off x="164783" y="1233912"/>
          <a:ext cx="3422042" cy="3117108"/>
        </p:xfrm>
        <a:graphic>
          <a:graphicData uri="http://schemas.openxmlformats.org/presentationml/2006/ole">
            <mc:AlternateContent xmlns:mc="http://schemas.openxmlformats.org/markup-compatibility/2006">
              <mc:Choice xmlns:v="urn:schemas-microsoft-com:vml" Requires="v">
                <p:oleObj name="Worksheet" r:id="rId3" imgW="2886053" imgH="2628900" progId="Excel.Sheet.12">
                  <p:embed/>
                </p:oleObj>
              </mc:Choice>
              <mc:Fallback>
                <p:oleObj name="Worksheet" r:id="rId3" imgW="2886053" imgH="2628900" progId="Excel.Sheet.12">
                  <p:embed/>
                  <p:pic>
                    <p:nvPicPr>
                      <p:cNvPr id="4" name="オブジェクト 3">
                        <a:extLst>
                          <a:ext uri="{FF2B5EF4-FFF2-40B4-BE49-F238E27FC236}">
                            <a16:creationId xmlns:a16="http://schemas.microsoft.com/office/drawing/2014/main" id="{B74AE83B-9434-62B9-AF95-A4CF1CDD3D67}"/>
                          </a:ext>
                        </a:extLst>
                      </p:cNvPr>
                      <p:cNvPicPr/>
                      <p:nvPr/>
                    </p:nvPicPr>
                    <p:blipFill>
                      <a:blip r:embed="rId4"/>
                      <a:stretch>
                        <a:fillRect/>
                      </a:stretch>
                    </p:blipFill>
                    <p:spPr>
                      <a:xfrm>
                        <a:off x="164783" y="1233912"/>
                        <a:ext cx="3422042" cy="3117108"/>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6CC84155-7FC5-6BF6-B0F1-6C3E2BB77B50}"/>
              </a:ext>
            </a:extLst>
          </p:cNvPr>
          <p:cNvSpPr txBox="1"/>
          <p:nvPr/>
        </p:nvSpPr>
        <p:spPr>
          <a:xfrm>
            <a:off x="4886323" y="5871712"/>
            <a:ext cx="428815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dummy data</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will</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be</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added</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if input data does not include</a:t>
            </a:r>
            <a:b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null objective function data </a:t>
            </a:r>
            <a:endPar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8146340"/>
      </p:ext>
    </p:extLst>
  </p:cSld>
  <p:clrMapOvr>
    <a:masterClrMapping/>
  </p:clrMapOvr>
  <p:transition/>
</p:sld>
</file>

<file path=ppt/theme/theme1.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1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39929</TotalTime>
  <Words>1977</Words>
  <Application>Microsoft Office PowerPoint</Application>
  <PresentationFormat>画面に合わせる (4:3)</PresentationFormat>
  <Paragraphs>224</Paragraphs>
  <Slides>23</Slides>
  <Notes>23</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23</vt:i4>
      </vt:variant>
    </vt:vector>
  </HeadingPairs>
  <TitlesOfParts>
    <vt:vector size="35" baseType="lpstr">
      <vt:lpstr>等线</vt:lpstr>
      <vt:lpstr>ＭＳ Ｐゴシック</vt:lpstr>
      <vt:lpstr>メイリオ</vt:lpstr>
      <vt:lpstr>Arial</vt:lpstr>
      <vt:lpstr>Calibri</vt:lpstr>
      <vt:lpstr>Times New Roman</vt:lpstr>
      <vt:lpstr>Verdana</vt:lpstr>
      <vt:lpstr>Wingdings</vt:lpstr>
      <vt:lpstr>101_標準デザイン</vt:lpstr>
      <vt:lpstr>Office テーマ</vt:lpstr>
      <vt:lpstr>13_標準デザイン</vt:lpstr>
      <vt:lpstr>Worksheet</vt:lpstr>
      <vt:lpstr>PowerPoint プレゼンテーション</vt:lpstr>
      <vt:lpstr>入出力ファイル</vt:lpstr>
      <vt:lpstr>GUI版: bayes_gp_gui.py</vt:lpstr>
      <vt:lpstr>PowerPoint プレゼンテーション</vt:lpstr>
      <vt:lpstr>入力ファイル: Excel (.xlsx) か CSV (.csv)</vt:lpstr>
      <vt:lpstr>ガウス過程回帰の実行例</vt:lpstr>
      <vt:lpstr>実行例 (最大値を探索)</vt:lpstr>
      <vt:lpstr>獲得関数</vt:lpstr>
      <vt:lpstr>    最小値を探す場合の入力ファイル</vt:lpstr>
      <vt:lpstr>data_test.xlsxを使って、最適化の過程を見る</vt:lpstr>
      <vt:lpstr>Variation of predictions</vt:lpstr>
      <vt:lpstr>Variation of predictions</vt:lpstr>
      <vt:lpstr>Variation of predictions</vt:lpstr>
      <vt:lpstr>Variation of predictions</vt:lpstr>
      <vt:lpstr>    多目的最適化の入力ファイル (2目的関数)</vt:lpstr>
      <vt:lpstr>目的関数 t1、t2の予測分布 (平均、標準偏差) </vt:lpstr>
      <vt:lpstr>目的関数 t1、t2の予測平均の x, y に選んだ記述子に対する分布</vt:lpstr>
      <vt:lpstr>目的関数 t1、t2の入力値と予測平均の分布</vt:lpstr>
      <vt:lpstr>    3つ以上の目的関数も扱える</vt:lpstr>
      <vt:lpstr>Variation of predictions</vt:lpstr>
      <vt:lpstr>    Input file for 2D plot</vt:lpstr>
      <vt:lpstr>Variation of predictions</vt:lpstr>
      <vt:lpstr>注意: 記述子が増えると過学習しやすくなる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 XINYI</dc:creator>
  <cp:lastModifiedBy>神谷 利夫</cp:lastModifiedBy>
  <cp:revision>1858</cp:revision>
  <cp:lastPrinted>2019-01-16T07:11:21Z</cp:lastPrinted>
  <dcterms:created xsi:type="dcterms:W3CDTF">2018-09-23T14:38:03Z</dcterms:created>
  <dcterms:modified xsi:type="dcterms:W3CDTF">2023-04-11T09:17:52Z</dcterms:modified>
</cp:coreProperties>
</file>