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693" r:id="rId2"/>
    <p:sldMasterId id="2147483705" r:id="rId3"/>
  </p:sldMasterIdLst>
  <p:notesMasterIdLst>
    <p:notesMasterId r:id="rId23"/>
  </p:notesMasterIdLst>
  <p:sldIdLst>
    <p:sldId id="4916" r:id="rId4"/>
    <p:sldId id="4915" r:id="rId5"/>
    <p:sldId id="4855" r:id="rId6"/>
    <p:sldId id="4856" r:id="rId7"/>
    <p:sldId id="4872" r:id="rId8"/>
    <p:sldId id="4860" r:id="rId9"/>
    <p:sldId id="4857" r:id="rId10"/>
    <p:sldId id="4859" r:id="rId11"/>
    <p:sldId id="4858" r:id="rId12"/>
    <p:sldId id="4798" r:id="rId13"/>
    <p:sldId id="4849" r:id="rId14"/>
    <p:sldId id="4838" r:id="rId15"/>
    <p:sldId id="4837" r:id="rId16"/>
    <p:sldId id="4866" r:id="rId17"/>
    <p:sldId id="4867" r:id="rId18"/>
    <p:sldId id="4896" r:id="rId19"/>
    <p:sldId id="4868" r:id="rId20"/>
    <p:sldId id="4869" r:id="rId21"/>
    <p:sldId id="487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E920E"/>
    <a:srgbClr val="002060"/>
    <a:srgbClr val="014F97"/>
    <a:srgbClr val="FFFF00"/>
    <a:srgbClr val="FF0066"/>
    <a:srgbClr val="FF7D00"/>
    <a:srgbClr val="FF3EFF"/>
    <a:srgbClr val="E8BC49"/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531" autoAdjust="0"/>
    <p:restoredTop sz="95127" autoAdjust="0"/>
  </p:normalViewPr>
  <p:slideViewPr>
    <p:cSldViewPr snapToGrid="0">
      <p:cViewPr>
        <p:scale>
          <a:sx n="125" d="100"/>
          <a:sy n="125" d="100"/>
        </p:scale>
        <p:origin x="294" y="348"/>
      </p:cViewPr>
      <p:guideLst>
        <p:guide orient="horz" pos="213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E8F7B-28ED-438E-8C80-84CFFDA28EB9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8C0C3-4464-4D55-94B5-DAC4AAED03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246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39775"/>
            <a:ext cx="4935537" cy="3702050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67177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86816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66589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C3348-39E5-4794-A5C8-AE6588455107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76360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C3348-39E5-4794-A5C8-AE6588455107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08789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C3348-39E5-4794-A5C8-AE6588455107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5207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C3348-39E5-4794-A5C8-AE6588455107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31136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C3348-39E5-4794-A5C8-AE6588455107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70432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C3348-39E5-4794-A5C8-AE6588455107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21979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C3348-39E5-4794-A5C8-AE6588455107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73404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C3348-39E5-4794-A5C8-AE6588455107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45451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C3348-39E5-4794-A5C8-AE6588455107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18846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C3348-39E5-4794-A5C8-AE6588455107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9921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C3348-39E5-4794-A5C8-AE6588455107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48022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C3348-39E5-4794-A5C8-AE6588455107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2678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C3348-39E5-4794-A5C8-AE6588455107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17244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C3348-39E5-4794-A5C8-AE6588455107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74253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C3348-39E5-4794-A5C8-AE6588455107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15285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C3348-39E5-4794-A5C8-AE6588455107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41761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99207-A22D-4C0B-8BC6-0A450BE7DC24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67138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40E7A-912F-41C1-BF35-14C8FF108CE7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26784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AF57D0-4F26-4BA8-BA24-6AEA5CF165BE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506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FFD452-D6C8-4457-A19E-BCF2A28B953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269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8D5A7-90A5-43E6-BC84-F2A5DAED5572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827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122855-7AB7-4449-A8D9-C0157CACEAE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689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A155AB-EE5D-4017-BD2F-761123675B13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646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835C93-6F7B-4FFF-A0D0-0249924A8BF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394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790678-006A-49DA-B114-4E72D9E1EFB5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245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BB8063-A1F4-4332-9D28-38051B08A82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136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2B2A1-F09E-4708-B99D-A56FC476FA2C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10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FC073-8E43-4A27-BC9F-D283EADCF086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3531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07E3D1-6DFB-4869-9E2F-A54C9297DC62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772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A545FA-44DC-4929-B83A-12C3235F082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700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9D5394-D96E-45CD-AB8A-6F0716746D7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967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673" y="41336"/>
            <a:ext cx="8592652" cy="6443459"/>
          </a:xfrm>
          <a:prstGeom prst="rect">
            <a:avLst/>
          </a:prstGeom>
        </p:spPr>
      </p:pic>
      <p:sp>
        <p:nvSpPr>
          <p:cNvPr id="4" name="正方形/長方形 3"/>
          <p:cNvSpPr/>
          <p:nvPr userDrawn="1"/>
        </p:nvSpPr>
        <p:spPr>
          <a:xfrm>
            <a:off x="8300312" y="-4242"/>
            <a:ext cx="702078" cy="119427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-4242"/>
            <a:ext cx="9144000" cy="139180"/>
          </a:xfrm>
          <a:prstGeom prst="rect">
            <a:avLst/>
          </a:prstGeom>
          <a:solidFill>
            <a:srgbClr val="987D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381363" y="3909153"/>
            <a:ext cx="83812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886969"/>
            <a:ext cx="7772400" cy="1470025"/>
          </a:xfrm>
        </p:spPr>
        <p:txBody>
          <a:bodyPr>
            <a:normAutofit/>
          </a:bodyPr>
          <a:lstStyle>
            <a:lvl1pPr algn="ctr">
              <a:defRPr sz="3000" baseline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340696"/>
            <a:ext cx="6400800" cy="146456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203864"/>
                </a:solidFill>
                <a:latin typeface="+mj-ea"/>
                <a:ea typeface="+mj-e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pic>
        <p:nvPicPr>
          <p:cNvPr id="9" name="図 8" descr="flag_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802" y="11088"/>
            <a:ext cx="832396" cy="15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677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1" y="126751"/>
            <a:ext cx="8064896" cy="709963"/>
          </a:xfrm>
        </p:spPr>
        <p:txBody>
          <a:bodyPr bIns="0"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cxnSp>
        <p:nvCxnSpPr>
          <p:cNvPr id="4" name="直線コネクタ 3"/>
          <p:cNvCxnSpPr/>
          <p:nvPr userDrawn="1"/>
        </p:nvCxnSpPr>
        <p:spPr>
          <a:xfrm flipV="1">
            <a:off x="1" y="842403"/>
            <a:ext cx="3347864" cy="1"/>
          </a:xfrm>
          <a:prstGeom prst="line">
            <a:avLst/>
          </a:prstGeom>
          <a:ln w="63500" cmpd="dbl">
            <a:solidFill>
              <a:srgbClr val="022C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827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96855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96855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cxnSp>
        <p:nvCxnSpPr>
          <p:cNvPr id="5" name="直線コネクタ 4"/>
          <p:cNvCxnSpPr/>
          <p:nvPr userDrawn="1"/>
        </p:nvCxnSpPr>
        <p:spPr>
          <a:xfrm flipV="1">
            <a:off x="1" y="842403"/>
            <a:ext cx="3347864" cy="1"/>
          </a:xfrm>
          <a:prstGeom prst="line">
            <a:avLst/>
          </a:prstGeom>
          <a:ln w="63500" cmpd="dbl">
            <a:solidFill>
              <a:srgbClr val="022C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938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07956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0" y="0"/>
            <a:ext cx="9144000" cy="134938"/>
          </a:xfrm>
          <a:prstGeom prst="rect">
            <a:avLst/>
          </a:prstGeom>
          <a:solidFill>
            <a:srgbClr val="987D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7684806" y="6351712"/>
            <a:ext cx="1409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50868-C88D-6B49-8F6F-2FC5D73B70AB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/>
            </a:endParaRPr>
          </a:p>
        </p:txBody>
      </p:sp>
      <p:pic>
        <p:nvPicPr>
          <p:cNvPr id="5" name="図 4" descr="flag_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802" y="11088"/>
            <a:ext cx="832396" cy="15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5802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2CC2344-3C51-1546-8129-9C54973DD3EE}"/>
              </a:ext>
            </a:extLst>
          </p:cNvPr>
          <p:cNvSpPr/>
          <p:nvPr userDrawn="1"/>
        </p:nvSpPr>
        <p:spPr>
          <a:xfrm>
            <a:off x="7364896" y="0"/>
            <a:ext cx="1779104" cy="1351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0" y="0"/>
            <a:ext cx="9144000" cy="134938"/>
          </a:xfrm>
          <a:prstGeom prst="rect">
            <a:avLst/>
          </a:prstGeom>
          <a:solidFill>
            <a:srgbClr val="987D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5" name="直線コネクタ 4"/>
          <p:cNvCxnSpPr/>
          <p:nvPr userDrawn="1"/>
        </p:nvCxnSpPr>
        <p:spPr>
          <a:xfrm flipV="1">
            <a:off x="1" y="842403"/>
            <a:ext cx="3347864" cy="1"/>
          </a:xfrm>
          <a:prstGeom prst="line">
            <a:avLst/>
          </a:prstGeom>
          <a:ln w="63500" cmpd="dbl">
            <a:solidFill>
              <a:srgbClr val="022C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 descr="flag_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802" y="11088"/>
            <a:ext cx="832396" cy="15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0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34A21-2771-4A8E-B948-BC987F9A10EE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4707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B5A94D-BEFC-47F2-ADD9-CC1CDE86D830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3598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BCA061-458E-441E-BCEC-B7AB8E52ABFF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18386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69594-6B2C-4AE0-AD8D-E8464A0C5F91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2910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55A36-BB40-443C-9791-3BA8CB4CEEB2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77144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F339D-AEDF-4C4B-BCEA-4EC7967453AC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7080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96F01-06F7-43B2-91C5-9275A55F7CEC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05723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826E72-A05E-4B5E-AEF3-9B9A3E33DAE4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17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BE128B-FAF9-49F9-B534-D0362DE59A7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48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251521" y="116632"/>
            <a:ext cx="8064896" cy="720080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67544" y="1268762"/>
            <a:ext cx="8219256" cy="5256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7684806" y="6351712"/>
            <a:ext cx="1409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50868-C88D-6B49-8F6F-2FC5D73B70AB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/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0"/>
            <a:ext cx="9144000" cy="134938"/>
          </a:xfrm>
          <a:prstGeom prst="rect">
            <a:avLst/>
          </a:prstGeom>
          <a:solidFill>
            <a:srgbClr val="987D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図 11" descr="flogs.pn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427" y="9248"/>
            <a:ext cx="511256" cy="8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kumimoji="1" sz="2700" kern="1200" baseline="0">
          <a:solidFill>
            <a:schemeClr val="accent5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j-cs"/>
        </a:defRPr>
      </a:lvl1pPr>
    </p:titleStyle>
    <p:bodyStyle>
      <a:lvl1pPr marL="257175" indent="-270000" algn="l" defTabSz="685800" rtl="0" eaLnBrk="1" latinLnBrk="0" hangingPunct="1">
        <a:spcBef>
          <a:spcPts val="900"/>
        </a:spcBef>
        <a:buFont typeface="Wingdings" panose="05000000000000000000" pitchFamily="2" charset="2"/>
        <a:buChar char="l"/>
        <a:defRPr kumimoji="1" sz="2400" kern="1200" baseline="0">
          <a:solidFill>
            <a:srgbClr val="203864"/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1pPr>
      <a:lvl2pPr marL="557213" indent="-270000" algn="l" defTabSz="685800" rtl="0" eaLnBrk="1" latinLnBrk="0" hangingPunct="1">
        <a:spcBef>
          <a:spcPts val="150"/>
        </a:spcBef>
        <a:buFont typeface="Wingdings" panose="05000000000000000000" pitchFamily="2" charset="2"/>
        <a:buChar char="n"/>
        <a:defRPr kumimoji="1" sz="2100" kern="1200" baseline="0">
          <a:solidFill>
            <a:schemeClr val="bg2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2pPr>
      <a:lvl3pPr marL="740569" indent="-271463" algn="l" defTabSz="685800" rtl="0" eaLnBrk="1" latinLnBrk="0" hangingPunct="1">
        <a:spcBef>
          <a:spcPts val="150"/>
        </a:spcBef>
        <a:buFont typeface="Wingdings" panose="05000000000000000000" pitchFamily="2" charset="2"/>
        <a:buChar char="l"/>
        <a:defRPr kumimoji="1" sz="1800" kern="1200" baseline="0">
          <a:solidFill>
            <a:schemeClr val="bg2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3pPr>
      <a:lvl4pPr marL="1012031" indent="-339329" algn="l" defTabSz="685800" rtl="0" eaLnBrk="1" latinLnBrk="0" hangingPunct="1">
        <a:spcBef>
          <a:spcPts val="150"/>
        </a:spcBef>
        <a:buFont typeface="Wingdings" panose="05000000000000000000" pitchFamily="2" charset="2"/>
        <a:buChar char="l"/>
        <a:defRPr kumimoji="1" sz="1800" kern="1200" baseline="0">
          <a:solidFill>
            <a:schemeClr val="bg2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4pPr>
      <a:lvl5pPr marL="1276350" indent="-332185" algn="l" defTabSz="685800" rtl="0" eaLnBrk="1" latinLnBrk="0" hangingPunct="1">
        <a:spcBef>
          <a:spcPts val="150"/>
        </a:spcBef>
        <a:buFont typeface="Wingdings" panose="05000000000000000000" pitchFamily="2" charset="2"/>
        <a:buChar char="l"/>
        <a:defRPr kumimoji="1" sz="1800" kern="1200" baseline="0">
          <a:solidFill>
            <a:schemeClr val="bg2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0EFC6AF-2E51-4DFE-B04A-5D8DA249BB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ja-JP" altLang="en-US" sz="3600" b="1" dirty="0">
                <a:solidFill>
                  <a:srgbClr val="0000FF"/>
                </a:solidFill>
              </a:rPr>
              <a:t>　　　　　ベイズ最適化・ベイズ推定</a:t>
            </a:r>
            <a:br>
              <a:rPr lang="en-US" altLang="ja-JP" sz="3200" b="1" dirty="0">
                <a:solidFill>
                  <a:srgbClr val="0000FF"/>
                </a:solidFill>
              </a:rPr>
            </a:br>
            <a:r>
              <a:rPr lang="ja-JP" altLang="en-US" sz="2800" dirty="0">
                <a:solidFill>
                  <a:schemeClr val="tx1"/>
                </a:solidFill>
              </a:rPr>
              <a:t>強化学習の１つ。</a:t>
            </a:r>
            <a:br>
              <a:rPr lang="en-US" altLang="ja-JP" sz="2800" dirty="0">
                <a:solidFill>
                  <a:schemeClr val="tx1"/>
                </a:solidFill>
              </a:rPr>
            </a:br>
            <a:br>
              <a:rPr lang="en-US" altLang="ja-JP" sz="2800" dirty="0">
                <a:solidFill>
                  <a:schemeClr val="tx1"/>
                </a:solidFill>
              </a:rPr>
            </a:br>
            <a:br>
              <a:rPr lang="en-US" altLang="ja-JP" sz="2800" dirty="0">
                <a:solidFill>
                  <a:schemeClr val="tx1"/>
                </a:solidFill>
              </a:rPr>
            </a:br>
            <a:br>
              <a:rPr lang="en-US" altLang="ja-JP" sz="2800" b="1" dirty="0">
                <a:solidFill>
                  <a:srgbClr val="0000FF"/>
                </a:solidFill>
              </a:rPr>
            </a:br>
            <a:br>
              <a:rPr lang="en-US" altLang="ja-JP" sz="2800" b="1" dirty="0">
                <a:solidFill>
                  <a:srgbClr val="0000FF"/>
                </a:solidFill>
              </a:rPr>
            </a:br>
            <a:br>
              <a:rPr lang="en-US" altLang="ja-JP" sz="2800" b="1" dirty="0">
                <a:solidFill>
                  <a:srgbClr val="0000FF"/>
                </a:solidFill>
              </a:rPr>
            </a:br>
            <a:r>
              <a:rPr lang="ja-JP" altLang="en-US" sz="2800" b="1" dirty="0">
                <a:solidFill>
                  <a:srgbClr val="0000FF"/>
                </a:solidFill>
              </a:rPr>
              <a:t>ベイズ最適化の手順</a:t>
            </a:r>
            <a:br>
              <a:rPr lang="en-US" altLang="ja-JP" sz="2800" b="1" dirty="0">
                <a:solidFill>
                  <a:srgbClr val="0000FF"/>
                </a:solidFill>
              </a:rPr>
            </a:br>
            <a:r>
              <a:rPr lang="ja-JP" altLang="en-US" sz="2800" dirty="0">
                <a:solidFill>
                  <a:schemeClr val="tx1"/>
                </a:solidFill>
              </a:rPr>
              <a:t>　</a:t>
            </a:r>
            <a:r>
              <a:rPr lang="en-US" altLang="ja-JP" sz="2800" dirty="0">
                <a:solidFill>
                  <a:schemeClr val="tx1"/>
                </a:solidFill>
              </a:rPr>
              <a:t>a.</a:t>
            </a:r>
            <a:r>
              <a:rPr lang="ja-JP" altLang="en-US" sz="2800" dirty="0">
                <a:solidFill>
                  <a:schemeClr val="tx1"/>
                </a:solidFill>
              </a:rPr>
              <a:t> カーネル回帰</a:t>
            </a:r>
            <a:r>
              <a:rPr lang="en-US" altLang="ja-JP" sz="2800" dirty="0">
                <a:solidFill>
                  <a:schemeClr val="tx1"/>
                </a:solidFill>
              </a:rPr>
              <a:t>:</a:t>
            </a:r>
            <a:r>
              <a:rPr lang="ja-JP" altLang="en-US" sz="2800" dirty="0">
                <a:solidFill>
                  <a:schemeClr val="tx1"/>
                </a:solidFill>
              </a:rPr>
              <a:t> カーネルは自由に選ぶ</a:t>
            </a:r>
            <a:br>
              <a:rPr lang="en-US" altLang="ja-JP" sz="2800" dirty="0">
                <a:solidFill>
                  <a:schemeClr val="tx1"/>
                </a:solidFill>
              </a:rPr>
            </a:br>
            <a:r>
              <a:rPr lang="ja-JP" altLang="en-US" sz="2800" dirty="0">
                <a:solidFill>
                  <a:schemeClr val="tx1"/>
                </a:solidFill>
              </a:rPr>
              <a:t>　</a:t>
            </a:r>
            <a:r>
              <a:rPr lang="en-US" altLang="ja-JP" sz="2800" dirty="0">
                <a:solidFill>
                  <a:schemeClr val="tx1"/>
                </a:solidFill>
              </a:rPr>
              <a:t>b.</a:t>
            </a:r>
            <a:r>
              <a:rPr lang="ja-JP" altLang="en-US" sz="2800" dirty="0">
                <a:solidFill>
                  <a:schemeClr val="tx1"/>
                </a:solidFill>
              </a:rPr>
              <a:t> 回帰変数が正規分布 </a:t>
            </a:r>
            <a:r>
              <a:rPr lang="en-US" altLang="ja-JP" sz="2800" dirty="0">
                <a:solidFill>
                  <a:schemeClr val="tx1"/>
                </a:solidFill>
              </a:rPr>
              <a:t>(</a:t>
            </a:r>
            <a:r>
              <a:rPr lang="ja-JP" altLang="en-US" sz="2800" dirty="0">
                <a:solidFill>
                  <a:schemeClr val="tx1"/>
                </a:solidFill>
              </a:rPr>
              <a:t>ベイズ的考え方</a:t>
            </a:r>
            <a:r>
              <a:rPr lang="en-US" altLang="ja-JP" sz="2800" dirty="0">
                <a:solidFill>
                  <a:schemeClr val="tx1"/>
                </a:solidFill>
              </a:rPr>
              <a:t>)</a:t>
            </a:r>
            <a:br>
              <a:rPr lang="en-US" altLang="ja-JP" sz="2800" dirty="0">
                <a:solidFill>
                  <a:schemeClr val="tx1"/>
                </a:solidFill>
              </a:rPr>
            </a:br>
            <a:r>
              <a:rPr lang="ja-JP" altLang="en-US" sz="2800" dirty="0">
                <a:solidFill>
                  <a:schemeClr val="tx1"/>
                </a:solidFill>
              </a:rPr>
              <a:t>　</a:t>
            </a:r>
            <a:r>
              <a:rPr lang="en-US" altLang="ja-JP" sz="2800" dirty="0">
                <a:solidFill>
                  <a:schemeClr val="tx1"/>
                </a:solidFill>
              </a:rPr>
              <a:t>c.</a:t>
            </a:r>
            <a:r>
              <a:rPr lang="ja-JP" altLang="en-US" sz="2800" dirty="0">
                <a:solidFill>
                  <a:schemeClr val="tx1"/>
                </a:solidFill>
              </a:rPr>
              <a:t> 測定値</a:t>
            </a:r>
            <a:r>
              <a:rPr lang="en-US" altLang="ja-JP" sz="2800" dirty="0">
                <a:solidFill>
                  <a:schemeClr val="tx1"/>
                </a:solidFill>
              </a:rPr>
              <a:t>(</a:t>
            </a:r>
            <a:r>
              <a:rPr lang="ja-JP" altLang="en-US" sz="2800" dirty="0">
                <a:solidFill>
                  <a:schemeClr val="tx1"/>
                </a:solidFill>
              </a:rPr>
              <a:t>誤差</a:t>
            </a:r>
            <a:r>
              <a:rPr lang="en-US" altLang="ja-JP" sz="2800" dirty="0">
                <a:solidFill>
                  <a:schemeClr val="tx1"/>
                </a:solidFill>
              </a:rPr>
              <a:t>)</a:t>
            </a:r>
            <a:r>
              <a:rPr lang="ja-JP" altLang="en-US" sz="2800" dirty="0">
                <a:solidFill>
                  <a:schemeClr val="tx1"/>
                </a:solidFill>
              </a:rPr>
              <a:t>、予測値なども正規分布で連結</a:t>
            </a:r>
            <a:r>
              <a:rPr lang="en-US" altLang="ja-JP" sz="2800" dirty="0">
                <a:solidFill>
                  <a:schemeClr val="tx1"/>
                </a:solidFill>
              </a:rPr>
              <a:t>:</a:t>
            </a:r>
            <a:r>
              <a:rPr lang="ja-JP" altLang="en-US" sz="2800" dirty="0">
                <a:solidFill>
                  <a:schemeClr val="tx1"/>
                </a:solidFill>
              </a:rPr>
              <a:t> </a:t>
            </a:r>
            <a:br>
              <a:rPr lang="en-US" altLang="ja-JP" sz="2800" dirty="0">
                <a:solidFill>
                  <a:schemeClr val="tx1"/>
                </a:solidFill>
              </a:rPr>
            </a:br>
            <a:r>
              <a:rPr lang="en-US" altLang="ja-JP" sz="2800" dirty="0">
                <a:solidFill>
                  <a:schemeClr val="tx1"/>
                </a:solidFill>
              </a:rPr>
              <a:t>						</a:t>
            </a:r>
            <a:r>
              <a:rPr lang="ja-JP" altLang="en-US" sz="2800" dirty="0">
                <a:solidFill>
                  <a:schemeClr val="tx1"/>
                </a:solidFill>
              </a:rPr>
              <a:t>ガウス過程</a:t>
            </a:r>
            <a:br>
              <a:rPr lang="en-US" altLang="ja-JP" sz="2800" dirty="0">
                <a:solidFill>
                  <a:schemeClr val="tx1"/>
                </a:solidFill>
              </a:rPr>
            </a:br>
            <a:r>
              <a:rPr lang="ja-JP" altLang="en-US" sz="2800" dirty="0">
                <a:solidFill>
                  <a:schemeClr val="tx1"/>
                </a:solidFill>
              </a:rPr>
              <a:t>　</a:t>
            </a:r>
            <a:r>
              <a:rPr lang="en-US" altLang="ja-JP" sz="2800" dirty="0">
                <a:solidFill>
                  <a:schemeClr val="tx1"/>
                </a:solidFill>
              </a:rPr>
              <a:t>d.</a:t>
            </a:r>
            <a:r>
              <a:rPr lang="ja-JP" altLang="en-US" sz="2800" dirty="0">
                <a:solidFill>
                  <a:schemeClr val="tx1"/>
                </a:solidFill>
              </a:rPr>
              <a:t> 予測値の分布関数のパラメータの統計分布</a:t>
            </a:r>
            <a:br>
              <a:rPr lang="en-US" altLang="ja-JP" sz="2800" dirty="0">
                <a:solidFill>
                  <a:srgbClr val="0000FF"/>
                </a:solidFill>
              </a:rPr>
            </a:br>
            <a:r>
              <a:rPr lang="ja-JP" altLang="en-US" sz="2800" dirty="0">
                <a:solidFill>
                  <a:srgbClr val="0000FF"/>
                </a:solidFill>
              </a:rPr>
              <a:t>　　</a:t>
            </a:r>
            <a:r>
              <a:rPr lang="ja-JP" altLang="en-US" sz="2800" b="1" dirty="0">
                <a:solidFill>
                  <a:srgbClr val="FF0000"/>
                </a:solidFill>
              </a:rPr>
              <a:t>　</a:t>
            </a:r>
            <a:r>
              <a:rPr lang="en-US" altLang="ja-JP" sz="2800" b="1" dirty="0">
                <a:solidFill>
                  <a:srgbClr val="FF0000"/>
                </a:solidFill>
              </a:rPr>
              <a:t>(</a:t>
            </a:r>
            <a:r>
              <a:rPr lang="ja-JP" altLang="en-US" sz="2800" b="1" dirty="0">
                <a:solidFill>
                  <a:srgbClr val="FF0000"/>
                </a:solidFill>
              </a:rPr>
              <a:t>つまり、予測値の平均と分散が得られる</a:t>
            </a:r>
            <a:r>
              <a:rPr lang="en-US" altLang="ja-JP" sz="2800" b="1" dirty="0">
                <a:solidFill>
                  <a:srgbClr val="FF0000"/>
                </a:solidFill>
              </a:rPr>
              <a:t>)</a:t>
            </a:r>
            <a:endParaRPr lang="en-US" altLang="ja-JP" sz="3200" b="1" dirty="0">
              <a:solidFill>
                <a:srgbClr val="0000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3BEC93-532C-3E39-4D2D-A85C5991B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381125"/>
            <a:ext cx="8439150" cy="142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既知データを学習</a:t>
            </a:r>
            <a:endParaRPr kumimoji="1" lang="en-US" altLang="ja-JP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所望の特性を出す確率の高い記述子候補を推薦</a:t>
            </a:r>
            <a:endParaRPr kumimoji="1" lang="en-US" altLang="ja-JP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推薦に応じでデータを追加、</a:t>
            </a: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1</a:t>
            </a:r>
            <a:r>
              <a:rPr kumimoji="1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へ戻る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8345684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尤度関数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33670" y="591491"/>
                <a:ext cx="8758809" cy="6212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事象 </a:t>
                </a:r>
                <a14:m>
                  <m:oMath xmlns:m="http://schemas.openxmlformats.org/officeDocument/2006/math">
                    <m:r>
                      <a:rPr kumimoji="1" lang="en-US" altLang="ja-JP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k</m:t>
                        </m:r>
                      </m:sub>
                    </m:sSub>
                    <m:r>
                      <a:rPr kumimoji="1" lang="en-US" altLang="ja-JP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が起こる確率を、既知のパラメータ </a:t>
                </a:r>
                <a14:m>
                  <m:oMath xmlns:m="http://schemas.openxmlformats.org/officeDocument/2006/math">
                    <m:r>
                      <a:rPr kumimoji="1" lang="en-US" altLang="ja-JP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1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k</m:t>
                        </m:r>
                      </m:sub>
                    </m:sSub>
                    <m:r>
                      <a:rPr kumimoji="1" lang="en-US" altLang="ja-JP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の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確率密度関数 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(PDF)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𝑋</m:t>
                          </m:r>
                          <m:r>
                            <a:rPr kumimoji="1" lang="en-US" altLang="ja-JP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sSub>
                            <m:sSubPr>
                              <m:ctrlP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i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k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kumimoji="1" lang="en-US" altLang="ja-JP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i</m:t>
                          </m:r>
                        </m:sub>
                        <m:sup/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kumimoji="1" lang="en-US" altLang="ja-JP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1" lang="en-US" altLang="ja-JP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kumimoji="1" lang="ja-JP" alt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π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ja-JP" altLang="en-US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ja-JP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i</m:t>
                                          </m:r>
                                        </m:sub>
                                      </m:sSub>
                                    </m:e>
                                  </m:rad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kumimoji="1" lang="en-US" altLang="ja-JP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exp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kumimoji="1" lang="en-US" altLang="ja-JP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kumimoji="1" lang="en-US" altLang="ja-JP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kumimoji="1" lang="en-US" altLang="ja-JP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1" lang="ja-JP" altLang="en-US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  <m:t>ε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1" lang="en-US" altLang="ja-JP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  <m:t>i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kumimoji="1" lang="en-US" altLang="ja-JP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kumimoji="1" lang="en-US" altLang="ja-JP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ja-JP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kumimoji="1" lang="en-US" altLang="ja-JP" sz="18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i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kumimoji="1" lang="en-US" altLang="ja-JP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  <m:t>|</m:t>
                                              </m:r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kumimoji="1" lang="en-US" altLang="ja-JP" sz="1800" b="0" i="1" u="none" strike="noStrike" kern="1200" cap="none" spc="0" normalizeH="0" baseline="0" noProof="0" dirty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Times New Roman"/>
                                                  <a:ea typeface="ＭＳ Ｐゴシック"/>
                                                  <a:cs typeface="+mn-cs"/>
                                                </a:rPr>
                                                <m:t>a</m:t>
                                              </m:r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kumimoji="1" lang="en-US" altLang="ja-JP" sz="1800" b="0" i="0" u="none" strike="noStrike" kern="1200" cap="none" spc="0" normalizeH="0" baseline="-25000" noProof="0" dirty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Times New Roman"/>
                                                  <a:ea typeface="ＭＳ Ｐゴシック"/>
                                                  <a:cs typeface="+mn-cs"/>
                                                </a:rPr>
                                                <m:t>k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kumimoji="1" lang="en-US" altLang="ja-JP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kumimoji="1" lang="en-US" altLang="ja-JP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kumimoji="1" lang="en-US" altLang="ja-JP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kumimoji="1" lang="en-US" altLang="ja-JP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1" lang="ja-JP" altLang="en-US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  <m:t>σ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1" lang="en-US" altLang="ja-JP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  <m:t>i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kumimoji="1" lang="en-US" altLang="ja-JP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  <m:r>
                        <a:rPr kumimoji="1" lang="en-US" altLang="ja-JP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kumimoji="1" lang="en-US" altLang="ja-JP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i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kumimoji="1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kumimoji="1" lang="en-US" altLang="ja-JP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1" lang="en-US" altLang="ja-JP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kumimoji="1" lang="ja-JP" alt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π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ja-JP" altLang="en-US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ja-JP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i</m:t>
                                          </m:r>
                                        </m:sub>
                                      </m:sSub>
                                    </m:e>
                                  </m:rad>
                                </m:den>
                              </m:f>
                            </m:e>
                          </m:d>
                          <m:r>
                            <a:rPr kumimoji="1" lang="en-US" altLang="ja-JP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kumimoji="1" lang="en-US" altLang="ja-JP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kumimoji="1" lang="en-US" altLang="ja-JP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  <m:brk m:alnAt="9"/>
                                    </m:rPr>
                                    <a:rPr kumimoji="1" lang="en-US" altLang="ja-JP" sz="1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i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kumimoji="1" lang="en-US" altLang="ja-JP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kumimoji="1" lang="en-US" altLang="ja-JP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kumimoji="1" lang="en-US" altLang="ja-JP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1" lang="ja-JP" altLang="en-US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  <m:t>ε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1" lang="en-US" altLang="ja-JP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  <m:t>i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kumimoji="1" lang="en-US" altLang="ja-JP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kumimoji="1" lang="en-US" altLang="ja-JP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ja-JP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kumimoji="1" lang="en-US" altLang="ja-JP" sz="18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i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kumimoji="1" lang="en-US" altLang="ja-JP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  <m:t>|</m:t>
                                              </m:r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kumimoji="1" lang="en-US" altLang="ja-JP" sz="1800" b="0" i="1" u="none" strike="noStrike" kern="1200" cap="none" spc="0" normalizeH="0" baseline="0" noProof="0" dirty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Times New Roman"/>
                                                  <a:ea typeface="ＭＳ Ｐゴシック"/>
                                                  <a:cs typeface="+mn-cs"/>
                                                </a:rPr>
                                                <m:t>a</m:t>
                                              </m:r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kumimoji="1" lang="en-US" altLang="ja-JP" sz="1800" b="0" i="0" u="none" strike="noStrike" kern="1200" cap="none" spc="0" normalizeH="0" baseline="-25000" noProof="0" dirty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Times New Roman"/>
                                                  <a:ea typeface="ＭＳ Ｐゴシック"/>
                                                  <a:cs typeface="+mn-cs"/>
                                                </a:rPr>
                                                <m:t>k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kumimoji="1" lang="en-US" altLang="ja-JP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kumimoji="1" lang="en-US" altLang="ja-JP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kumimoji="1" lang="en-US" altLang="ja-JP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kumimoji="1" lang="en-US" altLang="ja-JP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1" lang="ja-JP" altLang="en-US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  <m:t>σ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1" lang="en-US" altLang="ja-JP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  <m:t>i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kumimoji="1" lang="en-US" altLang="ja-JP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などとする。　　　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ja-JP" altLang="en-US" sz="1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1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i</m:t>
                        </m:r>
                      </m:sub>
                    </m:sSub>
                    <m:d>
                      <m:d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ja-JP" sz="1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i</m:t>
                            </m:r>
                          </m:sub>
                        </m:s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|</m:t>
                        </m:r>
                        <m:r>
                          <m:rPr>
                            <m:nor/>
                          </m:rPr>
                          <a:rPr kumimoji="1" lang="en-US" altLang="ja-JP" sz="1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1" lang="en-US" altLang="ja-JP" sz="1600" b="0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k</m:t>
                        </m:r>
                      </m:e>
                    </m:d>
                  </m:oMath>
                </a14:m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は 誤差。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ja-JP" sz="1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i</m:t>
                            </m:r>
                          </m:sub>
                        </m:s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|</m:t>
                        </m:r>
                        <m:r>
                          <m:rPr>
                            <m:nor/>
                          </m:rPr>
                          <a:rPr kumimoji="1" lang="en-US" altLang="ja-JP" sz="1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1" lang="en-US" altLang="ja-JP" sz="1600" b="0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k</m:t>
                        </m:r>
                      </m:e>
                    </m:d>
                  </m:oMath>
                </a14:m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は、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1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i</m:t>
                        </m:r>
                      </m:sub>
                    </m:sSub>
                  </m:oMath>
                </a14:m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が確率変数で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a</m:t>
                    </m:r>
                    <m:r>
                      <m:rPr>
                        <m:nor/>
                      </m:rPr>
                      <a:rPr kumimoji="1" lang="en-US" altLang="ja-JP" sz="16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k</m:t>
                    </m:r>
                  </m:oMath>
                </a14:m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がパラメータ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であることを示す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頻度主義の考え方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データ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i</m:t>
                        </m:r>
                      </m:sub>
                    </m:sSub>
                  </m:oMath>
                </a14:m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が得られる確率は</a:t>
                </a:r>
                <a14:m>
                  <m:oMath xmlns:m="http://schemas.openxmlformats.org/officeDocument/2006/math"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𝑋</m:t>
                        </m:r>
                        <m:r>
                          <a:rPr kumimoji="1" lang="en-US" altLang="ja-JP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ja-JP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i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ja-JP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k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。パラメータ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k</m:t>
                        </m:r>
                      </m:sub>
                    </m:sSub>
                  </m:oMath>
                </a14:m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は先に定まっている</a:t>
                </a: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ベイズ的な考え方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データ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i</m:t>
                        </m:r>
                      </m:sub>
                    </m:sSub>
                  </m:oMath>
                </a14:m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は確定した事象として考え、</a:t>
                </a: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確率分布 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確率変数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k</m:t>
                        </m:r>
                      </m:sub>
                    </m:sSub>
                  </m:oMath>
                </a14:m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が確率密度関数を持つ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と考える</a:t>
                </a: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𝑋</m:t>
                    </m:r>
                    <m:r>
                      <a:rPr kumimoji="1" lang="en-US" altLang="ja-JP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=(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1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i</m:t>
                        </m:r>
                      </m:sub>
                    </m:sSub>
                    <m:r>
                      <a:rPr kumimoji="1" lang="en-US" altLang="ja-JP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がわかっているとし、上記の確率密度関数を</a:t>
                </a:r>
                <a:b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パラメータ </a:t>
                </a:r>
                <a14:m>
                  <m:oMath xmlns:m="http://schemas.openxmlformats.org/officeDocument/2006/math"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 </m:t>
                    </m:r>
                  </m:oMath>
                </a14:m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がどれだけ尤もらしいか 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尤度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を表す確率密度関数とみなし、</a:t>
                </a:r>
                <a:b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変数 </a:t>
                </a:r>
                <a14:m>
                  <m:oMath xmlns:m="http://schemas.openxmlformats.org/officeDocument/2006/math"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の関数として</a:t>
                </a:r>
                <a:b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𝑃</m:t>
                    </m:r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|</m:t>
                    </m:r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を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尤度関数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と呼ぶ</a:t>
                </a: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 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i</m:t>
                        </m:r>
                      </m:sub>
                    </m:sSub>
                  </m:oMath>
                </a14:m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がパラメータ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データ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で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a</m:t>
                    </m:r>
                    <m:r>
                      <m:rPr>
                        <m:nor/>
                      </m:rPr>
                      <a:rPr kumimoji="1" lang="en-US" altLang="ja-JP" sz="2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k</m:t>
                    </m:r>
                  </m:oMath>
                </a14:m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が確率変数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70" y="591491"/>
                <a:ext cx="8758809" cy="6212535"/>
              </a:xfrm>
              <a:prstGeom prst="rect">
                <a:avLst/>
              </a:prstGeom>
              <a:blipFill>
                <a:blip r:embed="rId3"/>
                <a:stretch>
                  <a:fillRect l="-626" t="-294" b="-18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22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最小二乗法の統計学的基盤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最尤推定法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33670" y="980728"/>
                <a:ext cx="8758809" cy="5016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最尤推定法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誤差 </a:t>
                </a:r>
                <a:r>
                  <a:rPr kumimoji="1" lang="en-US" altLang="ja-JP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ε</a:t>
                </a:r>
                <a:r>
                  <a:rPr kumimoji="1" lang="en-US" altLang="ja-JP" sz="24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= 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4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</a:t>
                </a:r>
                <a:r>
                  <a:rPr kumimoji="1" lang="en-US" altLang="ja-JP" sz="24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 – </a:t>
                </a:r>
                <a:r>
                  <a:rPr kumimoji="1" lang="en-US" altLang="ja-JP" sz="2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</a:t>
                </a:r>
                <a:r>
                  <a:rPr kumimoji="1" lang="en-US" altLang="ja-JP" sz="24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が分散 </a:t>
                </a:r>
                <a:r>
                  <a:rPr kumimoji="1" lang="en-US" altLang="ja-JP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σ</a:t>
                </a:r>
                <a:r>
                  <a:rPr kumimoji="1" lang="en-US" altLang="ja-JP" sz="24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の正規分布に従う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とする。</a:t>
                </a:r>
                <a:b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データ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4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:r>
                  <a:rPr kumimoji="1" lang="en-US" altLang="ja-JP" sz="2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</a:t>
                </a:r>
                <a:r>
                  <a:rPr kumimoji="1" lang="en-US" altLang="ja-JP" sz="24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に対するパラメータ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</a:t>
                </a:r>
                <a:r>
                  <a:rPr kumimoji="1" lang="en-US" altLang="ja-JP" sz="24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の尤度関数は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𝑷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)=</m:t>
                    </m:r>
                    <m:nary>
                      <m:naryPr>
                        <m:chr m:val="∏"/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𝒊</m:t>
                        </m:r>
                      </m:sub>
                      <m:sup/>
                      <m:e>
                        <m:d>
                          <m:dPr>
                            <m:ctrlP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𝟏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kumimoji="1" lang="ja-JP" alt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𝝅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ja-JP" altLang="en-US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𝝈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rad>
                              </m:den>
                            </m:f>
                          </m:e>
                        </m:d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∙</m:t>
                        </m:r>
                        <m:r>
                          <a:rPr kumimoji="1" lang="en-US" altLang="ja-JP" sz="2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𝐞𝐱𝐩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kumimoji="1" lang="en-US" altLang="ja-JP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/>
                                    <a:cs typeface="+mn-cs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kumimoji="1" lang="en-US" altLang="ja-JP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/>
                                    <a:cs typeface="+mn-cs"/>
                                  </a:rPr>
                                  <m:t>𝒊</m:t>
                                </m:r>
                              </m:sub>
                              <m:sup/>
                              <m:e>
                                <m:f>
                                  <m:fPr>
                                    <m:ctrlP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sz="24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ja-JP" altLang="en-US" sz="24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𝜺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24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kumimoji="1" lang="en-US" altLang="ja-JP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kumimoji="1" lang="en-US" altLang="ja-JP" sz="24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kumimoji="1" lang="en-US" altLang="ja-JP" sz="24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cs typeface="+mn-cs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kumimoji="1" lang="en-US" altLang="ja-JP" sz="24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cs typeface="+mn-cs"/>
                                                  </a:rPr>
                                                  <m:t>i</m:t>
                                                </m:r>
                                              </m:sub>
                                            </m:sSub>
                                            <m:r>
                                              <a:rPr kumimoji="1" lang="en-US" altLang="ja-JP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|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kumimoji="1" lang="en-US" altLang="ja-JP" sz="2400" b="0" i="1" u="none" strike="noStrike" kern="1200" cap="none" spc="0" normalizeH="0" baseline="0" noProof="0" dirty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Times New Roman"/>
                                                <a:ea typeface="ＭＳ Ｐゴシック"/>
                                                <a:cs typeface="+mn-cs"/>
                                              </a:rPr>
                                              <m:t>a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kumimoji="1" lang="en-US" altLang="ja-JP" sz="2400" b="0" i="0" u="none" strike="noStrike" kern="1200" cap="none" spc="0" normalizeH="0" baseline="-25000" noProof="0" dirty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Times New Roman"/>
                                                <a:ea typeface="ＭＳ Ｐゴシック"/>
                                                <a:cs typeface="+mn-cs"/>
                                              </a:rPr>
                                              <m:t>k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  <m:sSup>
                                      <m:sSup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sz="24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ja-JP" altLang="en-US" sz="24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𝝈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24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nary>
                          </m:e>
                        </m:d>
                      </m:e>
                    </m:nary>
                  </m:oMath>
                </a14:m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尤度を最大化するパラメータ 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</a:t>
                </a:r>
                <a:r>
                  <a:rPr kumimoji="1" lang="en-US" altLang="ja-JP" sz="2400" b="1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を求めるのが「最尤推定法」。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r>
                      <a:rPr kumimoji="1" lang="en-US" altLang="ja-JP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𝐦𝐚𝐱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𝑷</m:t>
                    </m:r>
                    <m:d>
                      <m:d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𝒂</m:t>
                            </m:r>
                          </m:e>
                          <m:sub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=</m:t>
                    </m:r>
                    <m:r>
                      <a:rPr kumimoji="1" lang="en-US" altLang="ja-JP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𝐦𝐚𝐱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en-US" altLang="ja-JP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𝐥𝐧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𝑷</m:t>
                    </m:r>
                    <m:d>
                      <m:d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𝒂</m:t>
                            </m:r>
                          </m:e>
                          <m:sub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en-US" altLang="ja-JP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=</m:t>
                    </m:r>
                    <m:r>
                      <a:rPr kumimoji="1" lang="en-US" altLang="ja-JP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𝐦𝐢𝐧</m:t>
                    </m:r>
                    <m:nary>
                      <m:naryPr>
                        <m:chr m:val="∑"/>
                        <m:ctrlPr>
                          <a:rPr kumimoji="1" lang="en-US" altLang="ja-JP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𝒊</m:t>
                        </m:r>
                      </m:sub>
                      <m:sup/>
                      <m:e>
                        <m:f>
                          <m:fPr>
                            <m:ctrlP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1" lang="en-US" altLang="ja-JP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/>
                                    <a:cs typeface="+mn-cs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1" lang="en-US" altLang="ja-JP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/>
                                        <a:cs typeface="+mn-cs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kumimoji="1" lang="en-US" altLang="ja-JP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/>
                                        <a:cs typeface="+mn-cs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kumimoji="1" lang="en-US" altLang="ja-JP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/>
                                    <a:cs typeface="+mn-cs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kumimoji="1" lang="en-US" altLang="ja-JP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/>
                                    <a:cs typeface="+mn-cs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1" lang="en-US" altLang="ja-JP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/>
                                        <a:cs typeface="+mn-cs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kumimoji="1" lang="en-US" altLang="ja-JP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/>
                                        <a:cs typeface="+mn-cs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kumimoji="1" lang="en-US" altLang="ja-JP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/>
                                    <a:cs typeface="+mn-cs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 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最小二乗法に一致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する</a:t>
                </a:r>
                <a:endParaRPr kumimoji="1" lang="en-US" altLang="ja-JP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70" y="980728"/>
                <a:ext cx="8758809" cy="5016694"/>
              </a:xfrm>
              <a:prstGeom prst="rect">
                <a:avLst/>
              </a:prstGeom>
              <a:blipFill>
                <a:blip r:embed="rId3"/>
                <a:stretch>
                  <a:fillRect l="-1113" t="-7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05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7218" name="Object 2"/>
              <p:cNvSpPr txBox="1"/>
              <p:nvPr/>
            </p:nvSpPr>
            <p:spPr bwMode="auto">
              <a:xfrm>
                <a:off x="167457" y="817586"/>
                <a:ext cx="8976543" cy="60256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例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観測データ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{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x</a:t>
                </a:r>
                <a:r>
                  <a:rPr kumimoji="1" lang="en-US" altLang="ja-JP" sz="2000" b="0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i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,</a:t>
                </a:r>
                <a:r>
                  <a:rPr kumimoji="1" lang="en-US" altLang="ja-JP" sz="2000" b="0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y</a:t>
                </a:r>
                <a:r>
                  <a:rPr kumimoji="1" lang="en-US" altLang="ja-JP" sz="2000" b="0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i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}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を基底関数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m:rPr>
                        <m:nor/>
                      </m:rPr>
                      <a:rPr kumimoji="1" lang="en-US" altLang="ja-JP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kumimoji="1" lang="en-US" altLang="ja-JP" sz="20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i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で展開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観測データに誤差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𝜀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があることを考慮すると、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   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𝑤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𝜙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m:rPr>
                            <m:nor/>
                          </m:rPr>
                          <a:rPr kumimoji="1" lang="en-US" altLang="ja-JP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1" lang="en-US" altLang="ja-JP" sz="2000" b="0" i="1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</m:nary>
                  </m:oMath>
                </a14:m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   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𝜀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　　とあらわされるような場合。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このような一連の関数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、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𝜀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が</a:t>
                </a:r>
                <a:b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</a:b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正規分布に従うとき、これを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ガウス過程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と呼ぶ</a:t>
                </a: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Wikipedia:</a:t>
                </a:r>
                <a:b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</a:b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　確率過程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{</a:t>
                </a:r>
                <a:r>
                  <a:rPr kumimoji="1" lang="en-US" altLang="ja-JP" sz="2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0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t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}</a:t>
                </a:r>
                <a:r>
                  <a:rPr kumimoji="1" lang="en-US" altLang="ja-JP" sz="2000" b="0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t∈T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は、任意に（有限個の）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0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t1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, ..., </a:t>
                </a:r>
                <a:r>
                  <a:rPr kumimoji="1" lang="en-US" altLang="ja-JP" sz="2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0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tk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を選んで作った</a:t>
                </a:r>
                <a:b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</a:b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　線型結合（あるいはより一般に、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{</a:t>
                </a:r>
                <a:r>
                  <a:rPr kumimoji="1" lang="en-US" altLang="ja-JP" sz="2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0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t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}</a:t>
                </a:r>
                <a:r>
                  <a:rPr kumimoji="1" lang="en-US" altLang="ja-JP" sz="2000" b="0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t∈T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を標本関数 </a:t>
                </a:r>
                <a:r>
                  <a:rPr kumimoji="1" lang="en-US" altLang="ja-JP" sz="2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0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t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全体からなる</a:t>
                </a:r>
                <a:b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</a:b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　</a:t>
                </a: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連続濃度の函数</a:t>
                </a: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空間と見たときの、</a:t>
                </a: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任意の線型汎関数</a:t>
                </a: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が</a:t>
                </a: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正規分布に従うとき、 </a:t>
                </a:r>
                <a:b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</a:b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　ガウス過程</a:t>
                </a: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という。</a:t>
                </a: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7218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457" y="817586"/>
                <a:ext cx="8976543" cy="6025678"/>
              </a:xfrm>
              <a:prstGeom prst="rect">
                <a:avLst/>
              </a:prstGeom>
              <a:blipFill>
                <a:blip r:embed="rId3"/>
                <a:stretch>
                  <a:fillRect l="-1358" t="-70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228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ガウス過程 </a:t>
            </a:r>
            <a:r>
              <a:rPr lang="en-US" altLang="ja-JP" sz="3600" b="1" dirty="0">
                <a:solidFill>
                  <a:srgbClr val="0000FF"/>
                </a:solidFill>
              </a:rPr>
              <a:t>(Gauss process)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39142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7218" name="Object 2"/>
              <p:cNvSpPr txBox="1"/>
              <p:nvPr/>
            </p:nvSpPr>
            <p:spPr bwMode="auto">
              <a:xfrm>
                <a:off x="136977" y="763742"/>
                <a:ext cx="8976543" cy="58961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観測データ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{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x</a:t>
                </a:r>
                <a:r>
                  <a:rPr kumimoji="1" lang="en-US" altLang="ja-JP" sz="2400" b="1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i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,</a:t>
                </a:r>
                <a:r>
                  <a:rPr kumimoji="1" lang="en-US" altLang="ja-JP" sz="2400" b="0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y</a:t>
                </a:r>
                <a:r>
                  <a:rPr kumimoji="1" lang="en-US" altLang="ja-JP" sz="2400" b="1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i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}</a:t>
                </a:r>
                <a:b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         </a:t>
                </a:r>
                <a:r>
                  <a:rPr kumimoji="1" lang="en-US" altLang="ja-JP" sz="2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y</a:t>
                </a:r>
                <a:r>
                  <a:rPr kumimoji="1" lang="en-US" altLang="ja-JP" sz="2400" b="1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i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en-US" altLang="ja-JP" sz="2400" b="1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=</a:t>
                </a:r>
                <a:r>
                  <a:rPr kumimoji="1" lang="en-US" altLang="ja-JP" sz="2400" b="1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t</a:t>
                </a:r>
                <a:r>
                  <a:rPr kumimoji="1" lang="en-US" altLang="ja-JP" sz="2400" b="1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i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en-US" altLang="ja-JP" sz="2400" b="1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+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𝜀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𝜀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誤差 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予測値を基底関数</a:t>
                </a:r>
                <a14:m>
                  <m:oMath xmlns:m="http://schemas.openxmlformats.org/officeDocument/2006/math">
                    <m:r>
                      <a:rPr kumimoji="1" lang="ja-JP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𝜑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で展開</a:t>
                </a:r>
                <a:b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1" lang="en-US" altLang="ja-JP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𝑤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b>
                        </m:sSub>
                      </m:e>
                    </m:nary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𝜑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e>
                          <m:sup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カーネルトリックを用いて計算を簡単化</a:t>
                </a:r>
                <a:b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カーネルは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、対称性・正定値性を満たしていれば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なんでもいい</a:t>
                </a: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𝜀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が正規分布に従うとする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 </a:t>
                </a:r>
                <a:r>
                  <a:rPr kumimoji="1" lang="en-US" altLang="ja-JP" sz="2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y</a:t>
                </a:r>
                <a:r>
                  <a:rPr kumimoji="1" lang="en-US" altLang="ja-JP" sz="2400" b="1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i</a:t>
                </a:r>
                <a:r>
                  <a:rPr kumimoji="1" lang="en-US" altLang="ja-JP" sz="2400" b="1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𝜀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と同じ正規分布に従う</a:t>
                </a:r>
                <a:b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分散にでてくる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で平均を取り、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を消去。</a:t>
                </a:r>
                <a:b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カーネル回帰ではデータ数と同数の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の計算、逆行列の計算が必要だったが、不要になる。</a:t>
                </a:r>
                <a:b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平均、分散を求めることを目的にするため、計算が軽くなる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最尤推定法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により、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𝒘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の平均、分散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が求まる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ベイズ推定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により、</a:t>
                </a:r>
                <a:r>
                  <a:rPr kumimoji="1" lang="en-US" altLang="ja-JP" sz="2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y</a:t>
                </a:r>
                <a:r>
                  <a:rPr kumimoji="1" lang="en-US" altLang="ja-JP" sz="24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i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を推定</a:t>
                </a:r>
                <a:b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の具体的な値は使わない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37218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977" y="763742"/>
                <a:ext cx="8976543" cy="5896138"/>
              </a:xfrm>
              <a:prstGeom prst="rect">
                <a:avLst/>
              </a:prstGeom>
              <a:blipFill>
                <a:blip r:embed="rId3"/>
                <a:stretch>
                  <a:fillRect l="-1018" t="-113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228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ガウス過程を利用したベイズ推定の流れ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883350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7218" name="Object 2"/>
              <p:cNvSpPr txBox="1"/>
              <p:nvPr/>
            </p:nvSpPr>
            <p:spPr bwMode="auto">
              <a:xfrm>
                <a:off x="136977" y="763742"/>
                <a:ext cx="8976543" cy="58961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平均ベクトル </a:t>
                </a:r>
                <a14:m>
                  <m:oMath xmlns:m="http://schemas.openxmlformats.org/officeDocument/2006/math">
                    <m:r>
                      <a:rPr kumimoji="1" lang="ja-JP" alt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𝝁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、共分散行列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の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正規分布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ja-JP" altLang="en-US" sz="2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𝝁</m:t>
                        </m:r>
                        <m:r>
                          <a:rPr kumimoji="1" lang="en-US" altLang="ja-JP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1" lang="el-GR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</m:d>
                    <m:r>
                      <a:rPr kumimoji="1" lang="en-US" altLang="ja-JP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ja-JP" altLang="en-US" sz="2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平均</m:t>
                        </m:r>
                        <m:r>
                          <a:rPr kumimoji="1" lang="en-US" altLang="ja-JP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1" lang="ja-JP" altLang="en-US" sz="2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共分散行列</m:t>
                        </m:r>
                      </m:e>
                    </m:d>
                    <m:r>
                      <a:rPr kumimoji="1" lang="en-US" altLang="ja-JP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ad>
                                  <m:radPr>
                                    <m:degHide m:val="on"/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kumimoji="1" lang="ja-JP" alt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e>
                                </m:rad>
                              </m:e>
                              <m:sup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kumimoji="1" lang="en-US" altLang="ja-JP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l-GR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</m:d>
                              </m:e>
                            </m:rad>
                          </m:den>
                        </m:f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kumimoji="1" lang="el-GR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Σ</m:t>
                                </m:r>
                              </m:e>
                              <m:sup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1" lang="en-US" altLang="ja-JP" sz="2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kumimoji="1" lang="ja-JP" altLang="en-US" sz="2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𝝁</m:t>
                        </m:r>
                        <m:r>
                          <a:rPr kumimoji="1" lang="en-US" altLang="ja-JP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1" lang="el-GR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</m:d>
                    <m:r>
                      <a:rPr kumimoji="1" lang="en-US" altLang="ja-JP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確率変数</m:t>
                        </m:r>
                        <m:r>
                          <a:rPr kumimoji="1" lang="en-US" altLang="ja-JP" sz="2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kumimoji="1" lang="ja-JP" altLang="en-US" sz="2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平均</m:t>
                        </m:r>
                        <m:r>
                          <a:rPr kumimoji="1" lang="en-US" altLang="ja-JP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1" lang="ja-JP" altLang="en-US" sz="2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共分散行列</m:t>
                        </m:r>
                      </m:e>
                    </m:d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と書く （ところどころ 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ja-JP" altLang="en-US" sz="2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𝝁</m:t>
                        </m:r>
                        <m:r>
                          <a:rPr kumimoji="1" lang="en-US" altLang="ja-JP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ja-JP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l-GR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kumimoji="1" lang="en-US" altLang="ja-JP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で書いたりもするので、柔軟に対応してください）。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公式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1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： 線形変換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𝑨𝒙</m:t>
                    </m:r>
                  </m:oMath>
                </a14:m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の変化により、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  <m:r>
                      <a:rPr kumimoji="1" lang="en-US" altLang="ja-JP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kumimoji="1" lang="en-US" altLang="ja-JP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kumimoji="1" lang="en-US" altLang="ja-JP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ja-JP" sz="20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1" lang="en-US" altLang="ja-JP" sz="2000" b="0" i="1" u="none" strike="noStrike" kern="1200" cap="none" spc="0" normalizeH="0" baseline="0" noProof="0" dirty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kumimoji="1" lang="en-US" altLang="ja-JP" sz="2000" b="0" i="1" u="none" strike="noStrike" kern="1200" cap="none" spc="0" normalizeH="0" baseline="0" noProof="0" dirty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FF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ＭＳ Ｐゴシック" panose="020B0600070205080204" pitchFamily="50" charset="-128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1" lang="en-US" altLang="ja-JP" sz="2000" b="0" i="1" u="none" strike="noStrike" kern="1200" cap="none" spc="0" normalizeH="0" baseline="0" noProof="0" dirty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FF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ＭＳ Ｐゴシック" panose="020B0600070205080204" pitchFamily="50" charset="-128"/>
                                                <a:cs typeface="Times New Roman" panose="020206030504050203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p>
                                            <m:r>
                                              <a:rPr kumimoji="1" lang="en-US" altLang="ja-JP" sz="2000" b="0" i="1" u="none" strike="noStrike" kern="1200" cap="none" spc="0" normalizeH="0" baseline="0" noProof="0" dirty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FF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ＭＳ Ｐゴシック" panose="020B0600070205080204" pitchFamily="50" charset="-128"/>
                                                <a:cs typeface="Times New Roman" panose="02020603050405020304" pitchFamily="18" charset="0"/>
                                              </a:rPr>
                                              <m:t>−1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kumimoji="1" lang="en-US" altLang="ja-JP" sz="20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1" lang="en-US" altLang="ja-JP" sz="20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l-GR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kumimoji="1" lang="en-US" altLang="ja-JP" sz="20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1" lang="en-US" altLang="ja-JP" sz="20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kumimoji="1" lang="en-US" altLang="ja-JP" sz="20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1" lang="en-US" altLang="ja-JP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同時分布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ベクトル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x</a:t>
                </a: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が正規分布に従うとき、すべての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x</a:t>
                </a:r>
                <a:r>
                  <a:rPr kumimoji="1" lang="en-US" altLang="ja-JP" sz="2000" b="0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i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の同時分布である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kumimoji="1" lang="en-US" altLang="ja-JP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ja-JP" altLang="en-US" sz="2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𝝁</m:t>
                        </m:r>
                        <m:r>
                          <a:rPr kumimoji="1" lang="en-US" altLang="ja-JP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1" lang="el-GR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</m:d>
                  </m:oMath>
                </a14:m>
                <a:endPara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公式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2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： 条件付分布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x</a:t>
                </a: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=</a:t>
                </a: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1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,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2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のうち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1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を固定したときに 残りの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x</a:t>
                </a:r>
                <a:r>
                  <a:rPr kumimoji="1" lang="en-US" altLang="ja-JP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2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が従う分布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kumimoji="1" lang="en-US" altLang="ja-JP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2000" b="1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l-GR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21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1" lang="el-GR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1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0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l-GR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22</m:t>
                            </m:r>
                          </m:sub>
                        </m:sSub>
                        <m:r>
                          <a:rPr kumimoji="1" lang="en-US" altLang="ja-JP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l-GR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kumimoji="1" lang="en-US" altLang="ja-JP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ja-JP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ja-JP" sz="20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1" lang="el-GR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11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en-US" altLang="ja-JP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l-GR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kumimoji="1" lang="en-US" altLang="ja-JP" sz="20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となる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1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について積分を取る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周辺化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))</a:t>
                </a:r>
                <a:endPara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7218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977" y="763742"/>
                <a:ext cx="8976543" cy="5896138"/>
              </a:xfrm>
              <a:prstGeom prst="rect">
                <a:avLst/>
              </a:prstGeom>
              <a:blipFill>
                <a:blip r:embed="rId3"/>
                <a:stretch>
                  <a:fillRect l="-679" t="-723" b="-144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228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正規分布の表記と公式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34075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7218" name="Object 2"/>
              <p:cNvSpPr txBox="1"/>
              <p:nvPr/>
            </p:nvSpPr>
            <p:spPr bwMode="auto">
              <a:xfrm>
                <a:off x="136977" y="763742"/>
                <a:ext cx="8976543" cy="58961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240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x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の特徴ベクトルを </a:t>
                </a:r>
                <a14:m>
                  <m:oMath xmlns:m="http://schemas.openxmlformats.org/officeDocument/2006/math">
                    <m:r>
                      <a:rPr kumimoji="1" lang="ja-JP" alt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𝝋</m:t>
                    </m:r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としてモデル 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t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を展開</a:t>
                </a:r>
                <a:b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en-US" altLang="ja-JP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𝑡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)=(</m:t>
                    </m:r>
                    <m:nary>
                      <m:naryPr>
                        <m:chr m:val="∑"/>
                        <m:limLoc m:val="subSup"/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l-GR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𝒘</m:t>
                    </m:r>
                  </m:oMath>
                </a14:m>
                <a:r>
                  <a:rPr kumimoji="1" lang="ja-JP" alt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b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ja-JP" alt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:r>
                  <a:rPr kumimoji="1" lang="el-GR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l-GR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計画行列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240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𝒘</m:t>
                    </m:r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が正規分布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ja-JP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に従うとする。</a:t>
                </a:r>
                <a:b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</a:b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・ 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公式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1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より </a:t>
                </a: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l-GR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𝒘</m:t>
                    </m:r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は正規分布 </a:t>
                </a: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l-GR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𝒘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kumimoji="1" lang="el-GR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𝒘</m:t>
                        </m:r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kumimoji="1" lang="el-GR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l-GR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</m:rPr>
                      <a:rPr kumimoji="1" lang="el-GR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𝒘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に従う。</a:t>
                </a:r>
                <a:b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・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l-GR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𝒘</m:t>
                        </m:r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kumimoji="1" lang="el-GR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l-GR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</m:rPr>
                      <a:rPr kumimoji="1" lang="el-GR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𝒘</m:t>
                    </m:r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の平均を取ると、</a:t>
                </a:r>
                <a:b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                       　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l-GR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はデータ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が与えられると定数行列なので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b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  　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l-GR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𝒘</m:t>
                        </m:r>
                      </m:e>
                    </m:d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l-GR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  <m:r>
                      <a:rPr kumimoji="1" lang="en-US" altLang="ja-JP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𝒘</m:t>
                        </m:r>
                      </m:e>
                    </m:d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b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Times New Roman" panose="02020603050405020304" pitchFamily="18" charset="0"/>
                  </a:rPr>
                </a:b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l-GR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kumimoji="1" lang="el-GR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l-GR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Φ</m:t>
                            </m:r>
                          </m:e>
                          <m:sup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kumimoji="1" lang="el-GR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𝒘</m:t>
                        </m:r>
                      </m:e>
                    </m:d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1" lang="el-GR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l-GR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</m:rPr>
                      <a:rPr kumimoji="1" lang="el-GR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kumimoji="1" lang="el-GR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𝒘</m:t>
                        </m:r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𝒘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1" lang="el-GR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l-GR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</m:rPr>
                      <a:rPr kumimoji="1" lang="el-GR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。</a:t>
                </a:r>
                <a:b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つまり、 </a:t>
                </a: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l-GR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𝒘</m:t>
                    </m:r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は正規分布 </a:t>
                </a: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1" lang="el-GR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l-GR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</m:rPr>
                      <a:rPr kumimoji="1" lang="el-GR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に従う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。</a:t>
                </a:r>
                <a:b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※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𝒘</m:t>
                    </m:r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について平均を取った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周辺化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ため、</a:t>
                </a:r>
                <a:b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分布関数から 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w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が消えている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240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37218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977" y="763742"/>
                <a:ext cx="8976543" cy="5896138"/>
              </a:xfrm>
              <a:prstGeom prst="rect">
                <a:avLst/>
              </a:prstGeom>
              <a:blipFill>
                <a:blip r:embed="rId3"/>
                <a:stretch>
                  <a:fillRect l="-883" t="-113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228" name="Rectangle 1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0" y="0"/>
                <a:ext cx="9144000" cy="762000"/>
              </a:xfrm>
            </p:spPr>
            <p:txBody>
              <a:bodyPr/>
              <a:lstStyle/>
              <a:p>
                <a:pPr eaLnBrk="1" hangingPunct="1"/>
                <a:r>
                  <a:rPr lang="ja-JP" altLang="en-US" sz="3600" b="1" dirty="0">
                    <a:solidFill>
                      <a:srgbClr val="0000FF"/>
                    </a:solidFill>
                  </a:rPr>
                  <a:t>基底関数 </a:t>
                </a:r>
                <a:r>
                  <a:rPr lang="en-US" altLang="ja-JP" sz="3600" b="1" dirty="0">
                    <a:solidFill>
                      <a:srgbClr val="0000FF"/>
                    </a:solidFill>
                  </a:rPr>
                  <a:t>(</a:t>
                </a:r>
                <a:r>
                  <a:rPr lang="ja-JP" altLang="en-US" sz="3600" b="1" dirty="0">
                    <a:solidFill>
                      <a:srgbClr val="0000FF"/>
                    </a:solidFill>
                  </a:rPr>
                  <a:t>特徴ベクトル</a:t>
                </a:r>
                <a:r>
                  <a:rPr lang="en-US" altLang="ja-JP" sz="3600" b="1" dirty="0">
                    <a:solidFill>
                      <a:srgbClr val="0000FF"/>
                    </a:solidFill>
                  </a:rPr>
                  <a:t>)</a:t>
                </a:r>
                <a:r>
                  <a:rPr lang="ja-JP" altLang="en-US" sz="3600" b="1" dirty="0">
                    <a:solidFill>
                      <a:srgbClr val="0000FF"/>
                    </a:solidFill>
                  </a:rPr>
                  <a:t> で展開、</a:t>
                </a:r>
                <a14:m>
                  <m:oMath xmlns:m="http://schemas.openxmlformats.org/officeDocument/2006/math">
                    <m:r>
                      <a:rPr lang="en-US" altLang="ja-JP" sz="3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𝒘</m:t>
                    </m:r>
                  </m:oMath>
                </a14:m>
                <a:r>
                  <a:rPr lang="ja-JP" altLang="en-US" sz="3600" b="1" dirty="0">
                    <a:solidFill>
                      <a:srgbClr val="0000FF"/>
                    </a:solidFill>
                  </a:rPr>
                  <a:t>の消去</a:t>
                </a:r>
                <a:endParaRPr lang="ja-JP" altLang="en-US" sz="3600" dirty="0"/>
              </a:p>
            </p:txBody>
          </p:sp>
        </mc:Choice>
        <mc:Fallback xmlns="">
          <p:sp>
            <p:nvSpPr>
              <p:cNvPr id="137228" name="Rectangle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762000"/>
              </a:xfrm>
              <a:blipFill>
                <a:blip r:embed="rId4"/>
                <a:stretch>
                  <a:fillRect t="-7200" b="-224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0326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7218" name="Object 2"/>
              <p:cNvSpPr txBox="1"/>
              <p:nvPr/>
            </p:nvSpPr>
            <p:spPr bwMode="auto">
              <a:xfrm>
                <a:off x="136977" y="763742"/>
                <a:ext cx="8976543" cy="58961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l-GR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𝒘</m:t>
                    </m:r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は正規分布 </a:t>
                </a: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1" lang="el-GR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l-GR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</m:rPr>
                      <a:rPr kumimoji="1" lang="el-GR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に従う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。</a:t>
                </a:r>
                <a:b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カーネルトリック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分散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1" lang="el-GR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l-GR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</m:rPr>
                      <a:rPr kumimoji="1" lang="el-GR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をカーネル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K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で置き換える</a:t>
                </a:r>
                <a:b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　　＝＞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l-GR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𝒘</m:t>
                    </m:r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は正規分布 </a:t>
                </a: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𝑵</m:t>
                    </m:r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1" lang="en-US" altLang="ja-JP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</m:d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に従う</a:t>
                </a:r>
                <a:b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a:rPr kumimoji="1" lang="en-US" altLang="ja-JP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1" lang="el-GR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l-GR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</m:rPr>
                      <a:rPr kumimoji="1" lang="el-GR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b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</a:b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 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カーネル関数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𝑘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で置き換え</a:t>
                </a:r>
                <a:b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カーネル関数の例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</a:t>
                </a:r>
                <a:b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𝑘</m:t>
                    </m:r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ja-JP" altLang="el-G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ja-JP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kumimoji="1" lang="en-US" altLang="ja-JP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ＭＳ Ｐゴシック" panose="020B0600070205080204" pitchFamily="50" charset="-128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1" lang="en-US" altLang="ja-JP" sz="24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ＭＳ Ｐゴシック" panose="020B0600070205080204" pitchFamily="50" charset="-128"/>
                                                <a:cs typeface="Times New Roman" panose="020206030504050203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p>
                                            <m:d>
                                              <m:dPr>
                                                <m:ctrlPr>
                                                  <a:rPr kumimoji="1" lang="en-US" altLang="ja-JP" sz="24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ＭＳ Ｐゴシック" panose="020B0600070205080204" pitchFamily="50" charset="-128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kumimoji="1" lang="en-US" altLang="ja-JP" sz="24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ＭＳ Ｐゴシック" panose="020B0600070205080204" pitchFamily="50" charset="-128"/>
                                                    <a:cs typeface="Times New Roman" panose="020206030504050203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</m:d>
                                          </m:sup>
                                        </m:sSup>
                                        <m:r>
                                          <a:rPr kumimoji="1" lang="en-US" altLang="ja-JP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kumimoji="1" lang="en-US" altLang="ja-JP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ＭＳ Ｐゴシック" panose="020B0600070205080204" pitchFamily="50" charset="-128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1" lang="en-US" altLang="ja-JP" sz="24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ＭＳ Ｐゴシック" panose="020B0600070205080204" pitchFamily="50" charset="-128"/>
                                                <a:cs typeface="Times New Roman" panose="020206030504050203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p>
                                            <m:d>
                                              <m:dPr>
                                                <m:ctrlPr>
                                                  <a:rPr kumimoji="1" lang="en-US" altLang="ja-JP" sz="24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ＭＳ Ｐゴシック" panose="020B0600070205080204" pitchFamily="50" charset="-128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kumimoji="1" lang="en-US" altLang="ja-JP" sz="24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ＭＳ Ｐゴシック" panose="020B0600070205080204" pitchFamily="50" charset="-128"/>
                                                    <a:cs typeface="Times New Roman" panose="02020603050405020304" pitchFamily="18" charset="0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</m:d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kumimoji="1" lang="en-US" altLang="ja-JP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l-GR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kumimoji="1" lang="en-US" altLang="ja-JP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</m:oMath>
                </a14:m>
                <a:b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                                   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動径基底関数 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(radial basis function, RBF) / 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ガウスカーネル</a:t>
                </a:r>
                <a:b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ja-JP" altLang="el-G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ja-JP" altLang="el-G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kumimoji="1" lang="ja-JP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は</m:t>
                    </m:r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ハイパーパラメータ</a:t>
                </a:r>
                <a:b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b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      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カーネルは任意のものを使える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ガウス関数でなくてもよい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37218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977" y="763742"/>
                <a:ext cx="8976543" cy="5896138"/>
              </a:xfrm>
              <a:prstGeom prst="rect">
                <a:avLst/>
              </a:prstGeom>
              <a:blipFill>
                <a:blip r:embed="rId3"/>
                <a:stretch>
                  <a:fillRect l="-883" t="-113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228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カーネルトリック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581209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7218" name="Object 2"/>
              <p:cNvSpPr txBox="1"/>
              <p:nvPr/>
            </p:nvSpPr>
            <p:spPr bwMode="auto">
              <a:xfrm>
                <a:off x="121987" y="763742"/>
                <a:ext cx="8976543" cy="58961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観測値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には誤差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ノイズ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ja-JP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が含まれる。モデルを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とする。</a:t>
                </a:r>
                <a:b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b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)=(</m:t>
                    </m:r>
                    <m:nary>
                      <m:naryPr>
                        <m:chr m:val="∑"/>
                        <m:limLoc m:val="subSup"/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l-GR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𝒘</m:t>
                    </m:r>
                  </m:oMath>
                </a14:m>
                <a:b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は正規分布 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ja-JP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に従い、互いに独立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共分散は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0)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とする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y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の確率分布は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より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は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x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が与えらると定数なので、分散は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0)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e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モデル </a:t>
                </a:r>
                <a14:m>
                  <m:oMath xmlns:m="http://schemas.openxmlformats.org/officeDocument/2006/math"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l-GR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𝒘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は正規分布 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</m:d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に従う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x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が与えられた時の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y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の分布関数は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t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について平均を取って</a:t>
                </a:r>
                <a:b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Times New Roman" panose="02020603050405020304" pitchFamily="18" charset="0"/>
                  </a:rPr>
                </a:b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e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kumimoji="1" lang="en-US" altLang="ja-JP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nary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e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nary>
                  </m:oMath>
                </a14:m>
                <a:b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           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e>
                            </m:d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</m:d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e>
                            </m:d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</m:d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nary>
                  </m:oMath>
                </a14:m>
                <a:b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ガウス関数のコンボリューションなので</a:t>
                </a:r>
                <a:b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p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kumimoji="1" lang="en-US" altLang="ja-JP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𝐾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</m:d>
                  </m:oMath>
                </a14:m>
                <a:b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　　　　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Ridge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回帰で、正則化係数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pα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に対応している</a:t>
                </a:r>
                <a:b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　　　　　　　ノイズを考慮することで正則化が自動的に入る</a:t>
                </a:r>
                <a:b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	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もハイパーパラメータ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以下、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𝐾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をカーネル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k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x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,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x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’)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と書き換える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7218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87" y="763742"/>
                <a:ext cx="8976543" cy="5896138"/>
              </a:xfrm>
              <a:prstGeom prst="rect">
                <a:avLst/>
              </a:prstGeom>
              <a:blipFill>
                <a:blip r:embed="rId3"/>
                <a:stretch>
                  <a:fillRect l="-611" t="-72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228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誤差（ノイズ）と</a:t>
            </a:r>
            <a:r>
              <a:rPr lang="en-US" altLang="ja-JP" sz="3600" b="1" dirty="0">
                <a:solidFill>
                  <a:srgbClr val="0000FF"/>
                </a:solidFill>
              </a:rPr>
              <a:t>Ridge</a:t>
            </a:r>
            <a:r>
              <a:rPr lang="ja-JP" altLang="en-US" sz="3600" b="1" dirty="0">
                <a:solidFill>
                  <a:srgbClr val="0000FF"/>
                </a:solidFill>
              </a:rPr>
              <a:t>回帰の関係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10776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7218" name="Object 2"/>
              <p:cNvSpPr txBox="1"/>
              <p:nvPr/>
            </p:nvSpPr>
            <p:spPr bwMode="auto">
              <a:xfrm>
                <a:off x="121987" y="763742"/>
                <a:ext cx="8976543" cy="58961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N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個の観測値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D</a:t>
                </a: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=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(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0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 (</a:t>
                </a:r>
                <a:r>
                  <a:rPr kumimoji="1" lang="en-US" altLang="ja-JP" sz="2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1,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2,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･･･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y,</a:t>
                </a:r>
                <a:r>
                  <a:rPr kumimoji="1" lang="ja-JP" altLang="en-US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t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が正規化されているとすると、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y,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t</a:t>
                </a: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は分散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k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x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,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x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’)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のガウス過程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GP(0,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k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x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,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x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’))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から生成されている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に対する未知の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*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を予測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する。観測データ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と合わせた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*)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も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</a:t>
                </a:r>
                <a:r>
                  <a:rPr kumimoji="1" lang="ja-JP" altLang="en-US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と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*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の同時分布として、同じガウス過程に従う。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ja-JP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𝒚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𝑁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0,</m:t>
                        </m:r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𝐾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kumimoji="1" lang="en-US" altLang="ja-JP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kumimoji="1" lang="en-US" altLang="ja-JP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kumimoji="1" lang="en-US" altLang="ja-JP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kumimoji="1" lang="en-US" altLang="ja-JP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ja-JP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ja-JP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e>
                                    <m:sup>
                                      <m:r>
                                        <a:rPr kumimoji="1" lang="en-US" altLang="ja-JP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  <m:e>
                                  <m:sSup>
                                    <m:sSupPr>
                                      <m:ctrlPr>
                                        <a:rPr kumimoji="1" lang="en-US" altLang="ja-JP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kumimoji="1" lang="en-US" altLang="ja-JP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  <m:r>
                                        <a:rPr kumimoji="1" lang="en-US" altLang="ja-JP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　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e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∗</m:t>
                        </m:r>
                      </m:sup>
                    </m:sSup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1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1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⋯,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1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𝑵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　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e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∗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∗</m:t>
                        </m:r>
                      </m:sup>
                    </m:sSup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=(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p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条件付分布の公式２より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kumimoji="1" lang="en-US" altLang="ja-JP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2000" b="1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l-GR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21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1" lang="el-GR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1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0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l-GR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22</m:t>
                            </m:r>
                          </m:sub>
                        </m:sSub>
                        <m:r>
                          <a:rPr kumimoji="1" lang="en-US" altLang="ja-JP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l-GR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kumimoji="1" lang="en-US" altLang="ja-JP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ja-JP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ja-JP" sz="20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1" lang="el-GR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11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en-US" altLang="ja-JP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l-GR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kumimoji="1" lang="en-US" altLang="ja-JP" sz="20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</a:b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D</a:t>
                </a: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x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*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が与えられたときに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y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*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がとる条件付確率分布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𝒚</m:t>
                            </m:r>
                          </m:e>
                          <m:sup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p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p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</m:d>
                    <m:r>
                      <a:rPr kumimoji="1" lang="en-US" altLang="ja-JP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∗</m:t>
                                </m:r>
                              </m:sup>
                            </m:sSup>
                          </m:e>
                          <m:sup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𝐾</m:t>
                            </m:r>
                          </m:e>
                          <m:sup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−1</m:t>
                            </m:r>
                          </m:sup>
                        </m:sSup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𝒚</m:t>
                        </m:r>
                        <m:r>
                          <a:rPr kumimoji="1" lang="en-US" altLang="ja-JP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e>
                          <m:sup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∗∗</m:t>
                            </m:r>
                          </m:sup>
                        </m:sSup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p>
                          <m:sSup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∗</m:t>
                                </m:r>
                              </m:sup>
                            </m:sSup>
                          </m:e>
                          <m:sup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𝐾</m:t>
                            </m:r>
                          </m:e>
                          <m:sup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e>
                          <m:sup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　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予測値の平均値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e>
                          <m:sup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p>
                      </m:e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𝐾</m:t>
                        </m:r>
                      </m:e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−1</m:t>
                        </m:r>
                      </m:sup>
                    </m:sSup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𝒚</m:t>
                    </m:r>
                  </m:oMath>
                </a14:m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　　　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予測値の分散　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e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∗∗</m:t>
                        </m:r>
                      </m:sup>
                    </m:sSup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sSup>
                      <m:sSup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e>
                          <m:sup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p>
                      </m:e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𝐾</m:t>
                        </m:r>
                      </m:e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e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b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</a:b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　　　　　　　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RBF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の場合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𝑘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ja-JP" alt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ja-JP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1" lang="en-US" altLang="ja-JP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kumimoji="1" lang="en-US" altLang="ja-JP" sz="20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ＭＳ Ｐゴシック" panose="020B0600070205080204" pitchFamily="50" charset="-128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1" lang="en-US" altLang="ja-JP" sz="20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ＭＳ Ｐゴシック" panose="020B0600070205080204" pitchFamily="50" charset="-128"/>
                                                <a:cs typeface="Times New Roman" panose="020206030504050203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p>
                                            <m:d>
                                              <m:dPr>
                                                <m:ctrlPr>
                                                  <a:rPr kumimoji="1" lang="en-US" altLang="ja-JP" sz="20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ＭＳ Ｐゴシック" panose="020B0600070205080204" pitchFamily="50" charset="-128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kumimoji="1" lang="en-US" altLang="ja-JP" sz="20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ＭＳ Ｐゴシック" panose="020B0600070205080204" pitchFamily="50" charset="-128"/>
                                                    <a:cs typeface="Times New Roman" panose="020206030504050203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</m:d>
                                          </m:sup>
                                        </m:sSup>
                                        <m:r>
                                          <a:rPr kumimoji="1" lang="en-US" altLang="ja-JP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kumimoji="1" lang="en-US" altLang="ja-JP" sz="20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ＭＳ Ｐゴシック" panose="020B0600070205080204" pitchFamily="50" charset="-128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1" lang="en-US" altLang="ja-JP" sz="20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ＭＳ Ｐゴシック" panose="020B0600070205080204" pitchFamily="50" charset="-128"/>
                                                <a:cs typeface="Times New Roman" panose="020206030504050203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p>
                                            <m:d>
                                              <m:dPr>
                                                <m:ctrlPr>
                                                  <a:rPr kumimoji="1" lang="en-US" altLang="ja-JP" sz="20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ＭＳ Ｐゴシック" panose="020B0600070205080204" pitchFamily="50" charset="-128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kumimoji="1" lang="en-US" altLang="ja-JP" sz="20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ＭＳ Ｐゴシック" panose="020B0600070205080204" pitchFamily="50" charset="-128"/>
                                                    <a:cs typeface="Times New Roman" panose="02020603050405020304" pitchFamily="18" charset="0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</m:d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kumimoji="1" lang="en-US" altLang="ja-JP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l-GR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ja-JP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ja-JP" altLang="el-G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7218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87" y="763742"/>
                <a:ext cx="8976543" cy="5896138"/>
              </a:xfrm>
              <a:prstGeom prst="rect">
                <a:avLst/>
              </a:prstGeom>
              <a:blipFill>
                <a:blip r:embed="rId3"/>
                <a:stretch>
                  <a:fillRect l="-611" t="-72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228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学習データ </a:t>
            </a:r>
            <a:r>
              <a:rPr lang="en-US" altLang="ja-JP" sz="3600" b="1" dirty="0">
                <a:solidFill>
                  <a:srgbClr val="0000FF"/>
                </a:solidFill>
              </a:rPr>
              <a:t>(</a:t>
            </a:r>
            <a:r>
              <a:rPr lang="en-US" altLang="ja-JP" sz="3600" b="1" i="1" dirty="0">
                <a:solidFill>
                  <a:srgbClr val="0000FF"/>
                </a:solidFill>
              </a:rPr>
              <a:t>x</a:t>
            </a:r>
            <a:r>
              <a:rPr lang="en-US" altLang="ja-JP" sz="3600" b="1" i="1" baseline="-25000" dirty="0">
                <a:solidFill>
                  <a:srgbClr val="0000FF"/>
                </a:solidFill>
              </a:rPr>
              <a:t>i</a:t>
            </a:r>
            <a:r>
              <a:rPr lang="en-US" altLang="ja-JP" sz="3600" b="1" dirty="0">
                <a:solidFill>
                  <a:srgbClr val="0000FF"/>
                </a:solidFill>
              </a:rPr>
              <a:t>) (</a:t>
            </a:r>
            <a:r>
              <a:rPr lang="en-US" altLang="ja-JP" sz="3600" b="1" i="1" dirty="0" err="1">
                <a:solidFill>
                  <a:srgbClr val="0000FF"/>
                </a:solidFill>
              </a:rPr>
              <a:t>i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</a:rPr>
              <a:t>=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</a:rPr>
              <a:t>1,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</a:rPr>
              <a:t>2,</a:t>
            </a:r>
            <a:r>
              <a:rPr lang="ja-JP" altLang="en-US" sz="3600" b="1" dirty="0">
                <a:solidFill>
                  <a:srgbClr val="0000FF"/>
                </a:solidFill>
              </a:rPr>
              <a:t>･･･</a:t>
            </a:r>
            <a:r>
              <a:rPr lang="en-US" altLang="ja-JP" sz="3600" b="1" dirty="0">
                <a:solidFill>
                  <a:srgbClr val="0000FF"/>
                </a:solidFill>
              </a:rPr>
              <a:t>,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</a:rPr>
              <a:t>N) </a:t>
            </a:r>
            <a:r>
              <a:rPr lang="ja-JP" altLang="en-US" sz="3600" b="1" dirty="0">
                <a:solidFill>
                  <a:srgbClr val="0000FF"/>
                </a:solidFill>
              </a:rPr>
              <a:t>と予測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49595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7218" name="Object 2"/>
              <p:cNvSpPr txBox="1"/>
              <p:nvPr/>
            </p:nvSpPr>
            <p:spPr bwMode="auto">
              <a:xfrm>
                <a:off x="121987" y="763742"/>
                <a:ext cx="8976543" cy="58961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学習データの確率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カーネルにハイパーパラメータ </a:t>
                </a:r>
                <a14:m>
                  <m:oMath xmlns:m="http://schemas.openxmlformats.org/officeDocument/2006/math">
                    <m:r>
                      <a:rPr kumimoji="1" lang="ja-JP" altLang="en-US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𝜽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が含まれる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𝒚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ja-JP" alt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𝜽</m:t>
                        </m:r>
                      </m:e>
                    </m:d>
                    <m:r>
                      <a:rPr kumimoji="1" lang="en-US" altLang="ja-JP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|0,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𝐾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𝜽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</m:d>
                  </m:oMath>
                </a14:m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</a:b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最尤推定法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𝒚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𝜽</m:t>
                        </m:r>
                      </m:e>
                    </m:d>
                    <m:r>
                      <a:rPr kumimoji="1" lang="en-US" altLang="ja-JP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|0,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𝐾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𝜽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</m:d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ad>
                              <m:radPr>
                                <m:degHide m:val="on"/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e>
                            </m:rad>
                          </m:e>
                          <m:sup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(</m:t>
                                </m:r>
                                <m: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𝜽</m:t>
                                </m:r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e>
                            </m:d>
                          </m:e>
                        </m:rad>
                      </m:den>
                    </m:f>
                    <m:func>
                      <m:func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(</m:t>
                                </m:r>
                                <m: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𝜽</m:t>
                                </m:r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𝒚</m:t>
                            </m:r>
                          </m:e>
                        </m:d>
                      </m:e>
                    </m:func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の対数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𝒚</m:t>
                            </m:r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ja-JP" alt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𝜽</m:t>
                            </m:r>
                          </m:e>
                        </m:d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=−</m:t>
                        </m:r>
                      </m:e>
                    </m:func>
                    <m:f>
                      <m:f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𝐷</m:t>
                        </m:r>
                      </m:num>
                      <m:den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func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𝐾</m:t>
                            </m:r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ja-JP" alt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𝜽</m:t>
                            </m:r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</m:d>
                      </m:e>
                    </m:func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𝒚</m:t>
                        </m:r>
                      </m:e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𝐾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𝜽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𝒚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が最大になるように、つまり、 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𝐾</m:t>
                            </m:r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ja-JP" alt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𝜽</m:t>
                            </m:r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</m:d>
                      </m:e>
                    </m:func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𝒚</m:t>
                        </m:r>
                      </m:e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𝐾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𝜽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𝒚</m:t>
                    </m:r>
                  </m:oMath>
                </a14:m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が最小になるようにハイパーパラメータを決定する。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           =&gt; Cross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Validation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や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非線形最小化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勾配法など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を使う</a:t>
                </a:r>
                <a:endPara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7218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87" y="763742"/>
                <a:ext cx="8976543" cy="5896138"/>
              </a:xfrm>
              <a:prstGeom prst="rect">
                <a:avLst/>
              </a:prstGeom>
              <a:blipFill>
                <a:blip r:embed="rId3"/>
                <a:stretch>
                  <a:fillRect l="-679" t="-72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228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ハイパーパラメータの推定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71890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8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eaLnBrk="1" hangingPunct="1"/>
            <a:r>
              <a:rPr lang="ja-JP" altLang="en-US" sz="3600" b="1" kern="1200" dirty="0">
                <a:solidFill>
                  <a:srgbClr val="0000FF"/>
                </a:solidFill>
                <a:latin typeface="Times New Roman"/>
                <a:ea typeface="ＭＳ Ｐゴシック"/>
              </a:rPr>
              <a:t>統計学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38E9308-8FFB-4112-9FA0-E7DA76996541}"/>
              </a:ext>
            </a:extLst>
          </p:cNvPr>
          <p:cNvSpPr txBox="1"/>
          <p:nvPr/>
        </p:nvSpPr>
        <p:spPr bwMode="auto">
          <a:xfrm>
            <a:off x="380296" y="698064"/>
            <a:ext cx="8616503" cy="606108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頻度主義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(frequentism)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統計学</a:t>
            </a:r>
            <a:b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</a:b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確率が結果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データ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を決める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ベイズ主義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(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Bayesianism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)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統計学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データは定数、確率分布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(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確率分布関数に含まれる</a:t>
            </a:r>
            <a:b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</a:b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定数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)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が分布をもつ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客観確率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(objective probability)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実験または理論的考察（思考実験）から求められ、客観的な観測結果と比較できるランダムな事象についての確率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主観確率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(subjective probability)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人間の主観的な信念あるいは信頼の度合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400050" marR="0" lvl="0" indent="-4000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Both"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332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7218" name="Object 2"/>
              <p:cNvSpPr txBox="1"/>
              <p:nvPr/>
            </p:nvSpPr>
            <p:spPr bwMode="auto">
              <a:xfrm>
                <a:off x="108449" y="840071"/>
                <a:ext cx="8976543" cy="60256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観測データ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,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が以下のようにあらわされるとする。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頻度主義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「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は決定していて、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　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誤差があって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に不確定性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確率密度分布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がある」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ベイズ主義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「データ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は決定している。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に確率密度分布がある」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・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の分布が決まれば、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をサンプリングすれば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が計算できる。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例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が正規分布であれば、正規分布の乱数によりサンプリングできる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独立な正規分布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平均 </a:t>
                </a:r>
                <a14:m>
                  <m:oMath xmlns:m="http://schemas.openxmlformats.org/officeDocument/2006/math"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𝝁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、分散 </a:t>
                </a:r>
                <a14:m>
                  <m:oMath xmlns:m="http://schemas.openxmlformats.org/officeDocument/2006/math"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𝝈</m:t>
                    </m:r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𝒘</m:t>
                        </m:r>
                      </m:e>
                    </m:d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ad>
                              <m:radPr>
                                <m:degHide m:val="on"/>
                                <m:ctrlP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ja-JP" altLang="en-US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ja-JP" altLang="en-US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f>
                                  <m:f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kumimoji="1" lang="en-US" altLang="ja-JP" sz="20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ＭＳ Ｐゴシック" panose="020B0600070205080204" pitchFamily="50" charset="-128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kumimoji="1" lang="en-US" altLang="ja-JP" sz="20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ＭＳ Ｐゴシック" panose="020B0600070205080204" pitchFamily="50" charset="-128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kumimoji="1" lang="en-US" altLang="ja-JP" sz="20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ＭＳ Ｐゴシック" panose="020B0600070205080204" pitchFamily="50" charset="-128"/>
                                                    <a:cs typeface="Times New Roman" panose="02020603050405020304" pitchFamily="18" charset="0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1" lang="en-US" altLang="ja-JP" sz="20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ＭＳ Ｐゴシック" panose="020B0600070205080204" pitchFamily="50" charset="-128"/>
                                                    <a:cs typeface="Times New Roman" panose="020206030504050203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kumimoji="1" lang="en-US" altLang="ja-JP" sz="20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ＭＳ Ｐゴシック" panose="020B0600070205080204" pitchFamily="50" charset="-128"/>
                                                <a:cs typeface="Times New Roman" panose="020206030504050203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kumimoji="1" lang="en-US" altLang="ja-JP" sz="20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ＭＳ Ｐゴシック" panose="020B0600070205080204" pitchFamily="50" charset="-128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kumimoji="1" lang="ja-JP" altLang="en-US" sz="20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ＭＳ Ｐゴシック" panose="020B0600070205080204" pitchFamily="50" charset="-128"/>
                                                    <a:cs typeface="Times New Roman" panose="02020603050405020304" pitchFamily="18" charset="0"/>
                                                  </a:rPr>
                                                  <m:t>𝜇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1" lang="en-US" altLang="ja-JP" sz="20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ＭＳ Ｐゴシック" panose="020B0600070205080204" pitchFamily="50" charset="-128"/>
                                                    <a:cs typeface="Times New Roman" panose="020206030504050203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ＭＳ Ｐゴシック" panose="020B0600070205080204" pitchFamily="50" charset="-128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ja-JP" altLang="en-US" sz="20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ＭＳ Ｐゴシック" panose="020B0600070205080204" pitchFamily="50" charset="-128"/>
                                                <a:cs typeface="Times New Roman" panose="020206030504050203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ＭＳ Ｐゴシック" panose="020B0600070205080204" pitchFamily="50" charset="-128"/>
                                                <a:cs typeface="Times New Roman" panose="020206030504050203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nary>
                          </m:e>
                        </m:d>
                      </m:e>
                    </m:func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    			                      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注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16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w</a:t>
                </a:r>
                <a:r>
                  <a:rPr kumimoji="1" lang="en-US" altLang="ja-JP" sz="1600" b="0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i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が独立であるとして、共分散を０にしている</a:t>
                </a: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1.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最初は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𝒘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に関する情報は無い： 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主観確率</a:t>
                </a:r>
                <a:b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適当な事前分布を仮定する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𝒘</m:t>
                        </m:r>
                      </m:e>
                    </m:d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f>
                                  <m:f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kumimoji="1" lang="en-US" altLang="ja-JP" sz="20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ＭＳ Ｐゴシック" panose="020B0600070205080204" pitchFamily="50" charset="-128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kumimoji="1" lang="en-US" altLang="ja-JP" sz="20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ＭＳ Ｐゴシック" panose="020B0600070205080204" pitchFamily="50" charset="-128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kumimoji="1" lang="en-US" altLang="ja-JP" sz="20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ＭＳ Ｐゴシック" panose="020B0600070205080204" pitchFamily="50" charset="-128"/>
                                                    <a:cs typeface="Times New Roman" panose="02020603050405020304" pitchFamily="18" charset="0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1" lang="en-US" altLang="ja-JP" sz="20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ＭＳ Ｐゴシック" panose="020B0600070205080204" pitchFamily="50" charset="-128"/>
                                                    <a:cs typeface="Times New Roman" panose="020206030504050203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kumimoji="1" lang="en-US" altLang="ja-JP" sz="20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ＭＳ Ｐゴシック" panose="020B0600070205080204" pitchFamily="50" charset="-128"/>
                                                <a:cs typeface="Times New Roman" panose="020206030504050203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kumimoji="1" lang="en-US" altLang="ja-JP" sz="20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ＭＳ Ｐゴシック" panose="020B0600070205080204" pitchFamily="50" charset="-128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kumimoji="1" lang="ja-JP" altLang="en-US" sz="20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ＭＳ Ｐゴシック" panose="020B0600070205080204" pitchFamily="50" charset="-128"/>
                                                    <a:cs typeface="Times New Roman" panose="02020603050405020304" pitchFamily="18" charset="0"/>
                                                  </a:rPr>
                                                  <m:t>𝜇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1" lang="en-US" altLang="ja-JP" sz="20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ＭＳ Ｐゴシック" panose="020B0600070205080204" pitchFamily="50" charset="-128"/>
                                                    <a:cs typeface="Times New Roman" panose="020206030504050203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ja-JP" altLang="en-US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nary>
                          </m:e>
                        </m:d>
                      </m:e>
                    </m:func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𝑁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𝒘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;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𝜇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𝜎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7218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449" y="840071"/>
                <a:ext cx="8976543" cy="6025678"/>
              </a:xfrm>
              <a:prstGeom prst="rect">
                <a:avLst/>
              </a:prstGeom>
              <a:blipFill>
                <a:blip r:embed="rId3"/>
                <a:stretch>
                  <a:fillRect l="-747" t="-81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228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回帰のベイズ的考え方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15942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8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600" b="1" i="1" dirty="0" err="1">
                <a:solidFill>
                  <a:srgbClr val="0000FF"/>
                </a:solidFill>
              </a:rPr>
              <a:t>w</a:t>
            </a:r>
            <a:r>
              <a:rPr lang="en-US" altLang="ja-JP" sz="3600" b="1" i="1" baseline="-25000" dirty="0" err="1">
                <a:solidFill>
                  <a:srgbClr val="0000FF"/>
                </a:solidFill>
              </a:rPr>
              <a:t>i</a:t>
            </a:r>
            <a:r>
              <a:rPr lang="ja-JP" altLang="en-US" sz="3600" b="1" dirty="0">
                <a:solidFill>
                  <a:srgbClr val="0000FF"/>
                </a:solidFill>
              </a:rPr>
              <a:t> の分布と回帰</a:t>
            </a:r>
            <a:endParaRPr lang="ja-JP" altLang="en-US" sz="36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D7D9594-F09D-1343-5251-F3C8696CA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95" y="838200"/>
            <a:ext cx="4495800" cy="60198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FFF1BB2-B0C6-5BA5-3C6E-B1F356734FAD}"/>
              </a:ext>
            </a:extLst>
          </p:cNvPr>
          <p:cNvSpPr/>
          <p:nvPr/>
        </p:nvSpPr>
        <p:spPr>
          <a:xfrm>
            <a:off x="3279465" y="5623904"/>
            <a:ext cx="1196282" cy="2956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45DA36D-CA80-8DBD-49BA-370C1A927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7606" y="1624120"/>
            <a:ext cx="5038725" cy="3238500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0A2209CA-5C62-DE04-832C-1A5E8CECE9F6}"/>
              </a:ext>
            </a:extLst>
          </p:cNvPr>
          <p:cNvCxnSpPr/>
          <p:nvPr/>
        </p:nvCxnSpPr>
        <p:spPr>
          <a:xfrm flipV="1">
            <a:off x="4475747" y="4592626"/>
            <a:ext cx="666894" cy="10312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85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7218" name="Object 2"/>
              <p:cNvSpPr txBox="1"/>
              <p:nvPr/>
            </p:nvSpPr>
            <p:spPr bwMode="auto">
              <a:xfrm>
                <a:off x="108449" y="593329"/>
                <a:ext cx="8976543" cy="142415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[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tkProg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]\tkprog_tutorial\gp\gp.py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python gp.py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y = w</a:t>
                </a:r>
                <a:r>
                  <a:rPr kumimoji="1" lang="en-US" altLang="ja-JP" sz="2000" b="0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0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+ w</a:t>
                </a:r>
                <a:r>
                  <a:rPr kumimoji="1" lang="en-US" altLang="ja-JP" sz="2000" b="0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1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* x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中心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(1, 1)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、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σ = 5.0</a:t>
                </a:r>
              </a:p>
            </p:txBody>
          </p:sp>
        </mc:Choice>
        <mc:Fallback xmlns="">
          <p:sp>
            <p:nvSpPr>
              <p:cNvPr id="137218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449" y="593329"/>
                <a:ext cx="8976543" cy="1424157"/>
              </a:xfrm>
              <a:prstGeom prst="rect">
                <a:avLst/>
              </a:prstGeom>
              <a:blipFill>
                <a:blip r:embed="rId3"/>
                <a:stretch>
                  <a:fillRect l="-747" t="-213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228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600" b="1" i="1" dirty="0" err="1">
                <a:solidFill>
                  <a:srgbClr val="0000FF"/>
                </a:solidFill>
              </a:rPr>
              <a:t>w</a:t>
            </a:r>
            <a:r>
              <a:rPr lang="en-US" altLang="ja-JP" sz="3600" b="1" i="1" baseline="-25000" dirty="0" err="1">
                <a:solidFill>
                  <a:srgbClr val="0000FF"/>
                </a:solidFill>
              </a:rPr>
              <a:t>i</a:t>
            </a:r>
            <a:r>
              <a:rPr lang="ja-JP" altLang="en-US" sz="3600" b="1" dirty="0">
                <a:solidFill>
                  <a:srgbClr val="0000FF"/>
                </a:solidFill>
              </a:rPr>
              <a:t> の分布と回帰結果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広い分布</a:t>
            </a:r>
            <a:endParaRPr lang="ja-JP" altLang="en-US" sz="36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82F7F62-BBDA-73DE-B5E7-C2962A3EE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528"/>
          <a:stretch/>
        </p:blipFill>
        <p:spPr>
          <a:xfrm>
            <a:off x="808660" y="2210761"/>
            <a:ext cx="7639050" cy="3793781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59108969-2559-CF4F-6823-768117058D6D}"/>
              </a:ext>
            </a:extLst>
          </p:cNvPr>
          <p:cNvSpPr txBox="1"/>
          <p:nvPr/>
        </p:nvSpPr>
        <p:spPr bwMode="auto">
          <a:xfrm>
            <a:off x="591936" y="2050723"/>
            <a:ext cx="3932963" cy="4368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マップの強度は対数を取っている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710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7218" name="Object 2"/>
              <p:cNvSpPr txBox="1"/>
              <p:nvPr/>
            </p:nvSpPr>
            <p:spPr bwMode="auto">
              <a:xfrm>
                <a:off x="108449" y="840071"/>
                <a:ext cx="8976543" cy="231460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1.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最初は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𝒘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に関する情報は無い： 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事前分布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主観確率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b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適当な事前分布を仮定する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𝒘</m:t>
                        </m:r>
                      </m:e>
                    </m:d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ad>
                              <m:radPr>
                                <m:degHide m:val="on"/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ja-JP" altLang="en-US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ja-JP" altLang="en-US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f>
                                  <m:f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kumimoji="1" lang="en-US" altLang="ja-JP" sz="20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ＭＳ Ｐゴシック" panose="020B0600070205080204" pitchFamily="50" charset="-128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kumimoji="1" lang="en-US" altLang="ja-JP" sz="20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ＭＳ Ｐゴシック" panose="020B0600070205080204" pitchFamily="50" charset="-128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kumimoji="1" lang="en-US" altLang="ja-JP" sz="20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ＭＳ Ｐゴシック" panose="020B0600070205080204" pitchFamily="50" charset="-128"/>
                                                    <a:cs typeface="Times New Roman" panose="02020603050405020304" pitchFamily="18" charset="0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1" lang="en-US" altLang="ja-JP" sz="20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ＭＳ Ｐゴシック" panose="020B0600070205080204" pitchFamily="50" charset="-128"/>
                                                    <a:cs typeface="Times New Roman" panose="020206030504050203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kumimoji="1" lang="en-US" altLang="ja-JP" sz="20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ＭＳ Ｐゴシック" panose="020B0600070205080204" pitchFamily="50" charset="-128"/>
                                                <a:cs typeface="Times New Roman" panose="020206030504050203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kumimoji="1" lang="en-US" altLang="ja-JP" sz="20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ＭＳ Ｐゴシック" panose="020B0600070205080204" pitchFamily="50" charset="-128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kumimoji="1" lang="ja-JP" altLang="en-US" sz="20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ＭＳ Ｐゴシック" panose="020B0600070205080204" pitchFamily="50" charset="-128"/>
                                                    <a:cs typeface="Times New Roman" panose="02020603050405020304" pitchFamily="18" charset="0"/>
                                                  </a:rPr>
                                                  <m:t>𝜇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1" lang="en-US" altLang="ja-JP" sz="20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ＭＳ Ｐゴシック" panose="020B0600070205080204" pitchFamily="50" charset="-128"/>
                                                    <a:cs typeface="Times New Roman" panose="020206030504050203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sz="20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ＭＳ Ｐゴシック" panose="020B0600070205080204" pitchFamily="50" charset="-128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ja-JP" altLang="en-US" sz="20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ＭＳ Ｐゴシック" panose="020B0600070205080204" pitchFamily="50" charset="-128"/>
                                                <a:cs typeface="Times New Roman" panose="020206030504050203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20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ＭＳ Ｐゴシック" panose="020B0600070205080204" pitchFamily="50" charset="-128"/>
                                                <a:cs typeface="Times New Roman" panose="020206030504050203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nary>
                          </m:e>
                        </m:d>
                      </m:e>
                    </m:func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𝑁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𝒘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;</m:t>
                    </m:r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𝝁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𝝈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2. 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データ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D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= (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:r>
                  <a:rPr kumimoji="1" lang="en-US" altLang="ja-JP" sz="2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</a:t>
                </a:r>
                <a:r>
                  <a:rPr kumimoji="1" lang="en-US" altLang="ja-JP" sz="2000" b="1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 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を追加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の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範囲を狭めていく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事後分布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データ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D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が与えられた場合に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w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の確率密度分布がどうなるか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𝒘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</m:d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ad>
                              <m:radPr>
                                <m:degHide m:val="on"/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ja-JP" altLang="en-US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kumimoji="1" lang="en-US" altLang="ja-JP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e>
                                  <m:sup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ja-JP" altLang="en-US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kumimoji="1" lang="en-US" altLang="ja-JP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&amp;</m:t>
                                    </m:r>
                                  </m:e>
                                  <m:sup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ja-JP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1" lang="en-US" altLang="ja-JP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  <m:t>𝒘</m:t>
                                        </m:r>
                                        <m:r>
                                          <a:rPr kumimoji="1" lang="en-US" altLang="ja-JP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kumimoji="1" lang="ja-JP" altLang="en-US" sz="2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  <m:t>𝝁</m:t>
                                        </m:r>
                                        <m:r>
                                          <a:rPr kumimoji="1" lang="en-US" altLang="ja-JP" sz="2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  <m:t>′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1" lang="en-US" altLang="ja-JP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kumimoji="1" lang="en-US" altLang="ja-JP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ja-JP" altLang="en-US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𝝈</m:t>
                                    </m:r>
                                    <m:r>
                                      <a:rPr kumimoji="1" lang="en-US" altLang="ja-JP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e>
                                  <m:sup>
                                    <m:r>
                                      <a:rPr kumimoji="1" lang="en-US" altLang="ja-JP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𝑁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𝒘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;</m:t>
                    </m:r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𝝁</m:t>
                    </m:r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′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𝝈</m:t>
                    </m:r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′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7218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449" y="840071"/>
                <a:ext cx="8976543" cy="2314609"/>
              </a:xfrm>
              <a:prstGeom prst="rect">
                <a:avLst/>
              </a:prstGeom>
              <a:blipFill>
                <a:blip r:embed="rId3"/>
                <a:stretch>
                  <a:fillRect l="-747" t="-210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228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ベイズ的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データを使って </a:t>
            </a:r>
            <a:r>
              <a:rPr lang="en-US" altLang="ja-JP" sz="3600" b="1" i="1" dirty="0" err="1">
                <a:solidFill>
                  <a:srgbClr val="0000FF"/>
                </a:solidFill>
              </a:rPr>
              <a:t>w</a:t>
            </a:r>
            <a:r>
              <a:rPr lang="en-US" altLang="ja-JP" sz="3600" b="1" i="1" baseline="-25000" dirty="0" err="1">
                <a:solidFill>
                  <a:srgbClr val="0000FF"/>
                </a:solidFill>
              </a:rPr>
              <a:t>i</a:t>
            </a:r>
            <a:r>
              <a:rPr lang="en-US" altLang="ja-JP" sz="3600" b="1" dirty="0">
                <a:solidFill>
                  <a:srgbClr val="0000FF"/>
                </a:solidFill>
              </a:rPr>
              <a:t> </a:t>
            </a:r>
            <a:r>
              <a:rPr lang="ja-JP" altLang="en-US" sz="3600" b="1" dirty="0">
                <a:solidFill>
                  <a:srgbClr val="0000FF"/>
                </a:solidFill>
              </a:rPr>
              <a:t>の分布を狭める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185155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7218" name="Object 2"/>
              <p:cNvSpPr txBox="1"/>
              <p:nvPr/>
            </p:nvSpPr>
            <p:spPr bwMode="auto">
              <a:xfrm>
                <a:off x="108449" y="593329"/>
                <a:ext cx="8976543" cy="142415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[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tkProg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]\tkprog_tutorial\gp\gp.py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python gp.py 1 1 0.1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中心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(1, 1)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、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σ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=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0.1</a:t>
                </a:r>
              </a:p>
            </p:txBody>
          </p:sp>
        </mc:Choice>
        <mc:Fallback xmlns="">
          <p:sp>
            <p:nvSpPr>
              <p:cNvPr id="137218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449" y="593329"/>
                <a:ext cx="8976543" cy="1424157"/>
              </a:xfrm>
              <a:prstGeom prst="rect">
                <a:avLst/>
              </a:prstGeom>
              <a:blipFill>
                <a:blip r:embed="rId3"/>
                <a:stretch>
                  <a:fillRect l="-747" t="-213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228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600" b="1" i="1" dirty="0" err="1">
                <a:solidFill>
                  <a:srgbClr val="0000FF"/>
                </a:solidFill>
              </a:rPr>
              <a:t>w</a:t>
            </a:r>
            <a:r>
              <a:rPr lang="en-US" altLang="ja-JP" sz="3600" b="1" i="1" baseline="-25000" dirty="0" err="1">
                <a:solidFill>
                  <a:srgbClr val="0000FF"/>
                </a:solidFill>
              </a:rPr>
              <a:t>i</a:t>
            </a:r>
            <a:r>
              <a:rPr lang="ja-JP" altLang="en-US" sz="3600" b="1" dirty="0">
                <a:solidFill>
                  <a:srgbClr val="0000FF"/>
                </a:solidFill>
              </a:rPr>
              <a:t> の分布と回帰結果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狭い分布</a:t>
            </a:r>
            <a:endParaRPr lang="ja-JP" altLang="en-US" sz="36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DCAE8FA-006C-C324-3B56-68F2D118B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5" y="1826021"/>
            <a:ext cx="763905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20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7218" name="Object 2"/>
              <p:cNvSpPr txBox="1"/>
              <p:nvPr/>
            </p:nvSpPr>
            <p:spPr bwMode="auto">
              <a:xfrm>
                <a:off x="108449" y="675181"/>
                <a:ext cx="8976543" cy="618281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D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次元の確率変数ベクトル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x</a:t>
                </a: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の正規分布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kumimoji="1" lang="en-US" altLang="ja-JP" sz="2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ad>
                                  <m:radPr>
                                    <m:degHide m:val="on"/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kumimoji="1" lang="ja-JP" alt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e>
                                </m:rad>
                              </m:e>
                              <m:sup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kumimoji="1" lang="en-US" altLang="ja-JP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l-GR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</m:d>
                              </m:e>
                            </m:rad>
                          </m:den>
                        </m:f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kumimoji="1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kumimoji="1" lang="en-US" altLang="ja-JP" sz="20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Times New Roman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x</m:t>
                                    </m:r>
                                    <m: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kumimoji="1" lang="en-US" altLang="ja-JP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kumimoji="1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𝑻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1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l-GR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𝜮</m:t>
                                </m:r>
                              </m:e>
                              <m:sup>
                                <m:r>
                                  <a:rPr kumimoji="1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p>
                            </m:sSup>
                            <m:d>
                              <m:d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kumimoji="1" lang="en-US" altLang="ja-JP" sz="20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Times New Roman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0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の平均    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</a:t>
                </a:r>
                <a:r>
                  <a:rPr kumimoji="1" lang="el-GR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/>
                            <m:e/>
                          </m:mr>
                          <m:mr>
                            <m:e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⋮</m:t>
                              </m:r>
                            </m:e>
                            <m:e/>
                            <m:e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⋱</m:t>
                              </m:r>
                            </m:e>
                            <m:e/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/>
                            <m:e/>
                            <m:e>
                              <m:sSub>
                                <m:sSubPr>
                                  <m:ctrlP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𝐷𝐷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 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共分散行列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l-GR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</m:d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の固有値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公式１： 変数変換 </a:t>
                </a:r>
                <a14:m>
                  <m:oMath xmlns:m="http://schemas.openxmlformats.org/officeDocument/2006/math">
                    <m:r>
                      <a:rPr kumimoji="1" lang="en-US" altLang="ja-JP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⟨"/>
                        <m:endChr m:val="⟩"/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  <m:r>
                      <a:rPr kumimoji="1" lang="en-US" altLang="ja-JP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1" lang="en-US" altLang="ja-JP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A</m:t>
                    </m:r>
                    <m:d>
                      <m:dPr>
                        <m:ctrlPr>
                          <a:rPr kumimoji="1" lang="en-US" altLang="ja-JP" sz="2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kumimoji="1" lang="en-US" altLang="ja-JP" sz="2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kumimoji="1" lang="en-US" altLang="ja-JP" sz="2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a:rPr kumimoji="1" lang="en-US" altLang="ja-JP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∝</m:t>
                    </m:r>
                    <m:func>
                      <m:func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b="1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  <m:t>𝒚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kumimoji="1" lang="el-GR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Σ</m:t>
                                </m:r>
                              </m:e>
                              <m:sup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   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kumimoji="1" lang="en-US" altLang="ja-JP" sz="2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ad>
                                  <m:radPr>
                                    <m:degHide m:val="on"/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kumimoji="1" lang="ja-JP" alt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e>
                                </m:rad>
                              </m:e>
                              <m:sup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kumimoji="1" lang="en-US" altLang="ja-JP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l-GR" altLang="ja-JP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</m:d>
                              </m:e>
                            </m:rad>
                          </m:den>
                        </m:f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1" lang="en-US" altLang="ja-JP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b="1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  <a:cs typeface="Times New Roman" panose="02020603050405020304" pitchFamily="18" charset="0"/>
                                          </a:rPr>
                                          <m:t>𝒚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kumimoji="1" lang="el-GR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Λ</m:t>
                                </m:r>
                              </m:e>
                              <m:sup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l-GR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p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−1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l-GR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x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が正規分布をすれば、線形変換しても正規分布になる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37218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449" y="675181"/>
                <a:ext cx="8976543" cy="6182819"/>
              </a:xfrm>
              <a:prstGeom prst="rect">
                <a:avLst/>
              </a:prstGeom>
              <a:blipFill>
                <a:blip r:embed="rId3"/>
                <a:stretch>
                  <a:fillRect l="-747" t="-789" b="-187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228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多変量ガウス分布と線形変換</a:t>
            </a:r>
            <a:endParaRPr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47C93978-B4D3-10D5-3CF6-9C01C5219FFB}"/>
                  </a:ext>
                </a:extLst>
              </p:cNvPr>
              <p:cNvSpPr txBox="1"/>
              <p:nvPr/>
            </p:nvSpPr>
            <p:spPr>
              <a:xfrm>
                <a:off x="4721902" y="3091856"/>
                <a:ext cx="3170420" cy="6742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𝑖𝑗</m:t>
                          </m:r>
                        </m:sub>
                      </m:sSub>
                      <m:r>
                        <a:rPr kumimoji="1" lang="en-US" altLang="ja-JP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kumimoji="1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kumimoji="1" lang="en-US" altLang="ja-JP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18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8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kumimoji="1" lang="en-US" altLang="ja-JP" sz="18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kumimoji="1" lang="en-US" altLang="ja-JP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kumimoji="1" lang="en-US" altLang="ja-JP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8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d>
                              <m:d>
                                <m:dPr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kumimoji="1" lang="en-US" altLang="ja-JP" sz="18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kumimoji="1" lang="en-US" altLang="ja-JP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47C93978-B4D3-10D5-3CF6-9C01C5219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902" y="3091856"/>
                <a:ext cx="3170420" cy="6742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6069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7218" name="Object 2"/>
              <p:cNvSpPr txBox="1"/>
              <p:nvPr/>
            </p:nvSpPr>
            <p:spPr bwMode="auto">
              <a:xfrm>
                <a:off x="108449" y="840071"/>
                <a:ext cx="8976543" cy="60256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𝒘</m:t>
                        </m:r>
                      </m:e>
                      <m:sup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sup>
                    </m:sSup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𝒙</m:t>
                    </m:r>
                  </m:oMath>
                </a14:m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 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データ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x</a:t>
                </a:r>
                <a:r>
                  <a:rPr kumimoji="1" lang="en-US" altLang="ja-JP" sz="2000" b="1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i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, </a:t>
                </a:r>
                <a:r>
                  <a:rPr kumimoji="1" lang="en-US" altLang="ja-JP" sz="2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y</a:t>
                </a:r>
                <a:r>
                  <a:rPr kumimoji="1" lang="en-US" altLang="ja-JP" sz="2000" b="1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i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endPara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kumimoji="1" lang="en-US" altLang="ja-JP" sz="2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w</m:t>
                        </m:r>
                        <m:r>
                          <m:rPr>
                            <m:nor/>
                          </m:rPr>
                          <a:rPr kumimoji="1" lang="en-US" altLang="ja-JP" sz="2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l-GR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ad>
                                  <m:radPr>
                                    <m:degHide m:val="on"/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kumimoji="1" lang="ja-JP" alt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e>
                                </m:rad>
                              </m:e>
                              <m:sup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kumimoji="1" lang="en-US" altLang="ja-JP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l-GR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</m:d>
                              </m:e>
                            </m:rad>
                          </m:den>
                        </m:f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kumimoji="1" lang="el-GR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Σ</m:t>
                                </m:r>
                              </m:e>
                              <m:sup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𝒘</m:t>
                            </m:r>
                          </m:e>
                        </m:d>
                      </m:e>
                    </m:func>
                  </m:oMath>
                </a14:m>
                <a:r>
                  <a:rPr kumimoji="1" lang="en-US" altLang="ja-JP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w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は平均 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0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、共分散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の正規分布と仮定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r>
                  <a:rPr kumimoji="1" lang="en-US" altLang="ja-JP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誤差ベクトル </a:t>
                </a:r>
                <a14:m>
                  <m:oMath xmlns:m="http://schemas.openxmlformats.org/officeDocument/2006/math">
                    <m:r>
                      <a:rPr kumimoji="1" lang="ja-JP" altLang="en-US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𝜺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𝒘</m:t>
                        </m:r>
                      </m:e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𝒚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も正規分布とする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平均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0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、共分散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ja-JP" alt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𝜺</m:t>
                        </m:r>
                        <m:r>
                          <a:rPr kumimoji="1" lang="en-US" altLang="ja-JP" sz="2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l-GR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ad>
                                  <m:radPr>
                                    <m:degHide m:val="on"/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kumimoji="1" lang="ja-JP" alt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e>
                                </m:rad>
                              </m:e>
                              <m:sup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kumimoji="1" lang="en-US" altLang="ja-JP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l-GR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</m:d>
                              </m:e>
                            </m:rad>
                          </m:den>
                        </m:f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ja-JP" altLang="en-US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𝜺</m:t>
                                    </m:r>
                                  </m:e>
                                  <m:sup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l-GR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p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𝜺</m:t>
                                </m:r>
                              </m:e>
                            </m:nary>
                          </m:e>
                        </m:d>
                      </m:e>
                    </m:func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endPara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最尤推定法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： 尤度関数 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𝜺</m:t>
                        </m:r>
                        <m:r>
                          <a:rPr kumimoji="1" lang="en-US" altLang="ja-JP" sz="2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l-GR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を最大化する </a:t>
                </a:r>
                <a14:m>
                  <m:oMath xmlns:m="http://schemas.openxmlformats.org/officeDocument/2006/math"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𝒘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を決めればよいので、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　　対数尤度 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𝒘</m:t>
                                    </m:r>
                                  </m:e>
                                  <m:sup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𝑇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l-GR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を 最大化</a:t>
                </a:r>
                <a:b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=&gt;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𝒘</m:t>
                                    </m:r>
                                  </m:e>
                                  <m:sup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𝑇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kumimoji="1" lang="en-US" altLang="ja-JP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kumimoji="1" lang="en-US" altLang="ja-JP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ja-JP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kumimoji="1" lang="en-US" altLang="ja-JP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l-GR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kumimoji="1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1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kumimoji="1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を最小化する</a:t>
                </a: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l-GR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𝛬</m:t>
                        </m:r>
                      </m:e>
                      <m:sup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を定数と考えて </a:t>
                </a:r>
                <a:r>
                  <a:rPr kumimoji="1" lang="en-US" altLang="ja-JP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w</a:t>
                </a:r>
                <a:r>
                  <a:rPr kumimoji="1" lang="ja-JP" alt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を最適化すると</a:t>
                </a:r>
                <a:b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　 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線形最小二乗法と同じになってしまい、意味がない</a:t>
                </a: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𝒘</m:t>
                    </m:r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に正規分布を仮定し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ガウス過程を利用すると、</a:t>
                </a:r>
                <a:b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正規分布の分散に出てくる </a:t>
                </a: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𝒘</m:t>
                    </m:r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を平均化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周辺化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して</a:t>
                </a:r>
                <a:b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l-GR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𝛬</m:t>
                        </m:r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を求める問題にできる</a:t>
                </a: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7218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449" y="840071"/>
                <a:ext cx="8976543" cy="6025678"/>
              </a:xfrm>
              <a:prstGeom prst="rect">
                <a:avLst/>
              </a:prstGeom>
              <a:blipFill>
                <a:blip r:embed="rId3"/>
                <a:stretch>
                  <a:fillRect l="-951" t="-81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228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600" b="1" i="1" dirty="0" err="1">
                <a:solidFill>
                  <a:srgbClr val="0000FF"/>
                </a:solidFill>
              </a:rPr>
              <a:t>w</a:t>
            </a:r>
            <a:r>
              <a:rPr lang="en-US" altLang="ja-JP" sz="3600" b="1" i="1" baseline="-25000" dirty="0" err="1">
                <a:solidFill>
                  <a:srgbClr val="0000FF"/>
                </a:solidFill>
              </a:rPr>
              <a:t>i</a:t>
            </a:r>
            <a:r>
              <a:rPr lang="en-US" altLang="ja-JP" sz="3600" b="1" dirty="0">
                <a:solidFill>
                  <a:srgbClr val="0000FF"/>
                </a:solidFill>
              </a:rPr>
              <a:t> </a:t>
            </a:r>
            <a:r>
              <a:rPr lang="ja-JP" altLang="en-US" sz="3600" b="1" dirty="0">
                <a:solidFill>
                  <a:srgbClr val="0000FF"/>
                </a:solidFill>
              </a:rPr>
              <a:t>の分布をどうやって決めるか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743949734"/>
      </p:ext>
    </p:extLst>
  </p:cSld>
  <p:clrMapOvr>
    <a:masterClrMapping/>
  </p:clrMapOvr>
</p:sld>
</file>

<file path=ppt/theme/theme1.xml><?xml version="1.0" encoding="utf-8"?>
<a:theme xmlns:a="http://schemas.openxmlformats.org/drawingml/2006/main" name="10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3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Verdana"/>
        <a:ea typeface="メイリオ"/>
        <a:cs typeface=""/>
      </a:majorFont>
      <a:minorFont>
        <a:latin typeface="Verdana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>
            <a:latin typeface="ＭＳ Ｐゴシック" panose="020B0600070205080204" pitchFamily="50" charset="-128"/>
            <a:ea typeface="ＭＳ Ｐゴシック" panose="020B0600070205080204" pitchFamily="50" charset="-128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39929</TotalTime>
  <Words>2467</Words>
  <Application>Microsoft Office PowerPoint</Application>
  <PresentationFormat>画面に合わせる (4:3)</PresentationFormat>
  <Paragraphs>164</Paragraphs>
  <Slides>19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19</vt:i4>
      </vt:variant>
    </vt:vector>
  </HeadingPairs>
  <TitlesOfParts>
    <vt:vector size="31" baseType="lpstr">
      <vt:lpstr>等线</vt:lpstr>
      <vt:lpstr>ＭＳ Ｐゴシック</vt:lpstr>
      <vt:lpstr>メイリオ</vt:lpstr>
      <vt:lpstr>Arial</vt:lpstr>
      <vt:lpstr>Calibri</vt:lpstr>
      <vt:lpstr>Cambria Math</vt:lpstr>
      <vt:lpstr>Times New Roman</vt:lpstr>
      <vt:lpstr>Verdana</vt:lpstr>
      <vt:lpstr>Wingdings</vt:lpstr>
      <vt:lpstr>101_標準デザイン</vt:lpstr>
      <vt:lpstr>13_標準デザイン</vt:lpstr>
      <vt:lpstr>Office テーマ</vt:lpstr>
      <vt:lpstr>　　　　　ベイズ最適化・ベイズ推定 強化学習の１つ。      ベイズ最適化の手順 　a. カーネル回帰: カーネルは自由に選ぶ 　b. 回帰変数が正規分布 (ベイズ的考え方) 　c. 測定値(誤差)、予測値なども正規分布で連結:        ガウス過程 　d. 予測値の分布関数のパラメータの統計分布 　　　(つまり、予測値の平均と分散が得られる)</vt:lpstr>
      <vt:lpstr>統計学</vt:lpstr>
      <vt:lpstr>回帰のベイズ的考え方</vt:lpstr>
      <vt:lpstr>wi の分布と回帰</vt:lpstr>
      <vt:lpstr>wi の分布と回帰結果: 広い分布</vt:lpstr>
      <vt:lpstr>ベイズ的: データを使って wi の分布を狭める</vt:lpstr>
      <vt:lpstr>wi の分布と回帰結果: 狭い分布</vt:lpstr>
      <vt:lpstr>多変量ガウス分布と線形変換</vt:lpstr>
      <vt:lpstr>wi の分布をどうやって決めるか</vt:lpstr>
      <vt:lpstr>PowerPoint プレゼンテーション</vt:lpstr>
      <vt:lpstr>PowerPoint プレゼンテーション</vt:lpstr>
      <vt:lpstr>ガウス過程 (Gauss process)</vt:lpstr>
      <vt:lpstr>ガウス過程を利用したベイズ推定の流れ</vt:lpstr>
      <vt:lpstr>正規分布の表記と公式</vt:lpstr>
      <vt:lpstr>基底関数 (特徴ベクトル) で展開、wの消去</vt:lpstr>
      <vt:lpstr>カーネルトリック</vt:lpstr>
      <vt:lpstr>誤差（ノイズ）とRidge回帰の関係</vt:lpstr>
      <vt:lpstr>学習データ (xi) (i = 1, 2,･･･, N) と予測</vt:lpstr>
      <vt:lpstr>ハイパーパラメータの推定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HE XINYI</dc:creator>
  <cp:lastModifiedBy>神谷 利夫</cp:lastModifiedBy>
  <cp:revision>1857</cp:revision>
  <cp:lastPrinted>2019-01-16T07:11:21Z</cp:lastPrinted>
  <dcterms:created xsi:type="dcterms:W3CDTF">2018-09-23T14:38:03Z</dcterms:created>
  <dcterms:modified xsi:type="dcterms:W3CDTF">2023-03-22T03:55:08Z</dcterms:modified>
</cp:coreProperties>
</file>