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4004" r:id="rId2"/>
    <p:sldMasterId id="2147484041" r:id="rId3"/>
    <p:sldMasterId id="2147484053" r:id="rId4"/>
  </p:sldMasterIdLst>
  <p:notesMasterIdLst>
    <p:notesMasterId r:id="rId58"/>
  </p:notesMasterIdLst>
  <p:sldIdLst>
    <p:sldId id="4022" r:id="rId5"/>
    <p:sldId id="4967" r:id="rId6"/>
    <p:sldId id="4968" r:id="rId7"/>
    <p:sldId id="4963" r:id="rId8"/>
    <p:sldId id="4965" r:id="rId9"/>
    <p:sldId id="4913" r:id="rId10"/>
    <p:sldId id="4971" r:id="rId11"/>
    <p:sldId id="4972" r:id="rId12"/>
    <p:sldId id="4969" r:id="rId13"/>
    <p:sldId id="4920" r:id="rId14"/>
    <p:sldId id="4921" r:id="rId15"/>
    <p:sldId id="4924" r:id="rId16"/>
    <p:sldId id="4922" r:id="rId17"/>
    <p:sldId id="4973" r:id="rId18"/>
    <p:sldId id="4891" r:id="rId19"/>
    <p:sldId id="4828" r:id="rId20"/>
    <p:sldId id="4852" r:id="rId21"/>
    <p:sldId id="4851" r:id="rId22"/>
    <p:sldId id="4846" r:id="rId23"/>
    <p:sldId id="4823" r:id="rId24"/>
    <p:sldId id="4970" r:id="rId25"/>
    <p:sldId id="4831" r:id="rId26"/>
    <p:sldId id="4840" r:id="rId27"/>
    <p:sldId id="4937" r:id="rId28"/>
    <p:sldId id="4864" r:id="rId29"/>
    <p:sldId id="4865" r:id="rId30"/>
    <p:sldId id="4863" r:id="rId31"/>
    <p:sldId id="4867" r:id="rId32"/>
    <p:sldId id="4901" r:id="rId33"/>
    <p:sldId id="4910" r:id="rId34"/>
    <p:sldId id="4911" r:id="rId35"/>
    <p:sldId id="4872" r:id="rId36"/>
    <p:sldId id="4873" r:id="rId37"/>
    <p:sldId id="4836" r:id="rId38"/>
    <p:sldId id="4866" r:id="rId39"/>
    <p:sldId id="4874" r:id="rId40"/>
    <p:sldId id="4870" r:id="rId41"/>
    <p:sldId id="4888" r:id="rId42"/>
    <p:sldId id="4886" r:id="rId43"/>
    <p:sldId id="4875" r:id="rId44"/>
    <p:sldId id="4878" r:id="rId45"/>
    <p:sldId id="4876" r:id="rId46"/>
    <p:sldId id="4879" r:id="rId47"/>
    <p:sldId id="4877" r:id="rId48"/>
    <p:sldId id="4880" r:id="rId49"/>
    <p:sldId id="4881" r:id="rId50"/>
    <p:sldId id="4882" r:id="rId51"/>
    <p:sldId id="4889" r:id="rId52"/>
    <p:sldId id="4884" r:id="rId53"/>
    <p:sldId id="4961" r:id="rId54"/>
    <p:sldId id="4843" r:id="rId55"/>
    <p:sldId id="4844" r:id="rId56"/>
    <p:sldId id="4859" r:id="rId5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神谷 利夫" initials="神谷" lastIdx="1" clrIdx="0">
    <p:extLst>
      <p:ext uri="{19B8F6BF-5375-455C-9EA6-DF929625EA0E}">
        <p15:presenceInfo xmlns:p15="http://schemas.microsoft.com/office/powerpoint/2012/main" userId="7d9dfa9c7fba71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3" autoAdjust="0"/>
    <p:restoredTop sz="96652" autoAdjust="0"/>
  </p:normalViewPr>
  <p:slideViewPr>
    <p:cSldViewPr snapToGrid="0">
      <p:cViewPr varScale="1">
        <p:scale>
          <a:sx n="106" d="100"/>
          <a:sy n="106" d="100"/>
        </p:scale>
        <p:origin x="64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9652D-4DC6-43D8-9FF5-E1C9EAEB0F0E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6E9C1-5B12-4393-898A-0F129C7F5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553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69248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553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9571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553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93402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553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3662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553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08008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98923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6466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88034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32483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98319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5893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65416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99344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3451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79195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16101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24190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99298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48643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06571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40637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2108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95166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05543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73410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30726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82075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268430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55012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330129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676617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039450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07880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087366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464815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371021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403033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496409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341671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692243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379097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565475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427308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54322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94270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679363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597024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44262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3845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24771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7513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21667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9402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99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69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46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99207-A22D-4C0B-8BC6-0A450BE7DC24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4242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FC073-8E43-4A27-BC9F-D283EADCF086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4381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34A21-2771-4A8E-B948-BC987F9A10EE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2785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5A94D-BEFC-47F2-ADD9-CC1CDE86D830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73536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CA061-458E-441E-BCEC-B7AB8E52ABFF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4018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69594-6B2C-4AE0-AD8D-E8464A0C5F91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31735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55A36-BB40-443C-9791-3BA8CB4CEEB2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46973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F339D-AEDF-4C4B-BCEA-4EC7967453AC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0549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555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96F01-06F7-43B2-91C5-9275A55F7CEC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5862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40E7A-912F-41C1-BF35-14C8FF108CE7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65561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F57D0-4F26-4BA8-BA24-6AEA5CF165BE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6755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FD452-D6C8-4457-A19E-BCF2A28B95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0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D5A7-90A5-43E6-BC84-F2A5DAED55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97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22855-7AB7-4449-A8D9-C0157CACEA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38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155AB-EE5D-4017-BD2F-761123675B1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09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35C93-6F7B-4FFF-A0D0-0249924A8BF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60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0678-006A-49DA-B114-4E72D9E1EF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0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B8063-A1F4-4332-9D28-38051B08A82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70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2B2A1-F09E-4708-B99D-A56FC476FA2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15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7E3D1-6DFB-4869-9E2F-A54C9297DC6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2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45FA-44DC-4929-B83A-12C3235F082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20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D5394-D96E-45CD-AB8A-6F0716746D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27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FFD452-D6C8-4457-A19E-BCF2A28B953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873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8D5A7-90A5-43E6-BC84-F2A5DAED557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069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22855-7AB7-4449-A8D9-C0157CACEAE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435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A155AB-EE5D-4017-BD2F-761123675B1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365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35C93-6F7B-4FFF-A0D0-0249924A8BF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694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90678-006A-49DA-B114-4E72D9E1EFB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3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595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BB8063-A1F4-4332-9D28-38051B08A82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908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2B2A1-F09E-4708-B99D-A56FC476FA2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209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07E3D1-6DFB-4869-9E2F-A54C9297DC6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8372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545FA-44DC-4929-B83A-12C3235F082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951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D5394-D96E-45CD-AB8A-6F0716746D7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44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89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11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10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9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AC9C-C48F-4FA9-A1BF-043E4229BD26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12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826E72-A05E-4B5E-AEF3-9B9A3E33DAE4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63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BE128B-FAF9-49F9-B534-D0362DE59A7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7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BE128B-FAF9-49F9-B534-D0362DE59A7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52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0081FAC-3385-AD32-4C91-28C69CC7CD8F}"/>
              </a:ext>
            </a:extLst>
          </p:cNvPr>
          <p:cNvSpPr txBox="1"/>
          <p:nvPr/>
        </p:nvSpPr>
        <p:spPr>
          <a:xfrm>
            <a:off x="485987" y="3175204"/>
            <a:ext cx="86326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機械学習回帰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0ED2C1F5-ACD7-F294-E32F-298C01E584CA}"/>
              </a:ext>
            </a:extLst>
          </p:cNvPr>
          <p:cNvSpPr txBox="1">
            <a:spLocks/>
          </p:cNvSpPr>
          <p:nvPr/>
        </p:nvSpPr>
        <p:spPr bwMode="auto">
          <a:xfrm>
            <a:off x="1183506" y="63542"/>
            <a:ext cx="9361040" cy="64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3600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智慧とデータが拓くエレクトロニクス新材料開発拠点</a:t>
            </a:r>
            <a:endParaRPr kumimoji="0" lang="en-US" altLang="ja-JP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メイリオ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Lucida Bright" pitchFamily="18" charset="0"/>
              </a:rPr>
              <a:t>Data Driven Materials Research Institute for Electronics </a:t>
            </a:r>
          </a:p>
        </p:txBody>
      </p:sp>
      <p:pic>
        <p:nvPicPr>
          <p:cNvPr id="6" name="図 5" descr="アイコン&#10;&#10;低い精度で自動的に生成された説明">
            <a:extLst>
              <a:ext uri="{FF2B5EF4-FFF2-40B4-BE49-F238E27FC236}">
                <a16:creationId xmlns:a16="http://schemas.microsoft.com/office/drawing/2014/main" id="{66073070-1BD1-6114-3D47-82839B295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25" y="39919"/>
            <a:ext cx="663789" cy="66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975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EFC6AF-2E51-4DFE-B04A-5D8DA249BB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21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ノンパラメトリック回帰の例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ガウス過程回帰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B805C6A-01DA-0E19-DA67-6047B1B309DE}"/>
              </a:ext>
            </a:extLst>
          </p:cNvPr>
          <p:cNvSpPr txBox="1"/>
          <p:nvPr/>
        </p:nvSpPr>
        <p:spPr>
          <a:xfrm>
            <a:off x="34600" y="653993"/>
            <a:ext cx="9001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525" algn="l"/>
                <a:tab pos="3054350" algn="l"/>
              </a:tabLst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場所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]\[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tkprog_X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]\regression\Prop-T-x.xlsx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525" algn="l"/>
                <a:tab pos="3054350" algn="l"/>
              </a:tabLst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強化学習プログラム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bayes_gp_gui.py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を使用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53B8C55-CA2C-4120-2006-984231D05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994" y="1455594"/>
            <a:ext cx="53435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994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25C9922-A997-62F4-4A1D-7A46938EE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21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ノンパラメトリック回帰の例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入力データ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11B21E-5BB3-818D-B968-22C269B41617}"/>
              </a:ext>
            </a:extLst>
          </p:cNvPr>
          <p:cNvSpPr txBox="1"/>
          <p:nvPr/>
        </p:nvSpPr>
        <p:spPr>
          <a:xfrm>
            <a:off x="34600" y="555140"/>
            <a:ext cx="9001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525" algn="l"/>
                <a:tab pos="3054350" algn="l"/>
              </a:tabLst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場所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]\[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tkprog_X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]\regression\Prop-T-x.xlsx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A48BF18-D302-84B0-88BF-736E375CA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49" y="1414120"/>
            <a:ext cx="4463796" cy="465886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7EEA1E-6E9C-2CBA-DC84-89479DA5C568}"/>
              </a:ext>
            </a:extLst>
          </p:cNvPr>
          <p:cNvSpPr txBox="1"/>
          <p:nvPr/>
        </p:nvSpPr>
        <p:spPr>
          <a:xfrm>
            <a:off x="3006547" y="5955474"/>
            <a:ext cx="1342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72321C5-F312-7045-23A6-6F33BB9A9834}"/>
              </a:ext>
            </a:extLst>
          </p:cNvPr>
          <p:cNvSpPr txBox="1"/>
          <p:nvPr/>
        </p:nvSpPr>
        <p:spPr>
          <a:xfrm rot="16200000">
            <a:off x="-388926" y="3481944"/>
            <a:ext cx="1647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Property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C7688F1-6B54-8151-5EDB-C316CA5356E3}"/>
              </a:ext>
            </a:extLst>
          </p:cNvPr>
          <p:cNvSpPr txBox="1"/>
          <p:nvPr/>
        </p:nvSpPr>
        <p:spPr>
          <a:xfrm>
            <a:off x="3736237" y="3450946"/>
            <a:ext cx="1647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x=0.172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EEC2D3E-6BD7-CA77-3B38-46E24EDB6B24}"/>
              </a:ext>
            </a:extLst>
          </p:cNvPr>
          <p:cNvSpPr txBox="1"/>
          <p:nvPr/>
        </p:nvSpPr>
        <p:spPr>
          <a:xfrm>
            <a:off x="3800855" y="2944979"/>
            <a:ext cx="1647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x=0.028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561F8B3-4F81-FED8-3371-EA15D5CD53F9}"/>
              </a:ext>
            </a:extLst>
          </p:cNvPr>
          <p:cNvSpPr txBox="1"/>
          <p:nvPr/>
        </p:nvSpPr>
        <p:spPr>
          <a:xfrm>
            <a:off x="3800855" y="2478427"/>
            <a:ext cx="1647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x=0.041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8B8DB5D-0A06-983D-A051-3EC54F5EA4E1}"/>
              </a:ext>
            </a:extLst>
          </p:cNvPr>
          <p:cNvSpPr txBox="1"/>
          <p:nvPr/>
        </p:nvSpPr>
        <p:spPr>
          <a:xfrm>
            <a:off x="3736237" y="2004719"/>
            <a:ext cx="1647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x=0.105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F2791DC-A297-2538-1CFA-277C33A19C69}"/>
              </a:ext>
            </a:extLst>
          </p:cNvPr>
          <p:cNvSpPr txBox="1"/>
          <p:nvPr/>
        </p:nvSpPr>
        <p:spPr>
          <a:xfrm>
            <a:off x="5175967" y="2595318"/>
            <a:ext cx="38605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525" algn="l"/>
                <a:tab pos="3054350" algn="l"/>
              </a:tabLst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明確な傾向がわからない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525" algn="l"/>
                <a:tab pos="3054350" algn="l"/>
              </a:tabLst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依存性はともかく、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依存性はわからない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525" algn="l"/>
                <a:tab pos="3054350" algn="l"/>
              </a:tabLst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525" algn="l"/>
                <a:tab pos="3054350" algn="l"/>
              </a:tabLst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パラメトリック回帰はむずかしい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525" algn="l"/>
                <a:tab pos="3054350" algn="l"/>
              </a:tabLst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525" algn="l"/>
                <a:tab pos="3054350" algn="l"/>
              </a:tabLst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ノンパラメトリック回帰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05358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16F9784-537B-20CA-24E7-2F261FCFE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9" y="1111159"/>
            <a:ext cx="7705969" cy="556471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25C9922-A997-62F4-4A1D-7A46938EE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21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ノンパラメトリック回帰の例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予測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BBA568-1240-DAFB-D4A0-3334581991DE}"/>
              </a:ext>
            </a:extLst>
          </p:cNvPr>
          <p:cNvSpPr txBox="1"/>
          <p:nvPr/>
        </p:nvSpPr>
        <p:spPr>
          <a:xfrm>
            <a:off x="34600" y="555140"/>
            <a:ext cx="9001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525" algn="l"/>
                <a:tab pos="3054350" algn="l"/>
              </a:tabLst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場所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]\[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tkprog_X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]\regression\Prop-T-x.xlsx</a:t>
            </a:r>
          </a:p>
        </p:txBody>
      </p:sp>
    </p:spTree>
    <p:extLst>
      <p:ext uri="{BB962C8B-B14F-4D97-AF65-F5344CB8AC3E}">
        <p14:creationId xmlns:p14="http://schemas.microsoft.com/office/powerpoint/2010/main" val="126501881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25C9922-A997-62F4-4A1D-7A46938EE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21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ノンパラメトリック回帰の例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平均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1C4AD4E-ED40-D8F1-425A-D8E8B173A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30" y="1117245"/>
            <a:ext cx="7784123" cy="562114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E2ADD96-EDEA-1FD5-74E7-3DDBB2BE8B3A}"/>
              </a:ext>
            </a:extLst>
          </p:cNvPr>
          <p:cNvSpPr txBox="1"/>
          <p:nvPr/>
        </p:nvSpPr>
        <p:spPr>
          <a:xfrm>
            <a:off x="34600" y="555140"/>
            <a:ext cx="9001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525" algn="l"/>
                <a:tab pos="3054350" algn="l"/>
              </a:tabLst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場所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]\[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tkprog_X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]\regression\Prop-T-x.xlsx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1078900-E9CC-724A-9BA3-5C40B0CEEEB2}"/>
              </a:ext>
            </a:extLst>
          </p:cNvPr>
          <p:cNvSpPr txBox="1"/>
          <p:nvPr/>
        </p:nvSpPr>
        <p:spPr>
          <a:xfrm>
            <a:off x="2952145" y="1431744"/>
            <a:ext cx="2697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525" algn="l"/>
                <a:tab pos="3054350" algn="l"/>
              </a:tabLst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最適条件はこの辺？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D11D9BC4-25BD-1FAE-B13F-8898FA2586A4}"/>
              </a:ext>
            </a:extLst>
          </p:cNvPr>
          <p:cNvSpPr/>
          <p:nvPr/>
        </p:nvSpPr>
        <p:spPr bwMode="auto">
          <a:xfrm>
            <a:off x="3438144" y="1809853"/>
            <a:ext cx="629108" cy="52669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05042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5EA916-10E8-4AA1-C0C2-D9AA3400A65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ノンパラメトリック回帰の基礎</a:t>
            </a:r>
            <a:endParaRPr kumimoji="1" lang="en-US" altLang="ja-JP" sz="4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ja-JP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</a:b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基底関数を使った線形回帰</a:t>
            </a:r>
            <a:br>
              <a:rPr lang="en-US" altLang="ja-JP" dirty="0"/>
            </a:br>
            <a:r>
              <a:rPr lang="en-US" altLang="ja-JP" dirty="0"/>
              <a:t>(Kernel</a:t>
            </a:r>
            <a:r>
              <a:rPr lang="ja-JP" altLang="en-US" dirty="0"/>
              <a:t>回帰</a:t>
            </a:r>
            <a:r>
              <a:rPr lang="en-US" altLang="ja-JP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17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66A62E8-F81D-9A10-130F-34F1856F4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20" y="1007745"/>
            <a:ext cx="3625021" cy="535305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Gaussian Kernel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7BE073-C0B9-039D-AB4C-2ACEA1B3B4B4}"/>
              </a:ext>
            </a:extLst>
          </p:cNvPr>
          <p:cNvSpPr/>
          <p:nvPr/>
        </p:nvSpPr>
        <p:spPr>
          <a:xfrm>
            <a:off x="1561512" y="4652434"/>
            <a:ext cx="1215643" cy="229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FBEF033-785B-3F29-069A-C0182F19B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0" y="1809750"/>
            <a:ext cx="57721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8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D5C31DF-0409-EE70-0DCC-B2AD39D34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060" y="1745639"/>
            <a:ext cx="6156325" cy="511236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Kernel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回帰はデータを再現できるが・・・</a:t>
            </a:r>
          </a:p>
        </p:txBody>
      </p:sp>
      <p:sp>
        <p:nvSpPr>
          <p:cNvPr id="3" name="オブジェクト 2"/>
          <p:cNvSpPr txBox="1"/>
          <p:nvPr/>
        </p:nvSpPr>
        <p:spPr bwMode="auto">
          <a:xfrm>
            <a:off x="219808" y="613312"/>
            <a:ext cx="8458200" cy="109093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データ点数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(Kernel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回帰の場合は基底関数の数はデータ点数と同じ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ガウス関数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個、幅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wG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=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L2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正規化項　なし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(Ridge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解析をしない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415859A-1305-3694-9F58-79D985AE0BE9}"/>
              </a:ext>
            </a:extLst>
          </p:cNvPr>
          <p:cNvSpPr txBox="1"/>
          <p:nvPr/>
        </p:nvSpPr>
        <p:spPr>
          <a:xfrm>
            <a:off x="0" y="3252485"/>
            <a:ext cx="388368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データ点は完全に再現しているが、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他の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x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ではまったく合っていない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　基底関数で表現できない領域がある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　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=&gt;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幅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wG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を広げる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9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B974E3E-6A4D-B2F6-CFF2-6953EC49F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52" y="1791070"/>
            <a:ext cx="6101617" cy="5066929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ハイパーパラメータで合う解は見つかるが・・・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213803-FA1F-5FDC-27A5-FC6714E3C6D8}"/>
              </a:ext>
            </a:extLst>
          </p:cNvPr>
          <p:cNvSpPr txBox="1"/>
          <p:nvPr/>
        </p:nvSpPr>
        <p:spPr>
          <a:xfrm>
            <a:off x="93784" y="2428449"/>
            <a:ext cx="339187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きれいにフィッティングしているが、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すべてのデータ点を通った曲線が望ましい解か？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　過剰適合？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" name="オブジェクト 2">
            <a:extLst>
              <a:ext uri="{FF2B5EF4-FFF2-40B4-BE49-F238E27FC236}">
                <a16:creationId xmlns:a16="http://schemas.microsoft.com/office/drawing/2014/main" id="{EBE00C55-3398-B5ED-8861-E5DA130DC325}"/>
              </a:ext>
            </a:extLst>
          </p:cNvPr>
          <p:cNvSpPr txBox="1"/>
          <p:nvPr/>
        </p:nvSpPr>
        <p:spPr bwMode="auto">
          <a:xfrm>
            <a:off x="376115" y="575946"/>
            <a:ext cx="8458200" cy="109093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データ点数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ガウス関数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個、幅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L2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正規化項　なし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(Ridge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解析をしない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16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F60ED38-D96C-6302-FE59-69E0B1A2C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812" y="1759409"/>
            <a:ext cx="5820263" cy="4833286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幅を大きくしすぎると予測性能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汎化性能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が悪くなる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E27D386-85F9-DD4A-39A6-A8DBCC01B91F}"/>
              </a:ext>
            </a:extLst>
          </p:cNvPr>
          <p:cNvSpPr txBox="1"/>
          <p:nvPr/>
        </p:nvSpPr>
        <p:spPr>
          <a:xfrm>
            <a:off x="54708" y="2551837"/>
            <a:ext cx="3391877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データ点はほぼ再現しているが、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他の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x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 では振動が大きい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そもそも、すべてのデータ点を通った曲線が望ましい解か？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　過剰適合？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902C8FD-5B11-6CC4-E84D-57D1AB4B33E1}"/>
              </a:ext>
            </a:extLst>
          </p:cNvPr>
          <p:cNvSpPr txBox="1"/>
          <p:nvPr/>
        </p:nvSpPr>
        <p:spPr>
          <a:xfrm>
            <a:off x="5480137" y="4628481"/>
            <a:ext cx="31793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回帰係数が正負に大きく振動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" name="オブジェクト 2">
            <a:extLst>
              <a:ext uri="{FF2B5EF4-FFF2-40B4-BE49-F238E27FC236}">
                <a16:creationId xmlns:a16="http://schemas.microsoft.com/office/drawing/2014/main" id="{D39EB442-BCBF-3D83-0349-1DDCC7BF95B4}"/>
              </a:ext>
            </a:extLst>
          </p:cNvPr>
          <p:cNvSpPr txBox="1"/>
          <p:nvPr/>
        </p:nvSpPr>
        <p:spPr bwMode="auto">
          <a:xfrm>
            <a:off x="376115" y="566421"/>
            <a:ext cx="8458200" cy="109093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データ点数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ガウス関数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個、幅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L2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正規化項　なし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(Ridge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解析をしない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91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関数ベクトルの共線性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30EB63F-6C77-115E-E625-6775CBFEC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995" y="2745700"/>
            <a:ext cx="4640989" cy="396523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478EB36-2774-9747-6441-4A24FEC770E1}"/>
              </a:ext>
            </a:extLst>
          </p:cNvPr>
          <p:cNvSpPr txBox="1"/>
          <p:nvPr/>
        </p:nvSpPr>
        <p:spPr>
          <a:xfrm>
            <a:off x="195262" y="661910"/>
            <a:ext cx="885983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関数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個のデータの組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次元ベクトル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と考えると、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 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の組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も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次元ベクトル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として考えられる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連続関数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、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は無限次元ベクトル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ファイル： 関数ベクトルの共線性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.xlsx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の前後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–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、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+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&lt;&lt;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w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のガウス基底関数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動径基底関数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RBF)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平均として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RBF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は近似できる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~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–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+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+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)) / 2   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6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フィッティング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回帰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(regression)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267628" y="1018478"/>
                <a:ext cx="8734195" cy="56718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線形回帰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  モデルがフィッティングパラメータ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 に関して線形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  <a:cs typeface="+mn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b="1" dirty="0">
                    <a:solidFill>
                      <a:srgbClr val="000000"/>
                    </a:solidFill>
                    <a:ea typeface="ＭＳ Ｐゴシック"/>
                  </a:rPr>
                  <a:t>　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モデル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ja-JP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𝒙</m:t>
                    </m:r>
                  </m:oMath>
                </a14:m>
                <a:endParaRPr lang="en-US" altLang="ja-JP" sz="2400" b="1" dirty="0">
                  <a:solidFill>
                    <a:srgbClr val="000000"/>
                  </a:solidFill>
                  <a:ea typeface="ＭＳ Ｐゴシック" panose="020B0600070205080204" pitchFamily="50" charset="-128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anose="020B0600070205080204" pitchFamily="50" charset="-128"/>
                    <a:cs typeface="+mn-cs"/>
                  </a:rPr>
                  <a:t>　　　　　　</a:t>
                </a:r>
                <a14:m>
                  <m:oMath xmlns:m="http://schemas.openxmlformats.org/officeDocument/2006/math">
                    <m:r>
                      <a:rPr lang="en-US" altLang="ja-JP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ja-JP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𝐞𝐱𝐩</m:t>
                    </m:r>
                    <m:d>
                      <m:dPr>
                        <m:ctrlP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ja-JP" alt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f>
                          <m:fPr>
                            <m:ctrlP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400" b="1" dirty="0">
                    <a:solidFill>
                      <a:srgbClr val="000000"/>
                    </a:solidFill>
                    <a:ea typeface="ＭＳ Ｐゴシック" panose="020B0600070205080204" pitchFamily="50" charset="-128"/>
                  </a:rPr>
                  <a:t> =&gt; </a:t>
                </a:r>
                <a14:m>
                  <m:oMath xmlns:m="http://schemas.openxmlformats.org/officeDocument/2006/math">
                    <m:r>
                      <a:rPr kumimoji="1" lang="en-US" altLang="ja-JP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𝐥𝐨𝐠</m:t>
                    </m:r>
                    <m:r>
                      <a:rPr kumimoji="1" lang="en-US" altLang="ja-JP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ja-JP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den>
                    </m:f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anose="020B0600070205080204" pitchFamily="50" charset="-128"/>
                    <a:cs typeface="+mn-cs"/>
                  </a:rPr>
                  <a:t>　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非線形回帰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  モデルがフィッティングパラメータ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 に関して非線形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  <a:cs typeface="+mn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b="1" dirty="0">
                    <a:solidFill>
                      <a:srgbClr val="000000"/>
                    </a:solidFill>
                    <a:ea typeface="ＭＳ Ｐゴシック"/>
                  </a:rPr>
                  <a:t>　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モデル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ja-JP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>
                        <a:latin typeface="Cambria Math" panose="02040503050406030204" pitchFamily="18" charset="0"/>
                      </a:rPr>
                      <m:t>𝐞𝐱𝐩</m:t>
                    </m:r>
                    <m:d>
                      <m:d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altLang="ja-JP" sz="2400" b="1" dirty="0">
                  <a:solidFill>
                    <a:srgbClr val="000000"/>
                  </a:solidFill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重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線形回帰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多重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回帰、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多変量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回帰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)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 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  <a:cs typeface="+mn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b="1" dirty="0">
                    <a:solidFill>
                      <a:srgbClr val="000000"/>
                    </a:solidFill>
                    <a:ea typeface="ＭＳ Ｐゴシック"/>
                  </a:rPr>
                  <a:t>　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モデル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ja-JP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+⋯</m:t>
                    </m:r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+mn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panose="020B0600070205080204" pitchFamily="50" charset="-128"/>
                    <a:cs typeface="+mn-cs"/>
                  </a:rPr>
                  <a:t>　　　　　　</a:t>
                </a:r>
                <a14:m>
                  <m:oMath xmlns:m="http://schemas.openxmlformats.org/officeDocument/2006/math">
                    <m:r>
                      <a:rPr kumimoji="1" lang="en-US" altLang="ja-JP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𝐥𝐨𝐠</m:t>
                    </m:r>
                    <m:r>
                      <a:rPr kumimoji="1" lang="en-US" altLang="ja-JP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𝝈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𝑻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 =</m:t>
                    </m:r>
                    <m:sSub>
                      <m:sSubPr>
                        <m:ctrlPr>
                          <a:rPr lang="ja-JP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f>
                      <m:f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den>
                    </m:f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f>
                      <m:fPr>
                        <m:ctrlP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en-US" altLang="ja-JP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+mn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628" y="1018478"/>
                <a:ext cx="8734195" cy="5671882"/>
              </a:xfrm>
              <a:prstGeom prst="rect">
                <a:avLst/>
              </a:prstGeom>
              <a:blipFill>
                <a:blip r:embed="rId3"/>
                <a:stretch>
                  <a:fillRect l="-1117" t="-6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9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正則化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75463" y="695942"/>
                <a:ext cx="9108504" cy="6108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正則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素性の良い性質を持っていること。微分可能、逆数を持つ、など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係数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の絶対値が大きくならないようにペナルティ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正則化項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を加える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　モデル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=0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LASSO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回帰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(L1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正則化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(Least Absolute Shrinkage and Selection Operator)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目的関数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S</m:t>
                    </m:r>
                    <m: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kumimoji="1" lang="ja-JP" alt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2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</m:t>
                    </m:r>
                    <m:r>
                      <a:rPr kumimoji="1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nary>
                      <m:naryPr>
                        <m:chr m:val="∑"/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  <m: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・ 適切に </a:t>
                </a:r>
                <a14:m>
                  <m:oMath xmlns:m="http://schemas.openxmlformats.org/officeDocument/2006/math"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𝜶</m:t>
                    </m:r>
                    <m:r>
                      <a:rPr kumimoji="1" lang="ja-JP" alt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を選ぶと、</a:t>
                </a: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フィッティングは悪くなるが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不要な係数が０になる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Ridge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回帰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(L2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正則化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目的関数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S</m:t>
                    </m:r>
                    <m: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kumimoji="1" lang="ja-JP" alt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2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nary>
                      <m:naryPr>
                        <m:chr m:val="∑"/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  <m: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p>
                      <m:e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・ </a:t>
                </a:r>
                <a14:m>
                  <m:oMath xmlns:m="http://schemas.openxmlformats.org/officeDocument/2006/math"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𝜶</m:t>
                    </m:r>
                    <m:r>
                      <a:rPr kumimoji="1" lang="ja-JP" alt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を大きくすると、</a:t>
                </a: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フィッティングは悪くなるが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振動が抑えられる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Elastic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Net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回帰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(L1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正則化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+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L2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正則化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目的関数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S</m:t>
                    </m:r>
                    <m: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kumimoji="1" lang="ja-JP" alt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2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𝐾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nary>
                      <m:naryPr>
                        <m:chr m:val="∑"/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  <m: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(1−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𝐾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nary>
                      <m:naryPr>
                        <m:chr m:val="∑"/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  <m: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p>
                      <m:e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63" y="695942"/>
                <a:ext cx="9108504" cy="6108350"/>
              </a:xfrm>
              <a:prstGeom prst="rect">
                <a:avLst/>
              </a:prstGeom>
              <a:blipFill>
                <a:blip r:embed="rId3"/>
                <a:stretch>
                  <a:fillRect l="-669" t="-299" b="-6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DEFE5E2-7069-75E5-4ACD-D0C643C888ED}"/>
              </a:ext>
            </a:extLst>
          </p:cNvPr>
          <p:cNvCxnSpPr>
            <a:cxnSpLocks/>
          </p:cNvCxnSpPr>
          <p:nvPr/>
        </p:nvCxnSpPr>
        <p:spPr>
          <a:xfrm>
            <a:off x="2120590" y="3372266"/>
            <a:ext cx="26233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B15B08-A732-D35F-192E-2E4810592514}"/>
              </a:ext>
            </a:extLst>
          </p:cNvPr>
          <p:cNvCxnSpPr>
            <a:cxnSpLocks/>
          </p:cNvCxnSpPr>
          <p:nvPr/>
        </p:nvCxnSpPr>
        <p:spPr>
          <a:xfrm>
            <a:off x="5030019" y="3372266"/>
            <a:ext cx="14292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A419563-AFC8-ADDC-2AD0-EA9C396B9FBF}"/>
              </a:ext>
            </a:extLst>
          </p:cNvPr>
          <p:cNvSpPr txBox="1"/>
          <p:nvPr/>
        </p:nvSpPr>
        <p:spPr>
          <a:xfrm>
            <a:off x="2908427" y="3372266"/>
            <a:ext cx="4634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誤差項　　　　　　　　　　　正則化項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05A9A44-B2F7-5B11-8E39-0184E4434AD1}"/>
              </a:ext>
            </a:extLst>
          </p:cNvPr>
          <p:cNvCxnSpPr>
            <a:cxnSpLocks/>
          </p:cNvCxnSpPr>
          <p:nvPr/>
        </p:nvCxnSpPr>
        <p:spPr>
          <a:xfrm>
            <a:off x="2171040" y="4928323"/>
            <a:ext cx="26233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793D087-97C6-A906-A808-7F2C02EA4C94}"/>
              </a:ext>
            </a:extLst>
          </p:cNvPr>
          <p:cNvCxnSpPr>
            <a:cxnSpLocks/>
          </p:cNvCxnSpPr>
          <p:nvPr/>
        </p:nvCxnSpPr>
        <p:spPr>
          <a:xfrm>
            <a:off x="5080469" y="4928323"/>
            <a:ext cx="14292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7AB1EEA-18FD-91C4-A50D-BA6EAFE4B137}"/>
              </a:ext>
            </a:extLst>
          </p:cNvPr>
          <p:cNvSpPr txBox="1"/>
          <p:nvPr/>
        </p:nvSpPr>
        <p:spPr>
          <a:xfrm>
            <a:off x="2958877" y="4928323"/>
            <a:ext cx="4634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誤差項　　　　　　　　　　　正則化項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5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D7D5700-EE3E-BA01-856C-AEF78CD75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5" y="1574479"/>
            <a:ext cx="6286500" cy="5236137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正則化項を入れることで汎化性能が改善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E27D386-85F9-DD4A-39A6-A8DBCC01B91F}"/>
              </a:ext>
            </a:extLst>
          </p:cNvPr>
          <p:cNvSpPr txBox="1"/>
          <p:nvPr/>
        </p:nvSpPr>
        <p:spPr>
          <a:xfrm>
            <a:off x="865553" y="3075712"/>
            <a:ext cx="271584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データ点の再現性は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悪くなっているが、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全体的に滑らかな曲線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902C8FD-5B11-6CC4-E84D-57D1AB4B33E1}"/>
              </a:ext>
            </a:extLst>
          </p:cNvPr>
          <p:cNvSpPr txBox="1"/>
          <p:nvPr/>
        </p:nvSpPr>
        <p:spPr>
          <a:xfrm>
            <a:off x="5480137" y="4628481"/>
            <a:ext cx="317931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回帰係数の振動が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大きく抑えられる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" name="オブジェクト 2">
            <a:extLst>
              <a:ext uri="{FF2B5EF4-FFF2-40B4-BE49-F238E27FC236}">
                <a16:creationId xmlns:a16="http://schemas.microsoft.com/office/drawing/2014/main" id="{D39EB442-BCBF-3D83-0349-1DDCC7BF95B4}"/>
              </a:ext>
            </a:extLst>
          </p:cNvPr>
          <p:cNvSpPr txBox="1"/>
          <p:nvPr/>
        </p:nvSpPr>
        <p:spPr bwMode="auto">
          <a:xfrm>
            <a:off x="337040" y="621126"/>
            <a:ext cx="8458200" cy="109093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データ点数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ガウス関数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11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個、幅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L2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正規化項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0.1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5EA916-10E8-4AA1-C0C2-D9AA3400A65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機械学習 </a:t>
            </a:r>
            <a:r>
              <a:rPr kumimoji="1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</a:t>
            </a:r>
            <a:r>
              <a:rPr kumimoji="1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線形回帰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(Ridge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、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LASSO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多層パーセプトロン回帰</a:t>
            </a:r>
            <a:endParaRPr lang="en-US" altLang="ja-JP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ガウス過程回帰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－分類器－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ランダムフォレスト回帰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サポートベクター回帰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61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機械学習回帰の例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scikit-regressions.py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7" name="オブジェクト 2">
            <a:extLst>
              <a:ext uri="{FF2B5EF4-FFF2-40B4-BE49-F238E27FC236}">
                <a16:creationId xmlns:a16="http://schemas.microsoft.com/office/drawing/2014/main" id="{58883D91-3082-4C07-B269-CDFC9E259252}"/>
              </a:ext>
            </a:extLst>
          </p:cNvPr>
          <p:cNvSpPr txBox="1"/>
          <p:nvPr/>
        </p:nvSpPr>
        <p:spPr bwMode="auto">
          <a:xfrm>
            <a:off x="0" y="632460"/>
            <a:ext cx="9067800" cy="142298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入力ファイル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一変数関数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の回帰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ファイル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tkprog_tutorial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\regression\random-poly-ML_with_blank.xlsx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プログラム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scikit-regressions.py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オブジェクト 2">
            <a:extLst>
              <a:ext uri="{FF2B5EF4-FFF2-40B4-BE49-F238E27FC236}">
                <a16:creationId xmlns:a16="http://schemas.microsoft.com/office/drawing/2014/main" id="{A7E2A53E-2BBD-932C-075A-17507A3A214F}"/>
              </a:ext>
            </a:extLst>
          </p:cNvPr>
          <p:cNvSpPr txBox="1"/>
          <p:nvPr/>
        </p:nvSpPr>
        <p:spPr bwMode="auto">
          <a:xfrm>
            <a:off x="3786065" y="2000250"/>
            <a:ext cx="5179646" cy="466578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ラベルの制御子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(bayes_gp_plain.py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に類似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先頭が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‘-‘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の場合、記述子にも目的関数にも含めない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先頭が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‘o:’,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‘t:’,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‘max:’,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‘min:’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の場合、目的関数とする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その他の行は記述子とする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第１列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目的関数となる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目的関数が入力されているデータは、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学習データ、検証データに使われる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目的関数がブランクの部分は、予測値を計算する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第２列以降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記述子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247CA1-CFFB-9062-8E7A-D1BE1419010D}"/>
              </a:ext>
            </a:extLst>
          </p:cNvPr>
          <p:cNvGraphicFramePr>
            <a:graphicFrameLocks noGrp="1"/>
          </p:cNvGraphicFramePr>
          <p:nvPr/>
        </p:nvGraphicFramePr>
        <p:xfrm>
          <a:off x="247113" y="1935956"/>
          <a:ext cx="3291840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2947153642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789354977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617004766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20429034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74293928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x^0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x^1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x^2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x^3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117648256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123086894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0.000125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348716647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39576777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11.13943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14000099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8.412969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0.000125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3632433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4.850587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40721736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4.118663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0.0225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0.003375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374244212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6.692228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0.008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19181394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4.904099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0.0625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0.015625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2464757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0.635779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0.027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208831266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13.57628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0.35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0.1225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0.042875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17234006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3.65209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0.16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0.064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451288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8.525117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0.45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0.2025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0.091125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38091495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14.0056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0.125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20593105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12.57216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0.55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0.3025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0.166375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24539361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8.362779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0.36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0.216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37794895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12.62163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0.65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0.4225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0.274625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3023493581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5A06E11-116C-4269-7F34-D1B62FC0A050}"/>
              </a:ext>
            </a:extLst>
          </p:cNvPr>
          <p:cNvSpPr/>
          <p:nvPr/>
        </p:nvSpPr>
        <p:spPr>
          <a:xfrm>
            <a:off x="178289" y="2139950"/>
            <a:ext cx="786911" cy="714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3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B01091-23ED-986F-5207-93C2FF6A0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07" y="714375"/>
            <a:ext cx="4002358" cy="591026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C9EAA9B-0F23-34B2-8530-BBE30AEDE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679" y="619491"/>
            <a:ext cx="5775745" cy="6157009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機械学習の例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scikit-regressions.py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B2847F-A210-223D-6F43-F0FD1C1BA8B3}"/>
              </a:ext>
            </a:extLst>
          </p:cNvPr>
          <p:cNvSpPr/>
          <p:nvPr/>
        </p:nvSpPr>
        <p:spPr>
          <a:xfrm>
            <a:off x="250138" y="4947442"/>
            <a:ext cx="1242646" cy="281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543AFC0-2265-B58F-FA1A-D4DAD12BFF4A}"/>
              </a:ext>
            </a:extLst>
          </p:cNvPr>
          <p:cNvSpPr/>
          <p:nvPr/>
        </p:nvSpPr>
        <p:spPr>
          <a:xfrm>
            <a:off x="3227088" y="4801819"/>
            <a:ext cx="245309" cy="10199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578556-CE5E-4D0A-FB6D-E22608065A56}"/>
              </a:ext>
            </a:extLst>
          </p:cNvPr>
          <p:cNvSpPr txBox="1"/>
          <p:nvPr/>
        </p:nvSpPr>
        <p:spPr>
          <a:xfrm>
            <a:off x="487890" y="4482860"/>
            <a:ext cx="132562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１． クリック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8151D4-E76B-6194-5DE8-81FA9EB032E5}"/>
              </a:ext>
            </a:extLst>
          </p:cNvPr>
          <p:cNvSpPr txBox="1"/>
          <p:nvPr/>
        </p:nvSpPr>
        <p:spPr>
          <a:xfrm>
            <a:off x="1911746" y="4978619"/>
            <a:ext cx="132562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２．チェック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D8F1D8-6644-840E-9155-724D7C244B40}"/>
              </a:ext>
            </a:extLst>
          </p:cNvPr>
          <p:cNvSpPr txBox="1"/>
          <p:nvPr/>
        </p:nvSpPr>
        <p:spPr>
          <a:xfrm>
            <a:off x="5912303" y="1906928"/>
            <a:ext cx="285435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２．ファイル選択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random-poly-ML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-xy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.xlsx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9770A8-58B6-6416-7209-C948D5ACCF79}"/>
              </a:ext>
            </a:extLst>
          </p:cNvPr>
          <p:cNvSpPr txBox="1"/>
          <p:nvPr/>
        </p:nvSpPr>
        <p:spPr>
          <a:xfrm>
            <a:off x="3066143" y="6466234"/>
            <a:ext cx="214671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３．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run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を押して実行</a:t>
            </a:r>
          </a:p>
        </p:txBody>
      </p:sp>
    </p:spTree>
    <p:extLst>
      <p:ext uri="{BB962C8B-B14F-4D97-AF65-F5344CB8AC3E}">
        <p14:creationId xmlns:p14="http://schemas.microsoft.com/office/powerpoint/2010/main" val="9195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コンソール出力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F2F0AF6-B2F3-7C2B-59DE-A42D0AB80C39}"/>
              </a:ext>
            </a:extLst>
          </p:cNvPr>
          <p:cNvSpPr txBox="1"/>
          <p:nvPr/>
        </p:nvSpPr>
        <p:spPr>
          <a:xfrm>
            <a:off x="190500" y="533400"/>
            <a:ext cx="8715375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infile=D:/tkProg/tkprog_tutorial/regression/random-poly-ML-xy.xlsx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method=linear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Fraction of test data=0.3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--cut--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Covariances of standardized values		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共分散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( 0,  1) (        -x,        o:y):   0.1117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( 0,  2) (        -x,        x^1):   0.1080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( 0,  3) (        -x,        x^2):   0.1036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--cut--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Scores: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				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評価関数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Mean absolute error (MAE): training       3.63  test:       3.79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Mean squared error (MSE) : training       17.8  test:       22.7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Root MSE (RMSE)          : training       4.22  test:       4.76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R^2 score                : training      0.931  test:       0.93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--cut--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Parameters:</a:t>
            </a:r>
            <a:r>
              <a:rPr kumimoji="1" lang="fr-FR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	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	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線形回帰の係数</a:t>
            </a:r>
            <a:endParaRPr kumimoji="1" lang="fr-FR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intercept: 21.702580366119125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coefficients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x^1:        2.159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x^2:       -7.523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x^3:        20.96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--cut--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Correlation heatmap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		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相関係数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-x       o:y       x^1       x^2       x^3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-x   1.000000  0.882608  1.000000  0.967650  0.915525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o:y  0.882608  1.000000  0.882608  0.950931  0.965255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x^1  1.000000  0.882608  1.000000  0.967650  0.915525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x^2  0.967650  0.950931  0.967650  1.000000  0.985951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x^3  0.915525  0.965255  0.915525  0.985951  1.000000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D7A997-E8E8-7A05-6444-2840D100D34E}"/>
              </a:ext>
            </a:extLst>
          </p:cNvPr>
          <p:cNvSpPr txBox="1"/>
          <p:nvPr/>
        </p:nvSpPr>
        <p:spPr>
          <a:xfrm>
            <a:off x="11584" y="211693"/>
            <a:ext cx="2948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model=linear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  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線形回帰</a:t>
            </a:r>
          </a:p>
        </p:txBody>
      </p:sp>
    </p:spTree>
    <p:extLst>
      <p:ext uri="{BB962C8B-B14F-4D97-AF65-F5344CB8AC3E}">
        <p14:creationId xmlns:p14="http://schemas.microsoft.com/office/powerpoint/2010/main" val="154365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箱ひげ図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60A5D75-8C51-4F7A-E783-B71AB50104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9"/>
          <a:stretch/>
        </p:blipFill>
        <p:spPr>
          <a:xfrm>
            <a:off x="1704975" y="1828800"/>
            <a:ext cx="5200650" cy="4772024"/>
          </a:xfrm>
          <a:prstGeom prst="rect">
            <a:avLst/>
          </a:prstGeom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526E8017-C512-7872-0D87-3F7434CD8ADD}"/>
              </a:ext>
            </a:extLst>
          </p:cNvPr>
          <p:cNvCxnSpPr/>
          <p:nvPr/>
        </p:nvCxnSpPr>
        <p:spPr>
          <a:xfrm>
            <a:off x="2543175" y="1438275"/>
            <a:ext cx="371475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7D6813-7A17-EE42-4546-A49FB6239C39}"/>
              </a:ext>
            </a:extLst>
          </p:cNvPr>
          <p:cNvSpPr txBox="1"/>
          <p:nvPr/>
        </p:nvSpPr>
        <p:spPr>
          <a:xfrm>
            <a:off x="3638550" y="1114425"/>
            <a:ext cx="149592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データの範囲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A1EAC6C-6CB4-7C40-B333-4400E1508CEA}"/>
              </a:ext>
            </a:extLst>
          </p:cNvPr>
          <p:cNvSpPr/>
          <p:nvPr/>
        </p:nvSpPr>
        <p:spPr>
          <a:xfrm>
            <a:off x="2600325" y="1552575"/>
            <a:ext cx="1485900" cy="4095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C0E4478-2147-CD88-26D9-CD09976D22AF}"/>
              </a:ext>
            </a:extLst>
          </p:cNvPr>
          <p:cNvSpPr txBox="1"/>
          <p:nvPr/>
        </p:nvSpPr>
        <p:spPr>
          <a:xfrm>
            <a:off x="4029075" y="1571625"/>
            <a:ext cx="31085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四分位範囲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(25%, 50%, 75%)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812535-4B63-C184-2979-D26FE81D90DD}"/>
              </a:ext>
            </a:extLst>
          </p:cNvPr>
          <p:cNvSpPr txBox="1"/>
          <p:nvPr/>
        </p:nvSpPr>
        <p:spPr>
          <a:xfrm>
            <a:off x="1709172" y="2053709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最小値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7D514A8-9226-94B3-94B2-27CD6AE2874C}"/>
              </a:ext>
            </a:extLst>
          </p:cNvPr>
          <p:cNvSpPr txBox="1"/>
          <p:nvPr/>
        </p:nvSpPr>
        <p:spPr>
          <a:xfrm>
            <a:off x="6147822" y="2244209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最大値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EC72B2F-DFAF-1C82-B76F-66537E912C94}"/>
              </a:ext>
            </a:extLst>
          </p:cNvPr>
          <p:cNvSpPr txBox="1"/>
          <p:nvPr/>
        </p:nvSpPr>
        <p:spPr>
          <a:xfrm>
            <a:off x="2926407" y="2257425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中央値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13B5260-7830-84E6-0DEC-40A1D1F7C5EB}"/>
              </a:ext>
            </a:extLst>
          </p:cNvPr>
          <p:cNvSpPr txBox="1"/>
          <p:nvPr/>
        </p:nvSpPr>
        <p:spPr>
          <a:xfrm>
            <a:off x="3569593" y="2626757"/>
            <a:ext cx="13580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＋ 平均値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CD854FC-8298-08AA-C521-ED7C6AD4908F}"/>
              </a:ext>
            </a:extLst>
          </p:cNvPr>
          <p:cNvSpPr txBox="1"/>
          <p:nvPr/>
        </p:nvSpPr>
        <p:spPr>
          <a:xfrm>
            <a:off x="4840933" y="4638675"/>
            <a:ext cx="3370854" cy="80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外れ値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第１四分位数から第３四分位数の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距離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箱の長さ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の１．５倍以上離れた値</a:t>
            </a:r>
          </a:p>
        </p:txBody>
      </p:sp>
    </p:spTree>
    <p:extLst>
      <p:ext uri="{BB962C8B-B14F-4D97-AF65-F5344CB8AC3E}">
        <p14:creationId xmlns:p14="http://schemas.microsoft.com/office/powerpoint/2010/main" val="32463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分布図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非対角成分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とヒストグラム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対角成分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34510E1-7555-2950-D316-76ED8F7DB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99" y="914400"/>
            <a:ext cx="4905375" cy="56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ヒートマップ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相関係数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83E448-E5B6-7452-CB01-A07D4A7BB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180" y="981074"/>
            <a:ext cx="519164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回帰結果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入力値と予測値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1BE1D1-AA98-0186-5E3E-A25F869035C9}"/>
              </a:ext>
            </a:extLst>
          </p:cNvPr>
          <p:cNvSpPr txBox="1"/>
          <p:nvPr/>
        </p:nvSpPr>
        <p:spPr>
          <a:xfrm>
            <a:off x="11584" y="714375"/>
            <a:ext cx="2948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model=linear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  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線形回帰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23349FD-4E4D-F104-4034-553C891C9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68"/>
          <a:stretch/>
        </p:blipFill>
        <p:spPr>
          <a:xfrm>
            <a:off x="1485760" y="1171574"/>
            <a:ext cx="57340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普段使っている最小二乗法と機械学習回帰の違い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142176" y="769620"/>
                <a:ext cx="9001824" cy="57228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b="1" dirty="0">
                    <a:solidFill>
                      <a:srgbClr val="0000FF"/>
                    </a:solidFill>
                  </a:rPr>
                  <a:t>普段使っている最小二乗法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 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ea typeface="ＭＳ Ｐゴシック"/>
                  <a:cs typeface="+mn-cs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b="1" dirty="0">
                    <a:solidFill>
                      <a:srgbClr val="000000"/>
                    </a:solidFill>
                    <a:ea typeface="ＭＳ Ｐゴシック"/>
                  </a:rPr>
                  <a:t>・ 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モデルが</a:t>
                </a:r>
                <a:r>
                  <a:rPr lang="ja-JP" altLang="en-US" sz="2400" b="1" dirty="0">
                    <a:solidFill>
                      <a:srgbClr val="FF0000"/>
                    </a:solidFill>
                    <a:ea typeface="ＭＳ Ｐゴシック"/>
                  </a:rPr>
                  <a:t>物理・化学に基づく数式</a:t>
                </a:r>
                <a:r>
                  <a:rPr lang="ja-JP" altLang="en-US" sz="2400" b="1" dirty="0">
                    <a:solidFill>
                      <a:srgbClr val="000000"/>
                    </a:solidFill>
                    <a:ea typeface="ＭＳ Ｐゴシック"/>
                  </a:rPr>
                  <a:t>で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表されている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ＭＳ Ｐゴシック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b="1" dirty="0">
                    <a:solidFill>
                      <a:srgbClr val="000000"/>
                    </a:solidFill>
                  </a:rPr>
                  <a:t>・ モデル</a:t>
                </a:r>
                <a:r>
                  <a:rPr lang="ja-JP" altLang="en-US" sz="2400" b="1" dirty="0">
                    <a:solidFill>
                      <a:srgbClr val="FF0000"/>
                    </a:solidFill>
                  </a:rPr>
                  <a:t>変数は少ない</a:t>
                </a:r>
                <a:r>
                  <a:rPr lang="en-US" altLang="ja-JP" sz="2400" b="1" dirty="0">
                    <a:solidFill>
                      <a:srgbClr val="000000"/>
                    </a:solidFill>
                  </a:rPr>
                  <a:t>: </a:t>
                </a:r>
                <a:r>
                  <a:rPr lang="ja-JP" altLang="en-US" sz="2400" b="1" dirty="0">
                    <a:solidFill>
                      <a:srgbClr val="000000"/>
                    </a:solidFill>
                  </a:rPr>
                  <a:t>化学組成 </a:t>
                </a:r>
                <a:r>
                  <a:rPr lang="en-US" altLang="ja-JP" sz="2400" b="1" i="1" dirty="0">
                    <a:solidFill>
                      <a:srgbClr val="000000"/>
                    </a:solidFill>
                  </a:rPr>
                  <a:t>x</a:t>
                </a:r>
                <a:r>
                  <a:rPr lang="ja-JP" altLang="en-US" sz="2400" b="1" dirty="0">
                    <a:solidFill>
                      <a:srgbClr val="000000"/>
                    </a:solidFill>
                  </a:rPr>
                  <a:t> と温度 </a:t>
                </a:r>
                <a:r>
                  <a:rPr lang="en-US" altLang="ja-JP" sz="2400" b="1" i="1" dirty="0">
                    <a:solidFill>
                      <a:srgbClr val="000000"/>
                    </a:solidFill>
                  </a:rPr>
                  <a:t>T</a:t>
                </a:r>
                <a:r>
                  <a:rPr lang="ja-JP" altLang="en-US" sz="2400" b="1" dirty="0">
                    <a:solidFill>
                      <a:srgbClr val="000000"/>
                    </a:solidFill>
                  </a:rPr>
                  <a:t> など</a:t>
                </a:r>
                <a:br>
                  <a:rPr lang="en-US" altLang="ja-JP" sz="2400" b="1" dirty="0">
                    <a:solidFill>
                      <a:srgbClr val="000000"/>
                    </a:solidFill>
                  </a:rPr>
                </a:br>
                <a:r>
                  <a:rPr lang="ja-JP" altLang="en-US" sz="2400" b="1" dirty="0">
                    <a:solidFill>
                      <a:srgbClr val="000000"/>
                    </a:solidFill>
                    <a:ea typeface="ＭＳ Ｐゴシック"/>
                  </a:rPr>
                  <a:t>　　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モデル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(Arrhenius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plot):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altLang="ja-JP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f>
                      <m:fPr>
                        <m:ctrlP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endParaRPr lang="en-US" altLang="ja-JP" sz="2400" b="1" i="0" dirty="0">
                  <a:solidFill>
                    <a:srgbClr val="000000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400" b="1" dirty="0">
                    <a:solidFill>
                      <a:srgbClr val="000000"/>
                    </a:solidFill>
                  </a:rPr>
                  <a:t> 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f>
                      <m:fPr>
                        <m:ctrlP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/>
                    <a:cs typeface="+mn-cs"/>
                  </a:rPr>
                  <a:t>				</a:t>
                </a:r>
                <a:r>
                  <a:rPr lang="ja-JP" altLang="en-US" sz="2400" b="1" dirty="0">
                    <a:solidFill>
                      <a:srgbClr val="0000FF"/>
                    </a:solidFill>
                  </a:rPr>
                  <a:t>機械学習回帰</a:t>
                </a:r>
                <a:r>
                  <a:rPr lang="en-US" altLang="ja-JP" sz="2400" b="1" dirty="0">
                    <a:solidFill>
                      <a:srgbClr val="0000FF"/>
                    </a:solidFill>
                  </a:rPr>
                  <a:t>: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b="1" dirty="0">
                    <a:solidFill>
                      <a:srgbClr val="000000"/>
                    </a:solidFill>
                  </a:rPr>
                  <a:t>・ 良いフィッティング結果が得られれば、</a:t>
                </a:r>
                <a:r>
                  <a:rPr lang="ja-JP" altLang="en-US" sz="2400" b="1" dirty="0">
                    <a:solidFill>
                      <a:srgbClr val="FF0000"/>
                    </a:solidFill>
                  </a:rPr>
                  <a:t>モデルの根拠は問わない</a:t>
                </a:r>
                <a:endParaRPr lang="en-US" altLang="ja-JP" sz="2400" b="1" dirty="0">
                  <a:solidFill>
                    <a:srgbClr val="FF0000"/>
                  </a:solidFill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b="1" dirty="0">
                    <a:solidFill>
                      <a:srgbClr val="000000"/>
                    </a:solidFill>
                  </a:rPr>
                  <a:t>　モデルの</a:t>
                </a:r>
                <a:r>
                  <a:rPr lang="ja-JP" altLang="en-US" sz="2400" b="1" dirty="0">
                    <a:solidFill>
                      <a:srgbClr val="FF0000"/>
                    </a:solidFill>
                  </a:rPr>
                  <a:t>関数は非常に柔軟</a:t>
                </a:r>
                <a:br>
                  <a:rPr lang="en-US" altLang="ja-JP" sz="2400" b="1" dirty="0">
                    <a:solidFill>
                      <a:srgbClr val="000000"/>
                    </a:solidFill>
                  </a:rPr>
                </a:br>
                <a:r>
                  <a:rPr lang="ja-JP" altLang="en-US" sz="2400" b="1" dirty="0">
                    <a:solidFill>
                      <a:srgbClr val="000000"/>
                    </a:solidFill>
                  </a:rPr>
                  <a:t>・ モデル</a:t>
                </a:r>
                <a:r>
                  <a:rPr lang="ja-JP" altLang="en-US" sz="2400" b="1" dirty="0">
                    <a:solidFill>
                      <a:srgbClr val="FF0000"/>
                    </a:solidFill>
                  </a:rPr>
                  <a:t>変数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(</a:t>
                </a:r>
                <a:r>
                  <a:rPr lang="ja-JP" altLang="en-US" sz="2400" b="1" dirty="0">
                    <a:solidFill>
                      <a:srgbClr val="FF0000"/>
                    </a:solidFill>
                  </a:rPr>
                  <a:t>記述子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)</a:t>
                </a:r>
                <a:r>
                  <a:rPr lang="ja-JP" altLang="en-US" sz="2400" b="1" dirty="0">
                    <a:solidFill>
                      <a:srgbClr val="FF0000"/>
                    </a:solidFill>
                  </a:rPr>
                  <a:t>が多い</a:t>
                </a:r>
                <a:r>
                  <a:rPr lang="ja-JP" altLang="en-US" sz="2400" b="1" dirty="0">
                    <a:solidFill>
                      <a:srgbClr val="000000"/>
                    </a:solidFill>
                  </a:rPr>
                  <a:t>場合を扱うことも多い</a:t>
                </a:r>
                <a:r>
                  <a:rPr lang="en-US" altLang="ja-JP" sz="2400" b="1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2400" b="1" dirty="0">
                    <a:solidFill>
                      <a:srgbClr val="000000"/>
                    </a:solidFill>
                  </a:rPr>
                  <a:t> </a:t>
                </a:r>
                <a:br>
                  <a:rPr lang="en-US" altLang="ja-JP" sz="2400" b="1" dirty="0">
                    <a:solidFill>
                      <a:srgbClr val="000000"/>
                    </a:solidFill>
                  </a:rPr>
                </a:br>
                <a:r>
                  <a:rPr lang="ja-JP" altLang="en-US" sz="2400" b="1" dirty="0">
                    <a:solidFill>
                      <a:srgbClr val="000000"/>
                    </a:solidFill>
                  </a:rPr>
                  <a:t>　　　　試料の作製条件 </a:t>
                </a:r>
                <a:r>
                  <a:rPr lang="en-US" altLang="ja-JP" sz="2400" b="1" dirty="0">
                    <a:solidFill>
                      <a:srgbClr val="000000"/>
                    </a:solidFill>
                  </a:rPr>
                  <a:t>(</a:t>
                </a:r>
                <a:r>
                  <a:rPr lang="ja-JP" altLang="en-US" sz="2400" b="1" dirty="0">
                    <a:solidFill>
                      <a:srgbClr val="000000"/>
                    </a:solidFill>
                  </a:rPr>
                  <a:t>反応温度、反応時間、酸素分圧、組成・・・）</a:t>
                </a:r>
                <a:endParaRPr lang="en-US" altLang="ja-JP" sz="2400" b="1" dirty="0">
                  <a:solidFill>
                    <a:srgbClr val="000000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b="1" dirty="0">
                    <a:solidFill>
                      <a:srgbClr val="000000"/>
                    </a:solidFill>
                  </a:rPr>
                  <a:t>　　モデル</a:t>
                </a:r>
                <a:r>
                  <a:rPr lang="en-US" altLang="ja-JP" sz="2400" b="1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24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ja-JP" alt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ja-JP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ja-JP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endParaRPr lang="en-US" altLang="ja-JP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176" y="769620"/>
                <a:ext cx="9001824" cy="5722810"/>
              </a:xfrm>
              <a:prstGeom prst="rect">
                <a:avLst/>
              </a:prstGeom>
              <a:blipFill>
                <a:blip r:embed="rId3"/>
                <a:stretch>
                  <a:fillRect l="-1016" t="-11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4E382EC-831F-EF1A-32B1-92379D9816B2}"/>
              </a:ext>
            </a:extLst>
          </p:cNvPr>
          <p:cNvSpPr txBox="1"/>
          <p:nvPr/>
        </p:nvSpPr>
        <p:spPr>
          <a:xfrm>
            <a:off x="2042533" y="2997820"/>
            <a:ext cx="4620322" cy="493148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ＭＳ Ｐゴシック"/>
                <a:cs typeface="+mn-cs"/>
              </a:rPr>
              <a:t>パラメトリックモデル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5D22A8-2E2A-ADD7-0BA4-BC78754699AE}"/>
              </a:ext>
            </a:extLst>
          </p:cNvPr>
          <p:cNvSpPr txBox="1"/>
          <p:nvPr/>
        </p:nvSpPr>
        <p:spPr>
          <a:xfrm>
            <a:off x="2150327" y="5999282"/>
            <a:ext cx="4620322" cy="493148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ＭＳ Ｐゴシック"/>
                <a:cs typeface="+mn-cs"/>
              </a:rPr>
              <a:t>ノンパラメトリックモデル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回帰結果の評価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入力値－予測値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DA9D340-7943-012B-F227-7A126D070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25" y="714375"/>
            <a:ext cx="5320785" cy="588645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1BE1D1-AA98-0186-5E3E-A25F869035C9}"/>
              </a:ext>
            </a:extLst>
          </p:cNvPr>
          <p:cNvSpPr txBox="1"/>
          <p:nvPr/>
        </p:nvSpPr>
        <p:spPr>
          <a:xfrm>
            <a:off x="11584" y="714375"/>
            <a:ext cx="2948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model=linear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  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線形回帰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2CB2E2-89BF-AE3D-5F90-9C1682056C62}"/>
              </a:ext>
            </a:extLst>
          </p:cNvPr>
          <p:cNvSpPr txBox="1"/>
          <p:nvPr/>
        </p:nvSpPr>
        <p:spPr>
          <a:xfrm>
            <a:off x="5443454" y="3952745"/>
            <a:ext cx="279009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MAE: training       3.63 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test:       3.79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training    17.8   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test:       22.7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en-US" altLang="ja-JP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: training     0.931  test:      0.930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3B9982-AC8A-E733-9201-A5B8450D7AA6}"/>
              </a:ext>
            </a:extLst>
          </p:cNvPr>
          <p:cNvSpPr txBox="1"/>
          <p:nvPr/>
        </p:nvSpPr>
        <p:spPr>
          <a:xfrm>
            <a:off x="5150200" y="4829175"/>
            <a:ext cx="29483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学習データと検証データの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スコアは同程度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　過学習の心配は少ない</a:t>
            </a:r>
          </a:p>
        </p:txBody>
      </p:sp>
    </p:spTree>
    <p:extLst>
      <p:ext uri="{BB962C8B-B14F-4D97-AF65-F5344CB8AC3E}">
        <p14:creationId xmlns:p14="http://schemas.microsoft.com/office/powerpoint/2010/main" val="342916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出力ファイル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7" name="オブジェクト 2">
            <a:extLst>
              <a:ext uri="{FF2B5EF4-FFF2-40B4-BE49-F238E27FC236}">
                <a16:creationId xmlns:a16="http://schemas.microsoft.com/office/drawing/2014/main" id="{58883D91-3082-4C07-B269-CDFC9E259252}"/>
              </a:ext>
            </a:extLst>
          </p:cNvPr>
          <p:cNvSpPr txBox="1"/>
          <p:nvPr/>
        </p:nvSpPr>
        <p:spPr bwMode="auto">
          <a:xfrm>
            <a:off x="0" y="632460"/>
            <a:ext cx="9067800" cy="142298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入力ファイル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random-poly-ML_with_blank.xlsx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目的関数に空白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出力ファイル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random-poly-ML_with_blank-predict.xlsx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入力ファイルの左端に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predict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を追加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5FE1308-694A-F9DA-8885-F378E6DE4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230912"/>
              </p:ext>
            </p:extLst>
          </p:nvPr>
        </p:nvGraphicFramePr>
        <p:xfrm>
          <a:off x="364333" y="2367569"/>
          <a:ext cx="7779541" cy="430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1363">
                  <a:extLst>
                    <a:ext uri="{9D8B030D-6E8A-4147-A177-3AD203B41FA5}">
                      <a16:colId xmlns:a16="http://schemas.microsoft.com/office/drawing/2014/main" val="2596851171"/>
                    </a:ext>
                  </a:extLst>
                </a:gridCol>
                <a:gridCol w="1111363">
                  <a:extLst>
                    <a:ext uri="{9D8B030D-6E8A-4147-A177-3AD203B41FA5}">
                      <a16:colId xmlns:a16="http://schemas.microsoft.com/office/drawing/2014/main" val="2918707583"/>
                    </a:ext>
                  </a:extLst>
                </a:gridCol>
                <a:gridCol w="1111363">
                  <a:extLst>
                    <a:ext uri="{9D8B030D-6E8A-4147-A177-3AD203B41FA5}">
                      <a16:colId xmlns:a16="http://schemas.microsoft.com/office/drawing/2014/main" val="370124144"/>
                    </a:ext>
                  </a:extLst>
                </a:gridCol>
                <a:gridCol w="1111363">
                  <a:extLst>
                    <a:ext uri="{9D8B030D-6E8A-4147-A177-3AD203B41FA5}">
                      <a16:colId xmlns:a16="http://schemas.microsoft.com/office/drawing/2014/main" val="699691239"/>
                    </a:ext>
                  </a:extLst>
                </a:gridCol>
                <a:gridCol w="1111363">
                  <a:extLst>
                    <a:ext uri="{9D8B030D-6E8A-4147-A177-3AD203B41FA5}">
                      <a16:colId xmlns:a16="http://schemas.microsoft.com/office/drawing/2014/main" val="1741350946"/>
                    </a:ext>
                  </a:extLst>
                </a:gridCol>
                <a:gridCol w="1111363">
                  <a:extLst>
                    <a:ext uri="{9D8B030D-6E8A-4147-A177-3AD203B41FA5}">
                      <a16:colId xmlns:a16="http://schemas.microsoft.com/office/drawing/2014/main" val="1548725870"/>
                    </a:ext>
                  </a:extLst>
                </a:gridCol>
                <a:gridCol w="1111363">
                  <a:extLst>
                    <a:ext uri="{9D8B030D-6E8A-4147-A177-3AD203B41FA5}">
                      <a16:colId xmlns:a16="http://schemas.microsoft.com/office/drawing/2014/main" val="2937469136"/>
                    </a:ext>
                  </a:extLst>
                </a:gridCol>
              </a:tblGrid>
              <a:tr h="190545"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predict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x^0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x^1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x^2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x^3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328690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0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7.996834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490117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7.852176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0.0025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0.000125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254934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2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7.713591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0.001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083905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3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7.996834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11.13943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454294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4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7.852176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8.412969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0.0025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0.000125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0274838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5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7.713591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4.850587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0.001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367306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6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7.581361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4.118663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0.15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0.0225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0.003375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68493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7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7.455764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6.692228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0.008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321605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8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7.33708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4.904099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0.0625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0.015625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043005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9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7.225589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0.635779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0.09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0.027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862190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10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7.121569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13.57628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0.35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0.1225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0.042875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57736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11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7.025301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3.65209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0.4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0.16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0.064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049045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12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6.937064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8.525117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0.45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0.2025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0.091125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03252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13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6.857138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14.0056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0.125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290362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14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6.785802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12.57216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0.55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0.3025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0.166375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876091"/>
                  </a:ext>
                </a:extLst>
              </a:tr>
              <a:tr h="2442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600" u="none" strike="noStrike">
                          <a:effectLst/>
                        </a:rPr>
                        <a:t>15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6.723335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8.362779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>
                          <a:effectLst/>
                        </a:rPr>
                        <a:t>0.36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u="none" strike="noStrike" dirty="0">
                          <a:effectLst/>
                        </a:rPr>
                        <a:t>0.216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811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9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FA388698-7145-577D-6D07-365DCA0434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62"/>
          <a:stretch/>
        </p:blipFill>
        <p:spPr>
          <a:xfrm>
            <a:off x="3409950" y="1108706"/>
            <a:ext cx="5734050" cy="558482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CB2F2FB-3AB4-0486-9756-AFACD9DDCF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920"/>
          <a:stretch/>
        </p:blipFill>
        <p:spPr>
          <a:xfrm>
            <a:off x="250657" y="1180270"/>
            <a:ext cx="3269247" cy="289633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0597557-0F80-22CB-6EF6-6888526D41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920"/>
          <a:stretch/>
        </p:blipFill>
        <p:spPr>
          <a:xfrm>
            <a:off x="227489" y="3941590"/>
            <a:ext cx="3269247" cy="2896333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Ridge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9171F6B-ABD9-DD89-58ED-E9BF7F288781}"/>
              </a:ext>
            </a:extLst>
          </p:cNvPr>
          <p:cNvSpPr txBox="1"/>
          <p:nvPr/>
        </p:nvSpPr>
        <p:spPr>
          <a:xfrm>
            <a:off x="4122615" y="905949"/>
            <a:ext cx="472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回帰結果は連続・スムーズ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微分可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FD6D080-EE83-296C-C6DB-FE81290428D0}"/>
              </a:ext>
            </a:extLst>
          </p:cNvPr>
          <p:cNvSpPr txBox="1"/>
          <p:nvPr/>
        </p:nvSpPr>
        <p:spPr>
          <a:xfrm>
            <a:off x="801077" y="1751675"/>
            <a:ext cx="1563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平滑な関数で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再現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EAFEF-BFAD-CF4E-FB9D-D3D12B4AB66B}"/>
              </a:ext>
            </a:extLst>
          </p:cNvPr>
          <p:cNvSpPr txBox="1"/>
          <p:nvPr/>
        </p:nvSpPr>
        <p:spPr>
          <a:xfrm>
            <a:off x="0" y="581513"/>
            <a:ext cx="4728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model=ridge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α=0.1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D2A9E5-1DA4-25A2-60D4-1E42CBC0D0CE}"/>
              </a:ext>
            </a:extLst>
          </p:cNvPr>
          <p:cNvSpPr txBox="1"/>
          <p:nvPr/>
        </p:nvSpPr>
        <p:spPr>
          <a:xfrm>
            <a:off x="4409963" y="5773377"/>
            <a:ext cx="29483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学習データと検証データの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スコアは同程度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　過学習の心配は少ない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5FC56D2-C386-942D-B2EB-F0F6B12A1A77}"/>
              </a:ext>
            </a:extLst>
          </p:cNvPr>
          <p:cNvSpPr txBox="1"/>
          <p:nvPr/>
        </p:nvSpPr>
        <p:spPr>
          <a:xfrm>
            <a:off x="3409950" y="1295888"/>
            <a:ext cx="1604952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intercept: 21.7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x^1: -0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.7503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x^2: 0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.09662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x^3: 1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5.1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E9F02EC-C5E8-8BF0-0EB9-93683F3A862B}"/>
              </a:ext>
            </a:extLst>
          </p:cNvPr>
          <p:cNvSpPr txBox="1"/>
          <p:nvPr/>
        </p:nvSpPr>
        <p:spPr>
          <a:xfrm>
            <a:off x="1422399" y="5828437"/>
            <a:ext cx="279009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MAE: training      3.65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test:       3.78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training    17.9    test:       22.3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en-US" altLang="ja-JP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: training    0.931  test:      0.931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87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D33CC7ED-8B69-B8B7-62D7-61BF7406B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69"/>
          <a:stretch/>
        </p:blipFill>
        <p:spPr>
          <a:xfrm>
            <a:off x="3614617" y="1429780"/>
            <a:ext cx="5267624" cy="515925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9EB99F1-B623-2C20-B73A-66FAAB50D2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069"/>
          <a:stretch/>
        </p:blipFill>
        <p:spPr>
          <a:xfrm>
            <a:off x="293077" y="1165015"/>
            <a:ext cx="2993113" cy="2679878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LASSO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9171F6B-ABD9-DD89-58ED-E9BF7F288781}"/>
              </a:ext>
            </a:extLst>
          </p:cNvPr>
          <p:cNvSpPr txBox="1"/>
          <p:nvPr/>
        </p:nvSpPr>
        <p:spPr>
          <a:xfrm>
            <a:off x="4122615" y="905949"/>
            <a:ext cx="472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回帰結果は連続・スムーズ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微分可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FD6D080-EE83-296C-C6DB-FE81290428D0}"/>
              </a:ext>
            </a:extLst>
          </p:cNvPr>
          <p:cNvSpPr txBox="1"/>
          <p:nvPr/>
        </p:nvSpPr>
        <p:spPr>
          <a:xfrm>
            <a:off x="801077" y="1751675"/>
            <a:ext cx="1563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平滑な関数で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再現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EAFEF-BFAD-CF4E-FB9D-D3D12B4AB66B}"/>
              </a:ext>
            </a:extLst>
          </p:cNvPr>
          <p:cNvSpPr txBox="1"/>
          <p:nvPr/>
        </p:nvSpPr>
        <p:spPr>
          <a:xfrm>
            <a:off x="0" y="581513"/>
            <a:ext cx="4728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model=lasso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α=0.1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D2A9E5-1DA4-25A2-60D4-1E42CBC0D0CE}"/>
              </a:ext>
            </a:extLst>
          </p:cNvPr>
          <p:cNvSpPr txBox="1"/>
          <p:nvPr/>
        </p:nvSpPr>
        <p:spPr>
          <a:xfrm>
            <a:off x="4173417" y="6097253"/>
            <a:ext cx="44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学習データと検証データのスコアは同程度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　過学習の心配は少ない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5FC56D2-C386-942D-B2EB-F0F6B12A1A77}"/>
              </a:ext>
            </a:extLst>
          </p:cNvPr>
          <p:cNvSpPr txBox="1"/>
          <p:nvPr/>
        </p:nvSpPr>
        <p:spPr>
          <a:xfrm>
            <a:off x="3579267" y="1382343"/>
            <a:ext cx="1589322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intercept: 21.7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x^1:        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x^2:        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x^3:        15.43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CDFFEFA-2602-B4B5-AE83-42576825B9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592"/>
          <a:stretch/>
        </p:blipFill>
        <p:spPr>
          <a:xfrm>
            <a:off x="118450" y="3985047"/>
            <a:ext cx="3200553" cy="284710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E9F02EC-C5E8-8BF0-0EB9-93683F3A862B}"/>
              </a:ext>
            </a:extLst>
          </p:cNvPr>
          <p:cNvSpPr txBox="1"/>
          <p:nvPr/>
        </p:nvSpPr>
        <p:spPr>
          <a:xfrm>
            <a:off x="1422399" y="5828437"/>
            <a:ext cx="279009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MAE: training       3.68 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test:       3.77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training     18 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test:       22.1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en-US" altLang="ja-JP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: training      0.930  test:      0.932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B55861-7F5E-CDD5-91B9-CE4236ED78AB}"/>
              </a:ext>
            </a:extLst>
          </p:cNvPr>
          <p:cNvSpPr txBox="1"/>
          <p:nvPr/>
        </p:nvSpPr>
        <p:spPr>
          <a:xfrm>
            <a:off x="5168589" y="1382343"/>
            <a:ext cx="4440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の項だけあれば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かなり再現できる</a:t>
            </a:r>
          </a:p>
        </p:txBody>
      </p:sp>
    </p:spTree>
    <p:extLst>
      <p:ext uri="{BB962C8B-B14F-4D97-AF65-F5344CB8AC3E}">
        <p14:creationId xmlns:p14="http://schemas.microsoft.com/office/powerpoint/2010/main" val="27444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回帰と機械学習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オブジェクト 2">
                <a:extLst>
                  <a:ext uri="{FF2B5EF4-FFF2-40B4-BE49-F238E27FC236}">
                    <a16:creationId xmlns:a16="http://schemas.microsoft.com/office/drawing/2014/main" id="{654C3802-9AA2-21DF-4DDA-5763061DE0EC}"/>
                  </a:ext>
                </a:extLst>
              </p:cNvPr>
              <p:cNvSpPr txBox="1"/>
              <p:nvPr/>
            </p:nvSpPr>
            <p:spPr bwMode="auto">
              <a:xfrm>
                <a:off x="-16934" y="632460"/>
                <a:ext cx="9067800" cy="6225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機械学習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記述子、データが非常に多い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・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過剰適合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の危険性が高い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・ ブラックボックスでも、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予測性能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汎化性能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が高ければよい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過剰適合していないか、予測性能はあるかを検証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(Validation)</a:t>
                </a:r>
              </a:p>
              <a:p>
                <a:pPr marL="457200" marR="0" lvl="0" indent="-2794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既知データを 学習データ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(training)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と 検証データ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(test)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に分ける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457200" marR="0" lvl="0" indent="-2794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学習データでモデルを作る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457200" marR="0" lvl="0" indent="-2794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学習データと検証データの予測値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(prediction)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と入力値から、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評価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を行う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457200" marR="0" lvl="0" indent="-2794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評価は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MAE (Mean Absolute Error), MSE (Mean Squared Error),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</a:t>
                </a:r>
                <a:r>
                  <a:rPr kumimoji="1" lang="en-US" altLang="ja-JP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決定係数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などで行う。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𝑀𝐴𝐸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({</m:t>
                            </m:r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})</m:t>
                            </m:r>
                          </m:e>
                        </m:d>
                      </m:e>
                    </m:nary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小さいほどいい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𝑀</m:t>
                    </m:r>
                    <m:r>
                      <m:rPr>
                        <m:sty m:val="p"/>
                      </m:rP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({</m:t>
                                </m:r>
                                <m:sSup>
                                  <m:sSup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})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小さいほどいい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𝑅𝑀</m:t>
                    </m:r>
                    <m:r>
                      <m:rPr>
                        <m:sty m:val="p"/>
                      </m:rP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sqrt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𝑀𝐴𝐸</m:t>
                        </m:r>
                      </m:e>
                    </m:d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小さいほどいい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　</m:t>
                    </m:r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𝑅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1−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𝑓</m:t>
                                    </m:r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({</m:t>
                                    </m:r>
                                    <m:sSup>
                                      <m:sSup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(</m:t>
                                        </m:r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𝑘</m:t>
                                        </m:r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})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kumimoji="1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		1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に近いほどいい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>
          <p:sp>
            <p:nvSpPr>
              <p:cNvPr id="2" name="オブジェクト 2">
                <a:extLst>
                  <a:ext uri="{FF2B5EF4-FFF2-40B4-BE49-F238E27FC236}">
                    <a16:creationId xmlns:a16="http://schemas.microsoft.com/office/drawing/2014/main" id="{654C3802-9AA2-21DF-4DDA-5763061DE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6934" y="632460"/>
                <a:ext cx="9067800" cy="6225540"/>
              </a:xfrm>
              <a:prstGeom prst="rect">
                <a:avLst/>
              </a:prstGeom>
              <a:blipFill>
                <a:blip r:embed="rId3"/>
                <a:stretch>
                  <a:fillRect l="-672" t="-7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81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ランダムフォレスト回帰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FC9C208-751D-B40E-3931-92380603C8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90"/>
          <a:stretch/>
        </p:blipFill>
        <p:spPr>
          <a:xfrm>
            <a:off x="226646" y="950845"/>
            <a:ext cx="3205736" cy="289432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88ABB22-D337-A0F5-A7BF-5D008C2E2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64"/>
          <a:stretch/>
        </p:blipFill>
        <p:spPr>
          <a:xfrm>
            <a:off x="3573662" y="1311459"/>
            <a:ext cx="5391691" cy="523936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7AD2F7A-FF12-98AD-68FF-3BE2D9FA5A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833"/>
          <a:stretch/>
        </p:blipFill>
        <p:spPr>
          <a:xfrm>
            <a:off x="178647" y="3931139"/>
            <a:ext cx="3184590" cy="282440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9171F6B-ABD9-DD89-58ED-E9BF7F288781}"/>
              </a:ext>
            </a:extLst>
          </p:cNvPr>
          <p:cNvSpPr txBox="1"/>
          <p:nvPr/>
        </p:nvSpPr>
        <p:spPr>
          <a:xfrm>
            <a:off x="4122615" y="765277"/>
            <a:ext cx="4728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ランダムフォレストは分類器なので、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回帰結果は階段状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微分不可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E9F02EC-C5E8-8BF0-0EB9-93683F3A862B}"/>
              </a:ext>
            </a:extLst>
          </p:cNvPr>
          <p:cNvSpPr txBox="1"/>
          <p:nvPr/>
        </p:nvSpPr>
        <p:spPr>
          <a:xfrm>
            <a:off x="1422399" y="5828437"/>
            <a:ext cx="279009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MAE: training       1.74 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test:       5.74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MSE: training       5.54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test:       46.9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en-US" altLang="ja-JP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: training      0.979  test:      0.855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FD6D080-EE83-296C-C6DB-FE81290428D0}"/>
              </a:ext>
            </a:extLst>
          </p:cNvPr>
          <p:cNvSpPr txBox="1"/>
          <p:nvPr/>
        </p:nvSpPr>
        <p:spPr>
          <a:xfrm>
            <a:off x="801077" y="1751675"/>
            <a:ext cx="1563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ノイズを再現しようとする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1BAAA88-0645-AB21-BABF-12CAC27E4C0D}"/>
              </a:ext>
            </a:extLst>
          </p:cNvPr>
          <p:cNvSpPr txBox="1"/>
          <p:nvPr/>
        </p:nvSpPr>
        <p:spPr>
          <a:xfrm>
            <a:off x="4353772" y="5879726"/>
            <a:ext cx="3184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検証データのスコアが大きい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=&gt;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過学習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EAFEF-BFAD-CF4E-FB9D-D3D12B4AB66B}"/>
              </a:ext>
            </a:extLst>
          </p:cNvPr>
          <p:cNvSpPr txBox="1"/>
          <p:nvPr/>
        </p:nvSpPr>
        <p:spPr>
          <a:xfrm>
            <a:off x="0" y="581513"/>
            <a:ext cx="472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rfr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  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ランダムフォレスト回帰</a:t>
            </a:r>
          </a:p>
        </p:txBody>
      </p:sp>
    </p:spTree>
    <p:extLst>
      <p:ext uri="{BB962C8B-B14F-4D97-AF65-F5344CB8AC3E}">
        <p14:creationId xmlns:p14="http://schemas.microsoft.com/office/powerpoint/2010/main" val="70499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ランダムフォレスト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7" name="オブジェクト 2">
            <a:extLst>
              <a:ext uri="{FF2B5EF4-FFF2-40B4-BE49-F238E27FC236}">
                <a16:creationId xmlns:a16="http://schemas.microsoft.com/office/drawing/2014/main" id="{58883D91-3082-4C07-B269-CDFC9E259252}"/>
              </a:ext>
            </a:extLst>
          </p:cNvPr>
          <p:cNvSpPr txBox="1"/>
          <p:nvPr/>
        </p:nvSpPr>
        <p:spPr bwMode="auto">
          <a:xfrm>
            <a:off x="0" y="632460"/>
            <a:ext cx="9067800" cy="62255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決定木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(Decision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Tree):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データを記述子間の距離に応じて２グループに分類することを繰り返す分類器。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分類を何度繰り返すかを「深さ」と呼ぶ。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非常に過学習しやすい。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ランダムフォレスト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(Random Forest):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多くの小さい決定木でアンサンブル学習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データを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個のサブデータセットに分割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ブートストラップ法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重複を許してランダムに抽出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それぞれのグループでランダムに記述子を選択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それぞれのグループで決定木による評価を行う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バギング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個の結果を 平均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回帰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あるいは 多数決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分類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で最終評価を出す。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=&gt;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過学習を抑制。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グループと記述子を減らしているので高速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7699BF85-D866-4F0B-6390-5DE1C72F346B}"/>
              </a:ext>
            </a:extLst>
          </p:cNvPr>
          <p:cNvGrpSpPr/>
          <p:nvPr/>
        </p:nvGrpSpPr>
        <p:grpSpPr>
          <a:xfrm>
            <a:off x="1259871" y="1774617"/>
            <a:ext cx="3552825" cy="1716817"/>
            <a:chOff x="-3810000" y="420902"/>
            <a:chExt cx="3552825" cy="1716817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8353EBFB-5550-9844-7658-6C6DCFDCD1C6}"/>
                </a:ext>
              </a:extLst>
            </p:cNvPr>
            <p:cNvGrpSpPr/>
            <p:nvPr/>
          </p:nvGrpSpPr>
          <p:grpSpPr>
            <a:xfrm>
              <a:off x="-2716942" y="420902"/>
              <a:ext cx="1369798" cy="586946"/>
              <a:chOff x="-2564542" y="1977081"/>
              <a:chExt cx="1369798" cy="586946"/>
            </a:xfrm>
            <a:solidFill>
              <a:schemeClr val="tx2"/>
            </a:solidFill>
          </p:grpSpPr>
          <p:sp>
            <p:nvSpPr>
              <p:cNvPr id="2" name="楕円 1">
                <a:extLst>
                  <a:ext uri="{FF2B5EF4-FFF2-40B4-BE49-F238E27FC236}">
                    <a16:creationId xmlns:a16="http://schemas.microsoft.com/office/drawing/2014/main" id="{1CD1F583-B325-818D-11BC-D46D743A4047}"/>
                  </a:ext>
                </a:extLst>
              </p:cNvPr>
              <p:cNvSpPr/>
              <p:nvPr/>
            </p:nvSpPr>
            <p:spPr>
              <a:xfrm>
                <a:off x="-1928169" y="1977081"/>
                <a:ext cx="105033" cy="10503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cxnSp>
            <p:nvCxnSpPr>
              <p:cNvPr id="4" name="直線矢印コネクタ 3">
                <a:extLst>
                  <a:ext uri="{FF2B5EF4-FFF2-40B4-BE49-F238E27FC236}">
                    <a16:creationId xmlns:a16="http://schemas.microsoft.com/office/drawing/2014/main" id="{61B9401B-4940-FF5D-4AAA-99B73054FC6A}"/>
                  </a:ext>
                </a:extLst>
              </p:cNvPr>
              <p:cNvCxnSpPr/>
              <p:nvPr/>
            </p:nvCxnSpPr>
            <p:spPr>
              <a:xfrm flipH="1">
                <a:off x="-2564542" y="2082114"/>
                <a:ext cx="636373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矢印コネクタ 12">
                <a:extLst>
                  <a:ext uri="{FF2B5EF4-FFF2-40B4-BE49-F238E27FC236}">
                    <a16:creationId xmlns:a16="http://schemas.microsoft.com/office/drawing/2014/main" id="{4AAAC06A-CB6E-CA14-7D88-76EC9DD31C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31117" y="2072589"/>
                <a:ext cx="636373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90D810C9-0296-BC91-21B6-EF380FEC535E}"/>
                </a:ext>
              </a:extLst>
            </p:cNvPr>
            <p:cNvGrpSpPr/>
            <p:nvPr/>
          </p:nvGrpSpPr>
          <p:grpSpPr>
            <a:xfrm>
              <a:off x="-3257550" y="979273"/>
              <a:ext cx="819150" cy="577421"/>
              <a:chOff x="-2386141" y="1977081"/>
              <a:chExt cx="819150" cy="577421"/>
            </a:xfrm>
            <a:solidFill>
              <a:schemeClr val="tx2"/>
            </a:solidFill>
          </p:grpSpPr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780DB963-9837-1993-3E42-9EFD2BE5660A}"/>
                  </a:ext>
                </a:extLst>
              </p:cNvPr>
              <p:cNvSpPr/>
              <p:nvPr/>
            </p:nvSpPr>
            <p:spPr>
              <a:xfrm>
                <a:off x="-1928169" y="1977081"/>
                <a:ext cx="105033" cy="10503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cxnSp>
            <p:nvCxnSpPr>
              <p:cNvPr id="17" name="直線矢印コネクタ 16">
                <a:extLst>
                  <a:ext uri="{FF2B5EF4-FFF2-40B4-BE49-F238E27FC236}">
                    <a16:creationId xmlns:a16="http://schemas.microsoft.com/office/drawing/2014/main" id="{0BCBCB46-2AD3-22A5-FCD9-3B0D0B2AF4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2386141" y="2082114"/>
                <a:ext cx="457972" cy="4723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>
                <a:extLst>
                  <a:ext uri="{FF2B5EF4-FFF2-40B4-BE49-F238E27FC236}">
                    <a16:creationId xmlns:a16="http://schemas.microsoft.com/office/drawing/2014/main" id="{0EFA4AF3-09AF-46FD-EC1E-B0EF562E31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31117" y="2072589"/>
                <a:ext cx="264126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4822033F-8F59-E74D-F129-E2FE310C212F}"/>
                </a:ext>
              </a:extLst>
            </p:cNvPr>
            <p:cNvGrpSpPr/>
            <p:nvPr/>
          </p:nvGrpSpPr>
          <p:grpSpPr>
            <a:xfrm flipH="1">
              <a:off x="-1600200" y="979273"/>
              <a:ext cx="819150" cy="577421"/>
              <a:chOff x="-2386141" y="1977081"/>
              <a:chExt cx="819150" cy="577421"/>
            </a:xfrm>
            <a:solidFill>
              <a:schemeClr val="tx2"/>
            </a:solidFill>
          </p:grpSpPr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5470FE38-F970-67E0-9D7E-089F18922404}"/>
                  </a:ext>
                </a:extLst>
              </p:cNvPr>
              <p:cNvSpPr/>
              <p:nvPr/>
            </p:nvSpPr>
            <p:spPr>
              <a:xfrm>
                <a:off x="-1928169" y="1977081"/>
                <a:ext cx="105033" cy="10503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cxnSp>
            <p:nvCxnSpPr>
              <p:cNvPr id="23" name="直線矢印コネクタ 22">
                <a:extLst>
                  <a:ext uri="{FF2B5EF4-FFF2-40B4-BE49-F238E27FC236}">
                    <a16:creationId xmlns:a16="http://schemas.microsoft.com/office/drawing/2014/main" id="{34246738-4836-0390-B8C5-12C614EE7A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2386141" y="2082114"/>
                <a:ext cx="457972" cy="4723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>
                <a:extLst>
                  <a:ext uri="{FF2B5EF4-FFF2-40B4-BE49-F238E27FC236}">
                    <a16:creationId xmlns:a16="http://schemas.microsoft.com/office/drawing/2014/main" id="{D9DD62E6-874B-6464-F3FF-C36306EFD5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31117" y="2072589"/>
                <a:ext cx="264126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98992474-52E1-6468-8D81-4194B9D6C94C}"/>
                </a:ext>
              </a:extLst>
            </p:cNvPr>
            <p:cNvGrpSpPr/>
            <p:nvPr/>
          </p:nvGrpSpPr>
          <p:grpSpPr>
            <a:xfrm flipH="1">
              <a:off x="-1076325" y="1560298"/>
              <a:ext cx="819150" cy="577421"/>
              <a:chOff x="-2386141" y="1977081"/>
              <a:chExt cx="819150" cy="577421"/>
            </a:xfrm>
            <a:solidFill>
              <a:schemeClr val="tx2"/>
            </a:solidFill>
          </p:grpSpPr>
          <p:sp>
            <p:nvSpPr>
              <p:cNvPr id="26" name="楕円 25">
                <a:extLst>
                  <a:ext uri="{FF2B5EF4-FFF2-40B4-BE49-F238E27FC236}">
                    <a16:creationId xmlns:a16="http://schemas.microsoft.com/office/drawing/2014/main" id="{C7721E13-E632-831B-D2EA-9854ACE2F3F9}"/>
                  </a:ext>
                </a:extLst>
              </p:cNvPr>
              <p:cNvSpPr/>
              <p:nvPr/>
            </p:nvSpPr>
            <p:spPr>
              <a:xfrm>
                <a:off x="-1928169" y="1977081"/>
                <a:ext cx="105033" cy="10503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cxnSp>
            <p:nvCxnSpPr>
              <p:cNvPr id="27" name="直線矢印コネクタ 26">
                <a:extLst>
                  <a:ext uri="{FF2B5EF4-FFF2-40B4-BE49-F238E27FC236}">
                    <a16:creationId xmlns:a16="http://schemas.microsoft.com/office/drawing/2014/main" id="{7B67B3AF-3FCC-4893-7348-DAD06641F3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2386141" y="2082114"/>
                <a:ext cx="457972" cy="4723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>
                <a:extLst>
                  <a:ext uri="{FF2B5EF4-FFF2-40B4-BE49-F238E27FC236}">
                    <a16:creationId xmlns:a16="http://schemas.microsoft.com/office/drawing/2014/main" id="{038B57C0-1FEA-609A-A6A1-2BE1830EB4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31117" y="2072589"/>
                <a:ext cx="264126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EBA955B-3F66-F465-0177-7C6FB5D2365F}"/>
                </a:ext>
              </a:extLst>
            </p:cNvPr>
            <p:cNvGrpSpPr/>
            <p:nvPr/>
          </p:nvGrpSpPr>
          <p:grpSpPr>
            <a:xfrm>
              <a:off x="-3810000" y="1550773"/>
              <a:ext cx="819150" cy="577421"/>
              <a:chOff x="-2386141" y="1977081"/>
              <a:chExt cx="819150" cy="577421"/>
            </a:xfrm>
            <a:solidFill>
              <a:schemeClr val="tx2"/>
            </a:solidFill>
          </p:grpSpPr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id="{E43CD7D3-C216-A301-940B-B328978A7041}"/>
                  </a:ext>
                </a:extLst>
              </p:cNvPr>
              <p:cNvSpPr/>
              <p:nvPr/>
            </p:nvSpPr>
            <p:spPr>
              <a:xfrm>
                <a:off x="-1928169" y="1977081"/>
                <a:ext cx="105033" cy="10503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cxnSp>
            <p:nvCxnSpPr>
              <p:cNvPr id="31" name="直線矢印コネクタ 30">
                <a:extLst>
                  <a:ext uri="{FF2B5EF4-FFF2-40B4-BE49-F238E27FC236}">
                    <a16:creationId xmlns:a16="http://schemas.microsoft.com/office/drawing/2014/main" id="{A642AC47-F3B3-AB6F-BB1F-12AF84587F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2386141" y="2082114"/>
                <a:ext cx="457972" cy="4723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矢印コネクタ 31">
                <a:extLst>
                  <a:ext uri="{FF2B5EF4-FFF2-40B4-BE49-F238E27FC236}">
                    <a16:creationId xmlns:a16="http://schemas.microsoft.com/office/drawing/2014/main" id="{1C719C4D-1FF5-4F9C-1041-2C40182C4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31117" y="2072589"/>
                <a:ext cx="264126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1686177D-FD19-21EB-1A5C-1BE529586C5A}"/>
                </a:ext>
              </a:extLst>
            </p:cNvPr>
            <p:cNvGrpSpPr/>
            <p:nvPr/>
          </p:nvGrpSpPr>
          <p:grpSpPr>
            <a:xfrm flipH="1">
              <a:off x="-2743200" y="1550773"/>
              <a:ext cx="555024" cy="586946"/>
              <a:chOff x="-2122015" y="1977081"/>
              <a:chExt cx="555024" cy="586946"/>
            </a:xfrm>
            <a:solidFill>
              <a:schemeClr val="tx2"/>
            </a:solidFill>
          </p:grpSpPr>
          <p:sp>
            <p:nvSpPr>
              <p:cNvPr id="34" name="楕円 33">
                <a:extLst>
                  <a:ext uri="{FF2B5EF4-FFF2-40B4-BE49-F238E27FC236}">
                    <a16:creationId xmlns:a16="http://schemas.microsoft.com/office/drawing/2014/main" id="{0CB9617C-88DD-F39D-1722-4B4FA38B38D7}"/>
                  </a:ext>
                </a:extLst>
              </p:cNvPr>
              <p:cNvSpPr/>
              <p:nvPr/>
            </p:nvSpPr>
            <p:spPr>
              <a:xfrm>
                <a:off x="-1928169" y="1977081"/>
                <a:ext cx="105033" cy="10503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cxnSp>
            <p:nvCxnSpPr>
              <p:cNvPr id="35" name="直線矢印コネクタ 34">
                <a:extLst>
                  <a:ext uri="{FF2B5EF4-FFF2-40B4-BE49-F238E27FC236}">
                    <a16:creationId xmlns:a16="http://schemas.microsoft.com/office/drawing/2014/main" id="{A2D9D5AC-ECD1-F482-4B33-323185727A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2122015" y="2082114"/>
                <a:ext cx="193846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矢印コネクタ 35">
                <a:extLst>
                  <a:ext uri="{FF2B5EF4-FFF2-40B4-BE49-F238E27FC236}">
                    <a16:creationId xmlns:a16="http://schemas.microsoft.com/office/drawing/2014/main" id="{F68B8250-A5E4-8716-D2FC-696F03DA29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31117" y="2072589"/>
                <a:ext cx="264126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1E4FBC01-7B33-52B0-4779-C8CF5CCFE52E}"/>
                </a:ext>
              </a:extLst>
            </p:cNvPr>
            <p:cNvGrpSpPr/>
            <p:nvPr/>
          </p:nvGrpSpPr>
          <p:grpSpPr>
            <a:xfrm flipH="1">
              <a:off x="-1933575" y="1522198"/>
              <a:ext cx="555024" cy="586946"/>
              <a:chOff x="-2122015" y="1977081"/>
              <a:chExt cx="555024" cy="586946"/>
            </a:xfrm>
            <a:solidFill>
              <a:schemeClr val="tx2"/>
            </a:solidFill>
          </p:grpSpPr>
          <p:sp>
            <p:nvSpPr>
              <p:cNvPr id="40" name="楕円 39">
                <a:extLst>
                  <a:ext uri="{FF2B5EF4-FFF2-40B4-BE49-F238E27FC236}">
                    <a16:creationId xmlns:a16="http://schemas.microsoft.com/office/drawing/2014/main" id="{C5040E12-1D72-391E-821E-FE8F5841185D}"/>
                  </a:ext>
                </a:extLst>
              </p:cNvPr>
              <p:cNvSpPr/>
              <p:nvPr/>
            </p:nvSpPr>
            <p:spPr>
              <a:xfrm>
                <a:off x="-1928169" y="1977081"/>
                <a:ext cx="105033" cy="10503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cxnSp>
            <p:nvCxnSpPr>
              <p:cNvPr id="41" name="直線矢印コネクタ 40">
                <a:extLst>
                  <a:ext uri="{FF2B5EF4-FFF2-40B4-BE49-F238E27FC236}">
                    <a16:creationId xmlns:a16="http://schemas.microsoft.com/office/drawing/2014/main" id="{0443CB5C-7FB0-3661-C268-45911415EB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2122015" y="2082114"/>
                <a:ext cx="193846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矢印コネクタ 41">
                <a:extLst>
                  <a:ext uri="{FF2B5EF4-FFF2-40B4-BE49-F238E27FC236}">
                    <a16:creationId xmlns:a16="http://schemas.microsoft.com/office/drawing/2014/main" id="{10B3251D-99F5-5BB3-584A-5265311885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831117" y="2072589"/>
                <a:ext cx="264126" cy="48191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43467922-1438-D70C-98F1-D6ADEBA196B8}"/>
              </a:ext>
            </a:extLst>
          </p:cNvPr>
          <p:cNvGrpSpPr/>
          <p:nvPr/>
        </p:nvGrpSpPr>
        <p:grpSpPr>
          <a:xfrm>
            <a:off x="5246478" y="2001577"/>
            <a:ext cx="3019425" cy="2059649"/>
            <a:chOff x="5667375" y="3324225"/>
            <a:chExt cx="3019425" cy="2059649"/>
          </a:xfrm>
        </p:grpSpPr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89161835-D6EB-5FE4-41FA-616962ABBEAC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3324225"/>
              <a:ext cx="0" cy="20596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BB51F2A3-242E-E333-1E8E-AF799C61DD3F}"/>
                </a:ext>
              </a:extLst>
            </p:cNvPr>
            <p:cNvCxnSpPr/>
            <p:nvPr/>
          </p:nvCxnSpPr>
          <p:spPr>
            <a:xfrm>
              <a:off x="5667375" y="5181600"/>
              <a:ext cx="3019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62DDBC72-D062-2139-2A7D-FAD5AC1C8177}"/>
                </a:ext>
              </a:extLst>
            </p:cNvPr>
            <p:cNvSpPr/>
            <p:nvPr/>
          </p:nvSpPr>
          <p:spPr>
            <a:xfrm>
              <a:off x="5800725" y="3571875"/>
              <a:ext cx="2343150" cy="1268902"/>
            </a:xfrm>
            <a:custGeom>
              <a:avLst/>
              <a:gdLst>
                <a:gd name="connsiteX0" fmla="*/ 0 w 2343150"/>
                <a:gd name="connsiteY0" fmla="*/ 1181100 h 1268902"/>
                <a:gd name="connsiteX1" fmla="*/ 800100 w 2343150"/>
                <a:gd name="connsiteY1" fmla="*/ 1257300 h 1268902"/>
                <a:gd name="connsiteX2" fmla="*/ 1047750 w 2343150"/>
                <a:gd name="connsiteY2" fmla="*/ 962025 h 1268902"/>
                <a:gd name="connsiteX3" fmla="*/ 1495425 w 2343150"/>
                <a:gd name="connsiteY3" fmla="*/ 542925 h 1268902"/>
                <a:gd name="connsiteX4" fmla="*/ 2124075 w 2343150"/>
                <a:gd name="connsiteY4" fmla="*/ 238125 h 1268902"/>
                <a:gd name="connsiteX5" fmla="*/ 2343150 w 2343150"/>
                <a:gd name="connsiteY5" fmla="*/ 0 h 1268902"/>
                <a:gd name="connsiteX6" fmla="*/ 2343150 w 2343150"/>
                <a:gd name="connsiteY6" fmla="*/ 0 h 126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3150" h="1268902">
                  <a:moveTo>
                    <a:pt x="0" y="1181100"/>
                  </a:moveTo>
                  <a:cubicBezTo>
                    <a:pt x="312737" y="1237456"/>
                    <a:pt x="625475" y="1293812"/>
                    <a:pt x="800100" y="1257300"/>
                  </a:cubicBezTo>
                  <a:cubicBezTo>
                    <a:pt x="974725" y="1220788"/>
                    <a:pt x="931863" y="1081087"/>
                    <a:pt x="1047750" y="962025"/>
                  </a:cubicBezTo>
                  <a:cubicBezTo>
                    <a:pt x="1163637" y="842963"/>
                    <a:pt x="1316038" y="663575"/>
                    <a:pt x="1495425" y="542925"/>
                  </a:cubicBezTo>
                  <a:cubicBezTo>
                    <a:pt x="1674812" y="422275"/>
                    <a:pt x="1982788" y="328612"/>
                    <a:pt x="2124075" y="238125"/>
                  </a:cubicBezTo>
                  <a:cubicBezTo>
                    <a:pt x="2265363" y="147637"/>
                    <a:pt x="2343150" y="0"/>
                    <a:pt x="2343150" y="0"/>
                  </a:cubicBezTo>
                  <a:lnTo>
                    <a:pt x="23431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D915E453-3D5B-6820-F842-720B85B518D4}"/>
                </a:ext>
              </a:extLst>
            </p:cNvPr>
            <p:cNvCxnSpPr/>
            <p:nvPr/>
          </p:nvCxnSpPr>
          <p:spPr>
            <a:xfrm>
              <a:off x="5800725" y="4714875"/>
              <a:ext cx="10953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A2A6706F-85E0-01E7-525F-50B9E42D8FB3}"/>
                </a:ext>
              </a:extLst>
            </p:cNvPr>
            <p:cNvCxnSpPr>
              <a:cxnSpLocks/>
            </p:cNvCxnSpPr>
            <p:nvPr/>
          </p:nvCxnSpPr>
          <p:spPr>
            <a:xfrm>
              <a:off x="6896100" y="4219833"/>
              <a:ext cx="0" cy="4950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9BD65E71-DD0A-4A7B-0FBF-6E2CE6E7C85D}"/>
                </a:ext>
              </a:extLst>
            </p:cNvPr>
            <p:cNvCxnSpPr>
              <a:cxnSpLocks/>
            </p:cNvCxnSpPr>
            <p:nvPr/>
          </p:nvCxnSpPr>
          <p:spPr>
            <a:xfrm>
              <a:off x="7533245" y="3715266"/>
              <a:ext cx="0" cy="4950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0E1AB243-4506-33DA-81E1-AD520CA0E72B}"/>
                </a:ext>
              </a:extLst>
            </p:cNvPr>
            <p:cNvCxnSpPr>
              <a:cxnSpLocks/>
            </p:cNvCxnSpPr>
            <p:nvPr/>
          </p:nvCxnSpPr>
          <p:spPr>
            <a:xfrm>
              <a:off x="6895070" y="4210308"/>
              <a:ext cx="64615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216C9412-B644-2D09-22B0-5BB39CF2C421}"/>
                </a:ext>
              </a:extLst>
            </p:cNvPr>
            <p:cNvCxnSpPr>
              <a:cxnSpLocks/>
            </p:cNvCxnSpPr>
            <p:nvPr/>
          </p:nvCxnSpPr>
          <p:spPr>
            <a:xfrm>
              <a:off x="7553325" y="3715266"/>
              <a:ext cx="64615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E6664AF-BD67-3CC8-D941-FA5E50769D55}"/>
              </a:ext>
            </a:extLst>
          </p:cNvPr>
          <p:cNvSpPr txBox="1"/>
          <p:nvPr/>
        </p:nvSpPr>
        <p:spPr>
          <a:xfrm>
            <a:off x="3370805" y="1839652"/>
            <a:ext cx="76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分類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B57C1FF-815D-B3C0-6A7A-45A5722177D7}"/>
              </a:ext>
            </a:extLst>
          </p:cNvPr>
          <p:cNvSpPr txBox="1"/>
          <p:nvPr/>
        </p:nvSpPr>
        <p:spPr>
          <a:xfrm>
            <a:off x="5696481" y="1662276"/>
            <a:ext cx="3341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数値を分類して回帰に使える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回帰結果は階段状になる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5321301-9CB6-AA32-6292-218713562D74}"/>
              </a:ext>
            </a:extLst>
          </p:cNvPr>
          <p:cNvSpPr txBox="1"/>
          <p:nvPr/>
        </p:nvSpPr>
        <p:spPr>
          <a:xfrm rot="16200000">
            <a:off x="698666" y="3662205"/>
            <a:ext cx="1116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({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}, </a:t>
            </a:r>
            <a:r>
              <a:rPr kumimoji="1" lang="en-US" altLang="ja-JP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1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endParaRPr kumimoji="1" lang="ja-JP" alt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7888D89-5B8D-824C-AEE6-266FA073A670}"/>
              </a:ext>
            </a:extLst>
          </p:cNvPr>
          <p:cNvSpPr txBox="1"/>
          <p:nvPr/>
        </p:nvSpPr>
        <p:spPr>
          <a:xfrm rot="16200000">
            <a:off x="1441484" y="3654703"/>
            <a:ext cx="1116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({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}, </a:t>
            </a:r>
            <a:r>
              <a:rPr kumimoji="1" lang="en-US" altLang="ja-JP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1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endParaRPr kumimoji="1" lang="ja-JP" alt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89B18A9-77F7-F4BF-FA30-1A8418EA408D}"/>
              </a:ext>
            </a:extLst>
          </p:cNvPr>
          <p:cNvSpPr txBox="1"/>
          <p:nvPr/>
        </p:nvSpPr>
        <p:spPr>
          <a:xfrm rot="16200000">
            <a:off x="1746284" y="3664228"/>
            <a:ext cx="1116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({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}, </a:t>
            </a:r>
            <a:r>
              <a:rPr kumimoji="1" lang="en-US" altLang="ja-JP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1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endParaRPr kumimoji="1" lang="ja-JP" alt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2B64544-55C4-C8C0-3672-08A06F4670FB}"/>
              </a:ext>
            </a:extLst>
          </p:cNvPr>
          <p:cNvSpPr txBox="1"/>
          <p:nvPr/>
        </p:nvSpPr>
        <p:spPr>
          <a:xfrm rot="16200000">
            <a:off x="2260634" y="3664228"/>
            <a:ext cx="1116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({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}, </a:t>
            </a:r>
            <a:r>
              <a:rPr kumimoji="1" lang="en-US" altLang="ja-JP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1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4</a:t>
            </a:r>
            <a:endParaRPr kumimoji="1" lang="ja-JP" alt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587EA4F7-CA38-5906-C71F-B588851D733F}"/>
              </a:ext>
            </a:extLst>
          </p:cNvPr>
          <p:cNvSpPr txBox="1"/>
          <p:nvPr/>
        </p:nvSpPr>
        <p:spPr>
          <a:xfrm rot="16200000">
            <a:off x="2533684" y="3651528"/>
            <a:ext cx="1116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({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}, </a:t>
            </a:r>
            <a:r>
              <a:rPr kumimoji="1" lang="en-US" altLang="ja-JP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1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</a:t>
            </a:r>
            <a:endParaRPr kumimoji="1" lang="ja-JP" alt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CBEA5FC-0849-0B3A-E9EA-E16E42864F79}"/>
              </a:ext>
            </a:extLst>
          </p:cNvPr>
          <p:cNvSpPr txBox="1"/>
          <p:nvPr/>
        </p:nvSpPr>
        <p:spPr>
          <a:xfrm rot="16200000">
            <a:off x="3063909" y="3661053"/>
            <a:ext cx="1116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({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}, </a:t>
            </a:r>
            <a:r>
              <a:rPr kumimoji="1" lang="en-US" altLang="ja-JP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1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6</a:t>
            </a:r>
            <a:endParaRPr kumimoji="1" lang="ja-JP" alt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4F59FD2A-C3E9-A243-E289-C3B014D47B28}"/>
              </a:ext>
            </a:extLst>
          </p:cNvPr>
          <p:cNvSpPr txBox="1"/>
          <p:nvPr/>
        </p:nvSpPr>
        <p:spPr>
          <a:xfrm rot="16200000">
            <a:off x="3400459" y="3670578"/>
            <a:ext cx="1116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({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}, </a:t>
            </a:r>
            <a:r>
              <a:rPr kumimoji="1" lang="en-US" altLang="ja-JP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1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7</a:t>
            </a:r>
            <a:endParaRPr kumimoji="1" lang="ja-JP" alt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FA6200A-B4C8-38DB-9021-01B5AC673F9E}"/>
              </a:ext>
            </a:extLst>
          </p:cNvPr>
          <p:cNvSpPr txBox="1"/>
          <p:nvPr/>
        </p:nvSpPr>
        <p:spPr>
          <a:xfrm rot="16200000">
            <a:off x="4175159" y="3654703"/>
            <a:ext cx="11162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({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1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en-US" altLang="ja-JP" sz="14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}, </a:t>
            </a:r>
            <a:r>
              <a:rPr kumimoji="1" lang="en-US" altLang="ja-JP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1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en-US" altLang="ja-JP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8</a:t>
            </a:r>
            <a:endParaRPr kumimoji="1" lang="ja-JP" alt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B8A68A-AEFC-9B3A-9C7C-7C8F74972FF1}"/>
              </a:ext>
            </a:extLst>
          </p:cNvPr>
          <p:cNvSpPr txBox="1"/>
          <p:nvPr/>
        </p:nvSpPr>
        <p:spPr>
          <a:xfrm>
            <a:off x="620069" y="3316514"/>
            <a:ext cx="7602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葉ノード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49F41C-0CDF-42A7-7A0B-C2E914A79271}"/>
              </a:ext>
            </a:extLst>
          </p:cNvPr>
          <p:cNvSpPr txBox="1"/>
          <p:nvPr/>
        </p:nvSpPr>
        <p:spPr>
          <a:xfrm>
            <a:off x="3020990" y="1640115"/>
            <a:ext cx="7602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根ノード</a:t>
            </a:r>
          </a:p>
        </p:txBody>
      </p:sp>
    </p:spTree>
    <p:extLst>
      <p:ext uri="{BB962C8B-B14F-4D97-AF65-F5344CB8AC3E}">
        <p14:creationId xmlns:p14="http://schemas.microsoft.com/office/powerpoint/2010/main" val="27820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4291588-69CA-A30E-4387-A65C81083F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81"/>
          <a:stretch/>
        </p:blipFill>
        <p:spPr>
          <a:xfrm>
            <a:off x="3438901" y="1295888"/>
            <a:ext cx="5546347" cy="540081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A0D6B7-0D10-150D-E37A-DC057FE327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046"/>
          <a:stretch/>
        </p:blipFill>
        <p:spPr>
          <a:xfrm>
            <a:off x="293077" y="1229601"/>
            <a:ext cx="3180537" cy="281333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D792F5D-36B8-92FF-2AB8-59B345A276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972"/>
          <a:stretch/>
        </p:blipFill>
        <p:spPr>
          <a:xfrm>
            <a:off x="293076" y="4006912"/>
            <a:ext cx="3180537" cy="2851088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3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層パーセプトロン回帰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9171F6B-ABD9-DD89-58ED-E9BF7F288781}"/>
              </a:ext>
            </a:extLst>
          </p:cNvPr>
          <p:cNvSpPr txBox="1"/>
          <p:nvPr/>
        </p:nvSpPr>
        <p:spPr>
          <a:xfrm>
            <a:off x="4122615" y="775318"/>
            <a:ext cx="4728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回帰結果は連続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ある程度スムーズ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微分可？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E9F02EC-C5E8-8BF0-0EB9-93683F3A862B}"/>
              </a:ext>
            </a:extLst>
          </p:cNvPr>
          <p:cNvSpPr txBox="1"/>
          <p:nvPr/>
        </p:nvSpPr>
        <p:spPr>
          <a:xfrm>
            <a:off x="1422399" y="5828437"/>
            <a:ext cx="279009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MAE: training       3.63 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test:       3.88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MSE): training     17.8   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test:       24.0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en-US" altLang="ja-JP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: training      0.931  test:      0.926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FD6D080-EE83-296C-C6DB-FE81290428D0}"/>
              </a:ext>
            </a:extLst>
          </p:cNvPr>
          <p:cNvSpPr txBox="1"/>
          <p:nvPr/>
        </p:nvSpPr>
        <p:spPr>
          <a:xfrm>
            <a:off x="801077" y="1751675"/>
            <a:ext cx="15630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ある程度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平滑な関数で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再現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EAFEF-BFAD-CF4E-FB9D-D3D12B4AB66B}"/>
              </a:ext>
            </a:extLst>
          </p:cNvPr>
          <p:cNvSpPr txBox="1"/>
          <p:nvPr/>
        </p:nvSpPr>
        <p:spPr>
          <a:xfrm>
            <a:off x="0" y="581513"/>
            <a:ext cx="4728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mlp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  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多層パーセプトロン回帰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5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ノード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×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層、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ReLU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D2A9E5-1DA4-25A2-60D4-1E42CBC0D0CE}"/>
              </a:ext>
            </a:extLst>
          </p:cNvPr>
          <p:cNvSpPr txBox="1"/>
          <p:nvPr/>
        </p:nvSpPr>
        <p:spPr>
          <a:xfrm>
            <a:off x="4409963" y="5773377"/>
            <a:ext cx="29483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学習データと検証データの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スコアは同程度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　過学習の心配は少ない</a:t>
            </a:r>
          </a:p>
        </p:txBody>
      </p:sp>
    </p:spTree>
    <p:extLst>
      <p:ext uri="{BB962C8B-B14F-4D97-AF65-F5344CB8AC3E}">
        <p14:creationId xmlns:p14="http://schemas.microsoft.com/office/powerpoint/2010/main" val="26927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多層パーセプトロン</a:t>
            </a: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ニューラルネットワークの</a:t>
            </a: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1</a:t>
            </a: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種</a:t>
            </a: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7" name="オブジェクト 2">
            <a:extLst>
              <a:ext uri="{FF2B5EF4-FFF2-40B4-BE49-F238E27FC236}">
                <a16:creationId xmlns:a16="http://schemas.microsoft.com/office/drawing/2014/main" id="{58883D91-3082-4C07-B269-CDFC9E259252}"/>
              </a:ext>
            </a:extLst>
          </p:cNvPr>
          <p:cNvSpPr txBox="1"/>
          <p:nvPr/>
        </p:nvSpPr>
        <p:spPr bwMode="auto">
          <a:xfrm>
            <a:off x="11584" y="632200"/>
            <a:ext cx="9067800" cy="79655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パーセプトロン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複数の入力データ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{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x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}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に対して一つの値 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y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を出力する関数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					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神経網のニューロンに対応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</p:txBody>
      </p:sp>
      <p:pic>
        <p:nvPicPr>
          <p:cNvPr id="1026" name="Picture 2" descr="画像">
            <a:extLst>
              <a:ext uri="{FF2B5EF4-FFF2-40B4-BE49-F238E27FC236}">
                <a16:creationId xmlns:a16="http://schemas.microsoft.com/office/drawing/2014/main" id="{F903A496-BEFA-E17C-092B-156D8766F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8" t="28863" r="27812" b="7657"/>
          <a:stretch/>
        </p:blipFill>
        <p:spPr bwMode="auto">
          <a:xfrm>
            <a:off x="38100" y="1177272"/>
            <a:ext cx="4448175" cy="35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5A53C5-0DD6-F7FD-2ED4-D4690B7D8907}"/>
              </a:ext>
            </a:extLst>
          </p:cNvPr>
          <p:cNvSpPr txBox="1"/>
          <p:nvPr/>
        </p:nvSpPr>
        <p:spPr>
          <a:xfrm>
            <a:off x="-57150" y="4548693"/>
            <a:ext cx="53506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/>
              <a:t>画像出展</a:t>
            </a:r>
            <a:r>
              <a:rPr lang="en-US" altLang="ja-JP" sz="1400" dirty="0"/>
              <a:t>:</a:t>
            </a:r>
            <a:r>
              <a:rPr lang="ja-JP" altLang="en-US" sz="1400" dirty="0"/>
              <a:t> https://www.sbbit.jp/article/cont1/33345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オブジェクト 2">
                <a:extLst>
                  <a:ext uri="{FF2B5EF4-FFF2-40B4-BE49-F238E27FC236}">
                    <a16:creationId xmlns:a16="http://schemas.microsoft.com/office/drawing/2014/main" id="{B9202A33-3CD7-3189-C63C-17D9E0B0AD11}"/>
                  </a:ext>
                </a:extLst>
              </p:cNvPr>
              <p:cNvSpPr txBox="1"/>
              <p:nvPr/>
            </p:nvSpPr>
            <p:spPr bwMode="auto">
              <a:xfrm>
                <a:off x="4250208" y="1623300"/>
                <a:ext cx="4905376" cy="4057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266700" marR="0" lvl="0" indent="-2667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>
                    <a:tab pos="714375" algn="l"/>
                  </a:tabLst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変換  </a:t>
                </a:r>
                <a:r>
                  <a:rPr kumimoji="1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</a:t>
                </a: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∑</a:t>
                </a:r>
                <a:r>
                  <a:rPr kumimoji="1" lang="en-US" altLang="ja-JP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w</a:t>
                </a:r>
                <a:r>
                  <a:rPr kumimoji="1" lang="en-US" altLang="ja-JP" sz="14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14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+ </a:t>
                </a:r>
                <a:r>
                  <a:rPr kumimoji="1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	(</a:t>
                </a:r>
                <a:r>
                  <a:rPr kumimoji="1" lang="en-US" altLang="ja-JP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w</a:t>
                </a:r>
                <a:r>
                  <a:rPr kumimoji="1" lang="en-US" altLang="ja-JP" sz="14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重み    </a:t>
                </a:r>
                <a:r>
                  <a:rPr kumimoji="1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バイアス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</a:p>
              <a:p>
                <a:pPr marL="266700" marR="0" lvl="0" indent="-2667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>
                    <a:tab pos="714375" algn="l"/>
                  </a:tabLst>
                  <a:defRPr/>
                </a:pP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266700" marR="0" lvl="0" indent="-2667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>
                    <a:tab pos="714375" algn="l"/>
                  </a:tabLst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非線形性を取り入れたり、分類器に使うため </a:t>
                </a:r>
                <a:b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出力を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か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にする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、</a:t>
                </a: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活性化関数</a:t>
                </a: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を使う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y</m:t>
                    </m:r>
                    <m:r>
                      <m:rPr>
                        <m:nor/>
                      </m:rPr>
                      <a: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</a:rPr>
                      <m:t> =</m:t>
                    </m:r>
                    <m:r>
                      <m:rPr>
                        <m:sty m:val="p"/>
                      </m:rPr>
                      <a:rPr kumimoji="1" lang="el-GR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d>
                      <m:d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ja-JP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∑</m:t>
                        </m:r>
                        <m:r>
                          <m:rPr>
                            <m:nor/>
                          </m:rPr>
                          <a:rPr kumimoji="1" lang="en-US" altLang="ja-JP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w</m:t>
                        </m:r>
                        <m:r>
                          <m:rPr>
                            <m:nor/>
                          </m:rPr>
                          <a:rPr kumimoji="1" lang="en-US" altLang="ja-JP" sz="14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1" lang="en-US" altLang="ja-JP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1400" b="0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1" lang="en-US" altLang="ja-JP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kumimoji="1" lang="en-US" altLang="ja-JP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b</m:t>
                        </m:r>
                      </m:e>
                    </m:d>
                  </m:oMath>
                </a14:m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identity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d>
                      <m:d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1</m:t>
                    </m:r>
                  </m:oMath>
                </a14:m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:r>
                  <a:rPr kumimoji="1" lang="en-US" altLang="ja-JP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ReLU</a:t>
                </a: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d>
                      <m:d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=0  </m:t>
                    </m:r>
                    <m:d>
                      <m:d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&lt;0</m:t>
                        </m:r>
                      </m:e>
                    </m:d>
                  </m:oMath>
                </a14:m>
                <a:endParaRPr kumimoji="1" lang="en-US" altLang="ja-JP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                       	</a:t>
                </a: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</m:t>
                    </m:r>
                    <m:d>
                      <m:d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≥0</m:t>
                        </m:r>
                      </m:e>
                    </m:d>
                  </m:oMath>
                </a14:m>
                <a:r>
                  <a:rPr kumimoji="1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	</a:t>
                </a: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微分不可</a:t>
                </a: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1400" dirty="0">
                    <a:solidFill>
                      <a:srgbClr val="0000FF"/>
                    </a:solidFill>
                  </a:rPr>
                  <a:t>　　シグモイド関数　</a:t>
                </a: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分類可能</a:t>
                </a:r>
                <a:endParaRPr lang="en-US" altLang="ja-JP" sz="1400" dirty="0">
                  <a:solidFill>
                    <a:srgbClr val="0000FF"/>
                  </a:solidFill>
                </a:endParaRP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1400" dirty="0">
                    <a:solidFill>
                      <a:srgbClr val="0000FF"/>
                    </a:solidFill>
                  </a:rPr>
                  <a:t>　　　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tanh ()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d>
                      <m:d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tanh</m:t>
                        </m:r>
                      </m:fName>
                      <m:e>
                        <m: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𝛼</m:t>
                        </m:r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1" lang="ja-JP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　</a:t>
                </a:r>
                <a:endParaRPr kumimoji="1" lang="en-US" altLang="ja-JP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  ロジスティック関数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d>
                      <m:d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1+</m:t>
                        </m:r>
                        <m:func>
                          <m:func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(−</m:t>
                            </m:r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kumimoji="1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unc>
                      <m:funcPr>
                        <m:ctrlPr>
                          <a:rPr lang="en-US" altLang="ja-JP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1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</m:t>
                        </m:r>
                        <m:r>
                          <m:rPr>
                            <m:sty m:val="p"/>
                          </m:rPr>
                          <a:rPr lang="en-US" altLang="ja-JP" sz="14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en-US" altLang="ja-JP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ja-JP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altLang="ja-JP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altLang="ja-JP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func>
                  </m:oMath>
                </a14:m>
                <a:r>
                  <a:rPr kumimoji="1" lang="ja-JP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　</a:t>
                </a: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  ソフトサイン関数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d>
                      <m:dPr>
                        <m:ctrlP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num>
                      <m:den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1+</m:t>
                        </m:r>
                        <m: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𝛼</m:t>
                        </m:r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|</m:t>
                        </m:r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|</m:t>
                        </m:r>
                      </m:den>
                    </m:f>
                  </m:oMath>
                </a14:m>
                <a:r>
                  <a:rPr kumimoji="1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1" lang="ja-JP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　　 　</a:t>
                </a:r>
                <a:r>
                  <a:rPr kumimoji="1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</a:t>
                </a: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微分不可</a:t>
                </a: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4" name="オブジェクト 2">
                <a:extLst>
                  <a:ext uri="{FF2B5EF4-FFF2-40B4-BE49-F238E27FC236}">
                    <a16:creationId xmlns:a16="http://schemas.microsoft.com/office/drawing/2014/main" id="{B9202A33-3CD7-3189-C63C-17D9E0B0A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0208" y="1623300"/>
                <a:ext cx="4905376" cy="4057428"/>
              </a:xfrm>
              <a:prstGeom prst="rect">
                <a:avLst/>
              </a:prstGeom>
              <a:blipFill>
                <a:blip r:embed="rId4"/>
                <a:stretch>
                  <a:fillRect l="-1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オブジェクト 2">
                <a:extLst>
                  <a:ext uri="{FF2B5EF4-FFF2-40B4-BE49-F238E27FC236}">
                    <a16:creationId xmlns:a16="http://schemas.microsoft.com/office/drawing/2014/main" id="{7FFDE619-A9B6-217E-FC40-A56957E1FD82}"/>
                  </a:ext>
                </a:extLst>
              </p:cNvPr>
              <p:cNvSpPr txBox="1"/>
              <p:nvPr/>
            </p:nvSpPr>
            <p:spPr bwMode="auto">
              <a:xfrm>
                <a:off x="3970020" y="6185333"/>
                <a:ext cx="5345584" cy="672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＊ シグモイド関数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ja-JP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1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lim</m:t>
                            </m:r>
                          </m:e>
                          <m:lim>
                            <m:r>
                              <a:rPr kumimoji="1" lang="en-US" altLang="ja-JP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1" lang="en-US" altLang="ja-JP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func>
                    <m:r>
                      <a:rPr kumimoji="1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𝑎</m:t>
                    </m:r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lim</m:t>
                            </m:r>
                          </m:e>
                          <m:lim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func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lim</m:t>
                            </m:r>
                          </m:e>
                          <m:lim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</m:t>
                            </m:r>
                            <m:r>
                              <a:rPr kumimoji="1" lang="en-US" altLang="ja-JP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±</m:t>
                            </m:r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func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1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</a:t>
                </a: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と </a:t>
                </a:r>
                <a:r>
                  <a:rPr kumimoji="1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b</a:t>
                </a: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 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値に漸近するので、分類器に使える</a:t>
                </a: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5" name="オブジェクト 2">
                <a:extLst>
                  <a:ext uri="{FF2B5EF4-FFF2-40B4-BE49-F238E27FC236}">
                    <a16:creationId xmlns:a16="http://schemas.microsoft.com/office/drawing/2014/main" id="{7FFDE619-A9B6-217E-FC40-A56957E1F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0020" y="6185333"/>
                <a:ext cx="5345584" cy="672667"/>
              </a:xfrm>
              <a:prstGeom prst="rect">
                <a:avLst/>
              </a:prstGeom>
              <a:blipFill>
                <a:blip r:embed="rId5"/>
                <a:stretch>
                  <a:fillRect l="-342" t="-2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94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Boston: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ボストンの住宅価格のサンプルデータ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7" name="オブジェクト 2">
            <a:extLst>
              <a:ext uri="{FF2B5EF4-FFF2-40B4-BE49-F238E27FC236}">
                <a16:creationId xmlns:a16="http://schemas.microsoft.com/office/drawing/2014/main" id="{58883D91-3082-4C07-B269-CDFC9E259252}"/>
              </a:ext>
            </a:extLst>
          </p:cNvPr>
          <p:cNvSpPr txBox="1"/>
          <p:nvPr/>
        </p:nvSpPr>
        <p:spPr bwMode="auto">
          <a:xfrm>
            <a:off x="479684" y="632459"/>
            <a:ext cx="8588115" cy="586334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住宅価格の中央値（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1000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ドル単位）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(MEDV):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目的関数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犯罪率（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CRIM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広い家の割合（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ZN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非小売業の割合（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INDUS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チャールズ川の近くか（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CHAS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一酸化窒素濃度（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NOX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平均部屋数（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RM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家の古さ（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AGE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主要施設への距離（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DIS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高速道路へのアクセス性（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RAD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固定資産税（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TAX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生徒と先生の比率（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PTRATIO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黒人の割合（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低所得者の割合（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LSTAT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2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重線形回帰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247650" y="716090"/>
                <a:ext cx="8754173" cy="5974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記述子　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{</m:t>
                    </m:r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}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=</a:t>
                </a:r>
                <a14:m>
                  <m:oMath xmlns:m="http://schemas.openxmlformats.org/officeDocument/2006/math">
                    <m:r>
                      <a:rPr kumimoji="1" lang="en-US" altLang="ja-JP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e>
                        </m:d>
                      </m:sup>
                    </m:sSup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</m:e>
                        </m:d>
                      </m:sup>
                    </m:sSup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400" b="1" dirty="0">
                    <a:solidFill>
                      <a:srgbClr val="000000"/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ja-JP" sz="2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ja-JP" altLang="en-US" sz="2400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の成分を </a:t>
                </a:r>
                <a14:m>
                  <m:oMath xmlns:m="http://schemas.openxmlformats.org/officeDocument/2006/math">
                    <m:r>
                      <a:rPr lang="ja-JP" altLang="en-US" sz="24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d>
                          </m:sup>
                        </m:sSup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ja-JP" altLang="en-US" sz="2400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と書く</a:t>
                </a:r>
                <a:endParaRPr lang="en-US" altLang="ja-JP" sz="24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データ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	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𝒊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𝒊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en-US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モデル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e>
                        </m:d>
                      </m:sup>
                    </m:sSup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+⋯+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</m:e>
                        </m:d>
                      </m:sup>
                    </m:sSup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  <m:sup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目的関数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  <m:sup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sub>
                          <m:sup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𝒋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kumimoji="1" lang="en-US" altLang="ja-JP" sz="2400" b="1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2</m:t>
                        </m:r>
                      </m:e>
                    </m:nary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を最小化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𝑑𝑆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ja-JP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d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en-US" altLang="ja-JP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</m:den>
                    </m:f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  <m:sup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𝒇</m:t>
                            </m:r>
                          </m:e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1" lang="en-US" altLang="ja-JP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sub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𝒌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sub>
                            </m:sSub>
                          </m:e>
                        </m:nary>
                        <m:r>
                          <m:rPr>
                            <m:nor/>
                          </m:rPr>
                          <a:rPr kumimoji="1" lang="ja-JP" alt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kumimoji="1" lang="en-US" altLang="ja-JP" sz="2400" b="1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e>
                    </m:nary>
                  </m:oMath>
                </a14:m>
                <a:r>
                  <a:rPr kumimoji="1" lang="en-US" altLang="ja-JP" sz="24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=0, 1, 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  <m:sup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sub>
                          <m:sup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kumimoji="1" lang="ja-JP" alt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𝒌</m:t>
                                        </m:r>
                                        <m:r>
                                          <a:rPr kumimoji="1" lang="ja-JP" altLang="en-US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’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𝒌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sub>
                            </m:sSub>
                          </m:e>
                        </m:nary>
                        <m:r>
                          <m:rPr>
                            <m:nor/>
                          </m:rPr>
                          <a:rPr kumimoji="1" lang="ja-JP" alt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kumimoji="1" lang="en-US" altLang="ja-JP" sz="2400" b="1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  <m:r>
                                      <a:rPr kumimoji="1" lang="ja-JP" alt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’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𝒋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e>
                    </m:nary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※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  <m:sup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𝒋</m:t>
                            </m:r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sub>
                          <m:sup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𝒌</m:t>
                                        </m:r>
                                        <m:r>
                                          <a:rPr kumimoji="1" lang="ja-JP" altLang="en-US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’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𝒌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  <m:sup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400" b="1" i="0" u="none" strike="noStrike" kern="1200" cap="none" spc="0" normalizeH="0" baseline="-2500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24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		</a:t>
                </a:r>
                <a:r>
                  <a:rPr lang="ja-JP" altLang="en-US" sz="24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連立１次方程式を解けばよい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650" y="716090"/>
                <a:ext cx="8754173" cy="5974270"/>
              </a:xfrm>
              <a:prstGeom prst="rect">
                <a:avLst/>
              </a:prstGeom>
              <a:blipFill>
                <a:blip r:embed="rId3"/>
                <a:stretch>
                  <a:fillRect l="-1114" t="-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7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995E2E3-58C8-C3AB-DEDA-7661F4704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075" y="661378"/>
            <a:ext cx="5357981" cy="6196621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機械学習の例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Boston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データで試す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543AFC0-2265-B58F-FA1A-D4DAD12BFF4A}"/>
              </a:ext>
            </a:extLst>
          </p:cNvPr>
          <p:cNvSpPr/>
          <p:nvPr/>
        </p:nvSpPr>
        <p:spPr>
          <a:xfrm>
            <a:off x="1616236" y="4654061"/>
            <a:ext cx="245309" cy="10199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D8F1D8-6644-840E-9155-724D7C244B40}"/>
              </a:ext>
            </a:extLst>
          </p:cNvPr>
          <p:cNvSpPr txBox="1"/>
          <p:nvPr/>
        </p:nvSpPr>
        <p:spPr>
          <a:xfrm>
            <a:off x="3819979" y="2154085"/>
            <a:ext cx="285435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２．ファイル選択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boston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.xlsx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9770A8-58B6-6416-7209-C948D5ACCF79}"/>
              </a:ext>
            </a:extLst>
          </p:cNvPr>
          <p:cNvSpPr txBox="1"/>
          <p:nvPr/>
        </p:nvSpPr>
        <p:spPr>
          <a:xfrm>
            <a:off x="4388757" y="6461506"/>
            <a:ext cx="22855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３．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OK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を押して実行</a:t>
            </a:r>
          </a:p>
        </p:txBody>
      </p:sp>
    </p:spTree>
    <p:extLst>
      <p:ext uri="{BB962C8B-B14F-4D97-AF65-F5344CB8AC3E}">
        <p14:creationId xmlns:p14="http://schemas.microsoft.com/office/powerpoint/2010/main" val="126635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箱ひげ図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D301A10-D501-10DC-CB2C-56AAF2A9F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587" y="625852"/>
            <a:ext cx="5590826" cy="6185200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56520413-B092-3D78-FBC9-B8881A66D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805" y="2055446"/>
            <a:ext cx="3368292" cy="51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外れ値だらけ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1BF8B1B-A026-1E91-08C9-EA27268E6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205" y="5373076"/>
            <a:ext cx="3368292" cy="51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外れ値だらけ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30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分布図とヒストグラム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538728-5263-AF4C-7024-F1DD2C736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039" y="714374"/>
            <a:ext cx="5812097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9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FD1AF42-3193-AD27-79E5-E4BE6C3B64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7" t="18610" r="11988" b="11428"/>
          <a:stretch/>
        </p:blipFill>
        <p:spPr>
          <a:xfrm>
            <a:off x="2208525" y="125312"/>
            <a:ext cx="6965170" cy="670894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ヒートマップ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相関係数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オブジェクト 2">
            <a:extLst>
              <a:ext uri="{FF2B5EF4-FFF2-40B4-BE49-F238E27FC236}">
                <a16:creationId xmlns:a16="http://schemas.microsoft.com/office/drawing/2014/main" id="{C4253009-B150-95CA-076C-199AB1159EEC}"/>
              </a:ext>
            </a:extLst>
          </p:cNvPr>
          <p:cNvSpPr txBox="1"/>
          <p:nvPr/>
        </p:nvSpPr>
        <p:spPr bwMode="auto">
          <a:xfrm>
            <a:off x="0" y="632459"/>
            <a:ext cx="2909455" cy="586334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住宅価格の中央値（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1000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ドル単位） 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(MEDV)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犯罪率（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CRIM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広い家の割合（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ZN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非小売業の割合（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INDUS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チャールズ川の近くか（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CHAS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一酸化窒素濃度（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NOX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平均部屋数（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RM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家の古さ（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AGE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主要施設への距離（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DIS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高速道路へのアクセス性（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RAD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固定資産税（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TAX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生徒と先生の比率（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PTRATIO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黒人の割合（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低所得者の割合（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LSTAT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）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76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入力値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vs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予測値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15A198D-07BF-E29C-85F7-4FD31E7BF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781032"/>
            <a:ext cx="5492994" cy="607696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699E5A-1637-E200-A596-D151A6DB8A8A}"/>
              </a:ext>
            </a:extLst>
          </p:cNvPr>
          <p:cNvSpPr txBox="1"/>
          <p:nvPr/>
        </p:nvSpPr>
        <p:spPr>
          <a:xfrm>
            <a:off x="0" y="581513"/>
            <a:ext cx="472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線形回帰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32C170B-F771-E595-9223-392C535BC93C}"/>
              </a:ext>
            </a:extLst>
          </p:cNvPr>
          <p:cNvSpPr txBox="1"/>
          <p:nvPr/>
        </p:nvSpPr>
        <p:spPr>
          <a:xfrm>
            <a:off x="1507687" y="5524362"/>
            <a:ext cx="378332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MAE: training     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3.10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test:     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.6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 : training     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test:   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27.2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ja-JP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: training      0.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765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test:      0.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6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86AF544-57F6-AD2E-9B58-75587F0CCB55}"/>
              </a:ext>
            </a:extLst>
          </p:cNvPr>
          <p:cNvSpPr txBox="1"/>
          <p:nvPr/>
        </p:nvSpPr>
        <p:spPr>
          <a:xfrm>
            <a:off x="5316635" y="5524362"/>
            <a:ext cx="3358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過学習の程度は低いが、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回帰結果が良くない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(R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が低い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8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各記述子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vs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目的関数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AAEC10-66C2-7F33-231B-91052E48C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773723"/>
            <a:ext cx="5267140" cy="582710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436272-93AA-4FD6-81D3-900FA5CC0898}"/>
              </a:ext>
            </a:extLst>
          </p:cNvPr>
          <p:cNvSpPr txBox="1"/>
          <p:nvPr/>
        </p:nvSpPr>
        <p:spPr>
          <a:xfrm>
            <a:off x="0" y="581513"/>
            <a:ext cx="472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線形回帰</a:t>
            </a:r>
          </a:p>
        </p:txBody>
      </p:sp>
    </p:spTree>
    <p:extLst>
      <p:ext uri="{BB962C8B-B14F-4D97-AF65-F5344CB8AC3E}">
        <p14:creationId xmlns:p14="http://schemas.microsoft.com/office/powerpoint/2010/main" val="11607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A98BB61-1B4E-4579-30C0-BF9EE6DAB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" y="1428750"/>
            <a:ext cx="4083529" cy="4517658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ガウス過程回帰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6A326BF-61FA-E54B-175A-A4844ABB9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919" y="714375"/>
            <a:ext cx="5182368" cy="573331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839948-2D32-9BDD-B692-F550C2161844}"/>
              </a:ext>
            </a:extLst>
          </p:cNvPr>
          <p:cNvSpPr txBox="1"/>
          <p:nvPr/>
        </p:nvSpPr>
        <p:spPr>
          <a:xfrm>
            <a:off x="0" y="581513"/>
            <a:ext cx="472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gpr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ガウス過程回帰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C76879-632B-C0A4-F938-BBFBB189A95B}"/>
              </a:ext>
            </a:extLst>
          </p:cNvPr>
          <p:cNvSpPr txBox="1"/>
          <p:nvPr/>
        </p:nvSpPr>
        <p:spPr>
          <a:xfrm>
            <a:off x="1507687" y="5524362"/>
            <a:ext cx="378332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MAE: training       1.29  test:       2.67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 : training       3.08  test:         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ja-JP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: training      0.964  test:      0.771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2DB89D-B1DD-C46D-A6E2-CF65BA9F774A}"/>
              </a:ext>
            </a:extLst>
          </p:cNvPr>
          <p:cNvSpPr txBox="1"/>
          <p:nvPr/>
        </p:nvSpPr>
        <p:spPr>
          <a:xfrm>
            <a:off x="5316635" y="5938577"/>
            <a:ext cx="3358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過学習の傾向が強い</a:t>
            </a:r>
          </a:p>
        </p:txBody>
      </p:sp>
    </p:spTree>
    <p:extLst>
      <p:ext uri="{BB962C8B-B14F-4D97-AF65-F5344CB8AC3E}">
        <p14:creationId xmlns:p14="http://schemas.microsoft.com/office/powerpoint/2010/main" val="25053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563B7658-5F6F-506F-5E90-036BAEEEC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" y="1593537"/>
            <a:ext cx="3636163" cy="402273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8CC0A4B-231E-0BB6-5D2F-36D1C5F56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351" y="642692"/>
            <a:ext cx="5618041" cy="6215308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多層パーセプトロン回帰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839948-2D32-9BDD-B692-F550C2161844}"/>
              </a:ext>
            </a:extLst>
          </p:cNvPr>
          <p:cNvSpPr txBox="1"/>
          <p:nvPr/>
        </p:nvSpPr>
        <p:spPr>
          <a:xfrm>
            <a:off x="0" y="581513"/>
            <a:ext cx="4728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mlp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#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 多層パーセプトロン回帰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5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ノード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5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層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C76879-632B-C0A4-F938-BBFBB189A95B}"/>
              </a:ext>
            </a:extLst>
          </p:cNvPr>
          <p:cNvSpPr txBox="1"/>
          <p:nvPr/>
        </p:nvSpPr>
        <p:spPr>
          <a:xfrm>
            <a:off x="-854" y="5775469"/>
            <a:ext cx="378332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MAE: training       1.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test:       2.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82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 : training     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4.01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test:      19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.2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ja-JP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: training     0.9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59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test:      0.7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69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2DB89D-B1DD-C46D-A6E2-CF65BA9F774A}"/>
              </a:ext>
            </a:extLst>
          </p:cNvPr>
          <p:cNvSpPr txBox="1"/>
          <p:nvPr/>
        </p:nvSpPr>
        <p:spPr>
          <a:xfrm>
            <a:off x="4165600" y="6276487"/>
            <a:ext cx="3358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過学習の傾向が強い</a:t>
            </a:r>
          </a:p>
        </p:txBody>
      </p:sp>
    </p:spTree>
    <p:extLst>
      <p:ext uri="{BB962C8B-B14F-4D97-AF65-F5344CB8AC3E}">
        <p14:creationId xmlns:p14="http://schemas.microsoft.com/office/powerpoint/2010/main" val="185390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DE085A4-4E74-4CC7-30F0-EBD1244B8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82" y="2400172"/>
            <a:ext cx="3023333" cy="33447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819EA0D-147F-1222-69BE-B95BD2A442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64"/>
          <a:stretch/>
        </p:blipFill>
        <p:spPr>
          <a:xfrm>
            <a:off x="3299313" y="1203568"/>
            <a:ext cx="5734050" cy="5654431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LASSO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839948-2D32-9BDD-B692-F550C2161844}"/>
              </a:ext>
            </a:extLst>
          </p:cNvPr>
          <p:cNvSpPr txBox="1"/>
          <p:nvPr/>
        </p:nvSpPr>
        <p:spPr>
          <a:xfrm>
            <a:off x="11584" y="135980"/>
            <a:ext cx="4728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Model=lasso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α=0.1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C76879-632B-C0A4-F938-BBFBB189A95B}"/>
              </a:ext>
            </a:extLst>
          </p:cNvPr>
          <p:cNvSpPr txBox="1"/>
          <p:nvPr/>
        </p:nvSpPr>
        <p:spPr>
          <a:xfrm>
            <a:off x="-854" y="5618074"/>
            <a:ext cx="3358711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MAE: training 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3.11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test: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3.62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MSE : training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20.4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test: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28.3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</a:t>
            </a:r>
            <a:r>
              <a:rPr kumimoji="1" lang="ja-JP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: training  0.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759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test:  0.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660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2DB89D-B1DD-C46D-A6E2-CF65BA9F774A}"/>
              </a:ext>
            </a:extLst>
          </p:cNvPr>
          <p:cNvSpPr txBox="1"/>
          <p:nvPr/>
        </p:nvSpPr>
        <p:spPr>
          <a:xfrm>
            <a:off x="1381181" y="6488667"/>
            <a:ext cx="3358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過学習の傾向が強い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0DA302-6F2B-9392-7CED-CD9B83C432C3}"/>
              </a:ext>
            </a:extLst>
          </p:cNvPr>
          <p:cNvSpPr txBox="1"/>
          <p:nvPr/>
        </p:nvSpPr>
        <p:spPr>
          <a:xfrm>
            <a:off x="680604" y="533449"/>
            <a:ext cx="3158771" cy="280076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intercept: 22.7454802259887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coefficients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CRIM:      -0.7133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ZN:       0.7016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INDUS:     -0.06951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非小売業の割合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CHAS:        0.604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NOX:       -1.444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RM:        2.834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平均部屋数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AGE:     -0.08965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家の古さ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DIS:       -2.346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主要施設への距離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RAD:       0.6393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TAX:      -0.6574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PTRATIO:  -2.164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生徒と先生の比率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B:  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0.4724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LSTAT:    -3.504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低所得者の割合</a:t>
            </a:r>
          </a:p>
        </p:txBody>
      </p:sp>
    </p:spTree>
    <p:extLst>
      <p:ext uri="{BB962C8B-B14F-4D97-AF65-F5344CB8AC3E}">
        <p14:creationId xmlns:p14="http://schemas.microsoft.com/office/powerpoint/2010/main" val="24263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LASSO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回帰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α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の影響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839948-2D32-9BDD-B692-F550C2161844}"/>
              </a:ext>
            </a:extLst>
          </p:cNvPr>
          <p:cNvSpPr txBox="1"/>
          <p:nvPr/>
        </p:nvSpPr>
        <p:spPr>
          <a:xfrm>
            <a:off x="0" y="581513"/>
            <a:ext cx="4728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Times New Roman"/>
                <a:ea typeface="ＭＳ Ｐゴシック"/>
                <a:cs typeface="+mn-cs"/>
              </a:rPr>
              <a:t>Model=lasso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00FF"/>
              </a:highlight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0DA302-6F2B-9392-7CED-CD9B83C432C3}"/>
              </a:ext>
            </a:extLst>
          </p:cNvPr>
          <p:cNvSpPr txBox="1"/>
          <p:nvPr/>
        </p:nvSpPr>
        <p:spPr>
          <a:xfrm>
            <a:off x="2384276" y="1332523"/>
            <a:ext cx="2051994" cy="403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α=0.1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intercept: 22.7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coefficients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CRIM:      -0.7133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ZN:       0.7016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INDUS:     -0.06951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CHAS:      0.604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NOX:     -1.444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RM:        2.834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AGE:     -0.08965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DIS:      -2.346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RAD:       0.6393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TAX:      -0.6574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PTRATIO: -2.164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B:       0.4724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LSTAT:       -3.504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070995-79D0-BAD7-C8E9-9829305126B7}"/>
              </a:ext>
            </a:extLst>
          </p:cNvPr>
          <p:cNvSpPr txBox="1"/>
          <p:nvPr/>
        </p:nvSpPr>
        <p:spPr>
          <a:xfrm>
            <a:off x="4664291" y="1332523"/>
            <a:ext cx="2051994" cy="403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α=0.3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intercept: 22.7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coefficients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CRIM:   -0.439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ZN:     0.08883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INDUS:           -0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CHAS:     0.4736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NOX:    -0.7514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RM:      2.958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AGE:           -0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DIS:     -1.021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RAD:           -0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TAX:     -0.1392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PTRATIO:   -2.156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B:       0.3785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LSTAT:       -3.472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485E9A-F0C8-8A10-6C73-8027F541F52A}"/>
              </a:ext>
            </a:extLst>
          </p:cNvPr>
          <p:cNvSpPr txBox="1"/>
          <p:nvPr/>
        </p:nvSpPr>
        <p:spPr>
          <a:xfrm>
            <a:off x="6944306" y="1332523"/>
            <a:ext cx="2113197" cy="403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α=0.5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intercept: 22.7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coefficients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CRIM:    -0.2981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ZN: 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INDUS:           -0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CHAS:     0.338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NOX:           -0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RM:      2.958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AGE:           -0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DIS:     -0.1101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RAD:           -0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TAX:     -0.2205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PTRATIO:   -2.015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 B:       0.3117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LSTAT:      -3.393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468A5D-CE73-72DF-F49A-0164C971D09D}"/>
              </a:ext>
            </a:extLst>
          </p:cNvPr>
          <p:cNvSpPr txBox="1"/>
          <p:nvPr/>
        </p:nvSpPr>
        <p:spPr>
          <a:xfrm>
            <a:off x="157806" y="1332523"/>
            <a:ext cx="1998449" cy="403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α=0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intercept: 22.7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coefficients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CRIM:       -1.012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ZN:         1.05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INDUS:        0.0792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CHAS:        0.619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NOX:       -1.874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RM:        2.705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AGE:      -0.2796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DIS:       -3.098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RAD:        2.097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TAX:       -1.886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PTRATIO:   -2.261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B:       0.5826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LSTAT:        -3.44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3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機械学習の入力データ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重回帰</a:t>
            </a:r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748E6B7A-C689-C67C-03BA-65ECC643E2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976" y="1189433"/>
          <a:ext cx="1878075" cy="19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380943" imgH="1438139" progId="Excel.Sheet.12">
                  <p:embed/>
                </p:oleObj>
              </mc:Choice>
              <mc:Fallback>
                <p:oleObj name="Worksheet" r:id="rId3" imgW="1380943" imgH="1438139" progId="Excel.Sheet.12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748E6B7A-C689-C67C-03BA-65ECC643E2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976" y="1189433"/>
                        <a:ext cx="1878075" cy="195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8E76405F-44E5-BB47-EAAE-4C9BBFF2F7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42" y="3994755"/>
          <a:ext cx="4080610" cy="1706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438675" imgH="1438139" progId="Excel.Sheet.12">
                  <p:embed/>
                </p:oleObj>
              </mc:Choice>
              <mc:Fallback>
                <p:oleObj name="Worksheet" r:id="rId5" imgW="3438675" imgH="1438139" progId="Excel.Sheet.12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8E76405F-44E5-BB47-EAAE-4C9BBFF2F7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842" y="3994755"/>
                        <a:ext cx="4080610" cy="1706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FA3593-1DB1-E184-FDBF-458AE4C29C1F}"/>
              </a:ext>
            </a:extLst>
          </p:cNvPr>
          <p:cNvSpPr txBox="1"/>
          <p:nvPr/>
        </p:nvSpPr>
        <p:spPr>
          <a:xfrm>
            <a:off x="48551" y="769620"/>
            <a:ext cx="549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一般的な最小二乗法の入力データ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random-poly.xlsx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435E5D-5A66-9058-FC89-E6FC15D1F56C}"/>
                  </a:ext>
                </a:extLst>
              </p:cNvPr>
              <p:cNvSpPr txBox="1"/>
              <p:nvPr/>
            </p:nvSpPr>
            <p:spPr>
              <a:xfrm>
                <a:off x="2165201" y="1462630"/>
                <a:ext cx="4899098" cy="92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多項式最小二乗法の場合など、</a:t>
                </a: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lvl="0">
                  <a:defRPr/>
                </a:pP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モデル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+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lang="en-US" altLang="ja-JP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p>
                      <m:sSup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b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に必要な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{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3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･･･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}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はプログラム中で計算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する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435E5D-5A66-9058-FC89-E6FC15D1F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201" y="1462630"/>
                <a:ext cx="4899098" cy="929550"/>
              </a:xfrm>
              <a:prstGeom prst="rect">
                <a:avLst/>
              </a:prstGeom>
              <a:blipFill>
                <a:blip r:embed="rId7"/>
                <a:stretch>
                  <a:fillRect l="-995" t="-5263" r="-498"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14242D5-1176-C6C5-E237-DCB376116B4F}"/>
              </a:ext>
            </a:extLst>
          </p:cNvPr>
          <p:cNvSpPr txBox="1"/>
          <p:nvPr/>
        </p:nvSpPr>
        <p:spPr>
          <a:xfrm>
            <a:off x="100006" y="3546982"/>
            <a:ext cx="556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機械学習の回帰の入力データ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random-poly-ML.xlsx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3FC82CC-6CFC-E7BE-3729-5E81248904B8}"/>
                  </a:ext>
                </a:extLst>
              </p:cNvPr>
              <p:cNvSpPr txBox="1"/>
              <p:nvPr/>
            </p:nvSpPr>
            <p:spPr>
              <a:xfrm>
                <a:off x="4146282" y="4048391"/>
                <a:ext cx="5098255" cy="1945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b="1" dirty="0">
                    <a:latin typeface="Times New Roman"/>
                    <a:ea typeface="ＭＳ Ｐゴシック"/>
                  </a:rPr>
                  <a:t>多項式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モデル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+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lang="en-US" altLang="ja-JP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p>
                      <m:sSup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b="1" dirty="0">
                    <a:latin typeface="Times New Roman"/>
                    <a:ea typeface="ＭＳ Ｐゴシック"/>
                  </a:rPr>
                  <a:t>のように、１つの記述子 </a:t>
                </a:r>
                <a:r>
                  <a:rPr lang="en-US" altLang="ja-JP" b="1" i="1" dirty="0">
                    <a:latin typeface="Times New Roman"/>
                    <a:ea typeface="ＭＳ Ｐゴシック"/>
                  </a:rPr>
                  <a:t>x</a:t>
                </a:r>
                <a:r>
                  <a:rPr lang="ja-JP" altLang="en-US" b="1" dirty="0">
                    <a:latin typeface="Times New Roman"/>
                    <a:ea typeface="ＭＳ Ｐゴシック"/>
                  </a:rPr>
                  <a:t> からすべてを計算できる</a:t>
                </a:r>
                <a:endParaRPr lang="en-US" altLang="ja-JP" b="1" dirty="0">
                  <a:latin typeface="Times New Roman"/>
                  <a:ea typeface="ＭＳ Ｐゴシック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b="1" dirty="0">
                    <a:latin typeface="Times New Roman"/>
                    <a:ea typeface="ＭＳ Ｐゴシック"/>
                  </a:rPr>
                  <a:t>場合であっても、</a:t>
                </a:r>
                <a:br>
                  <a:rPr lang="en-US" altLang="ja-JP" b="1" dirty="0">
                    <a:latin typeface="Times New Roman"/>
                    <a:ea typeface="ＭＳ Ｐゴシック"/>
                  </a:rPr>
                </a:b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{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3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･･･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} 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のすべてを記述して与える</a:t>
                </a:r>
                <a:endParaRPr lang="en-US" altLang="ja-JP" b="1" dirty="0">
                  <a:latin typeface="Times New Roman"/>
                  <a:ea typeface="ＭＳ Ｐゴシック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:r>
                  <a:rPr kumimoji="1" lang="en-US" altLang="ja-JP" sz="16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scikit-learn</a:t>
                </a:r>
                <a:r>
                  <a:rPr kumimoji="1" lang="ja-JP" altLang="en-US" sz="16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</a:t>
                </a:r>
                <a:r>
                  <a:rPr kumimoji="1" lang="en-US" altLang="ja-JP" sz="1600" i="1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LinearRegression</a:t>
                </a:r>
                <a:r>
                  <a:rPr kumimoji="1" lang="en-US" altLang="ja-JP" sz="16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()</a:t>
                </a:r>
                <a:r>
                  <a:rPr kumimoji="1" lang="ja-JP" altLang="en-US" sz="16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では</a:t>
                </a:r>
                <a:br>
                  <a:rPr kumimoji="1" lang="en-US" altLang="ja-JP" sz="16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16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定数部分は勝手に計算して </a:t>
                </a:r>
                <a:r>
                  <a:rPr kumimoji="1" lang="en-US" altLang="ja-JP" sz="16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intercept</a:t>
                </a:r>
                <a:r>
                  <a:rPr kumimoji="1" lang="ja-JP" altLang="en-US" sz="16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として返すので、</a:t>
                </a:r>
                <a:br>
                  <a:rPr kumimoji="1" lang="en-US" altLang="ja-JP" sz="16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160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定数以外の項を記述子として与える</a:t>
                </a:r>
                <a:endParaRPr kumimoji="1" lang="en-US" altLang="ja-JP" sz="16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3FC82CC-6CFC-E7BE-3729-5E8124890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282" y="4048391"/>
                <a:ext cx="5098255" cy="1945213"/>
              </a:xfrm>
              <a:prstGeom prst="rect">
                <a:avLst/>
              </a:prstGeom>
              <a:blipFill>
                <a:blip r:embed="rId8"/>
                <a:stretch>
                  <a:fillRect l="-957" t="-2194" b="-28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49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5EA916-10E8-4AA1-C0C2-D9AA3400A65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ハイパーパラメータ</a:t>
            </a:r>
            <a:endParaRPr lang="en-US" altLang="ja-JP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検定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カテゴリー変数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96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ハイパーパラメータ最適化と検証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オブジェクト 2">
            <a:extLst>
              <a:ext uri="{FF2B5EF4-FFF2-40B4-BE49-F238E27FC236}">
                <a16:creationId xmlns:a16="http://schemas.microsoft.com/office/drawing/2014/main" id="{654C3802-9AA2-21DF-4DDA-5763061DE0EC}"/>
              </a:ext>
            </a:extLst>
          </p:cNvPr>
          <p:cNvSpPr txBox="1"/>
          <p:nvPr/>
        </p:nvSpPr>
        <p:spPr bwMode="auto">
          <a:xfrm>
            <a:off x="-16934" y="669935"/>
            <a:ext cx="9067800" cy="622554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ハイパーパラメータ最適化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sklearn.model_selection.GridSearchCV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ハイパーパラメータを変えながら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score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評価指標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を計算し、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最適パラメータを求める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検証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ホールドアウト法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学習データで学習したモデルを使い、検証データで予測して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score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を求める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１通りの検証では足りないので、複数の検証を組み合わせる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ホールドアウト法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学習・検証データに分割する際の乱数のシードを設定しなければ、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run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毎にデータが変わる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複数回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run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して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score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や回帰結果を比較する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交差検証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(Cross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Validation)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・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k-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分割交差検証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sklearn.model_selection.cross_val_score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()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データを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分割し、１つの組を検証データ、残りを学習データとして、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通りの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score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を求め、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socre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の分布から評価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・ 分割の仕方はいろいろなバリエーションがありえる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カテゴリー変数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(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質的変数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)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オブジェクト 2">
            <a:extLst>
              <a:ext uri="{FF2B5EF4-FFF2-40B4-BE49-F238E27FC236}">
                <a16:creationId xmlns:a16="http://schemas.microsoft.com/office/drawing/2014/main" id="{654C3802-9AA2-21DF-4DDA-5763061DE0EC}"/>
              </a:ext>
            </a:extLst>
          </p:cNvPr>
          <p:cNvSpPr txBox="1"/>
          <p:nvPr/>
        </p:nvSpPr>
        <p:spPr bwMode="auto">
          <a:xfrm>
            <a:off x="135924" y="657782"/>
            <a:ext cx="8920880" cy="622554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記述子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および目的関数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の種類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量的変数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数値で大小関係が定義されている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質的変数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カテゴリー変数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大小関係がない。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質的変数の値毎に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か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かを割り当てる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“質的変数の異なる値の和” だけ記述子が増える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連続関数の回帰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線形回帰、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MLP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GP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など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にカテゴリー変数を入れる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と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カテゴリー変数同志を連続関数でつなごうとするが、そもそもそんな関係はない 　　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問題を複雑にするだけ。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カテゴリー変数の組ごとに別の回帰を行っても結果は同じ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原子種などを入れる場合、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 電子配置、族、周期などで置き換えれば量的変数として扱える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カテゴリー変数が多い場合は、すべての組み合わせの回帰を人力でやるのは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無理がある ＝＞ 記述子に入れる。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カテゴリー変数を入れる場合は分類器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ランダムフォレストなど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ベースの方が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整合性が高い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6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カテゴリー変数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ダミー変数化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オブジェクト 2">
            <a:extLst>
              <a:ext uri="{FF2B5EF4-FFF2-40B4-BE49-F238E27FC236}">
                <a16:creationId xmlns:a16="http://schemas.microsoft.com/office/drawing/2014/main" id="{654C3802-9AA2-21DF-4DDA-5763061DE0EC}"/>
              </a:ext>
            </a:extLst>
          </p:cNvPr>
          <p:cNvSpPr txBox="1"/>
          <p:nvPr/>
        </p:nvSpPr>
        <p:spPr bwMode="auto">
          <a:xfrm>
            <a:off x="135924" y="657782"/>
            <a:ext cx="8920880" cy="5961849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質的変数を量的変数に変換する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　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質的変数　　　　　　　　　　　　　　　　　　ダミー変数化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　　　　　　　　　　　　　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注意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多重共線性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　　　　　　　　　　　　　　　　　ダミー変数４つのうち独立なのは３つだけ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　　　　　　　　　　　　　　　　　　　　　朝、昼、夕方のいずれもが０であれば、</a:t>
            </a:r>
            <a:b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　　　　　　　　　　　　　　　　　　　　　夜であると決まってしまう</a:t>
            </a:r>
            <a:endParaRPr kumimoji="1" lang="en-US" altLang="ja-JP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　　　　　　　　　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ダミー変数としては 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　　　　　　　　　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昼、夕方、夜 の３つのみを使う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F22A97B7-D3FB-87BF-6473-16DA82E74916}"/>
              </a:ext>
            </a:extLst>
          </p:cNvPr>
          <p:cNvGraphicFramePr>
            <a:graphicFrameLocks noGrp="1"/>
          </p:cNvGraphicFramePr>
          <p:nvPr/>
        </p:nvGraphicFramePr>
        <p:xfrm>
          <a:off x="398585" y="1811215"/>
          <a:ext cx="18756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846">
                  <a:extLst>
                    <a:ext uri="{9D8B030D-6E8A-4147-A177-3AD203B41FA5}">
                      <a16:colId xmlns:a16="http://schemas.microsoft.com/office/drawing/2014/main" val="2770108577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1559823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Index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/>
                        <a:t>時間帯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1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100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777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夕方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13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117945"/>
                  </a:ext>
                </a:extLst>
              </a:tr>
            </a:tbl>
          </a:graphicData>
        </a:graphic>
      </p:graphicFrame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5F1D2CB9-7CC3-6590-78F1-15A4344E174F}"/>
              </a:ext>
            </a:extLst>
          </p:cNvPr>
          <p:cNvGraphicFramePr>
            <a:graphicFrameLocks noGrp="1"/>
          </p:cNvGraphicFramePr>
          <p:nvPr/>
        </p:nvGraphicFramePr>
        <p:xfrm>
          <a:off x="3931138" y="1872097"/>
          <a:ext cx="50769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247">
                  <a:extLst>
                    <a:ext uri="{9D8B030D-6E8A-4147-A177-3AD203B41FA5}">
                      <a16:colId xmlns:a16="http://schemas.microsoft.com/office/drawing/2014/main" val="1363541725"/>
                    </a:ext>
                  </a:extLst>
                </a:gridCol>
                <a:gridCol w="1094153">
                  <a:extLst>
                    <a:ext uri="{9D8B030D-6E8A-4147-A177-3AD203B41FA5}">
                      <a16:colId xmlns:a16="http://schemas.microsoft.com/office/drawing/2014/main" val="3269067490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3345772023"/>
                    </a:ext>
                  </a:extLst>
                </a:gridCol>
                <a:gridCol w="930031">
                  <a:extLst>
                    <a:ext uri="{9D8B030D-6E8A-4147-A177-3AD203B41FA5}">
                      <a16:colId xmlns:a16="http://schemas.microsoft.com/office/drawing/2014/main" val="3625169306"/>
                    </a:ext>
                  </a:extLst>
                </a:gridCol>
                <a:gridCol w="1020756">
                  <a:extLst>
                    <a:ext uri="{9D8B030D-6E8A-4147-A177-3AD203B41FA5}">
                      <a16:colId xmlns:a16="http://schemas.microsoft.com/office/drawing/2014/main" val="528417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Index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夕方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52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094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18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192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06762"/>
                  </a:ext>
                </a:extLst>
              </a:tr>
            </a:tbl>
          </a:graphicData>
        </a:graphic>
      </p:graphicFrame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56B649C-73C8-CAE8-F59C-2F1F5E17177A}"/>
              </a:ext>
            </a:extLst>
          </p:cNvPr>
          <p:cNvCxnSpPr>
            <a:cxnSpLocks/>
          </p:cNvCxnSpPr>
          <p:nvPr/>
        </p:nvCxnSpPr>
        <p:spPr>
          <a:xfrm>
            <a:off x="1336431" y="1555262"/>
            <a:ext cx="29151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811C2D8-B97D-B9C9-A9CE-7E12FDA01677}"/>
              </a:ext>
            </a:extLst>
          </p:cNvPr>
          <p:cNvSpPr txBox="1"/>
          <p:nvPr/>
        </p:nvSpPr>
        <p:spPr>
          <a:xfrm>
            <a:off x="135924" y="4762255"/>
            <a:ext cx="3318476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Pandas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でデータフレーム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ダミー化して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df_dum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に返す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プログラム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df_dum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pandas.get_dummies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(data =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df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            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drop_first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True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71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BD2F248C-3ABF-52E9-48C4-5F7624D83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220" y="1083707"/>
            <a:ext cx="3625021" cy="535305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2022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年度チュートリアル版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Launcher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メニュー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8B87EE0-563D-E1D1-C598-0A0EC371B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1083707"/>
            <a:ext cx="3805561" cy="535305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ABA20C-9E1B-54E9-DD01-B43A58469C60}"/>
              </a:ext>
            </a:extLst>
          </p:cNvPr>
          <p:cNvSpPr txBox="1"/>
          <p:nvPr/>
        </p:nvSpPr>
        <p:spPr>
          <a:xfrm>
            <a:off x="11584" y="714375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起動時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日常使うものに限定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707D8FD-CC95-0363-20F7-4029EF58277D}"/>
              </a:ext>
            </a:extLst>
          </p:cNvPr>
          <p:cNvSpPr txBox="1"/>
          <p:nvPr/>
        </p:nvSpPr>
        <p:spPr>
          <a:xfrm>
            <a:off x="4583584" y="714375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2022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年度チュートリアル版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8358606-705E-C27B-EA55-FE133755FE6C}"/>
              </a:ext>
            </a:extLst>
          </p:cNvPr>
          <p:cNvSpPr/>
          <p:nvPr/>
        </p:nvSpPr>
        <p:spPr>
          <a:xfrm>
            <a:off x="2536138" y="4695158"/>
            <a:ext cx="1242646" cy="281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76783DE-0040-A09F-E453-8652CA3F23EB}"/>
              </a:ext>
            </a:extLst>
          </p:cNvPr>
          <p:cNvCxnSpPr>
            <a:cxnSpLocks/>
          </p:cNvCxnSpPr>
          <p:nvPr/>
        </p:nvCxnSpPr>
        <p:spPr>
          <a:xfrm flipV="1">
            <a:off x="3790156" y="4362450"/>
            <a:ext cx="1179028" cy="440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BD2F248C-3ABF-52E9-48C4-5F7624D83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35" y="1164174"/>
            <a:ext cx="3625021" cy="535305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最小二乗法型の多項式フィッティング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8358606-705E-C27B-EA55-FE133755FE6C}"/>
              </a:ext>
            </a:extLst>
          </p:cNvPr>
          <p:cNvSpPr/>
          <p:nvPr/>
        </p:nvSpPr>
        <p:spPr>
          <a:xfrm>
            <a:off x="1255979" y="4431812"/>
            <a:ext cx="1242646" cy="281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DDF9FF0-C8C2-8684-987F-59BAD2B2C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125" y="2787439"/>
            <a:ext cx="4624051" cy="38514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DE8F4FB-8471-0F78-E523-7D066A411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265" y="604733"/>
            <a:ext cx="5206974" cy="2684297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76783DE-0040-A09F-E453-8652CA3F23EB}"/>
              </a:ext>
            </a:extLst>
          </p:cNvPr>
          <p:cNvCxnSpPr>
            <a:cxnSpLocks/>
          </p:cNvCxnSpPr>
          <p:nvPr/>
        </p:nvCxnSpPr>
        <p:spPr>
          <a:xfrm flipV="1">
            <a:off x="2509997" y="1656862"/>
            <a:ext cx="881880" cy="28826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5AF58B6-74EF-1E51-6D3F-FCE89AA227CE}"/>
              </a:ext>
            </a:extLst>
          </p:cNvPr>
          <p:cNvSpPr txBox="1"/>
          <p:nvPr/>
        </p:nvSpPr>
        <p:spPr>
          <a:xfrm>
            <a:off x="6444688" y="581157"/>
            <a:ext cx="248084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入力データ</a:t>
            </a:r>
            <a:endParaRPr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08AFD95-5D5C-2F9C-D6EF-52CA96066D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810" y="924472"/>
            <a:ext cx="2298594" cy="279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5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A2E1A84-1807-95FF-F76A-EDC565778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4" y="907086"/>
            <a:ext cx="3921034" cy="5790171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最小二乗法型の多項式フィッティング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8F34928-6E83-81F9-DF4B-887914EBD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483" y="692499"/>
            <a:ext cx="5797601" cy="5691746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8358606-705E-C27B-EA55-FE133755FE6C}"/>
              </a:ext>
            </a:extLst>
          </p:cNvPr>
          <p:cNvSpPr/>
          <p:nvPr/>
        </p:nvSpPr>
        <p:spPr>
          <a:xfrm>
            <a:off x="1321814" y="4431812"/>
            <a:ext cx="1242646" cy="281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76783DE-0040-A09F-E453-8652CA3F23EB}"/>
              </a:ext>
            </a:extLst>
          </p:cNvPr>
          <p:cNvCxnSpPr>
            <a:cxnSpLocks/>
          </p:cNvCxnSpPr>
          <p:nvPr/>
        </p:nvCxnSpPr>
        <p:spPr>
          <a:xfrm flipV="1">
            <a:off x="2575832" y="2297723"/>
            <a:ext cx="354937" cy="224174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BF7D903-BED5-1C9B-91A4-9F951AA214D1}"/>
              </a:ext>
            </a:extLst>
          </p:cNvPr>
          <p:cNvSpPr txBox="1"/>
          <p:nvPr/>
        </p:nvSpPr>
        <p:spPr>
          <a:xfrm>
            <a:off x="4767721" y="610417"/>
            <a:ext cx="4313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入力データ</a:t>
            </a:r>
            <a:endParaRPr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508317F-F3C6-C987-5966-D600B63C2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88" y="942412"/>
            <a:ext cx="4164114" cy="260689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5232385-5B3F-CD9D-806B-34901E22A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221" y="3119397"/>
            <a:ext cx="3177026" cy="352533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2C6F3F6-4F87-808D-45A6-897ED66CFD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953"/>
          <a:stretch/>
        </p:blipFill>
        <p:spPr>
          <a:xfrm>
            <a:off x="5877168" y="3104255"/>
            <a:ext cx="3057114" cy="37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ノンパラメトリック回帰の例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247650" y="734650"/>
                <a:ext cx="8754173" cy="5822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線形回帰でも</a:t>
                </a:r>
                <a:endParaRPr kumimoji="1" lang="en-US" altLang="ja-JP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j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基底関数の線形結合</a:t>
                </a:r>
                <a:r>
                  <a:rPr kumimoji="1" lang="ja-JP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を使うと</a:t>
                </a:r>
                <a:endParaRPr kumimoji="1" lang="en-US" altLang="ja-JP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j-cs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任意関数を表すことができる</a:t>
                </a:r>
                <a:br>
                  <a:rPr kumimoji="1" lang="en-US" altLang="ja-JP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</a:br>
                <a:r>
                  <a:rPr kumimoji="1" lang="ja-JP" altLang="en-US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　　</a:t>
                </a:r>
                <a:r>
                  <a:rPr kumimoji="1" lang="en-US" altLang="ja-JP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(</a:t>
                </a:r>
                <a:r>
                  <a:rPr kumimoji="1" lang="ja-JP" altLang="en-US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基底関数が対称性・正定値性を満たす</a:t>
                </a:r>
                <a:r>
                  <a:rPr kumimoji="1" lang="en-US" altLang="ja-JP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Kernel</a:t>
                </a:r>
                <a:r>
                  <a:rPr kumimoji="1" lang="ja-JP" altLang="en-US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関数の場合、</a:t>
                </a:r>
                <a:r>
                  <a:rPr kumimoji="1" lang="en-US" altLang="ja-JP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 Kernel</a:t>
                </a:r>
                <a:r>
                  <a:rPr kumimoji="1" lang="ja-JP" altLang="en-US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回帰と同じ</a:t>
                </a:r>
                <a:r>
                  <a:rPr kumimoji="1" lang="en-US" altLang="ja-JP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2400" b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例</a:t>
                </a:r>
                <a:r>
                  <a:rPr lang="en-US" altLang="ja-JP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:</a:t>
                </a:r>
                <a:r>
                  <a:rPr lang="ja-JP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ガウス基底関数</a:t>
                </a:r>
                <a:r>
                  <a:rPr lang="en-US" altLang="ja-JP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	</a:t>
                </a:r>
                <a:r>
                  <a:rPr lang="ja-JP" altLang="en-US" sz="24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𝐞𝐱𝐩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sz="2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ja-JP" sz="2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altLang="ja-JP" sz="2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ja-JP" sz="2400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400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400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  <m:r>
                                              <a:rPr lang="en-US" altLang="ja-JP" sz="2400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ja-JP" sz="2400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sz="2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ja-JP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altLang="ja-JP" sz="2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sz="2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altLang="ja-JP" sz="2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altLang="ja-JP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モデル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1" lang="ja-JP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e>
                        </m:d>
                      </m:sup>
                    </m:sSup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+⋯=</m:t>
                    </m:r>
                    <m:nary>
                      <m:naryPr>
                        <m:chr m:val="∑"/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  <m:sup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ja-JP" alt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sub>
                        </m:sSub>
                        <m:sSub>
                          <m:sSubPr>
                            <m:ctrlPr>
                              <a:rPr lang="ja-JP" alt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kumimoji="1" lang="en-US" altLang="ja-JP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</m:d>
                          </m:sup>
                        </m:sSup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nary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の数を多くし、隣接する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が重なるようにすると、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柔軟に任意の関数を再現できる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ノンパラメトリック回帰　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650" y="734650"/>
                <a:ext cx="8754173" cy="5822852"/>
              </a:xfrm>
              <a:prstGeom prst="rect">
                <a:avLst/>
              </a:prstGeom>
              <a:blipFill>
                <a:blip r:embed="rId3"/>
                <a:stretch>
                  <a:fillRect l="-1114" t="-6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77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4307</TotalTime>
  <Words>4461</Words>
  <Application>Microsoft Office PowerPoint</Application>
  <PresentationFormat>画面に合わせる (4:3)</PresentationFormat>
  <Paragraphs>819</Paragraphs>
  <Slides>53</Slides>
  <Notes>53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66" baseType="lpstr">
      <vt:lpstr>ＭＳ Ｐゴシック</vt:lpstr>
      <vt:lpstr>游ゴシック</vt:lpstr>
      <vt:lpstr>Arial</vt:lpstr>
      <vt:lpstr>Calibri</vt:lpstr>
      <vt:lpstr>Calibri Light</vt:lpstr>
      <vt:lpstr>Cambria Math</vt:lpstr>
      <vt:lpstr>Times New Roman</vt:lpstr>
      <vt:lpstr>Verdana</vt:lpstr>
      <vt:lpstr>Office テーマ</vt:lpstr>
      <vt:lpstr>101_標準デザイン</vt:lpstr>
      <vt:lpstr>13_標準デザイン</vt:lpstr>
      <vt:lpstr>12_標準デザイン</vt:lpstr>
      <vt:lpstr>Worksheet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ノンパラメトリック回帰の例: ガウス過程回帰</vt:lpstr>
      <vt:lpstr>ノンパラメトリック回帰の例: 入力データ</vt:lpstr>
      <vt:lpstr>ノンパラメトリック回帰の例: 予測</vt:lpstr>
      <vt:lpstr>ノンパラメトリック回帰の例: 平均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レポートS6点群のステレオ投影</dc:title>
  <dc:creator>神谷利夫</dc:creator>
  <cp:lastModifiedBy>神谷 利夫</cp:lastModifiedBy>
  <cp:revision>256</cp:revision>
  <cp:lastPrinted>2020-04-20T20:05:09Z</cp:lastPrinted>
  <dcterms:created xsi:type="dcterms:W3CDTF">2013-04-22T01:26:47Z</dcterms:created>
  <dcterms:modified xsi:type="dcterms:W3CDTF">2023-04-24T08:01:37Z</dcterms:modified>
</cp:coreProperties>
</file>