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4041" r:id="rId2"/>
    <p:sldMasterId id="2147484053" r:id="rId3"/>
  </p:sldMasterIdLst>
  <p:notesMasterIdLst>
    <p:notesMasterId r:id="rId80"/>
  </p:notesMasterIdLst>
  <p:sldIdLst>
    <p:sldId id="4820" r:id="rId4"/>
    <p:sldId id="4949" r:id="rId5"/>
    <p:sldId id="4950" r:id="rId6"/>
    <p:sldId id="4951" r:id="rId7"/>
    <p:sldId id="4952" r:id="rId8"/>
    <p:sldId id="4954" r:id="rId9"/>
    <p:sldId id="4941" r:id="rId10"/>
    <p:sldId id="4838" r:id="rId11"/>
    <p:sldId id="4942" r:id="rId12"/>
    <p:sldId id="4796" r:id="rId13"/>
    <p:sldId id="4826" r:id="rId14"/>
    <p:sldId id="4797" r:id="rId15"/>
    <p:sldId id="4943" r:id="rId16"/>
    <p:sldId id="4827" r:id="rId17"/>
    <p:sldId id="4891" r:id="rId18"/>
    <p:sldId id="4828" r:id="rId19"/>
    <p:sldId id="4851" r:id="rId20"/>
    <p:sldId id="4852" r:id="rId21"/>
    <p:sldId id="4845" r:id="rId22"/>
    <p:sldId id="4846" r:id="rId23"/>
    <p:sldId id="4847" r:id="rId24"/>
    <p:sldId id="4823" r:id="rId25"/>
    <p:sldId id="4946" r:id="rId26"/>
    <p:sldId id="4854" r:id="rId27"/>
    <p:sldId id="4945" r:id="rId28"/>
    <p:sldId id="4829" r:id="rId29"/>
    <p:sldId id="4892" r:id="rId30"/>
    <p:sldId id="4948" r:id="rId31"/>
    <p:sldId id="4855" r:id="rId32"/>
    <p:sldId id="4824" r:id="rId33"/>
    <p:sldId id="4830" r:id="rId34"/>
    <p:sldId id="4955" r:id="rId35"/>
    <p:sldId id="4957" r:id="rId36"/>
    <p:sldId id="4958" r:id="rId37"/>
    <p:sldId id="4959" r:id="rId38"/>
    <p:sldId id="4960" r:id="rId39"/>
    <p:sldId id="4831" r:id="rId40"/>
    <p:sldId id="4933" r:id="rId41"/>
    <p:sldId id="4860" r:id="rId42"/>
    <p:sldId id="4834" r:id="rId43"/>
    <p:sldId id="4842" r:id="rId44"/>
    <p:sldId id="4840" r:id="rId45"/>
    <p:sldId id="4937" r:id="rId46"/>
    <p:sldId id="4864" r:id="rId47"/>
    <p:sldId id="4865" r:id="rId48"/>
    <p:sldId id="4863" r:id="rId49"/>
    <p:sldId id="4867" r:id="rId50"/>
    <p:sldId id="4901" r:id="rId51"/>
    <p:sldId id="4910" r:id="rId52"/>
    <p:sldId id="4911" r:id="rId53"/>
    <p:sldId id="4869" r:id="rId54"/>
    <p:sldId id="4871" r:id="rId55"/>
    <p:sldId id="4872" r:id="rId56"/>
    <p:sldId id="4873" r:id="rId57"/>
    <p:sldId id="4866" r:id="rId58"/>
    <p:sldId id="4874" r:id="rId59"/>
    <p:sldId id="4870" r:id="rId60"/>
    <p:sldId id="4888" r:id="rId61"/>
    <p:sldId id="4887" r:id="rId62"/>
    <p:sldId id="4886" r:id="rId63"/>
    <p:sldId id="4875" r:id="rId64"/>
    <p:sldId id="4878" r:id="rId65"/>
    <p:sldId id="4876" r:id="rId66"/>
    <p:sldId id="4879" r:id="rId67"/>
    <p:sldId id="4877" r:id="rId68"/>
    <p:sldId id="4880" r:id="rId69"/>
    <p:sldId id="4881" r:id="rId70"/>
    <p:sldId id="4882" r:id="rId71"/>
    <p:sldId id="4889" r:id="rId72"/>
    <p:sldId id="4884" r:id="rId73"/>
    <p:sldId id="4961" r:id="rId74"/>
    <p:sldId id="4848" r:id="rId75"/>
    <p:sldId id="4836" r:id="rId76"/>
    <p:sldId id="4843" r:id="rId77"/>
    <p:sldId id="4844" r:id="rId78"/>
    <p:sldId id="4859" r:id="rId7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1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03" autoAdjust="0"/>
    <p:restoredTop sz="96652" autoAdjust="0"/>
  </p:normalViewPr>
  <p:slideViewPr>
    <p:cSldViewPr snapToGrid="0">
      <p:cViewPr varScale="1">
        <p:scale>
          <a:sx n="155" d="100"/>
          <a:sy n="155" d="100"/>
        </p:scale>
        <p:origin x="4428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4900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826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38246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0267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5699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8205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6466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88034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9831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32483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8705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27499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8936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78241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99344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8796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1929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7834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9963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44982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20711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2159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5540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56994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35160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4424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5324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9429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737069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56215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791952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471727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0276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911197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9964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55252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161013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241908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992982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486433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065719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406370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210828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0554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186034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734106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338795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904754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307266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20757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55012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330129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76617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039450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877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82693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078809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336031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45308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71116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46060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462921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600118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364960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7609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938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5412747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929226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679363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864293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643408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597024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442624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845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698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0267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9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6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0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0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7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FD452-D6C8-4457-A19E-BCF2A28B953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852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D5A7-90A5-43E6-BC84-F2A5DAED557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25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22855-7AB7-4449-A8D9-C0157CACEAE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289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155AB-EE5D-4017-BD2F-761123675B1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758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35C93-6F7B-4FFF-A0D0-0249924A8BF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30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90678-006A-49DA-B114-4E72D9E1EFB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047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B8063-A1F4-4332-9D28-38051B08A82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58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2B2A1-F09E-4708-B99D-A56FC476FA2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709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07E3D1-6DFB-4869-9E2F-A54C9297DC6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393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45FA-44DC-4929-B83A-12C3235F082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241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D5394-D96E-45CD-AB8A-6F0716746D7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2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E128B-FAF9-49F9-B534-D0362DE59A7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5EA916-10E8-4AA1-C0C2-D9AA3400A6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 txBox="1">
                <a:spLocks noChangeArrowheads="1"/>
              </p:cNvSpPr>
              <p:nvPr/>
            </p:nvSpPr>
            <p:spPr bwMode="auto">
              <a:xfrm>
                <a:off x="0" y="1"/>
                <a:ext cx="9144000" cy="6857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ja-JP"/>
                </a:defPPr>
                <a:lvl1pPr marR="0" lvl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3200" b="1" i="0" u="none" strike="noStrike" kern="0" cap="none" spc="0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defRPr>
                </a:lvl1pPr>
                <a:lvl2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最小二乗法から</a:t>
                </a:r>
                <a:endParaRPr kumimoji="1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j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機械学習 </a:t>
                </a:r>
                <a:r>
                  <a:rPr kumimoji="1" lang="en-US" altLang="ja-JP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(</a:t>
                </a:r>
                <a:r>
                  <a:rPr kumimoji="1" lang="ja-JP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線形回帰</a:t>
                </a:r>
                <a:r>
                  <a:rPr kumimoji="1" lang="en-US" altLang="ja-JP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)</a:t>
                </a:r>
                <a:r>
                  <a:rPr kumimoji="1" lang="ja-JP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 へ</a:t>
                </a:r>
                <a:endParaRPr kumimoji="1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j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j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モデル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+⋯+</m:t>
                    </m:r>
                    <m:sSub>
                      <m:sSubPr>
                        <m:ctrlPr>
                          <a:rPr kumimoji="1" lang="ja-JP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𝑝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j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j-cs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j-cs"/>
                  </a:rPr>
                  <a:t>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j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j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𝒋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j-cs"/>
                  </a:rPr>
                  <a:t>: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j-cs"/>
                  </a:rPr>
                  <a:t>j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j-cs"/>
                  </a:rPr>
                  <a:t>番目のデータの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j-cs"/>
                  </a:rPr>
                  <a:t>k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j-cs"/>
                  </a:rPr>
                  <a:t>番目の記述子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j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𝒋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𝟏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, 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𝟐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, ⋯,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𝒏</m:t>
                      </m:r>
                    </m:oMath>
                  </m:oMathPara>
                </a14:m>
                <a:endParaRPr kumimoji="1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𝒌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𝟏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, 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𝟐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, ⋯,</m:t>
                      </m:r>
                      <m:r>
                        <a:rPr kumimoji="1" lang="en-US" altLang="ja-JP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𝒑</m:t>
                      </m:r>
                    </m:oMath>
                  </m:oMathPara>
                </a14:m>
                <a:endParaRPr kumimoji="1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𝑗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𝑗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+⋯+</m:t>
                    </m:r>
                    <m:sSub>
                      <m:sSubPr>
                        <m:ctrlPr>
                          <a:rPr kumimoji="1" lang="ja-JP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𝑗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𝑝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j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j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j-cs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j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j-cs"/>
                                  </a:rPr>
                                  <m:t>𝑝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j-cs"/>
                  </a:rPr>
                  <a:t> </a:t>
                </a:r>
                <a:endParaRPr kumimoji="1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j-cs"/>
                </a:endParaRPr>
              </a:p>
            </p:txBody>
          </p:sp>
        </mc:Choice>
        <mc:Fallback xmlns="">
          <p:sp>
            <p:nvSpPr>
              <p:cNvPr id="6" name="Rectang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"/>
                <a:ext cx="9144000" cy="6857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7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線形最小二乗法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vs.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カーネル法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35496" y="891540"/>
                <a:ext cx="9299004" cy="5760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任意関数の線形最小二乗法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 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)+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)+⋯+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 </m:t>
                        </m:r>
                      </m:e>
                    </m:nary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目的関数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私たちが普段行う最小二乗法では、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には物理（科学）的意味がある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カーネル法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(1)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+⋯+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sup>
                        </m:s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e>
                    </m:nary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𝒂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X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を適当な関数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カーネル関数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で置き換える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カーネル関数に物理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科学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的な意味はなくてもいい。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必要な条件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対称性　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　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 　　　　　　正定値性　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1" lang="en-US" altLang="ja-JP" sz="18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k</m:t>
                        </m:r>
                        <m:r>
                          <m:rPr>
                            <m:nor/>
                          </m:rPr>
                          <a:rPr kumimoji="1" lang="en-US" altLang="ja-JP" sz="18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1" lang="en-US" altLang="ja-JP" sz="18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k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≥0</m:t>
                    </m:r>
                  </m:oMath>
                </a14:m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</a:t>
                </a:r>
                <a14:m>
                  <m:oMath xmlns:m="http://schemas.openxmlformats.org/officeDocument/2006/math">
                    <m:r>
                      <a:rPr kumimoji="1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 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)(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=(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𝒚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を解いて最小値が得られるための条件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891540"/>
                <a:ext cx="9299004" cy="5760720"/>
              </a:xfrm>
              <a:prstGeom prst="rect">
                <a:avLst/>
              </a:prstGeom>
              <a:blipFill>
                <a:blip r:embed="rId3"/>
                <a:stretch>
                  <a:fillRect l="-852" t="-2222" b="-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5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任意関数の線形最小二乗法 ～ カーネル回帰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35496" y="758054"/>
                <a:ext cx="9108504" cy="6099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任意関数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の線形最小二乗法はカーネル法と（ほぼ）同じ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モデル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       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𝒀</m:t>
                    </m:r>
                    <m: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F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解法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=0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kumimoji="1" lang="en-US" altLang="ja-JP" sz="2000" b="0" i="0" u="none" strike="noStrike" kern="1200" cap="none" spc="0" normalizeH="0" baseline="-2500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kumimoji="1" lang="en-US" altLang="ja-JP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kumimoji="1" lang="en-US" altLang="ja-JP" sz="2000" b="0" i="0" u="none" strike="noStrike" kern="1200" cap="none" spc="0" normalizeH="0" baseline="-2500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e>
                    </m:nary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/>
                            <m:e/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			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𝑌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e>
                    </m:nary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Y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を解く　　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=X</a:t>
                </a:r>
                <a:r>
                  <a:rPr kumimoji="1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-1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カーネル法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ja-JP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x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j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をハイパーパラメータ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X</m:t>
                    </m:r>
                    <m:r>
                      <m:rPr>
                        <m:sty m:val="p"/>
                      </m:rPr>
                      <a:rPr kumimoji="1" lang="en-US" altLang="ja-JP" sz="20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をいれて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   カーネル関数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ja-JP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x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j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1" lang="en-US" altLang="ja-JP" sz="20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X</m:t>
                    </m:r>
                    <m:r>
                      <m:rPr>
                        <m:sty m:val="p"/>
                      </m:rPr>
                      <a:rPr kumimoji="1" lang="en-US" altLang="ja-JP" sz="20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m:rPr>
                        <m:nor/>
                      </m:rPr>
                      <a:rPr kumimoji="1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で置き換える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𝒀</m:t>
                    </m:r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𝒀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を解く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つまり、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カーネル回帰 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=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にある関係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カーネルの対称性・正定値性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がある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　　　　    任意関数の線形最小二乗法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758054"/>
                <a:ext cx="9108504" cy="6099945"/>
              </a:xfrm>
              <a:prstGeom prst="rect">
                <a:avLst/>
              </a:prstGeom>
              <a:blipFill>
                <a:blip r:embed="rId3"/>
                <a:stretch>
                  <a:fillRect l="-736" t="-899" b="-9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2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カーネル回帰とカーネル関数の例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60662" y="693483"/>
                <a:ext cx="9100884" cy="6021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最少化問題の解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に対して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𝐲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′=1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nary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として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を表せる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　　　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証明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K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𝒀</m:t>
                            </m:r>
                          </m:e>
                        </m:d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を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A</a:t>
                </a:r>
                <a:r>
                  <a:rPr kumimoji="1" lang="ja-JP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の成分について最小化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　　　　　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=&gt;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を解けばよい</a:t>
                </a:r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　　　 　　　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は正定値行列なので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𝒀</m:t>
                    </m:r>
                  </m:oMath>
                </a14:m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	         </a:t>
                </a:r>
                <a14:m>
                  <m:oMath xmlns:m="http://schemas.openxmlformats.org/officeDocument/2006/math"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𝒀</m:t>
                    </m:r>
                  </m:oMath>
                </a14:m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と、カーネルの逆行列だけで </a:t>
                </a:r>
                <a14:m>
                  <m:oMath xmlns:m="http://schemas.openxmlformats.org/officeDocument/2006/math"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</m:oMath>
                </a14:m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が求められる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カーネル関数の例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ガウシアンカーネル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𝒌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𝒌</m:t>
                                            </m:r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′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多項式カーネル   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</m:sSup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を定数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ハイパーパラメータ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𝒄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と書き換えるとわかりやすい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例えば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𝒄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𝒌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𝒄</m:t>
                                            </m:r>
                                            <m:r>
                                              <a:rPr kumimoji="1" lang="en-US" altLang="ja-JP" sz="20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ja-JP" sz="20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“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記述子空間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”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のデータ点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𝒄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一つずつに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ガウス関数を置いた関数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62" y="693483"/>
                <a:ext cx="9100884" cy="6021641"/>
              </a:xfrm>
              <a:prstGeom prst="rect">
                <a:avLst/>
              </a:prstGeom>
              <a:blipFill>
                <a:blip r:embed="rId3"/>
                <a:stretch>
                  <a:fillRect l="-1072" t="-506" b="-3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カーネル法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行列表示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0" y="769620"/>
                <a:ext cx="9144000" cy="6088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𝐲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𝒀</m:t>
                    </m:r>
                    <m: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を解く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sup>
                        </m:s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sup>
                        </m:s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⋯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　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j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番目のデータの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番目の記述子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/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/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/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注意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回帰するデータ数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は関数の数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に等しくなければいけない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変数の数 ＝ 方程式の数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データ点の再現はできるが、それ以外の点の予測性が悪くなる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69620"/>
                <a:ext cx="9144000" cy="6088380"/>
              </a:xfrm>
              <a:prstGeom prst="rect">
                <a:avLst/>
              </a:prstGeom>
              <a:blipFill>
                <a:blip r:embed="rId3"/>
                <a:stretch>
                  <a:fillRect l="-1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7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カーネル法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1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次元 </a:t>
            </a:r>
            <a:r>
              <a:rPr kumimoji="1" lang="en-US" altLang="ja-JP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y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= </a:t>
            </a:r>
            <a:r>
              <a:rPr kumimoji="1" lang="en-US" altLang="ja-JP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f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en-US" altLang="ja-JP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x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 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への回帰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368300" y="566420"/>
                <a:ext cx="8458200" cy="6088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データ点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一つづつにカーネル関数を置き、データ点自身を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を記述子とみなす 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(“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記述子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”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ではなく、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”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基底関数を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に置く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”</a:t>
                </a:r>
                <a:r>
                  <a:rPr kumimoji="1" lang="ja-JP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の方が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わかりやすい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𝑗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=1,2,⋯,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ガウシアンカーネルの例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300" y="566420"/>
                <a:ext cx="8458200" cy="6088380"/>
              </a:xfrm>
              <a:prstGeom prst="rect">
                <a:avLst/>
              </a:prstGeom>
              <a:blipFill>
                <a:blip r:embed="rId3"/>
                <a:stretch>
                  <a:fillRect l="-10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90F43CB-C27E-7FB6-C8E8-A9A19AE3834B}"/>
                  </a:ext>
                </a:extLst>
              </p:cNvPr>
              <p:cNvSpPr txBox="1"/>
              <p:nvPr/>
            </p:nvSpPr>
            <p:spPr bwMode="auto">
              <a:xfrm>
                <a:off x="1181100" y="2241751"/>
                <a:ext cx="7277100" cy="43546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ja-JP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en-US" altLang="ja-JP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ja-JP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ja-JP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1" lang="en-US" altLang="ja-JP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1" lang="en-US" altLang="ja-JP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ja-JP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ja-JP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kumimoji="1" lang="ja-JP" alt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cs typeface="+mn-cs"/>
                                                  </a:rPr>
                                                  <m:t>’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ja-JP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ja-JP" alt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d>
                      <m:dPr>
                        <m:ctrlPr>
                          <a:rPr kumimoji="1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ja-JP" alt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を解く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。</a:t>
                </a:r>
                <a14:m>
                  <m:oMath xmlns:m="http://schemas.openxmlformats.org/officeDocument/2006/math">
                    <m:r>
                      <a:rPr kumimoji="1" lang="ja-JP" alt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</m:oMath>
                </a14:m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あるいは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𝑗𝑗</m:t>
                        </m:r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</m:oMath>
                </a14:m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 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はハイパーパラメータ</a:t>
                </a: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90F43CB-C27E-7FB6-C8E8-A9A19AE38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1100" y="2241751"/>
                <a:ext cx="7277100" cy="4354629"/>
              </a:xfrm>
              <a:prstGeom prst="rect">
                <a:avLst/>
              </a:prstGeom>
              <a:blipFill>
                <a:blip r:embed="rId4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0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Kernel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2AD0C6A-5E0B-F027-E9B3-A1C15EC75DA6}"/>
              </a:ext>
            </a:extLst>
          </p:cNvPr>
          <p:cNvGrpSpPr/>
          <p:nvPr/>
        </p:nvGrpSpPr>
        <p:grpSpPr>
          <a:xfrm>
            <a:off x="304800" y="1128711"/>
            <a:ext cx="3876916" cy="5191125"/>
            <a:chOff x="476250" y="638175"/>
            <a:chExt cx="4495800" cy="60198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D8EC8A1-EC28-0DBE-6470-7B3DC3B0A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50" y="638175"/>
              <a:ext cx="4495800" cy="6019800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E7BE073-C0B9-039D-AB4C-2ACEA1B3B4B4}"/>
                </a:ext>
              </a:extLst>
            </p:cNvPr>
            <p:cNvSpPr/>
            <p:nvPr/>
          </p:nvSpPr>
          <p:spPr>
            <a:xfrm>
              <a:off x="1933575" y="4724400"/>
              <a:ext cx="1409700" cy="2667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A27A713E-2562-F190-637E-7991A21F2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2133600"/>
            <a:ext cx="57340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5C31DF-0409-EE70-0DCC-B2AD39D34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060" y="1745639"/>
            <a:ext cx="6156325" cy="511236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Kernel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回帰はデータを再現できるが・・・</a:t>
            </a:r>
          </a:p>
        </p:txBody>
      </p:sp>
      <p:sp>
        <p:nvSpPr>
          <p:cNvPr id="3" name="オブジェクト 2"/>
          <p:cNvSpPr txBox="1"/>
          <p:nvPr/>
        </p:nvSpPr>
        <p:spPr bwMode="auto">
          <a:xfrm>
            <a:off x="376115" y="566420"/>
            <a:ext cx="8458200" cy="148121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Usage: python KernelRidge-Gauusian.py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infile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alpha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ex: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python KernelRidge-Gauusian.py random-poly-Gauss .xlsx 11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0.0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random-poly-Gauss .xlsx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を読み込み、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個の幅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のガウス関数でフィッティング。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正規化項は入れない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(Ridge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解析をしない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15859A-1305-3694-9F58-79D985AE0BE9}"/>
              </a:ext>
            </a:extLst>
          </p:cNvPr>
          <p:cNvSpPr txBox="1"/>
          <p:nvPr/>
        </p:nvSpPr>
        <p:spPr>
          <a:xfrm>
            <a:off x="0" y="3252485"/>
            <a:ext cx="388368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データ点は完全に再現しているが、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他の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x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ではまったく合っていない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　基底関数で表現できない領域がある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=&gt;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幅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を広げる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F60ED38-D96C-6302-FE59-69E0B1A2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12" y="1759409"/>
            <a:ext cx="5820263" cy="483328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Kernel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回帰はデータを再現できるが・・・</a:t>
            </a:r>
          </a:p>
        </p:txBody>
      </p:sp>
      <p:sp>
        <p:nvSpPr>
          <p:cNvPr id="3" name="オブジェクト 2"/>
          <p:cNvSpPr txBox="1"/>
          <p:nvPr/>
        </p:nvSpPr>
        <p:spPr bwMode="auto">
          <a:xfrm>
            <a:off x="376115" y="566420"/>
            <a:ext cx="8458200" cy="148121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Usage: python KernelRidge-Gauusian.py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infile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alpha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ex: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python KernelRidge-Gauusian.py random-poly-Gauss .xlsx 11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0.5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0.0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random-poly-Gauss .xlsx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を読み込み、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個の幅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のガウス関数でフィッティング。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正規化項は入れない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(Ridge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解析をしない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27D386-85F9-DD4A-39A6-A8DBCC01B91F}"/>
              </a:ext>
            </a:extLst>
          </p:cNvPr>
          <p:cNvSpPr txBox="1"/>
          <p:nvPr/>
        </p:nvSpPr>
        <p:spPr>
          <a:xfrm>
            <a:off x="54708" y="2551837"/>
            <a:ext cx="339187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データ点はほぼ再現しているが、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他の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x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では振動が大きい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そもそも、すべてのデータ点を通った曲線が望ましい解か？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　過剰適合？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902C8FD-5B11-6CC4-E84D-57D1AB4B33E1}"/>
              </a:ext>
            </a:extLst>
          </p:cNvPr>
          <p:cNvSpPr txBox="1"/>
          <p:nvPr/>
        </p:nvSpPr>
        <p:spPr>
          <a:xfrm>
            <a:off x="5480137" y="4628481"/>
            <a:ext cx="31793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回帰係数が正負に大きく振動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1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974E3E-6A4D-B2F6-CFF2-6953EC49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52" y="1791070"/>
            <a:ext cx="6101617" cy="5066929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ハイパーパラメータで合う解は見つかるが・・・</a:t>
            </a:r>
          </a:p>
        </p:txBody>
      </p:sp>
      <p:sp>
        <p:nvSpPr>
          <p:cNvPr id="3" name="オブジェクト 2"/>
          <p:cNvSpPr txBox="1"/>
          <p:nvPr/>
        </p:nvSpPr>
        <p:spPr bwMode="auto">
          <a:xfrm>
            <a:off x="376115" y="566420"/>
            <a:ext cx="8458200" cy="148121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Usage: python KernelRidge-Gauusian.py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infile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alpha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ex: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python KernelRidge-Gauusian.py random-poly-Gauss .xlsx 11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0.0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random-poly-Gauss .xlsx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を読み込み、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個の幅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のガウス関数でフィッティング。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正規化項は入れない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(Ridge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解析をしない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213803-FA1F-5FDC-27A5-FC6714E3C6D8}"/>
              </a:ext>
            </a:extLst>
          </p:cNvPr>
          <p:cNvSpPr txBox="1"/>
          <p:nvPr/>
        </p:nvSpPr>
        <p:spPr>
          <a:xfrm>
            <a:off x="93784" y="2428449"/>
            <a:ext cx="339187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きれいにフィッティングしているが、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すべてのデータ点を通った曲線が望ましい解か？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　過剰適合？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共線性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(collinearity)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121683" y="626522"/>
            <a:ext cx="4532546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共線性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２つの記述子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A, B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に線形的な関係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がある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例： 生年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と数え年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4499172A-08F9-47C9-2128-E2408904BE99}"/>
              </a:ext>
            </a:extLst>
          </p:cNvPr>
          <p:cNvGraphicFramePr>
            <a:graphicFrameLocks noGrp="1"/>
          </p:cNvGraphicFramePr>
          <p:nvPr/>
        </p:nvGraphicFramePr>
        <p:xfrm>
          <a:off x="362724" y="1676385"/>
          <a:ext cx="2020088" cy="159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044">
                  <a:extLst>
                    <a:ext uri="{9D8B030D-6E8A-4147-A177-3AD203B41FA5}">
                      <a16:colId xmlns:a16="http://schemas.microsoft.com/office/drawing/2014/main" val="4243634556"/>
                    </a:ext>
                  </a:extLst>
                </a:gridCol>
                <a:gridCol w="1010044">
                  <a:extLst>
                    <a:ext uri="{9D8B030D-6E8A-4147-A177-3AD203B41FA5}">
                      <a16:colId xmlns:a16="http://schemas.microsoft.com/office/drawing/2014/main" val="82957747"/>
                    </a:ext>
                  </a:extLst>
                </a:gridCol>
              </a:tblGrid>
              <a:tr h="39961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生年</a:t>
                      </a:r>
                      <a:r>
                        <a:rPr kumimoji="1" lang="en-US" altLang="ja-JP" dirty="0"/>
                        <a:t>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数え年</a:t>
                      </a:r>
                      <a:r>
                        <a:rPr kumimoji="1" lang="en-US" altLang="ja-JP" dirty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8072"/>
                  </a:ext>
                </a:extLst>
              </a:tr>
              <a:tr h="39961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163855"/>
                  </a:ext>
                </a:extLst>
              </a:tr>
              <a:tr h="39961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20153"/>
                  </a:ext>
                </a:extLst>
              </a:tr>
              <a:tr h="39961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7254"/>
                  </a:ext>
                </a:extLst>
              </a:tr>
            </a:tbl>
          </a:graphicData>
        </a:graphic>
      </p:graphicFrame>
      <p:sp>
        <p:nvSpPr>
          <p:cNvPr id="4" name="オブジェクト 2">
            <a:extLst>
              <a:ext uri="{FF2B5EF4-FFF2-40B4-BE49-F238E27FC236}">
                <a16:creationId xmlns:a16="http://schemas.microsoft.com/office/drawing/2014/main" id="{DB6F24F2-8BE3-D0E8-F80B-D09470CEAE01}"/>
              </a:ext>
            </a:extLst>
          </p:cNvPr>
          <p:cNvSpPr txBox="1"/>
          <p:nvPr/>
        </p:nvSpPr>
        <p:spPr bwMode="auto">
          <a:xfrm>
            <a:off x="3818534" y="626522"/>
            <a:ext cx="5145712" cy="135750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多重共線性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２つ以上の記述子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A, B, C,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･･･に線形的な関係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がある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例：お小遣いを、テストで８０点以上取ったときに１００円、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大会で入賞したときに５０円ずつ上げる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5" name="表 6">
            <a:extLst>
              <a:ext uri="{FF2B5EF4-FFF2-40B4-BE49-F238E27FC236}">
                <a16:creationId xmlns:a16="http://schemas.microsoft.com/office/drawing/2014/main" id="{B7748E50-6E73-7F1F-6F63-1E78AF4E0FEE}"/>
              </a:ext>
            </a:extLst>
          </p:cNvPr>
          <p:cNvGraphicFramePr>
            <a:graphicFrameLocks noGrp="1"/>
          </p:cNvGraphicFramePr>
          <p:nvPr/>
        </p:nvGraphicFramePr>
        <p:xfrm>
          <a:off x="4248730" y="1903354"/>
          <a:ext cx="3865704" cy="261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568">
                  <a:extLst>
                    <a:ext uri="{9D8B030D-6E8A-4147-A177-3AD203B41FA5}">
                      <a16:colId xmlns:a16="http://schemas.microsoft.com/office/drawing/2014/main" val="693707538"/>
                    </a:ext>
                  </a:extLst>
                </a:gridCol>
                <a:gridCol w="1288568">
                  <a:extLst>
                    <a:ext uri="{9D8B030D-6E8A-4147-A177-3AD203B41FA5}">
                      <a16:colId xmlns:a16="http://schemas.microsoft.com/office/drawing/2014/main" val="3204021906"/>
                    </a:ext>
                  </a:extLst>
                </a:gridCol>
                <a:gridCol w="1288568">
                  <a:extLst>
                    <a:ext uri="{9D8B030D-6E8A-4147-A177-3AD203B41FA5}">
                      <a16:colId xmlns:a16="http://schemas.microsoft.com/office/drawing/2014/main" val="3689184963"/>
                    </a:ext>
                  </a:extLst>
                </a:gridCol>
              </a:tblGrid>
              <a:tr h="39568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80</a:t>
                      </a:r>
                      <a:r>
                        <a:rPr kumimoji="1" lang="ja-JP" altLang="en-US" dirty="0"/>
                        <a:t>点以上の回数</a:t>
                      </a:r>
                      <a:r>
                        <a:rPr kumimoji="1" lang="en-US" altLang="ja-JP" dirty="0"/>
                        <a:t>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入賞回数</a:t>
                      </a:r>
                      <a:r>
                        <a:rPr kumimoji="1" lang="en-US" altLang="ja-JP" dirty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お小遣い</a:t>
                      </a:r>
                      <a:r>
                        <a:rPr kumimoji="1" lang="en-US" altLang="ja-JP" dirty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536286"/>
                  </a:ext>
                </a:extLst>
              </a:tr>
              <a:tr h="39568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78835"/>
                  </a:ext>
                </a:extLst>
              </a:tr>
              <a:tr h="39568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150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05171"/>
                  </a:ext>
                </a:extLst>
              </a:tr>
              <a:tr h="39568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250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83925"/>
                  </a:ext>
                </a:extLst>
              </a:tr>
              <a:tr h="39568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350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285758"/>
                  </a:ext>
                </a:extLst>
              </a:tr>
              <a:tr h="395685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400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805039"/>
                  </a:ext>
                </a:extLst>
              </a:tr>
            </a:tbl>
          </a:graphicData>
        </a:graphic>
      </p:graphicFrame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21C4800-0D21-EAC4-7D6B-D68F591B0357}"/>
              </a:ext>
            </a:extLst>
          </p:cNvPr>
          <p:cNvSpPr txBox="1"/>
          <p:nvPr/>
        </p:nvSpPr>
        <p:spPr bwMode="auto">
          <a:xfrm>
            <a:off x="55766" y="4544487"/>
            <a:ext cx="4532546" cy="200947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記述子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αA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 (1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α)(2024 – B)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が違っても同じ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記述子の重みが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分不定になる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重みを計算する線形回帰の方程式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XA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で 行列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が逆行列を持たない 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E65C48F1-9CF6-C255-61D0-8FE5A29C40DF}"/>
              </a:ext>
            </a:extLst>
          </p:cNvPr>
          <p:cNvSpPr/>
          <p:nvPr/>
        </p:nvSpPr>
        <p:spPr>
          <a:xfrm>
            <a:off x="4446969" y="5791513"/>
            <a:ext cx="428822" cy="379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オブジェクト 2">
            <a:extLst>
              <a:ext uri="{FF2B5EF4-FFF2-40B4-BE49-F238E27FC236}">
                <a16:creationId xmlns:a16="http://schemas.microsoft.com/office/drawing/2014/main" id="{82106058-3C51-FA5E-857F-F3B002A9B15F}"/>
              </a:ext>
            </a:extLst>
          </p:cNvPr>
          <p:cNvSpPr txBox="1"/>
          <p:nvPr/>
        </p:nvSpPr>
        <p:spPr bwMode="auto">
          <a:xfrm>
            <a:off x="4830554" y="5166095"/>
            <a:ext cx="4209416" cy="1735152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正則でない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について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λI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が正定値行列になるように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正数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λ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を選ぶことができる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正則化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※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正則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素性の良い性質を持っていること。　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微分可能、逆数を持つ、など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8A14C1-2A1C-7C84-B688-39F19E3C1830}"/>
              </a:ext>
            </a:extLst>
          </p:cNvPr>
          <p:cNvSpPr txBox="1"/>
          <p:nvPr/>
        </p:nvSpPr>
        <p:spPr>
          <a:xfrm>
            <a:off x="1135684" y="3225823"/>
            <a:ext cx="232213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＝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2024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D14656-3DBE-4442-9C10-8269DD17D7C6}"/>
              </a:ext>
            </a:extLst>
          </p:cNvPr>
          <p:cNvSpPr txBox="1"/>
          <p:nvPr/>
        </p:nvSpPr>
        <p:spPr>
          <a:xfrm>
            <a:off x="6194613" y="4473157"/>
            <a:ext cx="2586664" cy="4675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＝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100A + 50B</a:t>
            </a:r>
          </a:p>
        </p:txBody>
      </p:sp>
    </p:spTree>
    <p:extLst>
      <p:ext uri="{BB962C8B-B14F-4D97-AF65-F5344CB8AC3E}">
        <p14:creationId xmlns:p14="http://schemas.microsoft.com/office/powerpoint/2010/main" val="32693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重回帰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多変量解析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複数変数の線形回帰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0" y="716090"/>
                <a:ext cx="9001824" cy="5974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多成分解析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複数の変数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記述子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))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記述子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{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}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データ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の成分を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と書く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モデル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+⋯+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目的関数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  <m:sup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400" b="1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d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den>
                    </m:f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  <m:r>
                          <m:rPr>
                            <m:nor/>
                          </m:rPr>
                          <a:rPr kumimoji="1" lang="ja-JP" alt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400" b="1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e>
                    </m:nary>
                  </m:oMath>
                </a14:m>
                <a:r>
                  <a:rPr kumimoji="1" lang="en-US" altLang="ja-JP" sz="24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=0, 1,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  <m:r>
                                          <a:rPr kumimoji="1" lang="ja-JP" alt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’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  <m:r>
                          <m:rPr>
                            <m:nor/>
                          </m:rPr>
                          <a:rPr kumimoji="1" lang="ja-JP" alt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400" b="1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’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e>
                    </m:nary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※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  <m:sup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  <m:r>
                                          <a:rPr kumimoji="1" lang="ja-JP" alt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’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16090"/>
                <a:ext cx="9001824" cy="5974270"/>
              </a:xfrm>
              <a:prstGeom prst="rect">
                <a:avLst/>
              </a:prstGeom>
              <a:blipFill>
                <a:blip r:embed="rId3"/>
                <a:stretch>
                  <a:fillRect l="-1016" t="-10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6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関数ベクトルの共線性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30EB63F-6C77-115E-E625-6775CBFEC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995" y="2745700"/>
            <a:ext cx="4640989" cy="396523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78EB36-2774-9747-6441-4A24FEC770E1}"/>
              </a:ext>
            </a:extLst>
          </p:cNvPr>
          <p:cNvSpPr txBox="1"/>
          <p:nvPr/>
        </p:nvSpPr>
        <p:spPr>
          <a:xfrm>
            <a:off x="195262" y="661910"/>
            <a:ext cx="885983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関数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個のデータの組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次元ベクトル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と考えると、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 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の組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も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次元ベクトル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として考えられる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連続関数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は無限次元ベクトル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ファイル： 関数ベクトルの共線性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.xlsx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の前後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&lt;&lt;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のガウス基底関数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動径基底関数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RBF)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平均として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RBF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は近似できる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~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–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+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)) / 2  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6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相関係数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478EB36-2774-9747-6441-4A24FEC770E1}"/>
                  </a:ext>
                </a:extLst>
              </p:cNvPr>
              <p:cNvSpPr txBox="1"/>
              <p:nvPr/>
            </p:nvSpPr>
            <p:spPr>
              <a:xfrm>
                <a:off x="195262" y="714375"/>
                <a:ext cx="8859837" cy="1144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番目の記述子ベクトル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要素はデータの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番目の記述子の値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相関係数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𝒓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e>
                          <m:sup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∙</m:t>
                            </m:r>
                            <m:r>
                              <a:rPr kumimoji="1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e>
                          <m:sup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kumimoji="1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1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cos(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の成す角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:endPara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478EB36-2774-9747-6441-4A24FEC77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2" y="714375"/>
                <a:ext cx="8859837" cy="1144544"/>
              </a:xfrm>
              <a:prstGeom prst="rect">
                <a:avLst/>
              </a:prstGeom>
              <a:blipFill>
                <a:blip r:embed="rId3"/>
                <a:stretch>
                  <a:fillRect l="-551" t="-37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9E67702A-FD27-DF37-3B4A-142B4B785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161" y="2553907"/>
            <a:ext cx="2731504" cy="24178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FFF271F-63DB-D9A5-742D-819FE98D1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44" y="2553907"/>
            <a:ext cx="2731504" cy="24178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F8F1D5D-B38C-185C-CAD1-86D839905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016" y="2553907"/>
            <a:ext cx="2731504" cy="241782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100CA31-1D2C-15CB-F00D-4B3C6D88EE07}"/>
              </a:ext>
            </a:extLst>
          </p:cNvPr>
          <p:cNvSpPr txBox="1"/>
          <p:nvPr/>
        </p:nvSpPr>
        <p:spPr>
          <a:xfrm>
            <a:off x="661269" y="1950822"/>
            <a:ext cx="1908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 = 0.1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w =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 = 0.980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E46D71-4924-7FD3-49FC-BA7017B1EE6E}"/>
              </a:ext>
            </a:extLst>
          </p:cNvPr>
          <p:cNvSpPr txBox="1"/>
          <p:nvPr/>
        </p:nvSpPr>
        <p:spPr>
          <a:xfrm>
            <a:off x="3697851" y="1931601"/>
            <a:ext cx="1908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 = 0.4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w =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 = 0.726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8184C8-9286-BEF3-0D6E-1D8270E09E09}"/>
              </a:ext>
            </a:extLst>
          </p:cNvPr>
          <p:cNvSpPr txBox="1"/>
          <p:nvPr/>
        </p:nvSpPr>
        <p:spPr>
          <a:xfrm>
            <a:off x="6340267" y="1931601"/>
            <a:ext cx="1908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 = 0.8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w =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 = 0.278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D844CE-2B68-2137-E797-8A33B24BDB91}"/>
              </a:ext>
            </a:extLst>
          </p:cNvPr>
          <p:cNvSpPr txBox="1"/>
          <p:nvPr/>
        </p:nvSpPr>
        <p:spPr>
          <a:xfrm>
            <a:off x="576262" y="5438775"/>
            <a:ext cx="80904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相関係数の絶対値が１に近い記述子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相関が大きい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取り除くか、正則化する必要がある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多重共線性がある場合は相関係数からはわからない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77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正則化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75463" y="695942"/>
                <a:ext cx="9108504" cy="6108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素性の良い性質を持っていること。微分可能、逆数を持つ、など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係数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の絶対値が大きくならないようにペナルティ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正則化項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を加える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モデル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LASSO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回帰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(L1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正則化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(Least Absolute Shrinkage and Selection Operator)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目的関数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</m:t>
                    </m:r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nary>
                      <m:naryPr>
                        <m:chr m:val="∑"/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・ 適切に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を選ぶと、</a:t>
                </a: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フィッティングは悪くなるが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不要な係数が０になる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Ridge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回帰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(L2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正則化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目的関数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</m:t>
                    </m:r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nary>
                      <m:naryPr>
                        <m:chr m:val="∑"/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・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を大きくすると、</a:t>
                </a: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フィッティングは悪くなるが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振動が抑えられる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Elastic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Net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回帰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(L1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正則化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L2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正則化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目的関数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</m:t>
                    </m:r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𝐾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nary>
                      <m:naryPr>
                        <m:chr m:val="∑"/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(1−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𝐾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nary>
                      <m:naryPr>
                        <m:chr m:val="∑"/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63" y="695942"/>
                <a:ext cx="9108504" cy="6108350"/>
              </a:xfrm>
              <a:prstGeom prst="rect">
                <a:avLst/>
              </a:prstGeom>
              <a:blipFill>
                <a:blip r:embed="rId3"/>
                <a:stretch>
                  <a:fillRect l="-669" t="-299" b="-6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DEFE5E2-7069-75E5-4ACD-D0C643C888ED}"/>
              </a:ext>
            </a:extLst>
          </p:cNvPr>
          <p:cNvCxnSpPr>
            <a:cxnSpLocks/>
          </p:cNvCxnSpPr>
          <p:nvPr/>
        </p:nvCxnSpPr>
        <p:spPr>
          <a:xfrm>
            <a:off x="2120590" y="3372266"/>
            <a:ext cx="26233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B15B08-A732-D35F-192E-2E4810592514}"/>
              </a:ext>
            </a:extLst>
          </p:cNvPr>
          <p:cNvCxnSpPr>
            <a:cxnSpLocks/>
          </p:cNvCxnSpPr>
          <p:nvPr/>
        </p:nvCxnSpPr>
        <p:spPr>
          <a:xfrm>
            <a:off x="5030019" y="3372266"/>
            <a:ext cx="1429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419563-AFC8-ADDC-2AD0-EA9C396B9FBF}"/>
              </a:ext>
            </a:extLst>
          </p:cNvPr>
          <p:cNvSpPr txBox="1"/>
          <p:nvPr/>
        </p:nvSpPr>
        <p:spPr>
          <a:xfrm>
            <a:off x="2908427" y="3372266"/>
            <a:ext cx="4634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誤差項　　　　　　　　　　　正則化項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05A9A44-B2F7-5B11-8E39-0184E4434AD1}"/>
              </a:ext>
            </a:extLst>
          </p:cNvPr>
          <p:cNvCxnSpPr>
            <a:cxnSpLocks/>
          </p:cNvCxnSpPr>
          <p:nvPr/>
        </p:nvCxnSpPr>
        <p:spPr>
          <a:xfrm>
            <a:off x="2171040" y="4928323"/>
            <a:ext cx="26233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793D087-97C6-A906-A808-7F2C02EA4C94}"/>
              </a:ext>
            </a:extLst>
          </p:cNvPr>
          <p:cNvCxnSpPr>
            <a:cxnSpLocks/>
          </p:cNvCxnSpPr>
          <p:nvPr/>
        </p:nvCxnSpPr>
        <p:spPr>
          <a:xfrm>
            <a:off x="5080469" y="4928323"/>
            <a:ext cx="1429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AB1EEA-18FD-91C4-A50D-BA6EAFE4B137}"/>
              </a:ext>
            </a:extLst>
          </p:cNvPr>
          <p:cNvSpPr txBox="1"/>
          <p:nvPr/>
        </p:nvSpPr>
        <p:spPr>
          <a:xfrm>
            <a:off x="2958877" y="4928323"/>
            <a:ext cx="4634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誤差項　　　　　　　　　　　正則化項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5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Ridge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75463" y="614857"/>
                <a:ext cx="9108504" cy="6108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係数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に制約をつける。</a:t>
                </a:r>
                <a:r>
                  <a:rPr kumimoji="1" lang="en-US" altLang="ja-JP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Ridge</a:t>
                </a:r>
                <a:r>
                  <a:rPr kumimoji="1" lang="ja-JP" alt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回帰では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i</m:t>
                        </m:r>
                      </m:sub>
                    </m:sSub>
                  </m:oMath>
                </a14:m>
                <a:r>
                  <a:rPr kumimoji="1" lang="ja-JP" alt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の絶対値が大きくならないように</a:t>
                </a:r>
                <a:br>
                  <a:rPr kumimoji="1" lang="en-US" altLang="ja-JP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目的関数に</a:t>
                </a:r>
                <a:r>
                  <a:rPr kumimoji="1" lang="en-US" altLang="ja-JP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L2</a:t>
                </a:r>
                <a:r>
                  <a:rPr kumimoji="1" lang="ja-JP" alt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ノルムの二乗のペナルティ </a:t>
                </a:r>
                <a:r>
                  <a:rPr kumimoji="1" lang="en-US" altLang="ja-JP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正則化項</a:t>
                </a:r>
                <a:r>
                  <a:rPr kumimoji="1" lang="en-US" altLang="ja-JP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を加える</a:t>
                </a:r>
                <a:endParaRPr kumimoji="1" lang="en-US" altLang="ja-JP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ja-JP" altLang="en-US" sz="2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kumimoji="1" lang="en-US" altLang="ja-JP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目的関数 </a:t>
                </a:r>
                <a:r>
                  <a:rPr kumimoji="1" lang="en-US" altLang="ja-JP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</m:t>
                    </m:r>
                    <m:r>
                      <a:rPr kumimoji="1" lang="en-US" altLang="ja-JP" sz="2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9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9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9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  <m:r>
                      <a:rPr kumimoji="1" lang="en-US" altLang="ja-JP" sz="2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𝝀</m:t>
                    </m:r>
                    <m:nary>
                      <m:naryPr>
                        <m:chr m:val="∑"/>
                        <m:ctrlPr>
                          <a:rPr kumimoji="1" lang="ja-JP" altLang="en-US" sz="2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9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sSup>
                          <m:sSupPr>
                            <m:ctrlPr>
                              <a:rPr kumimoji="1" lang="en-US" altLang="ja-JP" sz="2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2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ja-JP" altLang="en-US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1" lang="ja-JP" altLang="en-US" sz="2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𝝀</m:t>
                    </m:r>
                    <m:r>
                      <a:rPr kumimoji="1" lang="ja-JP" alt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1" lang="en-US" altLang="ja-JP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endParaRPr kumimoji="1" lang="en-US" altLang="ja-JP" sz="2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d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den>
                    </m:f>
                    <m: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</m:e>
                    </m:nary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𝝀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𝑘</m:t>
                                        </m:r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𝝀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𝑘</m:t>
                                        </m:r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kumimoji="1" lang="en-US" altLang="ja-JP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kumimoji="1" lang="en-US" altLang="ja-JP" sz="2400" b="0" i="0" u="none" strike="noStrike" kern="1200" cap="none" spc="0" normalizeH="0" baseline="-2500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j</m:t>
                            </m:r>
                          </m:e>
                        </m:nary>
                      </m:e>
                    </m:nary>
                  </m:oMath>
                </a14:m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𝝀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kumimoji="1" lang="en-US" altLang="ja-JP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𝝀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𝝀</m:t>
                              </m:r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/>
                            <m:e/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𝝀</m:t>
                                  </m:r>
                                </m:e>
                              </m:nary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ja-JP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en-US" altLang="ja-JP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1" lang="en-US" altLang="ja-JP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𝜆</m:t>
                    </m:r>
                    <m:sSub>
                      <m:sSubPr>
                        <m:ctrlP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𝑘𝑘</m:t>
                        </m:r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kumimoji="1" lang="en-US" altLang="ja-JP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𝜆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XA=Y</a:t>
                </a: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を解く</a:t>
                </a:r>
                <a:endPara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63" y="614857"/>
                <a:ext cx="9108504" cy="6108350"/>
              </a:xfrm>
              <a:prstGeom prst="rect">
                <a:avLst/>
              </a:prstGeom>
              <a:blipFill>
                <a:blip r:embed="rId3"/>
                <a:stretch>
                  <a:fillRect l="-1739" t="-7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3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リッジ回帰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7BEEA6-57AA-ADC2-D52F-325B6E24D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769620"/>
            <a:ext cx="4234019" cy="56692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D474564-D129-CBC7-CAD4-9FCED8102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0" y="2070735"/>
            <a:ext cx="5734050" cy="306705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4E07DDA-0B3F-6B40-BCAC-B9844FF9BDCB}"/>
              </a:ext>
            </a:extLst>
          </p:cNvPr>
          <p:cNvSpPr/>
          <p:nvPr/>
        </p:nvSpPr>
        <p:spPr>
          <a:xfrm>
            <a:off x="237537" y="4633384"/>
            <a:ext cx="1215643" cy="229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C0B275B-D568-C482-C413-8FB2E4C2A1A0}"/>
              </a:ext>
            </a:extLst>
          </p:cNvPr>
          <p:cNvSpPr/>
          <p:nvPr/>
        </p:nvSpPr>
        <p:spPr>
          <a:xfrm>
            <a:off x="3028950" y="3795184"/>
            <a:ext cx="2505075" cy="291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FEE8F5-599B-A6ED-4CDB-C7BC865EFEFB}"/>
              </a:ext>
            </a:extLst>
          </p:cNvPr>
          <p:cNvSpPr txBox="1"/>
          <p:nvPr/>
        </p:nvSpPr>
        <p:spPr>
          <a:xfrm>
            <a:off x="5534025" y="3759227"/>
            <a:ext cx="2505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基底関数の数が自由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83DDCA-0D8F-5784-3F22-FCF40E1B9273}"/>
              </a:ext>
            </a:extLst>
          </p:cNvPr>
          <p:cNvSpPr txBox="1"/>
          <p:nvPr/>
        </p:nvSpPr>
        <p:spPr>
          <a:xfrm>
            <a:off x="4076700" y="769620"/>
            <a:ext cx="494347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ガウス関数をカーネルとしてではなく、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基底関数として使っている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任意の位置、任意の数の基底関数を使える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本プログラムでは、位置は均等に配置</a:t>
            </a:r>
          </a:p>
        </p:txBody>
      </p:sp>
    </p:spTree>
    <p:extLst>
      <p:ext uri="{BB962C8B-B14F-4D97-AF65-F5344CB8AC3E}">
        <p14:creationId xmlns:p14="http://schemas.microsoft.com/office/powerpoint/2010/main" val="14600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過剰適合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Ridge-Gauusian.py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オブジェクト 2"/>
          <p:cNvSpPr txBox="1"/>
          <p:nvPr/>
        </p:nvSpPr>
        <p:spPr bwMode="auto">
          <a:xfrm>
            <a:off x="368300" y="566420"/>
            <a:ext cx="8458200" cy="60883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Usage: python KernelRidge-Gauusian.py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infile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lambda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ex: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python KernelRidge-Gauusian.py random-poly-Gauss .xlsx 11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0.0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random-poly-Gauss .xlsx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を読み込み、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個の幅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のガウス関数でフィッティング。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正規化項は入れない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(Ridge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解析をしない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28667BF-0859-A9E7-61BC-BE2A1BEDD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03" y="2088959"/>
            <a:ext cx="5677354" cy="471461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15859A-1305-3694-9F58-79D985AE0BE9}"/>
              </a:ext>
            </a:extLst>
          </p:cNvPr>
          <p:cNvSpPr txBox="1"/>
          <p:nvPr/>
        </p:nvSpPr>
        <p:spPr>
          <a:xfrm>
            <a:off x="195942" y="3287444"/>
            <a:ext cx="369388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データ点は完全に再現しているが、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他の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x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ではまったくあっていない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　過剰適合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過剰適合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Ridge-Gauusian.py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オブジェクト 2"/>
          <p:cNvSpPr txBox="1"/>
          <p:nvPr/>
        </p:nvSpPr>
        <p:spPr bwMode="auto">
          <a:xfrm>
            <a:off x="368300" y="566420"/>
            <a:ext cx="8458200" cy="60883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Usage: python KernelRidge-Gauusian.py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infile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lambda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ex: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python KernelRidge-Gauusian.py random-poly-Gauss .xlsx 11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0.0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random-poly-Gauss .xlsx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を読み込み、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個の幅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のガウス関数でフィッティング。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正規化項は入れない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(Ridge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解析をしない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A8756B6-962B-18E8-3E1F-5EEEC8562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717471"/>
            <a:ext cx="5880554" cy="488335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15859A-1305-3694-9F58-79D985AE0BE9}"/>
              </a:ext>
            </a:extLst>
          </p:cNvPr>
          <p:cNvSpPr txBox="1"/>
          <p:nvPr/>
        </p:nvSpPr>
        <p:spPr>
          <a:xfrm>
            <a:off x="2434769" y="5428303"/>
            <a:ext cx="595675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データ点は完全に再現しているが、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変な領域がある。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そもそも、すべてのデータ点を通った曲線が望ましい解か？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　過剰適合？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1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8575847-8027-590E-6491-4A9CAB156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90" y="1785275"/>
            <a:ext cx="5953125" cy="4943618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リッジ回帰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基底関数の数を減らした場合</a:t>
            </a:r>
          </a:p>
        </p:txBody>
      </p:sp>
      <p:sp>
        <p:nvSpPr>
          <p:cNvPr id="3" name="オブジェクト 2"/>
          <p:cNvSpPr txBox="1"/>
          <p:nvPr/>
        </p:nvSpPr>
        <p:spPr bwMode="auto">
          <a:xfrm>
            <a:off x="368300" y="566420"/>
            <a:ext cx="8458200" cy="325530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Usage: python KernelRidge-Gauusian.py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infile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alpha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ex: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python KernelRidge-Gauusian.py random-poly-Gauss .xlsx 4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0.5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random-poly-Gauss .xlsx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を読み込み、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4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のガウス関数でフィッティング。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正規化項の係数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を入れる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Ridge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回帰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43AD91-5AF6-B4A0-A39A-FB0A843CE704}"/>
              </a:ext>
            </a:extLst>
          </p:cNvPr>
          <p:cNvSpPr txBox="1"/>
          <p:nvPr/>
        </p:nvSpPr>
        <p:spPr>
          <a:xfrm>
            <a:off x="4165600" y="1972506"/>
            <a:ext cx="49784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基底関数を減らしても、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を調整すれば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良いフィッティング結果が得られる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基底関数の数と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の最適化に任意性が入る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基底関数を多く入れて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α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をとる方が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任意性がなくなる　　　　　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Ridge-Gauusian.py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オブジェクト 2"/>
          <p:cNvSpPr txBox="1"/>
          <p:nvPr/>
        </p:nvSpPr>
        <p:spPr bwMode="auto">
          <a:xfrm>
            <a:off x="368300" y="566420"/>
            <a:ext cx="8458200" cy="60883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Usage: python KernelRidge-Gauusian.py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infile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lambda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ex: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python KernelRidge-Gauusian.py random-poly-Gauss .xlsx 11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0.5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0.2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random-poly-Gauss .xlsx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を読み込み、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個の幅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のガウス関数でフィッティング。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正規化項の係数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を入れる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Ridge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回帰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E284E3-FF33-AAB6-2B6F-1003BF1C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813897"/>
            <a:ext cx="5764439" cy="478692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15859A-1305-3694-9F58-79D985AE0BE9}"/>
              </a:ext>
            </a:extLst>
          </p:cNvPr>
          <p:cNvSpPr txBox="1"/>
          <p:nvPr/>
        </p:nvSpPr>
        <p:spPr>
          <a:xfrm>
            <a:off x="2405741" y="5457331"/>
            <a:ext cx="595675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データ点は再現しないが、ノイズを除いて回帰曲線を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引けてきている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0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078B0B7-A90A-AC00-CE5D-8393E7935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75" y="1828717"/>
            <a:ext cx="6164140" cy="5118849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リッジ回帰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基底関数の数を増やした場合</a:t>
            </a:r>
          </a:p>
        </p:txBody>
      </p:sp>
      <p:sp>
        <p:nvSpPr>
          <p:cNvPr id="3" name="オブジェクト 2"/>
          <p:cNvSpPr txBox="1"/>
          <p:nvPr/>
        </p:nvSpPr>
        <p:spPr bwMode="auto">
          <a:xfrm>
            <a:off x="368300" y="566420"/>
            <a:ext cx="8458200" cy="325530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Usage: python KernelRidge-Gauusian.py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infile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alpha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ex: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python KernelRidge-Gauusian.py random-poly-Gauss .xlsx 50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random-poly-Gauss .xlsx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を読み込み、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50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のガウス関数でフィッティング。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正規化項の係数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を入れる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Ridge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回帰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43AD91-5AF6-B4A0-A39A-FB0A843CE704}"/>
              </a:ext>
            </a:extLst>
          </p:cNvPr>
          <p:cNvSpPr txBox="1"/>
          <p:nvPr/>
        </p:nvSpPr>
        <p:spPr>
          <a:xfrm>
            <a:off x="4165600" y="1972506"/>
            <a:ext cx="444695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基底関数を多く入れても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α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を適切にとれば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過剰適合しない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0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重回帰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多変量解析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複数変数の線形回帰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83484" y="662983"/>
                <a:ext cx="9108504" cy="6108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+⋯+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目的関数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解法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𝑘</m:t>
                                        </m:r>
                                        <m:r>
                                          <a:rPr kumimoji="1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’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行列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ベクトル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で表示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XA=Y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=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𝒚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))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を解く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⋯,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　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𝒚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⋯,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X</m:t>
                    </m:r>
                    <m: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𝑘</m:t>
                                        </m:r>
                                        <m:r>
                                          <a:rPr kumimoji="1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’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  <m:r>
                                      <a:rPr kumimoji="1" lang="en-US" altLang="ja-JP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　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A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        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kumimoji="1" lang="en-US" altLang="ja-JP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kumimoji="1" lang="en-US" altLang="ja-JP" sz="2400" b="0" i="0" u="none" strike="noStrike" kern="1200" cap="none" spc="0" normalizeH="0" baseline="-2500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ＭＳ Ｐゴシック"/>
                                <a:cs typeface="+mn-cs"/>
                              </a:rPr>
                              <m:t>j</m:t>
                            </m:r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𝒚</m:t>
                        </m:r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84" y="662983"/>
                <a:ext cx="9108504" cy="6108350"/>
              </a:xfrm>
              <a:prstGeom prst="rect">
                <a:avLst/>
              </a:prstGeom>
              <a:blipFill>
                <a:blip r:embed="rId3"/>
                <a:stretch>
                  <a:fillRect l="-736" t="-6287" b="-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3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カーネルリッジ回帰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65767" y="836358"/>
                <a:ext cx="9100884" cy="6021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カーネル法の最小化問題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に対して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K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𝒀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を最小化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𝒀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を解けばよい</a:t>
                </a:r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正規化項を加えて過学習を抑える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Ridge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Kernel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Regression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m:rPr>
                            <m:brk m:alnAt="1"/>
                          </m:r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𝑌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m:rPr>
                            <m:brk m:alnAt="1"/>
                          </m:r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𝑌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を最小化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は正規化係数が記述子の次元に依存しないように導入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正則化項に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を入れているために次のように簡単になる 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𝐾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  <m:r>
                              <a:rPr kumimoji="1" lang="ja-JP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𝒀</m:t>
                    </m:r>
                  </m:oMath>
                </a14:m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次元単位行列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nary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𝐾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𝒀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67" y="836358"/>
                <a:ext cx="9100884" cy="6021641"/>
              </a:xfrm>
              <a:prstGeom prst="rect">
                <a:avLst/>
              </a:prstGeom>
              <a:blipFill>
                <a:blip r:embed="rId3"/>
                <a:stretch>
                  <a:fillRect l="-1072" t="-5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2E8B71-C590-EF47-821F-6FCBE7939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44" y="1752130"/>
            <a:ext cx="6148510" cy="510587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カーネルリッジ回帰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KernelRidge-Gauusian.py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オブジェクト 2"/>
          <p:cNvSpPr txBox="1"/>
          <p:nvPr/>
        </p:nvSpPr>
        <p:spPr bwMode="auto">
          <a:xfrm>
            <a:off x="368300" y="566420"/>
            <a:ext cx="8458200" cy="325530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Usage: python KernelRidge-Gauusian.py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infile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alpha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ex: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python KernelRidge-Gauusian.py random-poly-Gauss .xlsx 11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0.5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random-poly-Gauss .xlsx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を読み込み、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個の幅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のガウス関数でフィッティング。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正規化項の係数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を入れる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Ridge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回帰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15859A-1305-3694-9F58-79D985AE0BE9}"/>
              </a:ext>
            </a:extLst>
          </p:cNvPr>
          <p:cNvSpPr txBox="1"/>
          <p:nvPr/>
        </p:nvSpPr>
        <p:spPr>
          <a:xfrm>
            <a:off x="3453002" y="6082562"/>
            <a:ext cx="434675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データ点は再現しないが、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ノイズを除いて回帰曲線を引けてきている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5EA916-10E8-4AA1-C0C2-D9AA3400A6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正規化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81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正規化の必要性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/>
              <p:nvPr/>
            </p:nvSpPr>
            <p:spPr bwMode="auto">
              <a:xfrm>
                <a:off x="0" y="632460"/>
                <a:ext cx="9067800" cy="6225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多項式最小二乗法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ja-JP" alt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ja-JP" altLang="en-US" sz="1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ja-JP" alt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r>
                                  <a:rPr kumimoji="1" lang="ja-JP" alt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/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𝑝</m:t>
                                        </m:r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/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𝑝</m:t>
                                        </m:r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+2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kumimoji="1" lang="ja-JP" alt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>
                                <m:r>
                                  <a:rPr kumimoji="1" lang="ja-JP" alt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𝑝</m:t>
                                        </m:r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𝑝</m:t>
                                        </m:r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+2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/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a:rPr kumimoji="1" lang="en-US" altLang="ja-JP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ja-JP" alt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ja-JP" altLang="en-US" sz="1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1" lang="ja-JP" alt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en-US" altLang="ja-JP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ja-JP" alt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1" lang="ja-JP" alt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ja-JP" altLang="en-US" sz="17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kumimoji="1" lang="ja-JP" alt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ja-JP" altLang="en-US" sz="17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kumimoji="1" lang="ja-JP" alt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17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行列の要素は 最小次数は 定数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、最高次数は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</m:sSup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・ データが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|x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i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|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&gt;&gt; 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の場合、オーバーフロー、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|x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i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|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&lt;&lt; 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ではアンダーフロー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丸め誤差など、計算誤差が大きくなる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=&gt;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入力データを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のオーダーの数値に変換する必要がある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2460"/>
                <a:ext cx="9067800" cy="6225540"/>
              </a:xfrm>
              <a:prstGeom prst="rect">
                <a:avLst/>
              </a:prstGeom>
              <a:blipFill>
                <a:blip r:embed="rId3"/>
                <a:stretch>
                  <a:fillRect l="-874" t="-80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正規化の種類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/>
              <p:nvPr/>
            </p:nvSpPr>
            <p:spPr bwMode="auto">
              <a:xfrm>
                <a:off x="0" y="632460"/>
                <a:ext cx="9067800" cy="6225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よく使う最小二乗法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正規化はしないことが多い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64bit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CPU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で誤差が問題になるケースは少ない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　　・ 高次の関数が必要な物理モデルは少ない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せいぜい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6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次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それほど高次の多項式を使うと、過適合の問題がでる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回帰した係数に単位を含んだ意味があることが多い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活性化エネルギー 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[eV]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など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標準化すると元の係数に戻すのが面倒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機械学習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正規化あるいは標準化はほぼ必須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比較しようのない記述子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猫の体重、身長、年齢など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から、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単位依存性が無いように目的関数を作る必要がある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正規化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(normalization):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min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max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min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データを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~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の間に変換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ほかの範囲に変換してもいいが、計算誤差を減らすには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のオーダーの範囲が望ましい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正規化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mid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max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min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データを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–1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~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の間に変換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標準化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(standardization):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′=2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σ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平均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と標準偏差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σ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で変換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アルゴリズムによっては、平均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、標準偏差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を前提としている場合がある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標準化は必須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2460"/>
                <a:ext cx="9067800" cy="6225540"/>
              </a:xfrm>
              <a:prstGeom prst="rect">
                <a:avLst/>
              </a:prstGeom>
              <a:blipFill>
                <a:blip r:embed="rId3"/>
                <a:stretch>
                  <a:fillRect l="-605" t="-686" r="-4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6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GP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(bayes_gp_gui.py)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での例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109E35-82ED-B8DE-3D0B-39A1DE4E367B}"/>
              </a:ext>
            </a:extLst>
          </p:cNvPr>
          <p:cNvSpPr txBox="1"/>
          <p:nvPr/>
        </p:nvSpPr>
        <p:spPr>
          <a:xfrm>
            <a:off x="41275" y="627980"/>
            <a:ext cx="8973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入力ファイル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/tkprog_tutorial/PHYSBO/example.xlsx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記述子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化学組成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、温度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℃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と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の値は ３桁違う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最小二乗法では誤差の重みが ６桁変わるため、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　　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のフィッティングしか効かなくなる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1968265-6994-EAAD-1D82-0220FB703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154" y="2384058"/>
            <a:ext cx="5200065" cy="375512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85FBD56-F180-CC4A-F90E-BD0B39317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19" y="1899596"/>
            <a:ext cx="3331805" cy="305880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DCACECC-65ED-2059-1621-A804B83C9EAF}"/>
              </a:ext>
            </a:extLst>
          </p:cNvPr>
          <p:cNvSpPr/>
          <p:nvPr/>
        </p:nvSpPr>
        <p:spPr>
          <a:xfrm>
            <a:off x="463550" y="4330700"/>
            <a:ext cx="116205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1B24DA7-BC71-0AB8-F869-3AB5928AD3DE}"/>
              </a:ext>
            </a:extLst>
          </p:cNvPr>
          <p:cNvCxnSpPr/>
          <p:nvPr/>
        </p:nvCxnSpPr>
        <p:spPr>
          <a:xfrm>
            <a:off x="1320800" y="4565650"/>
            <a:ext cx="768350" cy="80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B35024A-3E42-4B30-F9BB-EAF689A2DC37}"/>
              </a:ext>
            </a:extLst>
          </p:cNvPr>
          <p:cNvSpPr txBox="1"/>
          <p:nvPr/>
        </p:nvSpPr>
        <p:spPr>
          <a:xfrm>
            <a:off x="1165225" y="5295341"/>
            <a:ext cx="265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記述子を標準化しない</a:t>
            </a: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47F6C44B-1087-9FD2-5E6C-B21DE60C2051}"/>
              </a:ext>
            </a:extLst>
          </p:cNvPr>
          <p:cNvSpPr/>
          <p:nvPr/>
        </p:nvSpPr>
        <p:spPr>
          <a:xfrm>
            <a:off x="4509465" y="2304384"/>
            <a:ext cx="383060" cy="827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60BD1A3B-5B86-F756-88A3-611077D219B3}"/>
              </a:ext>
            </a:extLst>
          </p:cNvPr>
          <p:cNvSpPr/>
          <p:nvPr/>
        </p:nvSpPr>
        <p:spPr>
          <a:xfrm>
            <a:off x="5842070" y="2309809"/>
            <a:ext cx="383060" cy="827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BCDFD476-369A-06FC-FF9D-6F578719E51C}"/>
              </a:ext>
            </a:extLst>
          </p:cNvPr>
          <p:cNvSpPr/>
          <p:nvPr/>
        </p:nvSpPr>
        <p:spPr>
          <a:xfrm>
            <a:off x="5252360" y="2304276"/>
            <a:ext cx="383060" cy="827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55F91972-2D9A-9E56-6224-C8B3E6672BA7}"/>
              </a:ext>
            </a:extLst>
          </p:cNvPr>
          <p:cNvSpPr/>
          <p:nvPr/>
        </p:nvSpPr>
        <p:spPr>
          <a:xfrm>
            <a:off x="6562812" y="2303739"/>
            <a:ext cx="383060" cy="827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E0500C-6E61-ABE3-84FA-F3B677FC25CD}"/>
              </a:ext>
            </a:extLst>
          </p:cNvPr>
          <p:cNvSpPr txBox="1"/>
          <p:nvPr/>
        </p:nvSpPr>
        <p:spPr>
          <a:xfrm>
            <a:off x="3861900" y="1886705"/>
            <a:ext cx="5171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異なる組成の試料の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Figure-of-Merit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の温度依存性</a:t>
            </a:r>
          </a:p>
        </p:txBody>
      </p:sp>
    </p:spTree>
    <p:extLst>
      <p:ext uri="{BB962C8B-B14F-4D97-AF65-F5344CB8AC3E}">
        <p14:creationId xmlns:p14="http://schemas.microsoft.com/office/powerpoint/2010/main" val="5744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29C2A7F-9C4D-DBD9-2680-E25720085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3" y="1820516"/>
            <a:ext cx="3627857" cy="333060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GP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(bayes_gp_gui.py)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での例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109E35-82ED-B8DE-3D0B-39A1DE4E367B}"/>
              </a:ext>
            </a:extLst>
          </p:cNvPr>
          <p:cNvSpPr txBox="1"/>
          <p:nvPr/>
        </p:nvSpPr>
        <p:spPr>
          <a:xfrm>
            <a:off x="41274" y="627980"/>
            <a:ext cx="8997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入力ファイル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/tkprog_tutorial/PHYSBO/example.xlsx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記述子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化学組成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、温度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℃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と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の値は ３桁違う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標準化して重みをそろえる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DCACECC-65ED-2059-1621-A804B83C9EAF}"/>
              </a:ext>
            </a:extLst>
          </p:cNvPr>
          <p:cNvSpPr/>
          <p:nvPr/>
        </p:nvSpPr>
        <p:spPr>
          <a:xfrm>
            <a:off x="379730" y="4475480"/>
            <a:ext cx="116205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1B24DA7-BC71-0AB8-F869-3AB5928AD3DE}"/>
              </a:ext>
            </a:extLst>
          </p:cNvPr>
          <p:cNvCxnSpPr/>
          <p:nvPr/>
        </p:nvCxnSpPr>
        <p:spPr>
          <a:xfrm>
            <a:off x="1236980" y="4710430"/>
            <a:ext cx="768350" cy="80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B35024A-3E42-4B30-F9BB-EAF689A2DC37}"/>
              </a:ext>
            </a:extLst>
          </p:cNvPr>
          <p:cNvSpPr txBox="1"/>
          <p:nvPr/>
        </p:nvSpPr>
        <p:spPr>
          <a:xfrm>
            <a:off x="1081405" y="5440121"/>
            <a:ext cx="265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記述子を標準化する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500A5F7-724C-3B5A-DEFD-BE4405B0A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979" y="1626757"/>
            <a:ext cx="5614021" cy="40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5EA916-10E8-4AA1-C0C2-D9AA3400A6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ハイパーパラメータ</a:t>
            </a:r>
            <a:endParaRPr lang="en-US" altLang="ja-JP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検定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カテゴリー変数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61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scikit-learn: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回帰の手順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0" y="632460"/>
            <a:ext cx="9067800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9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lsq-polynomial-ML.py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：</a:t>
            </a:r>
            <a:endParaRPr kumimoji="1" lang="en-US" altLang="ja-JP" sz="19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#Import</a:t>
            </a:r>
            <a:b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sklearn.preprocessing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StandardScaler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sklearn.linear_model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 	#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方法 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アルゴリズム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import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sklearn.metrics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mean_absolute_error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mean_squared_error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r2_score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#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評価関数を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import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データ読み込み</a:t>
            </a:r>
            <a:endParaRPr kumimoji="1" lang="en-US" altLang="ja-JP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pd.read_excel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engine = '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openpyxl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 =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[labels[2:]]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 =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[labels[1]]</a:t>
            </a:r>
            <a:b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記述子の標準化</a:t>
            </a:r>
            <a:endParaRPr kumimoji="1" lang="en-US" altLang="ja-JP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scaler =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StandardScaler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scaler.fit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x_scaled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scaler.transform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フィッティング</a:t>
            </a:r>
            <a:endParaRPr kumimoji="1" lang="en-US" altLang="ja-JP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model =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				#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方法 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アルゴリズム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を選択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model.fit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x_scaled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y)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フィッティング結果から予測値を計算</a:t>
            </a:r>
            <a:endParaRPr kumimoji="1" lang="en-US" altLang="ja-JP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y_cal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model.predict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x_scaled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評価</a:t>
            </a:r>
            <a:endParaRPr kumimoji="1" lang="en-US" altLang="ja-JP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=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mean_absolute_error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(y,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y_cal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=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mean_squared_error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(y,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y_cal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rmse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sqrt(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パラメータ</a:t>
            </a:r>
            <a:endParaRPr kumimoji="1" lang="en-US" altLang="ja-JP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print(f“    intercept: {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model.intercept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_}”)		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定数項。決定木、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NN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などには無い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for iv in range(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len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x_labels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)):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print(f“    {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x_labels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[iv]:&gt;10}: {</a:t>
            </a:r>
            <a:r>
              <a:rPr kumimoji="1" lang="en-US" altLang="ja-JP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model.coef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_[iv]:12.4g}”)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多項式回帰などの場合、記述子の係数。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			#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決定木、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NN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などには無い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scikit-learn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で使える回帰アルゴリズム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0" y="632460"/>
            <a:ext cx="9067800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線形回帰系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多重線形回帰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from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sklearn.linear_model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 =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多項式回帰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sklearn.preprocessing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PolynomialFeatures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PolynomialFeatures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(degree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interaction_only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False,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include_bias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True,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order = 'C’)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Ridge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from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sklearn.linear_model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Ridge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 = Ridge(alpha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0.05)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LASSO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from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sklearn.linear_model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Lasso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 = Lasso(alpha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0.05)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Elastic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Net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sklearn.linear_model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ElasticNet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 =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ElasticNet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(alpha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0.05)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ノンパラメトリック系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Kernal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Ridge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sklearn.kernel_ridge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KernelRidge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 =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KernelRidge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(alpha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1.0, kernel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'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rbf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Gauss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過程回帰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sklearn.gaussian_process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GaussianProcessRegressor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 =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GaussianProcessRegressor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多層パーセプトロン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多層ニューラルネットワーク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sklearn.neural_network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MLPClassifier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 =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MLPClassifier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max_iter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1000,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hidden_layer_sizes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(10,), activation = 'logistic', solver = '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sgd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’,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                      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learning_rate_init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0.01)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機械学習の入力データ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重回帰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線形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748E6B7A-C689-C67C-03BA-65ECC643E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976" y="1189433"/>
          <a:ext cx="1878075" cy="19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380943" imgH="1438139" progId="Excel.Sheet.12">
                  <p:embed/>
                </p:oleObj>
              </mc:Choice>
              <mc:Fallback>
                <p:oleObj name="Worksheet" r:id="rId3" imgW="1380943" imgH="1438139" progId="Excel.Shee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748E6B7A-C689-C67C-03BA-65ECC643E2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976" y="1189433"/>
                        <a:ext cx="1878075" cy="195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8E76405F-44E5-BB47-EAAE-4C9BBFF2F7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42" y="3994755"/>
          <a:ext cx="4080610" cy="170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438675" imgH="1438139" progId="Excel.Sheet.12">
                  <p:embed/>
                </p:oleObj>
              </mc:Choice>
              <mc:Fallback>
                <p:oleObj name="Worksheet" r:id="rId5" imgW="3438675" imgH="1438139" progId="Excel.Shee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E76405F-44E5-BB47-EAAE-4C9BBFF2F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42" y="3994755"/>
                        <a:ext cx="4080610" cy="1706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FA3593-1DB1-E184-FDBF-458AE4C29C1F}"/>
              </a:ext>
            </a:extLst>
          </p:cNvPr>
          <p:cNvSpPr txBox="1"/>
          <p:nvPr/>
        </p:nvSpPr>
        <p:spPr>
          <a:xfrm>
            <a:off x="48551" y="769620"/>
            <a:ext cx="549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一般的な最小二乗法の入力データ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random-poly.xlsx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435E5D-5A66-9058-FC89-E6FC15D1F56C}"/>
              </a:ext>
            </a:extLst>
          </p:cNvPr>
          <p:cNvSpPr txBox="1"/>
          <p:nvPr/>
        </p:nvSpPr>
        <p:spPr>
          <a:xfrm>
            <a:off x="2092051" y="1330959"/>
            <a:ext cx="689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フィッティング関数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= {1,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･･･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はプログラム中で計算する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4242D5-1176-C6C5-E237-DCB376116B4F}"/>
              </a:ext>
            </a:extLst>
          </p:cNvPr>
          <p:cNvSpPr txBox="1"/>
          <p:nvPr/>
        </p:nvSpPr>
        <p:spPr>
          <a:xfrm>
            <a:off x="100006" y="3546982"/>
            <a:ext cx="556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機械学習の回帰の入力データ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random-poly-ML.xlsx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FC82CC-6CFC-E7BE-3729-5E81248904B8}"/>
              </a:ext>
            </a:extLst>
          </p:cNvPr>
          <p:cNvSpPr txBox="1"/>
          <p:nvPr/>
        </p:nvSpPr>
        <p:spPr>
          <a:xfrm>
            <a:off x="4176634" y="4036132"/>
            <a:ext cx="44236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フィッティング関数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の値は記述子として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与える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では定数部分は勝手に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計算して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intercept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として返すので、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定数以外の項を記述子として与える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x^1, x^2, x^3)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15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scikit-learn: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0" y="632460"/>
            <a:ext cx="9067800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分類器系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 Forest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sklearn.ensemble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RandomForestRegressor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model =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RandomForestRegressor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勾配ブースティング木 回帰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sklearn.ensemble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GradientBoostingRegressor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model =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GradientBoostingRegressor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サポートベクターマシーン 回帰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sklearn.svm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SVR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model 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SVR(kernel='linear', C=1, epsilon=0.1, gamma='auto’)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scikit-learn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で使える回帰アルゴリズム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(Web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検索より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0" y="632460"/>
            <a:ext cx="9067800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の回帰モデルを片っ端から試す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https://qiita.com/futakuchi0117/items/72ce4afae9adcccd6e18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sklearn.linear_model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Ridge, Lasso,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ElasticNet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SGDRegressor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sklearn.linear_model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PassiveAggressiveRegressor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ARDRegression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RidgeCV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sklearn.linear_model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TheilSenRegressor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RANSACRegressor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HuberRegressor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sklearn.neural_network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MLPRegressor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sklearn.svm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SVR,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LinearSVR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sklearn.neighbors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KNeighborsRegressor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sklearn.gaussian_process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GaussianProcessRegressor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sklearn.tree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DecisionTreeRegressor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sklearn.experimental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enable_hist_gradient_boosting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sklearn.ensemble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RandomForestRegressor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AdaBoostRegressor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ExtraTreesRegressor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HistGradientBoostingRegressor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sklearn.ensemble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BaggingRegressor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GradientBoostingRegressor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VotingRegressor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StackingRegressor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sklearn.preprocessing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PolynomialFeatures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sklearn.pipeline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Pipeline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from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sklearn.cross_decomposition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import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PLSRegression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reg_dict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{"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"Ridge": Ridge(),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"Lasso": Lasso(),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ElasticNet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ElasticNet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(),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"Polynomial_deg2": Pipeline([('poly',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PolynomialFeatures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(degree=2)),('linear',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())]),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"Polynomial_deg3": Pipeline([('poly',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PolynomialFeatures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(degree=3)),('linear',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())]),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"Polynomial_deg4": Pipeline([('poly',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PolynomialFeatures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(degree=4)),('linear',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())]),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"Polynomial_deg5": Pipeline([('poly',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PolynomialFeatures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(degree=5)),('linear',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())]),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KNeighborsRegressor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KNeighborsRegressor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n_neighbors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=3),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DecisionTreeRegressor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DecisionTreeRegressor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RandomForestRegressor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RandomForestRegressor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"SVR": SVR(kernel='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rbf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', C=1e3, gamma=0.1, epsilon=0.1),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GaussianProcessRegressor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GaussianProcessRegressor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SGDRegressor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SGDRegressor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MLPRegressor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MLPRegressor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hidden_layer_sizes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=(10,10),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max_iter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=100,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early_stopping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=True,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n_iter_no_change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=5),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ExtraTreesRegressor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ExtraTreesRegressor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n_estimators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=100),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PLSRegression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PLSRegression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n_components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=10),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PassiveAggressiveRegressor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PassiveAggressiveRegressor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max_iter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=100,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=1e-3),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TheilSenRegressor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TheilSenRegressor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random_state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RANSACRegressor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RANSACRegressor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random_state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HistGradientBoostingRegressor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HistGradientBoostingRegressor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AdaBoostRegressor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AdaBoostRegressor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random_state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n_estimators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=100),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BaggingRegressor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BaggingRegressor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base_estimator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=SVR(),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n_estimators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=10),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GradientBoostingRegressor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GradientBoostingRegressor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random_state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VotingRegressor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VotingRegressor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([('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()), ('rf',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RandomForestRegressor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n_estimators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=10))]),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StackingRegressor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StackingRegressor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(estimators=[('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RidgeCV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()), ('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svr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',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LinearSVR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())],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final_estimator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RandomForestRegressor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n_estimators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=10)),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ARDRegression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ARDRegression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"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HuberRegressor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":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HuberRegressor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(),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}</a:t>
            </a:r>
          </a:p>
        </p:txBody>
      </p:sp>
    </p:spTree>
    <p:extLst>
      <p:ext uri="{BB962C8B-B14F-4D97-AF65-F5344CB8AC3E}">
        <p14:creationId xmlns:p14="http://schemas.microsoft.com/office/powerpoint/2010/main" val="19171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機械学習回帰の例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scikit-regressions.py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8883D91-3082-4C07-B269-CDFC9E259252}"/>
              </a:ext>
            </a:extLst>
          </p:cNvPr>
          <p:cNvSpPr txBox="1"/>
          <p:nvPr/>
        </p:nvSpPr>
        <p:spPr bwMode="auto">
          <a:xfrm>
            <a:off x="0" y="632460"/>
            <a:ext cx="9067800" cy="142298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入力ファイル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一変数関数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の回帰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ファイル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tkprog_tutorial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\regression\random-poly-ML_with_blank.xlsx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プログラム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scikit-regressions.py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オブジェクト 2">
            <a:extLst>
              <a:ext uri="{FF2B5EF4-FFF2-40B4-BE49-F238E27FC236}">
                <a16:creationId xmlns:a16="http://schemas.microsoft.com/office/drawing/2014/main" id="{A7E2A53E-2BBD-932C-075A-17507A3A214F}"/>
              </a:ext>
            </a:extLst>
          </p:cNvPr>
          <p:cNvSpPr txBox="1"/>
          <p:nvPr/>
        </p:nvSpPr>
        <p:spPr bwMode="auto">
          <a:xfrm>
            <a:off x="3786065" y="2000250"/>
            <a:ext cx="5179646" cy="466578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ラベルの制御子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(bayes_gp_plain.py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に類似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先頭が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‘-‘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の場合、記述子にも目的関数にも含めない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先頭が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‘o:’,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‘t:’,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‘max:’,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‘min:’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の場合、目的関数とする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その他の行は記述子とする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第１列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目的関数となる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目的関数が入力されているデータは、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学習データ、検証データに使われる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目的関数がブランクの部分は、予測値を計算する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第２列以降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記述子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247CA1-CFFB-9062-8E7A-D1BE1419010D}"/>
              </a:ext>
            </a:extLst>
          </p:cNvPr>
          <p:cNvGraphicFramePr>
            <a:graphicFrameLocks noGrp="1"/>
          </p:cNvGraphicFramePr>
          <p:nvPr/>
        </p:nvGraphicFramePr>
        <p:xfrm>
          <a:off x="247113" y="1935956"/>
          <a:ext cx="329184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2947153642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789354977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617004766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20429034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74293928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x^0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x^1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x^2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x^3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1764825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2308689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0.000125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4871664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9576777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11.13943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4000099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8.412969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0.000125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632433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4.850587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40721736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4.118663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0.0225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0.003375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7424421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6.692228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9181394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4.904099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0.0625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0.015625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464757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0.635779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0.027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0883126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13.57628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0.35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0.1225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0.042875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7234006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3.65209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0.064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451288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8.525117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0.45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0.2025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0.091125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809149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14.0056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0593105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12.57216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0.3025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0.166375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4539361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8.362779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7794895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12.62163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0.4225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0.274625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023493581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5A06E11-116C-4269-7F34-D1B62FC0A050}"/>
              </a:ext>
            </a:extLst>
          </p:cNvPr>
          <p:cNvSpPr/>
          <p:nvPr/>
        </p:nvSpPr>
        <p:spPr>
          <a:xfrm>
            <a:off x="178289" y="2139950"/>
            <a:ext cx="786911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DA9E9C3-D06E-C694-4634-76EA9F88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3" y="970607"/>
            <a:ext cx="4149150" cy="55556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1E8B614-8741-EA84-01A2-5652C2CC4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384" y="885825"/>
            <a:ext cx="5968779" cy="5910262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機械学習の例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scikit-regressions.py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B2847F-A210-223D-6F43-F0FD1C1BA8B3}"/>
              </a:ext>
            </a:extLst>
          </p:cNvPr>
          <p:cNvSpPr/>
          <p:nvPr/>
        </p:nvSpPr>
        <p:spPr>
          <a:xfrm>
            <a:off x="1555063" y="4304633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43AFC0-2265-B58F-FA1A-D4DAD12BFF4A}"/>
              </a:ext>
            </a:extLst>
          </p:cNvPr>
          <p:cNvSpPr/>
          <p:nvPr/>
        </p:nvSpPr>
        <p:spPr>
          <a:xfrm>
            <a:off x="3193384" y="5292236"/>
            <a:ext cx="245309" cy="1019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578556-CE5E-4D0A-FB6D-E22608065A56}"/>
              </a:ext>
            </a:extLst>
          </p:cNvPr>
          <p:cNvSpPr txBox="1"/>
          <p:nvPr/>
        </p:nvSpPr>
        <p:spPr>
          <a:xfrm>
            <a:off x="1121206" y="3863735"/>
            <a:ext cx="13256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１． クリック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8151D4-E76B-6194-5DE8-81FA9EB032E5}"/>
              </a:ext>
            </a:extLst>
          </p:cNvPr>
          <p:cNvSpPr txBox="1"/>
          <p:nvPr/>
        </p:nvSpPr>
        <p:spPr>
          <a:xfrm>
            <a:off x="1854596" y="5617524"/>
            <a:ext cx="13256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２．チェック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D8F1D8-6644-840E-9155-724D7C244B40}"/>
              </a:ext>
            </a:extLst>
          </p:cNvPr>
          <p:cNvSpPr txBox="1"/>
          <p:nvPr/>
        </p:nvSpPr>
        <p:spPr>
          <a:xfrm>
            <a:off x="5513963" y="2250803"/>
            <a:ext cx="285435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２．ファイル選択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random-poly-ML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-xy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9770A8-58B6-6416-7209-C948D5ACCF79}"/>
              </a:ext>
            </a:extLst>
          </p:cNvPr>
          <p:cNvSpPr txBox="1"/>
          <p:nvPr/>
        </p:nvSpPr>
        <p:spPr>
          <a:xfrm>
            <a:off x="6220244" y="6420531"/>
            <a:ext cx="22855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３．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OK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を押して実行</a:t>
            </a:r>
          </a:p>
        </p:txBody>
      </p:sp>
    </p:spTree>
    <p:extLst>
      <p:ext uri="{BB962C8B-B14F-4D97-AF65-F5344CB8AC3E}">
        <p14:creationId xmlns:p14="http://schemas.microsoft.com/office/powerpoint/2010/main" val="9195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コンソール出力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2F0AF6-B2F3-7C2B-59DE-A42D0AB80C39}"/>
              </a:ext>
            </a:extLst>
          </p:cNvPr>
          <p:cNvSpPr txBox="1"/>
          <p:nvPr/>
        </p:nvSpPr>
        <p:spPr>
          <a:xfrm>
            <a:off x="190500" y="533400"/>
            <a:ext cx="8715375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infile=D:/tkProg/tkprog_tutorial/regression/random-poly-ML-xy.xlsx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method=linear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Fraction of test data=0.3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--cut--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Covariances of standardized values		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共分散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( 0,  1) (        -x,        o:y):   0.1117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( 0,  2) (        -x,        x^1):   0.1080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( 0,  3) (        -x,        x^2):   0.1036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--cut--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Scores: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			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評価関数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Mean absolute error (MAE): training       3.63  test:       3.79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Mean squared error (MSE) : training       17.8  test:      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Root MSE (RMSE)          : training       4.22  test:       4.76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R^2 score                : training      0.931  test:       0.93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--cut--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Parameters: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線形回帰の係数</a:t>
            </a: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intercept: 21.702580366119125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x^1:        2.159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x^2:       -7.523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x^3:        20.96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--cut--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Correlation heatmap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	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相関係数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-x       o:y       x^1       x^2       x^3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-x   1.000000  0.882608  1.000000  0.967650  0.915525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o:y  0.882608  1.000000  0.882608  0.950931  0.965255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x^1  1.000000  0.882608  1.000000  0.967650  0.915525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x^2  0.967650  0.950931  0.967650  1.000000  0.985951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x^3  0.915525  0.965255  0.915525  0.985951  1.000000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D7A997-E8E8-7A05-6444-2840D100D34E}"/>
              </a:ext>
            </a:extLst>
          </p:cNvPr>
          <p:cNvSpPr txBox="1"/>
          <p:nvPr/>
        </p:nvSpPr>
        <p:spPr>
          <a:xfrm>
            <a:off x="11584" y="211693"/>
            <a:ext cx="294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model=linear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線形回帰</a:t>
            </a:r>
          </a:p>
        </p:txBody>
      </p:sp>
    </p:spTree>
    <p:extLst>
      <p:ext uri="{BB962C8B-B14F-4D97-AF65-F5344CB8AC3E}">
        <p14:creationId xmlns:p14="http://schemas.microsoft.com/office/powerpoint/2010/main" val="15436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箱ひげ図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60A5D75-8C51-4F7A-E783-B71AB5010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9"/>
          <a:stretch/>
        </p:blipFill>
        <p:spPr>
          <a:xfrm>
            <a:off x="1704975" y="1828800"/>
            <a:ext cx="5200650" cy="4772024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26E8017-C512-7872-0D87-3F7434CD8ADD}"/>
              </a:ext>
            </a:extLst>
          </p:cNvPr>
          <p:cNvCxnSpPr/>
          <p:nvPr/>
        </p:nvCxnSpPr>
        <p:spPr>
          <a:xfrm>
            <a:off x="2543175" y="1438275"/>
            <a:ext cx="371475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7D6813-7A17-EE42-4546-A49FB6239C39}"/>
              </a:ext>
            </a:extLst>
          </p:cNvPr>
          <p:cNvSpPr txBox="1"/>
          <p:nvPr/>
        </p:nvSpPr>
        <p:spPr>
          <a:xfrm>
            <a:off x="3638550" y="1114425"/>
            <a:ext cx="149592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データの範囲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A1EAC6C-6CB4-7C40-B333-4400E1508CEA}"/>
              </a:ext>
            </a:extLst>
          </p:cNvPr>
          <p:cNvSpPr/>
          <p:nvPr/>
        </p:nvSpPr>
        <p:spPr>
          <a:xfrm>
            <a:off x="2600325" y="1552575"/>
            <a:ext cx="1485900" cy="4095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0E4478-2147-CD88-26D9-CD09976D22AF}"/>
              </a:ext>
            </a:extLst>
          </p:cNvPr>
          <p:cNvSpPr txBox="1"/>
          <p:nvPr/>
        </p:nvSpPr>
        <p:spPr>
          <a:xfrm>
            <a:off x="4029075" y="1571625"/>
            <a:ext cx="31085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四分位範囲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(25%, 50%, 75%)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812535-4B63-C184-2979-D26FE81D90DD}"/>
              </a:ext>
            </a:extLst>
          </p:cNvPr>
          <p:cNvSpPr txBox="1"/>
          <p:nvPr/>
        </p:nvSpPr>
        <p:spPr>
          <a:xfrm>
            <a:off x="1709172" y="2053709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D514A8-9226-94B3-94B2-27CD6AE2874C}"/>
              </a:ext>
            </a:extLst>
          </p:cNvPr>
          <p:cNvSpPr txBox="1"/>
          <p:nvPr/>
        </p:nvSpPr>
        <p:spPr>
          <a:xfrm>
            <a:off x="6147822" y="2244209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最大値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EC72B2F-DFAF-1C82-B76F-66537E912C94}"/>
              </a:ext>
            </a:extLst>
          </p:cNvPr>
          <p:cNvSpPr txBox="1"/>
          <p:nvPr/>
        </p:nvSpPr>
        <p:spPr>
          <a:xfrm>
            <a:off x="2926407" y="2257425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中央値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3B5260-7830-84E6-0DEC-40A1D1F7C5EB}"/>
              </a:ext>
            </a:extLst>
          </p:cNvPr>
          <p:cNvSpPr txBox="1"/>
          <p:nvPr/>
        </p:nvSpPr>
        <p:spPr>
          <a:xfrm>
            <a:off x="3569593" y="2626757"/>
            <a:ext cx="13580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＋ 平均値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D854FC-8298-08AA-C521-ED7C6AD4908F}"/>
              </a:ext>
            </a:extLst>
          </p:cNvPr>
          <p:cNvSpPr txBox="1"/>
          <p:nvPr/>
        </p:nvSpPr>
        <p:spPr>
          <a:xfrm>
            <a:off x="4840933" y="4638675"/>
            <a:ext cx="3370854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外れ値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第１四分位数から第３四分位数の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距離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箱の長さ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の１．５倍以上離れた値</a:t>
            </a:r>
          </a:p>
        </p:txBody>
      </p:sp>
    </p:spTree>
    <p:extLst>
      <p:ext uri="{BB962C8B-B14F-4D97-AF65-F5344CB8AC3E}">
        <p14:creationId xmlns:p14="http://schemas.microsoft.com/office/powerpoint/2010/main" val="32463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分布図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非対角成分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とヒストグラム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対角成分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34510E1-7555-2950-D316-76ED8F7DB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914400"/>
            <a:ext cx="4905375" cy="56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ヒートマップ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相関係数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83E448-E5B6-7452-CB01-A07D4A7B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80" y="981074"/>
            <a:ext cx="519164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回帰結果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入力値と予測値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1BE1D1-AA98-0186-5E3E-A25F869035C9}"/>
              </a:ext>
            </a:extLst>
          </p:cNvPr>
          <p:cNvSpPr txBox="1"/>
          <p:nvPr/>
        </p:nvSpPr>
        <p:spPr>
          <a:xfrm>
            <a:off x="11584" y="714375"/>
            <a:ext cx="294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model=linear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線形回帰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23349FD-4E4D-F104-4034-553C891C9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68"/>
          <a:stretch/>
        </p:blipFill>
        <p:spPr>
          <a:xfrm>
            <a:off x="1485760" y="1171574"/>
            <a:ext cx="57340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回帰結果の評価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入力値－予測値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A9D340-7943-012B-F227-7A126D07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714375"/>
            <a:ext cx="5320785" cy="588645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1BE1D1-AA98-0186-5E3E-A25F869035C9}"/>
              </a:ext>
            </a:extLst>
          </p:cNvPr>
          <p:cNvSpPr txBox="1"/>
          <p:nvPr/>
        </p:nvSpPr>
        <p:spPr>
          <a:xfrm>
            <a:off x="11584" y="714375"/>
            <a:ext cx="294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model=linear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線形回帰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2CB2E2-89BF-AE3D-5F90-9C1682056C62}"/>
              </a:ext>
            </a:extLst>
          </p:cNvPr>
          <p:cNvSpPr txBox="1"/>
          <p:nvPr/>
        </p:nvSpPr>
        <p:spPr>
          <a:xfrm>
            <a:off x="5443454" y="3952745"/>
            <a:ext cx="27900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3.63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3.79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training    17.8  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: training     0.931  test:      0.930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3B9982-AC8A-E733-9201-A5B8450D7AA6}"/>
              </a:ext>
            </a:extLst>
          </p:cNvPr>
          <p:cNvSpPr txBox="1"/>
          <p:nvPr/>
        </p:nvSpPr>
        <p:spPr>
          <a:xfrm>
            <a:off x="5150200" y="4829175"/>
            <a:ext cx="2948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学習データと検証データの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スコアは同程度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　過学習の心配は少ない</a:t>
            </a:r>
          </a:p>
        </p:txBody>
      </p:sp>
    </p:spTree>
    <p:extLst>
      <p:ext uri="{BB962C8B-B14F-4D97-AF65-F5344CB8AC3E}">
        <p14:creationId xmlns:p14="http://schemas.microsoft.com/office/powerpoint/2010/main" val="34291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lsq-polynomial-ML.py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6B7DA9-5B82-4787-8436-CCFFD7F8DB7F}"/>
              </a:ext>
            </a:extLst>
          </p:cNvPr>
          <p:cNvSpPr txBox="1"/>
          <p:nvPr/>
        </p:nvSpPr>
        <p:spPr>
          <a:xfrm>
            <a:off x="46861" y="692696"/>
            <a:ext cx="605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Usage: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 lsq-polynomial-ML.py input file</a:t>
            </a:r>
            <a:endParaRPr kumimoji="1" lang="en-US" altLang="ja-JP" sz="2400" b="0" i="0" u="none" strike="noStrike" kern="1200" cap="none" spc="0" normalizeH="0" baseline="-2500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CD4197-6881-479C-9048-FD502D9F9E75}"/>
              </a:ext>
            </a:extLst>
          </p:cNvPr>
          <p:cNvSpPr txBox="1"/>
          <p:nvPr/>
        </p:nvSpPr>
        <p:spPr>
          <a:xfrm>
            <a:off x="46861" y="1820688"/>
            <a:ext cx="4104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 lsq-polynomial-ML.py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random-poly-ML.xlsx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次多項式で回帰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3C81C1-E834-49FE-90AC-BDA406AC50FD}"/>
              </a:ext>
            </a:extLst>
          </p:cNvPr>
          <p:cNvSpPr txBox="1"/>
          <p:nvPr/>
        </p:nvSpPr>
        <p:spPr>
          <a:xfrm>
            <a:off x="4283968" y="1772562"/>
            <a:ext cx="488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 lsq-polynomial-ML.py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random-sin-ML.xlsx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次多項式で回帰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C65133-D704-1C27-BD38-8CAF31217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" y="2805413"/>
            <a:ext cx="4281185" cy="36410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7D6912C-21A3-0DDC-B109-0BCCD52DB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468" y="2805413"/>
            <a:ext cx="4281186" cy="36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出力ファイル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8883D91-3082-4C07-B269-CDFC9E259252}"/>
              </a:ext>
            </a:extLst>
          </p:cNvPr>
          <p:cNvSpPr txBox="1"/>
          <p:nvPr/>
        </p:nvSpPr>
        <p:spPr bwMode="auto">
          <a:xfrm>
            <a:off x="0" y="632460"/>
            <a:ext cx="9067800" cy="142298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出力ファイル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random-poly-ML_with_blank-out.xlsx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コンソール出力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出力ファイル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random-poly-ML_with_blank-out.xlsx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入力ファイルの左端に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predict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を追加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5FE1308-694A-F9DA-8885-F378E6DE41D5}"/>
              </a:ext>
            </a:extLst>
          </p:cNvPr>
          <p:cNvGraphicFramePr>
            <a:graphicFrameLocks noGrp="1"/>
          </p:cNvGraphicFramePr>
          <p:nvPr/>
        </p:nvGraphicFramePr>
        <p:xfrm>
          <a:off x="164308" y="2205644"/>
          <a:ext cx="7779541" cy="430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363">
                  <a:extLst>
                    <a:ext uri="{9D8B030D-6E8A-4147-A177-3AD203B41FA5}">
                      <a16:colId xmlns:a16="http://schemas.microsoft.com/office/drawing/2014/main" val="2596851171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2918707583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370124144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699691239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1741350946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1548725870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2937469136"/>
                    </a:ext>
                  </a:extLst>
                </a:gridCol>
              </a:tblGrid>
              <a:tr h="190545"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predict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x^0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x^1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x^2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x^3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328690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7.996834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490117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7.852176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0.000125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54934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2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7.713591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083905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3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7.996834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11.13943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454294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4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7.852176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8.412969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0.000125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274838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5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7.713591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4.850587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367306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6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7.581361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4.118663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0.15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0.0225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0.003375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493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7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7.455764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6.692228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0.008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321605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8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7.33708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4.904099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0.0625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0.015625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043005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9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7.225589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0.635779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862190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10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7.121569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13.57628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0.1225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0.042875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57736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11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7.025301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3.65209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0.064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049045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12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6.937064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8.525117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0.45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0.2025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0.091125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03252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13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6.857138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14.0056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0.125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290362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14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6.785802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12.57216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0.55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0.3025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0.166375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876091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15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6.723335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8.362779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0.216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81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9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X-Y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プロット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１変数関数への回帰の場合のみ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92DA603-4B82-970C-A741-6B79F9C9B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59" y="847725"/>
            <a:ext cx="5290651" cy="585311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5111AF-8F17-175C-6177-9275D9455482}"/>
              </a:ext>
            </a:extLst>
          </p:cNvPr>
          <p:cNvSpPr txBox="1"/>
          <p:nvPr/>
        </p:nvSpPr>
        <p:spPr>
          <a:xfrm>
            <a:off x="11584" y="714375"/>
            <a:ext cx="294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model=linear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線形回帰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7CFBF0-15B4-DB3D-00CA-65ED7027418C}"/>
              </a:ext>
            </a:extLst>
          </p:cNvPr>
          <p:cNvSpPr txBox="1"/>
          <p:nvPr/>
        </p:nvSpPr>
        <p:spPr>
          <a:xfrm>
            <a:off x="3161323" y="3642998"/>
            <a:ext cx="1563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平滑な関数で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再現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A86D30-C2E7-D7BE-A497-572E806F53A6}"/>
              </a:ext>
            </a:extLst>
          </p:cNvPr>
          <p:cNvSpPr txBox="1"/>
          <p:nvPr/>
        </p:nvSpPr>
        <p:spPr>
          <a:xfrm>
            <a:off x="914083" y="1678842"/>
            <a:ext cx="160495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intercept: 21.7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x^1: -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2.159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x^2: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-7.523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x^3: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20.96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X-Y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プロット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１変数関数への回帰の場合のみ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5111AF-8F17-175C-6177-9275D9455482}"/>
              </a:ext>
            </a:extLst>
          </p:cNvPr>
          <p:cNvSpPr txBox="1"/>
          <p:nvPr/>
        </p:nvSpPr>
        <p:spPr>
          <a:xfrm>
            <a:off x="11584" y="714375"/>
            <a:ext cx="294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model=linear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線形回帰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1A2355-8AC4-ECAA-5BA4-315172127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46"/>
          <a:stretch/>
        </p:blipFill>
        <p:spPr>
          <a:xfrm>
            <a:off x="1485760" y="1234098"/>
            <a:ext cx="5734050" cy="562390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5BCEE0-97C1-1F87-E80E-3055BF62A636}"/>
              </a:ext>
            </a:extLst>
          </p:cNvPr>
          <p:cNvSpPr txBox="1"/>
          <p:nvPr/>
        </p:nvSpPr>
        <p:spPr>
          <a:xfrm>
            <a:off x="3981938" y="974237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回帰結果は連続・スムーズ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微分可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C5EBA6-8EF5-01AD-B3BD-67649F355ADC}"/>
              </a:ext>
            </a:extLst>
          </p:cNvPr>
          <p:cNvSpPr txBox="1"/>
          <p:nvPr/>
        </p:nvSpPr>
        <p:spPr>
          <a:xfrm>
            <a:off x="4841505" y="4394927"/>
            <a:ext cx="2691051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intercept: 21.7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x^1: -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2.159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x^2: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-7.523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x^3: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20.96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に対応するが、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他の記述子の影響がある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(x^1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の係数は負だが、左上の図では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傾きが正になっている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7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A388698-7145-577D-6D07-365DCA043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62"/>
          <a:stretch/>
        </p:blipFill>
        <p:spPr>
          <a:xfrm>
            <a:off x="3409950" y="1108706"/>
            <a:ext cx="5734050" cy="55848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CB2F2FB-3AB4-0486-9756-AFACD9DDC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20"/>
          <a:stretch/>
        </p:blipFill>
        <p:spPr>
          <a:xfrm>
            <a:off x="250657" y="1180270"/>
            <a:ext cx="3269247" cy="289633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0597557-0F80-22CB-6EF6-6888526D41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20"/>
          <a:stretch/>
        </p:blipFill>
        <p:spPr>
          <a:xfrm>
            <a:off x="227489" y="3941590"/>
            <a:ext cx="3269247" cy="289633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Ridge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171F6B-ABD9-DD89-58ED-E9BF7F288781}"/>
              </a:ext>
            </a:extLst>
          </p:cNvPr>
          <p:cNvSpPr txBox="1"/>
          <p:nvPr/>
        </p:nvSpPr>
        <p:spPr>
          <a:xfrm>
            <a:off x="4122615" y="905949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回帰結果は連続・スムーズ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微分可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D6D080-EE83-296C-C6DB-FE81290428D0}"/>
              </a:ext>
            </a:extLst>
          </p:cNvPr>
          <p:cNvSpPr txBox="1"/>
          <p:nvPr/>
        </p:nvSpPr>
        <p:spPr>
          <a:xfrm>
            <a:off x="801077" y="1751675"/>
            <a:ext cx="1563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平滑な関数で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再現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EAFEF-BFAD-CF4E-FB9D-D3D12B4AB66B}"/>
              </a:ext>
            </a:extLst>
          </p:cNvPr>
          <p:cNvSpPr txBox="1"/>
          <p:nvPr/>
        </p:nvSpPr>
        <p:spPr>
          <a:xfrm>
            <a:off x="0" y="581513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model=ridge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α=0.1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D2A9E5-1DA4-25A2-60D4-1E42CBC0D0CE}"/>
              </a:ext>
            </a:extLst>
          </p:cNvPr>
          <p:cNvSpPr txBox="1"/>
          <p:nvPr/>
        </p:nvSpPr>
        <p:spPr>
          <a:xfrm>
            <a:off x="4409963" y="5773377"/>
            <a:ext cx="2948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学習データと検証データの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スコアは同程度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　過学習の心配は少ない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FC56D2-C386-942D-B2EB-F0F6B12A1A77}"/>
              </a:ext>
            </a:extLst>
          </p:cNvPr>
          <p:cNvSpPr txBox="1"/>
          <p:nvPr/>
        </p:nvSpPr>
        <p:spPr>
          <a:xfrm>
            <a:off x="3409950" y="1295888"/>
            <a:ext cx="160495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intercept: 21.7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x^1: -0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.7503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x^2: 0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.09662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x^3: 1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5.1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9F02EC-C5E8-8BF0-0EB9-93683F3A862B}"/>
              </a:ext>
            </a:extLst>
          </p:cNvPr>
          <p:cNvSpPr txBox="1"/>
          <p:nvPr/>
        </p:nvSpPr>
        <p:spPr>
          <a:xfrm>
            <a:off x="1422399" y="5828437"/>
            <a:ext cx="27900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3.65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3.78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training    17.9    test:       22.3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0.931  test:      0.931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8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D33CC7ED-8B69-B8B7-62D7-61BF7406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69"/>
          <a:stretch/>
        </p:blipFill>
        <p:spPr>
          <a:xfrm>
            <a:off x="3614617" y="1429780"/>
            <a:ext cx="5267624" cy="51592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9EB99F1-B623-2C20-B73A-66FAAB50D2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69"/>
          <a:stretch/>
        </p:blipFill>
        <p:spPr>
          <a:xfrm>
            <a:off x="293077" y="1165015"/>
            <a:ext cx="2993113" cy="2679878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LASSO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171F6B-ABD9-DD89-58ED-E9BF7F288781}"/>
              </a:ext>
            </a:extLst>
          </p:cNvPr>
          <p:cNvSpPr txBox="1"/>
          <p:nvPr/>
        </p:nvSpPr>
        <p:spPr>
          <a:xfrm>
            <a:off x="4122615" y="905949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回帰結果は連続・スムーズ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微分可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D6D080-EE83-296C-C6DB-FE81290428D0}"/>
              </a:ext>
            </a:extLst>
          </p:cNvPr>
          <p:cNvSpPr txBox="1"/>
          <p:nvPr/>
        </p:nvSpPr>
        <p:spPr>
          <a:xfrm>
            <a:off x="801077" y="1751675"/>
            <a:ext cx="1563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平滑な関数で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再現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EAFEF-BFAD-CF4E-FB9D-D3D12B4AB66B}"/>
              </a:ext>
            </a:extLst>
          </p:cNvPr>
          <p:cNvSpPr txBox="1"/>
          <p:nvPr/>
        </p:nvSpPr>
        <p:spPr>
          <a:xfrm>
            <a:off x="0" y="581513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model=lasso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α=0.1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D2A9E5-1DA4-25A2-60D4-1E42CBC0D0CE}"/>
              </a:ext>
            </a:extLst>
          </p:cNvPr>
          <p:cNvSpPr txBox="1"/>
          <p:nvPr/>
        </p:nvSpPr>
        <p:spPr>
          <a:xfrm>
            <a:off x="4173417" y="6097253"/>
            <a:ext cx="44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学習データと検証データのスコアは同程度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　過学習の心配は少ない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FC56D2-C386-942D-B2EB-F0F6B12A1A77}"/>
              </a:ext>
            </a:extLst>
          </p:cNvPr>
          <p:cNvSpPr txBox="1"/>
          <p:nvPr/>
        </p:nvSpPr>
        <p:spPr>
          <a:xfrm>
            <a:off x="3579267" y="1382343"/>
            <a:ext cx="158932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intercept: 21.7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x^1:  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x^2:  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x^3:        15.43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CDFFEFA-2602-B4B5-AE83-42576825B9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92"/>
          <a:stretch/>
        </p:blipFill>
        <p:spPr>
          <a:xfrm>
            <a:off x="118450" y="3985047"/>
            <a:ext cx="3200553" cy="284710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9F02EC-C5E8-8BF0-0EB9-93683F3A862B}"/>
              </a:ext>
            </a:extLst>
          </p:cNvPr>
          <p:cNvSpPr txBox="1"/>
          <p:nvPr/>
        </p:nvSpPr>
        <p:spPr>
          <a:xfrm>
            <a:off x="1422399" y="5828437"/>
            <a:ext cx="27900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3.68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3.77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training     18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test:       22.1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  0.930  test:      0.932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B55861-7F5E-CDD5-91B9-CE4236ED78AB}"/>
              </a:ext>
            </a:extLst>
          </p:cNvPr>
          <p:cNvSpPr txBox="1"/>
          <p:nvPr/>
        </p:nvSpPr>
        <p:spPr>
          <a:xfrm>
            <a:off x="5168589" y="1382343"/>
            <a:ext cx="44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の項だけあれば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かなり再現できる</a:t>
            </a:r>
          </a:p>
        </p:txBody>
      </p:sp>
    </p:spTree>
    <p:extLst>
      <p:ext uri="{BB962C8B-B14F-4D97-AF65-F5344CB8AC3E}">
        <p14:creationId xmlns:p14="http://schemas.microsoft.com/office/powerpoint/2010/main" val="27444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ランダムフォレスト回帰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FC9C208-751D-B40E-3931-92380603C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90"/>
          <a:stretch/>
        </p:blipFill>
        <p:spPr>
          <a:xfrm>
            <a:off x="226646" y="950845"/>
            <a:ext cx="3205736" cy="289432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88ABB22-D337-A0F5-A7BF-5D008C2E2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64"/>
          <a:stretch/>
        </p:blipFill>
        <p:spPr>
          <a:xfrm>
            <a:off x="3573662" y="1311459"/>
            <a:ext cx="5391691" cy="523936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7AD2F7A-FF12-98AD-68FF-3BE2D9FA5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833"/>
          <a:stretch/>
        </p:blipFill>
        <p:spPr>
          <a:xfrm>
            <a:off x="178647" y="3931139"/>
            <a:ext cx="3184590" cy="282440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171F6B-ABD9-DD89-58ED-E9BF7F288781}"/>
              </a:ext>
            </a:extLst>
          </p:cNvPr>
          <p:cNvSpPr txBox="1"/>
          <p:nvPr/>
        </p:nvSpPr>
        <p:spPr>
          <a:xfrm>
            <a:off x="4122615" y="765277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ランダムフォレストは分類器なので、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回帰結果は階段状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微分不可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9F02EC-C5E8-8BF0-0EB9-93683F3A862B}"/>
              </a:ext>
            </a:extLst>
          </p:cNvPr>
          <p:cNvSpPr txBox="1"/>
          <p:nvPr/>
        </p:nvSpPr>
        <p:spPr>
          <a:xfrm>
            <a:off x="1422399" y="5828437"/>
            <a:ext cx="27900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1.74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5.74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MSE: training       5.54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46.9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  0.979  test:      0.855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D6D080-EE83-296C-C6DB-FE81290428D0}"/>
              </a:ext>
            </a:extLst>
          </p:cNvPr>
          <p:cNvSpPr txBox="1"/>
          <p:nvPr/>
        </p:nvSpPr>
        <p:spPr>
          <a:xfrm>
            <a:off x="801077" y="1751675"/>
            <a:ext cx="1563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ノイズを再現しようとする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1BAAA88-0645-AB21-BABF-12CAC27E4C0D}"/>
              </a:ext>
            </a:extLst>
          </p:cNvPr>
          <p:cNvSpPr txBox="1"/>
          <p:nvPr/>
        </p:nvSpPr>
        <p:spPr>
          <a:xfrm>
            <a:off x="4353772" y="5879726"/>
            <a:ext cx="3184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検証データのスコアが大きい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過学習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EAFEF-BFAD-CF4E-FB9D-D3D12B4AB66B}"/>
              </a:ext>
            </a:extLst>
          </p:cNvPr>
          <p:cNvSpPr txBox="1"/>
          <p:nvPr/>
        </p:nvSpPr>
        <p:spPr>
          <a:xfrm>
            <a:off x="0" y="581513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rfr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ランダムフォレスト回帰</a:t>
            </a:r>
          </a:p>
        </p:txBody>
      </p:sp>
    </p:spTree>
    <p:extLst>
      <p:ext uri="{BB962C8B-B14F-4D97-AF65-F5344CB8AC3E}">
        <p14:creationId xmlns:p14="http://schemas.microsoft.com/office/powerpoint/2010/main" val="7049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ランダムフォレスト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8883D91-3082-4C07-B269-CDFC9E259252}"/>
              </a:ext>
            </a:extLst>
          </p:cNvPr>
          <p:cNvSpPr txBox="1"/>
          <p:nvPr/>
        </p:nvSpPr>
        <p:spPr bwMode="auto">
          <a:xfrm>
            <a:off x="0" y="632460"/>
            <a:ext cx="9067800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決定木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(Decision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Tree):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データを記述子間の距離に応じて２グループに分類することを繰り返す分類器。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分類を何度繰り返すかを「深さ」と呼ぶ。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非常に過学習しやすい。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ランダムフォレスト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(Random Forest):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多くの小さい決定木でアンサンブル学習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データを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個のサブデータセットに分割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ブートストラップ法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重複を許してランダムに抽出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それぞれのグループでランダムに記述子を選択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それぞれのグループで決定木による評価を行う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バギング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個の結果を 平均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あるいは 多数決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分類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で最終評価を出す。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=&gt;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過学習を抑制。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グループと記述子を減らしているので高速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699BF85-D866-4F0B-6390-5DE1C72F346B}"/>
              </a:ext>
            </a:extLst>
          </p:cNvPr>
          <p:cNvGrpSpPr/>
          <p:nvPr/>
        </p:nvGrpSpPr>
        <p:grpSpPr>
          <a:xfrm>
            <a:off x="1259871" y="1774617"/>
            <a:ext cx="3552825" cy="1716817"/>
            <a:chOff x="-3810000" y="420902"/>
            <a:chExt cx="3552825" cy="1716817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8353EBFB-5550-9844-7658-6C6DCFDCD1C6}"/>
                </a:ext>
              </a:extLst>
            </p:cNvPr>
            <p:cNvGrpSpPr/>
            <p:nvPr/>
          </p:nvGrpSpPr>
          <p:grpSpPr>
            <a:xfrm>
              <a:off x="-2716942" y="420902"/>
              <a:ext cx="1369798" cy="586946"/>
              <a:chOff x="-2564542" y="1977081"/>
              <a:chExt cx="1369798" cy="586946"/>
            </a:xfrm>
            <a:solidFill>
              <a:schemeClr val="tx2"/>
            </a:solidFill>
          </p:grpSpPr>
          <p:sp>
            <p:nvSpPr>
              <p:cNvPr id="2" name="楕円 1">
                <a:extLst>
                  <a:ext uri="{FF2B5EF4-FFF2-40B4-BE49-F238E27FC236}">
                    <a16:creationId xmlns:a16="http://schemas.microsoft.com/office/drawing/2014/main" id="{1CD1F583-B325-818D-11BC-D46D743A4047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4" name="直線矢印コネクタ 3">
                <a:extLst>
                  <a:ext uri="{FF2B5EF4-FFF2-40B4-BE49-F238E27FC236}">
                    <a16:creationId xmlns:a16="http://schemas.microsoft.com/office/drawing/2014/main" id="{61B9401B-4940-FF5D-4AAA-99B73054FC6A}"/>
                  </a:ext>
                </a:extLst>
              </p:cNvPr>
              <p:cNvCxnSpPr/>
              <p:nvPr/>
            </p:nvCxnSpPr>
            <p:spPr>
              <a:xfrm flipH="1">
                <a:off x="-2564542" y="2082114"/>
                <a:ext cx="636373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>
                <a:extLst>
                  <a:ext uri="{FF2B5EF4-FFF2-40B4-BE49-F238E27FC236}">
                    <a16:creationId xmlns:a16="http://schemas.microsoft.com/office/drawing/2014/main" id="{4AAAC06A-CB6E-CA14-7D88-76EC9DD31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636373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0D810C9-0296-BC91-21B6-EF380FEC535E}"/>
                </a:ext>
              </a:extLst>
            </p:cNvPr>
            <p:cNvGrpSpPr/>
            <p:nvPr/>
          </p:nvGrpSpPr>
          <p:grpSpPr>
            <a:xfrm>
              <a:off x="-3257550" y="979273"/>
              <a:ext cx="819150" cy="577421"/>
              <a:chOff x="-2386141" y="1977081"/>
              <a:chExt cx="819150" cy="577421"/>
            </a:xfrm>
            <a:solidFill>
              <a:schemeClr val="tx2"/>
            </a:solidFill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780DB963-9837-1993-3E42-9EFD2BE5660A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0BCBCB46-2AD3-22A5-FCD9-3B0D0B2AF4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386141" y="2082114"/>
                <a:ext cx="457972" cy="4723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0EFA4AF3-09AF-46FD-EC1E-B0EF562E31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4822033F-8F59-E74D-F129-E2FE310C212F}"/>
                </a:ext>
              </a:extLst>
            </p:cNvPr>
            <p:cNvGrpSpPr/>
            <p:nvPr/>
          </p:nvGrpSpPr>
          <p:grpSpPr>
            <a:xfrm flipH="1">
              <a:off x="-1600200" y="979273"/>
              <a:ext cx="819150" cy="577421"/>
              <a:chOff x="-2386141" y="1977081"/>
              <a:chExt cx="819150" cy="577421"/>
            </a:xfrm>
            <a:solidFill>
              <a:schemeClr val="tx2"/>
            </a:solidFill>
          </p:grpSpPr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5470FE38-F970-67E0-9D7E-089F18922404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34246738-4836-0390-B8C5-12C614EE7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386141" y="2082114"/>
                <a:ext cx="457972" cy="4723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>
                <a:extLst>
                  <a:ext uri="{FF2B5EF4-FFF2-40B4-BE49-F238E27FC236}">
                    <a16:creationId xmlns:a16="http://schemas.microsoft.com/office/drawing/2014/main" id="{D9DD62E6-874B-6464-F3FF-C36306EFD5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98992474-52E1-6468-8D81-4194B9D6C94C}"/>
                </a:ext>
              </a:extLst>
            </p:cNvPr>
            <p:cNvGrpSpPr/>
            <p:nvPr/>
          </p:nvGrpSpPr>
          <p:grpSpPr>
            <a:xfrm flipH="1">
              <a:off x="-1076325" y="1560298"/>
              <a:ext cx="819150" cy="577421"/>
              <a:chOff x="-2386141" y="1977081"/>
              <a:chExt cx="819150" cy="577421"/>
            </a:xfrm>
            <a:solidFill>
              <a:schemeClr val="tx2"/>
            </a:solidFill>
          </p:grpSpPr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C7721E13-E632-831B-D2EA-9854ACE2F3F9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27" name="直線矢印コネクタ 26">
                <a:extLst>
                  <a:ext uri="{FF2B5EF4-FFF2-40B4-BE49-F238E27FC236}">
                    <a16:creationId xmlns:a16="http://schemas.microsoft.com/office/drawing/2014/main" id="{7B67B3AF-3FCC-4893-7348-DAD06641F3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386141" y="2082114"/>
                <a:ext cx="457972" cy="4723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038B57C0-1FEA-609A-A6A1-2BE1830EB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EBA955B-3F66-F465-0177-7C6FB5D2365F}"/>
                </a:ext>
              </a:extLst>
            </p:cNvPr>
            <p:cNvGrpSpPr/>
            <p:nvPr/>
          </p:nvGrpSpPr>
          <p:grpSpPr>
            <a:xfrm>
              <a:off x="-3810000" y="1550773"/>
              <a:ext cx="819150" cy="577421"/>
              <a:chOff x="-2386141" y="1977081"/>
              <a:chExt cx="819150" cy="577421"/>
            </a:xfrm>
            <a:solidFill>
              <a:schemeClr val="tx2"/>
            </a:solidFill>
          </p:grpSpPr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E43CD7D3-C216-A301-940B-B328978A7041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31" name="直線矢印コネクタ 30">
                <a:extLst>
                  <a:ext uri="{FF2B5EF4-FFF2-40B4-BE49-F238E27FC236}">
                    <a16:creationId xmlns:a16="http://schemas.microsoft.com/office/drawing/2014/main" id="{A642AC47-F3B3-AB6F-BB1F-12AF84587F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386141" y="2082114"/>
                <a:ext cx="457972" cy="4723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>
                <a:extLst>
                  <a:ext uri="{FF2B5EF4-FFF2-40B4-BE49-F238E27FC236}">
                    <a16:creationId xmlns:a16="http://schemas.microsoft.com/office/drawing/2014/main" id="{1C719C4D-1FF5-4F9C-1041-2C40182C4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1686177D-FD19-21EB-1A5C-1BE529586C5A}"/>
                </a:ext>
              </a:extLst>
            </p:cNvPr>
            <p:cNvGrpSpPr/>
            <p:nvPr/>
          </p:nvGrpSpPr>
          <p:grpSpPr>
            <a:xfrm flipH="1">
              <a:off x="-2743200" y="1550773"/>
              <a:ext cx="555024" cy="586946"/>
              <a:chOff x="-2122015" y="1977081"/>
              <a:chExt cx="555024" cy="586946"/>
            </a:xfrm>
            <a:solidFill>
              <a:schemeClr val="tx2"/>
            </a:solidFill>
          </p:grpSpPr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0CB9617C-88DD-F39D-1722-4B4FA38B38D7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A2D9D5AC-ECD1-F482-4B33-323185727A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122015" y="2082114"/>
                <a:ext cx="19384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F68B8250-A5E4-8716-D2FC-696F03DA2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1E4FBC01-7B33-52B0-4779-C8CF5CCFE52E}"/>
                </a:ext>
              </a:extLst>
            </p:cNvPr>
            <p:cNvGrpSpPr/>
            <p:nvPr/>
          </p:nvGrpSpPr>
          <p:grpSpPr>
            <a:xfrm flipH="1">
              <a:off x="-1933575" y="1522198"/>
              <a:ext cx="555024" cy="586946"/>
              <a:chOff x="-2122015" y="1977081"/>
              <a:chExt cx="555024" cy="586946"/>
            </a:xfrm>
            <a:solidFill>
              <a:schemeClr val="tx2"/>
            </a:solidFill>
          </p:grpSpPr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C5040E12-1D72-391E-821E-FE8F5841185D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41" name="直線矢印コネクタ 40">
                <a:extLst>
                  <a:ext uri="{FF2B5EF4-FFF2-40B4-BE49-F238E27FC236}">
                    <a16:creationId xmlns:a16="http://schemas.microsoft.com/office/drawing/2014/main" id="{0443CB5C-7FB0-3661-C268-45911415EB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122015" y="2082114"/>
                <a:ext cx="19384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10B3251D-99F5-5BB3-584A-526531188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43467922-1438-D70C-98F1-D6ADEBA196B8}"/>
              </a:ext>
            </a:extLst>
          </p:cNvPr>
          <p:cNvGrpSpPr/>
          <p:nvPr/>
        </p:nvGrpSpPr>
        <p:grpSpPr>
          <a:xfrm>
            <a:off x="5246478" y="2001577"/>
            <a:ext cx="3019425" cy="2059649"/>
            <a:chOff x="5667375" y="3324225"/>
            <a:chExt cx="3019425" cy="2059649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89161835-D6EB-5FE4-41FA-616962ABBEAC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3324225"/>
              <a:ext cx="0" cy="2059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BB51F2A3-242E-E333-1E8E-AF799C61DD3F}"/>
                </a:ext>
              </a:extLst>
            </p:cNvPr>
            <p:cNvCxnSpPr/>
            <p:nvPr/>
          </p:nvCxnSpPr>
          <p:spPr>
            <a:xfrm>
              <a:off x="5667375" y="5181600"/>
              <a:ext cx="3019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62DDBC72-D062-2139-2A7D-FAD5AC1C8177}"/>
                </a:ext>
              </a:extLst>
            </p:cNvPr>
            <p:cNvSpPr/>
            <p:nvPr/>
          </p:nvSpPr>
          <p:spPr>
            <a:xfrm>
              <a:off x="5800725" y="3571875"/>
              <a:ext cx="2343150" cy="1268902"/>
            </a:xfrm>
            <a:custGeom>
              <a:avLst/>
              <a:gdLst>
                <a:gd name="connsiteX0" fmla="*/ 0 w 2343150"/>
                <a:gd name="connsiteY0" fmla="*/ 1181100 h 1268902"/>
                <a:gd name="connsiteX1" fmla="*/ 800100 w 2343150"/>
                <a:gd name="connsiteY1" fmla="*/ 1257300 h 1268902"/>
                <a:gd name="connsiteX2" fmla="*/ 1047750 w 2343150"/>
                <a:gd name="connsiteY2" fmla="*/ 962025 h 1268902"/>
                <a:gd name="connsiteX3" fmla="*/ 1495425 w 2343150"/>
                <a:gd name="connsiteY3" fmla="*/ 542925 h 1268902"/>
                <a:gd name="connsiteX4" fmla="*/ 2124075 w 2343150"/>
                <a:gd name="connsiteY4" fmla="*/ 238125 h 1268902"/>
                <a:gd name="connsiteX5" fmla="*/ 2343150 w 2343150"/>
                <a:gd name="connsiteY5" fmla="*/ 0 h 1268902"/>
                <a:gd name="connsiteX6" fmla="*/ 2343150 w 2343150"/>
                <a:gd name="connsiteY6" fmla="*/ 0 h 126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150" h="1268902">
                  <a:moveTo>
                    <a:pt x="0" y="1181100"/>
                  </a:moveTo>
                  <a:cubicBezTo>
                    <a:pt x="312737" y="1237456"/>
                    <a:pt x="625475" y="1293812"/>
                    <a:pt x="800100" y="1257300"/>
                  </a:cubicBezTo>
                  <a:cubicBezTo>
                    <a:pt x="974725" y="1220788"/>
                    <a:pt x="931863" y="1081087"/>
                    <a:pt x="1047750" y="962025"/>
                  </a:cubicBezTo>
                  <a:cubicBezTo>
                    <a:pt x="1163637" y="842963"/>
                    <a:pt x="1316038" y="663575"/>
                    <a:pt x="1495425" y="542925"/>
                  </a:cubicBezTo>
                  <a:cubicBezTo>
                    <a:pt x="1674812" y="422275"/>
                    <a:pt x="1982788" y="328612"/>
                    <a:pt x="2124075" y="238125"/>
                  </a:cubicBezTo>
                  <a:cubicBezTo>
                    <a:pt x="2265363" y="147637"/>
                    <a:pt x="2343150" y="0"/>
                    <a:pt x="2343150" y="0"/>
                  </a:cubicBezTo>
                  <a:lnTo>
                    <a:pt x="23431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D915E453-3D5B-6820-F842-720B85B518D4}"/>
                </a:ext>
              </a:extLst>
            </p:cNvPr>
            <p:cNvCxnSpPr/>
            <p:nvPr/>
          </p:nvCxnSpPr>
          <p:spPr>
            <a:xfrm>
              <a:off x="5800725" y="4714875"/>
              <a:ext cx="10953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A2A6706F-85E0-01E7-525F-50B9E42D8FB3}"/>
                </a:ext>
              </a:extLst>
            </p:cNvPr>
            <p:cNvCxnSpPr>
              <a:cxnSpLocks/>
            </p:cNvCxnSpPr>
            <p:nvPr/>
          </p:nvCxnSpPr>
          <p:spPr>
            <a:xfrm>
              <a:off x="6896100" y="4219833"/>
              <a:ext cx="0" cy="4950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9BD65E71-DD0A-4A7B-0FBF-6E2CE6E7C85D}"/>
                </a:ext>
              </a:extLst>
            </p:cNvPr>
            <p:cNvCxnSpPr>
              <a:cxnSpLocks/>
            </p:cNvCxnSpPr>
            <p:nvPr/>
          </p:nvCxnSpPr>
          <p:spPr>
            <a:xfrm>
              <a:off x="7533245" y="3715266"/>
              <a:ext cx="0" cy="4950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0E1AB243-4506-33DA-81E1-AD520CA0E72B}"/>
                </a:ext>
              </a:extLst>
            </p:cNvPr>
            <p:cNvCxnSpPr>
              <a:cxnSpLocks/>
            </p:cNvCxnSpPr>
            <p:nvPr/>
          </p:nvCxnSpPr>
          <p:spPr>
            <a:xfrm>
              <a:off x="6895070" y="4210308"/>
              <a:ext cx="64615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216C9412-B644-2D09-22B0-5BB39CF2C421}"/>
                </a:ext>
              </a:extLst>
            </p:cNvPr>
            <p:cNvCxnSpPr>
              <a:cxnSpLocks/>
            </p:cNvCxnSpPr>
            <p:nvPr/>
          </p:nvCxnSpPr>
          <p:spPr>
            <a:xfrm>
              <a:off x="7553325" y="3715266"/>
              <a:ext cx="64615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E6664AF-BD67-3CC8-D941-FA5E50769D55}"/>
              </a:ext>
            </a:extLst>
          </p:cNvPr>
          <p:cNvSpPr txBox="1"/>
          <p:nvPr/>
        </p:nvSpPr>
        <p:spPr>
          <a:xfrm>
            <a:off x="3370805" y="1839652"/>
            <a:ext cx="76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分類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B57C1FF-815D-B3C0-6A7A-45A5722177D7}"/>
              </a:ext>
            </a:extLst>
          </p:cNvPr>
          <p:cNvSpPr txBox="1"/>
          <p:nvPr/>
        </p:nvSpPr>
        <p:spPr>
          <a:xfrm>
            <a:off x="5696481" y="1662276"/>
            <a:ext cx="3341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数値を分類して回帰に使える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回帰結果は階段状になる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5321301-9CB6-AA32-6292-218713562D74}"/>
              </a:ext>
            </a:extLst>
          </p:cNvPr>
          <p:cNvSpPr txBox="1"/>
          <p:nvPr/>
        </p:nvSpPr>
        <p:spPr>
          <a:xfrm rot="16200000">
            <a:off x="698666" y="3662205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7888D89-5B8D-824C-AEE6-266FA073A670}"/>
              </a:ext>
            </a:extLst>
          </p:cNvPr>
          <p:cNvSpPr txBox="1"/>
          <p:nvPr/>
        </p:nvSpPr>
        <p:spPr>
          <a:xfrm rot="16200000">
            <a:off x="1441484" y="3654703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89B18A9-77F7-F4BF-FA30-1A8418EA408D}"/>
              </a:ext>
            </a:extLst>
          </p:cNvPr>
          <p:cNvSpPr txBox="1"/>
          <p:nvPr/>
        </p:nvSpPr>
        <p:spPr>
          <a:xfrm rot="16200000">
            <a:off x="1746284" y="3664228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2B64544-55C4-C8C0-3672-08A06F4670FB}"/>
              </a:ext>
            </a:extLst>
          </p:cNvPr>
          <p:cNvSpPr txBox="1"/>
          <p:nvPr/>
        </p:nvSpPr>
        <p:spPr>
          <a:xfrm rot="16200000">
            <a:off x="2260634" y="3664228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87EA4F7-CA38-5906-C71F-B588851D733F}"/>
              </a:ext>
            </a:extLst>
          </p:cNvPr>
          <p:cNvSpPr txBox="1"/>
          <p:nvPr/>
        </p:nvSpPr>
        <p:spPr>
          <a:xfrm rot="16200000">
            <a:off x="2533684" y="3651528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CBEA5FC-0849-0B3A-E9EA-E16E42864F79}"/>
              </a:ext>
            </a:extLst>
          </p:cNvPr>
          <p:cNvSpPr txBox="1"/>
          <p:nvPr/>
        </p:nvSpPr>
        <p:spPr>
          <a:xfrm rot="16200000">
            <a:off x="3063909" y="3661053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F59FD2A-C3E9-A243-E289-C3B014D47B28}"/>
              </a:ext>
            </a:extLst>
          </p:cNvPr>
          <p:cNvSpPr txBox="1"/>
          <p:nvPr/>
        </p:nvSpPr>
        <p:spPr>
          <a:xfrm rot="16200000">
            <a:off x="3400459" y="3670578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FA6200A-B4C8-38DB-9021-01B5AC673F9E}"/>
              </a:ext>
            </a:extLst>
          </p:cNvPr>
          <p:cNvSpPr txBox="1"/>
          <p:nvPr/>
        </p:nvSpPr>
        <p:spPr>
          <a:xfrm rot="16200000">
            <a:off x="4175159" y="3654703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B8A68A-AEFC-9B3A-9C7C-7C8F74972FF1}"/>
              </a:ext>
            </a:extLst>
          </p:cNvPr>
          <p:cNvSpPr txBox="1"/>
          <p:nvPr/>
        </p:nvSpPr>
        <p:spPr>
          <a:xfrm>
            <a:off x="620069" y="3316514"/>
            <a:ext cx="7602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葉ノード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49F41C-0CDF-42A7-7A0B-C2E914A79271}"/>
              </a:ext>
            </a:extLst>
          </p:cNvPr>
          <p:cNvSpPr txBox="1"/>
          <p:nvPr/>
        </p:nvSpPr>
        <p:spPr>
          <a:xfrm>
            <a:off x="3020990" y="1640115"/>
            <a:ext cx="7602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根ノード</a:t>
            </a:r>
          </a:p>
        </p:txBody>
      </p:sp>
    </p:spTree>
    <p:extLst>
      <p:ext uri="{BB962C8B-B14F-4D97-AF65-F5344CB8AC3E}">
        <p14:creationId xmlns:p14="http://schemas.microsoft.com/office/powerpoint/2010/main" val="2782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291588-69CA-A30E-4387-A65C81083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81"/>
          <a:stretch/>
        </p:blipFill>
        <p:spPr>
          <a:xfrm>
            <a:off x="3438901" y="1295888"/>
            <a:ext cx="5546347" cy="54008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A0D6B7-0D10-150D-E37A-DC057FE327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46"/>
          <a:stretch/>
        </p:blipFill>
        <p:spPr>
          <a:xfrm>
            <a:off x="293077" y="1229601"/>
            <a:ext cx="3180537" cy="281333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792F5D-36B8-92FF-2AB8-59B345A27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972"/>
          <a:stretch/>
        </p:blipFill>
        <p:spPr>
          <a:xfrm>
            <a:off x="293076" y="4006912"/>
            <a:ext cx="3180537" cy="2851088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3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層パーセプトロン回帰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171F6B-ABD9-DD89-58ED-E9BF7F288781}"/>
              </a:ext>
            </a:extLst>
          </p:cNvPr>
          <p:cNvSpPr txBox="1"/>
          <p:nvPr/>
        </p:nvSpPr>
        <p:spPr>
          <a:xfrm>
            <a:off x="4122615" y="775318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回帰結果は連続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ある程度スムーズ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微分可？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9F02EC-C5E8-8BF0-0EB9-93683F3A862B}"/>
              </a:ext>
            </a:extLst>
          </p:cNvPr>
          <p:cNvSpPr txBox="1"/>
          <p:nvPr/>
        </p:nvSpPr>
        <p:spPr>
          <a:xfrm>
            <a:off x="1422399" y="5828437"/>
            <a:ext cx="27900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3.63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3.88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MSE): training     17.8 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24.0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: training      0.931  test:      0.926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D6D080-EE83-296C-C6DB-FE81290428D0}"/>
              </a:ext>
            </a:extLst>
          </p:cNvPr>
          <p:cNvSpPr txBox="1"/>
          <p:nvPr/>
        </p:nvSpPr>
        <p:spPr>
          <a:xfrm>
            <a:off x="801077" y="1751675"/>
            <a:ext cx="1563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ある程度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平滑な関数で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再現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EAFEF-BFAD-CF4E-FB9D-D3D12B4AB66B}"/>
              </a:ext>
            </a:extLst>
          </p:cNvPr>
          <p:cNvSpPr txBox="1"/>
          <p:nvPr/>
        </p:nvSpPr>
        <p:spPr>
          <a:xfrm>
            <a:off x="0" y="581513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mlp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多層パーセプトロン回帰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ノード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×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層、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ReLU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D2A9E5-1DA4-25A2-60D4-1E42CBC0D0CE}"/>
              </a:ext>
            </a:extLst>
          </p:cNvPr>
          <p:cNvSpPr txBox="1"/>
          <p:nvPr/>
        </p:nvSpPr>
        <p:spPr>
          <a:xfrm>
            <a:off x="4409963" y="5773377"/>
            <a:ext cx="2948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学習データと検証データの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スコアは同程度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　過学習の心配は少ない</a:t>
            </a:r>
          </a:p>
        </p:txBody>
      </p:sp>
    </p:spTree>
    <p:extLst>
      <p:ext uri="{BB962C8B-B14F-4D97-AF65-F5344CB8AC3E}">
        <p14:creationId xmlns:p14="http://schemas.microsoft.com/office/powerpoint/2010/main" val="26927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多層パーセプトロン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ニューラルネットワークの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1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種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オブジェクト 2">
                <a:extLst>
                  <a:ext uri="{FF2B5EF4-FFF2-40B4-BE49-F238E27FC236}">
                    <a16:creationId xmlns:a16="http://schemas.microsoft.com/office/drawing/2014/main" id="{58883D91-3082-4C07-B269-CDFC9E259252}"/>
                  </a:ext>
                </a:extLst>
              </p:cNvPr>
              <p:cNvSpPr txBox="1"/>
              <p:nvPr/>
            </p:nvSpPr>
            <p:spPr bwMode="auto">
              <a:xfrm>
                <a:off x="0" y="756025"/>
                <a:ext cx="9067800" cy="5850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パーセプトロン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複数の入力データ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{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}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に対して一つの値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を出力する関数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神経網のニューロンに対応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266700" marR="0" lvl="0" indent="-2667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>
                    <a:tab pos="714375" algn="l"/>
                  </a:tabLst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変換 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∑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w</a:t>
                </a:r>
                <a:r>
                  <a:rPr kumimoji="1" lang="en-US" altLang="ja-JP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	(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w</a:t>
                </a:r>
                <a:r>
                  <a:rPr kumimoji="1" lang="en-US" altLang="ja-JP" sz="20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重み   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バイアス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266700" marR="0" lvl="0" indent="-2667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>
                    <a:tab pos="714375" algn="l"/>
                  </a:tabLst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非線形性を取り入れたり、分類器に使うため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出力を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にする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活性化関数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を使う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y</m:t>
                    </m:r>
                    <m:r>
                      <m:rPr>
                        <m:nor/>
                      </m:rPr>
                      <a: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=</m:t>
                    </m:r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ja-JP" alt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∑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w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b</m:t>
                        </m:r>
                      </m:e>
                    </m:d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identity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ReLU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  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&lt;0</m:t>
                        </m:r>
                      </m:e>
                    </m:d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                       			         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≥0</m:t>
                        </m:r>
                      </m:e>
                    </m:d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微分不可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tanh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シグモイド関数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tanh</m:t>
                        </m:r>
                      </m:fName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分類可能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ロジスティック関数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シグモイド関数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1+</m:t>
                        </m:r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(−</m:t>
                            </m:r>
                            <m:r>
                              <a:rPr kumimoji="1" lang="ja-JP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func>
                      </m:den>
                    </m:f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/2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func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+1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分類可能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ソフトサイン関数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シグモイド関数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1+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|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|</m:t>
                        </m:r>
                      </m:den>
                    </m:f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　 　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微分不可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＊ シグモイド関数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func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𝑎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±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func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値に漸近するので、分類器に使える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7" name="オブジェクト 2">
                <a:extLst>
                  <a:ext uri="{FF2B5EF4-FFF2-40B4-BE49-F238E27FC236}">
                    <a16:creationId xmlns:a16="http://schemas.microsoft.com/office/drawing/2014/main" id="{58883D91-3082-4C07-B269-CDFC9E259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56025"/>
                <a:ext cx="9067800" cy="5850786"/>
              </a:xfrm>
              <a:prstGeom prst="rect">
                <a:avLst/>
              </a:prstGeom>
              <a:blipFill>
                <a:blip r:embed="rId3"/>
                <a:stretch>
                  <a:fillRect l="-672" t="-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9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機械学習の例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一般的な入力フォーマット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8883D91-3082-4C07-B269-CDFC9E259252}"/>
              </a:ext>
            </a:extLst>
          </p:cNvPr>
          <p:cNvSpPr txBox="1"/>
          <p:nvPr/>
        </p:nvSpPr>
        <p:spPr bwMode="auto">
          <a:xfrm>
            <a:off x="0" y="786916"/>
            <a:ext cx="9067800" cy="142298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一般的な入力ファイル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複数の記述子と目的関数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ファイル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tkprog_tutorial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\regression\boston.xlsx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プログラム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scikit-regressions.py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オブジェクト 2">
            <a:extLst>
              <a:ext uri="{FF2B5EF4-FFF2-40B4-BE49-F238E27FC236}">
                <a16:creationId xmlns:a16="http://schemas.microsoft.com/office/drawing/2014/main" id="{A7E2A53E-2BBD-932C-075A-17507A3A214F}"/>
              </a:ext>
            </a:extLst>
          </p:cNvPr>
          <p:cNvSpPr txBox="1"/>
          <p:nvPr/>
        </p:nvSpPr>
        <p:spPr bwMode="auto">
          <a:xfrm>
            <a:off x="1310112" y="3788228"/>
            <a:ext cx="5179646" cy="40745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ラベルの制御子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(bayes_gp_plain.py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に類似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は使えるが、この場合はデフォルトで読み込めるので不要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第１列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目的関数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第２列以降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記述子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0079EB2-8A8C-2281-74F4-F73D9AC5183E}"/>
              </a:ext>
            </a:extLst>
          </p:cNvPr>
          <p:cNvGraphicFramePr>
            <a:graphicFrameLocks noGrp="1"/>
          </p:cNvGraphicFramePr>
          <p:nvPr/>
        </p:nvGraphicFramePr>
        <p:xfrm>
          <a:off x="341926" y="2129660"/>
          <a:ext cx="7772394" cy="1303839"/>
        </p:xfrm>
        <a:graphic>
          <a:graphicData uri="http://schemas.openxmlformats.org/drawingml/2006/table">
            <a:tbl>
              <a:tblPr/>
              <a:tblGrid>
                <a:gridCol w="555171">
                  <a:extLst>
                    <a:ext uri="{9D8B030D-6E8A-4147-A177-3AD203B41FA5}">
                      <a16:colId xmlns:a16="http://schemas.microsoft.com/office/drawing/2014/main" val="912333934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854754296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1083543582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561820252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765960381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715010637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530069663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51599409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71419473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064772966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620190100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264098189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296387165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1587325640"/>
                    </a:ext>
                  </a:extLst>
                </a:gridCol>
              </a:tblGrid>
              <a:tr h="1434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MEDV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CRIM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ZN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INDUS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CHAS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NOX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RM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AGE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DIS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RAD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TAX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PTRATIO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LSTAT</a:t>
                      </a:r>
                    </a:p>
                  </a:txBody>
                  <a:tcPr marL="7711" marR="7711" marT="77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27411"/>
                  </a:ext>
                </a:extLst>
              </a:tr>
              <a:tr h="143419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0.00632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2.31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0.538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6.575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65.2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4.09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296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15.3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396.9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4.98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042987"/>
                  </a:ext>
                </a:extLst>
              </a:tr>
              <a:tr h="143419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21.6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0.02731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7.07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0.469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6.421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78.9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4.9671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17.8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396.9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9.14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726792"/>
                  </a:ext>
                </a:extLst>
              </a:tr>
              <a:tr h="143419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34.7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0.02729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7.07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0.469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7.185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61.1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4.9671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17.8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392.83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4.03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064797"/>
                  </a:ext>
                </a:extLst>
              </a:tr>
              <a:tr h="143419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33.4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0.03237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2.18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0.458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6.998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45.8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6.0622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18.7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394.63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2.94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104952"/>
                  </a:ext>
                </a:extLst>
              </a:tr>
              <a:tr h="143419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36.2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0.06905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2.18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0.458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7.147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54.2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6.0622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18.7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396.9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5.33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967441"/>
                  </a:ext>
                </a:extLst>
              </a:tr>
              <a:tr h="143419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28.7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0.02985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2.18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0.458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6.43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58.7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6.0622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18.7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394.12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5.21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475109"/>
                  </a:ext>
                </a:extLst>
              </a:tr>
              <a:tr h="143419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22.9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0.08829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7.87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0.524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6.012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66.6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5.5605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395.6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12.43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345986"/>
                  </a:ext>
                </a:extLst>
              </a:tr>
              <a:tr h="143419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27.1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0.14455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7.87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0.524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6.172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96.1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5.9505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311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15.2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396.9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19.15</a:t>
                      </a:r>
                    </a:p>
                  </a:txBody>
                  <a:tcPr marL="7711" marR="7711" marT="7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97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カーネル法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35496" y="891540"/>
                <a:ext cx="9299004" cy="5760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任意関数の線形最小二乗法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 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)+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)+⋯+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 </m:t>
                        </m:r>
                      </m:e>
                    </m:nary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目的関数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私たちが普段行う最小二乗法では、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には物理（科学）的意味がある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カーネル法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(1)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+⋯+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sup>
                        </m:s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e>
                    </m:nary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𝒂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X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を適当な関数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カーネル関数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で置き換える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カーネル関数に物理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科学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的な意味はなくてもいい。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必要な条件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対称性　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　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 　　　　　　正定値性　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1" lang="en-US" altLang="ja-JP" sz="18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k</m:t>
                        </m:r>
                        <m:r>
                          <m:rPr>
                            <m:nor/>
                          </m:rPr>
                          <a:rPr kumimoji="1" lang="en-US" altLang="ja-JP" sz="18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1" lang="en-US" altLang="ja-JP" sz="18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k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≥0</m:t>
                    </m:r>
                  </m:oMath>
                </a14:m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</a:t>
                </a:r>
                <a14:m>
                  <m:oMath xmlns:m="http://schemas.openxmlformats.org/officeDocument/2006/math">
                    <m:r>
                      <a:rPr kumimoji="1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 </m:t>
                            </m:r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)(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=(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𝒚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を解いて最小値が得られるための条件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891540"/>
                <a:ext cx="9299004" cy="5760720"/>
              </a:xfrm>
              <a:prstGeom prst="rect">
                <a:avLst/>
              </a:prstGeom>
              <a:blipFill>
                <a:blip r:embed="rId3"/>
                <a:stretch>
                  <a:fillRect l="-852" t="-2222" b="-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6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Boston: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ボストンの住宅価格のサンプルデータ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8883D91-3082-4C07-B269-CDFC9E259252}"/>
              </a:ext>
            </a:extLst>
          </p:cNvPr>
          <p:cNvSpPr txBox="1"/>
          <p:nvPr/>
        </p:nvSpPr>
        <p:spPr bwMode="auto">
          <a:xfrm>
            <a:off x="479684" y="632459"/>
            <a:ext cx="8588115" cy="586334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住宅価格の中央値（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1000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ドル単位）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(MEDV):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目的関数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犯罪率（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CRIM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広い家の割合（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非小売業の割合（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INDUS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チャールズ川の近くか（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CHAS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一酸化窒素濃度（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NOX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平均部屋数（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RM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家の古さ（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AGE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主要施設への距離（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高速道路へのアクセス性（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固定資産税（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TAX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生徒と先生の比率（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PTRATIO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黒人の割合（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低所得者の割合（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LSTAT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995E2E3-58C8-C3AB-DEDA-7661F4704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075" y="661378"/>
            <a:ext cx="5357981" cy="6196621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機械学習の例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Boston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データで試す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43AFC0-2265-B58F-FA1A-D4DAD12BFF4A}"/>
              </a:ext>
            </a:extLst>
          </p:cNvPr>
          <p:cNvSpPr/>
          <p:nvPr/>
        </p:nvSpPr>
        <p:spPr>
          <a:xfrm>
            <a:off x="1616236" y="4654061"/>
            <a:ext cx="245309" cy="1019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D8F1D8-6644-840E-9155-724D7C244B40}"/>
              </a:ext>
            </a:extLst>
          </p:cNvPr>
          <p:cNvSpPr txBox="1"/>
          <p:nvPr/>
        </p:nvSpPr>
        <p:spPr>
          <a:xfrm>
            <a:off x="3819979" y="2154085"/>
            <a:ext cx="285435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２．ファイル選択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boston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9770A8-58B6-6416-7209-C948D5ACCF79}"/>
              </a:ext>
            </a:extLst>
          </p:cNvPr>
          <p:cNvSpPr txBox="1"/>
          <p:nvPr/>
        </p:nvSpPr>
        <p:spPr>
          <a:xfrm>
            <a:off x="4388757" y="6461506"/>
            <a:ext cx="22855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３．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OK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を押して実行</a:t>
            </a:r>
          </a:p>
        </p:txBody>
      </p:sp>
    </p:spTree>
    <p:extLst>
      <p:ext uri="{BB962C8B-B14F-4D97-AF65-F5344CB8AC3E}">
        <p14:creationId xmlns:p14="http://schemas.microsoft.com/office/powerpoint/2010/main" val="29572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箱ひげ図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301A10-D501-10DC-CB2C-56AAF2A9F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87" y="625852"/>
            <a:ext cx="5590826" cy="6185200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56520413-B092-3D78-FBC9-B8881A66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805" y="2055446"/>
            <a:ext cx="3368292" cy="51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外れ値だらけ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BF8B1B-A026-1E91-08C9-EA27268E6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205" y="5373076"/>
            <a:ext cx="3368292" cy="51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外れ値だらけ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2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分布図とヒストグラム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538728-5263-AF4C-7024-F1DD2C736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039" y="714374"/>
            <a:ext cx="5812097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FD1AF42-3193-AD27-79E5-E4BE6C3B6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7" t="18610" r="11988" b="11428"/>
          <a:stretch/>
        </p:blipFill>
        <p:spPr>
          <a:xfrm>
            <a:off x="2208525" y="125312"/>
            <a:ext cx="6965170" cy="670894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ヒートマップ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相関係数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C4253009-B150-95CA-076C-199AB1159EEC}"/>
              </a:ext>
            </a:extLst>
          </p:cNvPr>
          <p:cNvSpPr txBox="1"/>
          <p:nvPr/>
        </p:nvSpPr>
        <p:spPr bwMode="auto">
          <a:xfrm>
            <a:off x="0" y="632459"/>
            <a:ext cx="2909455" cy="586334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住宅価格の中央値（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1000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ドル単位） 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(MEDV)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犯罪率（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CRIM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広い家の割合（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非小売業の割合（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INDUS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チャールズ川の近くか（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CHAS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一酸化窒素濃度（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NOX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平均部屋数（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RM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家の古さ（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AGE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主要施設への距離（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DIS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高速道路へのアクセス性（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RAD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固定資産税（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TAX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生徒と先生の比率（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PTRATIO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黒人の割合（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低所得者の割合（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LSTAT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7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入力値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vs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予測値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5A198D-07BF-E29C-85F7-4FD31E7B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781032"/>
            <a:ext cx="5492994" cy="60769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699E5A-1637-E200-A596-D151A6DB8A8A}"/>
              </a:ext>
            </a:extLst>
          </p:cNvPr>
          <p:cNvSpPr txBox="1"/>
          <p:nvPr/>
        </p:nvSpPr>
        <p:spPr>
          <a:xfrm>
            <a:off x="0" y="581513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線形回帰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2C170B-F771-E595-9223-392C535BC93C}"/>
              </a:ext>
            </a:extLst>
          </p:cNvPr>
          <p:cNvSpPr txBox="1"/>
          <p:nvPr/>
        </p:nvSpPr>
        <p:spPr>
          <a:xfrm>
            <a:off x="1507687" y="5524362"/>
            <a:ext cx="378332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3.10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test:  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 : training  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test: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27.2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  0.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765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test:      0.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6AF544-57F6-AD2E-9B58-75587F0CCB55}"/>
              </a:ext>
            </a:extLst>
          </p:cNvPr>
          <p:cNvSpPr txBox="1"/>
          <p:nvPr/>
        </p:nvSpPr>
        <p:spPr>
          <a:xfrm>
            <a:off x="5316635" y="5524362"/>
            <a:ext cx="3358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過学習の程度は低いが、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回帰結果が良くない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(R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が低い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各記述子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vs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目的関数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AAEC10-66C2-7F33-231B-91052E48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773723"/>
            <a:ext cx="5267140" cy="582710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436272-93AA-4FD6-81D3-900FA5CC0898}"/>
              </a:ext>
            </a:extLst>
          </p:cNvPr>
          <p:cNvSpPr txBox="1"/>
          <p:nvPr/>
        </p:nvSpPr>
        <p:spPr>
          <a:xfrm>
            <a:off x="0" y="581513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線形回帰</a:t>
            </a:r>
          </a:p>
        </p:txBody>
      </p:sp>
    </p:spTree>
    <p:extLst>
      <p:ext uri="{BB962C8B-B14F-4D97-AF65-F5344CB8AC3E}">
        <p14:creationId xmlns:p14="http://schemas.microsoft.com/office/powerpoint/2010/main" val="5336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A98BB61-1B4E-4579-30C0-BF9EE6DA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" y="1428750"/>
            <a:ext cx="4083529" cy="4517658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ガウス過程回帰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A326BF-61FA-E54B-175A-A4844ABB9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919" y="714375"/>
            <a:ext cx="5182368" cy="573331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39948-2D32-9BDD-B692-F550C2161844}"/>
              </a:ext>
            </a:extLst>
          </p:cNvPr>
          <p:cNvSpPr txBox="1"/>
          <p:nvPr/>
        </p:nvSpPr>
        <p:spPr>
          <a:xfrm>
            <a:off x="0" y="581513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gpr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ガウス過程回帰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C76879-632B-C0A4-F938-BBFBB189A95B}"/>
              </a:ext>
            </a:extLst>
          </p:cNvPr>
          <p:cNvSpPr txBox="1"/>
          <p:nvPr/>
        </p:nvSpPr>
        <p:spPr>
          <a:xfrm>
            <a:off x="1507687" y="5524362"/>
            <a:ext cx="378332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1.29  test:       2.67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 : training       3.08  test:        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  0.964  test:      0.771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2DB89D-B1DD-C46D-A6E2-CF65BA9F774A}"/>
              </a:ext>
            </a:extLst>
          </p:cNvPr>
          <p:cNvSpPr txBox="1"/>
          <p:nvPr/>
        </p:nvSpPr>
        <p:spPr>
          <a:xfrm>
            <a:off x="5316635" y="5938577"/>
            <a:ext cx="3358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過学習の傾向が強い</a:t>
            </a:r>
          </a:p>
        </p:txBody>
      </p:sp>
    </p:spTree>
    <p:extLst>
      <p:ext uri="{BB962C8B-B14F-4D97-AF65-F5344CB8AC3E}">
        <p14:creationId xmlns:p14="http://schemas.microsoft.com/office/powerpoint/2010/main" val="8468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63B7658-5F6F-506F-5E90-036BAEEEC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" y="1593537"/>
            <a:ext cx="3636163" cy="402273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8CC0A4B-231E-0BB6-5D2F-36D1C5F56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351" y="642692"/>
            <a:ext cx="5618041" cy="6215308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多層パーセプトロン回帰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39948-2D32-9BDD-B692-F550C2161844}"/>
              </a:ext>
            </a:extLst>
          </p:cNvPr>
          <p:cNvSpPr txBox="1"/>
          <p:nvPr/>
        </p:nvSpPr>
        <p:spPr>
          <a:xfrm>
            <a:off x="0" y="581513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mlp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多層パーセプトロン回帰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ノード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層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C76879-632B-C0A4-F938-BBFBB189A95B}"/>
              </a:ext>
            </a:extLst>
          </p:cNvPr>
          <p:cNvSpPr txBox="1"/>
          <p:nvPr/>
        </p:nvSpPr>
        <p:spPr>
          <a:xfrm>
            <a:off x="-854" y="5775469"/>
            <a:ext cx="378332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1.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test:       2.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 : training  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4.01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test:      19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 0.9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test:      0.7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69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2DB89D-B1DD-C46D-A6E2-CF65BA9F774A}"/>
              </a:ext>
            </a:extLst>
          </p:cNvPr>
          <p:cNvSpPr txBox="1"/>
          <p:nvPr/>
        </p:nvSpPr>
        <p:spPr>
          <a:xfrm>
            <a:off x="4165600" y="6276487"/>
            <a:ext cx="3358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過学習の傾向が強い</a:t>
            </a:r>
          </a:p>
        </p:txBody>
      </p:sp>
    </p:spTree>
    <p:extLst>
      <p:ext uri="{BB962C8B-B14F-4D97-AF65-F5344CB8AC3E}">
        <p14:creationId xmlns:p14="http://schemas.microsoft.com/office/powerpoint/2010/main" val="4068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DE085A4-4E74-4CC7-30F0-EBD1244B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2" y="2400172"/>
            <a:ext cx="3023333" cy="33447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819EA0D-147F-1222-69BE-B95BD2A44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64"/>
          <a:stretch/>
        </p:blipFill>
        <p:spPr>
          <a:xfrm>
            <a:off x="3299313" y="1203568"/>
            <a:ext cx="5734050" cy="5654431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LASSO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39948-2D32-9BDD-B692-F550C2161844}"/>
              </a:ext>
            </a:extLst>
          </p:cNvPr>
          <p:cNvSpPr txBox="1"/>
          <p:nvPr/>
        </p:nvSpPr>
        <p:spPr>
          <a:xfrm>
            <a:off x="11584" y="135980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Model=lasso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α=0.1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C76879-632B-C0A4-F938-BBFBB189A95B}"/>
              </a:ext>
            </a:extLst>
          </p:cNvPr>
          <p:cNvSpPr txBox="1"/>
          <p:nvPr/>
        </p:nvSpPr>
        <p:spPr>
          <a:xfrm>
            <a:off x="-854" y="5618074"/>
            <a:ext cx="3358711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3.11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test: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3.62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 : training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20.4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test: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28.3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0.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759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test:  0.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660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2DB89D-B1DD-C46D-A6E2-CF65BA9F774A}"/>
              </a:ext>
            </a:extLst>
          </p:cNvPr>
          <p:cNvSpPr txBox="1"/>
          <p:nvPr/>
        </p:nvSpPr>
        <p:spPr>
          <a:xfrm>
            <a:off x="1381181" y="6488667"/>
            <a:ext cx="3358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過学習の傾向が強い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0DA302-6F2B-9392-7CED-CD9B83C432C3}"/>
              </a:ext>
            </a:extLst>
          </p:cNvPr>
          <p:cNvSpPr txBox="1"/>
          <p:nvPr/>
        </p:nvSpPr>
        <p:spPr>
          <a:xfrm>
            <a:off x="680604" y="533449"/>
            <a:ext cx="3158771" cy="280076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intercept: 22.7454802259887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CRIM:      -0.7133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ZN:       0.7016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INDUS:     -0.06951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非小売業の割合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CHAS:        0.604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NOX:       -1.444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RM:        2.834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平均部屋数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AGE:     -0.08965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家の古さ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DIS:       -2.346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主要施設への距離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RAD:       0.6393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TAX:      -0.6574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PTRATIO:  -2.164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生徒と先生の比率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B:  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0.4724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LSTAT:    -3.504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低所得者の割合</a:t>
            </a:r>
          </a:p>
        </p:txBody>
      </p:sp>
    </p:spTree>
    <p:extLst>
      <p:ext uri="{BB962C8B-B14F-4D97-AF65-F5344CB8AC3E}">
        <p14:creationId xmlns:p14="http://schemas.microsoft.com/office/powerpoint/2010/main" val="22918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カーネル法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31503" y="614857"/>
                <a:ext cx="9108504" cy="6243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モデル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線形回帰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+⋯+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d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目的関数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解法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XA=Y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=(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𝒚</m:t>
                    </m:r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))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を解く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機械学習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回帰、分類、クラスター分析・・・、要するに「距離」を最小化するアルゴリズム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には頻繁に内積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  <m:r>
                          <a:rPr kumimoji="1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  <m:r>
                                      <a:rPr kumimoji="1" lang="ja-JP" alt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’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カーネル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が現れる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カーネル法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X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記述子のベクトルの内積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を</a:t>
                </a:r>
                <a:b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他の関数で置き換える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=&gt;  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カーネル関数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正方行列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                                            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03" y="614857"/>
                <a:ext cx="9108504" cy="6243142"/>
              </a:xfrm>
              <a:prstGeom prst="rect">
                <a:avLst/>
              </a:prstGeom>
              <a:blipFill>
                <a:blip r:embed="rId3"/>
                <a:stretch>
                  <a:fillRect l="-1205" t="-64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889BD33-80F7-EE1A-6B2B-C482B6F76855}"/>
                  </a:ext>
                </a:extLst>
              </p:cNvPr>
              <p:cNvSpPr txBox="1"/>
              <p:nvPr/>
            </p:nvSpPr>
            <p:spPr>
              <a:xfrm>
                <a:off x="969524" y="3189138"/>
                <a:ext cx="7204952" cy="923651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=&gt;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を適当な非線形な関数で置き換えれば、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線形回帰で非線形問題を解ける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889BD33-80F7-EE1A-6B2B-C482B6F76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24" y="3189138"/>
                <a:ext cx="7204952" cy="923651"/>
              </a:xfrm>
              <a:prstGeom prst="rect">
                <a:avLst/>
              </a:prstGeom>
              <a:blipFill>
                <a:blip r:embed="rId4"/>
                <a:stretch>
                  <a:fillRect l="-2538" t="-1974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2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LASSO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α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の影響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39948-2D32-9BDD-B692-F550C2161844}"/>
              </a:ext>
            </a:extLst>
          </p:cNvPr>
          <p:cNvSpPr txBox="1"/>
          <p:nvPr/>
        </p:nvSpPr>
        <p:spPr>
          <a:xfrm>
            <a:off x="0" y="581513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Model=lasso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0DA302-6F2B-9392-7CED-CD9B83C432C3}"/>
              </a:ext>
            </a:extLst>
          </p:cNvPr>
          <p:cNvSpPr txBox="1"/>
          <p:nvPr/>
        </p:nvSpPr>
        <p:spPr>
          <a:xfrm>
            <a:off x="2384276" y="1332523"/>
            <a:ext cx="2051994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α=0.1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intercept: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CRIM:      -0.7133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ZN:       0.7016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INDUS:     -0.06951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CHAS:      0.604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NOX:     -1.444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RM:        2.834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AGE:     -0.08965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DIS:      -2.346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RAD:       0.6393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TAX:      -0.6574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PTRATIO: -2.164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B:       0.4724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LSTAT:       -3.504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070995-79D0-BAD7-C8E9-9829305126B7}"/>
              </a:ext>
            </a:extLst>
          </p:cNvPr>
          <p:cNvSpPr txBox="1"/>
          <p:nvPr/>
        </p:nvSpPr>
        <p:spPr>
          <a:xfrm>
            <a:off x="4664291" y="1332523"/>
            <a:ext cx="2051994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α=0.3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intercept: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CRIM:   -0.439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ZN:     0.08883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INDUS: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CHAS:     0.4736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NOX:    -0.7514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RM:      2.958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AGE: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DIS:     -1.021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RAD: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TAX:     -0.1392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PTRATIO:   -2.156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B:       0.3785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LSTAT:       -3.472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485E9A-F0C8-8A10-6C73-8027F541F52A}"/>
              </a:ext>
            </a:extLst>
          </p:cNvPr>
          <p:cNvSpPr txBox="1"/>
          <p:nvPr/>
        </p:nvSpPr>
        <p:spPr>
          <a:xfrm>
            <a:off x="6944306" y="1332523"/>
            <a:ext cx="2113197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α=0.5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intercept: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CRIM:    -0.2981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ZN: 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INDUS: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CHAS:     0.338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NOX: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RM:      2.958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AGE: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DIS:     -0.1101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RAD: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TAX:     -0.2205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PTRATIO:   -2.015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B:       0.3117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LSTAT:      -3.393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468A5D-CE73-72DF-F49A-0164C971D09D}"/>
              </a:ext>
            </a:extLst>
          </p:cNvPr>
          <p:cNvSpPr txBox="1"/>
          <p:nvPr/>
        </p:nvSpPr>
        <p:spPr>
          <a:xfrm>
            <a:off x="157806" y="1332523"/>
            <a:ext cx="1998449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α=0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intercept: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CRIM:       -1.012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ZN:         1.05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INDUS:        0.0792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CHAS:        0.619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NOX:       -1.874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RM:        2.705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AGE:      -0.2796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DIS:       -3.098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RAD:        2.097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TAX:       -1.886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PTRATIO:   -2.261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B:       0.5826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LSTAT:        -3.44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0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5EA916-10E8-4AA1-C0C2-D9AA3400A6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ハイパーパラメータ</a:t>
            </a:r>
            <a:endParaRPr lang="en-US" altLang="ja-JP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検定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カテゴリー変数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96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まだ機械学習は終わっていない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252697" y="772508"/>
            <a:ext cx="8723412" cy="604863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回帰モデルは得られたとする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検証もパス、予測性能も確認した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やらないと意味のないこと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後処理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回帰モデルに記述子を入力して予測値を計算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可視化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その他、今後の対応予定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前処理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： データの加工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欠落データの処理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カテゴリー変数の量的変数化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記述子、データの選択（分類、クラスター化）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解析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複数目的関数への対応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回帰と機械学習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/>
              <p:nvPr/>
            </p:nvSpPr>
            <p:spPr bwMode="auto">
              <a:xfrm>
                <a:off x="-16934" y="632460"/>
                <a:ext cx="9067800" cy="6225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機械学習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記述子、データが非常に多い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・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過剰適合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の危険性が高い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・ ブラックボックスでも、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予測性能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が高ければよい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過剰適合していないか、予測性能はあるかを検証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(Validation)</a:t>
                </a:r>
              </a:p>
              <a:p>
                <a:pPr marL="457200" marR="0" lvl="0" indent="-2794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既知データを 学習データ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(training)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 検証データ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(test)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に分ける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2794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学習データでモデルを作る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2794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学習データと検証データの予測値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(prediction)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と入力値から、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評価を行う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2794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評価は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MAE (Mean Absolute Error), MSE (Mean Squared Error),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</a:t>
                </a:r>
                <a:r>
                  <a:rPr kumimoji="1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決定係数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などで行う。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𝑀𝐴𝐸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({</m:t>
                            </m:r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})</m:t>
                            </m:r>
                          </m:e>
                        </m:d>
                      </m:e>
                    </m:nary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小さいほどいい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𝑀𝐴𝐸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({</m:t>
                                </m:r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})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小さいほどいい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𝑅𝑀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𝐴𝐸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sqrt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𝑀𝐴𝐸</m:t>
                        </m:r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小さいほどいい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　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1−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({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(</m:t>
                                        </m:r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𝑘</m:t>
                                        </m:r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})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		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に近いほどいい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6934" y="632460"/>
                <a:ext cx="9067800" cy="6225540"/>
              </a:xfrm>
              <a:prstGeom prst="rect">
                <a:avLst/>
              </a:prstGeom>
              <a:blipFill>
                <a:blip r:embed="rId3"/>
                <a:stretch>
                  <a:fillRect l="-672" t="-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9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ハイパーパラメータ最適化と検証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-16934" y="669935"/>
            <a:ext cx="9067800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ハイパーパラメータ最適化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sklearn.model_selection.GridSearchCV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ハイパーパラメータを変えながら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score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評価指標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を計算し、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最適パラメータを求める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検証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ホールドアウト法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学習データで学習したモデルを使い、検証データで予測して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score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を求める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１通りの検証では足りないので、複数の検証を組み合わせる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ホールドアウト法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学習・検証データに分割する際の乱数のシードを設定しなければ、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run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毎にデータが変わる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複数回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run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して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score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や回帰結果を比較する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交差検証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(Cross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Validation)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・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k-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分割交差検証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sklearn.model_selection.cross_val_score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データを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分割し、１つの組を検証データ、残りを学習データとして、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通りの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score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を求め、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socre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の分布から評価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・ 分割の仕方はいろいろなバリエーションがありえる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カテゴリー変数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質的変数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135924" y="657782"/>
            <a:ext cx="8920880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記述子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および目的関数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の種類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量的変数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数値で大小関係が定義されている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質的変数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カテゴリー変数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大小関係がない。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質的変数の値毎に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か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かを割り当てる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“質的変数の異なる値の和” だけ記述子が増える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連続関数の回帰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線形回帰、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MLP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GP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など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にカテゴリー変数を入れる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カテゴリー変数同志を連続関数でつなごうとするが、そもそもそんな関係はない 　　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問題を複雑にするだけ。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カテゴリー変数の組ごとに別の回帰を行っても結果は同じ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原子種などを入れる場合、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 電子配置、族、周期などで置き換えれば量的変数として扱える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カテゴリー変数が多い場合は、すべての組み合わせの回帰を人力でやるのは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無理がある ＝＞ 記述子に入れる。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カテゴリー変数を入れる場合は分類器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ランダムフォレストなど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ベースの方が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整合性が高い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カテゴリー変数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ダミー変数化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135924" y="657782"/>
            <a:ext cx="8920880" cy="5961849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質的変数を量的変数に変換する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質的変数　　　　　　　　　　　　　　　　　　ダミー変数化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　　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注意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多重共線性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　　　　　　　ダミー変数４つのうち独立なのは３つだけ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　　　　　　　　　　　朝、昼、夕方のいずれもが０であれば、</a:t>
            </a:r>
            <a:b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　　　　　　　　　　　夜であると決まってしまう</a:t>
            </a:r>
            <a:endParaRPr kumimoji="1" lang="en-US" altLang="ja-JP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ダミー変数としては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昼、夕方、夜 の３つのみを使う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F22A97B7-D3FB-87BF-6473-16DA82E74916}"/>
              </a:ext>
            </a:extLst>
          </p:cNvPr>
          <p:cNvGraphicFramePr>
            <a:graphicFrameLocks noGrp="1"/>
          </p:cNvGraphicFramePr>
          <p:nvPr/>
        </p:nvGraphicFramePr>
        <p:xfrm>
          <a:off x="398585" y="1811215"/>
          <a:ext cx="18756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2770108577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559823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Index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/>
                        <a:t>時間帯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0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7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夕方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3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17945"/>
                  </a:ext>
                </a:extLst>
              </a:tr>
            </a:tbl>
          </a:graphicData>
        </a:graphic>
      </p:graphicFrame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5F1D2CB9-7CC3-6590-78F1-15A4344E174F}"/>
              </a:ext>
            </a:extLst>
          </p:cNvPr>
          <p:cNvGraphicFramePr>
            <a:graphicFrameLocks noGrp="1"/>
          </p:cNvGraphicFramePr>
          <p:nvPr/>
        </p:nvGraphicFramePr>
        <p:xfrm>
          <a:off x="3931138" y="1872097"/>
          <a:ext cx="50769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247">
                  <a:extLst>
                    <a:ext uri="{9D8B030D-6E8A-4147-A177-3AD203B41FA5}">
                      <a16:colId xmlns:a16="http://schemas.microsoft.com/office/drawing/2014/main" val="1363541725"/>
                    </a:ext>
                  </a:extLst>
                </a:gridCol>
                <a:gridCol w="1094153">
                  <a:extLst>
                    <a:ext uri="{9D8B030D-6E8A-4147-A177-3AD203B41FA5}">
                      <a16:colId xmlns:a16="http://schemas.microsoft.com/office/drawing/2014/main" val="3269067490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3345772023"/>
                    </a:ext>
                  </a:extLst>
                </a:gridCol>
                <a:gridCol w="930031">
                  <a:extLst>
                    <a:ext uri="{9D8B030D-6E8A-4147-A177-3AD203B41FA5}">
                      <a16:colId xmlns:a16="http://schemas.microsoft.com/office/drawing/2014/main" val="3625169306"/>
                    </a:ext>
                  </a:extLst>
                </a:gridCol>
                <a:gridCol w="1020756">
                  <a:extLst>
                    <a:ext uri="{9D8B030D-6E8A-4147-A177-3AD203B41FA5}">
                      <a16:colId xmlns:a16="http://schemas.microsoft.com/office/drawing/2014/main" val="528417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Index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夕方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52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9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8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92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06762"/>
                  </a:ext>
                </a:extLst>
              </a:tr>
            </a:tbl>
          </a:graphicData>
        </a:graphic>
      </p:graphicFrame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56B649C-73C8-CAE8-F59C-2F1F5E17177A}"/>
              </a:ext>
            </a:extLst>
          </p:cNvPr>
          <p:cNvCxnSpPr>
            <a:cxnSpLocks/>
          </p:cNvCxnSpPr>
          <p:nvPr/>
        </p:nvCxnSpPr>
        <p:spPr>
          <a:xfrm>
            <a:off x="1336431" y="1555262"/>
            <a:ext cx="29151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11C2D8-B97D-B9C9-A9CE-7E12FDA01677}"/>
              </a:ext>
            </a:extLst>
          </p:cNvPr>
          <p:cNvSpPr txBox="1"/>
          <p:nvPr/>
        </p:nvSpPr>
        <p:spPr>
          <a:xfrm>
            <a:off x="135924" y="4762255"/>
            <a:ext cx="3318476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Pandas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でデータフレーム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ダミー化して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df_dum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に返す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プログラム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df_dum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pandas.get_dummies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(data =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    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drop_first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True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7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カーネル ＝ 波動関数の基底関数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31503" y="614857"/>
                <a:ext cx="9108504" cy="6243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カーネル法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X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記述子のベクトルの内積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を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“なんでもいいから適当な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”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他の関数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で置き換える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=&gt; 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カーネル関数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正方行列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                                             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03" y="614857"/>
                <a:ext cx="9108504" cy="6243142"/>
              </a:xfrm>
              <a:prstGeom prst="rect">
                <a:avLst/>
              </a:prstGeom>
              <a:blipFill>
                <a:blip r:embed="rId3"/>
                <a:stretch>
                  <a:fillRect l="-669" t="-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1D11D1-F2C6-0E50-1DC9-48B8967841DD}"/>
              </a:ext>
            </a:extLst>
          </p:cNvPr>
          <p:cNvSpPr txBox="1"/>
          <p:nvPr/>
        </p:nvSpPr>
        <p:spPr>
          <a:xfrm>
            <a:off x="222315" y="2240343"/>
            <a:ext cx="8726879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思い出しましょう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機械学習では、予測性能が確認されれば、中身がわからなくても、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どのようないいかげんな手順で得たモデルでも利用できる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C6251D-7E2B-52A1-08B4-F058584BDDF5}"/>
              </a:ext>
            </a:extLst>
          </p:cNvPr>
          <p:cNvSpPr txBox="1"/>
          <p:nvPr/>
        </p:nvSpPr>
        <p:spPr>
          <a:xfrm>
            <a:off x="222315" y="3837291"/>
            <a:ext cx="8726879" cy="255454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他の例：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量子化学では分子や結晶の波動関数を展開する「基底関数」は何でもいい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原子の波動関数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平面波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球面波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ガウス基底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(GTO)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=&gt;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データの分布に対してもガウス基底を使ってもいいでしょう？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スレーター基底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(STO)</a:t>
            </a:r>
          </a:p>
        </p:txBody>
      </p:sp>
    </p:spTree>
    <p:extLst>
      <p:ext uri="{BB962C8B-B14F-4D97-AF65-F5344CB8AC3E}">
        <p14:creationId xmlns:p14="http://schemas.microsoft.com/office/powerpoint/2010/main" val="18518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カーネル関数の例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51137" y="836358"/>
                <a:ext cx="9100884" cy="6021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ガウシアンカーネル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𝒌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ja-JP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𝒌</m:t>
                                            </m:r>
                                            <m:r>
                                              <a:rPr kumimoji="1" lang="en-US" altLang="ja-JP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′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多項式カーネル     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1" lang="en-US" altLang="ja-JP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</m:sSup>
                  </m:oMath>
                </a14:m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を定数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ハイパーパラメータ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𝒄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と書き換えるとわかりやすい</a:t>
                </a:r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例えば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𝒄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𝒌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4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𝒄</m:t>
                                            </m:r>
                                            <m:r>
                                              <a:rPr kumimoji="1" lang="en-US" altLang="ja-JP" sz="24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ja-JP" sz="24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“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記述子空間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”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のデータ点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𝒄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一つずつにガウス関数を置いた関数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カーネル回帰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行列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kumimoji="1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に対して</a:t>
                </a:r>
                <a:endParaRPr kumimoji="1" lang="en-US" altLang="ja-JP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𝐲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K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𝒀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を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A</a:t>
                </a:r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の成分について最小化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　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=&gt;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𝒀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を解けばよい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</a:b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　　　　　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K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は正定値行列なので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𝒀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と、カーネルの逆行列だけで解ける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37" y="836358"/>
                <a:ext cx="9100884" cy="6021641"/>
              </a:xfrm>
              <a:prstGeom prst="rect">
                <a:avLst/>
              </a:prstGeom>
              <a:blipFill>
                <a:blip r:embed="rId3"/>
                <a:stretch>
                  <a:fillRect l="-1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0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3433</TotalTime>
  <Words>8554</Words>
  <Application>Microsoft Office PowerPoint</Application>
  <PresentationFormat>画面に合わせる (4:3)</PresentationFormat>
  <Paragraphs>1299</Paragraphs>
  <Slides>76</Slides>
  <Notes>76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76</vt:i4>
      </vt:variant>
    </vt:vector>
  </HeadingPairs>
  <TitlesOfParts>
    <vt:vector size="87" baseType="lpstr">
      <vt:lpstr>ＭＳ Ｐゴシック</vt:lpstr>
      <vt:lpstr>游ゴシック</vt:lpstr>
      <vt:lpstr>Arial</vt:lpstr>
      <vt:lpstr>Calibri</vt:lpstr>
      <vt:lpstr>Calibri Light</vt:lpstr>
      <vt:lpstr>Cambria Math</vt:lpstr>
      <vt:lpstr>Times New Roman</vt:lpstr>
      <vt:lpstr>Office テーマ</vt:lpstr>
      <vt:lpstr>13_標準デザイン</vt:lpstr>
      <vt:lpstr>12_標準デザイン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神谷 利夫</cp:lastModifiedBy>
  <cp:revision>243</cp:revision>
  <cp:lastPrinted>2020-04-20T20:05:09Z</cp:lastPrinted>
  <dcterms:created xsi:type="dcterms:W3CDTF">2013-04-22T01:26:47Z</dcterms:created>
  <dcterms:modified xsi:type="dcterms:W3CDTF">2023-04-11T09:26:04Z</dcterms:modified>
</cp:coreProperties>
</file>