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2" r:id="rId1"/>
    <p:sldMasterId id="2147485109" r:id="rId2"/>
  </p:sldMasterIdLst>
  <p:notesMasterIdLst>
    <p:notesMasterId r:id="rId23"/>
  </p:notesMasterIdLst>
  <p:handoutMasterIdLst>
    <p:handoutMasterId r:id="rId24"/>
  </p:handoutMasterIdLst>
  <p:sldIdLst>
    <p:sldId id="3963" r:id="rId3"/>
    <p:sldId id="3942" r:id="rId4"/>
    <p:sldId id="3948" r:id="rId5"/>
    <p:sldId id="3950" r:id="rId6"/>
    <p:sldId id="3960" r:id="rId7"/>
    <p:sldId id="3951" r:id="rId8"/>
    <p:sldId id="3961" r:id="rId9"/>
    <p:sldId id="3962" r:id="rId10"/>
    <p:sldId id="3967" r:id="rId11"/>
    <p:sldId id="999" r:id="rId12"/>
    <p:sldId id="3959" r:id="rId13"/>
    <p:sldId id="983" r:id="rId14"/>
    <p:sldId id="3814" r:id="rId15"/>
    <p:sldId id="3721" r:id="rId16"/>
    <p:sldId id="998" r:id="rId17"/>
    <p:sldId id="3968" r:id="rId18"/>
    <p:sldId id="1000" r:id="rId19"/>
    <p:sldId id="1001" r:id="rId20"/>
    <p:sldId id="1002" r:id="rId21"/>
    <p:sldId id="3817" r:id="rId2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1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B3FFFF"/>
    <a:srgbClr val="FF0000"/>
    <a:srgbClr val="FF00FF"/>
    <a:srgbClr val="6666FF"/>
    <a:srgbClr val="666633"/>
    <a:srgbClr val="99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2" autoAdjust="0"/>
    <p:restoredTop sz="86533" autoAdjust="0"/>
  </p:normalViewPr>
  <p:slideViewPr>
    <p:cSldViewPr>
      <p:cViewPr varScale="1">
        <p:scale>
          <a:sx n="119" d="100"/>
          <a:sy n="119" d="100"/>
        </p:scale>
        <p:origin x="2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24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550FC1-22F4-43A3-BB31-8E0E11AA6A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6210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1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83E635-7430-48FD-BD0D-3738A03B48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6058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6031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1074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58019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8539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74723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7705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92753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10744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49618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59537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8907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52611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7A3EDE-DA6E-4CDE-A9FF-8D966E072AB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8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3978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0143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1249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39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36992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12275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6717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99207-A22D-4C0B-8BC6-0A450BE7DC2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339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40E7A-912F-41C1-BF35-14C8FF108C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986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F57D0-4F26-4BA8-BA24-6AEA5CF165B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58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9207-A22D-4C0B-8BC6-0A450BE7DC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433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C073-8E43-4A27-BC9F-D283EADCF0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091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A21-2771-4A8E-B948-BC987F9A10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3295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A94D-BEFC-47F2-ADD9-CC1CDE86D8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604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A061-458E-441E-BCEC-B7AB8E52AB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464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9594-6B2C-4AE0-AD8D-E8464A0C5F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097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5A36-BB40-443C-9791-3BA8CB4CEE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383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339D-AEDF-4C4B-BCEA-4EC7967453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823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C073-8E43-4A27-BC9F-D283EADCF086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16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6F01-06F7-43B2-91C5-9275A55F7C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3291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0E7A-912F-41C1-BF35-14C8FF108C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208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57D0-4F26-4BA8-BA24-6AEA5CF165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192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34A21-2771-4A8E-B948-BC987F9A10E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648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5A94D-BEFC-47F2-ADD9-CC1CDE86D830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5019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CA061-458E-441E-BCEC-B7AB8E52ABFF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143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9594-6B2C-4AE0-AD8D-E8464A0C5F91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732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55A36-BB40-443C-9791-3BA8CB4CEEB2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026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F339D-AEDF-4C4B-BCEA-4EC7967453A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0927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96F01-06F7-43B2-91C5-9275A55F7CE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285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26E72-A05E-4B5E-AEF3-9B9A3E33DAE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6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3" r:id="rId1"/>
    <p:sldLayoutId id="2147485074" r:id="rId2"/>
    <p:sldLayoutId id="2147485075" r:id="rId3"/>
    <p:sldLayoutId id="2147485076" r:id="rId4"/>
    <p:sldLayoutId id="2147485077" r:id="rId5"/>
    <p:sldLayoutId id="2147485078" r:id="rId6"/>
    <p:sldLayoutId id="2147485079" r:id="rId7"/>
    <p:sldLayoutId id="2147485080" r:id="rId8"/>
    <p:sldLayoutId id="2147485081" r:id="rId9"/>
    <p:sldLayoutId id="2147485082" r:id="rId10"/>
    <p:sldLayoutId id="21474850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26E72-A05E-4B5E-AEF3-9B9A3E33DAE4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06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0" r:id="rId1"/>
    <p:sldLayoutId id="2147485111" r:id="rId2"/>
    <p:sldLayoutId id="2147485112" r:id="rId3"/>
    <p:sldLayoutId id="2147485113" r:id="rId4"/>
    <p:sldLayoutId id="2147485114" r:id="rId5"/>
    <p:sldLayoutId id="2147485115" r:id="rId6"/>
    <p:sldLayoutId id="2147485116" r:id="rId7"/>
    <p:sldLayoutId id="2147485117" r:id="rId8"/>
    <p:sldLayoutId id="2147485118" r:id="rId9"/>
    <p:sldLayoutId id="2147485119" r:id="rId10"/>
    <p:sldLayoutId id="21474851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wmf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10" Type="http://schemas.openxmlformats.org/officeDocument/2006/relationships/image" Target="../media/image18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wm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8.w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EFC6AF-2E51-4DFE-B04A-5D8DA249BB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Cp-T-Fit.py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2571" y="1030626"/>
            <a:ext cx="898142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Purpose:</a:t>
            </a: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Analyze Debye temperature by fitting </a:t>
            </a:r>
            <a:r>
              <a:rPr lang="en-US" altLang="ja-JP" sz="1800" i="1" dirty="0">
                <a:solidFill>
                  <a:srgbClr val="000000"/>
                </a:solidFill>
              </a:rPr>
              <a:t>C</a:t>
            </a:r>
            <a:r>
              <a:rPr lang="en-US" altLang="ja-JP" sz="1800" baseline="-25000" dirty="0">
                <a:solidFill>
                  <a:srgbClr val="000000"/>
                </a:solidFill>
              </a:rPr>
              <a:t>p</a:t>
            </a:r>
            <a:r>
              <a:rPr lang="en-US" altLang="ja-JP" sz="1800" dirty="0">
                <a:solidFill>
                  <a:srgbClr val="000000"/>
                </a:solidFill>
              </a:rPr>
              <a:t>–</a:t>
            </a:r>
            <a:r>
              <a:rPr lang="en-US" altLang="ja-JP" sz="1800" i="1" dirty="0">
                <a:solidFill>
                  <a:srgbClr val="000000"/>
                </a:solidFill>
              </a:rPr>
              <a:t>T</a:t>
            </a: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data</a:t>
            </a:r>
            <a:endParaRPr lang="en-US" altLang="ja-JP" sz="1800" dirty="0"/>
          </a:p>
          <a:p>
            <a:pPr marL="285750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Model: </a:t>
            </a:r>
            <a:r>
              <a:rPr lang="en-US" altLang="ja-JP" sz="1800" dirty="0">
                <a:solidFill>
                  <a:srgbClr val="000000"/>
                </a:solidFill>
              </a:rPr>
              <a:t>Debye model</a:t>
            </a:r>
          </a:p>
          <a:p>
            <a:pPr defTabSz="45720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altLang="ja-JP" sz="1800" dirty="0">
              <a:solidFill>
                <a:srgbClr val="000000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Functions:</a:t>
            </a:r>
            <a:br>
              <a:rPr lang="en-US" altLang="ja-JP" sz="1800" b="1" dirty="0">
                <a:solidFill>
                  <a:srgbClr val="000000"/>
                </a:solidFill>
              </a:rPr>
            </a:br>
            <a:r>
              <a:rPr lang="en-US" altLang="ja-JP" sz="1800" dirty="0">
                <a:solidFill>
                  <a:srgbClr val="000000"/>
                </a:solidFill>
              </a:rPr>
              <a:t>(</a:t>
            </a:r>
            <a:r>
              <a:rPr lang="en-US" altLang="ja-JP" sz="1800" dirty="0" err="1">
                <a:solidFill>
                  <a:srgbClr val="000000"/>
                </a:solidFill>
              </a:rPr>
              <a:t>i</a:t>
            </a:r>
            <a:r>
              <a:rPr lang="en-US" altLang="ja-JP" sz="1800" dirty="0">
                <a:solidFill>
                  <a:srgbClr val="000000"/>
                </a:solidFill>
              </a:rPr>
              <a:t>) mode = ‘sim’: Plot </a:t>
            </a:r>
            <a: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  <a:t>C</a:t>
            </a:r>
            <a:r>
              <a:rPr lang="en-US" altLang="ja-JP" sz="1800" i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p </a:t>
            </a:r>
            <a:r>
              <a:rPr lang="en-US" altLang="ja-JP" sz="1800" dirty="0">
                <a:solidFill>
                  <a:srgbClr val="000000"/>
                </a:solidFill>
              </a:rPr>
              <a:t>– </a:t>
            </a:r>
            <a:r>
              <a:rPr lang="en-US" altLang="ja-JP" sz="1800" i="1" dirty="0">
                <a:solidFill>
                  <a:srgbClr val="000000"/>
                </a:solidFill>
              </a:rPr>
              <a:t>T</a:t>
            </a:r>
            <a:r>
              <a:rPr lang="en-US" altLang="ja-JP" sz="1800" dirty="0">
                <a:solidFill>
                  <a:srgbClr val="000000"/>
                </a:solidFill>
              </a:rPr>
              <a:t> and </a:t>
            </a:r>
            <a:r>
              <a:rPr lang="en-US" altLang="ja-JP" sz="1800" i="1" dirty="0">
                <a:solidFill>
                  <a:srgbClr val="000000"/>
                </a:solidFill>
              </a:rPr>
              <a:t>T</a:t>
            </a:r>
            <a:r>
              <a:rPr lang="en-US" altLang="ja-JP" sz="1800" baseline="-25000" dirty="0">
                <a:solidFill>
                  <a:srgbClr val="000000"/>
                </a:solidFill>
              </a:rPr>
              <a:t>D</a:t>
            </a:r>
            <a:r>
              <a:rPr lang="en-US" altLang="ja-JP" sz="1800" dirty="0">
                <a:solidFill>
                  <a:srgbClr val="000000"/>
                </a:solidFill>
              </a:rPr>
              <a:t> – </a:t>
            </a:r>
            <a:r>
              <a:rPr lang="en-US" altLang="ja-JP" sz="1800" i="1" dirty="0">
                <a:solidFill>
                  <a:srgbClr val="000000"/>
                </a:solidFill>
              </a:rPr>
              <a:t>T </a:t>
            </a:r>
            <a:r>
              <a:rPr lang="en-US" altLang="ja-JP" sz="1800" dirty="0">
                <a:solidFill>
                  <a:srgbClr val="000000"/>
                </a:solidFill>
              </a:rPr>
              <a:t>data to estimate the Debye temperature </a:t>
            </a:r>
            <a:r>
              <a:rPr lang="en-US" altLang="ja-JP" sz="1800" i="1" dirty="0">
                <a:solidFill>
                  <a:srgbClr val="000000"/>
                </a:solidFill>
              </a:rPr>
              <a:t>T</a:t>
            </a:r>
            <a:r>
              <a:rPr lang="en-US" altLang="ja-JP" sz="1800" baseline="-25000" dirty="0">
                <a:solidFill>
                  <a:srgbClr val="000000"/>
                </a:solidFill>
              </a:rPr>
              <a:t>D</a:t>
            </a:r>
            <a:b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(iii) mode = ‘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fit’: Non-linear least-squares fitting to Debye model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ja-JP" sz="1800" i="1" dirty="0">
              <a:solidFill>
                <a:srgbClr val="000000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Theory: </a:t>
            </a:r>
            <a:r>
              <a:rPr lang="en-US" altLang="ja-JP" sz="1800" dirty="0">
                <a:solidFill>
                  <a:srgbClr val="000000"/>
                </a:solidFill>
              </a:rPr>
              <a:t>Attached in this file after usage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104593403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Debye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62571" y="764704"/>
                <a:ext cx="8585893" cy="5455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457200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kumimoji="0" lang="en-US" altLang="ja-JP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Consider all atomic vibrations are acoustic modes with the phonon density of states of</a:t>
                </a:r>
                <a:r>
                  <a:rPr kumimoji="0" lang="ja-JP" alt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ja-JP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0"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kumimoji="0" lang="en-US" altLang="ja-JP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kumimoji="0"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kumimoji="0"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kumimoji="0"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/>
                  </a:rPr>
                  <a:t>for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ja-JP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kumimoji="0" lang="ja-JP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kumimoji="0"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kumimoji="0"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/>
                  </a:rPr>
                  <a:t>.</a:t>
                </a:r>
              </a:p>
              <a:p>
                <a:pPr lvl="0" defTabSz="457200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kumimoji="0" lang="en-US" altLang="ja-JP" sz="1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p>
                              <m:sSup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kumimoji="0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ℏ</m:t>
                            </m:r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nary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+3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  <m:f>
                      <m:f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/>
                  </a:rPr>
                  <a:t>Replacing by </a:t>
                </a:r>
                <a14:m>
                  <m:oMath xmlns:m="http://schemas.openxmlformats.org/officeDocument/2006/math"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𝛽</m:t>
                    </m:r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ℏ</m:t>
                    </m:r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𝜔</m:t>
                    </m:r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altLang="ja-JP" sz="1800" dirty="0">
                    <a:solidFill>
                      <a:srgbClr val="000000"/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ja-JP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  <m:sup>
                            <m: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nary>
                      <m:naryPr>
                        <m:ctrlP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ja-JP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ja-JP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f>
                      <m:fPr>
                        <m:ctrlP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/>
                  <a:sym typeface="Symbol" panose="05050102010706020507" pitchFamily="18" charset="2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altLang="ja-JP" sz="1800" dirty="0">
                    <a:solidFill>
                      <a:srgbClr val="000000"/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ja-JP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ja-JP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ja-JP" alt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kumimoji="0" lang="ja-JP" alt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kumimoji="0"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0"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ja-JP" alt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ja-JP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ja-JP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kumimoji="0" lang="ja-JP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ja-JP" alt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/>
                  </a:rPr>
                  <a:t>  [J/K/mol] </a:t>
                </a:r>
              </a:p>
              <a:p>
                <a:pPr lvl="0" defTabSz="457200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kumimoji="0" lang="en-US" altLang="ja-JP" sz="1800" dirty="0">
                    <a:solidFill>
                      <a:srgbClr val="FF0000"/>
                    </a:solidFill>
                    <a:latin typeface="+mn-lt"/>
                    <a:ea typeface="ＭＳ Ｐゴシック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kumimoji="0"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kumimoji="0" lang="ja-JP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=ℏ</m:t>
                    </m:r>
                    <m:sSub>
                      <m:sSubPr>
                        <m:ctrlPr>
                          <a:rPr kumimoji="0"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kumimoji="0"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kumimoji="0"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0"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0"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0" lang="en-US" altLang="ja-JP" sz="1800" dirty="0">
                    <a:solidFill>
                      <a:srgbClr val="FF0000"/>
                    </a:solidFill>
                    <a:latin typeface="+mn-lt"/>
                    <a:ea typeface="ＭＳ Ｐゴシック"/>
                    <a:sym typeface="Symbol" panose="05050102010706020507" pitchFamily="18" charset="2"/>
                  </a:rPr>
                  <a:t>:</a:t>
                </a:r>
                <a:r>
                  <a:rPr kumimoji="0" lang="ja-JP" altLang="en-US" sz="1800" dirty="0">
                    <a:solidFill>
                      <a:srgbClr val="FF0000"/>
                    </a:solidFill>
                    <a:latin typeface="+mn-lt"/>
                    <a:ea typeface="ＭＳ Ｐゴシック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1800" dirty="0">
                    <a:solidFill>
                      <a:srgbClr val="FF0000"/>
                    </a:solidFill>
                    <a:latin typeface="+mn-lt"/>
                    <a:ea typeface="ＭＳ Ｐゴシック"/>
                    <a:sym typeface="Symbol" panose="05050102010706020507" pitchFamily="18" charset="2"/>
                  </a:rPr>
                  <a:t>Debye temperature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kumimoji="0" lang="en-US" altLang="ja-JP" sz="1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nary>
                      <m:nary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  <m:e>
                        <m:f>
                          <m:f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kumimoji="0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  <m:r>
                                      <a:rPr kumimoji="0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ＭＳ Ｐゴシック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ＭＳ Ｐゴシック"/>
                  </a:rPr>
                  <a:t>: Debye</a:t>
                </a:r>
                <a:r>
                  <a:rPr kumimoji="0" lang="en-US" altLang="ja-JP" sz="18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ＭＳ Ｐゴシック"/>
                  </a:rPr>
                  <a:t> function</a:t>
                </a:r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/>
                </a:endParaRPr>
              </a:p>
              <a:p>
                <a:pPr lvl="0" defTabSz="457200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kumimoji="0" lang="en-US" altLang="ja-JP" sz="1800" dirty="0">
                  <a:solidFill>
                    <a:srgbClr val="000000"/>
                  </a:solidFill>
                  <a:latin typeface="+mn-lt"/>
                  <a:ea typeface="ＭＳ Ｐゴシック"/>
                </a:endParaRPr>
              </a:p>
              <a:p>
                <a:pPr lvl="0" defTabSz="457200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kumimoji="0" lang="en-US" altLang="ja-JP" sz="1800" dirty="0">
                    <a:solidFill>
                      <a:srgbClr val="000000"/>
                    </a:solidFill>
                    <a:latin typeface="+mn-lt"/>
                    <a:ea typeface="ＭＳ Ｐゴシック"/>
                  </a:rPr>
                  <a:t>High-T limit: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ja-JP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ja-JP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1−(1/20)</m:t>
                        </m:r>
                        <m:sSup>
                          <m:sSupPr>
                            <m:ctrlP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ja-JP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ja-JP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+⋯</m:t>
                        </m:r>
                      </m:e>
                    </m:d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/>
                  </a:rPr>
                  <a:t> </a:t>
                </a:r>
              </a:p>
              <a:p>
                <a:pPr lvl="0" defTabSz="457200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kumimoji="0" lang="en-US" altLang="ja-JP" sz="1200" baseline="30000" dirty="0">
                  <a:solidFill>
                    <a:srgbClr val="000000"/>
                  </a:solidFill>
                  <a:latin typeface="+mn-lt"/>
                  <a:ea typeface="ＭＳ Ｐゴシック"/>
                </a:endParaRPr>
              </a:p>
              <a:p>
                <a:pPr lvl="0" defTabSz="457200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kumimoji="0" lang="en-US" altLang="ja-JP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/>
                </a:endParaRPr>
              </a:p>
              <a:p>
                <a:pPr lvl="0" defTabSz="457200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/>
                  </a:rPr>
                  <a:t>Low-T limit: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ja-JP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ja-JP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ja-JP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ja-JP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ja-JP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en-US" sz="1800" dirty="0">
                    <a:latin typeface="+mn-lt"/>
                  </a:rPr>
                  <a:t> 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71" y="764704"/>
                <a:ext cx="8585893" cy="5455661"/>
              </a:xfrm>
              <a:prstGeom prst="rect">
                <a:avLst/>
              </a:prstGeom>
              <a:blipFill>
                <a:blip r:embed="rId3"/>
                <a:stretch>
                  <a:fillRect l="-639" t="-5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AE58CC9-F5D8-454C-9BD6-4095EE51A726}"/>
              </a:ext>
            </a:extLst>
          </p:cNvPr>
          <p:cNvCxnSpPr>
            <a:cxnSpLocks/>
          </p:cNvCxnSpPr>
          <p:nvPr/>
        </p:nvCxnSpPr>
        <p:spPr bwMode="auto">
          <a:xfrm>
            <a:off x="2032777" y="5063360"/>
            <a:ext cx="37053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CADAF9-8C78-421E-A862-D7D9B6D911DA}"/>
              </a:ext>
            </a:extLst>
          </p:cNvPr>
          <p:cNvSpPr txBox="1"/>
          <p:nvPr/>
        </p:nvSpPr>
        <p:spPr>
          <a:xfrm>
            <a:off x="1907704" y="5075892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Dulong-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Putit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law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786BBED-9143-40AD-85B4-D76EA6C14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318" y="3717032"/>
            <a:ext cx="3379288" cy="3089785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9F09FBD-6B60-4CD1-9EA0-BDC614AE3627}"/>
              </a:ext>
            </a:extLst>
          </p:cNvPr>
          <p:cNvSpPr txBox="1"/>
          <p:nvPr/>
        </p:nvSpPr>
        <p:spPr>
          <a:xfrm>
            <a:off x="5508104" y="2636912"/>
            <a:ext cx="3635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debye_function.py 300 0 500 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calculate Debye function with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　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Debye T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300K</a:t>
            </a:r>
            <a:b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T range 0 – 500 K, 10 K step</a:t>
            </a:r>
          </a:p>
        </p:txBody>
      </p:sp>
    </p:spTree>
    <p:extLst>
      <p:ext uri="{BB962C8B-B14F-4D97-AF65-F5344CB8AC3E}">
        <p14:creationId xmlns:p14="http://schemas.microsoft.com/office/powerpoint/2010/main" val="303706254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395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144000" cy="752173"/>
              </a:xfr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altLang="ja-JP" sz="3600" b="1" dirty="0">
                    <a:solidFill>
                      <a:srgbClr val="0000FF"/>
                    </a:solidFill>
                  </a:rPr>
                  <a:t>Approximate evaluation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𝜣</m:t>
                        </m:r>
                      </m:e>
                      <m:sub>
                        <m:r>
                          <a:rPr kumimoji="0" lang="ja-JP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</m:oMath>
                </a14:m>
                <a:endParaRPr lang="en-US" altLang="ja-JP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39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752173"/>
              </a:xfrm>
              <a:blipFill>
                <a:blip r:embed="rId4"/>
                <a:stretch>
                  <a:fillRect t="-5691" b="-227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35A9A6AE-C331-41C3-B6F2-E5CE7011E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10842"/>
              </p:ext>
            </p:extLst>
          </p:nvPr>
        </p:nvGraphicFramePr>
        <p:xfrm>
          <a:off x="6043004" y="1465416"/>
          <a:ext cx="2925600" cy="29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Graph" r:id="rId5" imgW="2926080" imgH="2926080" progId="Origin50.Graph">
                  <p:embed/>
                </p:oleObj>
              </mc:Choice>
              <mc:Fallback>
                <p:oleObj name="Graph" r:id="rId5" imgW="2926080" imgH="2926080" progId="Origin50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6409B34-369F-4B59-A18C-FCD2C0CDD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3004" y="1465416"/>
                        <a:ext cx="2925600" cy="29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62EFB8DB-A1B7-457F-ADF0-DD6BF8644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967289"/>
            <a:ext cx="5725196" cy="110906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0B33090-6404-4477-96E3-B682AD3C40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157" y="787629"/>
            <a:ext cx="3496387" cy="1109069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34930CCA-A019-45D9-B09D-6A639DB557DE}"/>
              </a:ext>
            </a:extLst>
          </p:cNvPr>
          <p:cNvSpPr/>
          <p:nvPr/>
        </p:nvSpPr>
        <p:spPr>
          <a:xfrm>
            <a:off x="1691681" y="6186863"/>
            <a:ext cx="4822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[1] Lei Feng, et al 2015 Appl. Phys. Express 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071501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[2] G. Burns, Solid State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35, 811 (1980).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[3] A. Duran, et al. J. Phys.: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Condens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Matter 20, 085219 (2008). 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5BE571FD-4755-46FC-825B-185099567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69834"/>
              </p:ext>
            </p:extLst>
          </p:nvPr>
        </p:nvGraphicFramePr>
        <p:xfrm>
          <a:off x="323528" y="5252401"/>
          <a:ext cx="6096000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26145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40142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471623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20484736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Debye Temperature (K)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72263"/>
                  </a:ext>
                </a:extLst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Cal.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3821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731.5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(LDA)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627.4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(GGA)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[3]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19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08302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336"/>
            <a:ext cx="91440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§5.2</a:t>
            </a:r>
            <a:r>
              <a:rPr lang="ja-JP" altLang="en-US" sz="3600" b="1" dirty="0">
                <a:solidFill>
                  <a:srgbClr val="0000FF"/>
                </a:solidFill>
              </a:rPr>
              <a:t>　固体の比熱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古典統計 </a:t>
            </a:r>
            <a:r>
              <a:rPr lang="en-US" altLang="ja-JP" sz="1800" b="1" dirty="0">
                <a:solidFill>
                  <a:srgbClr val="0000FF"/>
                </a:solidFill>
              </a:rPr>
              <a:t>(</a:t>
            </a:r>
            <a:r>
              <a:rPr lang="ja-JP" altLang="en-US" sz="1800" b="1" dirty="0">
                <a:solidFill>
                  <a:srgbClr val="0000FF"/>
                </a:solidFill>
              </a:rPr>
              <a:t>アインシュタイン模型</a:t>
            </a:r>
            <a:r>
              <a:rPr lang="en-US" altLang="ja-JP" sz="1800" b="1" dirty="0">
                <a:solidFill>
                  <a:srgbClr val="0000FF"/>
                </a:solidFill>
              </a:rPr>
              <a:t>)</a:t>
            </a:r>
            <a:endParaRPr lang="en-US" altLang="ja-JP" sz="28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44" y="-18288"/>
            <a:ext cx="378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103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阿部龍蔵「統計力学」 裳華房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8405" y="806047"/>
            <a:ext cx="5654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格子振動の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Einstein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モデル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・ 固体中の原子が一次元に独立に振動していると近似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・ 調和振動子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612900" y="1461541"/>
          <a:ext cx="35020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数式" r:id="rId4" imgW="2095200" imgH="419040" progId="Equation.3">
                  <p:embed/>
                </p:oleObj>
              </mc:Choice>
              <mc:Fallback>
                <p:oleObj name="数式" r:id="rId4" imgW="2095200" imgH="419040" progId="Equation.3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1461541"/>
                        <a:ext cx="35020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5882777" y="164126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(5.13)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839027" y="2508250"/>
          <a:ext cx="32019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数式" r:id="rId6" imgW="1917360" imgH="419040" progId="Equation.3">
                  <p:embed/>
                </p:oleObj>
              </mc:Choice>
              <mc:Fallback>
                <p:oleObj name="数式" r:id="rId6" imgW="1917360" imgH="419040" progId="Equation.3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027" y="2508250"/>
                        <a:ext cx="32019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 bwMode="auto">
          <a:xfrm>
            <a:off x="2374340" y="3135223"/>
            <a:ext cx="162429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テキスト ボックス 14"/>
          <p:cNvSpPr txBox="1"/>
          <p:nvPr/>
        </p:nvSpPr>
        <p:spPr>
          <a:xfrm>
            <a:off x="2545790" y="312535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分配関数 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88852" y="261574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(5.14)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83638" y="2162312"/>
            <a:ext cx="5408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まずは古典統計 （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Maxwell-Boltzmann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分布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で考える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F978D1CC-3F0F-4A8B-BB53-02D51B13A3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142" y="3504555"/>
          <a:ext cx="2458167" cy="6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数式" r:id="rId8" imgW="1536480" imgH="419040" progId="Equation.3">
                  <p:embed/>
                </p:oleObj>
              </mc:Choice>
              <mc:Fallback>
                <p:oleObj name="数式" r:id="rId8" imgW="1536480" imgH="419040" progId="Equation.3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F978D1CC-3F0F-4A8B-BB53-02D51B13A3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142" y="3504555"/>
                        <a:ext cx="2458167" cy="66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6F4CE75-1478-4FCA-B5FE-DEABD4F53E10}"/>
              </a:ext>
            </a:extLst>
          </p:cNvPr>
          <p:cNvSpPr/>
          <p:nvPr/>
        </p:nvSpPr>
        <p:spPr>
          <a:xfrm>
            <a:off x="4438759" y="3427909"/>
            <a:ext cx="4867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運動エネルギー、ポテンシャルエネルギーの</a:t>
            </a:r>
            <a:b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それぞれの自由度に </a:t>
            </a:r>
            <a:r>
              <a:rPr kumimoji="0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</a:t>
            </a:r>
            <a:r>
              <a:rPr kumimoji="0" lang="en-US" altLang="ja-JP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</a:t>
            </a:r>
            <a:r>
              <a:rPr kumimoji="0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/2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が分配されている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b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エネルギーの等分配則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31B5CC6-3377-4648-BC10-6C941A2A3E35}"/>
                  </a:ext>
                </a:extLst>
              </p:cNvPr>
              <p:cNvSpPr txBox="1"/>
              <p:nvPr/>
            </p:nvSpPr>
            <p:spPr>
              <a:xfrm>
                <a:off x="1035202" y="5254911"/>
                <a:ext cx="6939720" cy="1601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デュロンープティの法則</a:t>
                </a:r>
                <a:br>
                  <a:rPr kumimoji="0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固体の比熱は、構成元素の種類、温度に依存せず一定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~25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J/(</a:t>
                </a:r>
                <a:r>
                  <a:rPr kumimoji="0" lang="en-US" altLang="ja-JP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mol</a:t>
                </a:r>
                <a:r>
                  <a:rPr kumimoji="0" lang="en-US" altLang="ja-JP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</a:t>
                </a:r>
                <a:r>
                  <a:rPr kumimoji="0" lang="en-US" altLang="ja-JP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室温で実測に良く一致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熱力学第三法則と矛盾　　</a:t>
                </a:r>
                <a14:m>
                  <m:oMath xmlns:m="http://schemas.openxmlformats.org/officeDocument/2006/math"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𝑺</m:t>
                    </m:r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  <m:t>𝑻</m:t>
                        </m:r>
                      </m:e>
                    </m:d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  <m:t>𝟎</m:t>
                        </m:r>
                      </m:sub>
                      <m:sup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anose="05000000000000000000" pitchFamily="2" charset="2"/>
                          </a:rPr>
                          <m:t>𝑻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anose="05000000000000000000" pitchFamily="2" charset="2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kumimoji="0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anose="05000000000000000000" pitchFamily="2" charset="2"/>
                                  </a:rPr>
                                  <m:t>𝑽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Wingdings" panose="05000000000000000000" pitchFamily="2" charset="2"/>
                              </a:rPr>
                              <m:t>𝑻</m:t>
                            </m:r>
                          </m:den>
                        </m:f>
                      </m:e>
                    </m:nary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anose="05000000000000000000" pitchFamily="2" charset="2"/>
                      </a:rPr>
                      <m:t>𝒅𝑻</m:t>
                    </m:r>
                  </m:oMath>
                </a14:m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  <a:sym typeface="Wingdings" panose="05000000000000000000" pitchFamily="2" charset="2"/>
                  </a:rPr>
                  <a:t>	</a:t>
                </a: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</a:t>
                </a: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で </a:t>
                </a: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0" lang="ja-JP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</a:t>
                </a: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</a:t>
                </a:r>
                <a:endPara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・ 実測は低温で 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</a:t>
                </a:r>
                <a:r>
                  <a:rPr kumimoji="0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V</a:t>
                </a:r>
                <a:r>
                  <a:rPr kumimoji="0" lang="ja-JP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は減少、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で 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</a:t>
                </a:r>
                <a:r>
                  <a:rPr kumimoji="0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V</a:t>
                </a:r>
                <a:r>
                  <a:rPr kumimoji="0" lang="ja-JP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0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31B5CC6-3377-4648-BC10-6C941A2A3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02" y="5254911"/>
                <a:ext cx="6939720" cy="1601529"/>
              </a:xfrm>
              <a:prstGeom prst="rect">
                <a:avLst/>
              </a:prstGeom>
              <a:blipFill>
                <a:blip r:embed="rId10"/>
                <a:stretch>
                  <a:fillRect l="-791" t="-2662" b="-304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B23817-FDA3-45D8-B19D-9C3C8969E4DE}"/>
              </a:ext>
            </a:extLst>
          </p:cNvPr>
          <p:cNvSpPr txBox="1"/>
          <p:nvPr/>
        </p:nvSpPr>
        <p:spPr>
          <a:xfrm>
            <a:off x="409773" y="4246854"/>
            <a:ext cx="788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定積モル比熱の定義より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(3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次元の振動では、平均エネルギーは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(5.14)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式の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倍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</p:txBody>
      </p:sp>
      <p:graphicFrame>
        <p:nvGraphicFramePr>
          <p:cNvPr id="23" name="Object 3">
            <a:extLst>
              <a:ext uri="{FF2B5EF4-FFF2-40B4-BE49-F238E27FC236}">
                <a16:creationId xmlns:a16="http://schemas.microsoft.com/office/drawing/2014/main" id="{7C3EB85A-38B0-4779-BF8C-213AC8CED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9518" y="4648852"/>
          <a:ext cx="33623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数式" r:id="rId11" imgW="2247840" imgH="444240" progId="Equation.3">
                  <p:embed/>
                </p:oleObj>
              </mc:Choice>
              <mc:Fallback>
                <p:oleObj name="数式" r:id="rId11" imgW="2247840" imgH="444240" progId="Equation.3">
                  <p:embed/>
                  <p:pic>
                    <p:nvPicPr>
                      <p:cNvPr id="23" name="Object 3">
                        <a:extLst>
                          <a:ext uri="{FF2B5EF4-FFF2-40B4-BE49-F238E27FC236}">
                            <a16:creationId xmlns:a16="http://schemas.microsoft.com/office/drawing/2014/main" id="{7C3EB85A-38B0-4779-BF8C-213AC8CED0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518" y="4648852"/>
                        <a:ext cx="33623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E219CE1-8671-44C1-8F63-198C093B6CFB}"/>
              </a:ext>
            </a:extLst>
          </p:cNvPr>
          <p:cNvSpPr txBox="1"/>
          <p:nvPr/>
        </p:nvSpPr>
        <p:spPr>
          <a:xfrm>
            <a:off x="6086230" y="473143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(5.21,22)</a:t>
            </a:r>
          </a:p>
        </p:txBody>
      </p:sp>
    </p:spTree>
    <p:extLst>
      <p:ext uri="{BB962C8B-B14F-4D97-AF65-F5344CB8AC3E}">
        <p14:creationId xmlns:p14="http://schemas.microsoft.com/office/powerpoint/2010/main" val="348200268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653848" y="739674"/>
                <a:ext cx="7282763" cy="6018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量子力学の調和振動子モデル：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ℏ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b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1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自由度に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ℏ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のエネルギーを持つフォノンが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個</a:t>
                </a:r>
                <a:b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零点エネルギー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ℏ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/2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が付随</a:t>
                </a: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自由度の調和振動子の平均エネルギー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: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Planck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 ＋ 零点エネルギー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𝑈</m:t>
                    </m:r>
                    <m:r>
                      <a:rPr kumimoji="0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=ℏ</m:t>
                    </m:r>
                    <m:r>
                      <a:rPr kumimoji="0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⋅</m:t>
                    </m:r>
                    <m:r>
                      <a:rPr kumimoji="0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r>
                      <a:rPr kumimoji="0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(ℏ</m:t>
                    </m:r>
                    <m:r>
                      <a:rPr kumimoji="0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ja-JP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)+</m:t>
                    </m:r>
                    <m:f>
                      <m:fPr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</m:num>
                      <m:den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</m:num>
                      <m:den>
                        <m:sSup>
                          <m:sSupPr>
                            <m:ctrlP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sup>
                        </m:sSup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den>
                    </m:f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</m:num>
                      <m:den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定積モル比熱の定義より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𝟑</m:t>
                    </m:r>
                    <m:sSub>
                      <m:sSubPr>
                        <m:ctrlP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  <m:sSub>
                      <m:sSubPr>
                        <m:ctrlP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𝑼</m:t>
                                </m:r>
                              </m:num>
                              <m:den>
                                <m: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𝝏</m:t>
                                </m:r>
                                <m: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𝑻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𝟑</m:t>
                    </m:r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𝑹</m:t>
                    </m:r>
                    <m:f>
                      <m:fPr>
                        <m:ctrlP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𝜷</m:t>
                                </m:r>
                                <m: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  <m: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</m:d>
                          </m:e>
                          <m:sup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e>
                          <m:sup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</m:t>
                            </m:r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ja-JP" alt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ja-JP" alt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kumimoji="0" lang="ja-JP" alt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𝜷</m:t>
                                    </m:r>
                                    <m:r>
                                      <a:rPr kumimoji="0" lang="ja-JP" alt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ℏ</m:t>
                                    </m:r>
                                    <m:r>
                                      <a:rPr kumimoji="0" lang="ja-JP" alt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sup>
                                </m:sSup>
                                <m: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0" lang="ja-JP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&gt;&gt;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ℏ</m:t>
                    </m:r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(=</a:t>
                </a:r>
                <a14:m>
                  <m:oMath xmlns:m="http://schemas.openxmlformats.org/officeDocument/2006/math">
                    <m:r>
                      <a:rPr kumimoji="0" lang="en-US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0)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で</a:t>
                </a:r>
                <a:endPara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	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𝟑</m:t>
                    </m:r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𝑹</m:t>
                    </m:r>
                  </m:oMath>
                </a14:m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　　　　　　　　　　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デュロンープティの法則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0" lang="ja-JP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0  ( &gt;&gt;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1)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で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		</a:t>
                </a: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𝟑</m:t>
                    </m:r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𝑹</m:t>
                    </m:r>
                    <m:sSup>
                      <m:sSupPr>
                        <m:ctrlP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ja-JP" alt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p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−ℏ</m:t>
                        </m:r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𝝎</m:t>
                        </m:r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sSub>
                          <m:sSubPr>
                            <m:ctrlP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ja-JP" alt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sub>
                        </m:sSub>
                        <m:r>
                          <a:rPr kumimoji="0" lang="ja-JP" alt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sup>
                    </m:sSup>
                  </m:oMath>
                </a14:m>
                <a:endPara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　　　　であり、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C</a:t>
                </a:r>
                <a:r>
                  <a:rPr kumimoji="0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V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は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1/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T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に対して指数関数的に減少する。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　・ 熱力学第三法則との矛盾は解消された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　・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残っている問題：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実験的に、固体の比熱は低温では 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T</a:t>
                </a:r>
                <a:r>
                  <a:rPr kumimoji="0" lang="ja-JP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3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に比例する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48" y="739674"/>
                <a:ext cx="7282763" cy="6018635"/>
              </a:xfrm>
              <a:prstGeom prst="rect">
                <a:avLst/>
              </a:prstGeom>
              <a:blipFill>
                <a:blip r:embed="rId3"/>
                <a:stretch>
                  <a:fillRect l="-669" b="-6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4000" b="1" dirty="0">
                <a:solidFill>
                  <a:srgbClr val="0000FF"/>
                </a:solidFill>
              </a:rPr>
              <a:t>比熱のアインシュタイン模型</a:t>
            </a:r>
            <a:endParaRPr lang="en-US" altLang="ja-JP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0345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§9.</a:t>
            </a:r>
            <a:r>
              <a:rPr lang="ja-JP" altLang="en-US" sz="3600" b="1" dirty="0">
                <a:solidFill>
                  <a:srgbClr val="0000FF"/>
                </a:solidFill>
              </a:rPr>
              <a:t>　デバイ模型におけるフォノンの状態密度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44" y="-1828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196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99610" y="819313"/>
                <a:ext cx="7915950" cy="5890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状態密度 </a:t>
                </a: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g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便宜的に、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辺の長さ 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の立方体による周期境界条件を考える。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可能な波長は、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ja-JP" sz="18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ja-JP" sz="18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ja-JP" sz="18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altLang="ja-JP" sz="18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ja-JP" sz="18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𝑧</m:t>
                    </m:r>
                    <m:r>
                      <a:rPr kumimoji="0" lang="en-US" altLang="ja-JP" sz="18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を整数として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λ</m:t>
                    </m:r>
                    <m:r>
                      <a:rPr kumimoji="0" lang="en-US" altLang="ja-JP" sz="18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=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𝐿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/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ja-JP" sz="18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l-GR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λ</m:t>
                    </m:r>
                    <m:r>
                      <a:rPr kumimoji="0" lang="en-US" altLang="ja-JP" sz="18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𝐿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𝑛𝑦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λ</m:t>
                    </m:r>
                    <m:r>
                      <a:rPr kumimoji="0" lang="en-US" altLang="ja-JP" sz="18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𝑧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𝐿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𝑛𝑧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、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波数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0" lang="en-US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=2</m:t>
                    </m:r>
                    <m:r>
                      <a:rPr kumimoji="0" lang="el-GR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𝜋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𝜆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については以下となる。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0" lang="en-US" altLang="ja-JP" sz="1800" b="0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r>
                      <a:rPr kumimoji="0" lang="el-GR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𝜋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ja-JP" sz="18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𝐿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0" lang="en-US" altLang="ja-JP" sz="18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r>
                      <a:rPr kumimoji="0" lang="el-GR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𝜋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ja-JP" sz="18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𝐿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  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0" lang="en-US" altLang="ja-JP" sz="18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𝑧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r>
                      <a:rPr kumimoji="0" lang="el-GR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𝜋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ja-JP" sz="18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𝑧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𝐿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(9.5)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1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つの </a:t>
                </a: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 (</a:t>
                </a:r>
                <a:r>
                  <a:rPr kumimoji="0" lang="en-US" altLang="ja-JP" sz="1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en-US" altLang="ja-JP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x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0" lang="en-US" altLang="ja-JP" sz="1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en-US" altLang="ja-JP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0" lang="en-US" altLang="ja-JP" sz="1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0" lang="en-US" altLang="ja-JP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z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に対して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 が決まり、一つの調和振動子が対応する。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</a:t>
                </a:r>
                <a:r>
                  <a:rPr kumimoji="0" lang="ja-JP" alt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つの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調和振動子が占める 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k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空間での体積 </a:t>
                </a:r>
                <a:r>
                  <a:rPr kumimoji="0" lang="en-US" altLang="ja-JP" sz="1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v</a:t>
                </a:r>
                <a:r>
                  <a:rPr kumimoji="0" lang="en-US" altLang="ja-JP" sz="1800" b="0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k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は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(9.5)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式から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𝑣</m:t>
                    </m:r>
                    <m:r>
                      <a:rPr kumimoji="0" lang="en-US" altLang="ja-JP" sz="18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0" lang="en-US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l-GR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𝜋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</m:d>
                    <m:r>
                      <a:rPr kumimoji="0" lang="en-US" altLang="ja-JP" sz="1800" b="0" i="0" u="none" strike="noStrike" kern="1200" cap="none" spc="0" normalizeH="0" baseline="30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</m:t>
                    </m:r>
                    <m:r>
                      <a:rPr kumimoji="0" lang="en-US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l-GR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</m:d>
                    <m:r>
                      <a:rPr kumimoji="0" lang="en-US" altLang="ja-JP" sz="1800" b="0" i="0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𝑉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			(9.6)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空間の微小体積 </a:t>
                </a:r>
                <a:r>
                  <a:rPr kumimoji="0" lang="en-US" altLang="ja-JP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0" lang="en-US" altLang="ja-JP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中の状態数は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  <m:r>
                          <a:rPr kumimoji="0" lang="en-US" altLang="ja-JP" sz="20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den>
                    </m:f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</m:t>
                    </m:r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𝒌</m:t>
                    </m:r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num>
                      <m:den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0" lang="el-GR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</m:d>
                        <m:r>
                          <a:rPr kumimoji="0" lang="en-US" altLang="ja-JP" sz="2000" b="0" i="0" u="none" strike="noStrike" kern="1200" cap="none" spc="0" normalizeH="0" baseline="3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endParaRPr kumimoji="0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|</a:t>
                </a: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| ~ |</a:t>
                </a: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| + d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の範囲にある状態数は、この体積素片の関係 </a:t>
                </a:r>
                <a:r>
                  <a:rPr kumimoji="0" lang="en-US" altLang="ja-JP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0" lang="en-US" altLang="ja-JP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= 4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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k</a:t>
                </a:r>
                <a:r>
                  <a:rPr kumimoji="0" lang="en-US" altLang="ja-JP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2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d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k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から、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l-GR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𝜋</m:t>
                        </m:r>
                        <m:r>
                          <a:rPr kumimoji="0" lang="en-US" altLang="ja-JP" sz="20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0" lang="en-US" altLang="ja-JP" sz="2000" b="0" i="1" u="none" strike="noStrike" kern="1200" cap="none" spc="0" normalizeH="0" baseline="30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𝑑𝑘</m:t>
                    </m:r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	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	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								(9.7)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(9.4)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式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ja-JP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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0" lang="en-US" altLang="ja-JP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</a:t>
                </a:r>
                <a:r>
                  <a:rPr kumimoji="0" lang="en-US" altLang="ja-JP" sz="1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(d</a:t>
                </a:r>
                <a:r>
                  <a:rPr kumimoji="0" lang="ja-JP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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</a:t>
                </a:r>
                <a:r>
                  <a:rPr kumimoji="0" lang="en-US" altLang="ja-JP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</a:t>
                </a:r>
                <a:r>
                  <a:rPr kumimoji="0" lang="en-US" altLang="ja-JP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</a:t>
                </a:r>
                <a:r>
                  <a:rPr kumimoji="0" lang="en-US" altLang="ja-JP" sz="1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を使って変数を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 </a:t>
                </a:r>
                <a:r>
                  <a:rPr kumimoji="0" lang="ja-JP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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に変換する</a:t>
                </a:r>
                <a:r>
                  <a:rPr kumimoji="0" lang="ja-JP" alt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。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num>
                      <m:den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l-GR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𝝅</m:t>
                        </m:r>
                        <m:r>
                          <a:rPr kumimoji="0" lang="en-US" altLang="ja-JP" sz="1800" b="1" i="1" u="none" strike="noStrike" kern="1200" cap="none" spc="0" normalizeH="0" baseline="3000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𝒔</m:t>
                        </m:r>
                        <m:r>
                          <a:rPr kumimoji="0" lang="en-US" altLang="ja-JP" sz="1800" b="1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𝒍</m:t>
                        </m:r>
                        <m:r>
                          <a:rPr kumimoji="0" lang="en-US" altLang="ja-JP" sz="1800" b="1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  <m:r>
                      <a:rPr kumimoji="0" lang="ja-JP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𝝎</m:t>
                    </m:r>
                    <m:r>
                      <a:rPr kumimoji="0" lang="en-US" altLang="ja-JP" sz="1800" b="1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𝟐</m:t>
                    </m:r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𝒅</m:t>
                    </m:r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𝝎</m:t>
                    </m:r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altLang="ja-JP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ＭＳ Ｐゴシック"/>
                        <a:cs typeface="+mn-cs"/>
                        <a:sym typeface="Symbol" panose="05050102010706020507" pitchFamily="18" charset="2"/>
                      </a:rPr>
                      <m:t>g</m:t>
                    </m:r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𝝎</m:t>
                    </m:r>
                  </m:oMath>
                </a14:m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)d</a:t>
                </a:r>
                <a14:m>
                  <m:oMath xmlns:m="http://schemas.openxmlformats.org/officeDocument/2006/math"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𝝎</m:t>
                    </m:r>
                  </m:oMath>
                </a14:m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							(9.8)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これが、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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~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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+ d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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の範囲にある状態数であり、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g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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を「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 </a:t>
                </a:r>
                <a:r>
                  <a:rPr kumimoji="0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に関する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状態密度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」という。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10" y="819313"/>
                <a:ext cx="7915950" cy="5890459"/>
              </a:xfrm>
              <a:prstGeom prst="rect">
                <a:avLst/>
              </a:prstGeom>
              <a:blipFill>
                <a:blip r:embed="rId3"/>
                <a:stretch>
                  <a:fillRect l="-693" t="-724" b="-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93478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§9.</a:t>
            </a:r>
            <a:r>
              <a:rPr lang="ja-JP" altLang="en-US" sz="3600" b="1" dirty="0">
                <a:solidFill>
                  <a:srgbClr val="0000FF"/>
                </a:solidFill>
              </a:rPr>
              <a:t>　デバイ模型におけるフォノンの状態密度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44" y="-1984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196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5007" y="1172755"/>
            <a:ext cx="584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横波は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つあるので、全状態密度は </a:t>
            </a:r>
            <a:r>
              <a:rPr kumimoji="0" lang="en-US" altLang="ja-JP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</a:t>
            </a:r>
            <a:r>
              <a:rPr kumimoji="0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を 横波の音速として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65549" y="191320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(9.9)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00254"/>
              </p:ext>
            </p:extLst>
          </p:nvPr>
        </p:nvGraphicFramePr>
        <p:xfrm>
          <a:off x="662782" y="3971243"/>
          <a:ext cx="271621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数式" r:id="rId4" imgW="1625400" imgH="431640" progId="Equation.3">
                  <p:embed/>
                </p:oleObj>
              </mc:Choice>
              <mc:Fallback>
                <p:oleObj name="数式" r:id="rId4" imgW="1625400" imgH="43164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2" y="3971243"/>
                        <a:ext cx="2716212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5565549" y="4731425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3"/>
              <p:cNvSpPr txBox="1"/>
              <p:nvPr/>
            </p:nvSpPr>
            <p:spPr bwMode="auto">
              <a:xfrm>
                <a:off x="676275" y="1656738"/>
                <a:ext cx="4667250" cy="850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𝒈</m:t>
                      </m:r>
                      <m:d>
                        <m:dPr>
                          <m:ctrlP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𝝎</m:t>
                          </m:r>
                        </m:e>
                      </m:d>
                      <m:r>
                        <a:rPr kumimoji="0" lang="ja-JP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</m:t>
                      </m:r>
                      <m:r>
                        <a:rPr kumimoji="0" lang="ja-JP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𝝎</m:t>
                      </m:r>
                      <m:r>
                        <a:rPr kumimoji="0" lang="ja-JP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num>
                        <m:den>
                          <m: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sSup>
                            <m:sSupPr>
                              <m:ctrlP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ja-JP" alt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ja-JP" alt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ja-JP" alt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kumimoji="0" lang="ja-JP" alt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𝒍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ja-JP" alt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  <m: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ja-JP" alt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ja-JP" alt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ja-JP" alt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kumimoji="0" lang="ja-JP" alt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𝒕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ja-JP" alt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𝝎</m:t>
                          </m:r>
                        </m:e>
                        <m:sup>
                          <m: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ja-JP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</m:t>
                      </m:r>
                      <m:r>
                        <a:rPr kumimoji="0" lang="ja-JP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𝝎</m:t>
                      </m:r>
                      <m:r>
                        <a:rPr kumimoji="0" lang="ja-JP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ja-JP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𝑨</m:t>
                      </m:r>
                      <m:sSup>
                        <m:sSupPr>
                          <m:ctrlP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𝝎</m:t>
                          </m:r>
                        </m:e>
                        <m:sup>
                          <m:r>
                            <a:rPr kumimoji="0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ja-JP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</m:t>
                      </m:r>
                      <m:r>
                        <a:rPr kumimoji="0" lang="ja-JP" alt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𝝎</m:t>
                      </m:r>
                    </m:oMath>
                  </m:oMathPara>
                </a14:m>
                <a:endParaRPr kumimoji="0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275" y="1656738"/>
                <a:ext cx="4667250" cy="850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>
            <a:lum bright="-20000" contrast="40000"/>
          </a:blip>
          <a:srcRect l="67374" b="69412"/>
          <a:stretch/>
        </p:blipFill>
        <p:spPr>
          <a:xfrm>
            <a:off x="6565392" y="1063158"/>
            <a:ext cx="2138500" cy="180013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71959" y="2605315"/>
            <a:ext cx="68339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連続的な弾性体の音波ではなく、原子の連成振動として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正しく波動方程式を解けば、格子間隔より短い波長の波はありえない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 には上限 </a:t>
            </a:r>
            <a:r>
              <a:rPr kumimoji="0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D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がある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原子数を 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N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とすると格子振動の自由度は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3N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614873"/>
              </p:ext>
            </p:extLst>
          </p:nvPr>
        </p:nvGraphicFramePr>
        <p:xfrm>
          <a:off x="2404767" y="5190703"/>
          <a:ext cx="3119437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数式" r:id="rId8" imgW="1866600" imgH="711000" progId="Equation.3">
                  <p:embed/>
                </p:oleObj>
              </mc:Choice>
              <mc:Fallback>
                <p:oleObj name="数式" r:id="rId8" imgW="1866600" imgH="711000" progId="Equation.3">
                  <p:embed/>
                  <p:pic>
                    <p:nvPicPr>
                      <p:cNvPr id="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767" y="5190703"/>
                        <a:ext cx="3119437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5565549" y="5591635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3">
                <a:extLst>
                  <a:ext uri="{FF2B5EF4-FFF2-40B4-BE49-F238E27FC236}">
                    <a16:creationId xmlns:a16="http://schemas.microsoft.com/office/drawing/2014/main" id="{B7A05283-C40F-4D7B-938F-AB51F18D49B4}"/>
                  </a:ext>
                </a:extLst>
              </p:cNvPr>
              <p:cNvSpPr txBox="1"/>
              <p:nvPr/>
            </p:nvSpPr>
            <p:spPr bwMode="auto">
              <a:xfrm>
                <a:off x="738188" y="4635500"/>
                <a:ext cx="933450" cy="744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Object 3">
                <a:extLst>
                  <a:ext uri="{FF2B5EF4-FFF2-40B4-BE49-F238E27FC236}">
                    <a16:creationId xmlns:a16="http://schemas.microsoft.com/office/drawing/2014/main" id="{B7A05283-C40F-4D7B-938F-AB51F18D4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188" y="4635500"/>
                <a:ext cx="933450" cy="7445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0BE263C-9529-48B9-A13D-142FE7221543}"/>
              </a:ext>
            </a:extLst>
          </p:cNvPr>
          <p:cNvSpPr/>
          <p:nvPr/>
        </p:nvSpPr>
        <p:spPr>
          <a:xfrm>
            <a:off x="662229" y="5598624"/>
            <a:ext cx="18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フォノン状態密度</a:t>
            </a:r>
          </a:p>
        </p:txBody>
      </p:sp>
    </p:spTree>
    <p:extLst>
      <p:ext uri="{BB962C8B-B14F-4D97-AF65-F5344CB8AC3E}">
        <p14:creationId xmlns:p14="http://schemas.microsoft.com/office/powerpoint/2010/main" val="312420730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§9.</a:t>
            </a:r>
            <a:r>
              <a:rPr lang="ja-JP" altLang="en-US" sz="3600" b="1" dirty="0">
                <a:solidFill>
                  <a:srgbClr val="0000FF"/>
                </a:solidFill>
              </a:rPr>
              <a:t>　理想ボース気体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デバイ模型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44" y="-1828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195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91407" y="764555"/>
                <a:ext cx="8585893" cy="5534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量子力学の調和振動子モデル： 角振動数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 の調和振動子のエネルギー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=ℏ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𝜔</m:t>
                    </m:r>
                    <m:d>
                      <m:d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フォノン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つが エネルギー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=ℏ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𝜔</m:t>
                    </m:r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をもつ</a:t>
                </a:r>
                <a:b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</a:b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Planck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分布から、この調和振動子のエネルギーの統計平均は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𝑈</m:t>
                    </m:r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f>
                          <m:f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den>
                        </m:f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+3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f>
                          <m:f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num>
                          <m:den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			(9.17)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 　　　</a:t>
                </a:r>
                <a14:m>
                  <m:oMath xmlns:m="http://schemas.openxmlformats.org/officeDocument/2006/math"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9</m:t>
                            </m:r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  <m:sSup>
                              <m:sSup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kumimoji="0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den>
                        </m:f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</m:nary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+3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𝑁</m:t>
                    </m:r>
                    <m:f>
                      <m:f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</m:num>
                      <m:den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				(9.18)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ℏ</m:t>
                    </m:r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とおくと、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𝑈</m:t>
                    </m:r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</m:num>
                      <m:den>
                        <m:sSup>
                          <m:sSup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𝐷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</m:e>
                            </m:d>
                          </m:e>
                          <m:sup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p>
                        </m:sSup>
                      </m:den>
                    </m:f>
                    <m:nary>
                      <m:nary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ℏ</m:t>
                        </m:r>
                        <m:sSub>
                          <m:sSub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den>
                        </m:f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𝑑𝑥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+3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  <m:f>
                          <m:f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num>
                          <m:den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			(9.19)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エネルギーを表すのに、温度で表すとわかりやすい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Θ</m:t>
                        </m:r>
                      </m:e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=ℏ</m:t>
                    </m:r>
                    <m:sSub>
                      <m:sSub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								(9.20)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　　　　　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Θ</m:t>
                        </m:r>
                      </m:e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: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Debye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温度　多くの物質では数百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K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程度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07" y="764555"/>
                <a:ext cx="8585893" cy="5534785"/>
              </a:xfrm>
              <a:prstGeom prst="rect">
                <a:avLst/>
              </a:prstGeom>
              <a:blipFill>
                <a:blip r:embed="rId3"/>
                <a:stretch>
                  <a:fillRect l="-639" t="-7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52359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§9.</a:t>
            </a:r>
            <a:r>
              <a:rPr lang="ja-JP" altLang="en-US" sz="3600" b="1" dirty="0">
                <a:solidFill>
                  <a:srgbClr val="0000FF"/>
                </a:solidFill>
              </a:rPr>
              <a:t>　デバイ模型の比熱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高温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44" y="-1828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1407" y="855345"/>
            <a:ext cx="5684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エネルギーを表すのに、温度で表すとわかりやすい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</a:t>
            </a:r>
            <a:r>
              <a:rPr kumimoji="0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D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: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Debye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温度　多くの物質では数百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程度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885825" y="1252538"/>
          <a:ext cx="1335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数式" r:id="rId4" imgW="799920" imgH="215640" progId="Equation.3">
                  <p:embed/>
                </p:oleObj>
              </mc:Choice>
              <mc:Fallback>
                <p:oleObj name="数式" r:id="rId4" imgW="799920" imgH="215640" progId="Equation.3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252538"/>
                        <a:ext cx="13350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6370366" y="123329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(9.20)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831850" y="2105025"/>
          <a:ext cx="351948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数式" r:id="rId6" imgW="2108160" imgH="469800" progId="Equation.3">
                  <p:embed/>
                </p:oleObj>
              </mc:Choice>
              <mc:Fallback>
                <p:oleObj name="数式" r:id="rId6" imgW="2108160" imgH="4698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105025"/>
                        <a:ext cx="3519488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6370366" y="229368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(9.21)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9790" y="3003352"/>
            <a:ext cx="630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高温の場合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</a:t>
            </a:r>
            <a:r>
              <a:rPr kumimoji="0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D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/ </a:t>
            </a:r>
            <a:r>
              <a:rPr kumimoji="0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T, x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&lt;&lt; 1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(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以下、零点エネルギーは無視する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)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869153" y="3378119"/>
          <a:ext cx="4249589" cy="60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数式" r:id="rId8" imgW="2958840" imgH="419040" progId="Equation.3">
                  <p:embed/>
                </p:oleObj>
              </mc:Choice>
              <mc:Fallback>
                <p:oleObj name="数式" r:id="rId8" imgW="2958840" imgH="419040" progId="Equation.3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53" y="3378119"/>
                        <a:ext cx="4249589" cy="605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869153" y="4026461"/>
          <a:ext cx="5172075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数式" r:id="rId10" imgW="3098520" imgH="990360" progId="Equation.3">
                  <p:embed/>
                </p:oleObj>
              </mc:Choice>
              <mc:Fallback>
                <p:oleObj name="数式" r:id="rId10" imgW="3098520" imgH="990360" progId="Equation.3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53" y="4026461"/>
                        <a:ext cx="5172075" cy="166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6370366" y="352729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(9.22)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370366" y="428269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(9.23)</a:t>
            </a: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815870" y="5691188"/>
          <a:ext cx="43449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数式" r:id="rId12" imgW="2603160" imgH="444240" progId="Equation.3">
                  <p:embed/>
                </p:oleObj>
              </mc:Choice>
              <mc:Fallback>
                <p:oleObj name="数式" r:id="rId12" imgW="2603160" imgH="444240" progId="Equation.3">
                  <p:embed/>
                  <p:pic>
                    <p:nvPicPr>
                      <p:cNvPr id="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870" y="5691188"/>
                        <a:ext cx="43449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6370366" y="5683465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(9.24)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6" name="直線コネクタ 5"/>
          <p:cNvCxnSpPr/>
          <p:nvPr/>
        </p:nvCxnSpPr>
        <p:spPr bwMode="auto">
          <a:xfrm>
            <a:off x="2334752" y="6278045"/>
            <a:ext cx="51368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テキスト ボックス 28"/>
          <p:cNvSpPr txBox="1"/>
          <p:nvPr/>
        </p:nvSpPr>
        <p:spPr>
          <a:xfrm>
            <a:off x="2223122" y="6333121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デュロンープティの法則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81109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§9.</a:t>
            </a:r>
            <a:r>
              <a:rPr lang="ja-JP" altLang="en-US" sz="3600" b="1" dirty="0">
                <a:solidFill>
                  <a:srgbClr val="0000FF"/>
                </a:solidFill>
              </a:rPr>
              <a:t>　デバイ模型の比熱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低温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44" y="-1828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889000" y="725488"/>
          <a:ext cx="25654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数式" r:id="rId4" imgW="1536480" imgH="469800" progId="Equation.3">
                  <p:embed/>
                </p:oleObj>
              </mc:Choice>
              <mc:Fallback>
                <p:oleObj name="数式" r:id="rId4" imgW="1536480" imgH="4698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725488"/>
                        <a:ext cx="25654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6568229" y="91362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(9.21)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9790" y="1603391"/>
            <a:ext cx="63671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低温の場合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ja-JP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</a:t>
            </a:r>
            <a:r>
              <a:rPr kumimoji="0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D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/</a:t>
            </a:r>
            <a:r>
              <a:rPr kumimoji="0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T, x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&gt;&gt; 1</a:t>
            </a:r>
            <a:r>
              <a:rPr kumimoji="0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、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積分の上限 </a:t>
            </a:r>
            <a:r>
              <a:rPr kumimoji="0" lang="ja-JP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</a:t>
            </a:r>
            <a:r>
              <a:rPr kumimoji="0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D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/</a:t>
            </a:r>
            <a:r>
              <a:rPr kumimoji="0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T</a:t>
            </a:r>
            <a:r>
              <a:rPr kumimoji="0" lang="ja-JP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を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 と近似できる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公式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928688" y="2017713"/>
          <a:ext cx="22891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数式" r:id="rId6" imgW="1371600" imgH="469800" progId="Equation.3">
                  <p:embed/>
                </p:oleObj>
              </mc:Choice>
              <mc:Fallback>
                <p:oleObj name="数式" r:id="rId6" imgW="1371600" imgH="469800" progId="Equation.3">
                  <p:embed/>
                  <p:pic>
                    <p:nvPicPr>
                      <p:cNvPr id="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017713"/>
                        <a:ext cx="2289175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6568229" y="220595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(9.25)</a:t>
            </a: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954088" y="2787323"/>
          <a:ext cx="1758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数式" r:id="rId8" imgW="1054080" imgH="419040" progId="Equation.3">
                  <p:embed/>
                </p:oleObj>
              </mc:Choice>
              <mc:Fallback>
                <p:oleObj name="数式" r:id="rId8" imgW="1054080" imgH="419040" progId="Equation.3">
                  <p:embed/>
                  <p:pic>
                    <p:nvPicPr>
                      <p:cNvPr id="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2787323"/>
                        <a:ext cx="175895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971550" y="3654425"/>
          <a:ext cx="1562722" cy="88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数式" r:id="rId10" imgW="838080" imgH="469800" progId="Equation.3">
                  <p:embed/>
                </p:oleObj>
              </mc:Choice>
              <mc:Fallback>
                <p:oleObj name="数式" r:id="rId10" imgW="838080" imgH="469800" progId="Equation.3">
                  <p:embed/>
                  <p:pic>
                    <p:nvPicPr>
                      <p:cNvPr id="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54425"/>
                        <a:ext cx="1562722" cy="880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6568229" y="387559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(9.26)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"/>
              <p:cNvSpPr txBox="1"/>
              <p:nvPr/>
            </p:nvSpPr>
            <p:spPr bwMode="auto">
              <a:xfrm>
                <a:off x="954088" y="4427538"/>
                <a:ext cx="4618037" cy="12715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ja-JP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ja-JP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ja-JP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088" y="4427538"/>
                <a:ext cx="4618037" cy="12715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/>
          <p:cNvSpPr txBox="1"/>
          <p:nvPr/>
        </p:nvSpPr>
        <p:spPr>
          <a:xfrm>
            <a:off x="6568229" y="478797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(9.27)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19257" y="5776497"/>
            <a:ext cx="55980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Einstein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模型では説明できなかった 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低温での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</a:t>
            </a:r>
            <a:r>
              <a:rPr kumimoji="0" lang="en-US" altLang="ja-JP" sz="28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則を説明できる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75091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/>
          <a:srcRect r="10413" b="16854"/>
          <a:stretch/>
        </p:blipFill>
        <p:spPr>
          <a:xfrm>
            <a:off x="5057373" y="3969662"/>
            <a:ext cx="4082230" cy="2861660"/>
          </a:xfrm>
          <a:prstGeom prst="rect">
            <a:avLst/>
          </a:prstGeom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§9.</a:t>
            </a:r>
            <a:r>
              <a:rPr lang="ja-JP" altLang="en-US" sz="3600" b="1" dirty="0">
                <a:solidFill>
                  <a:srgbClr val="0000FF"/>
                </a:solidFill>
              </a:rPr>
              <a:t>　デバイ模型の比熱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全温度領域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44" y="-1828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712788" y="725488"/>
          <a:ext cx="25638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数式" r:id="rId5" imgW="1536480" imgH="469800" progId="Equation.3">
                  <p:embed/>
                </p:oleObj>
              </mc:Choice>
              <mc:Fallback>
                <p:oleObj name="数式" r:id="rId5" imgW="1536480" imgH="4698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725488"/>
                        <a:ext cx="2563812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5057373" y="93268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(9.21)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1860" y="1531671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一般の場合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  <a:sym typeface="Symbol" panose="05050102010706020507" pitchFamily="18" charset="2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35759" y="2678147"/>
            <a:ext cx="1901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Debye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の比熱式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866775" y="1773238"/>
          <a:ext cx="29035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数式" r:id="rId7" imgW="1739880" imgH="482400" progId="Equation.3">
                  <p:embed/>
                </p:oleObj>
              </mc:Choice>
              <mc:Fallback>
                <p:oleObj name="数式" r:id="rId7" imgW="1739880" imgH="482400" progId="Equation.3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1773238"/>
                        <a:ext cx="29035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4030451" y="198979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(9.29)</a:t>
            </a: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847725" y="2593975"/>
          <a:ext cx="17605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数式" r:id="rId9" imgW="1054080" imgH="431640" progId="Equation.3">
                  <p:embed/>
                </p:oleObj>
              </mc:Choice>
              <mc:Fallback>
                <p:oleObj name="数式" r:id="rId9" imgW="1054080" imgH="431640" progId="Equation.3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2593975"/>
                        <a:ext cx="176053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4030451" y="2660217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(9.30a)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799695" y="3353825"/>
          <a:ext cx="25860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数式" r:id="rId11" imgW="1549080" imgH="482400" progId="Equation.3">
                  <p:embed/>
                </p:oleObj>
              </mc:Choice>
              <mc:Fallback>
                <p:oleObj name="数式" r:id="rId11" imgW="1549080" imgH="482400" progId="Equation.3">
                  <p:embed/>
                  <p:pic>
                    <p:nvPicPr>
                      <p:cNvPr id="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95" y="3353825"/>
                        <a:ext cx="25860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4030451" y="358019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(9.30b)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35759" y="3581360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Debye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関数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241205" y="4264405"/>
                <a:ext cx="31419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l-GR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Θ</m:t>
                    </m:r>
                    <m:r>
                      <a:rPr kumimoji="0" lang="en-US" altLang="ja-JP" sz="1800" b="0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𝐷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y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0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で </a:t>
                </a:r>
                <a:r>
                  <a:rPr kumimoji="0" lang="en-US" altLang="ja-JP" sz="1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f</a:t>
                </a:r>
                <a:r>
                  <a:rPr kumimoji="0" lang="en-US" altLang="ja-JP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D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(</a:t>
                </a:r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y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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</a:t>
                </a:r>
                <a:b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</a:b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　　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(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デュロンープティの法則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05" y="4264405"/>
                <a:ext cx="3141950" cy="646331"/>
              </a:xfrm>
              <a:prstGeom prst="rect">
                <a:avLst/>
              </a:prstGeom>
              <a:blipFill>
                <a:blip r:embed="rId13"/>
                <a:stretch>
                  <a:fillRect t="-7547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/>
          <p:cNvSpPr txBox="1"/>
          <p:nvPr/>
        </p:nvSpPr>
        <p:spPr>
          <a:xfrm>
            <a:off x="6845237" y="5027276"/>
            <a:ext cx="2258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Al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の比熱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実線は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</a:t>
            </a:r>
            <a:r>
              <a:rPr kumimoji="0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D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=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396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K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92771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Estimate Debye temperature from Cp/</a:t>
            </a:r>
            <a:r>
              <a:rPr lang="en-US" altLang="ja-JP" sz="2800" b="1" dirty="0" err="1">
                <a:solidFill>
                  <a:srgbClr val="0000FF"/>
                </a:solidFill>
              </a:rPr>
              <a:t>Cv</a:t>
            </a:r>
            <a:r>
              <a:rPr lang="en-US" altLang="ja-JP" sz="2800" b="1" dirty="0">
                <a:solidFill>
                  <a:srgbClr val="0000FF"/>
                </a:solidFill>
              </a:rPr>
              <a:t> – T data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Program: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[data-COE]\Cp\</a:t>
            </a: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Cp-T-Fit.py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               [Programs]\python\Cp\Cp-T-Fit.py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データ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[data-COE]\Cp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Usage: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Cp-T-Fit.py mode 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ciffile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args</a:t>
            </a:r>
            <a:endParaRPr kumimoji="0" lang="en-US" altLang="ja-JP" sz="1600" b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 python Cp-T-Fit.py 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(.xlsx) 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ciffile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TD Cp0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ex: python Cp-T-Fit.py sim Ba3SiO-heat capacity.xlsx Ba3SiO-11.cif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(ii) python Cp-T-Fit.py 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(.xlsx) 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ciffile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TD 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optid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(TD) Cp0 </a:t>
            </a:r>
            <a:r>
              <a:rPr kumimoji="0" lang="en-US" altLang="ja-JP" sz="16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optid</a:t>
            </a: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(Cp0)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ex: python Cp-T-Fit.py fit Ba3SiO-heat capacity.xlsx Ba3SiO-11.cif 300.0 1</a:t>
            </a:r>
            <a:endParaRPr kumimoji="0" lang="en-US" altLang="ja-JP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Input files: Excel (.xlsx)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                CIF file (.</a:t>
            </a:r>
            <a:r>
              <a:rPr kumimoji="0" lang="en-US" altLang="ja-JP" sz="18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cif</a:t>
            </a: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                parameter file (.in)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Output files:</a:t>
            </a:r>
            <a:r>
              <a:rPr kumimoji="0" lang="ja-JP" altLang="en-US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parameter file (.in)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                    CSV files</a:t>
            </a:r>
            <a:endParaRPr kumimoji="0" lang="en-US" altLang="ja-JP" sz="1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8220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197366"/>
            <a:ext cx="3060205" cy="2296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97922" y="944122"/>
                <a:ext cx="8812306" cy="3637006"/>
              </a:xfrm>
            </p:spPr>
            <p:txBody>
              <a:bodyPr>
                <a:noAutofit/>
              </a:bodyPr>
              <a:lstStyle/>
              <a:p>
                <a:pPr marL="0" lvl="1" indent="0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ja-JP" altLang="en-US" sz="2400" dirty="0">
                    <a:solidFill>
                      <a:schemeClr val="tx1"/>
                    </a:solidFill>
                  </a:rPr>
                  <a:t>金属の電子比熱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		(8.67)</a:t>
                </a:r>
              </a:p>
              <a:p>
                <a:pPr marL="0" lvl="1" indent="0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0" lang="en-US" altLang="ja-JP" sz="2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4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2400" b="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400" b="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kumimoji="0" lang="en-US" altLang="ja-JP" sz="2400" b="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kumimoji="0" lang="en-US" altLang="ja-JP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4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400" b="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kumimoji="0" lang="en-US" altLang="ja-JP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24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2400" b="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kumimoji="0" lang="en-US" altLang="ja-JP" sz="24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ja-JP" sz="2400" kern="1200" dirty="0">
                    <a:solidFill>
                      <a:schemeClr val="tx1"/>
                    </a:solidFill>
                  </a:rPr>
                  <a:t>			(8.54,</a:t>
                </a:r>
                <a:r>
                  <a:rPr kumimoji="0" lang="ja-JP" altLang="en-US" sz="2400" kern="1200" dirty="0">
                    <a:solidFill>
                      <a:schemeClr val="tx1"/>
                    </a:solidFill>
                  </a:rPr>
                  <a:t> </a:t>
                </a:r>
                <a:r>
                  <a:rPr kumimoji="0" lang="en-US" altLang="ja-JP" sz="2400" kern="1200" dirty="0">
                    <a:solidFill>
                      <a:schemeClr val="tx1"/>
                    </a:solidFill>
                  </a:rPr>
                  <a:t>8.65)</a:t>
                </a:r>
              </a:p>
              <a:p>
                <a:pPr marL="0" lvl="1" indent="0">
                  <a:buNone/>
                </a:pPr>
                <a:r>
                  <a:rPr lang="ja-JP" altLang="en-US" sz="2400" dirty="0">
                    <a:solidFill>
                      <a:schemeClr val="tx1"/>
                    </a:solidFill>
                  </a:rPr>
                  <a:t>格子比熱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ja-JP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ja-JP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ja-JP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ja-JP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ja-JP" alt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ja-JP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ja-JP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ja-JP" alt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𝛩</m:t>
                                    </m:r>
                                  </m:e>
                                  <m:sub>
                                    <m:r>
                                      <a:rPr lang="ja-JP" alt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ja-JP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	(9.27)</a:t>
                </a:r>
              </a:p>
              <a:p>
                <a:pPr marL="0" lvl="1" indent="0">
                  <a:buNone/>
                </a:pPr>
                <a:r>
                  <a:rPr lang="en-US" altLang="ja-JP" sz="2400" dirty="0">
                    <a:solidFill>
                      <a:schemeClr val="tx1"/>
                    </a:solidFill>
                  </a:rPr>
                  <a:t>=&gt;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(8.68)</a:t>
                </a:r>
              </a:p>
              <a:p>
                <a:pPr marL="0" lvl="1" indent="0">
                  <a:buNone/>
                </a:pPr>
                <a:r>
                  <a:rPr lang="ja-JP" altLang="en-US" sz="2400" dirty="0">
                    <a:solidFill>
                      <a:schemeClr val="tx1"/>
                    </a:solidFill>
                  </a:rPr>
                  <a:t>　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			(8.69)</a:t>
                </a:r>
              </a:p>
              <a:p>
                <a:pPr marL="0" lvl="1" indent="0">
                  <a:buNone/>
                </a:pPr>
                <a:r>
                  <a:rPr lang="ja-JP" altLang="en-US" sz="2400" dirty="0">
                    <a:solidFill>
                      <a:schemeClr val="tx1"/>
                    </a:solidFill>
                  </a:rPr>
                  <a:t>　　　とし、直線の切片と傾きから </a:t>
                </a:r>
                <a14:m>
                  <m:oMath xmlns:m="http://schemas.openxmlformats.org/officeDocument/2006/math">
                    <m:r>
                      <a:rPr lang="ja-JP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ja-JP" altLang="en-US" sz="2400" dirty="0">
                    <a:solidFill>
                      <a:schemeClr val="tx1"/>
                    </a:solidFill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ja-JP" altLang="en-US" sz="2400" dirty="0">
                    <a:solidFill>
                      <a:schemeClr val="tx1"/>
                    </a:solidFill>
                  </a:rPr>
                  <a:t> を決定する</a:t>
                </a:r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 marL="0" lvl="1" indent="0">
                  <a:buNone/>
                </a:pPr>
                <a:endParaRPr lang="en-US" altLang="ja-JP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22" y="944122"/>
                <a:ext cx="8812306" cy="3637006"/>
              </a:xfrm>
              <a:blipFill>
                <a:blip r:embed="rId4"/>
                <a:stretch>
                  <a:fillRect l="-1037" t="-1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anose="02020603050405020304" pitchFamily="18" charset="0"/>
              </a:rPr>
              <a:t>有効質量と音速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44" y="-18288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185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509164" y="908719"/>
                <a:ext cx="2002343" cy="652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８－５図</a:t>
                </a:r>
                <a:endPara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𝑻</m:t>
                    </m:r>
                  </m:oMath>
                </a14:m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e>
                      <m:sup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の関係</a:t>
                </a:r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164" y="908719"/>
                <a:ext cx="2002343" cy="652551"/>
              </a:xfrm>
              <a:prstGeom prst="rect">
                <a:avLst/>
              </a:prstGeom>
              <a:blipFill>
                <a:blip r:embed="rId5"/>
                <a:stretch>
                  <a:fillRect l="-2744" t="-6542" r="-2744" b="-11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945E51A-C1BB-4794-B010-DD54D0055768}"/>
                  </a:ext>
                </a:extLst>
              </p:cNvPr>
              <p:cNvSpPr txBox="1"/>
              <p:nvPr/>
            </p:nvSpPr>
            <p:spPr>
              <a:xfrm>
                <a:off x="467544" y="4906826"/>
                <a:ext cx="8496944" cy="1363387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>
                <a:spAutoFit/>
              </a:bodyPr>
              <a:lstStyle/>
              <a:p>
                <a:pPr marL="0" lvl="1" indent="0">
                  <a:buNone/>
                </a:pPr>
                <a:r>
                  <a:rPr lang="ja-JP" altLang="en-US" sz="2400" dirty="0">
                    <a:solidFill>
                      <a:schemeClr val="bg1"/>
                    </a:solidFill>
                  </a:rPr>
                  <a:t>有効質量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ja-JP" i="1" baseline="30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ja-JP" altLang="en-US" sz="2400" dirty="0">
                    <a:solidFill>
                      <a:schemeClr val="bg1"/>
                    </a:solidFill>
                  </a:rPr>
                  <a:t>：</a:t>
                </a:r>
                <a:r>
                  <a:rPr lang="en-US" altLang="ja-JP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400" i="1" kern="1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sz="2400" b="0" i="1" kern="1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400" b="0" i="1" kern="1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2400" b="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kumimoji="0" lang="en-US" altLang="ja-JP" sz="2400" b="0" i="1" kern="12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kumimoji="0" lang="en-US" altLang="ja-JP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400" i="1" kern="1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kern="1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400" b="0" i="1" kern="1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kumimoji="0" lang="en-US" altLang="ja-JP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2400" i="1" kern="1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400" b="0" i="1" kern="1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2400" b="0" i="1" kern="1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kumimoji="0" lang="en-US" altLang="ja-JP" sz="2400" b="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ja-JP" sz="2400" b="0" i="1" kern="12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2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sz="2400" b="0" i="1" baseline="30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en-US" altLang="ja-JP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altLang="ja-JP" sz="2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altLang="ja-JP" sz="24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indent="0">
                  <a:buNone/>
                </a:pPr>
                <a:r>
                  <a:rPr lang="ja-JP" altLang="en-US" sz="2400" dirty="0">
                    <a:solidFill>
                      <a:schemeClr val="bg1"/>
                    </a:solidFill>
                  </a:rPr>
                  <a:t>音速の平均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0" lang="en-US" altLang="ja-JP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0"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0" lang="en-US" altLang="ja-JP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ja-JP" alt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ja-JP" alt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ja-JP" alt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ja-JP" altLang="en-US" sz="24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0" lang="ja-JP" altLang="en-US" sz="24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ja-JP" altLang="en-US" sz="24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kumimoji="0" lang="ja-JP" altLang="en-US" sz="2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ja-JP" alt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ja-JP" altLang="en-US" sz="2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ja-JP" alt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ja-JP" altLang="en-US" sz="24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ja-JP" altLang="en-US" sz="24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0" lang="ja-JP" altLang="en-US" sz="2400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ja-JP" altLang="en-US" sz="24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−1/3</m:t>
                        </m:r>
                      </m:sup>
                    </m:sSup>
                    <m:r>
                      <a:rPr kumimoji="0" lang="en-US" altLang="ja-JP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chemeClr val="bg1"/>
                    </a:solidFill>
                  </a:rPr>
                  <a:t>:</a:t>
                </a:r>
                <a:r>
                  <a:rPr lang="ja-JP" alt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ja-JP" altLang="en-US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  <m:sub>
                        <m:r>
                          <a:rPr kumimoji="0" lang="ja-JP" altLang="en-US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kumimoji="0"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kumimoji="0" lang="ja-JP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2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ja-JP" alt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2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ja-JP" altLang="en-US" sz="2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en-US" altLang="ja-JP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ja-JP" altLang="en-US" sz="2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altLang="ja-JP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kumimoji="0" lang="ja-JP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f>
                              <m:fPr>
                                <m:ctrlPr>
                                  <a:rPr kumimoji="0" lang="ja-JP" alt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ja-JP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kumimoji="0" lang="en-US" altLang="ja-JP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kumimoji="0" lang="en-US" altLang="ja-JP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945E51A-C1BB-4794-B010-DD54D0055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06826"/>
                <a:ext cx="8496944" cy="1363387"/>
              </a:xfrm>
              <a:prstGeom prst="rect">
                <a:avLst/>
              </a:prstGeom>
              <a:blipFill>
                <a:blip r:embed="rId6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3D040B-9F2A-4376-9D38-238728E63F0C}"/>
              </a:ext>
            </a:extLst>
          </p:cNvPr>
          <p:cNvSpPr txBox="1"/>
          <p:nvPr/>
        </p:nvSpPr>
        <p:spPr>
          <a:xfrm>
            <a:off x="4197506" y="6271246"/>
            <a:ext cx="495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Ref.Y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 Xiao et al.,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Phys.Rev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.. B 94, 125203 (2016)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55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Input file:</a:t>
            </a:r>
            <a:r>
              <a:rPr lang="ja-JP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</a:rPr>
              <a:t>Excel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SrTiO3-Cp .xls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The first and second columns must be temperature T [K] and heat capacitance [J/K/g]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C0CAE41C-6404-46C7-916D-CF40408C0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7754"/>
              </p:ext>
            </p:extLst>
          </p:nvPr>
        </p:nvGraphicFramePr>
        <p:xfrm>
          <a:off x="1043608" y="1374236"/>
          <a:ext cx="1371600" cy="1948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07418996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07421338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T(K)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Cp (J/K/g)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299502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303.101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0.55365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501654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303.2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0.55376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681529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303.299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0.55385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797892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303.398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0.55397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75574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303.496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0.55406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53209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303.594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0.55415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558769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303.694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0.55423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978959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303.793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0.55434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92089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303.892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0.55444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597083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303.992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0.55453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7801445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F652E044-8CBA-464C-9EFD-147875EE2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573" y="3501008"/>
            <a:ext cx="9144000" cy="68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 kern="0" dirty="0">
                <a:solidFill>
                  <a:srgbClr val="0000FF"/>
                </a:solidFill>
              </a:rPr>
              <a:t>Input file:</a:t>
            </a:r>
            <a:r>
              <a:rPr lang="ja-JP" altLang="en-US" sz="2800" b="1" kern="0" dirty="0">
                <a:solidFill>
                  <a:srgbClr val="0000FF"/>
                </a:solidFill>
              </a:rPr>
              <a:t> </a:t>
            </a:r>
            <a:r>
              <a:rPr lang="en-US" altLang="ja-JP" sz="2800" b="1" kern="0" dirty="0">
                <a:solidFill>
                  <a:srgbClr val="0000FF"/>
                </a:solidFill>
              </a:rPr>
              <a:t>CIF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5AC0B0-8ADF-493E-99A7-0726C873CAD6}"/>
              </a:ext>
            </a:extLst>
          </p:cNvPr>
          <p:cNvSpPr txBox="1"/>
          <p:nvPr/>
        </p:nvSpPr>
        <p:spPr>
          <a:xfrm>
            <a:off x="71052" y="4067780"/>
            <a:ext cx="900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CIF file is u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sed to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aculate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number density of atoms and the Dulong-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Putit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limit</a:t>
            </a:r>
          </a:p>
        </p:txBody>
      </p:sp>
    </p:spTree>
    <p:extLst>
      <p:ext uri="{BB962C8B-B14F-4D97-AF65-F5344CB8AC3E}">
        <p14:creationId xmlns:p14="http://schemas.microsoft.com/office/powerpoint/2010/main" val="27432773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1</a:t>
            </a:r>
            <a:r>
              <a:rPr lang="en-US" altLang="ja-JP" sz="2800" b="1" baseline="30000" dirty="0">
                <a:solidFill>
                  <a:srgbClr val="0000FF"/>
                </a:solidFill>
              </a:rPr>
              <a:t>st</a:t>
            </a:r>
            <a:r>
              <a:rPr lang="en-US" altLang="ja-JP" sz="2800" b="1" dirty="0">
                <a:solidFill>
                  <a:srgbClr val="0000FF"/>
                </a:solidFill>
              </a:rPr>
              <a:t> step: Estimate C</a:t>
            </a:r>
            <a:r>
              <a:rPr lang="en-US" altLang="ja-JP" sz="2800" b="1" baseline="-25000" dirty="0">
                <a:solidFill>
                  <a:srgbClr val="0000FF"/>
                </a:solidFill>
              </a:rPr>
              <a:t>p</a:t>
            </a:r>
            <a:r>
              <a:rPr lang="en-US" altLang="ja-JP" sz="2800" b="1" baseline="30000" dirty="0">
                <a:solidFill>
                  <a:srgbClr val="0000FF"/>
                </a:solidFill>
              </a:rPr>
              <a:t>0</a:t>
            </a:r>
            <a:r>
              <a:rPr lang="en-US" altLang="ja-JP" sz="2800" b="1" dirty="0">
                <a:solidFill>
                  <a:srgbClr val="0000FF"/>
                </a:solidFill>
              </a:rPr>
              <a:t> and T</a:t>
            </a:r>
            <a:r>
              <a:rPr lang="en-US" altLang="ja-JP" sz="2800" b="1" baseline="-25000" dirty="0">
                <a:solidFill>
                  <a:srgbClr val="0000FF"/>
                </a:solidFill>
              </a:rPr>
              <a:t>D</a:t>
            </a:r>
            <a:r>
              <a:rPr lang="en-US" altLang="ja-JP" sz="2800" b="1" dirty="0">
                <a:solidFill>
                  <a:srgbClr val="0000FF"/>
                </a:solidFill>
              </a:rPr>
              <a:t> (Debye temperature)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Cp-T-Fit.py sim SrTiO3-Cp.xlsx SrTiO3.cif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dirty="0">
              <a:solidFill>
                <a:srgbClr val="0099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latin typeface="Times New Roman"/>
                <a:ea typeface="ＭＳ Ｐゴシック"/>
              </a:rPr>
              <a:t>Console output: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Atom density      :  8.39667e+22 cm^-3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               0.0272484 mol/g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Dulong-</a:t>
            </a:r>
            <a:r>
              <a:rPr kumimoji="0" lang="en-US" altLang="ja-JP" sz="1400" b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Putit</a:t>
            </a: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limit:      24.9435 J/K/mol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                   0.679671 J/K/g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Cp(max):     0.6691 J/K/g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solidFill>
                  <a:srgbClr val="0000FF"/>
                </a:solidFill>
                <a:latin typeface="Times New Roman"/>
                <a:ea typeface="ＭＳ Ｐゴシック"/>
              </a:rPr>
              <a:t>		# Maximum value in the measured Cp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Cp lower limit for TD approximation:    0.02409 J/K/g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dirty="0">
                <a:solidFill>
                  <a:srgbClr val="0000FF"/>
                </a:solidFill>
                <a:latin typeface="Times New Roman"/>
                <a:ea typeface="ＭＳ Ｐゴシック"/>
              </a:rPr>
              <a:t>		# The approximation eq is valid for the measured Cp data larger than this value</a:t>
            </a:r>
            <a:endParaRPr kumimoji="0" lang="en-US" altLang="ja-JP" sz="1400" b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6F0E596-4034-4DF9-963F-D167FF4F6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 t="53315" r="829" b="1535"/>
          <a:stretch/>
        </p:blipFill>
        <p:spPr>
          <a:xfrm>
            <a:off x="4541513" y="3711504"/>
            <a:ext cx="4422975" cy="22114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8929621-BE79-4B14-9A96-821E436FC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4" b="46807"/>
          <a:stretch/>
        </p:blipFill>
        <p:spPr>
          <a:xfrm>
            <a:off x="-6032" y="3789223"/>
            <a:ext cx="4536168" cy="216005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6F8E5C-2494-404E-A3E7-C708C99C2368}"/>
              </a:ext>
            </a:extLst>
          </p:cNvPr>
          <p:cNvSpPr txBox="1"/>
          <p:nvPr/>
        </p:nvSpPr>
        <p:spPr>
          <a:xfrm>
            <a:off x="5292080" y="4077072"/>
            <a:ext cx="32403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2400" dirty="0">
                <a:solidFill>
                  <a:srgbClr val="0000FF"/>
                </a:solidFill>
                <a:latin typeface="Times New Roman"/>
                <a:ea typeface="ＭＳ Ｐゴシック"/>
              </a:rPr>
              <a:t>Estimate T</a:t>
            </a:r>
            <a:r>
              <a:rPr kumimoji="0" lang="en-US" altLang="ja-JP" sz="2400" baseline="-25000" dirty="0">
                <a:solidFill>
                  <a:srgbClr val="0000FF"/>
                </a:solidFill>
                <a:latin typeface="Times New Roman"/>
                <a:ea typeface="ＭＳ Ｐゴシック"/>
              </a:rPr>
              <a:t>D</a:t>
            </a:r>
          </a:p>
          <a:p>
            <a:r>
              <a:rPr kumimoji="0" lang="en-US" altLang="ja-JP" dirty="0">
                <a:solidFill>
                  <a:srgbClr val="0000FF"/>
                </a:solidFill>
                <a:latin typeface="Times New Roman"/>
                <a:ea typeface="ＭＳ Ｐゴシック"/>
              </a:rPr>
              <a:t>From plateau</a:t>
            </a:r>
          </a:p>
          <a:p>
            <a:r>
              <a:rPr kumimoji="0" lang="ja-JP" altLang="en-US" dirty="0">
                <a:solidFill>
                  <a:srgbClr val="0000FF"/>
                </a:solidFill>
                <a:latin typeface="Times New Roman"/>
                <a:ea typeface="ＭＳ Ｐゴシック"/>
              </a:rPr>
              <a:t>   </a:t>
            </a:r>
            <a:r>
              <a:rPr kumimoji="0" lang="en-US" altLang="ja-JP" dirty="0">
                <a:solidFill>
                  <a:srgbClr val="0000FF"/>
                </a:solidFill>
                <a:latin typeface="Times New Roman"/>
                <a:ea typeface="ＭＳ Ｐゴシック"/>
              </a:rPr>
              <a:t>600</a:t>
            </a:r>
            <a:r>
              <a:rPr kumimoji="0" lang="ja-JP" altLang="en-US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dirty="0">
                <a:solidFill>
                  <a:srgbClr val="0000FF"/>
                </a:solidFill>
                <a:latin typeface="Times New Roman"/>
                <a:ea typeface="ＭＳ Ｐゴシック"/>
              </a:rPr>
              <a:t>K</a:t>
            </a:r>
            <a:r>
              <a:rPr kumimoji="0" lang="ja-JP" altLang="en-US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dirty="0">
                <a:solidFill>
                  <a:srgbClr val="0000FF"/>
                </a:solidFill>
                <a:latin typeface="Times New Roman"/>
                <a:ea typeface="ＭＳ Ｐゴシック"/>
              </a:rPr>
              <a:t>or</a:t>
            </a:r>
            <a:r>
              <a:rPr kumimoji="0" lang="ja-JP" altLang="en-US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dirty="0">
                <a:solidFill>
                  <a:srgbClr val="0000FF"/>
                </a:solidFill>
                <a:latin typeface="Times New Roman"/>
                <a:ea typeface="ＭＳ Ｐゴシック"/>
              </a:rPr>
              <a:t>450</a:t>
            </a:r>
            <a:r>
              <a:rPr kumimoji="0" lang="ja-JP" altLang="en-US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dirty="0">
                <a:solidFill>
                  <a:srgbClr val="0000FF"/>
                </a:solidFill>
                <a:latin typeface="Times New Roman"/>
                <a:ea typeface="ＭＳ Ｐゴシック"/>
              </a:rPr>
              <a:t>K?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98289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2</a:t>
            </a:r>
            <a:r>
              <a:rPr lang="en-US" altLang="ja-JP" sz="2800" b="1" baseline="30000" dirty="0">
                <a:solidFill>
                  <a:srgbClr val="0000FF"/>
                </a:solidFill>
              </a:rPr>
              <a:t>nd</a:t>
            </a:r>
            <a:r>
              <a:rPr lang="en-US" altLang="ja-JP" sz="2800" b="1" dirty="0">
                <a:solidFill>
                  <a:srgbClr val="0000FF"/>
                </a:solidFill>
              </a:rPr>
              <a:t> step: Simulate with estimated T</a:t>
            </a:r>
            <a:r>
              <a:rPr lang="en-US" altLang="ja-JP" sz="2800" b="1" baseline="-25000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Cp-T-Fit.py sim SrTiO3-Cp.xlsx SrTiO3.cif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600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E9DEB3-2F33-4394-8E93-7867FDDB2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54" r="772" b="46451"/>
          <a:stretch/>
        </p:blipFill>
        <p:spPr>
          <a:xfrm>
            <a:off x="1547664" y="1032372"/>
            <a:ext cx="5112568" cy="250888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2BAAF0B-D662-431E-9B3B-28F939D99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54" b="46551"/>
          <a:stretch/>
        </p:blipFill>
        <p:spPr>
          <a:xfrm>
            <a:off x="1557586" y="4149080"/>
            <a:ext cx="5152375" cy="250888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737588-6565-4D5F-88C0-5A11A3BF1F48}"/>
              </a:ext>
            </a:extLst>
          </p:cNvPr>
          <p:cNvSpPr txBox="1"/>
          <p:nvPr/>
        </p:nvSpPr>
        <p:spPr>
          <a:xfrm>
            <a:off x="142104" y="3736241"/>
            <a:ext cx="900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Cp-T-Fit.py sim SrTiO3-Cp.xlsx SrTiO3.cif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450</a:t>
            </a:r>
          </a:p>
        </p:txBody>
      </p:sp>
    </p:spTree>
    <p:extLst>
      <p:ext uri="{BB962C8B-B14F-4D97-AF65-F5344CB8AC3E}">
        <p14:creationId xmlns:p14="http://schemas.microsoft.com/office/powerpoint/2010/main" val="20633475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Parameter file:</a:t>
            </a:r>
            <a:r>
              <a:rPr lang="ja-JP" altLang="en-US" sz="2800" b="1" dirty="0">
                <a:solidFill>
                  <a:srgbClr val="0000FF"/>
                </a:solidFill>
              </a:rPr>
              <a:t> *</a:t>
            </a:r>
            <a:r>
              <a:rPr lang="en-US" altLang="ja-JP" sz="2800" b="1" dirty="0">
                <a:solidFill>
                  <a:srgbClr val="0000FF"/>
                </a:solidFill>
              </a:rPr>
              <a:t>.in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528" y="687118"/>
            <a:ext cx="86783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 file is stored with mode = ‘sim’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SrTiO3-Cp.in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[Parameters]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TD=602.2871861768992:1		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#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value:optid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if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optid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 the parameter is not optimized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Cp0=0.6796706010351087:1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[Configuration]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Tfitmin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=0.0			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Edit if you want to limit fitting T range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Tfitmax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=0.0			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# Edit if you want to limit fitting T range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Cpmax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=0.66912</a:t>
            </a:r>
          </a:p>
        </p:txBody>
      </p:sp>
    </p:spTree>
    <p:extLst>
      <p:ext uri="{BB962C8B-B14F-4D97-AF65-F5344CB8AC3E}">
        <p14:creationId xmlns:p14="http://schemas.microsoft.com/office/powerpoint/2010/main" val="18052211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3</a:t>
            </a:r>
            <a:r>
              <a:rPr lang="en-US" altLang="ja-JP" sz="2800" b="1" baseline="30000" dirty="0">
                <a:solidFill>
                  <a:srgbClr val="0000FF"/>
                </a:solidFill>
              </a:rPr>
              <a:t>nd</a:t>
            </a:r>
            <a:r>
              <a:rPr lang="en-US" altLang="ja-JP" sz="2800" b="1" dirty="0">
                <a:solidFill>
                  <a:srgbClr val="0000FF"/>
                </a:solidFill>
              </a:rPr>
              <a:t> step: Fitting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Cp-T-Fit.py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fit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SrTiO3-Cp.xlsx SrTiO3.cif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  Cp, TD, and other configurations are read from SrTiO3-Cp.in</a:t>
            </a:r>
            <a:b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</a:b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  No extra arguments are </a:t>
            </a:r>
            <a:r>
              <a:rPr kumimoji="0" lang="en-US" altLang="ja-JP" sz="1800">
                <a:solidFill>
                  <a:srgbClr val="0000FF"/>
                </a:solidFill>
                <a:latin typeface="Times New Roman"/>
                <a:ea typeface="ＭＳ Ｐゴシック"/>
              </a:rPr>
              <a:t>not needed.</a:t>
            </a:r>
            <a:endParaRPr kumimoji="0" lang="en-US" altLang="ja-JP" sz="1800" dirty="0">
              <a:solidFill>
                <a:srgbClr val="0000FF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latin typeface="Times New Roman"/>
                <a:ea typeface="ＭＳ Ｐゴシック"/>
              </a:rPr>
              <a:t>Console output: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Optimized at S2= 9.93373e-05: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TD        :      579.18094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optid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Cp0       :     0.38041057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optid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=1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AB9637-468F-4D81-9B3A-195AE49F5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844824"/>
            <a:ext cx="4167891" cy="450049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17F172-33CF-40DE-8767-D7AB32E0EF2E}"/>
              </a:ext>
            </a:extLst>
          </p:cNvPr>
          <p:cNvSpPr txBox="1"/>
          <p:nvPr/>
        </p:nvSpPr>
        <p:spPr>
          <a:xfrm>
            <a:off x="4788024" y="4365104"/>
            <a:ext cx="936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2400" dirty="0">
                <a:solidFill>
                  <a:srgbClr val="FF0000"/>
                </a:solidFill>
                <a:latin typeface="Times New Roman"/>
                <a:ea typeface="ＭＳ Ｐゴシック"/>
              </a:rPr>
              <a:t>Initial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90250F-49C4-41BB-89B8-59C2CE092B3B}"/>
              </a:ext>
            </a:extLst>
          </p:cNvPr>
          <p:cNvSpPr txBox="1"/>
          <p:nvPr/>
        </p:nvSpPr>
        <p:spPr>
          <a:xfrm>
            <a:off x="7236296" y="4365104"/>
            <a:ext cx="1656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  <a:t>Optimized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249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Final step: Check over wide T range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Cp-T-Fit.py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sim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SrTiO3-Cp.xlsx SrTiO3.cif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  Cp, TD, and other configurations are read from SrTiO3-Cp.in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AF4577-0DF4-489F-A096-DE11A4DB3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413" y="1407388"/>
            <a:ext cx="5047795" cy="545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01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EFC6AF-2E51-4DFE-B04A-5D8DA249BB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19442512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0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11095</TotalTime>
  <Words>2162</Words>
  <Application>Microsoft Office PowerPoint</Application>
  <PresentationFormat>画面に合わせる (4:3)</PresentationFormat>
  <Paragraphs>278</Paragraphs>
  <Slides>20</Slides>
  <Notes>20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ＭＳ Ｐゴシック</vt:lpstr>
      <vt:lpstr>游ゴシック</vt:lpstr>
      <vt:lpstr>Arial</vt:lpstr>
      <vt:lpstr>Cambria Math</vt:lpstr>
      <vt:lpstr>Times New Roman</vt:lpstr>
      <vt:lpstr>101_標準デザイン</vt:lpstr>
      <vt:lpstr>100_標準デザイン</vt:lpstr>
      <vt:lpstr>Graph</vt:lpstr>
      <vt:lpstr>数式</vt:lpstr>
      <vt:lpstr>Cp-T-Fit.py</vt:lpstr>
      <vt:lpstr>Estimate Debye temperature from Cp/Cv – T data</vt:lpstr>
      <vt:lpstr>Input file: Excel</vt:lpstr>
      <vt:lpstr>1st step: Estimate Cp0 and TD (Debye temperature)</vt:lpstr>
      <vt:lpstr>2nd step: Simulate with estimated TD</vt:lpstr>
      <vt:lpstr>Parameter file: *.in</vt:lpstr>
      <vt:lpstr>3nd step: Fitting</vt:lpstr>
      <vt:lpstr>Final step: Check over wide T range</vt:lpstr>
      <vt:lpstr>Theory</vt:lpstr>
      <vt:lpstr>Debye model</vt:lpstr>
      <vt:lpstr>Approximate evaluation of Θ_D</vt:lpstr>
      <vt:lpstr>§5.2　固体の比熱: 古典統計 (アインシュタイン模型)</vt:lpstr>
      <vt:lpstr>比熱のアインシュタイン模型</vt:lpstr>
      <vt:lpstr>§9.　デバイ模型におけるフォノンの状態密度</vt:lpstr>
      <vt:lpstr>§9.　デバイ模型におけるフォノンの状態密度</vt:lpstr>
      <vt:lpstr>§9.　理想ボース気体: デバイ模型</vt:lpstr>
      <vt:lpstr>§9.　デバイ模型の比熱: 高温</vt:lpstr>
      <vt:lpstr>§9.　デバイ模型の比熱: 低温</vt:lpstr>
      <vt:lpstr>§9.　デバイ模型の比熱: 全温度領域</vt:lpstr>
      <vt:lpstr>PowerPoint プレゼンテーション</vt:lpstr>
    </vt:vector>
  </TitlesOfParts>
  <Company>Tokyo Institute ｏｆ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Toshio Kamiya</dc:creator>
  <cp:lastModifiedBy>神谷 利夫</cp:lastModifiedBy>
  <cp:revision>1275</cp:revision>
  <cp:lastPrinted>2018-08-03T07:46:37Z</cp:lastPrinted>
  <dcterms:created xsi:type="dcterms:W3CDTF">2007-04-10T12:04:37Z</dcterms:created>
  <dcterms:modified xsi:type="dcterms:W3CDTF">2022-01-29T08:06:04Z</dcterms:modified>
</cp:coreProperties>
</file>