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4041" r:id="rId2"/>
  </p:sldMasterIdLst>
  <p:notesMasterIdLst>
    <p:notesMasterId r:id="rId19"/>
  </p:notesMasterIdLst>
  <p:sldIdLst>
    <p:sldId id="3848" r:id="rId3"/>
    <p:sldId id="4001" r:id="rId4"/>
    <p:sldId id="4914" r:id="rId5"/>
    <p:sldId id="3849" r:id="rId6"/>
    <p:sldId id="3850" r:id="rId7"/>
    <p:sldId id="3851" r:id="rId8"/>
    <p:sldId id="4915" r:id="rId9"/>
    <p:sldId id="4916" r:id="rId10"/>
    <p:sldId id="4918" r:id="rId11"/>
    <p:sldId id="4917" r:id="rId12"/>
    <p:sldId id="3852" r:id="rId13"/>
    <p:sldId id="3853" r:id="rId14"/>
    <p:sldId id="3854" r:id="rId15"/>
    <p:sldId id="4875" r:id="rId16"/>
    <p:sldId id="4919" r:id="rId17"/>
    <p:sldId id="4920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神谷 利夫" initials="神谷" lastIdx="2" clrIdx="0">
    <p:extLst>
      <p:ext uri="{19B8F6BF-5375-455C-9EA6-DF929625EA0E}">
        <p15:presenceInfo xmlns:p15="http://schemas.microsoft.com/office/powerpoint/2012/main" userId="7d9dfa9c7fba710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00FF"/>
    <a:srgbClr val="FFCC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34608" autoAdjust="0"/>
    <p:restoredTop sz="96578" autoAdjust="0"/>
  </p:normalViewPr>
  <p:slideViewPr>
    <p:cSldViewPr snapToGrid="0">
      <p:cViewPr varScale="1">
        <p:scale>
          <a:sx n="130" d="100"/>
          <a:sy n="130" d="100"/>
        </p:scale>
        <p:origin x="618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18" d="100"/>
          <a:sy n="118" d="100"/>
        </p:scale>
        <p:origin x="50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9652D-4DC6-43D8-9FF5-E1C9EAEB0F0E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6E9C1-5B12-4393-898A-0F129C7F5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91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3E635-7430-48FD-BD0D-3738A03B48A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62025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54357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3E635-7430-48FD-BD0D-3738A03B48A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3836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3E635-7430-48FD-BD0D-3738A03B48A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75687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3E635-7430-48FD-BD0D-3738A03B48A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12843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3E635-7430-48FD-BD0D-3738A03B48A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58572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928229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70178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3E635-7430-48FD-BD0D-3738A03B48A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4644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45859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3E635-7430-48FD-BD0D-3738A03B48A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7239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69249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3E635-7430-48FD-BD0D-3738A03B48A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6623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67459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588834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4019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99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69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466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FFD452-D6C8-4457-A19E-BCF2A28B9538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10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8D5A7-90A5-43E6-BC84-F2A5DAED557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097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22855-7AB7-4449-A8D9-C0157CACEAE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438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155AB-EE5D-4017-BD2F-761123675B13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909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835C93-6F7B-4FFF-A0D0-0249924A8BF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060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790678-006A-49DA-B114-4E72D9E1EFB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609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B8063-A1F4-4332-9D28-38051B08A828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61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C2B2A1-F09E-4708-B99D-A56FC476FA2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31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5557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07E3D1-6DFB-4869-9E2F-A54C9297DC6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7822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545FA-44DC-4929-B83A-12C3235F082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7208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D5394-D96E-45CD-AB8A-6F0716746D7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327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67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59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89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11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10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9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51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DAC9C-C48F-4FA9-A1BF-043E4229BD2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12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BE128B-FAF9-49F9-B534-D0362DE59A7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74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  <p:sldLayoutId id="2147484046" r:id="rId5"/>
    <p:sldLayoutId id="2147484047" r:id="rId6"/>
    <p:sldLayoutId id="2147484048" r:id="rId7"/>
    <p:sldLayoutId id="2147484049" r:id="rId8"/>
    <p:sldLayoutId id="2147484050" r:id="rId9"/>
    <p:sldLayoutId id="2147484051" r:id="rId10"/>
    <p:sldLayoutId id="21474840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1.wmf"/><Relationship Id="rId7" Type="http://schemas.openxmlformats.org/officeDocument/2006/relationships/oleObject" Target="../embeddings/oleObject2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7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wmf"/><Relationship Id="rId11" Type="http://schemas.openxmlformats.org/officeDocument/2006/relationships/image" Target="../media/image17.wmf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15.wmf"/><Relationship Id="rId9" Type="http://schemas.openxmlformats.org/officeDocument/2006/relationships/image" Target="../media/image3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50.png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10.png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NUL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2426" y="3307556"/>
            <a:ext cx="718683" cy="2540508"/>
          </a:xfrm>
          <a:prstGeom prst="rect">
            <a:avLst/>
          </a:prstGeom>
        </p:spPr>
      </p:pic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9269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畳み込み</a:t>
            </a:r>
            <a:r>
              <a:rPr lang="en-US" altLang="ja-JP" sz="2800" dirty="0">
                <a:solidFill>
                  <a:schemeClr val="tx1"/>
                </a:solidFill>
                <a:latin typeface="Times New Roman"/>
                <a:ea typeface="ＭＳ Ｐゴシック"/>
              </a:rPr>
              <a:t> (</a:t>
            </a:r>
            <a:r>
              <a:rPr lang="en-US" altLang="ja-JP" sz="2800" dirty="0">
                <a:solidFill>
                  <a:schemeClr val="tx1"/>
                </a:solidFill>
              </a:rPr>
              <a:t>Convolution)</a:t>
            </a:r>
            <a:endParaRPr lang="ja-JP" altLang="en-US" sz="3600" dirty="0">
              <a:solidFill>
                <a:schemeClr val="tx1"/>
              </a:solidFill>
              <a:latin typeface="Times New Roman"/>
              <a:ea typeface="ＭＳ Ｐゴシック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オブジェクト 8"/>
              <p:cNvSpPr txBox="1"/>
              <p:nvPr/>
            </p:nvSpPr>
            <p:spPr bwMode="auto">
              <a:xfrm>
                <a:off x="1678367" y="594648"/>
                <a:ext cx="5366425" cy="82821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85000" lnSpcReduction="10000"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𝑓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∗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𝑔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)=</m:t>
                      </m:r>
                      <m:sSup>
                        <m:sSup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</m:e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∗</m:t>
                          </m:r>
                        </m:sup>
                      </m:sSup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)=</m:t>
                      </m:r>
                      <m:nary>
                        <m:nary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𝑔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</m:t>
                          </m:r>
                        </m:e>
                      </m:nary>
                    </m:oMath>
                  </m:oMathPara>
                </a14:m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9" name="オブジェクト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78367" y="594648"/>
                <a:ext cx="5366425" cy="8282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コネクタ 3"/>
          <p:cNvCxnSpPr/>
          <p:nvPr/>
        </p:nvCxnSpPr>
        <p:spPr bwMode="auto">
          <a:xfrm>
            <a:off x="611560" y="3307556"/>
            <a:ext cx="0" cy="245246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直線コネクタ 13"/>
          <p:cNvCxnSpPr/>
          <p:nvPr/>
        </p:nvCxnSpPr>
        <p:spPr bwMode="auto">
          <a:xfrm flipH="1">
            <a:off x="611560" y="5751636"/>
            <a:ext cx="2799928" cy="838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912467" y="3383756"/>
            <a:ext cx="0" cy="237626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テキスト ボックス 22"/>
          <p:cNvSpPr txBox="1"/>
          <p:nvPr/>
        </p:nvSpPr>
        <p:spPr>
          <a:xfrm>
            <a:off x="196636" y="1729127"/>
            <a:ext cx="40335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試料本来のデータは線幅ゼロ</a:t>
            </a:r>
            <a:b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(δ</a:t>
            </a: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でも、</a:t>
            </a:r>
            <a:b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測定値は</a:t>
            </a: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装置関数 </a:t>
            </a:r>
            <a:r>
              <a:rPr kumimoji="1" lang="en-US" altLang="ja-JP" sz="2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の広がりを持つ</a:t>
            </a:r>
          </a:p>
        </p:txBody>
      </p:sp>
      <p:cxnSp>
        <p:nvCxnSpPr>
          <p:cNvPr id="24" name="直線コネクタ 23"/>
          <p:cNvCxnSpPr/>
          <p:nvPr/>
        </p:nvCxnSpPr>
        <p:spPr bwMode="auto">
          <a:xfrm>
            <a:off x="4446302" y="3311748"/>
            <a:ext cx="0" cy="245246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 flipH="1">
            <a:off x="4446302" y="5755828"/>
            <a:ext cx="2799928" cy="838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テキスト ボックス 27"/>
          <p:cNvSpPr txBox="1"/>
          <p:nvPr/>
        </p:nvSpPr>
        <p:spPr>
          <a:xfrm>
            <a:off x="4283968" y="1805419"/>
            <a:ext cx="47467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試料本来のデータは </a:t>
            </a:r>
            <a:r>
              <a:rPr kumimoji="1" lang="en-US" altLang="ja-JP" sz="2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でも、</a:t>
            </a:r>
            <a:b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測定されるのは</a:t>
            </a:r>
            <a:b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装置関数 </a:t>
            </a:r>
            <a:r>
              <a:rPr kumimoji="1" lang="en-US" altLang="ja-JP" sz="2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の畳み込みをした </a:t>
            </a:r>
            <a:r>
              <a:rPr kumimoji="1" lang="en-US" altLang="ja-JP" sz="22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200" b="0" i="0" u="none" strike="noStrike" kern="1200" cap="none" spc="0" normalizeH="0" baseline="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*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2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endParaRPr kumimoji="1" lang="ja-JP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376587" y="4615011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</a:t>
            </a:r>
            <a:r>
              <a:rPr kumimoji="1" lang="ja-JP" altLang="en-US" sz="1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66309" y="459860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フリーフォーム 12"/>
          <p:cNvSpPr/>
          <p:nvPr/>
        </p:nvSpPr>
        <p:spPr bwMode="auto">
          <a:xfrm>
            <a:off x="4660930" y="3691134"/>
            <a:ext cx="2258070" cy="2106228"/>
          </a:xfrm>
          <a:custGeom>
            <a:avLst/>
            <a:gdLst>
              <a:gd name="connsiteX0" fmla="*/ 0 w 3305175"/>
              <a:gd name="connsiteY0" fmla="*/ 1749529 h 1901929"/>
              <a:gd name="connsiteX1" fmla="*/ 447675 w 3305175"/>
              <a:gd name="connsiteY1" fmla="*/ 1387579 h 1901929"/>
              <a:gd name="connsiteX2" fmla="*/ 1000125 w 3305175"/>
              <a:gd name="connsiteY2" fmla="*/ 797029 h 1901929"/>
              <a:gd name="connsiteX3" fmla="*/ 1381125 w 3305175"/>
              <a:gd name="connsiteY3" fmla="*/ 15979 h 1901929"/>
              <a:gd name="connsiteX4" fmla="*/ 1943100 w 3305175"/>
              <a:gd name="connsiteY4" fmla="*/ 301729 h 1901929"/>
              <a:gd name="connsiteX5" fmla="*/ 2247900 w 3305175"/>
              <a:gd name="connsiteY5" fmla="*/ 673204 h 1901929"/>
              <a:gd name="connsiteX6" fmla="*/ 2428875 w 3305175"/>
              <a:gd name="connsiteY6" fmla="*/ 1530454 h 1901929"/>
              <a:gd name="connsiteX7" fmla="*/ 2933700 w 3305175"/>
              <a:gd name="connsiteY7" fmla="*/ 1806679 h 1901929"/>
              <a:gd name="connsiteX8" fmla="*/ 3305175 w 3305175"/>
              <a:gd name="connsiteY8" fmla="*/ 1901929 h 1901929"/>
              <a:gd name="connsiteX9" fmla="*/ 3305175 w 3305175"/>
              <a:gd name="connsiteY9" fmla="*/ 1901929 h 1901929"/>
              <a:gd name="connsiteX0" fmla="*/ 0 w 3395615"/>
              <a:gd name="connsiteY0" fmla="*/ 1873024 h 1901929"/>
              <a:gd name="connsiteX1" fmla="*/ 538115 w 3395615"/>
              <a:gd name="connsiteY1" fmla="*/ 1387579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873024 h 1901929"/>
              <a:gd name="connsiteX1" fmla="*/ 628555 w 3395615"/>
              <a:gd name="connsiteY1" fmla="*/ 1431166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646817 h 1675722"/>
              <a:gd name="connsiteX1" fmla="*/ 628555 w 3395615"/>
              <a:gd name="connsiteY1" fmla="*/ 1204959 h 1675722"/>
              <a:gd name="connsiteX2" fmla="*/ 1090565 w 3395615"/>
              <a:gd name="connsiteY2" fmla="*/ 570822 h 1675722"/>
              <a:gd name="connsiteX3" fmla="*/ 1613685 w 3395615"/>
              <a:gd name="connsiteY3" fmla="*/ 44027 h 1675722"/>
              <a:gd name="connsiteX4" fmla="*/ 2033540 w 3395615"/>
              <a:gd name="connsiteY4" fmla="*/ 75522 h 1675722"/>
              <a:gd name="connsiteX5" fmla="*/ 2338340 w 3395615"/>
              <a:gd name="connsiteY5" fmla="*/ 446997 h 1675722"/>
              <a:gd name="connsiteX6" fmla="*/ 2519315 w 3395615"/>
              <a:gd name="connsiteY6" fmla="*/ 1304247 h 1675722"/>
              <a:gd name="connsiteX7" fmla="*/ 3024140 w 3395615"/>
              <a:gd name="connsiteY7" fmla="*/ 1580472 h 1675722"/>
              <a:gd name="connsiteX8" fmla="*/ 3395615 w 3395615"/>
              <a:gd name="connsiteY8" fmla="*/ 1675722 h 1675722"/>
              <a:gd name="connsiteX9" fmla="*/ 3395615 w 3395615"/>
              <a:gd name="connsiteY9" fmla="*/ 1675722 h 1675722"/>
              <a:gd name="connsiteX0" fmla="*/ 0 w 3395615"/>
              <a:gd name="connsiteY0" fmla="*/ 1605830 h 1634735"/>
              <a:gd name="connsiteX1" fmla="*/ 628555 w 3395615"/>
              <a:gd name="connsiteY1" fmla="*/ 1163972 h 1634735"/>
              <a:gd name="connsiteX2" fmla="*/ 1090565 w 3395615"/>
              <a:gd name="connsiteY2" fmla="*/ 529835 h 1634735"/>
              <a:gd name="connsiteX3" fmla="*/ 1613685 w 3395615"/>
              <a:gd name="connsiteY3" fmla="*/ 3040 h 1634735"/>
              <a:gd name="connsiteX4" fmla="*/ 2111060 w 3395615"/>
              <a:gd name="connsiteY4" fmla="*/ 317849 h 1634735"/>
              <a:gd name="connsiteX5" fmla="*/ 2338340 w 3395615"/>
              <a:gd name="connsiteY5" fmla="*/ 406010 h 1634735"/>
              <a:gd name="connsiteX6" fmla="*/ 2519315 w 3395615"/>
              <a:gd name="connsiteY6" fmla="*/ 1263260 h 1634735"/>
              <a:gd name="connsiteX7" fmla="*/ 3024140 w 3395615"/>
              <a:gd name="connsiteY7" fmla="*/ 1539485 h 1634735"/>
              <a:gd name="connsiteX8" fmla="*/ 3395615 w 3395615"/>
              <a:gd name="connsiteY8" fmla="*/ 1634735 h 1634735"/>
              <a:gd name="connsiteX9" fmla="*/ 3395615 w 3395615"/>
              <a:gd name="connsiteY9" fmla="*/ 1634735 h 1634735"/>
              <a:gd name="connsiteX0" fmla="*/ 0 w 3395615"/>
              <a:gd name="connsiteY0" fmla="*/ 1606360 h 1635265"/>
              <a:gd name="connsiteX1" fmla="*/ 628555 w 3395615"/>
              <a:gd name="connsiteY1" fmla="*/ 1164502 h 1635265"/>
              <a:gd name="connsiteX2" fmla="*/ 1090565 w 3395615"/>
              <a:gd name="connsiteY2" fmla="*/ 530365 h 1635265"/>
              <a:gd name="connsiteX3" fmla="*/ 1613685 w 3395615"/>
              <a:gd name="connsiteY3" fmla="*/ 3570 h 1635265"/>
              <a:gd name="connsiteX4" fmla="*/ 2111060 w 3395615"/>
              <a:gd name="connsiteY4" fmla="*/ 318379 h 1635265"/>
              <a:gd name="connsiteX5" fmla="*/ 2247900 w 3395615"/>
              <a:gd name="connsiteY5" fmla="*/ 689853 h 1635265"/>
              <a:gd name="connsiteX6" fmla="*/ 2519315 w 3395615"/>
              <a:gd name="connsiteY6" fmla="*/ 1263790 h 1635265"/>
              <a:gd name="connsiteX7" fmla="*/ 3024140 w 3395615"/>
              <a:gd name="connsiteY7" fmla="*/ 1540015 h 1635265"/>
              <a:gd name="connsiteX8" fmla="*/ 3395615 w 3395615"/>
              <a:gd name="connsiteY8" fmla="*/ 1635265 h 1635265"/>
              <a:gd name="connsiteX9" fmla="*/ 3395615 w 3395615"/>
              <a:gd name="connsiteY9" fmla="*/ 1635265 h 1635265"/>
              <a:gd name="connsiteX0" fmla="*/ 0 w 3395658"/>
              <a:gd name="connsiteY0" fmla="*/ 1606360 h 1635287"/>
              <a:gd name="connsiteX1" fmla="*/ 628555 w 3395658"/>
              <a:gd name="connsiteY1" fmla="*/ 1164502 h 1635287"/>
              <a:gd name="connsiteX2" fmla="*/ 1090565 w 3395658"/>
              <a:gd name="connsiteY2" fmla="*/ 530365 h 1635287"/>
              <a:gd name="connsiteX3" fmla="*/ 1613685 w 3395658"/>
              <a:gd name="connsiteY3" fmla="*/ 3570 h 1635287"/>
              <a:gd name="connsiteX4" fmla="*/ 2111060 w 3395658"/>
              <a:gd name="connsiteY4" fmla="*/ 318379 h 1635287"/>
              <a:gd name="connsiteX5" fmla="*/ 2247900 w 3395658"/>
              <a:gd name="connsiteY5" fmla="*/ 689853 h 1635287"/>
              <a:gd name="connsiteX6" fmla="*/ 2519315 w 3395658"/>
              <a:gd name="connsiteY6" fmla="*/ 1263790 h 1635287"/>
              <a:gd name="connsiteX7" fmla="*/ 3024140 w 3395658"/>
              <a:gd name="connsiteY7" fmla="*/ 1540015 h 1635287"/>
              <a:gd name="connsiteX8" fmla="*/ 3395615 w 3395658"/>
              <a:gd name="connsiteY8" fmla="*/ 1635265 h 1635287"/>
              <a:gd name="connsiteX9" fmla="*/ 3046777 w 3395658"/>
              <a:gd name="connsiteY9" fmla="*/ 1548092 h 1635287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9" fmla="*/ 2840059 w 3398140"/>
              <a:gd name="connsiteY9" fmla="*/ 1424597 h 1639294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0" fmla="*/ 0 w 3024140"/>
              <a:gd name="connsiteY0" fmla="*/ 1606360 h 1606360"/>
              <a:gd name="connsiteX1" fmla="*/ 628555 w 3024140"/>
              <a:gd name="connsiteY1" fmla="*/ 1164502 h 1606360"/>
              <a:gd name="connsiteX2" fmla="*/ 1090565 w 3024140"/>
              <a:gd name="connsiteY2" fmla="*/ 530365 h 1606360"/>
              <a:gd name="connsiteX3" fmla="*/ 1613685 w 3024140"/>
              <a:gd name="connsiteY3" fmla="*/ 3570 h 1606360"/>
              <a:gd name="connsiteX4" fmla="*/ 2111060 w 3024140"/>
              <a:gd name="connsiteY4" fmla="*/ 318379 h 1606360"/>
              <a:gd name="connsiteX5" fmla="*/ 2247900 w 3024140"/>
              <a:gd name="connsiteY5" fmla="*/ 689853 h 1606360"/>
              <a:gd name="connsiteX6" fmla="*/ 2519315 w 3024140"/>
              <a:gd name="connsiteY6" fmla="*/ 1263790 h 1606360"/>
              <a:gd name="connsiteX7" fmla="*/ 3024140 w 3024140"/>
              <a:gd name="connsiteY7" fmla="*/ 1540015 h 1606360"/>
              <a:gd name="connsiteX0" fmla="*/ 0 w 3062900"/>
              <a:gd name="connsiteY0" fmla="*/ 1606360 h 1606360"/>
              <a:gd name="connsiteX1" fmla="*/ 628555 w 3062900"/>
              <a:gd name="connsiteY1" fmla="*/ 1164502 h 1606360"/>
              <a:gd name="connsiteX2" fmla="*/ 1090565 w 3062900"/>
              <a:gd name="connsiteY2" fmla="*/ 530365 h 1606360"/>
              <a:gd name="connsiteX3" fmla="*/ 1613685 w 3062900"/>
              <a:gd name="connsiteY3" fmla="*/ 3570 h 1606360"/>
              <a:gd name="connsiteX4" fmla="*/ 2111060 w 3062900"/>
              <a:gd name="connsiteY4" fmla="*/ 318379 h 1606360"/>
              <a:gd name="connsiteX5" fmla="*/ 2247900 w 3062900"/>
              <a:gd name="connsiteY5" fmla="*/ 689853 h 1606360"/>
              <a:gd name="connsiteX6" fmla="*/ 2519315 w 3062900"/>
              <a:gd name="connsiteY6" fmla="*/ 1263790 h 1606360"/>
              <a:gd name="connsiteX7" fmla="*/ 3062900 w 3062900"/>
              <a:gd name="connsiteY7" fmla="*/ 1569073 h 160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62900" h="1606360">
                <a:moveTo>
                  <a:pt x="0" y="1606360"/>
                </a:moveTo>
                <a:cubicBezTo>
                  <a:pt x="140494" y="1504760"/>
                  <a:pt x="446794" y="1343834"/>
                  <a:pt x="628555" y="1164502"/>
                </a:cubicBezTo>
                <a:cubicBezTo>
                  <a:pt x="810316" y="985170"/>
                  <a:pt x="926377" y="723854"/>
                  <a:pt x="1090565" y="530365"/>
                </a:cubicBezTo>
                <a:cubicBezTo>
                  <a:pt x="1254753" y="336876"/>
                  <a:pt x="1443602" y="38901"/>
                  <a:pt x="1613685" y="3570"/>
                </a:cubicBezTo>
                <a:cubicBezTo>
                  <a:pt x="1783768" y="-31761"/>
                  <a:pt x="2005358" y="203999"/>
                  <a:pt x="2111060" y="318379"/>
                </a:cubicBezTo>
                <a:cubicBezTo>
                  <a:pt x="2216763" y="432760"/>
                  <a:pt x="2179858" y="532285"/>
                  <a:pt x="2247900" y="689853"/>
                </a:cubicBezTo>
                <a:cubicBezTo>
                  <a:pt x="2315943" y="847422"/>
                  <a:pt x="2383482" y="1117253"/>
                  <a:pt x="2519315" y="1263790"/>
                </a:cubicBezTo>
                <a:cubicBezTo>
                  <a:pt x="2655148" y="1410327"/>
                  <a:pt x="2916850" y="1507161"/>
                  <a:pt x="3062900" y="1569073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194116" y="492809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32" name="直線矢印コネクタ 31"/>
          <p:cNvCxnSpPr/>
          <p:nvPr/>
        </p:nvCxnSpPr>
        <p:spPr bwMode="auto">
          <a:xfrm flipH="1">
            <a:off x="1936412" y="4967932"/>
            <a:ext cx="554032" cy="31095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4" name="図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7509" y="5645745"/>
            <a:ext cx="718683" cy="145124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5405" y="5429720"/>
            <a:ext cx="718683" cy="350515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6855" y="5123960"/>
            <a:ext cx="718683" cy="665801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8780" y="4709642"/>
            <a:ext cx="718683" cy="1088324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9280" y="4228236"/>
            <a:ext cx="718683" cy="1580575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2630" y="3917554"/>
            <a:ext cx="718683" cy="1916232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5980" y="3691134"/>
            <a:ext cx="718683" cy="2142651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380" y="3635226"/>
            <a:ext cx="718683" cy="2203621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0305" y="3873351"/>
            <a:ext cx="718683" cy="1975891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1549" y="4482951"/>
            <a:ext cx="718683" cy="1338485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5149701"/>
            <a:ext cx="718683" cy="653826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6568" y="5473550"/>
            <a:ext cx="718683" cy="312439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8968" y="5616426"/>
            <a:ext cx="718683" cy="163834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7613" y="5702151"/>
            <a:ext cx="718683" cy="83442"/>
          </a:xfrm>
          <a:prstGeom prst="rect">
            <a:avLst/>
          </a:prstGeom>
        </p:spPr>
      </p:pic>
      <p:sp>
        <p:nvSpPr>
          <p:cNvPr id="48" name="フリーフォーム 47"/>
          <p:cNvSpPr/>
          <p:nvPr/>
        </p:nvSpPr>
        <p:spPr bwMode="auto">
          <a:xfrm>
            <a:off x="4553332" y="3694924"/>
            <a:ext cx="2465283" cy="2100985"/>
          </a:xfrm>
          <a:custGeom>
            <a:avLst/>
            <a:gdLst>
              <a:gd name="connsiteX0" fmla="*/ 0 w 3305175"/>
              <a:gd name="connsiteY0" fmla="*/ 1749529 h 1901929"/>
              <a:gd name="connsiteX1" fmla="*/ 447675 w 3305175"/>
              <a:gd name="connsiteY1" fmla="*/ 1387579 h 1901929"/>
              <a:gd name="connsiteX2" fmla="*/ 1000125 w 3305175"/>
              <a:gd name="connsiteY2" fmla="*/ 797029 h 1901929"/>
              <a:gd name="connsiteX3" fmla="*/ 1381125 w 3305175"/>
              <a:gd name="connsiteY3" fmla="*/ 15979 h 1901929"/>
              <a:gd name="connsiteX4" fmla="*/ 1943100 w 3305175"/>
              <a:gd name="connsiteY4" fmla="*/ 301729 h 1901929"/>
              <a:gd name="connsiteX5" fmla="*/ 2247900 w 3305175"/>
              <a:gd name="connsiteY5" fmla="*/ 673204 h 1901929"/>
              <a:gd name="connsiteX6" fmla="*/ 2428875 w 3305175"/>
              <a:gd name="connsiteY6" fmla="*/ 1530454 h 1901929"/>
              <a:gd name="connsiteX7" fmla="*/ 2933700 w 3305175"/>
              <a:gd name="connsiteY7" fmla="*/ 1806679 h 1901929"/>
              <a:gd name="connsiteX8" fmla="*/ 3305175 w 3305175"/>
              <a:gd name="connsiteY8" fmla="*/ 1901929 h 1901929"/>
              <a:gd name="connsiteX9" fmla="*/ 3305175 w 3305175"/>
              <a:gd name="connsiteY9" fmla="*/ 1901929 h 1901929"/>
              <a:gd name="connsiteX0" fmla="*/ 0 w 3395615"/>
              <a:gd name="connsiteY0" fmla="*/ 1873024 h 1901929"/>
              <a:gd name="connsiteX1" fmla="*/ 538115 w 3395615"/>
              <a:gd name="connsiteY1" fmla="*/ 1387579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873024 h 1901929"/>
              <a:gd name="connsiteX1" fmla="*/ 628555 w 3395615"/>
              <a:gd name="connsiteY1" fmla="*/ 1431166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646817 h 1675722"/>
              <a:gd name="connsiteX1" fmla="*/ 628555 w 3395615"/>
              <a:gd name="connsiteY1" fmla="*/ 1204959 h 1675722"/>
              <a:gd name="connsiteX2" fmla="*/ 1090565 w 3395615"/>
              <a:gd name="connsiteY2" fmla="*/ 570822 h 1675722"/>
              <a:gd name="connsiteX3" fmla="*/ 1613685 w 3395615"/>
              <a:gd name="connsiteY3" fmla="*/ 44027 h 1675722"/>
              <a:gd name="connsiteX4" fmla="*/ 2033540 w 3395615"/>
              <a:gd name="connsiteY4" fmla="*/ 75522 h 1675722"/>
              <a:gd name="connsiteX5" fmla="*/ 2338340 w 3395615"/>
              <a:gd name="connsiteY5" fmla="*/ 446997 h 1675722"/>
              <a:gd name="connsiteX6" fmla="*/ 2519315 w 3395615"/>
              <a:gd name="connsiteY6" fmla="*/ 1304247 h 1675722"/>
              <a:gd name="connsiteX7" fmla="*/ 3024140 w 3395615"/>
              <a:gd name="connsiteY7" fmla="*/ 1580472 h 1675722"/>
              <a:gd name="connsiteX8" fmla="*/ 3395615 w 3395615"/>
              <a:gd name="connsiteY8" fmla="*/ 1675722 h 1675722"/>
              <a:gd name="connsiteX9" fmla="*/ 3395615 w 3395615"/>
              <a:gd name="connsiteY9" fmla="*/ 1675722 h 1675722"/>
              <a:gd name="connsiteX0" fmla="*/ 0 w 3395615"/>
              <a:gd name="connsiteY0" fmla="*/ 1605830 h 1634735"/>
              <a:gd name="connsiteX1" fmla="*/ 628555 w 3395615"/>
              <a:gd name="connsiteY1" fmla="*/ 1163972 h 1634735"/>
              <a:gd name="connsiteX2" fmla="*/ 1090565 w 3395615"/>
              <a:gd name="connsiteY2" fmla="*/ 529835 h 1634735"/>
              <a:gd name="connsiteX3" fmla="*/ 1613685 w 3395615"/>
              <a:gd name="connsiteY3" fmla="*/ 3040 h 1634735"/>
              <a:gd name="connsiteX4" fmla="*/ 2111060 w 3395615"/>
              <a:gd name="connsiteY4" fmla="*/ 317849 h 1634735"/>
              <a:gd name="connsiteX5" fmla="*/ 2338340 w 3395615"/>
              <a:gd name="connsiteY5" fmla="*/ 406010 h 1634735"/>
              <a:gd name="connsiteX6" fmla="*/ 2519315 w 3395615"/>
              <a:gd name="connsiteY6" fmla="*/ 1263260 h 1634735"/>
              <a:gd name="connsiteX7" fmla="*/ 3024140 w 3395615"/>
              <a:gd name="connsiteY7" fmla="*/ 1539485 h 1634735"/>
              <a:gd name="connsiteX8" fmla="*/ 3395615 w 3395615"/>
              <a:gd name="connsiteY8" fmla="*/ 1634735 h 1634735"/>
              <a:gd name="connsiteX9" fmla="*/ 3395615 w 3395615"/>
              <a:gd name="connsiteY9" fmla="*/ 1634735 h 1634735"/>
              <a:gd name="connsiteX0" fmla="*/ 0 w 3395615"/>
              <a:gd name="connsiteY0" fmla="*/ 1606360 h 1635265"/>
              <a:gd name="connsiteX1" fmla="*/ 628555 w 3395615"/>
              <a:gd name="connsiteY1" fmla="*/ 1164502 h 1635265"/>
              <a:gd name="connsiteX2" fmla="*/ 1090565 w 3395615"/>
              <a:gd name="connsiteY2" fmla="*/ 530365 h 1635265"/>
              <a:gd name="connsiteX3" fmla="*/ 1613685 w 3395615"/>
              <a:gd name="connsiteY3" fmla="*/ 3570 h 1635265"/>
              <a:gd name="connsiteX4" fmla="*/ 2111060 w 3395615"/>
              <a:gd name="connsiteY4" fmla="*/ 318379 h 1635265"/>
              <a:gd name="connsiteX5" fmla="*/ 2247900 w 3395615"/>
              <a:gd name="connsiteY5" fmla="*/ 689853 h 1635265"/>
              <a:gd name="connsiteX6" fmla="*/ 2519315 w 3395615"/>
              <a:gd name="connsiteY6" fmla="*/ 1263790 h 1635265"/>
              <a:gd name="connsiteX7" fmla="*/ 3024140 w 3395615"/>
              <a:gd name="connsiteY7" fmla="*/ 1540015 h 1635265"/>
              <a:gd name="connsiteX8" fmla="*/ 3395615 w 3395615"/>
              <a:gd name="connsiteY8" fmla="*/ 1635265 h 1635265"/>
              <a:gd name="connsiteX9" fmla="*/ 3395615 w 3395615"/>
              <a:gd name="connsiteY9" fmla="*/ 1635265 h 1635265"/>
              <a:gd name="connsiteX0" fmla="*/ 0 w 3395658"/>
              <a:gd name="connsiteY0" fmla="*/ 1606360 h 1635287"/>
              <a:gd name="connsiteX1" fmla="*/ 628555 w 3395658"/>
              <a:gd name="connsiteY1" fmla="*/ 1164502 h 1635287"/>
              <a:gd name="connsiteX2" fmla="*/ 1090565 w 3395658"/>
              <a:gd name="connsiteY2" fmla="*/ 530365 h 1635287"/>
              <a:gd name="connsiteX3" fmla="*/ 1613685 w 3395658"/>
              <a:gd name="connsiteY3" fmla="*/ 3570 h 1635287"/>
              <a:gd name="connsiteX4" fmla="*/ 2111060 w 3395658"/>
              <a:gd name="connsiteY4" fmla="*/ 318379 h 1635287"/>
              <a:gd name="connsiteX5" fmla="*/ 2247900 w 3395658"/>
              <a:gd name="connsiteY5" fmla="*/ 689853 h 1635287"/>
              <a:gd name="connsiteX6" fmla="*/ 2519315 w 3395658"/>
              <a:gd name="connsiteY6" fmla="*/ 1263790 h 1635287"/>
              <a:gd name="connsiteX7" fmla="*/ 3024140 w 3395658"/>
              <a:gd name="connsiteY7" fmla="*/ 1540015 h 1635287"/>
              <a:gd name="connsiteX8" fmla="*/ 3395615 w 3395658"/>
              <a:gd name="connsiteY8" fmla="*/ 1635265 h 1635287"/>
              <a:gd name="connsiteX9" fmla="*/ 3046777 w 3395658"/>
              <a:gd name="connsiteY9" fmla="*/ 1548092 h 1635287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9" fmla="*/ 2840059 w 3398140"/>
              <a:gd name="connsiteY9" fmla="*/ 1424597 h 1639294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0" fmla="*/ 0 w 3024140"/>
              <a:gd name="connsiteY0" fmla="*/ 1606360 h 1606360"/>
              <a:gd name="connsiteX1" fmla="*/ 628555 w 3024140"/>
              <a:gd name="connsiteY1" fmla="*/ 1164502 h 1606360"/>
              <a:gd name="connsiteX2" fmla="*/ 1090565 w 3024140"/>
              <a:gd name="connsiteY2" fmla="*/ 530365 h 1606360"/>
              <a:gd name="connsiteX3" fmla="*/ 1613685 w 3024140"/>
              <a:gd name="connsiteY3" fmla="*/ 3570 h 1606360"/>
              <a:gd name="connsiteX4" fmla="*/ 2111060 w 3024140"/>
              <a:gd name="connsiteY4" fmla="*/ 318379 h 1606360"/>
              <a:gd name="connsiteX5" fmla="*/ 2247900 w 3024140"/>
              <a:gd name="connsiteY5" fmla="*/ 689853 h 1606360"/>
              <a:gd name="connsiteX6" fmla="*/ 2519315 w 3024140"/>
              <a:gd name="connsiteY6" fmla="*/ 1263790 h 1606360"/>
              <a:gd name="connsiteX7" fmla="*/ 3024140 w 3024140"/>
              <a:gd name="connsiteY7" fmla="*/ 1540015 h 1606360"/>
              <a:gd name="connsiteX0" fmla="*/ 0 w 3062900"/>
              <a:gd name="connsiteY0" fmla="*/ 1606360 h 1606360"/>
              <a:gd name="connsiteX1" fmla="*/ 628555 w 3062900"/>
              <a:gd name="connsiteY1" fmla="*/ 1164502 h 1606360"/>
              <a:gd name="connsiteX2" fmla="*/ 1090565 w 3062900"/>
              <a:gd name="connsiteY2" fmla="*/ 530365 h 1606360"/>
              <a:gd name="connsiteX3" fmla="*/ 1613685 w 3062900"/>
              <a:gd name="connsiteY3" fmla="*/ 3570 h 1606360"/>
              <a:gd name="connsiteX4" fmla="*/ 2111060 w 3062900"/>
              <a:gd name="connsiteY4" fmla="*/ 318379 h 1606360"/>
              <a:gd name="connsiteX5" fmla="*/ 2247900 w 3062900"/>
              <a:gd name="connsiteY5" fmla="*/ 689853 h 1606360"/>
              <a:gd name="connsiteX6" fmla="*/ 2519315 w 3062900"/>
              <a:gd name="connsiteY6" fmla="*/ 1263790 h 1606360"/>
              <a:gd name="connsiteX7" fmla="*/ 3062900 w 3062900"/>
              <a:gd name="connsiteY7" fmla="*/ 1569073 h 160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62900" h="1606360">
                <a:moveTo>
                  <a:pt x="0" y="1606360"/>
                </a:moveTo>
                <a:cubicBezTo>
                  <a:pt x="140494" y="1504760"/>
                  <a:pt x="446794" y="1343834"/>
                  <a:pt x="628555" y="1164502"/>
                </a:cubicBezTo>
                <a:cubicBezTo>
                  <a:pt x="810316" y="985170"/>
                  <a:pt x="926377" y="723854"/>
                  <a:pt x="1090565" y="530365"/>
                </a:cubicBezTo>
                <a:cubicBezTo>
                  <a:pt x="1254753" y="336876"/>
                  <a:pt x="1443602" y="38901"/>
                  <a:pt x="1613685" y="3570"/>
                </a:cubicBezTo>
                <a:cubicBezTo>
                  <a:pt x="1783768" y="-31761"/>
                  <a:pt x="2005358" y="203999"/>
                  <a:pt x="2111060" y="318379"/>
                </a:cubicBezTo>
                <a:cubicBezTo>
                  <a:pt x="2216763" y="432760"/>
                  <a:pt x="2179858" y="532285"/>
                  <a:pt x="2247900" y="689853"/>
                </a:cubicBezTo>
                <a:cubicBezTo>
                  <a:pt x="2315943" y="847422"/>
                  <a:pt x="2383482" y="1117253"/>
                  <a:pt x="2519315" y="1263790"/>
                </a:cubicBezTo>
                <a:cubicBezTo>
                  <a:pt x="2655148" y="1410327"/>
                  <a:pt x="2916850" y="1507161"/>
                  <a:pt x="3062900" y="1569073"/>
                </a:cubicBez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cxnSp>
        <p:nvCxnSpPr>
          <p:cNvPr id="63" name="直線矢印コネクタ 62"/>
          <p:cNvCxnSpPr/>
          <p:nvPr/>
        </p:nvCxnSpPr>
        <p:spPr bwMode="auto">
          <a:xfrm flipH="1">
            <a:off x="6700059" y="5278816"/>
            <a:ext cx="554032" cy="31095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直線矢印コネクタ 63"/>
          <p:cNvCxnSpPr/>
          <p:nvPr/>
        </p:nvCxnSpPr>
        <p:spPr bwMode="auto">
          <a:xfrm flipH="1">
            <a:off x="6453956" y="4768155"/>
            <a:ext cx="554032" cy="31095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5" name="オブジェクト 64"/>
          <p:cNvGraphicFramePr>
            <a:graphicFrameLocks noChangeAspect="1"/>
          </p:cNvGraphicFramePr>
          <p:nvPr/>
        </p:nvGraphicFramePr>
        <p:xfrm>
          <a:off x="6514931" y="4342510"/>
          <a:ext cx="2587844" cy="481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5" imgW="1777680" imgH="330120" progId="Equation.3">
                  <p:embed/>
                </p:oleObj>
              </mc:Choice>
              <mc:Fallback>
                <p:oleObj name="数式" r:id="rId5" imgW="1777680" imgH="330120" progId="Equation.3">
                  <p:embed/>
                  <p:pic>
                    <p:nvPicPr>
                      <p:cNvPr id="65" name="オブジェクト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4931" y="4342510"/>
                        <a:ext cx="2587844" cy="4814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オブジェクト 48"/>
          <p:cNvGraphicFramePr>
            <a:graphicFrameLocks noChangeAspect="1"/>
          </p:cNvGraphicFramePr>
          <p:nvPr/>
        </p:nvGraphicFramePr>
        <p:xfrm>
          <a:off x="361786" y="5789761"/>
          <a:ext cx="1731962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7" imgW="863280" imgH="330120" progId="Equation.3">
                  <p:embed/>
                </p:oleObj>
              </mc:Choice>
              <mc:Fallback>
                <p:oleObj name="数式" r:id="rId7" imgW="863280" imgH="330120" progId="Equation.3">
                  <p:embed/>
                  <p:pic>
                    <p:nvPicPr>
                      <p:cNvPr id="49" name="オブジェクト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786" y="5789761"/>
                        <a:ext cx="1731962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739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1584" y="0"/>
            <a:ext cx="914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デコンボリューションの注意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EDA40BA-7222-D2D9-2DD7-664573DA27CF}"/>
              </a:ext>
            </a:extLst>
          </p:cNvPr>
          <p:cNvSpPr txBox="1"/>
          <p:nvPr/>
        </p:nvSpPr>
        <p:spPr>
          <a:xfrm>
            <a:off x="29535" y="636706"/>
            <a:ext cx="89563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平滑化などの操作をしないと、正負に振動するデコンボリューション結果が得られる</a:t>
            </a: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  <a:p>
            <a:r>
              <a:rPr lang="ja-JP" altLang="en-US" b="1" kern="0" dirty="0">
                <a:solidFill>
                  <a:srgbClr val="0000FF"/>
                </a:solidFill>
                <a:latin typeface="Times New Roman"/>
                <a:ea typeface="ＭＳ Ｐゴシック"/>
                <a:cs typeface="+mj-cs"/>
              </a:rPr>
              <a:t>　　　</a:t>
            </a:r>
            <a:r>
              <a:rPr lang="ja-JP" altLang="en-US" b="1" kern="0" dirty="0">
                <a:solidFill>
                  <a:srgbClr val="FF0000"/>
                </a:solidFill>
                <a:latin typeface="Times New Roman"/>
                <a:ea typeface="ＭＳ Ｐゴシック"/>
                <a:cs typeface="+mj-cs"/>
              </a:rPr>
              <a:t>ノイズに対して過剰適合した結果</a:t>
            </a:r>
            <a:endParaRPr lang="ja-JP" altLang="en-US" dirty="0">
              <a:solidFill>
                <a:srgbClr val="FF0000"/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B40A782-8E5A-0864-3C0C-3E944C3337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804"/>
          <a:stretch/>
        </p:blipFill>
        <p:spPr>
          <a:xfrm>
            <a:off x="1296035" y="1283037"/>
            <a:ext cx="5734050" cy="5594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66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9269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デコンボリューションの解法</a:t>
            </a: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FFT</a:t>
            </a:r>
            <a:endParaRPr lang="ja-JP" altLang="en-US" sz="3600" dirty="0">
              <a:solidFill>
                <a:schemeClr val="tx1"/>
              </a:solidFill>
              <a:latin typeface="Times New Roman"/>
              <a:ea typeface="ＭＳ Ｐゴシック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121250"/>
              </p:ext>
            </p:extLst>
          </p:nvPr>
        </p:nvGraphicFramePr>
        <p:xfrm>
          <a:off x="3262303" y="1835446"/>
          <a:ext cx="2609396" cy="492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1752480" imgH="330120" progId="Equation.3">
                  <p:embed/>
                </p:oleObj>
              </mc:Choice>
              <mc:Fallback>
                <p:oleObj name="数式" r:id="rId3" imgW="1752480" imgH="330120" progId="Equation.3">
                  <p:embed/>
                  <p:pic>
                    <p:nvPicPr>
                      <p:cNvPr id="4" name="オブジェクト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2303" y="1835446"/>
                        <a:ext cx="2609396" cy="4922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12754" y="1840413"/>
            <a:ext cx="2961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逆フーリエ変換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(IFT)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186359"/>
              </p:ext>
            </p:extLst>
          </p:nvPr>
        </p:nvGraphicFramePr>
        <p:xfrm>
          <a:off x="3296233" y="2253875"/>
          <a:ext cx="2780137" cy="492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5" imgW="1866600" imgH="330120" progId="Equation.3">
                  <p:embed/>
                </p:oleObj>
              </mc:Choice>
              <mc:Fallback>
                <p:oleObj name="数式" r:id="rId5" imgW="1866600" imgH="330120" progId="Equation.3">
                  <p:embed/>
                  <p:pic>
                    <p:nvPicPr>
                      <p:cNvPr id="6" name="オブジェクト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6233" y="2253875"/>
                        <a:ext cx="2780137" cy="4922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オブジェクト 6"/>
              <p:cNvSpPr txBox="1"/>
              <p:nvPr/>
            </p:nvSpPr>
            <p:spPr bwMode="auto">
              <a:xfrm>
                <a:off x="1123950" y="2730500"/>
                <a:ext cx="4394200" cy="28971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70000" lnSpcReduction="20000"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𝐹</m:t>
                          </m:r>
                        </m:e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∗</m:t>
                          </m:r>
                        </m:sup>
                      </m:sSup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𝑘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)=</m:t>
                      </m:r>
                      <m:nary>
                        <m:nary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𝑔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func>
                            <m:funcPr>
                              <m:ctrlP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kumimoji="1" lang="ja-JP" altLang="en-US" sz="24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exp</m:t>
                              </m:r>
                            </m:fName>
                            <m:e>
                              <m: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(</m:t>
                              </m:r>
                            </m:e>
                          </m:func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𝑖𝑘𝑥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𝑑𝑥𝑑𝑥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nary>
                        <m:nary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  <m:d>
                            <m:dPr>
                              <m:ctrlP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dPr>
                            <m:e>
                              <m:nary>
                                <m:naryPr>
                                  <m:subHide m:val="on"/>
                                  <m:supHide m:val="on"/>
                                  <m:ctrlP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(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′)</m:t>
                                  </m:r>
                                  <m:func>
                                    <m:funcPr>
                                      <m:ctrlPr>
                                        <a:rPr kumimoji="1" lang="ja-JP" altLang="en-US" sz="24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kumimoji="1" lang="ja-JP" altLang="en-US" sz="2400" b="0" i="0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r>
                                        <a:rPr kumimoji="1" lang="ja-JP" altLang="en-US" sz="24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(</m:t>
                                      </m:r>
                                    </m:e>
                                  </m:func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𝑖𝑘𝑥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)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𝑑𝑥</m:t>
                                  </m:r>
                                </m:e>
                              </m:nary>
                            </m:e>
                          </m:d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nary>
                        <m:nary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  <m:d>
                            <m:dPr>
                              <m:ctrlP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dPr>
                            <m:e>
                              <m:nary>
                                <m:naryPr>
                                  <m:subHide m:val="on"/>
                                  <m:supHide m:val="on"/>
                                  <m:ctrlP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(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)</m:t>
                                  </m:r>
                                  <m:func>
                                    <m:funcPr>
                                      <m:ctrlPr>
                                        <a:rPr kumimoji="1" lang="ja-JP" altLang="en-US" sz="24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kumimoji="1" lang="ja-JP" altLang="en-US" sz="2400" b="0" i="0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r>
                                        <a:rPr kumimoji="1" lang="ja-JP" altLang="en-US" sz="24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(</m:t>
                                      </m:r>
                                    </m:e>
                                  </m:func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𝑖𝑘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(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′))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𝑑𝑥</m:t>
                                  </m:r>
                                </m:e>
                              </m:nary>
                            </m:e>
                          </m:d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nary>
                        <m:nary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𝐺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𝑘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  <m:func>
                            <m:funcPr>
                              <m:ctrlP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kumimoji="1" lang="ja-JP" altLang="en-US" sz="24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exp</m:t>
                              </m:r>
                            </m:fName>
                            <m:e>
                              <m: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(</m:t>
                              </m:r>
                            </m:e>
                          </m:func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𝑖𝑘𝑥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𝐹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𝑘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𝐺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𝑘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7" name="オブジェクト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23950" y="2730500"/>
                <a:ext cx="4394200" cy="289718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テキスト ボックス 7"/>
          <p:cNvSpPr txBox="1"/>
          <p:nvPr/>
        </p:nvSpPr>
        <p:spPr>
          <a:xfrm>
            <a:off x="311064" y="1231046"/>
            <a:ext cx="4146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フーリエ変換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(FT)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オブジェクト 8"/>
              <p:cNvSpPr txBox="1"/>
              <p:nvPr/>
            </p:nvSpPr>
            <p:spPr bwMode="auto">
              <a:xfrm>
                <a:off x="3180136" y="1153523"/>
                <a:ext cx="3719512" cy="6635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70000" lnSpcReduction="20000"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𝐹</m:t>
                          </m:r>
                        </m:e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∗</m:t>
                          </m:r>
                        </m:sup>
                      </m:sSup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𝑘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)=</m:t>
                      </m:r>
                      <m:nary>
                        <m:nary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𝑓</m:t>
                              </m:r>
                            </m:e>
                            <m:sup>
                              <m: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∗</m:t>
                              </m:r>
                            </m:sup>
                          </m:s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  <m:func>
                            <m:funcPr>
                              <m:ctrlP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kumimoji="1" lang="ja-JP" altLang="en-US" sz="24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exp</m:t>
                              </m:r>
                            </m:fName>
                            <m:e>
                              <m: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(</m:t>
                              </m:r>
                            </m:e>
                          </m:func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𝑖𝑘𝑥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9" name="オブジェクト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80136" y="1153523"/>
                <a:ext cx="3719512" cy="6635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オブジェクト 1"/>
          <p:cNvGraphicFramePr>
            <a:graphicFrameLocks noChangeAspect="1"/>
          </p:cNvGraphicFramePr>
          <p:nvPr/>
        </p:nvGraphicFramePr>
        <p:xfrm>
          <a:off x="167386" y="640043"/>
          <a:ext cx="5068888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10" imgW="2527200" imgH="330120" progId="Equation.3">
                  <p:embed/>
                </p:oleObj>
              </mc:Choice>
              <mc:Fallback>
                <p:oleObj name="数式" r:id="rId10" imgW="2527200" imgH="330120" progId="Equation.3">
                  <p:embed/>
                  <p:pic>
                    <p:nvPicPr>
                      <p:cNvPr id="2" name="オブジェクト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86" y="640043"/>
                        <a:ext cx="5068888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44749" y="5428381"/>
            <a:ext cx="77636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原理的には、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はフーリエ変換で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0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*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k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をもめ、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k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0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*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k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/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k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を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　　　　　　　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逆フーリエ変換して求められる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　　　　　　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=&gt;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ノイズなどがあると不安定で解が発散しやすい</a:t>
            </a:r>
          </a:p>
        </p:txBody>
      </p:sp>
    </p:spTree>
    <p:extLst>
      <p:ext uri="{BB962C8B-B14F-4D97-AF65-F5344CB8AC3E}">
        <p14:creationId xmlns:p14="http://schemas.microsoft.com/office/powerpoint/2010/main" val="180371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4192" y="0"/>
            <a:ext cx="9144000" cy="69269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デコンボリューションの解法</a:t>
            </a: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 行列方程式</a:t>
            </a:r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/>
        </p:nvGraphicFramePr>
        <p:xfrm>
          <a:off x="107504" y="807046"/>
          <a:ext cx="3922712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1955520" imgH="444240" progId="Equation.3">
                  <p:embed/>
                </p:oleObj>
              </mc:Choice>
              <mc:Fallback>
                <p:oleObj name="数式" r:id="rId3" imgW="1955520" imgH="444240" progId="Equation.3">
                  <p:embed/>
                  <p:pic>
                    <p:nvPicPr>
                      <p:cNvPr id="2" name="オブジェクト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807046"/>
                        <a:ext cx="3922712" cy="89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157354" y="1600304"/>
                <a:ext cx="8986646" cy="4138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デコンボリューション </a:t>
                </a:r>
                <a:r>
                  <a:rPr lang="en-US" altLang="ja-JP" sz="20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f</a:t>
                </a:r>
                <a:r>
                  <a:rPr lang="en-US" altLang="ja-JP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(</a:t>
                </a:r>
                <a:r>
                  <a:rPr lang="en-US" altLang="ja-JP" sz="2000" b="1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x</a:t>
                </a:r>
                <a:r>
                  <a:rPr lang="en-US" altLang="ja-JP" sz="2000" b="1" baseline="-25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j</a:t>
                </a:r>
                <a:r>
                  <a:rPr lang="en-US" altLang="ja-JP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) </a:t>
                </a: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は以下の行列式を解けば求められる</a:t>
                </a:r>
                <a:endPara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sSup>
                                      <m:sSupPr>
                                        <m:ctrlPr>
                                          <a:rPr kumimoji="1" lang="ja-JP" alt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1" lang="ja-JP" alt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  <m:t>𝑓</m:t>
                                        </m:r>
                                      </m:e>
                                      <m:sup>
                                        <m:r>
                                          <a:rPr kumimoji="1" lang="ja-JP" alt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sSup>
                                      <m:sSupPr>
                                        <m:ctrlPr>
                                          <a:rPr kumimoji="1" lang="ja-JP" alt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1" lang="ja-JP" alt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  <m:t>𝑓</m:t>
                                        </m:r>
                                      </m:e>
                                      <m:sup>
                                        <m:r>
                                          <a:rPr kumimoji="1" lang="ja-JP" alt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sSup>
                                      <m:sSupPr>
                                        <m:ctrlPr>
                                          <a:rPr kumimoji="1" lang="ja-JP" alt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1" lang="ja-JP" alt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  <m:t>𝑓</m:t>
                                        </m:r>
                                      </m:e>
                                      <m:sup>
                                        <m:r>
                                          <a:rPr kumimoji="1" lang="ja-JP" alt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𝑁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kumimoji="1" lang="ja-JP" alt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  <m:e/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−(</m:t>
                                    </m:r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𝑁</m:t>
                                    </m:r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−1)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e/>
                              <m:e/>
                            </m:mr>
                            <m:mr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𝑁</m:t>
                                    </m:r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  <m:e/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𝑁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000" b="1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しかし、</a:t>
                </a:r>
                <a:r>
                  <a:rPr kumimoji="1" lang="ja-JP" alt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フーリエ変換法と同様、ノイズなどがあると不安定で解が発散しやすい</a:t>
                </a:r>
                <a:endParaRPr kumimoji="1" lang="en-US" altLang="ja-JP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以下の方法で改善できる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:</a:t>
                </a:r>
              </a:p>
              <a:p>
                <a:pPr marL="457200" marR="0" lvl="0" indent="-4572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デコンボリューションの前に、平滑化等でノイズを除去する</a:t>
                </a:r>
                <a:endPara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457200" marR="0" lvl="0" indent="-4572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繰り返し法 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(Jacobi</a:t>
                </a: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法や 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Gauss-Seidel</a:t>
                </a: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法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) </a:t>
                </a: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で行列方程式を解き、</a:t>
                </a:r>
                <a:b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</a:b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その過程でノイズ削減などの処理を行う</a:t>
                </a:r>
                <a:endPara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354" y="1600304"/>
                <a:ext cx="8986646" cy="4138762"/>
              </a:xfrm>
              <a:prstGeom prst="rect">
                <a:avLst/>
              </a:prstGeom>
              <a:blipFill>
                <a:blip r:embed="rId5"/>
                <a:stretch>
                  <a:fillRect l="-746" t="-1180" b="-14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/>
          <p:cNvSpPr/>
          <p:nvPr/>
        </p:nvSpPr>
        <p:spPr>
          <a:xfrm>
            <a:off x="3203848" y="611030"/>
            <a:ext cx="60163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南茂夫 編著、科学計測のための波形データ処理、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CQ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出版 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(1986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年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7081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4192" y="0"/>
            <a:ext cx="9144000" cy="69269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ja-JP" sz="3600" b="1" dirty="0">
                <a:solidFill>
                  <a:srgbClr val="0000FF"/>
                </a:solidFill>
              </a:rPr>
              <a:t>Jacobi</a:t>
            </a:r>
            <a:r>
              <a:rPr lang="ja-JP" altLang="en-US" sz="3600" b="1" dirty="0">
                <a:solidFill>
                  <a:srgbClr val="0000FF"/>
                </a:solidFill>
              </a:rPr>
              <a:t>法</a:t>
            </a:r>
            <a:r>
              <a:rPr lang="en-US" altLang="ja-JP" sz="3600" b="1" dirty="0">
                <a:solidFill>
                  <a:srgbClr val="0000FF"/>
                </a:solidFill>
              </a:rPr>
              <a:t> / Gauss-Seidel</a:t>
            </a:r>
            <a:r>
              <a:rPr lang="ja-JP" altLang="en-US" sz="3600" b="1" dirty="0">
                <a:solidFill>
                  <a:srgbClr val="0000FF"/>
                </a:solidFill>
              </a:rPr>
              <a:t>法</a:t>
            </a:r>
            <a:endParaRPr lang="ja-JP" altLang="en-US" sz="3600" b="1" dirty="0">
              <a:solidFill>
                <a:srgbClr val="0000FF"/>
              </a:solidFill>
              <a:latin typeface="Times New Roman"/>
              <a:ea typeface="ＭＳ Ｐゴシック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157354" y="603728"/>
                <a:ext cx="8986646" cy="6290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大規模行列による線形連立方程式の解</a:t>
                </a: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: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/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𝑁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/>
                              <m:e/>
                            </m:mr>
                            <m:mr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𝑁</m:t>
                                    </m:r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/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𝑁𝑁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𝑁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kumimoji="1" lang="en-US" altLang="ja-JP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𝑁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For (</a:t>
                </a:r>
                <a:r>
                  <a:rPr kumimoji="1" lang="en-US" altLang="ja-JP" sz="20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k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+1)-</a:t>
                </a:r>
                <a:r>
                  <a:rPr kumimoji="1" lang="en-US" altLang="ja-JP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th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iteration,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𝒙</m:t>
                            </m:r>
                          </m:e>
                          <m:sub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𝒊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𝒌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+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𝟏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)</m:t>
                        </m:r>
                      </m:sup>
                    </m:sSup>
                  </m:oMath>
                </a14:m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is estimated from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𝒙</m:t>
                            </m:r>
                          </m:e>
                          <m:sub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𝒊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𝒌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)</m:t>
                        </m:r>
                      </m:sup>
                    </m:sSup>
                  </m:oMath>
                </a14:m>
                <a:b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</a:b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(initial data may be chosen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𝑖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(0)</m:t>
                        </m:r>
                      </m:sup>
                    </m:sSup>
                    <m:r>
                      <a:rPr kumimoji="1" lang="en-US" altLang="ja-JP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sSub>
                      <m:sSubPr>
                        <m:ctrlP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𝑏</m:t>
                        </m:r>
                      </m:e>
                      <m:sub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𝑖</m:t>
                        </m:r>
                      </m:sub>
                    </m:sSub>
                  </m:oMath>
                </a14:m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, uniform value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𝑖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(0)</m:t>
                        </m:r>
                      </m:sup>
                    </m:sSup>
                    <m:r>
                      <a:rPr kumimoji="1" lang="en-US" altLang="ja-JP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=1</m:t>
                    </m:r>
                  </m:oMath>
                </a14:m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, </a:t>
                </a:r>
                <a:r>
                  <a:rPr kumimoji="1" lang="en-US" altLang="ja-JP" sz="2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etc</a:t>
                </a: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):</a:t>
                </a:r>
                <a:b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</a:b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(</a:t>
                </a:r>
                <a:r>
                  <a:rPr kumimoji="1" lang="en-US" altLang="ja-JP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i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) Jacobi method: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𝒙</m:t>
                            </m:r>
                          </m:e>
                          <m:sub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𝒊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𝒌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+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𝟏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)</m:t>
                        </m:r>
                      </m:sup>
                    </m:sSup>
                    <m:r>
                      <a:rPr kumimoji="1" lang="en-US" altLang="ja-JP" sz="2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ja-JP" altLang="en-US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𝒃</m:t>
                            </m:r>
                          </m:e>
                          <m:sub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𝒊</m:t>
                            </m:r>
                          </m:sub>
                        </m:sSub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nary>
                          <m:naryPr>
                            <m:chr m:val="∑"/>
                            <m:ctrlP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𝒋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≠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𝒊</m:t>
                            </m:r>
                          </m:sub>
                          <m:sup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𝑵</m:t>
                            </m:r>
                          </m:sup>
                          <m:e>
                            <m:sSub>
                              <m:sSubPr>
                                <m:ctrlPr>
                                  <a:rPr kumimoji="1" lang="ja-JP" altLang="en-US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kumimoji="1" lang="en-US" altLang="ja-JP" sz="20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𝒊𝒋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kumimoji="1" lang="en-US" altLang="ja-JP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kumimoji="1" lang="en-US" altLang="ja-JP" sz="20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𝒋</m:t>
                                    </m:r>
                                  </m:sub>
                                </m:sSub>
                              </m:e>
                              <m:sup>
                                <m:d>
                                  <m:dPr>
                                    <m:ctrlP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𝒌</m:t>
                                    </m:r>
                                  </m:e>
                                </m:d>
                              </m:sup>
                            </m:sSup>
                          </m:e>
                        </m:nary>
                      </m:e>
                    </m:d>
                    <m:r>
                      <a:rPr kumimoji="1" lang="en-US" altLang="ja-JP" sz="2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/</m:t>
                    </m:r>
                    <m:sSub>
                      <m:sSubPr>
                        <m:ctrlPr>
                          <a:rPr kumimoji="1" lang="ja-JP" altLang="en-US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𝒂</m:t>
                        </m:r>
                      </m:e>
                      <m:sub>
                        <m:r>
                          <a:rPr kumimoji="1" lang="en-US" altLang="ja-JP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𝒊𝒊</m:t>
                        </m:r>
                      </m:sub>
                    </m:sSub>
                    <m:r>
                      <m:rPr>
                        <m:nor/>
                      </m:rPr>
                      <a:rPr kumimoji="1" lang="en-US" altLang="ja-JP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+mn-cs"/>
                      </a:rPr>
                      <m:t> </m:t>
                    </m:r>
                  </m:oMath>
                </a14:m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</m:t>
                        </m:r>
                        <m: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𝑘</m:t>
                        </m:r>
                        <m: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+1)</m:t>
                        </m:r>
                      </m:sup>
                    </m:sSup>
                    <m:r>
                      <a:rPr kumimoji="1" lang="en-US" altLang="ja-JP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𝑏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</m:t>
                            </m:r>
                          </m:sub>
                        </m:sSub>
                        <m: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12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2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  <m: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</m:t>
                            </m:r>
                            <m: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3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3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  <m: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⋯</m:t>
                        </m:r>
                        <m: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</m:t>
                            </m:r>
                            <m: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𝑁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𝑁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</m:e>
                    </m:d>
                    <m:r>
                      <a:rPr kumimoji="1" lang="en-US" altLang="ja-JP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/</m:t>
                    </m:r>
                    <m:sSub>
                      <m:sSub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𝑎</m:t>
                        </m:r>
                      </m:e>
                      <m:sub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1</m:t>
                        </m:r>
                        <m: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𝑘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+1)</m:t>
                        </m:r>
                      </m:sup>
                    </m:sSup>
                    <m:r>
                      <a:rPr kumimoji="1" lang="en-US" altLang="ja-JP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𝑏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sub>
                        </m:sSub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21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1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3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3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⋯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𝑁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𝑁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</m:e>
                    </m:d>
                    <m:r>
                      <a:rPr kumimoji="1" lang="en-US" altLang="ja-JP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/</m:t>
                    </m:r>
                    <m:sSub>
                      <m:sSub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𝑎</m:t>
                        </m:r>
                      </m:e>
                      <m:sub>
                        <m: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22</m:t>
                        </m:r>
                      </m:sub>
                    </m:sSub>
                  </m:oMath>
                </a14:m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(ii) Gauss-Seidel method: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𝒙</m:t>
                            </m:r>
                          </m:e>
                          <m:sub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𝒊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𝒌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+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𝟏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)</m:t>
                        </m:r>
                      </m:sup>
                    </m:sSup>
                    <m:r>
                      <a:rPr kumimoji="1" lang="en-US" altLang="ja-JP" sz="2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ja-JP" altLang="en-US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𝒃</m:t>
                            </m:r>
                          </m:e>
                          <m:sub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𝒊</m:t>
                            </m:r>
                          </m:sub>
                        </m:sSub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nary>
                          <m:naryPr>
                            <m:chr m:val="∑"/>
                            <m:ctrl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𝒋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=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𝟏</m:t>
                            </m:r>
                          </m:sub>
                          <m:sup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𝒊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−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𝟏</m:t>
                            </m:r>
                          </m:sup>
                          <m:e>
                            <m:sSub>
                              <m:sSubPr>
                                <m:ctrlPr>
                                  <a:rPr kumimoji="1" lang="ja-JP" altLang="en-US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kumimoji="1" lang="en-US" altLang="ja-JP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𝒊𝒋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kumimoji="1" lang="en-US" altLang="ja-JP" sz="20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𝒋</m:t>
                                    </m:r>
                                  </m:sub>
                                </m:sSub>
                              </m:e>
                              <m:sup>
                                <m:d>
                                  <m:dPr>
                                    <m:ctrlP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𝒌</m:t>
                                    </m:r>
                                    <m:r>
                                      <a:rPr kumimoji="1" lang="en-US" altLang="ja-JP" sz="20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+</m:t>
                                    </m:r>
                                    <m:r>
                                      <a:rPr kumimoji="1" lang="en-US" altLang="ja-JP" sz="20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𝟏</m:t>
                                    </m:r>
                                  </m:e>
                                </m:d>
                              </m:sup>
                            </m:sSup>
                          </m:e>
                        </m:nary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nary>
                          <m:naryPr>
                            <m:chr m:val="∑"/>
                            <m:ctrl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𝒋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=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𝒊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+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𝟏</m:t>
                            </m:r>
                          </m:sub>
                          <m:sup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𝑵</m:t>
                            </m:r>
                          </m:sup>
                          <m:e>
                            <m:sSub>
                              <m:sSubPr>
                                <m:ctrlPr>
                                  <a:rPr kumimoji="1" lang="ja-JP" altLang="en-US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kumimoji="1" lang="en-US" altLang="ja-JP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𝒊𝒋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kumimoji="1" lang="en-US" altLang="ja-JP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𝒋</m:t>
                                    </m:r>
                                  </m:sub>
                                </m:sSub>
                              </m:e>
                              <m:sup>
                                <m:d>
                                  <m:dPr>
                                    <m:ctrlP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𝒌</m:t>
                                    </m:r>
                                  </m:e>
                                </m:d>
                              </m:sup>
                            </m:sSup>
                          </m:e>
                        </m:nary>
                      </m:e>
                    </m:d>
                    <m:r>
                      <a:rPr kumimoji="1" lang="en-US" altLang="ja-JP" sz="2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/</m:t>
                    </m:r>
                    <m:sSub>
                      <m:sSubPr>
                        <m:ctrlPr>
                          <a:rPr kumimoji="1" lang="ja-JP" altLang="en-US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𝒂</m:t>
                        </m:r>
                      </m:e>
                      <m:sub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𝒊𝒊</m:t>
                        </m:r>
                      </m:sub>
                    </m:sSub>
                    <m:r>
                      <m:rPr>
                        <m:nor/>
                      </m:rPr>
                      <a:rPr kumimoji="1" lang="en-US" altLang="ja-JP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+mn-cs"/>
                      </a:rPr>
                      <m:t> </m:t>
                    </m:r>
                  </m:oMath>
                </a14:m>
                <a:endPara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  Using the known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𝒙</m:t>
                            </m:r>
                          </m:e>
                          <m:sub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𝒋</m:t>
                            </m:r>
                          </m:sub>
                        </m:sSub>
                      </m:e>
                      <m:sup>
                        <m:d>
                          <m:dPr>
                            <m:ctrl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𝒌</m:t>
                            </m:r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+</m:t>
                            </m:r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𝟏</m:t>
                            </m:r>
                          </m:e>
                        </m:d>
                      </m:sup>
                    </m:sSup>
                  </m:oMath>
                </a14:m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values enhances convergence.</a:t>
                </a:r>
                <a:b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</a:b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𝑘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+1)</m:t>
                        </m:r>
                      </m:sup>
                    </m:sSup>
                    <m:r>
                      <a:rPr kumimoji="1" lang="en-US" altLang="ja-JP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𝑏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</m:t>
                            </m:r>
                          </m:sub>
                        </m:sSub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12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2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13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3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⋯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</m:t>
                            </m:r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𝑁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𝑁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</m:e>
                    </m:d>
                    <m:r>
                      <a:rPr kumimoji="1" lang="en-US" altLang="ja-JP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/</m:t>
                    </m:r>
                    <m:sSub>
                      <m:sSub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𝑎</m:t>
                        </m:r>
                      </m:e>
                      <m:sub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11</m:t>
                        </m:r>
                      </m:sub>
                    </m:sSub>
                  </m:oMath>
                </a14:m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𝑘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+1)</m:t>
                        </m:r>
                      </m:sup>
                    </m:sSup>
                    <m:r>
                      <a:rPr kumimoji="1" lang="en-US" altLang="ja-JP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𝑏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sub>
                        </m:sSub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21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1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  <m:r>
                                  <a:rPr kumimoji="1" lang="en-US" altLang="ja-JP" sz="20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+1</m:t>
                                </m:r>
                              </m:e>
                            </m:d>
                          </m:sup>
                        </m:s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23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3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⋯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𝑁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𝑁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</m:e>
                    </m:d>
                    <m:r>
                      <a:rPr kumimoji="1" lang="en-US" altLang="ja-JP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/</m:t>
                    </m:r>
                    <m:sSub>
                      <m:sSub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𝑎</m:t>
                        </m:r>
                      </m:e>
                      <m:sub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22</m:t>
                        </m:r>
                      </m:sub>
                    </m:sSub>
                  </m:oMath>
                </a14:m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Convergence is better for the Gauss-Seidel method,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While parallelization is more easy for the Jacobi method.</a:t>
                </a: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354" y="603728"/>
                <a:ext cx="8986646" cy="6290825"/>
              </a:xfrm>
              <a:prstGeom prst="rect">
                <a:avLst/>
              </a:prstGeom>
              <a:blipFill>
                <a:blip r:embed="rId3"/>
                <a:stretch>
                  <a:fillRect l="-746" t="-678" b="-7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8899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9269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思いつき</a:t>
            </a: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Ridge</a:t>
            </a: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回帰による解法</a:t>
            </a:r>
            <a:endParaRPr lang="ja-JP" altLang="en-US" sz="3600" dirty="0">
              <a:solidFill>
                <a:schemeClr val="tx1"/>
              </a:solidFill>
              <a:latin typeface="Times New Roman"/>
              <a:ea typeface="ＭＳ Ｐゴシック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オブジェクト 8">
                <a:extLst>
                  <a:ext uri="{FF2B5EF4-FFF2-40B4-BE49-F238E27FC236}">
                    <a16:creationId xmlns:a16="http://schemas.microsoft.com/office/drawing/2014/main" id="{25F576C0-9A0B-CEC5-92C1-14022EA7D0AF}"/>
                  </a:ext>
                </a:extLst>
              </p:cNvPr>
              <p:cNvSpPr txBox="1"/>
              <p:nvPr/>
            </p:nvSpPr>
            <p:spPr bwMode="auto">
              <a:xfrm>
                <a:off x="584653" y="1256006"/>
                <a:ext cx="7216322" cy="50428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77500" lnSpcReduction="20000"/>
              </a:bodyPr>
              <a:lstStyle/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ts val="120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𝐹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)=</m:t>
                      </m:r>
                      <m:nary>
                        <m:nary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𝑔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</m:t>
                          </m:r>
                        </m:e>
                      </m:nary>
                    </m:oMath>
                  </m:oMathPara>
                </a14:m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ts val="1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データ点 </a:t>
                </a:r>
                <a:r>
                  <a:rPr lang="en-US" altLang="ja-JP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(</a:t>
                </a:r>
                <a:r>
                  <a:rPr lang="en-US" altLang="ja-JP" sz="24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x</a:t>
                </a:r>
                <a:r>
                  <a:rPr lang="en-US" altLang="ja-JP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i</a:t>
                </a:r>
                <a:r>
                  <a:rPr lang="en-US" altLang="ja-JP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, </a:t>
                </a:r>
                <a:r>
                  <a:rPr lang="en-US" altLang="ja-JP" sz="2400" i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y</a:t>
                </a:r>
                <a:r>
                  <a:rPr lang="en-US" altLang="ja-JP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i</a:t>
                </a:r>
                <a:r>
                  <a:rPr lang="en-US" altLang="ja-JP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)</a:t>
                </a:r>
              </a:p>
              <a:p>
                <a:pPr fontAlgn="base">
                  <a:spcBef>
                    <a:spcPct val="0"/>
                  </a:spcBef>
                  <a:spcAft>
                    <a:spcPts val="120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𝐹</m:t>
                      </m:r>
                      <m:d>
                        <m:d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1" lang="ja-JP" alt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kumimoji="1" lang="en-US" altLang="ja-JP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𝑥</m:t>
                      </m:r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kumimoji="1" lang="ja-JP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kumimoji="1" lang="en-US" altLang="ja-JP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𝑗</m:t>
                          </m:r>
                        </m:sub>
                        <m:sup/>
                        <m:e>
                          <m:r>
                            <a:rPr kumimoji="1" lang="en-US" altLang="ja-JP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d>
                            <m:dPr>
                              <m:ctrlPr>
                                <a:rPr kumimoji="1" lang="en-US" altLang="ja-JP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ja-JP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altLang="ja-JP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ja-JP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ja-JP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b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</a:b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ja-JP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ja-JP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: 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正規化された装置関数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fontAlgn="base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			</a:t>
                </a:r>
                <a:r>
                  <a:rPr lang="ja-JP" altLang="en-US" sz="24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ja-JP" alt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altLang="ja-JP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ja-JP" alt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altLang="ja-JP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/>
                      <m:e>
                        <m:r>
                          <a:rPr lang="en-US" altLang="ja-JP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altLang="ja-JP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ja-JP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altLang="ja-JP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ja-JP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ja-JP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  <m:r>
                      <a:rPr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fontAlgn="base">
                  <a:spcBef>
                    <a:spcPct val="0"/>
                  </a:spcBef>
                  <a:spcAft>
                    <a:spcPts val="1200"/>
                  </a:spcAft>
                  <a:defRPr/>
                </a:pPr>
                <a:endParaRPr kumimoji="1" lang="en-US" altLang="ja-JP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 Math" panose="02040503050406030204" pitchFamily="18" charset="0"/>
                  <a:cs typeface="+mn-cs"/>
                </a:endParaRPr>
              </a:p>
              <a:p>
                <a:pPr fontAlgn="base">
                  <a:spcBef>
                    <a:spcPct val="0"/>
                  </a:spcBef>
                  <a:spcAft>
                    <a:spcPts val="1200"/>
                  </a:spcAft>
                  <a:defRPr/>
                </a:pPr>
                <a14:m>
                  <m:oMath xmlns:m="http://schemas.openxmlformats.org/officeDocument/2006/math"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𝑓</m:t>
                    </m:r>
                    <m:d>
                      <m:dPr>
                        <m:ctrlPr>
                          <a:rPr kumimoji="1" lang="en-US" altLang="ja-JP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ja-JP" alt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を</m:t>
                    </m:r>
                  </m:oMath>
                </a14:m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このまま求めると大きく振動する 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(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過学習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)</a:t>
                </a:r>
              </a:p>
              <a:p>
                <a:pPr fontAlgn="base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lang="en-US" altLang="ja-JP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	=&gt; Ridge </a:t>
                </a:r>
                <a:r>
                  <a:rPr lang="ja-JP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回帰により振動を抑える</a:t>
                </a:r>
                <a:endParaRPr lang="en-US" altLang="ja-JP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endParaRPr>
              </a:p>
              <a:p>
                <a:pPr fontAlgn="base">
                  <a:spcBef>
                    <a:spcPct val="0"/>
                  </a:spcBef>
                  <a:spcAft>
                    <a:spcPts val="120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kumimoji="1" lang="en-US" altLang="ja-JP" sz="2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sz="2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altLang="ja-JP" sz="2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r>
                                    <a:rPr lang="en-US" altLang="ja-JP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ja-JP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  <m:r>
                                    <a:rPr lang="en-US" altLang="ja-JP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altLang="ja-JP" sz="2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altLang="ja-JP" sz="2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r>
                                    <a:rPr lang="en-US" altLang="ja-JP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1" lang="en-US" altLang="ja-JP" sz="2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nary>
                      <m:r>
                        <a:rPr kumimoji="1" lang="en-US" altLang="ja-JP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ja-JP" alt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𝜶</m:t>
                      </m:r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altLang="ja-JP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ja-JP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altLang="ja-JP" sz="2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altLang="ja-JP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kumimoji="1" lang="en-US" altLang="ja-JP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</a:endParaRPr>
              </a:p>
              <a:p>
                <a:pPr fontAlgn="base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lang="ja-JP" alt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を最小化 </a:t>
                </a:r>
                <a:r>
                  <a:rPr lang="en-US" altLang="ja-JP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(</a:t>
                </a:r>
                <a14:m>
                  <m:oMath xmlns:m="http://schemas.openxmlformats.org/officeDocument/2006/math">
                    <m:r>
                      <a:rPr kumimoji="1" lang="ja-JP" alt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altLang="ja-JP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:</a:t>
                </a:r>
                <a:r>
                  <a:rPr lang="ja-JP" alt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 </a:t>
                </a:r>
                <a:r>
                  <a:rPr lang="en-US" altLang="ja-JP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L2</a:t>
                </a:r>
                <a:r>
                  <a:rPr lang="ja-JP" alt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正則化係数</a:t>
                </a:r>
                <a:r>
                  <a:rPr lang="en-US" altLang="ja-JP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)</a:t>
                </a:r>
                <a:endParaRPr kumimoji="1" lang="en-US" altLang="ja-JP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</a:endParaRPr>
              </a:p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ts val="12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2" name="オブジェクト 8">
                <a:extLst>
                  <a:ext uri="{FF2B5EF4-FFF2-40B4-BE49-F238E27FC236}">
                    <a16:creationId xmlns:a16="http://schemas.microsoft.com/office/drawing/2014/main" id="{25F576C0-9A0B-CEC5-92C1-14022EA7D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4653" y="1256006"/>
                <a:ext cx="7216322" cy="5042876"/>
              </a:xfrm>
              <a:prstGeom prst="rect">
                <a:avLst/>
              </a:prstGeom>
              <a:blipFill>
                <a:blip r:embed="rId3"/>
                <a:stretch>
                  <a:fillRect l="-84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AAF29032-1ACD-5A65-2D68-5E7D5C178B58}"/>
              </a:ext>
            </a:extLst>
          </p:cNvPr>
          <p:cNvCxnSpPr/>
          <p:nvPr/>
        </p:nvCxnSpPr>
        <p:spPr bwMode="auto">
          <a:xfrm flipH="1">
            <a:off x="4589181" y="2841175"/>
            <a:ext cx="2799928" cy="838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フリーフォーム 12">
            <a:extLst>
              <a:ext uri="{FF2B5EF4-FFF2-40B4-BE49-F238E27FC236}">
                <a16:creationId xmlns:a16="http://schemas.microsoft.com/office/drawing/2014/main" id="{8BAFF38C-2B66-7886-EFE8-3615EBD360BF}"/>
              </a:ext>
            </a:extLst>
          </p:cNvPr>
          <p:cNvSpPr/>
          <p:nvPr/>
        </p:nvSpPr>
        <p:spPr bwMode="auto">
          <a:xfrm>
            <a:off x="4803809" y="776481"/>
            <a:ext cx="2258070" cy="2106228"/>
          </a:xfrm>
          <a:custGeom>
            <a:avLst/>
            <a:gdLst>
              <a:gd name="connsiteX0" fmla="*/ 0 w 3305175"/>
              <a:gd name="connsiteY0" fmla="*/ 1749529 h 1901929"/>
              <a:gd name="connsiteX1" fmla="*/ 447675 w 3305175"/>
              <a:gd name="connsiteY1" fmla="*/ 1387579 h 1901929"/>
              <a:gd name="connsiteX2" fmla="*/ 1000125 w 3305175"/>
              <a:gd name="connsiteY2" fmla="*/ 797029 h 1901929"/>
              <a:gd name="connsiteX3" fmla="*/ 1381125 w 3305175"/>
              <a:gd name="connsiteY3" fmla="*/ 15979 h 1901929"/>
              <a:gd name="connsiteX4" fmla="*/ 1943100 w 3305175"/>
              <a:gd name="connsiteY4" fmla="*/ 301729 h 1901929"/>
              <a:gd name="connsiteX5" fmla="*/ 2247900 w 3305175"/>
              <a:gd name="connsiteY5" fmla="*/ 673204 h 1901929"/>
              <a:gd name="connsiteX6" fmla="*/ 2428875 w 3305175"/>
              <a:gd name="connsiteY6" fmla="*/ 1530454 h 1901929"/>
              <a:gd name="connsiteX7" fmla="*/ 2933700 w 3305175"/>
              <a:gd name="connsiteY7" fmla="*/ 1806679 h 1901929"/>
              <a:gd name="connsiteX8" fmla="*/ 3305175 w 3305175"/>
              <a:gd name="connsiteY8" fmla="*/ 1901929 h 1901929"/>
              <a:gd name="connsiteX9" fmla="*/ 3305175 w 3305175"/>
              <a:gd name="connsiteY9" fmla="*/ 1901929 h 1901929"/>
              <a:gd name="connsiteX0" fmla="*/ 0 w 3395615"/>
              <a:gd name="connsiteY0" fmla="*/ 1873024 h 1901929"/>
              <a:gd name="connsiteX1" fmla="*/ 538115 w 3395615"/>
              <a:gd name="connsiteY1" fmla="*/ 1387579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873024 h 1901929"/>
              <a:gd name="connsiteX1" fmla="*/ 628555 w 3395615"/>
              <a:gd name="connsiteY1" fmla="*/ 1431166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646817 h 1675722"/>
              <a:gd name="connsiteX1" fmla="*/ 628555 w 3395615"/>
              <a:gd name="connsiteY1" fmla="*/ 1204959 h 1675722"/>
              <a:gd name="connsiteX2" fmla="*/ 1090565 w 3395615"/>
              <a:gd name="connsiteY2" fmla="*/ 570822 h 1675722"/>
              <a:gd name="connsiteX3" fmla="*/ 1613685 w 3395615"/>
              <a:gd name="connsiteY3" fmla="*/ 44027 h 1675722"/>
              <a:gd name="connsiteX4" fmla="*/ 2033540 w 3395615"/>
              <a:gd name="connsiteY4" fmla="*/ 75522 h 1675722"/>
              <a:gd name="connsiteX5" fmla="*/ 2338340 w 3395615"/>
              <a:gd name="connsiteY5" fmla="*/ 446997 h 1675722"/>
              <a:gd name="connsiteX6" fmla="*/ 2519315 w 3395615"/>
              <a:gd name="connsiteY6" fmla="*/ 1304247 h 1675722"/>
              <a:gd name="connsiteX7" fmla="*/ 3024140 w 3395615"/>
              <a:gd name="connsiteY7" fmla="*/ 1580472 h 1675722"/>
              <a:gd name="connsiteX8" fmla="*/ 3395615 w 3395615"/>
              <a:gd name="connsiteY8" fmla="*/ 1675722 h 1675722"/>
              <a:gd name="connsiteX9" fmla="*/ 3395615 w 3395615"/>
              <a:gd name="connsiteY9" fmla="*/ 1675722 h 1675722"/>
              <a:gd name="connsiteX0" fmla="*/ 0 w 3395615"/>
              <a:gd name="connsiteY0" fmla="*/ 1605830 h 1634735"/>
              <a:gd name="connsiteX1" fmla="*/ 628555 w 3395615"/>
              <a:gd name="connsiteY1" fmla="*/ 1163972 h 1634735"/>
              <a:gd name="connsiteX2" fmla="*/ 1090565 w 3395615"/>
              <a:gd name="connsiteY2" fmla="*/ 529835 h 1634735"/>
              <a:gd name="connsiteX3" fmla="*/ 1613685 w 3395615"/>
              <a:gd name="connsiteY3" fmla="*/ 3040 h 1634735"/>
              <a:gd name="connsiteX4" fmla="*/ 2111060 w 3395615"/>
              <a:gd name="connsiteY4" fmla="*/ 317849 h 1634735"/>
              <a:gd name="connsiteX5" fmla="*/ 2338340 w 3395615"/>
              <a:gd name="connsiteY5" fmla="*/ 406010 h 1634735"/>
              <a:gd name="connsiteX6" fmla="*/ 2519315 w 3395615"/>
              <a:gd name="connsiteY6" fmla="*/ 1263260 h 1634735"/>
              <a:gd name="connsiteX7" fmla="*/ 3024140 w 3395615"/>
              <a:gd name="connsiteY7" fmla="*/ 1539485 h 1634735"/>
              <a:gd name="connsiteX8" fmla="*/ 3395615 w 3395615"/>
              <a:gd name="connsiteY8" fmla="*/ 1634735 h 1634735"/>
              <a:gd name="connsiteX9" fmla="*/ 3395615 w 3395615"/>
              <a:gd name="connsiteY9" fmla="*/ 1634735 h 1634735"/>
              <a:gd name="connsiteX0" fmla="*/ 0 w 3395615"/>
              <a:gd name="connsiteY0" fmla="*/ 1606360 h 1635265"/>
              <a:gd name="connsiteX1" fmla="*/ 628555 w 3395615"/>
              <a:gd name="connsiteY1" fmla="*/ 1164502 h 1635265"/>
              <a:gd name="connsiteX2" fmla="*/ 1090565 w 3395615"/>
              <a:gd name="connsiteY2" fmla="*/ 530365 h 1635265"/>
              <a:gd name="connsiteX3" fmla="*/ 1613685 w 3395615"/>
              <a:gd name="connsiteY3" fmla="*/ 3570 h 1635265"/>
              <a:gd name="connsiteX4" fmla="*/ 2111060 w 3395615"/>
              <a:gd name="connsiteY4" fmla="*/ 318379 h 1635265"/>
              <a:gd name="connsiteX5" fmla="*/ 2247900 w 3395615"/>
              <a:gd name="connsiteY5" fmla="*/ 689853 h 1635265"/>
              <a:gd name="connsiteX6" fmla="*/ 2519315 w 3395615"/>
              <a:gd name="connsiteY6" fmla="*/ 1263790 h 1635265"/>
              <a:gd name="connsiteX7" fmla="*/ 3024140 w 3395615"/>
              <a:gd name="connsiteY7" fmla="*/ 1540015 h 1635265"/>
              <a:gd name="connsiteX8" fmla="*/ 3395615 w 3395615"/>
              <a:gd name="connsiteY8" fmla="*/ 1635265 h 1635265"/>
              <a:gd name="connsiteX9" fmla="*/ 3395615 w 3395615"/>
              <a:gd name="connsiteY9" fmla="*/ 1635265 h 1635265"/>
              <a:gd name="connsiteX0" fmla="*/ 0 w 3395658"/>
              <a:gd name="connsiteY0" fmla="*/ 1606360 h 1635287"/>
              <a:gd name="connsiteX1" fmla="*/ 628555 w 3395658"/>
              <a:gd name="connsiteY1" fmla="*/ 1164502 h 1635287"/>
              <a:gd name="connsiteX2" fmla="*/ 1090565 w 3395658"/>
              <a:gd name="connsiteY2" fmla="*/ 530365 h 1635287"/>
              <a:gd name="connsiteX3" fmla="*/ 1613685 w 3395658"/>
              <a:gd name="connsiteY3" fmla="*/ 3570 h 1635287"/>
              <a:gd name="connsiteX4" fmla="*/ 2111060 w 3395658"/>
              <a:gd name="connsiteY4" fmla="*/ 318379 h 1635287"/>
              <a:gd name="connsiteX5" fmla="*/ 2247900 w 3395658"/>
              <a:gd name="connsiteY5" fmla="*/ 689853 h 1635287"/>
              <a:gd name="connsiteX6" fmla="*/ 2519315 w 3395658"/>
              <a:gd name="connsiteY6" fmla="*/ 1263790 h 1635287"/>
              <a:gd name="connsiteX7" fmla="*/ 3024140 w 3395658"/>
              <a:gd name="connsiteY7" fmla="*/ 1540015 h 1635287"/>
              <a:gd name="connsiteX8" fmla="*/ 3395615 w 3395658"/>
              <a:gd name="connsiteY8" fmla="*/ 1635265 h 1635287"/>
              <a:gd name="connsiteX9" fmla="*/ 3046777 w 3395658"/>
              <a:gd name="connsiteY9" fmla="*/ 1548092 h 1635287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9" fmla="*/ 2840059 w 3398140"/>
              <a:gd name="connsiteY9" fmla="*/ 1424597 h 1639294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0" fmla="*/ 0 w 3024140"/>
              <a:gd name="connsiteY0" fmla="*/ 1606360 h 1606360"/>
              <a:gd name="connsiteX1" fmla="*/ 628555 w 3024140"/>
              <a:gd name="connsiteY1" fmla="*/ 1164502 h 1606360"/>
              <a:gd name="connsiteX2" fmla="*/ 1090565 w 3024140"/>
              <a:gd name="connsiteY2" fmla="*/ 530365 h 1606360"/>
              <a:gd name="connsiteX3" fmla="*/ 1613685 w 3024140"/>
              <a:gd name="connsiteY3" fmla="*/ 3570 h 1606360"/>
              <a:gd name="connsiteX4" fmla="*/ 2111060 w 3024140"/>
              <a:gd name="connsiteY4" fmla="*/ 318379 h 1606360"/>
              <a:gd name="connsiteX5" fmla="*/ 2247900 w 3024140"/>
              <a:gd name="connsiteY5" fmla="*/ 689853 h 1606360"/>
              <a:gd name="connsiteX6" fmla="*/ 2519315 w 3024140"/>
              <a:gd name="connsiteY6" fmla="*/ 1263790 h 1606360"/>
              <a:gd name="connsiteX7" fmla="*/ 3024140 w 3024140"/>
              <a:gd name="connsiteY7" fmla="*/ 1540015 h 1606360"/>
              <a:gd name="connsiteX0" fmla="*/ 0 w 3062900"/>
              <a:gd name="connsiteY0" fmla="*/ 1606360 h 1606360"/>
              <a:gd name="connsiteX1" fmla="*/ 628555 w 3062900"/>
              <a:gd name="connsiteY1" fmla="*/ 1164502 h 1606360"/>
              <a:gd name="connsiteX2" fmla="*/ 1090565 w 3062900"/>
              <a:gd name="connsiteY2" fmla="*/ 530365 h 1606360"/>
              <a:gd name="connsiteX3" fmla="*/ 1613685 w 3062900"/>
              <a:gd name="connsiteY3" fmla="*/ 3570 h 1606360"/>
              <a:gd name="connsiteX4" fmla="*/ 2111060 w 3062900"/>
              <a:gd name="connsiteY4" fmla="*/ 318379 h 1606360"/>
              <a:gd name="connsiteX5" fmla="*/ 2247900 w 3062900"/>
              <a:gd name="connsiteY5" fmla="*/ 689853 h 1606360"/>
              <a:gd name="connsiteX6" fmla="*/ 2519315 w 3062900"/>
              <a:gd name="connsiteY6" fmla="*/ 1263790 h 1606360"/>
              <a:gd name="connsiteX7" fmla="*/ 3062900 w 3062900"/>
              <a:gd name="connsiteY7" fmla="*/ 1569073 h 160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62900" h="1606360">
                <a:moveTo>
                  <a:pt x="0" y="1606360"/>
                </a:moveTo>
                <a:cubicBezTo>
                  <a:pt x="140494" y="1504760"/>
                  <a:pt x="446794" y="1343834"/>
                  <a:pt x="628555" y="1164502"/>
                </a:cubicBezTo>
                <a:cubicBezTo>
                  <a:pt x="810316" y="985170"/>
                  <a:pt x="926377" y="723854"/>
                  <a:pt x="1090565" y="530365"/>
                </a:cubicBezTo>
                <a:cubicBezTo>
                  <a:pt x="1254753" y="336876"/>
                  <a:pt x="1443602" y="38901"/>
                  <a:pt x="1613685" y="3570"/>
                </a:cubicBezTo>
                <a:cubicBezTo>
                  <a:pt x="1783768" y="-31761"/>
                  <a:pt x="2005358" y="203999"/>
                  <a:pt x="2111060" y="318379"/>
                </a:cubicBezTo>
                <a:cubicBezTo>
                  <a:pt x="2216763" y="432760"/>
                  <a:pt x="2179858" y="532285"/>
                  <a:pt x="2247900" y="689853"/>
                </a:cubicBezTo>
                <a:cubicBezTo>
                  <a:pt x="2315943" y="847422"/>
                  <a:pt x="2383482" y="1117253"/>
                  <a:pt x="2519315" y="1263790"/>
                </a:cubicBezTo>
                <a:cubicBezTo>
                  <a:pt x="2655148" y="1410327"/>
                  <a:pt x="2916850" y="1507161"/>
                  <a:pt x="3062900" y="1569073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E8618B0-48F3-6A46-9F1D-0B9258AD43E7}"/>
              </a:ext>
            </a:extLst>
          </p:cNvPr>
          <p:cNvSpPr txBox="1"/>
          <p:nvPr/>
        </p:nvSpPr>
        <p:spPr>
          <a:xfrm>
            <a:off x="7336995" y="2013438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8F1DEA49-85FD-E6ED-CABA-2F27E94736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0388" y="2731092"/>
            <a:ext cx="718683" cy="145124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C4F04BB4-EDD8-A821-A8EE-8273FEA0DF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8284" y="2515067"/>
            <a:ext cx="718683" cy="350515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0E305055-7F94-132B-8F15-6EE4F5AF26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9734" y="2209307"/>
            <a:ext cx="718683" cy="665801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C81D4BD0-F9CC-E861-2B59-28965DB3FF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1659" y="1794989"/>
            <a:ext cx="718683" cy="1088324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E7549A50-2E82-5C1D-F1A3-A9A2525B93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2159" y="1313583"/>
            <a:ext cx="718683" cy="1580575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4E508235-D803-818F-918C-32698CFE8F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5509" y="1002901"/>
            <a:ext cx="718683" cy="1916232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765C999B-AE41-7346-195D-FFBED48562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8859" y="776481"/>
            <a:ext cx="718683" cy="2142651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9A7DA3F6-B414-1BC0-24CC-2E0DFA8BB9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1259" y="720573"/>
            <a:ext cx="718683" cy="2203621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32403BEF-862F-8EDB-37CC-0E9941B9B7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3184" y="958698"/>
            <a:ext cx="718683" cy="1975891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96BD54C2-85A7-1EFE-B67A-EE448B53E7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4428" y="1568298"/>
            <a:ext cx="718683" cy="1338485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A6D82A6E-01E3-7E19-DF85-6E5740A2C7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7047" y="2235048"/>
            <a:ext cx="718683" cy="653826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4A49449-F23B-59D1-E7DB-4978D2AA89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9447" y="2558897"/>
            <a:ext cx="718683" cy="312439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9D01B0E7-7A15-F3AE-2400-13F0B66F7D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1847" y="2701773"/>
            <a:ext cx="718683" cy="163834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274316D3-7D9B-C1BC-C0AE-6F24540022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0492" y="2787498"/>
            <a:ext cx="718683" cy="83442"/>
          </a:xfrm>
          <a:prstGeom prst="rect">
            <a:avLst/>
          </a:prstGeom>
        </p:spPr>
      </p:pic>
      <p:sp>
        <p:nvSpPr>
          <p:cNvPr id="39" name="フリーフォーム 47">
            <a:extLst>
              <a:ext uri="{FF2B5EF4-FFF2-40B4-BE49-F238E27FC236}">
                <a16:creationId xmlns:a16="http://schemas.microsoft.com/office/drawing/2014/main" id="{50B745DA-FDC3-8E08-14B0-A02EA69E19B8}"/>
              </a:ext>
            </a:extLst>
          </p:cNvPr>
          <p:cNvSpPr/>
          <p:nvPr/>
        </p:nvSpPr>
        <p:spPr bwMode="auto">
          <a:xfrm>
            <a:off x="4696211" y="780271"/>
            <a:ext cx="2465283" cy="2100985"/>
          </a:xfrm>
          <a:custGeom>
            <a:avLst/>
            <a:gdLst>
              <a:gd name="connsiteX0" fmla="*/ 0 w 3305175"/>
              <a:gd name="connsiteY0" fmla="*/ 1749529 h 1901929"/>
              <a:gd name="connsiteX1" fmla="*/ 447675 w 3305175"/>
              <a:gd name="connsiteY1" fmla="*/ 1387579 h 1901929"/>
              <a:gd name="connsiteX2" fmla="*/ 1000125 w 3305175"/>
              <a:gd name="connsiteY2" fmla="*/ 797029 h 1901929"/>
              <a:gd name="connsiteX3" fmla="*/ 1381125 w 3305175"/>
              <a:gd name="connsiteY3" fmla="*/ 15979 h 1901929"/>
              <a:gd name="connsiteX4" fmla="*/ 1943100 w 3305175"/>
              <a:gd name="connsiteY4" fmla="*/ 301729 h 1901929"/>
              <a:gd name="connsiteX5" fmla="*/ 2247900 w 3305175"/>
              <a:gd name="connsiteY5" fmla="*/ 673204 h 1901929"/>
              <a:gd name="connsiteX6" fmla="*/ 2428875 w 3305175"/>
              <a:gd name="connsiteY6" fmla="*/ 1530454 h 1901929"/>
              <a:gd name="connsiteX7" fmla="*/ 2933700 w 3305175"/>
              <a:gd name="connsiteY7" fmla="*/ 1806679 h 1901929"/>
              <a:gd name="connsiteX8" fmla="*/ 3305175 w 3305175"/>
              <a:gd name="connsiteY8" fmla="*/ 1901929 h 1901929"/>
              <a:gd name="connsiteX9" fmla="*/ 3305175 w 3305175"/>
              <a:gd name="connsiteY9" fmla="*/ 1901929 h 1901929"/>
              <a:gd name="connsiteX0" fmla="*/ 0 w 3395615"/>
              <a:gd name="connsiteY0" fmla="*/ 1873024 h 1901929"/>
              <a:gd name="connsiteX1" fmla="*/ 538115 w 3395615"/>
              <a:gd name="connsiteY1" fmla="*/ 1387579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873024 h 1901929"/>
              <a:gd name="connsiteX1" fmla="*/ 628555 w 3395615"/>
              <a:gd name="connsiteY1" fmla="*/ 1431166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646817 h 1675722"/>
              <a:gd name="connsiteX1" fmla="*/ 628555 w 3395615"/>
              <a:gd name="connsiteY1" fmla="*/ 1204959 h 1675722"/>
              <a:gd name="connsiteX2" fmla="*/ 1090565 w 3395615"/>
              <a:gd name="connsiteY2" fmla="*/ 570822 h 1675722"/>
              <a:gd name="connsiteX3" fmla="*/ 1613685 w 3395615"/>
              <a:gd name="connsiteY3" fmla="*/ 44027 h 1675722"/>
              <a:gd name="connsiteX4" fmla="*/ 2033540 w 3395615"/>
              <a:gd name="connsiteY4" fmla="*/ 75522 h 1675722"/>
              <a:gd name="connsiteX5" fmla="*/ 2338340 w 3395615"/>
              <a:gd name="connsiteY5" fmla="*/ 446997 h 1675722"/>
              <a:gd name="connsiteX6" fmla="*/ 2519315 w 3395615"/>
              <a:gd name="connsiteY6" fmla="*/ 1304247 h 1675722"/>
              <a:gd name="connsiteX7" fmla="*/ 3024140 w 3395615"/>
              <a:gd name="connsiteY7" fmla="*/ 1580472 h 1675722"/>
              <a:gd name="connsiteX8" fmla="*/ 3395615 w 3395615"/>
              <a:gd name="connsiteY8" fmla="*/ 1675722 h 1675722"/>
              <a:gd name="connsiteX9" fmla="*/ 3395615 w 3395615"/>
              <a:gd name="connsiteY9" fmla="*/ 1675722 h 1675722"/>
              <a:gd name="connsiteX0" fmla="*/ 0 w 3395615"/>
              <a:gd name="connsiteY0" fmla="*/ 1605830 h 1634735"/>
              <a:gd name="connsiteX1" fmla="*/ 628555 w 3395615"/>
              <a:gd name="connsiteY1" fmla="*/ 1163972 h 1634735"/>
              <a:gd name="connsiteX2" fmla="*/ 1090565 w 3395615"/>
              <a:gd name="connsiteY2" fmla="*/ 529835 h 1634735"/>
              <a:gd name="connsiteX3" fmla="*/ 1613685 w 3395615"/>
              <a:gd name="connsiteY3" fmla="*/ 3040 h 1634735"/>
              <a:gd name="connsiteX4" fmla="*/ 2111060 w 3395615"/>
              <a:gd name="connsiteY4" fmla="*/ 317849 h 1634735"/>
              <a:gd name="connsiteX5" fmla="*/ 2338340 w 3395615"/>
              <a:gd name="connsiteY5" fmla="*/ 406010 h 1634735"/>
              <a:gd name="connsiteX6" fmla="*/ 2519315 w 3395615"/>
              <a:gd name="connsiteY6" fmla="*/ 1263260 h 1634735"/>
              <a:gd name="connsiteX7" fmla="*/ 3024140 w 3395615"/>
              <a:gd name="connsiteY7" fmla="*/ 1539485 h 1634735"/>
              <a:gd name="connsiteX8" fmla="*/ 3395615 w 3395615"/>
              <a:gd name="connsiteY8" fmla="*/ 1634735 h 1634735"/>
              <a:gd name="connsiteX9" fmla="*/ 3395615 w 3395615"/>
              <a:gd name="connsiteY9" fmla="*/ 1634735 h 1634735"/>
              <a:gd name="connsiteX0" fmla="*/ 0 w 3395615"/>
              <a:gd name="connsiteY0" fmla="*/ 1606360 h 1635265"/>
              <a:gd name="connsiteX1" fmla="*/ 628555 w 3395615"/>
              <a:gd name="connsiteY1" fmla="*/ 1164502 h 1635265"/>
              <a:gd name="connsiteX2" fmla="*/ 1090565 w 3395615"/>
              <a:gd name="connsiteY2" fmla="*/ 530365 h 1635265"/>
              <a:gd name="connsiteX3" fmla="*/ 1613685 w 3395615"/>
              <a:gd name="connsiteY3" fmla="*/ 3570 h 1635265"/>
              <a:gd name="connsiteX4" fmla="*/ 2111060 w 3395615"/>
              <a:gd name="connsiteY4" fmla="*/ 318379 h 1635265"/>
              <a:gd name="connsiteX5" fmla="*/ 2247900 w 3395615"/>
              <a:gd name="connsiteY5" fmla="*/ 689853 h 1635265"/>
              <a:gd name="connsiteX6" fmla="*/ 2519315 w 3395615"/>
              <a:gd name="connsiteY6" fmla="*/ 1263790 h 1635265"/>
              <a:gd name="connsiteX7" fmla="*/ 3024140 w 3395615"/>
              <a:gd name="connsiteY7" fmla="*/ 1540015 h 1635265"/>
              <a:gd name="connsiteX8" fmla="*/ 3395615 w 3395615"/>
              <a:gd name="connsiteY8" fmla="*/ 1635265 h 1635265"/>
              <a:gd name="connsiteX9" fmla="*/ 3395615 w 3395615"/>
              <a:gd name="connsiteY9" fmla="*/ 1635265 h 1635265"/>
              <a:gd name="connsiteX0" fmla="*/ 0 w 3395658"/>
              <a:gd name="connsiteY0" fmla="*/ 1606360 h 1635287"/>
              <a:gd name="connsiteX1" fmla="*/ 628555 w 3395658"/>
              <a:gd name="connsiteY1" fmla="*/ 1164502 h 1635287"/>
              <a:gd name="connsiteX2" fmla="*/ 1090565 w 3395658"/>
              <a:gd name="connsiteY2" fmla="*/ 530365 h 1635287"/>
              <a:gd name="connsiteX3" fmla="*/ 1613685 w 3395658"/>
              <a:gd name="connsiteY3" fmla="*/ 3570 h 1635287"/>
              <a:gd name="connsiteX4" fmla="*/ 2111060 w 3395658"/>
              <a:gd name="connsiteY4" fmla="*/ 318379 h 1635287"/>
              <a:gd name="connsiteX5" fmla="*/ 2247900 w 3395658"/>
              <a:gd name="connsiteY5" fmla="*/ 689853 h 1635287"/>
              <a:gd name="connsiteX6" fmla="*/ 2519315 w 3395658"/>
              <a:gd name="connsiteY6" fmla="*/ 1263790 h 1635287"/>
              <a:gd name="connsiteX7" fmla="*/ 3024140 w 3395658"/>
              <a:gd name="connsiteY7" fmla="*/ 1540015 h 1635287"/>
              <a:gd name="connsiteX8" fmla="*/ 3395615 w 3395658"/>
              <a:gd name="connsiteY8" fmla="*/ 1635265 h 1635287"/>
              <a:gd name="connsiteX9" fmla="*/ 3046777 w 3395658"/>
              <a:gd name="connsiteY9" fmla="*/ 1548092 h 1635287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9" fmla="*/ 2840059 w 3398140"/>
              <a:gd name="connsiteY9" fmla="*/ 1424597 h 1639294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0" fmla="*/ 0 w 3024140"/>
              <a:gd name="connsiteY0" fmla="*/ 1606360 h 1606360"/>
              <a:gd name="connsiteX1" fmla="*/ 628555 w 3024140"/>
              <a:gd name="connsiteY1" fmla="*/ 1164502 h 1606360"/>
              <a:gd name="connsiteX2" fmla="*/ 1090565 w 3024140"/>
              <a:gd name="connsiteY2" fmla="*/ 530365 h 1606360"/>
              <a:gd name="connsiteX3" fmla="*/ 1613685 w 3024140"/>
              <a:gd name="connsiteY3" fmla="*/ 3570 h 1606360"/>
              <a:gd name="connsiteX4" fmla="*/ 2111060 w 3024140"/>
              <a:gd name="connsiteY4" fmla="*/ 318379 h 1606360"/>
              <a:gd name="connsiteX5" fmla="*/ 2247900 w 3024140"/>
              <a:gd name="connsiteY5" fmla="*/ 689853 h 1606360"/>
              <a:gd name="connsiteX6" fmla="*/ 2519315 w 3024140"/>
              <a:gd name="connsiteY6" fmla="*/ 1263790 h 1606360"/>
              <a:gd name="connsiteX7" fmla="*/ 3024140 w 3024140"/>
              <a:gd name="connsiteY7" fmla="*/ 1540015 h 1606360"/>
              <a:gd name="connsiteX0" fmla="*/ 0 w 3062900"/>
              <a:gd name="connsiteY0" fmla="*/ 1606360 h 1606360"/>
              <a:gd name="connsiteX1" fmla="*/ 628555 w 3062900"/>
              <a:gd name="connsiteY1" fmla="*/ 1164502 h 1606360"/>
              <a:gd name="connsiteX2" fmla="*/ 1090565 w 3062900"/>
              <a:gd name="connsiteY2" fmla="*/ 530365 h 1606360"/>
              <a:gd name="connsiteX3" fmla="*/ 1613685 w 3062900"/>
              <a:gd name="connsiteY3" fmla="*/ 3570 h 1606360"/>
              <a:gd name="connsiteX4" fmla="*/ 2111060 w 3062900"/>
              <a:gd name="connsiteY4" fmla="*/ 318379 h 1606360"/>
              <a:gd name="connsiteX5" fmla="*/ 2247900 w 3062900"/>
              <a:gd name="connsiteY5" fmla="*/ 689853 h 1606360"/>
              <a:gd name="connsiteX6" fmla="*/ 2519315 w 3062900"/>
              <a:gd name="connsiteY6" fmla="*/ 1263790 h 1606360"/>
              <a:gd name="connsiteX7" fmla="*/ 3062900 w 3062900"/>
              <a:gd name="connsiteY7" fmla="*/ 1569073 h 160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62900" h="1606360">
                <a:moveTo>
                  <a:pt x="0" y="1606360"/>
                </a:moveTo>
                <a:cubicBezTo>
                  <a:pt x="140494" y="1504760"/>
                  <a:pt x="446794" y="1343834"/>
                  <a:pt x="628555" y="1164502"/>
                </a:cubicBezTo>
                <a:cubicBezTo>
                  <a:pt x="810316" y="985170"/>
                  <a:pt x="926377" y="723854"/>
                  <a:pt x="1090565" y="530365"/>
                </a:cubicBezTo>
                <a:cubicBezTo>
                  <a:pt x="1254753" y="336876"/>
                  <a:pt x="1443602" y="38901"/>
                  <a:pt x="1613685" y="3570"/>
                </a:cubicBezTo>
                <a:cubicBezTo>
                  <a:pt x="1783768" y="-31761"/>
                  <a:pt x="2005358" y="203999"/>
                  <a:pt x="2111060" y="318379"/>
                </a:cubicBezTo>
                <a:cubicBezTo>
                  <a:pt x="2216763" y="432760"/>
                  <a:pt x="2179858" y="532285"/>
                  <a:pt x="2247900" y="689853"/>
                </a:cubicBezTo>
                <a:cubicBezTo>
                  <a:pt x="2315943" y="847422"/>
                  <a:pt x="2383482" y="1117253"/>
                  <a:pt x="2519315" y="1263790"/>
                </a:cubicBezTo>
                <a:cubicBezTo>
                  <a:pt x="2655148" y="1410327"/>
                  <a:pt x="2916850" y="1507161"/>
                  <a:pt x="3062900" y="1569073"/>
                </a:cubicBez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2055AB41-8792-94DD-02D1-199FEEA63E43}"/>
              </a:ext>
            </a:extLst>
          </p:cNvPr>
          <p:cNvCxnSpPr/>
          <p:nvPr/>
        </p:nvCxnSpPr>
        <p:spPr bwMode="auto">
          <a:xfrm flipH="1">
            <a:off x="6842938" y="2364163"/>
            <a:ext cx="554032" cy="31095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E8CE612-5609-5C73-39CE-EDEE2515F481}"/>
              </a:ext>
            </a:extLst>
          </p:cNvPr>
          <p:cNvCxnSpPr/>
          <p:nvPr/>
        </p:nvCxnSpPr>
        <p:spPr bwMode="auto">
          <a:xfrm flipH="1">
            <a:off x="6596835" y="1853502"/>
            <a:ext cx="554032" cy="31095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オブジェクト 41">
                <a:extLst>
                  <a:ext uri="{FF2B5EF4-FFF2-40B4-BE49-F238E27FC236}">
                    <a16:creationId xmlns:a16="http://schemas.microsoft.com/office/drawing/2014/main" id="{AC8872F9-7E25-78F7-C68A-9977EB821517}"/>
                  </a:ext>
                </a:extLst>
              </p:cNvPr>
              <p:cNvSpPr txBox="1"/>
              <p:nvPr/>
            </p:nvSpPr>
            <p:spPr bwMode="auto">
              <a:xfrm>
                <a:off x="6657975" y="1217068"/>
                <a:ext cx="2587625" cy="6926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7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ja-JP" alt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ja-JP" alt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ja-JP" alt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ctrlP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−∞</m:t>
                          </m:r>
                        </m:sub>
                        <m:sup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′)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′)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nary>
                    </m:oMath>
                  </m:oMathPara>
                </a14:m>
                <a:endParaRPr lang="ja-JP" altLang="en-US" b="1" dirty="0"/>
              </a:p>
            </p:txBody>
          </p:sp>
        </mc:Choice>
        <mc:Fallback xmlns="">
          <p:sp>
            <p:nvSpPr>
              <p:cNvPr id="42" name="オブジェクト 41">
                <a:extLst>
                  <a:ext uri="{FF2B5EF4-FFF2-40B4-BE49-F238E27FC236}">
                    <a16:creationId xmlns:a16="http://schemas.microsoft.com/office/drawing/2014/main" id="{AC8872F9-7E25-78F7-C68A-9977EB821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57975" y="1217068"/>
                <a:ext cx="2587625" cy="692695"/>
              </a:xfrm>
              <a:prstGeom prst="rect">
                <a:avLst/>
              </a:prstGeom>
              <a:blipFill>
                <a:blip r:embed="rId5"/>
                <a:stretch>
                  <a:fillRect l="-2588" t="-123009" b="-1619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3929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1584" y="0"/>
            <a:ext cx="914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デコンボリューションの注意</a:t>
            </a:r>
            <a:endParaRPr kumimoji="1" lang="en-US" altLang="ja-JP" sz="32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7A04770-9E8E-C73F-B9D6-17DF4C445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28" y="996900"/>
            <a:ext cx="3928985" cy="552666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4C2D99-2154-6CC6-BB35-91F74E37A290}"/>
              </a:ext>
            </a:extLst>
          </p:cNvPr>
          <p:cNvSpPr txBox="1"/>
          <p:nvPr/>
        </p:nvSpPr>
        <p:spPr>
          <a:xfrm>
            <a:off x="4062712" y="670972"/>
            <a:ext cx="50050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[</a:t>
            </a:r>
            <a:r>
              <a:rPr kumimoji="1" lang="en-US" altLang="ja-JP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tkprog_tutorial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]\spectrum\polySnSe-100C.xlsx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8358606-705E-C27B-EA55-FE133755FE6C}"/>
              </a:ext>
            </a:extLst>
          </p:cNvPr>
          <p:cNvSpPr/>
          <p:nvPr/>
        </p:nvSpPr>
        <p:spPr>
          <a:xfrm>
            <a:off x="133728" y="4359408"/>
            <a:ext cx="1242646" cy="2813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01BCDA0-7D4E-CFFC-77F7-C8EEE6490B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6639" y="1052843"/>
            <a:ext cx="5332095" cy="5578462"/>
          </a:xfrm>
          <a:prstGeom prst="rect">
            <a:avLst/>
          </a:prstGeom>
        </p:spPr>
      </p:pic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276783DE-0040-A09F-E453-8652CA3F23EB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1376374" y="2186940"/>
            <a:ext cx="2686338" cy="23131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8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1584" y="0"/>
            <a:ext cx="914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Ridge</a:t>
            </a: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回帰によるデコンボリューション結果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EDA40BA-7222-D2D9-2DD7-664573DA27CF}"/>
              </a:ext>
            </a:extLst>
          </p:cNvPr>
          <p:cNvSpPr txBox="1"/>
          <p:nvPr/>
        </p:nvSpPr>
        <p:spPr>
          <a:xfrm>
            <a:off x="29535" y="636706"/>
            <a:ext cx="89563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Ridge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回帰だと、振動を抑える条件を見つけるのが難しい</a:t>
            </a: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Jacobi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法や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Gauss-Seidel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法の方が時間がかかるが、結局は早い</a:t>
            </a:r>
            <a:endParaRPr lang="ja-JP" altLang="en-US" dirty="0">
              <a:solidFill>
                <a:srgbClr val="FF0000"/>
              </a:solidFill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BC2A05C-8FE7-8F39-148B-32040751B83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961"/>
          <a:stretch/>
        </p:blipFill>
        <p:spPr>
          <a:xfrm>
            <a:off x="1994535" y="1209675"/>
            <a:ext cx="5734050" cy="564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11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4192" y="0"/>
            <a:ext cx="9144000" cy="69269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ja-JP" sz="3600" b="1" dirty="0">
                <a:solidFill>
                  <a:srgbClr val="0000FF"/>
                </a:solidFill>
              </a:rPr>
              <a:t>Convolution: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Matrix representation</a:t>
            </a:r>
            <a:r>
              <a:rPr lang="en-US" altLang="ja-JP" sz="2800" dirty="0">
                <a:solidFill>
                  <a:schemeClr val="tx1"/>
                </a:solidFill>
              </a:rPr>
              <a:t> (</a:t>
            </a:r>
            <a:r>
              <a:rPr lang="ja-JP" altLang="en-US" sz="2800" dirty="0">
                <a:solidFill>
                  <a:schemeClr val="tx1"/>
                </a:solidFill>
              </a:rPr>
              <a:t>行列表示</a:t>
            </a:r>
            <a:r>
              <a:rPr lang="en-US" altLang="ja-JP" sz="2800" dirty="0">
                <a:solidFill>
                  <a:schemeClr val="tx1"/>
                </a:solidFill>
              </a:rPr>
              <a:t>)</a:t>
            </a:r>
            <a:endParaRPr lang="ja-JP" altLang="en-US" sz="3600" b="1" dirty="0">
              <a:solidFill>
                <a:srgbClr val="0000FF"/>
              </a:solidFill>
              <a:latin typeface="Times New Roman"/>
              <a:ea typeface="ＭＳ Ｐゴシック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203848" y="611030"/>
            <a:ext cx="60163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南茂夫 編著、科学計測のための波形データ処理、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CQ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出版 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(1986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年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</p:txBody>
      </p:sp>
      <p:sp>
        <p:nvSpPr>
          <p:cNvPr id="9" name="Freeform 11">
            <a:extLst>
              <a:ext uri="{FF2B5EF4-FFF2-40B4-BE49-F238E27FC236}">
                <a16:creationId xmlns:a16="http://schemas.microsoft.com/office/drawing/2014/main" id="{E4156EC7-9396-4B58-A231-1991C39064BB}"/>
              </a:ext>
            </a:extLst>
          </p:cNvPr>
          <p:cNvSpPr>
            <a:spLocks/>
          </p:cNvSpPr>
          <p:nvPr/>
        </p:nvSpPr>
        <p:spPr bwMode="auto">
          <a:xfrm rot="5400000">
            <a:off x="7663207" y="3362130"/>
            <a:ext cx="1771395" cy="320960"/>
          </a:xfrm>
          <a:custGeom>
            <a:avLst/>
            <a:gdLst>
              <a:gd name="T0" fmla="*/ 0 w 1803"/>
              <a:gd name="T1" fmla="*/ 0 h 1293"/>
              <a:gd name="T2" fmla="*/ 91 w 1803"/>
              <a:gd name="T3" fmla="*/ 0 h 1293"/>
              <a:gd name="T4" fmla="*/ 180 w 1803"/>
              <a:gd name="T5" fmla="*/ 0 h 1293"/>
              <a:gd name="T6" fmla="*/ 270 w 1803"/>
              <a:gd name="T7" fmla="*/ 0 h 1293"/>
              <a:gd name="T8" fmla="*/ 361 w 1803"/>
              <a:gd name="T9" fmla="*/ 0 h 1293"/>
              <a:gd name="T10" fmla="*/ 451 w 1803"/>
              <a:gd name="T11" fmla="*/ 0 h 1293"/>
              <a:gd name="T12" fmla="*/ 541 w 1803"/>
              <a:gd name="T13" fmla="*/ 0 h 1293"/>
              <a:gd name="T14" fmla="*/ 631 w 1803"/>
              <a:gd name="T15" fmla="*/ 0 h 1293"/>
              <a:gd name="T16" fmla="*/ 722 w 1803"/>
              <a:gd name="T17" fmla="*/ 0 h 1293"/>
              <a:gd name="T18" fmla="*/ 812 w 1803"/>
              <a:gd name="T19" fmla="*/ 0 h 1293"/>
              <a:gd name="T20" fmla="*/ 902 w 1803"/>
              <a:gd name="T21" fmla="*/ 0 h 1293"/>
              <a:gd name="T22" fmla="*/ 902 w 1803"/>
              <a:gd name="T23" fmla="*/ 1293 h 1293"/>
              <a:gd name="T24" fmla="*/ 1082 w 1803"/>
              <a:gd name="T25" fmla="*/ 1293 h 1293"/>
              <a:gd name="T26" fmla="*/ 1172 w 1803"/>
              <a:gd name="T27" fmla="*/ 1293 h 1293"/>
              <a:gd name="T28" fmla="*/ 1262 w 1803"/>
              <a:gd name="T29" fmla="*/ 1293 h 1293"/>
              <a:gd name="T30" fmla="*/ 1353 w 1803"/>
              <a:gd name="T31" fmla="*/ 1293 h 1293"/>
              <a:gd name="T32" fmla="*/ 1443 w 1803"/>
              <a:gd name="T33" fmla="*/ 1293 h 1293"/>
              <a:gd name="T34" fmla="*/ 1533 w 1803"/>
              <a:gd name="T35" fmla="*/ 1293 h 1293"/>
              <a:gd name="T36" fmla="*/ 1623 w 1803"/>
              <a:gd name="T37" fmla="*/ 1293 h 1293"/>
              <a:gd name="T38" fmla="*/ 1714 w 1803"/>
              <a:gd name="T39" fmla="*/ 1293 h 1293"/>
              <a:gd name="T40" fmla="*/ 1803 w 1803"/>
              <a:gd name="T41" fmla="*/ 1293 h 1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03" h="1293">
                <a:moveTo>
                  <a:pt x="0" y="0"/>
                </a:moveTo>
                <a:lnTo>
                  <a:pt x="91" y="0"/>
                </a:lnTo>
                <a:lnTo>
                  <a:pt x="180" y="0"/>
                </a:lnTo>
                <a:lnTo>
                  <a:pt x="270" y="0"/>
                </a:lnTo>
                <a:lnTo>
                  <a:pt x="361" y="0"/>
                </a:lnTo>
                <a:lnTo>
                  <a:pt x="451" y="0"/>
                </a:lnTo>
                <a:lnTo>
                  <a:pt x="541" y="0"/>
                </a:lnTo>
                <a:lnTo>
                  <a:pt x="631" y="0"/>
                </a:lnTo>
                <a:lnTo>
                  <a:pt x="722" y="0"/>
                </a:lnTo>
                <a:lnTo>
                  <a:pt x="812" y="0"/>
                </a:lnTo>
                <a:lnTo>
                  <a:pt x="902" y="0"/>
                </a:lnTo>
                <a:lnTo>
                  <a:pt x="902" y="1293"/>
                </a:lnTo>
                <a:lnTo>
                  <a:pt x="1082" y="1293"/>
                </a:lnTo>
                <a:lnTo>
                  <a:pt x="1172" y="1293"/>
                </a:lnTo>
                <a:lnTo>
                  <a:pt x="1262" y="1293"/>
                </a:lnTo>
                <a:lnTo>
                  <a:pt x="1353" y="1293"/>
                </a:lnTo>
                <a:lnTo>
                  <a:pt x="1443" y="1293"/>
                </a:lnTo>
                <a:lnTo>
                  <a:pt x="1533" y="1293"/>
                </a:lnTo>
                <a:lnTo>
                  <a:pt x="1623" y="1293"/>
                </a:lnTo>
                <a:lnTo>
                  <a:pt x="1714" y="1293"/>
                </a:lnTo>
                <a:lnTo>
                  <a:pt x="1803" y="1293"/>
                </a:lnTo>
              </a:path>
            </a:pathLst>
          </a:custGeom>
          <a:noFill/>
          <a:ln w="19050" cap="rnd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Freeform 17">
            <a:extLst>
              <a:ext uri="{FF2B5EF4-FFF2-40B4-BE49-F238E27FC236}">
                <a16:creationId xmlns:a16="http://schemas.microsoft.com/office/drawing/2014/main" id="{B7BC92BA-588E-45A4-9D21-029C58431D59}"/>
              </a:ext>
            </a:extLst>
          </p:cNvPr>
          <p:cNvSpPr>
            <a:spLocks/>
          </p:cNvSpPr>
          <p:nvPr/>
        </p:nvSpPr>
        <p:spPr bwMode="auto">
          <a:xfrm rot="5400000">
            <a:off x="-708572" y="3372086"/>
            <a:ext cx="2097128" cy="320960"/>
          </a:xfrm>
          <a:custGeom>
            <a:avLst/>
            <a:gdLst>
              <a:gd name="T0" fmla="*/ 27 w 1803"/>
              <a:gd name="T1" fmla="*/ 0 h 1293"/>
              <a:gd name="T2" fmla="*/ 63 w 1803"/>
              <a:gd name="T3" fmla="*/ 0 h 1293"/>
              <a:gd name="T4" fmla="*/ 99 w 1803"/>
              <a:gd name="T5" fmla="*/ 0 h 1293"/>
              <a:gd name="T6" fmla="*/ 135 w 1803"/>
              <a:gd name="T7" fmla="*/ 0 h 1293"/>
              <a:gd name="T8" fmla="*/ 172 w 1803"/>
              <a:gd name="T9" fmla="*/ 0 h 1293"/>
              <a:gd name="T10" fmla="*/ 208 w 1803"/>
              <a:gd name="T11" fmla="*/ 0 h 1293"/>
              <a:gd name="T12" fmla="*/ 244 w 1803"/>
              <a:gd name="T13" fmla="*/ 0 h 1293"/>
              <a:gd name="T14" fmla="*/ 280 w 1803"/>
              <a:gd name="T15" fmla="*/ 0 h 1293"/>
              <a:gd name="T16" fmla="*/ 316 w 1803"/>
              <a:gd name="T17" fmla="*/ 0 h 1293"/>
              <a:gd name="T18" fmla="*/ 352 w 1803"/>
              <a:gd name="T19" fmla="*/ 0 h 1293"/>
              <a:gd name="T20" fmla="*/ 388 w 1803"/>
              <a:gd name="T21" fmla="*/ 0 h 1293"/>
              <a:gd name="T22" fmla="*/ 424 w 1803"/>
              <a:gd name="T23" fmla="*/ 0 h 1293"/>
              <a:gd name="T24" fmla="*/ 460 w 1803"/>
              <a:gd name="T25" fmla="*/ 0 h 1293"/>
              <a:gd name="T26" fmla="*/ 496 w 1803"/>
              <a:gd name="T27" fmla="*/ 0 h 1293"/>
              <a:gd name="T28" fmla="*/ 532 w 1803"/>
              <a:gd name="T29" fmla="*/ 1 h 1293"/>
              <a:gd name="T30" fmla="*/ 568 w 1803"/>
              <a:gd name="T31" fmla="*/ 1 h 1293"/>
              <a:gd name="T32" fmla="*/ 604 w 1803"/>
              <a:gd name="T33" fmla="*/ 2 h 1293"/>
              <a:gd name="T34" fmla="*/ 640 w 1803"/>
              <a:gd name="T35" fmla="*/ 4 h 1293"/>
              <a:gd name="T36" fmla="*/ 676 w 1803"/>
              <a:gd name="T37" fmla="*/ 9 h 1293"/>
              <a:gd name="T38" fmla="*/ 712 w 1803"/>
              <a:gd name="T39" fmla="*/ 19 h 1293"/>
              <a:gd name="T40" fmla="*/ 748 w 1803"/>
              <a:gd name="T41" fmla="*/ 42 h 1293"/>
              <a:gd name="T42" fmla="*/ 785 w 1803"/>
              <a:gd name="T43" fmla="*/ 90 h 1293"/>
              <a:gd name="T44" fmla="*/ 821 w 1803"/>
              <a:gd name="T45" fmla="*/ 184 h 1293"/>
              <a:gd name="T46" fmla="*/ 857 w 1803"/>
              <a:gd name="T47" fmla="*/ 348 h 1293"/>
              <a:gd name="T48" fmla="*/ 893 w 1803"/>
              <a:gd name="T49" fmla="*/ 582 h 1293"/>
              <a:gd name="T50" fmla="*/ 929 w 1803"/>
              <a:gd name="T51" fmla="*/ 835 h 1293"/>
              <a:gd name="T52" fmla="*/ 965 w 1803"/>
              <a:gd name="T53" fmla="*/ 1038 h 1293"/>
              <a:gd name="T54" fmla="*/ 1001 w 1803"/>
              <a:gd name="T55" fmla="*/ 1164 h 1293"/>
              <a:gd name="T56" fmla="*/ 1037 w 1803"/>
              <a:gd name="T57" fmla="*/ 1232 h 1293"/>
              <a:gd name="T58" fmla="*/ 1073 w 1803"/>
              <a:gd name="T59" fmla="*/ 1265 h 1293"/>
              <a:gd name="T60" fmla="*/ 1109 w 1803"/>
              <a:gd name="T61" fmla="*/ 1280 h 1293"/>
              <a:gd name="T62" fmla="*/ 1145 w 1803"/>
              <a:gd name="T63" fmla="*/ 1288 h 1293"/>
              <a:gd name="T64" fmla="*/ 1181 w 1803"/>
              <a:gd name="T65" fmla="*/ 1291 h 1293"/>
              <a:gd name="T66" fmla="*/ 1217 w 1803"/>
              <a:gd name="T67" fmla="*/ 1292 h 1293"/>
              <a:gd name="T68" fmla="*/ 1253 w 1803"/>
              <a:gd name="T69" fmla="*/ 1293 h 1293"/>
              <a:gd name="T70" fmla="*/ 1289 w 1803"/>
              <a:gd name="T71" fmla="*/ 1293 h 1293"/>
              <a:gd name="T72" fmla="*/ 1325 w 1803"/>
              <a:gd name="T73" fmla="*/ 1293 h 1293"/>
              <a:gd name="T74" fmla="*/ 1362 w 1803"/>
              <a:gd name="T75" fmla="*/ 1293 h 1293"/>
              <a:gd name="T76" fmla="*/ 1398 w 1803"/>
              <a:gd name="T77" fmla="*/ 1293 h 1293"/>
              <a:gd name="T78" fmla="*/ 1434 w 1803"/>
              <a:gd name="T79" fmla="*/ 1293 h 1293"/>
              <a:gd name="T80" fmla="*/ 1470 w 1803"/>
              <a:gd name="T81" fmla="*/ 1293 h 1293"/>
              <a:gd name="T82" fmla="*/ 1506 w 1803"/>
              <a:gd name="T83" fmla="*/ 1293 h 1293"/>
              <a:gd name="T84" fmla="*/ 1542 w 1803"/>
              <a:gd name="T85" fmla="*/ 1293 h 1293"/>
              <a:gd name="T86" fmla="*/ 1578 w 1803"/>
              <a:gd name="T87" fmla="*/ 1293 h 1293"/>
              <a:gd name="T88" fmla="*/ 1614 w 1803"/>
              <a:gd name="T89" fmla="*/ 1293 h 1293"/>
              <a:gd name="T90" fmla="*/ 1650 w 1803"/>
              <a:gd name="T91" fmla="*/ 1293 h 1293"/>
              <a:gd name="T92" fmla="*/ 1686 w 1803"/>
              <a:gd name="T93" fmla="*/ 1293 h 1293"/>
              <a:gd name="T94" fmla="*/ 1722 w 1803"/>
              <a:gd name="T95" fmla="*/ 1293 h 1293"/>
              <a:gd name="T96" fmla="*/ 1758 w 1803"/>
              <a:gd name="T97" fmla="*/ 1293 h 1293"/>
              <a:gd name="T98" fmla="*/ 1794 w 1803"/>
              <a:gd name="T99" fmla="*/ 1293 h 1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803" h="1293">
                <a:moveTo>
                  <a:pt x="0" y="0"/>
                </a:moveTo>
                <a:cubicBezTo>
                  <a:pt x="3" y="0"/>
                  <a:pt x="6" y="0"/>
                  <a:pt x="9" y="0"/>
                </a:cubicBezTo>
                <a:cubicBezTo>
                  <a:pt x="12" y="0"/>
                  <a:pt x="15" y="0"/>
                  <a:pt x="18" y="0"/>
                </a:cubicBezTo>
                <a:cubicBezTo>
                  <a:pt x="21" y="0"/>
                  <a:pt x="24" y="0"/>
                  <a:pt x="27" y="0"/>
                </a:cubicBezTo>
                <a:cubicBezTo>
                  <a:pt x="30" y="0"/>
                  <a:pt x="33" y="0"/>
                  <a:pt x="36" y="0"/>
                </a:cubicBezTo>
                <a:cubicBezTo>
                  <a:pt x="39" y="0"/>
                  <a:pt x="42" y="0"/>
                  <a:pt x="45" y="0"/>
                </a:cubicBezTo>
                <a:cubicBezTo>
                  <a:pt x="48" y="0"/>
                  <a:pt x="51" y="0"/>
                  <a:pt x="54" y="0"/>
                </a:cubicBezTo>
                <a:cubicBezTo>
                  <a:pt x="57" y="0"/>
                  <a:pt x="60" y="0"/>
                  <a:pt x="63" y="0"/>
                </a:cubicBezTo>
                <a:cubicBezTo>
                  <a:pt x="66" y="0"/>
                  <a:pt x="69" y="0"/>
                  <a:pt x="72" y="0"/>
                </a:cubicBezTo>
                <a:cubicBezTo>
                  <a:pt x="75" y="0"/>
                  <a:pt x="78" y="0"/>
                  <a:pt x="81" y="0"/>
                </a:cubicBezTo>
                <a:cubicBezTo>
                  <a:pt x="84" y="0"/>
                  <a:pt x="87" y="0"/>
                  <a:pt x="90" y="0"/>
                </a:cubicBezTo>
                <a:cubicBezTo>
                  <a:pt x="93" y="0"/>
                  <a:pt x="96" y="0"/>
                  <a:pt x="99" y="0"/>
                </a:cubicBezTo>
                <a:cubicBezTo>
                  <a:pt x="102" y="0"/>
                  <a:pt x="105" y="0"/>
                  <a:pt x="108" y="0"/>
                </a:cubicBezTo>
                <a:cubicBezTo>
                  <a:pt x="111" y="0"/>
                  <a:pt x="114" y="0"/>
                  <a:pt x="117" y="0"/>
                </a:cubicBezTo>
                <a:cubicBezTo>
                  <a:pt x="120" y="0"/>
                  <a:pt x="123" y="0"/>
                  <a:pt x="126" y="0"/>
                </a:cubicBezTo>
                <a:cubicBezTo>
                  <a:pt x="129" y="0"/>
                  <a:pt x="132" y="0"/>
                  <a:pt x="135" y="0"/>
                </a:cubicBezTo>
                <a:cubicBezTo>
                  <a:pt x="138" y="0"/>
                  <a:pt x="141" y="0"/>
                  <a:pt x="144" y="0"/>
                </a:cubicBezTo>
                <a:cubicBezTo>
                  <a:pt x="147" y="0"/>
                  <a:pt x="150" y="0"/>
                  <a:pt x="154" y="0"/>
                </a:cubicBezTo>
                <a:cubicBezTo>
                  <a:pt x="157" y="0"/>
                  <a:pt x="160" y="0"/>
                  <a:pt x="163" y="0"/>
                </a:cubicBezTo>
                <a:cubicBezTo>
                  <a:pt x="166" y="0"/>
                  <a:pt x="169" y="0"/>
                  <a:pt x="172" y="0"/>
                </a:cubicBezTo>
                <a:cubicBezTo>
                  <a:pt x="175" y="0"/>
                  <a:pt x="178" y="0"/>
                  <a:pt x="181" y="0"/>
                </a:cubicBezTo>
                <a:cubicBezTo>
                  <a:pt x="184" y="0"/>
                  <a:pt x="187" y="0"/>
                  <a:pt x="190" y="0"/>
                </a:cubicBezTo>
                <a:cubicBezTo>
                  <a:pt x="193" y="0"/>
                  <a:pt x="196" y="0"/>
                  <a:pt x="199" y="0"/>
                </a:cubicBezTo>
                <a:cubicBezTo>
                  <a:pt x="202" y="0"/>
                  <a:pt x="205" y="0"/>
                  <a:pt x="208" y="0"/>
                </a:cubicBezTo>
                <a:cubicBezTo>
                  <a:pt x="211" y="0"/>
                  <a:pt x="214" y="0"/>
                  <a:pt x="217" y="0"/>
                </a:cubicBezTo>
                <a:cubicBezTo>
                  <a:pt x="220" y="0"/>
                  <a:pt x="223" y="0"/>
                  <a:pt x="226" y="0"/>
                </a:cubicBezTo>
                <a:cubicBezTo>
                  <a:pt x="229" y="0"/>
                  <a:pt x="232" y="0"/>
                  <a:pt x="235" y="0"/>
                </a:cubicBezTo>
                <a:cubicBezTo>
                  <a:pt x="238" y="0"/>
                  <a:pt x="241" y="0"/>
                  <a:pt x="244" y="0"/>
                </a:cubicBezTo>
                <a:cubicBezTo>
                  <a:pt x="247" y="0"/>
                  <a:pt x="250" y="0"/>
                  <a:pt x="253" y="0"/>
                </a:cubicBezTo>
                <a:cubicBezTo>
                  <a:pt x="256" y="0"/>
                  <a:pt x="259" y="0"/>
                  <a:pt x="262" y="0"/>
                </a:cubicBezTo>
                <a:cubicBezTo>
                  <a:pt x="265" y="0"/>
                  <a:pt x="268" y="0"/>
                  <a:pt x="271" y="0"/>
                </a:cubicBezTo>
                <a:cubicBezTo>
                  <a:pt x="274" y="0"/>
                  <a:pt x="277" y="0"/>
                  <a:pt x="280" y="0"/>
                </a:cubicBezTo>
                <a:cubicBezTo>
                  <a:pt x="283" y="0"/>
                  <a:pt x="286" y="0"/>
                  <a:pt x="289" y="0"/>
                </a:cubicBezTo>
                <a:cubicBezTo>
                  <a:pt x="292" y="0"/>
                  <a:pt x="295" y="0"/>
                  <a:pt x="298" y="0"/>
                </a:cubicBezTo>
                <a:cubicBezTo>
                  <a:pt x="301" y="0"/>
                  <a:pt x="304" y="0"/>
                  <a:pt x="307" y="0"/>
                </a:cubicBezTo>
                <a:cubicBezTo>
                  <a:pt x="310" y="0"/>
                  <a:pt x="313" y="0"/>
                  <a:pt x="316" y="0"/>
                </a:cubicBezTo>
                <a:cubicBezTo>
                  <a:pt x="319" y="0"/>
                  <a:pt x="322" y="0"/>
                  <a:pt x="325" y="0"/>
                </a:cubicBezTo>
                <a:cubicBezTo>
                  <a:pt x="328" y="0"/>
                  <a:pt x="331" y="0"/>
                  <a:pt x="334" y="0"/>
                </a:cubicBezTo>
                <a:cubicBezTo>
                  <a:pt x="337" y="0"/>
                  <a:pt x="340" y="0"/>
                  <a:pt x="343" y="0"/>
                </a:cubicBezTo>
                <a:cubicBezTo>
                  <a:pt x="346" y="0"/>
                  <a:pt x="349" y="0"/>
                  <a:pt x="352" y="0"/>
                </a:cubicBezTo>
                <a:cubicBezTo>
                  <a:pt x="355" y="0"/>
                  <a:pt x="358" y="0"/>
                  <a:pt x="361" y="0"/>
                </a:cubicBezTo>
                <a:cubicBezTo>
                  <a:pt x="364" y="0"/>
                  <a:pt x="367" y="0"/>
                  <a:pt x="370" y="0"/>
                </a:cubicBezTo>
                <a:cubicBezTo>
                  <a:pt x="373" y="0"/>
                  <a:pt x="376" y="0"/>
                  <a:pt x="379" y="0"/>
                </a:cubicBezTo>
                <a:cubicBezTo>
                  <a:pt x="382" y="0"/>
                  <a:pt x="385" y="0"/>
                  <a:pt x="388" y="0"/>
                </a:cubicBezTo>
                <a:cubicBezTo>
                  <a:pt x="391" y="0"/>
                  <a:pt x="394" y="0"/>
                  <a:pt x="397" y="0"/>
                </a:cubicBezTo>
                <a:cubicBezTo>
                  <a:pt x="400" y="0"/>
                  <a:pt x="403" y="0"/>
                  <a:pt x="406" y="0"/>
                </a:cubicBezTo>
                <a:cubicBezTo>
                  <a:pt x="409" y="0"/>
                  <a:pt x="412" y="0"/>
                  <a:pt x="415" y="0"/>
                </a:cubicBezTo>
                <a:cubicBezTo>
                  <a:pt x="418" y="0"/>
                  <a:pt x="421" y="0"/>
                  <a:pt x="424" y="0"/>
                </a:cubicBezTo>
                <a:cubicBezTo>
                  <a:pt x="427" y="0"/>
                  <a:pt x="430" y="0"/>
                  <a:pt x="433" y="0"/>
                </a:cubicBezTo>
                <a:cubicBezTo>
                  <a:pt x="436" y="0"/>
                  <a:pt x="439" y="0"/>
                  <a:pt x="442" y="0"/>
                </a:cubicBezTo>
                <a:cubicBezTo>
                  <a:pt x="445" y="0"/>
                  <a:pt x="448" y="0"/>
                  <a:pt x="451" y="0"/>
                </a:cubicBezTo>
                <a:cubicBezTo>
                  <a:pt x="454" y="0"/>
                  <a:pt x="457" y="0"/>
                  <a:pt x="460" y="0"/>
                </a:cubicBezTo>
                <a:cubicBezTo>
                  <a:pt x="463" y="0"/>
                  <a:pt x="466" y="0"/>
                  <a:pt x="469" y="0"/>
                </a:cubicBezTo>
                <a:cubicBezTo>
                  <a:pt x="472" y="0"/>
                  <a:pt x="475" y="0"/>
                  <a:pt x="478" y="0"/>
                </a:cubicBezTo>
                <a:cubicBezTo>
                  <a:pt x="481" y="0"/>
                  <a:pt x="484" y="0"/>
                  <a:pt x="487" y="0"/>
                </a:cubicBezTo>
                <a:cubicBezTo>
                  <a:pt x="490" y="0"/>
                  <a:pt x="493" y="0"/>
                  <a:pt x="496" y="0"/>
                </a:cubicBezTo>
                <a:cubicBezTo>
                  <a:pt x="499" y="0"/>
                  <a:pt x="502" y="0"/>
                  <a:pt x="505" y="0"/>
                </a:cubicBezTo>
                <a:cubicBezTo>
                  <a:pt x="508" y="0"/>
                  <a:pt x="511" y="0"/>
                  <a:pt x="514" y="0"/>
                </a:cubicBezTo>
                <a:cubicBezTo>
                  <a:pt x="517" y="1"/>
                  <a:pt x="520" y="1"/>
                  <a:pt x="523" y="1"/>
                </a:cubicBezTo>
                <a:cubicBezTo>
                  <a:pt x="526" y="1"/>
                  <a:pt x="529" y="1"/>
                  <a:pt x="532" y="1"/>
                </a:cubicBezTo>
                <a:cubicBezTo>
                  <a:pt x="535" y="1"/>
                  <a:pt x="538" y="1"/>
                  <a:pt x="541" y="1"/>
                </a:cubicBezTo>
                <a:cubicBezTo>
                  <a:pt x="544" y="1"/>
                  <a:pt x="547" y="1"/>
                  <a:pt x="550" y="1"/>
                </a:cubicBezTo>
                <a:cubicBezTo>
                  <a:pt x="553" y="1"/>
                  <a:pt x="556" y="1"/>
                  <a:pt x="559" y="1"/>
                </a:cubicBezTo>
                <a:cubicBezTo>
                  <a:pt x="562" y="1"/>
                  <a:pt x="565" y="1"/>
                  <a:pt x="568" y="1"/>
                </a:cubicBezTo>
                <a:cubicBezTo>
                  <a:pt x="571" y="1"/>
                  <a:pt x="574" y="1"/>
                  <a:pt x="577" y="1"/>
                </a:cubicBezTo>
                <a:cubicBezTo>
                  <a:pt x="580" y="1"/>
                  <a:pt x="583" y="1"/>
                  <a:pt x="586" y="1"/>
                </a:cubicBezTo>
                <a:cubicBezTo>
                  <a:pt x="589" y="1"/>
                  <a:pt x="592" y="2"/>
                  <a:pt x="595" y="2"/>
                </a:cubicBezTo>
                <a:cubicBezTo>
                  <a:pt x="598" y="2"/>
                  <a:pt x="601" y="2"/>
                  <a:pt x="604" y="2"/>
                </a:cubicBezTo>
                <a:cubicBezTo>
                  <a:pt x="607" y="2"/>
                  <a:pt x="610" y="2"/>
                  <a:pt x="613" y="2"/>
                </a:cubicBezTo>
                <a:cubicBezTo>
                  <a:pt x="616" y="3"/>
                  <a:pt x="619" y="3"/>
                  <a:pt x="622" y="3"/>
                </a:cubicBezTo>
                <a:cubicBezTo>
                  <a:pt x="625" y="3"/>
                  <a:pt x="628" y="3"/>
                  <a:pt x="631" y="3"/>
                </a:cubicBezTo>
                <a:cubicBezTo>
                  <a:pt x="634" y="4"/>
                  <a:pt x="637" y="4"/>
                  <a:pt x="640" y="4"/>
                </a:cubicBezTo>
                <a:cubicBezTo>
                  <a:pt x="643" y="4"/>
                  <a:pt x="646" y="5"/>
                  <a:pt x="649" y="5"/>
                </a:cubicBezTo>
                <a:cubicBezTo>
                  <a:pt x="652" y="5"/>
                  <a:pt x="655" y="6"/>
                  <a:pt x="658" y="6"/>
                </a:cubicBezTo>
                <a:cubicBezTo>
                  <a:pt x="661" y="6"/>
                  <a:pt x="664" y="7"/>
                  <a:pt x="667" y="7"/>
                </a:cubicBezTo>
                <a:cubicBezTo>
                  <a:pt x="670" y="8"/>
                  <a:pt x="673" y="8"/>
                  <a:pt x="676" y="9"/>
                </a:cubicBezTo>
                <a:cubicBezTo>
                  <a:pt x="679" y="9"/>
                  <a:pt x="682" y="10"/>
                  <a:pt x="685" y="11"/>
                </a:cubicBezTo>
                <a:cubicBezTo>
                  <a:pt x="688" y="11"/>
                  <a:pt x="691" y="12"/>
                  <a:pt x="694" y="13"/>
                </a:cubicBezTo>
                <a:cubicBezTo>
                  <a:pt x="697" y="14"/>
                  <a:pt x="700" y="15"/>
                  <a:pt x="703" y="16"/>
                </a:cubicBezTo>
                <a:cubicBezTo>
                  <a:pt x="706" y="17"/>
                  <a:pt x="709" y="18"/>
                  <a:pt x="712" y="19"/>
                </a:cubicBezTo>
                <a:cubicBezTo>
                  <a:pt x="715" y="21"/>
                  <a:pt x="718" y="22"/>
                  <a:pt x="721" y="23"/>
                </a:cubicBezTo>
                <a:cubicBezTo>
                  <a:pt x="724" y="25"/>
                  <a:pt x="727" y="27"/>
                  <a:pt x="730" y="28"/>
                </a:cubicBezTo>
                <a:cubicBezTo>
                  <a:pt x="733" y="30"/>
                  <a:pt x="736" y="32"/>
                  <a:pt x="739" y="35"/>
                </a:cubicBezTo>
                <a:cubicBezTo>
                  <a:pt x="742" y="37"/>
                  <a:pt x="745" y="39"/>
                  <a:pt x="748" y="42"/>
                </a:cubicBezTo>
                <a:cubicBezTo>
                  <a:pt x="751" y="45"/>
                  <a:pt x="755" y="48"/>
                  <a:pt x="758" y="51"/>
                </a:cubicBezTo>
                <a:cubicBezTo>
                  <a:pt x="761" y="54"/>
                  <a:pt x="764" y="58"/>
                  <a:pt x="767" y="62"/>
                </a:cubicBezTo>
                <a:cubicBezTo>
                  <a:pt x="770" y="65"/>
                  <a:pt x="773" y="70"/>
                  <a:pt x="776" y="74"/>
                </a:cubicBezTo>
                <a:cubicBezTo>
                  <a:pt x="779" y="79"/>
                  <a:pt x="782" y="84"/>
                  <a:pt x="785" y="90"/>
                </a:cubicBezTo>
                <a:cubicBezTo>
                  <a:pt x="788" y="95"/>
                  <a:pt x="791" y="101"/>
                  <a:pt x="794" y="108"/>
                </a:cubicBezTo>
                <a:cubicBezTo>
                  <a:pt x="797" y="114"/>
                  <a:pt x="800" y="121"/>
                  <a:pt x="803" y="129"/>
                </a:cubicBezTo>
                <a:cubicBezTo>
                  <a:pt x="806" y="137"/>
                  <a:pt x="809" y="145"/>
                  <a:pt x="812" y="154"/>
                </a:cubicBezTo>
                <a:cubicBezTo>
                  <a:pt x="815" y="163"/>
                  <a:pt x="818" y="173"/>
                  <a:pt x="821" y="184"/>
                </a:cubicBezTo>
                <a:cubicBezTo>
                  <a:pt x="824" y="194"/>
                  <a:pt x="827" y="205"/>
                  <a:pt x="830" y="217"/>
                </a:cubicBezTo>
                <a:cubicBezTo>
                  <a:pt x="833" y="229"/>
                  <a:pt x="836" y="242"/>
                  <a:pt x="839" y="256"/>
                </a:cubicBezTo>
                <a:cubicBezTo>
                  <a:pt x="842" y="270"/>
                  <a:pt x="845" y="284"/>
                  <a:pt x="848" y="300"/>
                </a:cubicBezTo>
                <a:cubicBezTo>
                  <a:pt x="851" y="315"/>
                  <a:pt x="854" y="331"/>
                  <a:pt x="857" y="348"/>
                </a:cubicBezTo>
                <a:cubicBezTo>
                  <a:pt x="860" y="365"/>
                  <a:pt x="863" y="383"/>
                  <a:pt x="866" y="401"/>
                </a:cubicBezTo>
                <a:cubicBezTo>
                  <a:pt x="869" y="420"/>
                  <a:pt x="872" y="439"/>
                  <a:pt x="875" y="458"/>
                </a:cubicBezTo>
                <a:cubicBezTo>
                  <a:pt x="878" y="478"/>
                  <a:pt x="881" y="499"/>
                  <a:pt x="884" y="519"/>
                </a:cubicBezTo>
                <a:cubicBezTo>
                  <a:pt x="887" y="540"/>
                  <a:pt x="890" y="561"/>
                  <a:pt x="893" y="582"/>
                </a:cubicBezTo>
                <a:cubicBezTo>
                  <a:pt x="896" y="604"/>
                  <a:pt x="899" y="625"/>
                  <a:pt x="902" y="647"/>
                </a:cubicBezTo>
                <a:cubicBezTo>
                  <a:pt x="905" y="668"/>
                  <a:pt x="908" y="690"/>
                  <a:pt x="911" y="711"/>
                </a:cubicBezTo>
                <a:cubicBezTo>
                  <a:pt x="914" y="733"/>
                  <a:pt x="917" y="754"/>
                  <a:pt x="920" y="774"/>
                </a:cubicBezTo>
                <a:cubicBezTo>
                  <a:pt x="923" y="795"/>
                  <a:pt x="926" y="815"/>
                  <a:pt x="929" y="835"/>
                </a:cubicBezTo>
                <a:cubicBezTo>
                  <a:pt x="932" y="855"/>
                  <a:pt x="935" y="874"/>
                  <a:pt x="938" y="893"/>
                </a:cubicBezTo>
                <a:cubicBezTo>
                  <a:pt x="941" y="911"/>
                  <a:pt x="944" y="929"/>
                  <a:pt x="947" y="946"/>
                </a:cubicBezTo>
                <a:cubicBezTo>
                  <a:pt x="950" y="962"/>
                  <a:pt x="953" y="979"/>
                  <a:pt x="956" y="994"/>
                </a:cubicBezTo>
                <a:cubicBezTo>
                  <a:pt x="959" y="1009"/>
                  <a:pt x="962" y="1024"/>
                  <a:pt x="965" y="1038"/>
                </a:cubicBezTo>
                <a:cubicBezTo>
                  <a:pt x="968" y="1051"/>
                  <a:pt x="971" y="1064"/>
                  <a:pt x="974" y="1076"/>
                </a:cubicBezTo>
                <a:cubicBezTo>
                  <a:pt x="977" y="1088"/>
                  <a:pt x="980" y="1099"/>
                  <a:pt x="983" y="1110"/>
                </a:cubicBezTo>
                <a:cubicBezTo>
                  <a:pt x="986" y="1120"/>
                  <a:pt x="989" y="1130"/>
                  <a:pt x="992" y="1139"/>
                </a:cubicBezTo>
                <a:cubicBezTo>
                  <a:pt x="995" y="1148"/>
                  <a:pt x="998" y="1157"/>
                  <a:pt x="1001" y="1164"/>
                </a:cubicBezTo>
                <a:cubicBezTo>
                  <a:pt x="1004" y="1172"/>
                  <a:pt x="1007" y="1179"/>
                  <a:pt x="1010" y="1186"/>
                </a:cubicBezTo>
                <a:cubicBezTo>
                  <a:pt x="1013" y="1192"/>
                  <a:pt x="1016" y="1198"/>
                  <a:pt x="1019" y="1204"/>
                </a:cubicBezTo>
                <a:cubicBezTo>
                  <a:pt x="1022" y="1210"/>
                  <a:pt x="1025" y="1215"/>
                  <a:pt x="1028" y="1219"/>
                </a:cubicBezTo>
                <a:cubicBezTo>
                  <a:pt x="1031" y="1224"/>
                  <a:pt x="1034" y="1228"/>
                  <a:pt x="1037" y="1232"/>
                </a:cubicBezTo>
                <a:cubicBezTo>
                  <a:pt x="1040" y="1236"/>
                  <a:pt x="1043" y="1239"/>
                  <a:pt x="1046" y="1243"/>
                </a:cubicBezTo>
                <a:cubicBezTo>
                  <a:pt x="1049" y="1246"/>
                  <a:pt x="1052" y="1249"/>
                  <a:pt x="1055" y="1252"/>
                </a:cubicBezTo>
                <a:cubicBezTo>
                  <a:pt x="1058" y="1254"/>
                  <a:pt x="1061" y="1257"/>
                  <a:pt x="1064" y="1259"/>
                </a:cubicBezTo>
                <a:cubicBezTo>
                  <a:pt x="1067" y="1261"/>
                  <a:pt x="1070" y="1263"/>
                  <a:pt x="1073" y="1265"/>
                </a:cubicBezTo>
                <a:cubicBezTo>
                  <a:pt x="1076" y="1267"/>
                  <a:pt x="1079" y="1269"/>
                  <a:pt x="1082" y="1270"/>
                </a:cubicBezTo>
                <a:cubicBezTo>
                  <a:pt x="1085" y="1272"/>
                  <a:pt x="1088" y="1273"/>
                  <a:pt x="1091" y="1274"/>
                </a:cubicBezTo>
                <a:cubicBezTo>
                  <a:pt x="1094" y="1276"/>
                  <a:pt x="1097" y="1277"/>
                  <a:pt x="1100" y="1278"/>
                </a:cubicBezTo>
                <a:cubicBezTo>
                  <a:pt x="1103" y="1279"/>
                  <a:pt x="1106" y="1280"/>
                  <a:pt x="1109" y="1280"/>
                </a:cubicBezTo>
                <a:cubicBezTo>
                  <a:pt x="1112" y="1281"/>
                  <a:pt x="1115" y="1282"/>
                  <a:pt x="1118" y="1283"/>
                </a:cubicBezTo>
                <a:cubicBezTo>
                  <a:pt x="1121" y="1283"/>
                  <a:pt x="1124" y="1284"/>
                  <a:pt x="1127" y="1285"/>
                </a:cubicBezTo>
                <a:cubicBezTo>
                  <a:pt x="1130" y="1285"/>
                  <a:pt x="1133" y="1286"/>
                  <a:pt x="1136" y="1286"/>
                </a:cubicBezTo>
                <a:cubicBezTo>
                  <a:pt x="1139" y="1287"/>
                  <a:pt x="1142" y="1287"/>
                  <a:pt x="1145" y="1288"/>
                </a:cubicBezTo>
                <a:cubicBezTo>
                  <a:pt x="1148" y="1288"/>
                  <a:pt x="1151" y="1288"/>
                  <a:pt x="1154" y="1289"/>
                </a:cubicBezTo>
                <a:cubicBezTo>
                  <a:pt x="1157" y="1289"/>
                  <a:pt x="1160" y="1289"/>
                  <a:pt x="1163" y="1289"/>
                </a:cubicBezTo>
                <a:cubicBezTo>
                  <a:pt x="1166" y="1290"/>
                  <a:pt x="1169" y="1290"/>
                  <a:pt x="1172" y="1290"/>
                </a:cubicBezTo>
                <a:cubicBezTo>
                  <a:pt x="1175" y="1290"/>
                  <a:pt x="1178" y="1291"/>
                  <a:pt x="1181" y="1291"/>
                </a:cubicBezTo>
                <a:cubicBezTo>
                  <a:pt x="1184" y="1291"/>
                  <a:pt x="1187" y="1291"/>
                  <a:pt x="1190" y="1291"/>
                </a:cubicBezTo>
                <a:cubicBezTo>
                  <a:pt x="1193" y="1291"/>
                  <a:pt x="1196" y="1292"/>
                  <a:pt x="1199" y="1292"/>
                </a:cubicBezTo>
                <a:cubicBezTo>
                  <a:pt x="1202" y="1292"/>
                  <a:pt x="1205" y="1292"/>
                  <a:pt x="1208" y="1292"/>
                </a:cubicBezTo>
                <a:cubicBezTo>
                  <a:pt x="1211" y="1292"/>
                  <a:pt x="1214" y="1292"/>
                  <a:pt x="1217" y="1292"/>
                </a:cubicBezTo>
                <a:cubicBezTo>
                  <a:pt x="1220" y="1292"/>
                  <a:pt x="1223" y="1292"/>
                  <a:pt x="1226" y="1292"/>
                </a:cubicBezTo>
                <a:cubicBezTo>
                  <a:pt x="1229" y="1292"/>
                  <a:pt x="1232" y="1292"/>
                  <a:pt x="1235" y="1293"/>
                </a:cubicBezTo>
                <a:cubicBezTo>
                  <a:pt x="1238" y="1293"/>
                  <a:pt x="1241" y="1293"/>
                  <a:pt x="1244" y="1293"/>
                </a:cubicBezTo>
                <a:cubicBezTo>
                  <a:pt x="1247" y="1293"/>
                  <a:pt x="1250" y="1293"/>
                  <a:pt x="1253" y="1293"/>
                </a:cubicBezTo>
                <a:cubicBezTo>
                  <a:pt x="1256" y="1293"/>
                  <a:pt x="1259" y="1293"/>
                  <a:pt x="1262" y="1293"/>
                </a:cubicBezTo>
                <a:cubicBezTo>
                  <a:pt x="1265" y="1293"/>
                  <a:pt x="1268" y="1293"/>
                  <a:pt x="1271" y="1293"/>
                </a:cubicBezTo>
                <a:cubicBezTo>
                  <a:pt x="1274" y="1293"/>
                  <a:pt x="1277" y="1293"/>
                  <a:pt x="1280" y="1293"/>
                </a:cubicBezTo>
                <a:cubicBezTo>
                  <a:pt x="1283" y="1293"/>
                  <a:pt x="1286" y="1293"/>
                  <a:pt x="1289" y="1293"/>
                </a:cubicBezTo>
                <a:cubicBezTo>
                  <a:pt x="1292" y="1293"/>
                  <a:pt x="1295" y="1293"/>
                  <a:pt x="1298" y="1293"/>
                </a:cubicBezTo>
                <a:cubicBezTo>
                  <a:pt x="1301" y="1293"/>
                  <a:pt x="1304" y="1293"/>
                  <a:pt x="1307" y="1293"/>
                </a:cubicBezTo>
                <a:cubicBezTo>
                  <a:pt x="1310" y="1293"/>
                  <a:pt x="1313" y="1293"/>
                  <a:pt x="1316" y="1293"/>
                </a:cubicBezTo>
                <a:cubicBezTo>
                  <a:pt x="1319" y="1293"/>
                  <a:pt x="1322" y="1293"/>
                  <a:pt x="1325" y="1293"/>
                </a:cubicBezTo>
                <a:cubicBezTo>
                  <a:pt x="1328" y="1293"/>
                  <a:pt x="1331" y="1293"/>
                  <a:pt x="1334" y="1293"/>
                </a:cubicBezTo>
                <a:cubicBezTo>
                  <a:pt x="1337" y="1293"/>
                  <a:pt x="1340" y="1293"/>
                  <a:pt x="1343" y="1293"/>
                </a:cubicBezTo>
                <a:cubicBezTo>
                  <a:pt x="1346" y="1293"/>
                  <a:pt x="1349" y="1293"/>
                  <a:pt x="1352" y="1293"/>
                </a:cubicBezTo>
                <a:cubicBezTo>
                  <a:pt x="1356" y="1293"/>
                  <a:pt x="1359" y="1293"/>
                  <a:pt x="1362" y="1293"/>
                </a:cubicBezTo>
                <a:cubicBezTo>
                  <a:pt x="1365" y="1293"/>
                  <a:pt x="1368" y="1293"/>
                  <a:pt x="1371" y="1293"/>
                </a:cubicBezTo>
                <a:cubicBezTo>
                  <a:pt x="1374" y="1293"/>
                  <a:pt x="1377" y="1293"/>
                  <a:pt x="1380" y="1293"/>
                </a:cubicBezTo>
                <a:cubicBezTo>
                  <a:pt x="1383" y="1293"/>
                  <a:pt x="1386" y="1293"/>
                  <a:pt x="1389" y="1293"/>
                </a:cubicBezTo>
                <a:cubicBezTo>
                  <a:pt x="1392" y="1293"/>
                  <a:pt x="1395" y="1293"/>
                  <a:pt x="1398" y="1293"/>
                </a:cubicBezTo>
                <a:cubicBezTo>
                  <a:pt x="1401" y="1293"/>
                  <a:pt x="1404" y="1293"/>
                  <a:pt x="1407" y="1293"/>
                </a:cubicBezTo>
                <a:cubicBezTo>
                  <a:pt x="1410" y="1293"/>
                  <a:pt x="1413" y="1293"/>
                  <a:pt x="1416" y="1293"/>
                </a:cubicBezTo>
                <a:cubicBezTo>
                  <a:pt x="1419" y="1293"/>
                  <a:pt x="1422" y="1293"/>
                  <a:pt x="1425" y="1293"/>
                </a:cubicBezTo>
                <a:cubicBezTo>
                  <a:pt x="1428" y="1293"/>
                  <a:pt x="1431" y="1293"/>
                  <a:pt x="1434" y="1293"/>
                </a:cubicBezTo>
                <a:cubicBezTo>
                  <a:pt x="1437" y="1293"/>
                  <a:pt x="1440" y="1293"/>
                  <a:pt x="1443" y="1293"/>
                </a:cubicBezTo>
                <a:cubicBezTo>
                  <a:pt x="1446" y="1293"/>
                  <a:pt x="1449" y="1293"/>
                  <a:pt x="1452" y="1293"/>
                </a:cubicBezTo>
                <a:cubicBezTo>
                  <a:pt x="1455" y="1293"/>
                  <a:pt x="1458" y="1293"/>
                  <a:pt x="1461" y="1293"/>
                </a:cubicBezTo>
                <a:cubicBezTo>
                  <a:pt x="1464" y="1293"/>
                  <a:pt x="1467" y="1293"/>
                  <a:pt x="1470" y="1293"/>
                </a:cubicBezTo>
                <a:cubicBezTo>
                  <a:pt x="1473" y="1293"/>
                  <a:pt x="1476" y="1293"/>
                  <a:pt x="1479" y="1293"/>
                </a:cubicBezTo>
                <a:cubicBezTo>
                  <a:pt x="1482" y="1293"/>
                  <a:pt x="1485" y="1293"/>
                  <a:pt x="1488" y="1293"/>
                </a:cubicBezTo>
                <a:cubicBezTo>
                  <a:pt x="1491" y="1293"/>
                  <a:pt x="1494" y="1293"/>
                  <a:pt x="1497" y="1293"/>
                </a:cubicBezTo>
                <a:cubicBezTo>
                  <a:pt x="1500" y="1293"/>
                  <a:pt x="1503" y="1293"/>
                  <a:pt x="1506" y="1293"/>
                </a:cubicBezTo>
                <a:cubicBezTo>
                  <a:pt x="1509" y="1293"/>
                  <a:pt x="1512" y="1293"/>
                  <a:pt x="1515" y="1293"/>
                </a:cubicBezTo>
                <a:cubicBezTo>
                  <a:pt x="1518" y="1293"/>
                  <a:pt x="1521" y="1293"/>
                  <a:pt x="1524" y="1293"/>
                </a:cubicBezTo>
                <a:cubicBezTo>
                  <a:pt x="1527" y="1293"/>
                  <a:pt x="1530" y="1293"/>
                  <a:pt x="1533" y="1293"/>
                </a:cubicBezTo>
                <a:cubicBezTo>
                  <a:pt x="1536" y="1293"/>
                  <a:pt x="1539" y="1293"/>
                  <a:pt x="1542" y="1293"/>
                </a:cubicBezTo>
                <a:cubicBezTo>
                  <a:pt x="1545" y="1293"/>
                  <a:pt x="1548" y="1293"/>
                  <a:pt x="1551" y="1293"/>
                </a:cubicBezTo>
                <a:cubicBezTo>
                  <a:pt x="1554" y="1293"/>
                  <a:pt x="1557" y="1293"/>
                  <a:pt x="1560" y="1293"/>
                </a:cubicBezTo>
                <a:cubicBezTo>
                  <a:pt x="1563" y="1293"/>
                  <a:pt x="1566" y="1293"/>
                  <a:pt x="1569" y="1293"/>
                </a:cubicBezTo>
                <a:cubicBezTo>
                  <a:pt x="1572" y="1293"/>
                  <a:pt x="1575" y="1293"/>
                  <a:pt x="1578" y="1293"/>
                </a:cubicBezTo>
                <a:cubicBezTo>
                  <a:pt x="1581" y="1293"/>
                  <a:pt x="1584" y="1293"/>
                  <a:pt x="1587" y="1293"/>
                </a:cubicBezTo>
                <a:cubicBezTo>
                  <a:pt x="1590" y="1293"/>
                  <a:pt x="1593" y="1293"/>
                  <a:pt x="1596" y="1293"/>
                </a:cubicBezTo>
                <a:cubicBezTo>
                  <a:pt x="1599" y="1293"/>
                  <a:pt x="1602" y="1293"/>
                  <a:pt x="1605" y="1293"/>
                </a:cubicBezTo>
                <a:cubicBezTo>
                  <a:pt x="1608" y="1293"/>
                  <a:pt x="1611" y="1293"/>
                  <a:pt x="1614" y="1293"/>
                </a:cubicBezTo>
                <a:cubicBezTo>
                  <a:pt x="1617" y="1293"/>
                  <a:pt x="1620" y="1293"/>
                  <a:pt x="1623" y="1293"/>
                </a:cubicBezTo>
                <a:cubicBezTo>
                  <a:pt x="1626" y="1293"/>
                  <a:pt x="1629" y="1293"/>
                  <a:pt x="1632" y="1293"/>
                </a:cubicBezTo>
                <a:cubicBezTo>
                  <a:pt x="1635" y="1293"/>
                  <a:pt x="1638" y="1293"/>
                  <a:pt x="1641" y="1293"/>
                </a:cubicBezTo>
                <a:cubicBezTo>
                  <a:pt x="1644" y="1293"/>
                  <a:pt x="1647" y="1293"/>
                  <a:pt x="1650" y="1293"/>
                </a:cubicBezTo>
                <a:cubicBezTo>
                  <a:pt x="1653" y="1293"/>
                  <a:pt x="1656" y="1293"/>
                  <a:pt x="1659" y="1293"/>
                </a:cubicBezTo>
                <a:cubicBezTo>
                  <a:pt x="1662" y="1293"/>
                  <a:pt x="1665" y="1293"/>
                  <a:pt x="1668" y="1293"/>
                </a:cubicBezTo>
                <a:cubicBezTo>
                  <a:pt x="1671" y="1293"/>
                  <a:pt x="1674" y="1293"/>
                  <a:pt x="1677" y="1293"/>
                </a:cubicBezTo>
                <a:cubicBezTo>
                  <a:pt x="1680" y="1293"/>
                  <a:pt x="1683" y="1293"/>
                  <a:pt x="1686" y="1293"/>
                </a:cubicBezTo>
                <a:cubicBezTo>
                  <a:pt x="1689" y="1293"/>
                  <a:pt x="1692" y="1293"/>
                  <a:pt x="1695" y="1293"/>
                </a:cubicBezTo>
                <a:cubicBezTo>
                  <a:pt x="1698" y="1293"/>
                  <a:pt x="1701" y="1293"/>
                  <a:pt x="1704" y="1293"/>
                </a:cubicBezTo>
                <a:cubicBezTo>
                  <a:pt x="1707" y="1293"/>
                  <a:pt x="1710" y="1293"/>
                  <a:pt x="1713" y="1293"/>
                </a:cubicBezTo>
                <a:cubicBezTo>
                  <a:pt x="1716" y="1293"/>
                  <a:pt x="1719" y="1293"/>
                  <a:pt x="1722" y="1293"/>
                </a:cubicBezTo>
                <a:cubicBezTo>
                  <a:pt x="1725" y="1293"/>
                  <a:pt x="1728" y="1293"/>
                  <a:pt x="1731" y="1293"/>
                </a:cubicBezTo>
                <a:cubicBezTo>
                  <a:pt x="1734" y="1293"/>
                  <a:pt x="1737" y="1293"/>
                  <a:pt x="1740" y="1293"/>
                </a:cubicBezTo>
                <a:cubicBezTo>
                  <a:pt x="1743" y="1293"/>
                  <a:pt x="1746" y="1293"/>
                  <a:pt x="1749" y="1293"/>
                </a:cubicBezTo>
                <a:cubicBezTo>
                  <a:pt x="1752" y="1293"/>
                  <a:pt x="1755" y="1293"/>
                  <a:pt x="1758" y="1293"/>
                </a:cubicBezTo>
                <a:cubicBezTo>
                  <a:pt x="1761" y="1293"/>
                  <a:pt x="1764" y="1293"/>
                  <a:pt x="1767" y="1293"/>
                </a:cubicBezTo>
                <a:cubicBezTo>
                  <a:pt x="1770" y="1293"/>
                  <a:pt x="1773" y="1293"/>
                  <a:pt x="1776" y="1293"/>
                </a:cubicBezTo>
                <a:cubicBezTo>
                  <a:pt x="1779" y="1293"/>
                  <a:pt x="1782" y="1293"/>
                  <a:pt x="1785" y="1293"/>
                </a:cubicBezTo>
                <a:cubicBezTo>
                  <a:pt x="1788" y="1293"/>
                  <a:pt x="1791" y="1293"/>
                  <a:pt x="1794" y="1293"/>
                </a:cubicBezTo>
                <a:cubicBezTo>
                  <a:pt x="1797" y="1293"/>
                  <a:pt x="1802" y="1293"/>
                  <a:pt x="1803" y="1293"/>
                </a:cubicBezTo>
              </a:path>
            </a:pathLst>
          </a:custGeom>
          <a:noFill/>
          <a:ln w="19050" cap="rnd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65724A86-DF4B-417B-88C6-B0656C81E501}"/>
              </a:ext>
            </a:extLst>
          </p:cNvPr>
          <p:cNvSpPr>
            <a:spLocks/>
          </p:cNvSpPr>
          <p:nvPr/>
        </p:nvSpPr>
        <p:spPr bwMode="auto">
          <a:xfrm>
            <a:off x="2176471" y="2848652"/>
            <a:ext cx="2121100" cy="181904"/>
          </a:xfrm>
          <a:custGeom>
            <a:avLst/>
            <a:gdLst>
              <a:gd name="T0" fmla="*/ 0 w 1803"/>
              <a:gd name="T1" fmla="*/ 1294 h 1294"/>
              <a:gd name="T2" fmla="*/ 90 w 1803"/>
              <a:gd name="T3" fmla="*/ 1293 h 1294"/>
              <a:gd name="T4" fmla="*/ 181 w 1803"/>
              <a:gd name="T5" fmla="*/ 1292 h 1294"/>
              <a:gd name="T6" fmla="*/ 271 w 1803"/>
              <a:gd name="T7" fmla="*/ 1284 h 1294"/>
              <a:gd name="T8" fmla="*/ 361 w 1803"/>
              <a:gd name="T9" fmla="*/ 1258 h 1294"/>
              <a:gd name="T10" fmla="*/ 451 w 1803"/>
              <a:gd name="T11" fmla="*/ 1187 h 1294"/>
              <a:gd name="T12" fmla="*/ 541 w 1803"/>
              <a:gd name="T13" fmla="*/ 1032 h 1294"/>
              <a:gd name="T14" fmla="*/ 631 w 1803"/>
              <a:gd name="T15" fmla="*/ 768 h 1294"/>
              <a:gd name="T16" fmla="*/ 721 w 1803"/>
              <a:gd name="T17" fmla="*/ 426 h 1294"/>
              <a:gd name="T18" fmla="*/ 812 w 1803"/>
              <a:gd name="T19" fmla="*/ 123 h 1294"/>
              <a:gd name="T20" fmla="*/ 902 w 1803"/>
              <a:gd name="T21" fmla="*/ 0 h 1294"/>
              <a:gd name="T22" fmla="*/ 992 w 1803"/>
              <a:gd name="T23" fmla="*/ 123 h 1294"/>
              <a:gd name="T24" fmla="*/ 1082 w 1803"/>
              <a:gd name="T25" fmla="*/ 426 h 1294"/>
              <a:gd name="T26" fmla="*/ 1172 w 1803"/>
              <a:gd name="T27" fmla="*/ 768 h 1294"/>
              <a:gd name="T28" fmla="*/ 1262 w 1803"/>
              <a:gd name="T29" fmla="*/ 1032 h 1294"/>
              <a:gd name="T30" fmla="*/ 1352 w 1803"/>
              <a:gd name="T31" fmla="*/ 1187 h 1294"/>
              <a:gd name="T32" fmla="*/ 1443 w 1803"/>
              <a:gd name="T33" fmla="*/ 1258 h 1294"/>
              <a:gd name="T34" fmla="*/ 1533 w 1803"/>
              <a:gd name="T35" fmla="*/ 1284 h 1294"/>
              <a:gd name="T36" fmla="*/ 1623 w 1803"/>
              <a:gd name="T37" fmla="*/ 1292 h 1294"/>
              <a:gd name="T38" fmla="*/ 1713 w 1803"/>
              <a:gd name="T39" fmla="*/ 1293 h 1294"/>
              <a:gd name="T40" fmla="*/ 1803 w 1803"/>
              <a:gd name="T41" fmla="*/ 1294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03" h="1294">
                <a:moveTo>
                  <a:pt x="0" y="1294"/>
                </a:moveTo>
                <a:cubicBezTo>
                  <a:pt x="30" y="1293"/>
                  <a:pt x="60" y="1294"/>
                  <a:pt x="90" y="1293"/>
                </a:cubicBezTo>
                <a:cubicBezTo>
                  <a:pt x="120" y="1293"/>
                  <a:pt x="150" y="1293"/>
                  <a:pt x="181" y="1292"/>
                </a:cubicBezTo>
                <a:cubicBezTo>
                  <a:pt x="211" y="1290"/>
                  <a:pt x="241" y="1290"/>
                  <a:pt x="271" y="1284"/>
                </a:cubicBezTo>
                <a:cubicBezTo>
                  <a:pt x="301" y="1278"/>
                  <a:pt x="331" y="1274"/>
                  <a:pt x="361" y="1258"/>
                </a:cubicBezTo>
                <a:cubicBezTo>
                  <a:pt x="391" y="1242"/>
                  <a:pt x="421" y="1225"/>
                  <a:pt x="451" y="1187"/>
                </a:cubicBezTo>
                <a:cubicBezTo>
                  <a:pt x="481" y="1150"/>
                  <a:pt x="511" y="1102"/>
                  <a:pt x="541" y="1032"/>
                </a:cubicBezTo>
                <a:cubicBezTo>
                  <a:pt x="571" y="962"/>
                  <a:pt x="601" y="869"/>
                  <a:pt x="631" y="768"/>
                </a:cubicBezTo>
                <a:cubicBezTo>
                  <a:pt x="661" y="667"/>
                  <a:pt x="691" y="534"/>
                  <a:pt x="721" y="426"/>
                </a:cubicBezTo>
                <a:cubicBezTo>
                  <a:pt x="751" y="319"/>
                  <a:pt x="782" y="194"/>
                  <a:pt x="812" y="123"/>
                </a:cubicBezTo>
                <a:cubicBezTo>
                  <a:pt x="841" y="53"/>
                  <a:pt x="872" y="0"/>
                  <a:pt x="902" y="0"/>
                </a:cubicBezTo>
                <a:cubicBezTo>
                  <a:pt x="931" y="0"/>
                  <a:pt x="962" y="53"/>
                  <a:pt x="992" y="123"/>
                </a:cubicBezTo>
                <a:cubicBezTo>
                  <a:pt x="1022" y="194"/>
                  <a:pt x="1052" y="319"/>
                  <a:pt x="1082" y="426"/>
                </a:cubicBezTo>
                <a:cubicBezTo>
                  <a:pt x="1112" y="534"/>
                  <a:pt x="1142" y="667"/>
                  <a:pt x="1172" y="768"/>
                </a:cubicBezTo>
                <a:cubicBezTo>
                  <a:pt x="1202" y="869"/>
                  <a:pt x="1232" y="962"/>
                  <a:pt x="1262" y="1032"/>
                </a:cubicBezTo>
                <a:cubicBezTo>
                  <a:pt x="1292" y="1102"/>
                  <a:pt x="1322" y="1150"/>
                  <a:pt x="1352" y="1187"/>
                </a:cubicBezTo>
                <a:cubicBezTo>
                  <a:pt x="1383" y="1225"/>
                  <a:pt x="1413" y="1242"/>
                  <a:pt x="1443" y="1258"/>
                </a:cubicBezTo>
                <a:cubicBezTo>
                  <a:pt x="1473" y="1274"/>
                  <a:pt x="1503" y="1278"/>
                  <a:pt x="1533" y="1284"/>
                </a:cubicBezTo>
                <a:cubicBezTo>
                  <a:pt x="1563" y="1290"/>
                  <a:pt x="1593" y="1290"/>
                  <a:pt x="1623" y="1292"/>
                </a:cubicBezTo>
                <a:cubicBezTo>
                  <a:pt x="1653" y="1293"/>
                  <a:pt x="1683" y="1293"/>
                  <a:pt x="1713" y="1293"/>
                </a:cubicBezTo>
                <a:cubicBezTo>
                  <a:pt x="1743" y="1294"/>
                  <a:pt x="1773" y="1293"/>
                  <a:pt x="1803" y="1294"/>
                </a:cubicBezTo>
              </a:path>
            </a:pathLst>
          </a:custGeom>
          <a:noFill/>
          <a:ln w="19050" cap="rnd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F44C2067-7706-4877-9D14-68E84008F313}"/>
              </a:ext>
            </a:extLst>
          </p:cNvPr>
          <p:cNvSpPr>
            <a:spLocks/>
          </p:cNvSpPr>
          <p:nvPr/>
        </p:nvSpPr>
        <p:spPr bwMode="auto">
          <a:xfrm>
            <a:off x="3573087" y="3493842"/>
            <a:ext cx="2121100" cy="181904"/>
          </a:xfrm>
          <a:custGeom>
            <a:avLst/>
            <a:gdLst>
              <a:gd name="T0" fmla="*/ 0 w 1803"/>
              <a:gd name="T1" fmla="*/ 1294 h 1294"/>
              <a:gd name="T2" fmla="*/ 90 w 1803"/>
              <a:gd name="T3" fmla="*/ 1293 h 1294"/>
              <a:gd name="T4" fmla="*/ 181 w 1803"/>
              <a:gd name="T5" fmla="*/ 1292 h 1294"/>
              <a:gd name="T6" fmla="*/ 271 w 1803"/>
              <a:gd name="T7" fmla="*/ 1284 h 1294"/>
              <a:gd name="T8" fmla="*/ 361 w 1803"/>
              <a:gd name="T9" fmla="*/ 1258 h 1294"/>
              <a:gd name="T10" fmla="*/ 451 w 1803"/>
              <a:gd name="T11" fmla="*/ 1187 h 1294"/>
              <a:gd name="T12" fmla="*/ 541 w 1803"/>
              <a:gd name="T13" fmla="*/ 1032 h 1294"/>
              <a:gd name="T14" fmla="*/ 631 w 1803"/>
              <a:gd name="T15" fmla="*/ 768 h 1294"/>
              <a:gd name="T16" fmla="*/ 721 w 1803"/>
              <a:gd name="T17" fmla="*/ 426 h 1294"/>
              <a:gd name="T18" fmla="*/ 812 w 1803"/>
              <a:gd name="T19" fmla="*/ 123 h 1294"/>
              <a:gd name="T20" fmla="*/ 902 w 1803"/>
              <a:gd name="T21" fmla="*/ 0 h 1294"/>
              <a:gd name="T22" fmla="*/ 992 w 1803"/>
              <a:gd name="T23" fmla="*/ 123 h 1294"/>
              <a:gd name="T24" fmla="*/ 1082 w 1803"/>
              <a:gd name="T25" fmla="*/ 426 h 1294"/>
              <a:gd name="T26" fmla="*/ 1172 w 1803"/>
              <a:gd name="T27" fmla="*/ 768 h 1294"/>
              <a:gd name="T28" fmla="*/ 1262 w 1803"/>
              <a:gd name="T29" fmla="*/ 1032 h 1294"/>
              <a:gd name="T30" fmla="*/ 1352 w 1803"/>
              <a:gd name="T31" fmla="*/ 1187 h 1294"/>
              <a:gd name="T32" fmla="*/ 1443 w 1803"/>
              <a:gd name="T33" fmla="*/ 1258 h 1294"/>
              <a:gd name="T34" fmla="*/ 1533 w 1803"/>
              <a:gd name="T35" fmla="*/ 1284 h 1294"/>
              <a:gd name="T36" fmla="*/ 1623 w 1803"/>
              <a:gd name="T37" fmla="*/ 1292 h 1294"/>
              <a:gd name="T38" fmla="*/ 1713 w 1803"/>
              <a:gd name="T39" fmla="*/ 1293 h 1294"/>
              <a:gd name="T40" fmla="*/ 1803 w 1803"/>
              <a:gd name="T41" fmla="*/ 1294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03" h="1294">
                <a:moveTo>
                  <a:pt x="0" y="1294"/>
                </a:moveTo>
                <a:cubicBezTo>
                  <a:pt x="30" y="1293"/>
                  <a:pt x="60" y="1294"/>
                  <a:pt x="90" y="1293"/>
                </a:cubicBezTo>
                <a:cubicBezTo>
                  <a:pt x="120" y="1293"/>
                  <a:pt x="150" y="1293"/>
                  <a:pt x="181" y="1292"/>
                </a:cubicBezTo>
                <a:cubicBezTo>
                  <a:pt x="211" y="1290"/>
                  <a:pt x="241" y="1290"/>
                  <a:pt x="271" y="1284"/>
                </a:cubicBezTo>
                <a:cubicBezTo>
                  <a:pt x="301" y="1278"/>
                  <a:pt x="331" y="1274"/>
                  <a:pt x="361" y="1258"/>
                </a:cubicBezTo>
                <a:cubicBezTo>
                  <a:pt x="391" y="1242"/>
                  <a:pt x="421" y="1225"/>
                  <a:pt x="451" y="1187"/>
                </a:cubicBezTo>
                <a:cubicBezTo>
                  <a:pt x="481" y="1150"/>
                  <a:pt x="511" y="1102"/>
                  <a:pt x="541" y="1032"/>
                </a:cubicBezTo>
                <a:cubicBezTo>
                  <a:pt x="571" y="962"/>
                  <a:pt x="601" y="869"/>
                  <a:pt x="631" y="768"/>
                </a:cubicBezTo>
                <a:cubicBezTo>
                  <a:pt x="661" y="667"/>
                  <a:pt x="691" y="534"/>
                  <a:pt x="721" y="426"/>
                </a:cubicBezTo>
                <a:cubicBezTo>
                  <a:pt x="751" y="319"/>
                  <a:pt x="782" y="194"/>
                  <a:pt x="812" y="123"/>
                </a:cubicBezTo>
                <a:cubicBezTo>
                  <a:pt x="841" y="53"/>
                  <a:pt x="872" y="0"/>
                  <a:pt x="902" y="0"/>
                </a:cubicBezTo>
                <a:cubicBezTo>
                  <a:pt x="931" y="0"/>
                  <a:pt x="962" y="53"/>
                  <a:pt x="992" y="123"/>
                </a:cubicBezTo>
                <a:cubicBezTo>
                  <a:pt x="1022" y="194"/>
                  <a:pt x="1052" y="319"/>
                  <a:pt x="1082" y="426"/>
                </a:cubicBezTo>
                <a:cubicBezTo>
                  <a:pt x="1112" y="534"/>
                  <a:pt x="1142" y="667"/>
                  <a:pt x="1172" y="768"/>
                </a:cubicBezTo>
                <a:cubicBezTo>
                  <a:pt x="1202" y="869"/>
                  <a:pt x="1232" y="962"/>
                  <a:pt x="1262" y="1032"/>
                </a:cubicBezTo>
                <a:cubicBezTo>
                  <a:pt x="1292" y="1102"/>
                  <a:pt x="1322" y="1150"/>
                  <a:pt x="1352" y="1187"/>
                </a:cubicBezTo>
                <a:cubicBezTo>
                  <a:pt x="1383" y="1225"/>
                  <a:pt x="1413" y="1242"/>
                  <a:pt x="1443" y="1258"/>
                </a:cubicBezTo>
                <a:cubicBezTo>
                  <a:pt x="1473" y="1274"/>
                  <a:pt x="1503" y="1278"/>
                  <a:pt x="1533" y="1284"/>
                </a:cubicBezTo>
                <a:cubicBezTo>
                  <a:pt x="1563" y="1290"/>
                  <a:pt x="1593" y="1290"/>
                  <a:pt x="1623" y="1292"/>
                </a:cubicBezTo>
                <a:cubicBezTo>
                  <a:pt x="1653" y="1293"/>
                  <a:pt x="1683" y="1293"/>
                  <a:pt x="1713" y="1293"/>
                </a:cubicBezTo>
                <a:cubicBezTo>
                  <a:pt x="1743" y="1294"/>
                  <a:pt x="1773" y="1293"/>
                  <a:pt x="1803" y="1294"/>
                </a:cubicBezTo>
              </a:path>
            </a:pathLst>
          </a:custGeom>
          <a:noFill/>
          <a:ln w="19050" cap="rnd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3DE3E4C4-3483-4D81-8A47-647DC63633D5}"/>
              </a:ext>
            </a:extLst>
          </p:cNvPr>
          <p:cNvSpPr>
            <a:spLocks/>
          </p:cNvSpPr>
          <p:nvPr/>
        </p:nvSpPr>
        <p:spPr bwMode="auto">
          <a:xfrm>
            <a:off x="4624743" y="3781705"/>
            <a:ext cx="2121100" cy="181904"/>
          </a:xfrm>
          <a:custGeom>
            <a:avLst/>
            <a:gdLst>
              <a:gd name="T0" fmla="*/ 0 w 1803"/>
              <a:gd name="T1" fmla="*/ 1294 h 1294"/>
              <a:gd name="T2" fmla="*/ 90 w 1803"/>
              <a:gd name="T3" fmla="*/ 1293 h 1294"/>
              <a:gd name="T4" fmla="*/ 181 w 1803"/>
              <a:gd name="T5" fmla="*/ 1292 h 1294"/>
              <a:gd name="T6" fmla="*/ 271 w 1803"/>
              <a:gd name="T7" fmla="*/ 1284 h 1294"/>
              <a:gd name="T8" fmla="*/ 361 w 1803"/>
              <a:gd name="T9" fmla="*/ 1258 h 1294"/>
              <a:gd name="T10" fmla="*/ 451 w 1803"/>
              <a:gd name="T11" fmla="*/ 1187 h 1294"/>
              <a:gd name="T12" fmla="*/ 541 w 1803"/>
              <a:gd name="T13" fmla="*/ 1032 h 1294"/>
              <a:gd name="T14" fmla="*/ 631 w 1803"/>
              <a:gd name="T15" fmla="*/ 768 h 1294"/>
              <a:gd name="T16" fmla="*/ 721 w 1803"/>
              <a:gd name="T17" fmla="*/ 426 h 1294"/>
              <a:gd name="T18" fmla="*/ 812 w 1803"/>
              <a:gd name="T19" fmla="*/ 123 h 1294"/>
              <a:gd name="T20" fmla="*/ 902 w 1803"/>
              <a:gd name="T21" fmla="*/ 0 h 1294"/>
              <a:gd name="T22" fmla="*/ 992 w 1803"/>
              <a:gd name="T23" fmla="*/ 123 h 1294"/>
              <a:gd name="T24" fmla="*/ 1082 w 1803"/>
              <a:gd name="T25" fmla="*/ 426 h 1294"/>
              <a:gd name="T26" fmla="*/ 1172 w 1803"/>
              <a:gd name="T27" fmla="*/ 768 h 1294"/>
              <a:gd name="T28" fmla="*/ 1262 w 1803"/>
              <a:gd name="T29" fmla="*/ 1032 h 1294"/>
              <a:gd name="T30" fmla="*/ 1352 w 1803"/>
              <a:gd name="T31" fmla="*/ 1187 h 1294"/>
              <a:gd name="T32" fmla="*/ 1443 w 1803"/>
              <a:gd name="T33" fmla="*/ 1258 h 1294"/>
              <a:gd name="T34" fmla="*/ 1533 w 1803"/>
              <a:gd name="T35" fmla="*/ 1284 h 1294"/>
              <a:gd name="T36" fmla="*/ 1623 w 1803"/>
              <a:gd name="T37" fmla="*/ 1292 h 1294"/>
              <a:gd name="T38" fmla="*/ 1713 w 1803"/>
              <a:gd name="T39" fmla="*/ 1293 h 1294"/>
              <a:gd name="T40" fmla="*/ 1803 w 1803"/>
              <a:gd name="T41" fmla="*/ 1294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03" h="1294">
                <a:moveTo>
                  <a:pt x="0" y="1294"/>
                </a:moveTo>
                <a:cubicBezTo>
                  <a:pt x="30" y="1293"/>
                  <a:pt x="60" y="1294"/>
                  <a:pt x="90" y="1293"/>
                </a:cubicBezTo>
                <a:cubicBezTo>
                  <a:pt x="120" y="1293"/>
                  <a:pt x="150" y="1293"/>
                  <a:pt x="181" y="1292"/>
                </a:cubicBezTo>
                <a:cubicBezTo>
                  <a:pt x="211" y="1290"/>
                  <a:pt x="241" y="1290"/>
                  <a:pt x="271" y="1284"/>
                </a:cubicBezTo>
                <a:cubicBezTo>
                  <a:pt x="301" y="1278"/>
                  <a:pt x="331" y="1274"/>
                  <a:pt x="361" y="1258"/>
                </a:cubicBezTo>
                <a:cubicBezTo>
                  <a:pt x="391" y="1242"/>
                  <a:pt x="421" y="1225"/>
                  <a:pt x="451" y="1187"/>
                </a:cubicBezTo>
                <a:cubicBezTo>
                  <a:pt x="481" y="1150"/>
                  <a:pt x="511" y="1102"/>
                  <a:pt x="541" y="1032"/>
                </a:cubicBezTo>
                <a:cubicBezTo>
                  <a:pt x="571" y="962"/>
                  <a:pt x="601" y="869"/>
                  <a:pt x="631" y="768"/>
                </a:cubicBezTo>
                <a:cubicBezTo>
                  <a:pt x="661" y="667"/>
                  <a:pt x="691" y="534"/>
                  <a:pt x="721" y="426"/>
                </a:cubicBezTo>
                <a:cubicBezTo>
                  <a:pt x="751" y="319"/>
                  <a:pt x="782" y="194"/>
                  <a:pt x="812" y="123"/>
                </a:cubicBezTo>
                <a:cubicBezTo>
                  <a:pt x="841" y="53"/>
                  <a:pt x="872" y="0"/>
                  <a:pt x="902" y="0"/>
                </a:cubicBezTo>
                <a:cubicBezTo>
                  <a:pt x="931" y="0"/>
                  <a:pt x="962" y="53"/>
                  <a:pt x="992" y="123"/>
                </a:cubicBezTo>
                <a:cubicBezTo>
                  <a:pt x="1022" y="194"/>
                  <a:pt x="1052" y="319"/>
                  <a:pt x="1082" y="426"/>
                </a:cubicBezTo>
                <a:cubicBezTo>
                  <a:pt x="1112" y="534"/>
                  <a:pt x="1142" y="667"/>
                  <a:pt x="1172" y="768"/>
                </a:cubicBezTo>
                <a:cubicBezTo>
                  <a:pt x="1202" y="869"/>
                  <a:pt x="1232" y="962"/>
                  <a:pt x="1262" y="1032"/>
                </a:cubicBezTo>
                <a:cubicBezTo>
                  <a:pt x="1292" y="1102"/>
                  <a:pt x="1322" y="1150"/>
                  <a:pt x="1352" y="1187"/>
                </a:cubicBezTo>
                <a:cubicBezTo>
                  <a:pt x="1383" y="1225"/>
                  <a:pt x="1413" y="1242"/>
                  <a:pt x="1443" y="1258"/>
                </a:cubicBezTo>
                <a:cubicBezTo>
                  <a:pt x="1473" y="1274"/>
                  <a:pt x="1503" y="1278"/>
                  <a:pt x="1533" y="1284"/>
                </a:cubicBezTo>
                <a:cubicBezTo>
                  <a:pt x="1563" y="1290"/>
                  <a:pt x="1593" y="1290"/>
                  <a:pt x="1623" y="1292"/>
                </a:cubicBezTo>
                <a:cubicBezTo>
                  <a:pt x="1653" y="1293"/>
                  <a:pt x="1683" y="1293"/>
                  <a:pt x="1713" y="1293"/>
                </a:cubicBezTo>
                <a:cubicBezTo>
                  <a:pt x="1743" y="1294"/>
                  <a:pt x="1773" y="1293"/>
                  <a:pt x="1803" y="1294"/>
                </a:cubicBezTo>
              </a:path>
            </a:pathLst>
          </a:custGeom>
          <a:noFill/>
          <a:ln w="19050" cap="rnd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2685E79D-3CE5-44A3-9BF8-F36F716496DD}"/>
              </a:ext>
            </a:extLst>
          </p:cNvPr>
          <p:cNvGrpSpPr/>
          <p:nvPr/>
        </p:nvGrpSpPr>
        <p:grpSpPr>
          <a:xfrm>
            <a:off x="5715749" y="4066186"/>
            <a:ext cx="2140155" cy="254665"/>
            <a:chOff x="5715749" y="4066186"/>
            <a:chExt cx="2140155" cy="254665"/>
          </a:xfrm>
        </p:grpSpPr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58BCC8B6-927B-4991-9A88-A35B28FF8E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5749" y="4122268"/>
              <a:ext cx="2121100" cy="181904"/>
            </a:xfrm>
            <a:custGeom>
              <a:avLst/>
              <a:gdLst>
                <a:gd name="T0" fmla="*/ 0 w 1803"/>
                <a:gd name="T1" fmla="*/ 1294 h 1294"/>
                <a:gd name="T2" fmla="*/ 90 w 1803"/>
                <a:gd name="T3" fmla="*/ 1293 h 1294"/>
                <a:gd name="T4" fmla="*/ 181 w 1803"/>
                <a:gd name="T5" fmla="*/ 1292 h 1294"/>
                <a:gd name="T6" fmla="*/ 271 w 1803"/>
                <a:gd name="T7" fmla="*/ 1284 h 1294"/>
                <a:gd name="T8" fmla="*/ 361 w 1803"/>
                <a:gd name="T9" fmla="*/ 1258 h 1294"/>
                <a:gd name="T10" fmla="*/ 451 w 1803"/>
                <a:gd name="T11" fmla="*/ 1187 h 1294"/>
                <a:gd name="T12" fmla="*/ 541 w 1803"/>
                <a:gd name="T13" fmla="*/ 1032 h 1294"/>
                <a:gd name="T14" fmla="*/ 631 w 1803"/>
                <a:gd name="T15" fmla="*/ 768 h 1294"/>
                <a:gd name="T16" fmla="*/ 721 w 1803"/>
                <a:gd name="T17" fmla="*/ 426 h 1294"/>
                <a:gd name="T18" fmla="*/ 812 w 1803"/>
                <a:gd name="T19" fmla="*/ 123 h 1294"/>
                <a:gd name="T20" fmla="*/ 902 w 1803"/>
                <a:gd name="T21" fmla="*/ 0 h 1294"/>
                <a:gd name="T22" fmla="*/ 992 w 1803"/>
                <a:gd name="T23" fmla="*/ 123 h 1294"/>
                <a:gd name="T24" fmla="*/ 1082 w 1803"/>
                <a:gd name="T25" fmla="*/ 426 h 1294"/>
                <a:gd name="T26" fmla="*/ 1172 w 1803"/>
                <a:gd name="T27" fmla="*/ 768 h 1294"/>
                <a:gd name="T28" fmla="*/ 1262 w 1803"/>
                <a:gd name="T29" fmla="*/ 1032 h 1294"/>
                <a:gd name="T30" fmla="*/ 1352 w 1803"/>
                <a:gd name="T31" fmla="*/ 1187 h 1294"/>
                <a:gd name="T32" fmla="*/ 1443 w 1803"/>
                <a:gd name="T33" fmla="*/ 1258 h 1294"/>
                <a:gd name="T34" fmla="*/ 1533 w 1803"/>
                <a:gd name="T35" fmla="*/ 1284 h 1294"/>
                <a:gd name="T36" fmla="*/ 1623 w 1803"/>
                <a:gd name="T37" fmla="*/ 1292 h 1294"/>
                <a:gd name="T38" fmla="*/ 1713 w 1803"/>
                <a:gd name="T39" fmla="*/ 1293 h 1294"/>
                <a:gd name="T40" fmla="*/ 1803 w 1803"/>
                <a:gd name="T41" fmla="*/ 1294 h 1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03" h="1294">
                  <a:moveTo>
                    <a:pt x="0" y="1294"/>
                  </a:moveTo>
                  <a:cubicBezTo>
                    <a:pt x="30" y="1293"/>
                    <a:pt x="60" y="1294"/>
                    <a:pt x="90" y="1293"/>
                  </a:cubicBezTo>
                  <a:cubicBezTo>
                    <a:pt x="120" y="1293"/>
                    <a:pt x="150" y="1293"/>
                    <a:pt x="181" y="1292"/>
                  </a:cubicBezTo>
                  <a:cubicBezTo>
                    <a:pt x="211" y="1290"/>
                    <a:pt x="241" y="1290"/>
                    <a:pt x="271" y="1284"/>
                  </a:cubicBezTo>
                  <a:cubicBezTo>
                    <a:pt x="301" y="1278"/>
                    <a:pt x="331" y="1274"/>
                    <a:pt x="361" y="1258"/>
                  </a:cubicBezTo>
                  <a:cubicBezTo>
                    <a:pt x="391" y="1242"/>
                    <a:pt x="421" y="1225"/>
                    <a:pt x="451" y="1187"/>
                  </a:cubicBezTo>
                  <a:cubicBezTo>
                    <a:pt x="481" y="1150"/>
                    <a:pt x="511" y="1102"/>
                    <a:pt x="541" y="1032"/>
                  </a:cubicBezTo>
                  <a:cubicBezTo>
                    <a:pt x="571" y="962"/>
                    <a:pt x="601" y="869"/>
                    <a:pt x="631" y="768"/>
                  </a:cubicBezTo>
                  <a:cubicBezTo>
                    <a:pt x="661" y="667"/>
                    <a:pt x="691" y="534"/>
                    <a:pt x="721" y="426"/>
                  </a:cubicBezTo>
                  <a:cubicBezTo>
                    <a:pt x="751" y="319"/>
                    <a:pt x="782" y="194"/>
                    <a:pt x="812" y="123"/>
                  </a:cubicBezTo>
                  <a:cubicBezTo>
                    <a:pt x="841" y="53"/>
                    <a:pt x="872" y="0"/>
                    <a:pt x="902" y="0"/>
                  </a:cubicBezTo>
                  <a:cubicBezTo>
                    <a:pt x="931" y="0"/>
                    <a:pt x="962" y="53"/>
                    <a:pt x="992" y="123"/>
                  </a:cubicBezTo>
                  <a:cubicBezTo>
                    <a:pt x="1022" y="194"/>
                    <a:pt x="1052" y="319"/>
                    <a:pt x="1082" y="426"/>
                  </a:cubicBezTo>
                  <a:cubicBezTo>
                    <a:pt x="1112" y="534"/>
                    <a:pt x="1142" y="667"/>
                    <a:pt x="1172" y="768"/>
                  </a:cubicBezTo>
                  <a:cubicBezTo>
                    <a:pt x="1202" y="869"/>
                    <a:pt x="1232" y="962"/>
                    <a:pt x="1262" y="1032"/>
                  </a:cubicBezTo>
                  <a:cubicBezTo>
                    <a:pt x="1292" y="1102"/>
                    <a:pt x="1322" y="1150"/>
                    <a:pt x="1352" y="1187"/>
                  </a:cubicBezTo>
                  <a:cubicBezTo>
                    <a:pt x="1383" y="1225"/>
                    <a:pt x="1413" y="1242"/>
                    <a:pt x="1443" y="1258"/>
                  </a:cubicBezTo>
                  <a:cubicBezTo>
                    <a:pt x="1473" y="1274"/>
                    <a:pt x="1503" y="1278"/>
                    <a:pt x="1533" y="1284"/>
                  </a:cubicBezTo>
                  <a:cubicBezTo>
                    <a:pt x="1563" y="1290"/>
                    <a:pt x="1593" y="1290"/>
                    <a:pt x="1623" y="1292"/>
                  </a:cubicBezTo>
                  <a:cubicBezTo>
                    <a:pt x="1653" y="1293"/>
                    <a:pt x="1683" y="1293"/>
                    <a:pt x="1713" y="1293"/>
                  </a:cubicBezTo>
                  <a:cubicBezTo>
                    <a:pt x="1743" y="1294"/>
                    <a:pt x="1773" y="1293"/>
                    <a:pt x="1803" y="1294"/>
                  </a:cubicBezTo>
                </a:path>
              </a:pathLst>
            </a:custGeom>
            <a:noFill/>
            <a:ln w="19050" cap="rnd">
              <a:solidFill>
                <a:srgbClr val="44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C6768E72-AD80-42C8-BCE1-FC1B0DF12F06}"/>
                </a:ext>
              </a:extLst>
            </p:cNvPr>
            <p:cNvSpPr/>
            <p:nvPr/>
          </p:nvSpPr>
          <p:spPr>
            <a:xfrm>
              <a:off x="6786670" y="4066186"/>
              <a:ext cx="1069234" cy="254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endParaRP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0E49B023-3262-4C5A-A383-20B129EE7F8C}"/>
              </a:ext>
            </a:extLst>
          </p:cNvPr>
          <p:cNvGrpSpPr/>
          <p:nvPr/>
        </p:nvGrpSpPr>
        <p:grpSpPr>
          <a:xfrm>
            <a:off x="1277620" y="2523858"/>
            <a:ext cx="2175120" cy="254665"/>
            <a:chOff x="1277620" y="2523858"/>
            <a:chExt cx="2175120" cy="254665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A371F178-A397-4834-8DC3-160CA45B75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1640" y="2542418"/>
              <a:ext cx="2121100" cy="181904"/>
            </a:xfrm>
            <a:custGeom>
              <a:avLst/>
              <a:gdLst>
                <a:gd name="T0" fmla="*/ 0 w 1803"/>
                <a:gd name="T1" fmla="*/ 1294 h 1294"/>
                <a:gd name="T2" fmla="*/ 90 w 1803"/>
                <a:gd name="T3" fmla="*/ 1293 h 1294"/>
                <a:gd name="T4" fmla="*/ 181 w 1803"/>
                <a:gd name="T5" fmla="*/ 1292 h 1294"/>
                <a:gd name="T6" fmla="*/ 271 w 1803"/>
                <a:gd name="T7" fmla="*/ 1284 h 1294"/>
                <a:gd name="T8" fmla="*/ 361 w 1803"/>
                <a:gd name="T9" fmla="*/ 1258 h 1294"/>
                <a:gd name="T10" fmla="*/ 451 w 1803"/>
                <a:gd name="T11" fmla="*/ 1187 h 1294"/>
                <a:gd name="T12" fmla="*/ 541 w 1803"/>
                <a:gd name="T13" fmla="*/ 1032 h 1294"/>
                <a:gd name="T14" fmla="*/ 631 w 1803"/>
                <a:gd name="T15" fmla="*/ 768 h 1294"/>
                <a:gd name="T16" fmla="*/ 721 w 1803"/>
                <a:gd name="T17" fmla="*/ 426 h 1294"/>
                <a:gd name="T18" fmla="*/ 812 w 1803"/>
                <a:gd name="T19" fmla="*/ 123 h 1294"/>
                <a:gd name="T20" fmla="*/ 902 w 1803"/>
                <a:gd name="T21" fmla="*/ 0 h 1294"/>
                <a:gd name="T22" fmla="*/ 992 w 1803"/>
                <a:gd name="T23" fmla="*/ 123 h 1294"/>
                <a:gd name="T24" fmla="*/ 1082 w 1803"/>
                <a:gd name="T25" fmla="*/ 426 h 1294"/>
                <a:gd name="T26" fmla="*/ 1172 w 1803"/>
                <a:gd name="T27" fmla="*/ 768 h 1294"/>
                <a:gd name="T28" fmla="*/ 1262 w 1803"/>
                <a:gd name="T29" fmla="*/ 1032 h 1294"/>
                <a:gd name="T30" fmla="*/ 1352 w 1803"/>
                <a:gd name="T31" fmla="*/ 1187 h 1294"/>
                <a:gd name="T32" fmla="*/ 1443 w 1803"/>
                <a:gd name="T33" fmla="*/ 1258 h 1294"/>
                <a:gd name="T34" fmla="*/ 1533 w 1803"/>
                <a:gd name="T35" fmla="*/ 1284 h 1294"/>
                <a:gd name="T36" fmla="*/ 1623 w 1803"/>
                <a:gd name="T37" fmla="*/ 1292 h 1294"/>
                <a:gd name="T38" fmla="*/ 1713 w 1803"/>
                <a:gd name="T39" fmla="*/ 1293 h 1294"/>
                <a:gd name="T40" fmla="*/ 1803 w 1803"/>
                <a:gd name="T41" fmla="*/ 1294 h 1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03" h="1294">
                  <a:moveTo>
                    <a:pt x="0" y="1294"/>
                  </a:moveTo>
                  <a:cubicBezTo>
                    <a:pt x="30" y="1293"/>
                    <a:pt x="60" y="1294"/>
                    <a:pt x="90" y="1293"/>
                  </a:cubicBezTo>
                  <a:cubicBezTo>
                    <a:pt x="120" y="1293"/>
                    <a:pt x="150" y="1293"/>
                    <a:pt x="181" y="1292"/>
                  </a:cubicBezTo>
                  <a:cubicBezTo>
                    <a:pt x="211" y="1290"/>
                    <a:pt x="241" y="1290"/>
                    <a:pt x="271" y="1284"/>
                  </a:cubicBezTo>
                  <a:cubicBezTo>
                    <a:pt x="301" y="1278"/>
                    <a:pt x="331" y="1274"/>
                    <a:pt x="361" y="1258"/>
                  </a:cubicBezTo>
                  <a:cubicBezTo>
                    <a:pt x="391" y="1242"/>
                    <a:pt x="421" y="1225"/>
                    <a:pt x="451" y="1187"/>
                  </a:cubicBezTo>
                  <a:cubicBezTo>
                    <a:pt x="481" y="1150"/>
                    <a:pt x="511" y="1102"/>
                    <a:pt x="541" y="1032"/>
                  </a:cubicBezTo>
                  <a:cubicBezTo>
                    <a:pt x="571" y="962"/>
                    <a:pt x="601" y="869"/>
                    <a:pt x="631" y="768"/>
                  </a:cubicBezTo>
                  <a:cubicBezTo>
                    <a:pt x="661" y="667"/>
                    <a:pt x="691" y="534"/>
                    <a:pt x="721" y="426"/>
                  </a:cubicBezTo>
                  <a:cubicBezTo>
                    <a:pt x="751" y="319"/>
                    <a:pt x="782" y="194"/>
                    <a:pt x="812" y="123"/>
                  </a:cubicBezTo>
                  <a:cubicBezTo>
                    <a:pt x="841" y="53"/>
                    <a:pt x="872" y="0"/>
                    <a:pt x="902" y="0"/>
                  </a:cubicBezTo>
                  <a:cubicBezTo>
                    <a:pt x="931" y="0"/>
                    <a:pt x="962" y="53"/>
                    <a:pt x="992" y="123"/>
                  </a:cubicBezTo>
                  <a:cubicBezTo>
                    <a:pt x="1022" y="194"/>
                    <a:pt x="1052" y="319"/>
                    <a:pt x="1082" y="426"/>
                  </a:cubicBezTo>
                  <a:cubicBezTo>
                    <a:pt x="1112" y="534"/>
                    <a:pt x="1142" y="667"/>
                    <a:pt x="1172" y="768"/>
                  </a:cubicBezTo>
                  <a:cubicBezTo>
                    <a:pt x="1202" y="869"/>
                    <a:pt x="1232" y="962"/>
                    <a:pt x="1262" y="1032"/>
                  </a:cubicBezTo>
                  <a:cubicBezTo>
                    <a:pt x="1292" y="1102"/>
                    <a:pt x="1322" y="1150"/>
                    <a:pt x="1352" y="1187"/>
                  </a:cubicBezTo>
                  <a:cubicBezTo>
                    <a:pt x="1383" y="1225"/>
                    <a:pt x="1413" y="1242"/>
                    <a:pt x="1443" y="1258"/>
                  </a:cubicBezTo>
                  <a:cubicBezTo>
                    <a:pt x="1473" y="1274"/>
                    <a:pt x="1503" y="1278"/>
                    <a:pt x="1533" y="1284"/>
                  </a:cubicBezTo>
                  <a:cubicBezTo>
                    <a:pt x="1563" y="1290"/>
                    <a:pt x="1593" y="1290"/>
                    <a:pt x="1623" y="1292"/>
                  </a:cubicBezTo>
                  <a:cubicBezTo>
                    <a:pt x="1653" y="1293"/>
                    <a:pt x="1683" y="1293"/>
                    <a:pt x="1713" y="1293"/>
                  </a:cubicBezTo>
                  <a:cubicBezTo>
                    <a:pt x="1743" y="1294"/>
                    <a:pt x="1773" y="1293"/>
                    <a:pt x="1803" y="1294"/>
                  </a:cubicBezTo>
                </a:path>
              </a:pathLst>
            </a:custGeom>
            <a:noFill/>
            <a:ln w="19050" cap="rnd">
              <a:solidFill>
                <a:srgbClr val="44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BF03A8C9-C02C-42FF-9AE1-AF6938685AE8}"/>
                </a:ext>
              </a:extLst>
            </p:cNvPr>
            <p:cNvSpPr/>
            <p:nvPr/>
          </p:nvSpPr>
          <p:spPr>
            <a:xfrm>
              <a:off x="1277620" y="2523858"/>
              <a:ext cx="1069234" cy="254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オブジェクト 8">
                <a:extLst>
                  <a:ext uri="{FF2B5EF4-FFF2-40B4-BE49-F238E27FC236}">
                    <a16:creationId xmlns:a16="http://schemas.microsoft.com/office/drawing/2014/main" id="{D24F7EDE-8F43-42FE-BB9A-FDC15766333A}"/>
                  </a:ext>
                </a:extLst>
              </p:cNvPr>
              <p:cNvSpPr txBox="1"/>
              <p:nvPr/>
            </p:nvSpPr>
            <p:spPr bwMode="auto">
              <a:xfrm>
                <a:off x="153432" y="918807"/>
                <a:ext cx="8580678" cy="36623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ja-JP" alt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</m:e>
                        <m:sup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∗</m:t>
                          </m:r>
                        </m:sup>
                      </m:sSup>
                      <m:r>
                        <a:rPr kumimoji="1" lang="ja-JP" alt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sSub>
                        <m:sSub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𝑖</m:t>
                          </m:r>
                        </m:sub>
                      </m:sSub>
                      <m:r>
                        <a:rPr kumimoji="1" lang="ja-JP" alt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)=</m:t>
                      </m:r>
                      <m:nary>
                        <m:nary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𝑔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sSub>
                            <m:sSubPr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𝑖</m:t>
                              </m:r>
                            </m:sub>
                          </m:sSub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𝑑𝑥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</m:t>
                          </m:r>
                        </m:e>
                      </m:nary>
                      <m:r>
                        <a:rPr kumimoji="1" lang="ja-JP" alt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𝑁</m:t>
                          </m:r>
                        </m:e>
                        <m:sup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−1</m:t>
                          </m:r>
                        </m:sup>
                      </m:sSup>
                      <m:nary>
                        <m:naryPr>
                          <m:chr m:val="∑"/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𝑗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=1</m:t>
                          </m:r>
                        </m:sub>
                        <m:sup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𝑁</m:t>
                          </m:r>
                        </m:sup>
                        <m:e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sSub>
                            <m:sSubPr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𝑗</m:t>
                              </m:r>
                            </m:sub>
                          </m:sSub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𝑔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sSub>
                            <m:sSubPr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𝑖</m:t>
                              </m:r>
                            </m:sub>
                          </m:sSub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sSub>
                            <m:sSubPr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𝑗</m:t>
                              </m:r>
                            </m:sub>
                          </m:sSub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>
                      <a:lumMod val="65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>
                        <a:lumMod val="65000"/>
                      </a:srgb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FFFF">
                                <a:lumMod val="6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FFFF">
                                    <a:lumMod val="6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kumimoji="1" lang="ja-JP" altLang="en-US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FFFF">
                                <a:lumMod val="6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FFFF">
                                    <a:lumMod val="6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−3)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−2)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</m:t>
                                  </m:r>
                                  <m:d>
                                    <m:dPr>
                                      <m:ctrlP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𝑁</m:t>
                                      </m:r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−1</m:t>
                                      </m:r>
                                    </m:e>
                                  </m:d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−4)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−3)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−2)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⋱</m:t>
                              </m:r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⋮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−4)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−3)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⋮</m:t>
                              </m:r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⋮</m:t>
                              </m:r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−3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−2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FFFF">
                                <a:lumMod val="6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FFFF">
                                    <a:lumMod val="6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kumimoji="1" lang="en-US" altLang="ja-JP" sz="2000" b="1" i="1" u="none" strike="noStrike" kern="1200" cap="none" spc="0" normalizeH="0" baseline="0" noProof="0" dirty="0">
                  <a:ln>
                    <a:noFill/>
                  </a:ln>
                  <a:solidFill>
                    <a:srgbClr val="FFFFFF">
                      <a:lumMod val="65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1" name="オブジェクト 8">
                <a:extLst>
                  <a:ext uri="{FF2B5EF4-FFF2-40B4-BE49-F238E27FC236}">
                    <a16:creationId xmlns:a16="http://schemas.microsoft.com/office/drawing/2014/main" id="{D24F7EDE-8F43-42FE-BB9A-FDC157663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432" y="918807"/>
                <a:ext cx="8580678" cy="36623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EFA45351-9867-420D-91EB-401167E11C2B}"/>
                  </a:ext>
                </a:extLst>
              </p:cNvPr>
              <p:cNvSpPr/>
              <p:nvPr/>
            </p:nvSpPr>
            <p:spPr>
              <a:xfrm>
                <a:off x="114252" y="4623519"/>
                <a:ext cx="2175596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1" lang="ja-JP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ja-JP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𝑓</m:t>
                        </m:r>
                      </m:e>
                      <m:sup>
                        <m:r>
                          <a:rPr kumimoji="1" lang="ja-JP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kumimoji="1" lang="ja-JP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r>
                          <a:rPr kumimoji="1" lang="en-US" altLang="ja-JP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𝑥</m:t>
                        </m:r>
                      </m:e>
                    </m:d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Observed signal</a:t>
                </a:r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EFA45351-9867-420D-91EB-401167E11C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252" y="4623519"/>
                <a:ext cx="2175596" cy="830997"/>
              </a:xfrm>
              <a:prstGeom prst="rect">
                <a:avLst/>
              </a:prstGeom>
              <a:blipFill>
                <a:blip r:embed="rId4"/>
                <a:stretch>
                  <a:fillRect l="-4482" r="-1681" b="-1532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2A7E7578-8AC5-4A50-90D9-02B952B78985}"/>
                  </a:ext>
                </a:extLst>
              </p:cNvPr>
              <p:cNvSpPr/>
              <p:nvPr/>
            </p:nvSpPr>
            <p:spPr>
              <a:xfrm>
                <a:off x="7092280" y="4365104"/>
                <a:ext cx="2020105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ja-JP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𝑓</m:t>
                    </m:r>
                    <m:r>
                      <a:rPr kumimoji="1" lang="ja-JP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(</m:t>
                    </m:r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)</m:t>
                    </m:r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</a:t>
                </a:r>
              </a:p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Intrinsic signal</a:t>
                </a:r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2A7E7578-8AC5-4A50-90D9-02B952B789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4365104"/>
                <a:ext cx="2020105" cy="830997"/>
              </a:xfrm>
              <a:prstGeom prst="rect">
                <a:avLst/>
              </a:prstGeom>
              <a:blipFill>
                <a:blip r:embed="rId5"/>
                <a:stretch>
                  <a:fillRect l="-2108" r="-4518" b="-1617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F651BA57-63C8-4903-B781-050E95EBC1B9}"/>
                  </a:ext>
                </a:extLst>
              </p:cNvPr>
              <p:cNvSpPr/>
              <p:nvPr/>
            </p:nvSpPr>
            <p:spPr>
              <a:xfrm>
                <a:off x="783485" y="4725144"/>
                <a:ext cx="8387744" cy="16239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ja-JP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𝑔</m:t>
                    </m:r>
                    <m:d>
                      <m:dPr>
                        <m:ctrlPr>
                          <a:rPr kumimoji="1" lang="ja-JP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ja-JP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ja-JP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ja-JP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𝑖</m:t>
                            </m:r>
                          </m:sub>
                        </m:sSub>
                        <m:r>
                          <a:rPr kumimoji="1" lang="ja-JP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ja-JP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ja-JP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Apparatus function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Very often,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ja-JP" altLang="en-US" sz="2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𝒈</m:t>
                        </m:r>
                      </m:e>
                      <m:sub>
                        <m:r>
                          <a:rPr kumimoji="1" lang="ja-JP" altLang="en-US" sz="2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𝒊</m:t>
                        </m:r>
                        <m:r>
                          <a:rPr kumimoji="1" lang="en-US" altLang="ja-JP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𝒋</m:t>
                        </m:r>
                      </m:sub>
                    </m:sSub>
                  </m:oMath>
                </a14:m>
                <a:r>
                  <a:rPr kumimoji="1" lang="en-US" altLang="ja-JP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is band matrix with maxima at diagonal</a:t>
                </a:r>
                <a:br>
                  <a:rPr kumimoji="1" lang="en-US" altLang="ja-JP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</a:b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(</a:t>
                </a:r>
                <a:r>
                  <a:rPr kumimoji="1" lang="ja-JP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行列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𝑔</m:t>
                        </m:r>
                      </m:e>
                      <m:sub>
                        <m: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𝑖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𝑗</m:t>
                        </m:r>
                      </m:sub>
                    </m:sSub>
                  </m:oMath>
                </a14:m>
                <a:r>
                  <a:rPr kumimoji="1" lang="ja-JP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は対角要素に最大値を持つ帯行列になることが多い</a:t>
                </a: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)</a:t>
                </a:r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F651BA57-63C8-4903-B781-050E95EBC1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85" y="4725144"/>
                <a:ext cx="8387744" cy="1623971"/>
              </a:xfrm>
              <a:prstGeom prst="rect">
                <a:avLst/>
              </a:prstGeom>
              <a:blipFill>
                <a:blip r:embed="rId6"/>
                <a:stretch>
                  <a:fillRect l="-727" r="-655" b="-412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9E7E3250-F4CF-4C7E-A90B-09E17FAE2021}"/>
              </a:ext>
            </a:extLst>
          </p:cNvPr>
          <p:cNvCxnSpPr/>
          <p:nvPr/>
        </p:nvCxnSpPr>
        <p:spPr>
          <a:xfrm flipV="1">
            <a:off x="4963891" y="3994178"/>
            <a:ext cx="110891" cy="864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23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1584" y="0"/>
            <a:ext cx="914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kumimoji="1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Program:</a:t>
            </a: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convolution.py</a:t>
            </a:r>
            <a:endParaRPr kumimoji="1" lang="ja-JP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7A04770-9E8E-C73F-B9D6-17DF4C445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28" y="996900"/>
            <a:ext cx="3928985" cy="552666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4C2D99-2154-6CC6-BB35-91F74E37A290}"/>
              </a:ext>
            </a:extLst>
          </p:cNvPr>
          <p:cNvSpPr txBox="1"/>
          <p:nvPr/>
        </p:nvSpPr>
        <p:spPr>
          <a:xfrm>
            <a:off x="4062713" y="670972"/>
            <a:ext cx="4576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[</a:t>
            </a:r>
            <a:r>
              <a:rPr kumimoji="1" lang="en-US" altLang="ja-JP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tkprog_tutorial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]\spectrum\dos.xlsx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8358606-705E-C27B-EA55-FE133755FE6C}"/>
              </a:ext>
            </a:extLst>
          </p:cNvPr>
          <p:cNvSpPr/>
          <p:nvPr/>
        </p:nvSpPr>
        <p:spPr>
          <a:xfrm>
            <a:off x="133728" y="4549908"/>
            <a:ext cx="1242646" cy="2813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F35B8B5-B4A1-FED7-BFC1-F66CDEB50C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3745" y="1040304"/>
            <a:ext cx="5772150" cy="2476500"/>
          </a:xfrm>
          <a:prstGeom prst="rect">
            <a:avLst/>
          </a:prstGeom>
        </p:spPr>
      </p:pic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276783DE-0040-A09F-E453-8652CA3F23EB}"/>
              </a:ext>
            </a:extLst>
          </p:cNvPr>
          <p:cNvCxnSpPr>
            <a:cxnSpLocks/>
          </p:cNvCxnSpPr>
          <p:nvPr/>
        </p:nvCxnSpPr>
        <p:spPr>
          <a:xfrm flipV="1">
            <a:off x="1376374" y="2308092"/>
            <a:ext cx="2686339" cy="231262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98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D0E95B98-9609-5D6E-BFAD-FE12D8301E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001"/>
          <a:stretch/>
        </p:blipFill>
        <p:spPr>
          <a:xfrm>
            <a:off x="1881586" y="2046157"/>
            <a:ext cx="5715553" cy="4180342"/>
          </a:xfrm>
          <a:prstGeom prst="rect">
            <a:avLst/>
          </a:prstGeom>
        </p:spPr>
      </p:pic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0" y="2"/>
            <a:ext cx="9144000" cy="73914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畳み込みによる平滑化 </a:t>
            </a: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(</a:t>
            </a: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ぼかし</a:t>
            </a: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smearing)</a:t>
            </a:r>
            <a:endParaRPr lang="ja-JP" altLang="en-US" sz="2800" dirty="0">
              <a:solidFill>
                <a:schemeClr val="tx1"/>
              </a:solidFill>
              <a:latin typeface="Times New Roman"/>
              <a:ea typeface="ＭＳ Ｐゴシック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64718" y="1030494"/>
            <a:ext cx="90364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問題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スパイキーな構造があり、読み取りにくい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それぞれのデータに幅 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0.3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eV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の 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Gauss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関数の広がりを加える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畳み込み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　　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= </a:t>
            </a:r>
            <a:r>
              <a:rPr kumimoji="1" lang="en-US" altLang="ja-JP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exp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–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[(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ja-JP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– E</a:t>
            </a:r>
            <a:r>
              <a:rPr kumimoji="1" lang="en-US" altLang="ja-JP" sz="2000" b="1" i="1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)/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w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]</a:t>
            </a:r>
            <a:r>
              <a:rPr kumimoji="1" lang="en-US" altLang="ja-JP" sz="20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w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0.2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eV)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771" y="666324"/>
            <a:ext cx="54328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密度汎関数計算で得た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a-InGaZnO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4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の状態密度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47496" y="6093296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注意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バンドエッジは窓関数の広がり分、裾を引く。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　　正確なバンドエッジは求められない</a:t>
            </a:r>
            <a:endParaRPr kumimoji="1" lang="en-US" altLang="ja-JP" sz="2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275856" y="2636912"/>
            <a:ext cx="115212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567089" y="2265842"/>
            <a:ext cx="16049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Calculated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DOS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576142" y="2583075"/>
            <a:ext cx="11993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Convoluted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9933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3116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1"/>
            <a:ext cx="9144000" cy="692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畳み込みによる平滑化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BCD4197-6881-479C-9048-FD502D9F9E75}"/>
              </a:ext>
            </a:extLst>
          </p:cNvPr>
          <p:cNvSpPr txBox="1"/>
          <p:nvPr/>
        </p:nvSpPr>
        <p:spPr>
          <a:xfrm>
            <a:off x="104011" y="1203106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w=0.05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3C81C1-E834-49FE-90AC-BDA406AC50FD}"/>
              </a:ext>
            </a:extLst>
          </p:cNvPr>
          <p:cNvSpPr txBox="1"/>
          <p:nvPr/>
        </p:nvSpPr>
        <p:spPr>
          <a:xfrm>
            <a:off x="4621378" y="1187599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w=0.2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669E90C-508C-4C89-961D-960372059D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683" y="1564814"/>
            <a:ext cx="4353669" cy="391965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A906DE03-1677-4182-B655-EE3907545C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1158" y="1573308"/>
            <a:ext cx="4353670" cy="3919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51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9269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コンボリューション</a:t>
            </a: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 装置関数と実測スペクトル</a:t>
            </a:r>
            <a:endParaRPr lang="ja-JP" altLang="en-US" sz="3600" dirty="0">
              <a:solidFill>
                <a:schemeClr val="tx1"/>
              </a:solidFill>
              <a:latin typeface="Times New Roman"/>
              <a:ea typeface="ＭＳ Ｐゴシック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/>
        </p:nvGraphicFramePr>
        <p:xfrm>
          <a:off x="1553085" y="692696"/>
          <a:ext cx="5068888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2527200" imgH="330120" progId="Equation.3">
                  <p:embed/>
                </p:oleObj>
              </mc:Choice>
              <mc:Fallback>
                <p:oleObj name="数式" r:id="rId3" imgW="2527200" imgH="330120" progId="Equation.3">
                  <p:embed/>
                  <p:pic>
                    <p:nvPicPr>
                      <p:cNvPr id="9" name="オブジェクト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3085" y="692696"/>
                        <a:ext cx="5068888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3" descr="au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23" y="1802433"/>
            <a:ext cx="3879042" cy="3845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正方形/長方形 17"/>
          <p:cNvSpPr/>
          <p:nvPr/>
        </p:nvSpPr>
        <p:spPr>
          <a:xfrm>
            <a:off x="3985372" y="1699785"/>
            <a:ext cx="48351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試料固有のスペクトル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装置関数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窓関数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=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2000" b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exp(-[(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E-E</a:t>
            </a:r>
            <a:r>
              <a:rPr kumimoji="1" lang="en-US" altLang="ja-JP" sz="2000" b="1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)/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aw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]</a:t>
            </a:r>
            <a:r>
              <a:rPr kumimoji="1" lang="en-US" altLang="ja-JP" sz="20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Fermi-Dirac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分布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1/(1+exp[(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E-E</a:t>
            </a:r>
            <a:r>
              <a:rPr kumimoji="1" lang="en-US" altLang="ja-JP" sz="2000" b="1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)/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k</a:t>
            </a:r>
            <a:r>
              <a:rPr kumimoji="1" lang="en-US" altLang="ja-JP" sz="2000" b="1" i="1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B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T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])      eq. (1)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観測されるスペクトル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Au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では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付近で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が一定と近似する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は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eq. (1)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を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にフィッティングして求められる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　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w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= 0.12 </a:t>
            </a:r>
            <a:r>
              <a:rPr kumimoji="1" lang="en-US" altLang="ja-JP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eV</a:t>
            </a:r>
            <a:endParaRPr kumimoji="1" lang="ja-JP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771" y="1268760"/>
            <a:ext cx="5925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例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 Au</a:t>
            </a:r>
            <a:r>
              <a:rPr lang="ja-JP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 のフェルミ端の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紫外光電子スペクトル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オブジェクト 19"/>
              <p:cNvSpPr txBox="1"/>
              <p:nvPr/>
            </p:nvSpPr>
            <p:spPr bwMode="auto">
              <a:xfrm>
                <a:off x="4284663" y="3814762"/>
                <a:ext cx="4679825" cy="9103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85000" lnSpcReduction="10000"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𝐼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)=</m:t>
                      </m:r>
                      <m:nary>
                        <m:nary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𝑆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𝐸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𝐺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𝐸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𝐸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𝐸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𝐸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𝑑𝐸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</m:t>
                          </m:r>
                        </m:e>
                      </m:nary>
                    </m:oMath>
                  </m:oMathPara>
                </a14:m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20" name="オブジェクト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84663" y="3814762"/>
                <a:ext cx="4679825" cy="9103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テキスト ボックス 21"/>
          <p:cNvSpPr txBox="1"/>
          <p:nvPr/>
        </p:nvSpPr>
        <p:spPr>
          <a:xfrm>
            <a:off x="1389277" y="5766572"/>
            <a:ext cx="75600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G(E)</a:t>
            </a:r>
            <a:r>
              <a:rPr kumimoji="1" lang="ja-JP" altLang="en-US" sz="2400" b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がわかると、他の実測スペクトルから 逆畳み込みで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S(E)</a:t>
            </a:r>
            <a:r>
              <a:rPr kumimoji="1" lang="en-US" altLang="ja-JP" sz="2400" b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ja-JP" altLang="en-US" sz="2400" b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がわかる</a:t>
            </a:r>
          </a:p>
        </p:txBody>
      </p:sp>
    </p:spTree>
    <p:extLst>
      <p:ext uri="{BB962C8B-B14F-4D97-AF65-F5344CB8AC3E}">
        <p14:creationId xmlns:p14="http://schemas.microsoft.com/office/powerpoint/2010/main" val="68696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1584" y="0"/>
            <a:ext cx="914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Program:</a:t>
            </a: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deconvolution.py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7A04770-9E8E-C73F-B9D6-17DF4C445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28" y="996900"/>
            <a:ext cx="3928985" cy="552666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4C2D99-2154-6CC6-BB35-91F74E37A290}"/>
              </a:ext>
            </a:extLst>
          </p:cNvPr>
          <p:cNvSpPr txBox="1"/>
          <p:nvPr/>
        </p:nvSpPr>
        <p:spPr>
          <a:xfrm>
            <a:off x="4062712" y="670972"/>
            <a:ext cx="50050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[</a:t>
            </a:r>
            <a:r>
              <a:rPr kumimoji="1" lang="en-US" altLang="ja-JP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tkprog_tutorial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]\spectrum\polySnSe-100C.xlsx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8358606-705E-C27B-EA55-FE133755FE6C}"/>
              </a:ext>
            </a:extLst>
          </p:cNvPr>
          <p:cNvSpPr/>
          <p:nvPr/>
        </p:nvSpPr>
        <p:spPr>
          <a:xfrm>
            <a:off x="133728" y="4359408"/>
            <a:ext cx="1242646" cy="2813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6D8816B6-EFD4-09DA-506F-F71F2880B5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7899" y="1088158"/>
            <a:ext cx="5549899" cy="5806330"/>
          </a:xfrm>
          <a:prstGeom prst="rect">
            <a:avLst/>
          </a:prstGeom>
        </p:spPr>
      </p:pic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276783DE-0040-A09F-E453-8652CA3F23EB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1376374" y="2308092"/>
            <a:ext cx="2686338" cy="21919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99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1584" y="0"/>
            <a:ext cx="914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デコンボリューション結果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31C40A82-AB5A-B68B-A3CE-5E31109C6DC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483"/>
          <a:stretch/>
        </p:blipFill>
        <p:spPr>
          <a:xfrm>
            <a:off x="158115" y="972819"/>
            <a:ext cx="6138082" cy="5875021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800BFB2-64E1-F207-089D-9A615BE7B24D}"/>
              </a:ext>
            </a:extLst>
          </p:cNvPr>
          <p:cNvSpPr txBox="1"/>
          <p:nvPr/>
        </p:nvSpPr>
        <p:spPr>
          <a:xfrm>
            <a:off x="4865370" y="1614924"/>
            <a:ext cx="331089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デコンボリューションしたスペクトルは装置関数分だけ鋭くなる</a:t>
            </a:r>
            <a:endParaRPr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1158A70-D7A8-C882-B71A-9EC4764A2EBE}"/>
              </a:ext>
            </a:extLst>
          </p:cNvPr>
          <p:cNvSpPr txBox="1"/>
          <p:nvPr/>
        </p:nvSpPr>
        <p:spPr>
          <a:xfrm>
            <a:off x="5391150" y="3702804"/>
            <a:ext cx="331089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計算結果の確認のため、デコンボリューション</a:t>
            </a:r>
            <a:br>
              <a:rPr kumimoji="1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</a:b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したデータを</a:t>
            </a:r>
            <a:r>
              <a:rPr lang="ja-JP" altLang="en-US" sz="1200" b="1" kern="0" dirty="0">
                <a:solidFill>
                  <a:srgbClr val="0000FF"/>
                </a:solidFill>
                <a:latin typeface="Times New Roman"/>
                <a:ea typeface="ＭＳ Ｐゴシック"/>
                <a:cs typeface="+mj-cs"/>
              </a:rPr>
              <a:t>再コンボリューションして</a:t>
            </a:r>
            <a:endParaRPr lang="en-US" altLang="ja-JP" sz="1200" b="1" kern="0" dirty="0">
              <a:solidFill>
                <a:srgbClr val="0000FF"/>
              </a:solidFill>
              <a:latin typeface="Times New Roman"/>
              <a:ea typeface="ＭＳ Ｐゴシック"/>
              <a:cs typeface="+mj-cs"/>
            </a:endParaRPr>
          </a:p>
          <a:p>
            <a:r>
              <a:rPr lang="ja-JP" altLang="en-US" sz="1200" b="1" kern="0" dirty="0">
                <a:solidFill>
                  <a:srgbClr val="0000FF"/>
                </a:solidFill>
                <a:latin typeface="Times New Roman"/>
                <a:ea typeface="ＭＳ Ｐゴシック"/>
                <a:cs typeface="+mj-cs"/>
              </a:rPr>
              <a:t>比較している</a:t>
            </a:r>
            <a:endParaRPr lang="ja-JP" altLang="en-US" sz="12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2119159-77DA-1CA9-10AA-19412F6BCB71}"/>
              </a:ext>
            </a:extLst>
          </p:cNvPr>
          <p:cNvSpPr txBox="1"/>
          <p:nvPr/>
        </p:nvSpPr>
        <p:spPr>
          <a:xfrm>
            <a:off x="4918710" y="5275322"/>
            <a:ext cx="331089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装置関数</a:t>
            </a:r>
            <a:endParaRPr lang="ja-JP" altLang="en-US" sz="12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EDA40BA-7222-D2D9-2DD7-664573DA27CF}"/>
              </a:ext>
            </a:extLst>
          </p:cNvPr>
          <p:cNvSpPr txBox="1"/>
          <p:nvPr/>
        </p:nvSpPr>
        <p:spPr>
          <a:xfrm>
            <a:off x="29536" y="636706"/>
            <a:ext cx="74282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Gauss-Seidel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法を使い、繰り返し計算ごとに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5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点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3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次多項式平滑化を行う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004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1584" y="0"/>
            <a:ext cx="914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デコンボリューションの注意</a:t>
            </a:r>
            <a:endParaRPr kumimoji="1" lang="en-US" altLang="ja-JP" sz="32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7A04770-9E8E-C73F-B9D6-17DF4C445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28" y="996900"/>
            <a:ext cx="3928985" cy="552666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4C2D99-2154-6CC6-BB35-91F74E37A290}"/>
              </a:ext>
            </a:extLst>
          </p:cNvPr>
          <p:cNvSpPr txBox="1"/>
          <p:nvPr/>
        </p:nvSpPr>
        <p:spPr>
          <a:xfrm>
            <a:off x="4062712" y="670972"/>
            <a:ext cx="50050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[</a:t>
            </a:r>
            <a:r>
              <a:rPr kumimoji="1" lang="en-US" altLang="ja-JP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tkprog_tutorial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]\spectrum\polySnSe-100C.xlsx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8358606-705E-C27B-EA55-FE133755FE6C}"/>
              </a:ext>
            </a:extLst>
          </p:cNvPr>
          <p:cNvSpPr/>
          <p:nvPr/>
        </p:nvSpPr>
        <p:spPr>
          <a:xfrm>
            <a:off x="133728" y="4344168"/>
            <a:ext cx="1242646" cy="2813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14987D1-BDA4-2514-51A6-DD89E0C868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1599" y="1463560"/>
            <a:ext cx="5156199" cy="5394439"/>
          </a:xfrm>
          <a:prstGeom prst="rect">
            <a:avLst/>
          </a:prstGeom>
        </p:spPr>
      </p:pic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276783DE-0040-A09F-E453-8652CA3F23EB}"/>
              </a:ext>
            </a:extLst>
          </p:cNvPr>
          <p:cNvCxnSpPr>
            <a:cxnSpLocks/>
          </p:cNvCxnSpPr>
          <p:nvPr/>
        </p:nvCxnSpPr>
        <p:spPr>
          <a:xfrm flipV="1">
            <a:off x="1376374" y="2513832"/>
            <a:ext cx="2784146" cy="19011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B23CF8A-C3D8-BEAD-4136-2DDA5E773120}"/>
              </a:ext>
            </a:extLst>
          </p:cNvPr>
          <p:cNvSpPr/>
          <p:nvPr/>
        </p:nvSpPr>
        <p:spPr>
          <a:xfrm>
            <a:off x="5816600" y="5629408"/>
            <a:ext cx="457200" cy="3543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050EB16-3C40-38FB-C85F-4463B5C4E905}"/>
              </a:ext>
            </a:extLst>
          </p:cNvPr>
          <p:cNvSpPr txBox="1"/>
          <p:nvPr/>
        </p:nvSpPr>
        <p:spPr>
          <a:xfrm>
            <a:off x="6022975" y="5191190"/>
            <a:ext cx="1817609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平滑化をしない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977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3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6500</TotalTime>
  <Words>1025</Words>
  <Application>Microsoft Office PowerPoint</Application>
  <PresentationFormat>画面に合わせる (4:3)</PresentationFormat>
  <Paragraphs>123</Paragraphs>
  <Slides>16</Slides>
  <Notes>16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5" baseType="lpstr">
      <vt:lpstr>游ゴシック</vt:lpstr>
      <vt:lpstr>Arial</vt:lpstr>
      <vt:lpstr>Calibri</vt:lpstr>
      <vt:lpstr>Calibri Light</vt:lpstr>
      <vt:lpstr>Cambria Math</vt:lpstr>
      <vt:lpstr>Times New Roman</vt:lpstr>
      <vt:lpstr>Office テーマ</vt:lpstr>
      <vt:lpstr>13_標準デザイン</vt:lpstr>
      <vt:lpstr>数式</vt:lpstr>
      <vt:lpstr>畳み込み (Convolution)</vt:lpstr>
      <vt:lpstr>Convolution: Matrix representation (行列表示)</vt:lpstr>
      <vt:lpstr>PowerPoint プレゼンテーション</vt:lpstr>
      <vt:lpstr>畳み込みによる平滑化 (ぼかし: smearing)</vt:lpstr>
      <vt:lpstr>PowerPoint プレゼンテーション</vt:lpstr>
      <vt:lpstr>コンボリューション: 装置関数と実測スペクトル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デコンボリューションの解法: FFT</vt:lpstr>
      <vt:lpstr>デコンボリューションの解法: 行列方程式</vt:lpstr>
      <vt:lpstr>Jacobi法 / Gauss-Seidel法</vt:lpstr>
      <vt:lpstr>思いつき: Ridge回帰による解法</vt:lpstr>
      <vt:lpstr>PowerPoint プレゼンテーション</vt:lpstr>
      <vt:lpstr>PowerPoint プレゼンテーション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レポートS6点群のステレオ投影</dc:title>
  <dc:creator>神谷利夫</dc:creator>
  <cp:lastModifiedBy>神谷 利夫</cp:lastModifiedBy>
  <cp:revision>420</cp:revision>
  <cp:lastPrinted>2020-04-20T20:05:09Z</cp:lastPrinted>
  <dcterms:created xsi:type="dcterms:W3CDTF">2013-04-22T01:26:47Z</dcterms:created>
  <dcterms:modified xsi:type="dcterms:W3CDTF">2023-04-11T09:38:05Z</dcterms:modified>
</cp:coreProperties>
</file>