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4053" r:id="rId2"/>
  </p:sldMasterIdLst>
  <p:notesMasterIdLst>
    <p:notesMasterId r:id="rId15"/>
  </p:notesMasterIdLst>
  <p:sldIdLst>
    <p:sldId id="4885" r:id="rId3"/>
    <p:sldId id="5005" r:id="rId4"/>
    <p:sldId id="5006" r:id="rId5"/>
    <p:sldId id="5007" r:id="rId6"/>
    <p:sldId id="4957" r:id="rId7"/>
    <p:sldId id="5008" r:id="rId8"/>
    <p:sldId id="4979" r:id="rId9"/>
    <p:sldId id="4981" r:id="rId10"/>
    <p:sldId id="5010" r:id="rId11"/>
    <p:sldId id="4983" r:id="rId12"/>
    <p:sldId id="5011" r:id="rId13"/>
    <p:sldId id="4984" r:id="rId1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神谷 利夫" initials="神谷" lastIdx="1" clrIdx="0">
    <p:extLst>
      <p:ext uri="{19B8F6BF-5375-455C-9EA6-DF929625EA0E}">
        <p15:presenceInfo xmlns:p15="http://schemas.microsoft.com/office/powerpoint/2012/main" userId="7d9dfa9c7fba710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3" autoAdjust="0"/>
    <p:restoredTop sz="96652" autoAdjust="0"/>
  </p:normalViewPr>
  <p:slideViewPr>
    <p:cSldViewPr snapToGrid="0">
      <p:cViewPr>
        <p:scale>
          <a:sx n="66" d="100"/>
          <a:sy n="66" d="100"/>
        </p:scale>
        <p:origin x="684" y="85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C9652D-4DC6-43D8-9FF5-E1C9EAEB0F0E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86E9C1-5B12-4393-898A-0F129C7F5F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911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36561" indent="-283293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33170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586438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39706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492974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46243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399511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52779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065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0653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2400" y="506413"/>
            <a:ext cx="4481513" cy="2522537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632" y="3199488"/>
            <a:ext cx="7893050" cy="30310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3682" tIns="41841" rIns="83682" bIns="41841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0007796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36561" indent="-283293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33170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586438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39706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492974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46243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399511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52779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065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0653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2400" y="506413"/>
            <a:ext cx="4481513" cy="2522537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632" y="3199488"/>
            <a:ext cx="7893050" cy="30310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3682" tIns="41841" rIns="83682" bIns="41841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078725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36561" indent="-283293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33170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586438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39706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492974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46243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399511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52779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065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0653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2400" y="506413"/>
            <a:ext cx="4481513" cy="2522537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632" y="3199488"/>
            <a:ext cx="7893050" cy="30310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3682" tIns="41841" rIns="83682" bIns="41841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9568992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36561" indent="-283293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33170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586438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39706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492974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46243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399511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52779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065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0653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2400" y="506413"/>
            <a:ext cx="4481513" cy="2522537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632" y="3199488"/>
            <a:ext cx="7893050" cy="30310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3682" tIns="41841" rIns="83682" bIns="41841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831850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36561" indent="-283293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33170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586438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39706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492974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46243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399511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52779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065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0653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51200" y="506413"/>
            <a:ext cx="3363913" cy="2522537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632" y="3199488"/>
            <a:ext cx="7893050" cy="30310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3682" tIns="41841" rIns="83682" bIns="41841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1486191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36561" indent="-283293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33170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586438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39706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492974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46243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399511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52779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065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0653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2400" y="506413"/>
            <a:ext cx="4481513" cy="2522537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632" y="3199488"/>
            <a:ext cx="7893050" cy="30310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3682" tIns="41841" rIns="83682" bIns="41841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9144786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36561" indent="-283293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33170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586438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39706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492974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46243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399511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52779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065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0653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2400" y="506413"/>
            <a:ext cx="4481513" cy="2522537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632" y="3199488"/>
            <a:ext cx="7893050" cy="30310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3682" tIns="41841" rIns="83682" bIns="41841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649207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36561" indent="-283293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33170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586438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39706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492974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46243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399511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52779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065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0653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2400" y="506413"/>
            <a:ext cx="4481513" cy="2522537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632" y="3199488"/>
            <a:ext cx="7893050" cy="30310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3682" tIns="41841" rIns="83682" bIns="41841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8523234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36561" indent="-283293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33170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586438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39706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492974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46243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399511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52779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065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0653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2400" y="506413"/>
            <a:ext cx="4481513" cy="2522537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632" y="3199488"/>
            <a:ext cx="7893050" cy="30310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3682" tIns="41841" rIns="83682" bIns="41841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7251394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36561" indent="-283293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33170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586438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39706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492974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46243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399511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52779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065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0653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2400" y="506413"/>
            <a:ext cx="4481513" cy="2522537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632" y="3199488"/>
            <a:ext cx="7893050" cy="30310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3682" tIns="41841" rIns="83682" bIns="41841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5456453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36561" indent="-283293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33170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586438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39706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492974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46243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399511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52779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065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0653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2400" y="506413"/>
            <a:ext cx="4481513" cy="2522537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632" y="3199488"/>
            <a:ext cx="7893050" cy="30310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3682" tIns="41841" rIns="83682" bIns="41841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1752370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36561" indent="-283293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33170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586438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39706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492974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46243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399511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52779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065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0653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2400" y="506413"/>
            <a:ext cx="4481513" cy="2522537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632" y="3199488"/>
            <a:ext cx="7893050" cy="30310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3682" tIns="41841" rIns="83682" bIns="41841"/>
          <a:lstStyle/>
          <a:p>
            <a:pPr eaLnBrk="1" hangingPunct="1"/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865368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8992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699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466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DCC95DEB-C3C7-4866-8081-5B6892F54F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491183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B54FF618-FB23-4406-AA5F-90923A0AB02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579053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C64CDCAE-1FB1-41A9-956B-8D0F3DB834A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38167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82BD782B-B2D3-474A-B4F9-C878C02A30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388016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E4BC77A8-6E21-43DF-9FB4-26568B8511C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78488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FADFD9C1-24F8-4B7B-8AC2-7B93739559A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846123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18D68592-1E33-4DA4-AF40-8CA85ECD934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855428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E343F714-7AFC-4A41-BEF7-2287C5E68BA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48008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45557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58C6A598-E6C3-490F-8B9A-6E6A15DD6C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58266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03A686C5-27CC-4185-B22A-4C7CED8CD7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871856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347C6AB5-DA06-4D6C-968A-E55286C336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38651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670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595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2891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116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107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96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51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DAC9C-C48F-4FA9-A1BF-043E4229BD26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1128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04C90DA-E985-4CB0-BA71-73DB65F8E71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4609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4" r:id="rId1"/>
    <p:sldLayoutId id="2147484055" r:id="rId2"/>
    <p:sldLayoutId id="2147484056" r:id="rId3"/>
    <p:sldLayoutId id="2147484057" r:id="rId4"/>
    <p:sldLayoutId id="2147484058" r:id="rId5"/>
    <p:sldLayoutId id="2147484059" r:id="rId6"/>
    <p:sldLayoutId id="2147484060" r:id="rId7"/>
    <p:sldLayoutId id="2147484061" r:id="rId8"/>
    <p:sldLayoutId id="2147484062" r:id="rId9"/>
    <p:sldLayoutId id="2147484063" r:id="rId10"/>
    <p:sldLayoutId id="214748406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7.png"/><Relationship Id="rId5" Type="http://schemas.openxmlformats.org/officeDocument/2006/relationships/image" Target="../media/image7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7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6FC8AB49-6B7D-28A3-6E76-15C73909B87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7FF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2400">
              <a:solidFill>
                <a:srgbClr val="FFFFFF"/>
              </a:solidFill>
              <a:latin typeface="Times New Roman"/>
              <a:ea typeface="ＭＳ Ｐゴシック"/>
            </a:endParaRP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1524000" y="0"/>
            <a:ext cx="914400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defRPr/>
            </a:pPr>
            <a:r>
              <a:rPr lang="en-US" altLang="ja-JP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decay.py</a:t>
            </a:r>
            <a:endParaRPr lang="ja-JP" altLang="en-US" sz="3600" kern="0" dirty="0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3E6590B-531C-86BA-F68C-191F15A0DE82}"/>
              </a:ext>
            </a:extLst>
          </p:cNvPr>
          <p:cNvSpPr txBox="1"/>
          <p:nvPr/>
        </p:nvSpPr>
        <p:spPr>
          <a:xfrm>
            <a:off x="725714" y="771850"/>
            <a:ext cx="1116148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4572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32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目的</a:t>
            </a:r>
            <a:r>
              <a:rPr lang="en-US" altLang="ja-JP" sz="32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:</a:t>
            </a:r>
            <a:r>
              <a:rPr lang="ja-JP" altLang="en-US" sz="32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 複数の指数関数緩和時間と定数ベースラインを持つ</a:t>
            </a:r>
            <a:br>
              <a:rPr lang="en-US" altLang="ja-JP" sz="32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</a:br>
            <a:r>
              <a:rPr lang="ja-JP" altLang="en-US" sz="32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　　　　スペクトルの緩和時間解析</a:t>
            </a:r>
            <a:endParaRPr lang="en-US" altLang="ja-JP" sz="3200" b="1" dirty="0">
              <a:solidFill>
                <a:srgbClr val="000000"/>
              </a:solidFill>
              <a:latin typeface="Times New Roman" pitchFamily="18" charset="0"/>
              <a:ea typeface="ＭＳ Ｐゴシック" pitchFamily="50" charset="-128"/>
            </a:endParaRPr>
          </a:p>
          <a:p>
            <a:pPr marL="285750" indent="-285750" defTabSz="4572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ja-JP" sz="32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Files: </a:t>
            </a:r>
            <a:br>
              <a:rPr lang="en-US" altLang="ja-JP" sz="3200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</a:br>
            <a:r>
              <a:rPr lang="en-US" altLang="ja-JP" sz="3200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Input: .xlsx file</a:t>
            </a:r>
            <a:br>
              <a:rPr lang="en-US" altLang="ja-JP" sz="3200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</a:br>
            <a:r>
              <a:rPr lang="en-US" altLang="ja-JP" sz="3200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Output:</a:t>
            </a:r>
            <a:r>
              <a:rPr lang="ja-JP" altLang="en-US" sz="3200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 </a:t>
            </a:r>
            <a:r>
              <a:rPr lang="en-US" altLang="ja-JP" sz="3200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Console</a:t>
            </a:r>
          </a:p>
          <a:p>
            <a:pPr marL="285750" indent="-285750" defTabSz="4572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ja-JP" sz="32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Function: </a:t>
            </a:r>
            <a:br>
              <a:rPr lang="en-US" altLang="ja-JP" sz="3200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</a:br>
            <a:r>
              <a:rPr lang="en-US" altLang="ja-JP" sz="3200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(</a:t>
            </a:r>
            <a:r>
              <a:rPr lang="en-US" altLang="ja-JP" sz="32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i</a:t>
            </a:r>
            <a:r>
              <a:rPr lang="en-US" altLang="ja-JP" sz="3200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) mode = plot: </a:t>
            </a:r>
            <a:r>
              <a:rPr lang="ja-JP" altLang="en-US" sz="3200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緩和時間を推定する</a:t>
            </a:r>
            <a:br>
              <a:rPr lang="en-US" altLang="ja-JP" sz="3200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</a:br>
            <a:r>
              <a:rPr lang="ja-JP" altLang="en-US" sz="3200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　　　・ 単一緩和近似</a:t>
            </a:r>
            <a:br>
              <a:rPr lang="en-US" altLang="ja-JP" sz="3200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</a:br>
            <a:r>
              <a:rPr lang="ja-JP" altLang="en-US" sz="3200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　　　・ </a:t>
            </a:r>
            <a:r>
              <a:rPr lang="en-US" altLang="ja-JP" sz="3200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Ridge/LASSO</a:t>
            </a:r>
            <a:r>
              <a:rPr lang="ja-JP" altLang="en-US" sz="3200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回帰</a:t>
            </a:r>
            <a:br>
              <a:rPr lang="en-US" altLang="ja-JP" sz="3200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</a:br>
            <a:r>
              <a:rPr lang="en-US" altLang="ja-JP" sz="3200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(ii) mode = fit: </a:t>
            </a:r>
            <a:r>
              <a:rPr lang="ja-JP" altLang="en-US" sz="3200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非線形最小二乗に</a:t>
            </a:r>
            <a:r>
              <a:rPr lang="ja-JP" altLang="en-US" sz="32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よるフィッティング</a:t>
            </a:r>
            <a:endParaRPr lang="en-US" altLang="ja-JP" sz="3200" dirty="0">
              <a:solidFill>
                <a:srgbClr val="000000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276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8ACCA095-A75A-6CF3-D7EE-CDC21D29692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16" t="50000" r="64406" b="5901"/>
          <a:stretch/>
        </p:blipFill>
        <p:spPr>
          <a:xfrm>
            <a:off x="163092" y="1216204"/>
            <a:ext cx="5993809" cy="5472608"/>
          </a:xfrm>
          <a:prstGeom prst="rect">
            <a:avLst/>
          </a:prstGeom>
        </p:spPr>
      </p:pic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1524000" y="0"/>
            <a:ext cx="914400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defRPr/>
            </a:pPr>
            <a:r>
              <a:rPr lang="en-US" altLang="ja-JP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decay.py: mode = plot:</a:t>
            </a:r>
            <a:r>
              <a:rPr lang="ja-JP" altLang="en-US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 </a:t>
            </a:r>
            <a:r>
              <a:rPr lang="ja-JP" altLang="en-US" sz="3600" b="1" dirty="0">
                <a:solidFill>
                  <a:srgbClr val="FF0000"/>
                </a:solidFill>
                <a:latin typeface="Times New Roman"/>
                <a:ea typeface="ＭＳ Ｐゴシック"/>
              </a:rPr>
              <a:t>単一緩和近似</a:t>
            </a:r>
            <a:endParaRPr lang="ja-JP" altLang="en-US" sz="3600" kern="0" dirty="0">
              <a:solidFill>
                <a:srgbClr val="FF0000"/>
              </a:solidFill>
              <a:latin typeface="Times New Roman"/>
              <a:ea typeface="ＭＳ Ｐゴシック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D071684-3F49-89F0-D9DB-2B34CCAABCA7}"/>
              </a:ext>
            </a:extLst>
          </p:cNvPr>
          <p:cNvSpPr txBox="1"/>
          <p:nvPr/>
        </p:nvSpPr>
        <p:spPr>
          <a:xfrm>
            <a:off x="4305536" y="1323814"/>
            <a:ext cx="3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τ</a:t>
            </a:r>
            <a:endParaRPr lang="ja-JP" altLang="en-US" sz="2800" b="1" dirty="0">
              <a:solidFill>
                <a:srgbClr val="0000FF"/>
              </a:solidFill>
              <a:latin typeface="Times New Roman"/>
              <a:ea typeface="ＭＳ Ｐゴシック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A8DC34B-AE03-39CD-2BF8-E275BCE92CDB}"/>
              </a:ext>
            </a:extLst>
          </p:cNvPr>
          <p:cNvSpPr txBox="1"/>
          <p:nvPr/>
        </p:nvSpPr>
        <p:spPr>
          <a:xfrm>
            <a:off x="3028645" y="4578986"/>
            <a:ext cx="48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i="1" dirty="0">
                <a:solidFill>
                  <a:srgbClr val="FF0000"/>
                </a:solidFill>
                <a:latin typeface="Times New Roman"/>
                <a:ea typeface="ＭＳ Ｐゴシック"/>
              </a:rPr>
              <a:t>b</a:t>
            </a:r>
            <a:r>
              <a:rPr lang="en-US" altLang="ja-JP" sz="2800" b="1" baseline="-25000" dirty="0">
                <a:solidFill>
                  <a:srgbClr val="FF0000"/>
                </a:solidFill>
                <a:latin typeface="Times New Roman"/>
                <a:ea typeface="ＭＳ Ｐゴシック"/>
              </a:rPr>
              <a:t>0</a:t>
            </a:r>
            <a:endParaRPr lang="ja-JP" altLang="en-US" sz="2800" b="1" dirty="0">
              <a:solidFill>
                <a:srgbClr val="FF0000"/>
              </a:solidFill>
              <a:latin typeface="Times New Roman"/>
              <a:ea typeface="ＭＳ Ｐゴシック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93BA69D-D153-498B-43E8-5FE87F1C3C50}"/>
              </a:ext>
            </a:extLst>
          </p:cNvPr>
          <p:cNvSpPr/>
          <p:nvPr/>
        </p:nvSpPr>
        <p:spPr>
          <a:xfrm>
            <a:off x="1547898" y="5607049"/>
            <a:ext cx="5553075" cy="142875"/>
          </a:xfrm>
          <a:prstGeom prst="rect">
            <a:avLst/>
          </a:prstGeom>
          <a:solidFill>
            <a:schemeClr val="accent6">
              <a:lumMod val="20000"/>
              <a:lumOff val="8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rgbClr val="FFFFFF"/>
              </a:solidFill>
              <a:latin typeface="Times New Roman"/>
              <a:ea typeface="ＭＳ Ｐゴシック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99B77CC-5264-1E01-952D-258B5C2D5B6A}"/>
              </a:ext>
            </a:extLst>
          </p:cNvPr>
          <p:cNvSpPr txBox="1"/>
          <p:nvPr/>
        </p:nvSpPr>
        <p:spPr>
          <a:xfrm>
            <a:off x="6694928" y="5314661"/>
            <a:ext cx="22789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 b="1" dirty="0">
                <a:solidFill>
                  <a:srgbClr val="FF0000"/>
                </a:solidFill>
                <a:latin typeface="Times New Roman"/>
                <a:ea typeface="ＭＳ Ｐゴシック"/>
              </a:rPr>
              <a:t>τ</a:t>
            </a:r>
            <a:r>
              <a:rPr lang="en-US" altLang="ja-JP" sz="3200" b="1" baseline="-25000" dirty="0">
                <a:solidFill>
                  <a:srgbClr val="FF0000"/>
                </a:solidFill>
                <a:latin typeface="Times New Roman"/>
                <a:ea typeface="ＭＳ Ｐゴシック"/>
              </a:rPr>
              <a:t>1</a:t>
            </a:r>
            <a:r>
              <a:rPr lang="en-US" altLang="ja-JP" sz="3200" b="1" dirty="0">
                <a:solidFill>
                  <a:srgbClr val="FF0000"/>
                </a:solidFill>
                <a:latin typeface="Times New Roman"/>
                <a:ea typeface="ＭＳ Ｐゴシック"/>
              </a:rPr>
              <a:t> = 0.06</a:t>
            </a:r>
            <a:endParaRPr lang="ja-JP" altLang="en-US" sz="3200" dirty="0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1C9AFB8-0E90-0817-A499-9A92DBB4368F}"/>
              </a:ext>
            </a:extLst>
          </p:cNvPr>
          <p:cNvSpPr/>
          <p:nvPr/>
        </p:nvSpPr>
        <p:spPr>
          <a:xfrm>
            <a:off x="1528999" y="1423310"/>
            <a:ext cx="5553075" cy="142875"/>
          </a:xfrm>
          <a:prstGeom prst="rect">
            <a:avLst/>
          </a:prstGeom>
          <a:solidFill>
            <a:schemeClr val="accent6">
              <a:lumMod val="20000"/>
              <a:lumOff val="8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rgbClr val="FFFFFF"/>
              </a:solidFill>
              <a:latin typeface="Times New Roman"/>
              <a:ea typeface="ＭＳ Ｐゴシック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7841094-BC92-5773-0484-AD1EE0CA776B}"/>
              </a:ext>
            </a:extLst>
          </p:cNvPr>
          <p:cNvSpPr txBox="1"/>
          <p:nvPr/>
        </p:nvSpPr>
        <p:spPr>
          <a:xfrm>
            <a:off x="6676029" y="1130922"/>
            <a:ext cx="22789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 b="1" dirty="0">
                <a:solidFill>
                  <a:srgbClr val="FF0000"/>
                </a:solidFill>
                <a:latin typeface="Times New Roman"/>
                <a:ea typeface="ＭＳ Ｐゴシック"/>
              </a:rPr>
              <a:t>τ</a:t>
            </a:r>
            <a:r>
              <a:rPr lang="en-US" altLang="ja-JP" sz="3200" b="1" baseline="-25000" dirty="0">
                <a:solidFill>
                  <a:srgbClr val="FF0000"/>
                </a:solidFill>
                <a:latin typeface="Times New Roman"/>
                <a:ea typeface="ＭＳ Ｐゴシック"/>
              </a:rPr>
              <a:t>3</a:t>
            </a:r>
            <a:r>
              <a:rPr lang="en-US" altLang="ja-JP" sz="3200" b="1" dirty="0">
                <a:solidFill>
                  <a:srgbClr val="FF0000"/>
                </a:solidFill>
                <a:latin typeface="Times New Roman"/>
                <a:ea typeface="ＭＳ Ｐゴシック"/>
              </a:rPr>
              <a:t> = 0.3</a:t>
            </a:r>
            <a:endParaRPr lang="ja-JP" altLang="en-US" sz="3200" dirty="0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E2CE554-C816-86EE-5EFD-B3ADD4D44B85}"/>
              </a:ext>
            </a:extLst>
          </p:cNvPr>
          <p:cNvSpPr/>
          <p:nvPr/>
        </p:nvSpPr>
        <p:spPr>
          <a:xfrm>
            <a:off x="1415181" y="2780928"/>
            <a:ext cx="5553075" cy="142875"/>
          </a:xfrm>
          <a:prstGeom prst="rect">
            <a:avLst/>
          </a:prstGeom>
          <a:solidFill>
            <a:schemeClr val="accent6">
              <a:lumMod val="20000"/>
              <a:lumOff val="8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rgbClr val="FFFFFF"/>
              </a:solidFill>
              <a:latin typeface="Times New Roman"/>
              <a:ea typeface="ＭＳ Ｐゴシック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014AA61-C698-70E6-0895-EBDA0CC3CD9B}"/>
              </a:ext>
            </a:extLst>
          </p:cNvPr>
          <p:cNvSpPr txBox="1"/>
          <p:nvPr/>
        </p:nvSpPr>
        <p:spPr>
          <a:xfrm>
            <a:off x="6562211" y="2556193"/>
            <a:ext cx="22789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 b="1" dirty="0">
                <a:solidFill>
                  <a:srgbClr val="FF0000"/>
                </a:solidFill>
                <a:latin typeface="Times New Roman"/>
                <a:ea typeface="ＭＳ Ｐゴシック"/>
              </a:rPr>
              <a:t>τ</a:t>
            </a:r>
            <a:r>
              <a:rPr lang="en-US" altLang="ja-JP" sz="3200" b="1" baseline="-25000" dirty="0">
                <a:solidFill>
                  <a:srgbClr val="FF0000"/>
                </a:solidFill>
                <a:latin typeface="Times New Roman"/>
                <a:ea typeface="ＭＳ Ｐゴシック"/>
              </a:rPr>
              <a:t>2</a:t>
            </a:r>
            <a:r>
              <a:rPr lang="en-US" altLang="ja-JP" sz="3200" b="1" dirty="0">
                <a:solidFill>
                  <a:srgbClr val="FF0000"/>
                </a:solidFill>
                <a:latin typeface="Times New Roman"/>
                <a:ea typeface="ＭＳ Ｐゴシック"/>
              </a:rPr>
              <a:t> = 0.2</a:t>
            </a:r>
            <a:endParaRPr lang="ja-JP" altLang="en-US" sz="3200" dirty="0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425A29B-127B-E432-1020-8C2DB1AEF912}"/>
              </a:ext>
            </a:extLst>
          </p:cNvPr>
          <p:cNvSpPr txBox="1"/>
          <p:nvPr/>
        </p:nvSpPr>
        <p:spPr>
          <a:xfrm>
            <a:off x="4354817" y="597447"/>
            <a:ext cx="61762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>
                <a:solidFill>
                  <a:srgbClr val="000000"/>
                </a:solidFill>
                <a:latin typeface="Cambria Math" panose="02040503050406030204" pitchFamily="18" charset="0"/>
                <a:ea typeface="ＭＳ Ｐゴシック"/>
              </a:rPr>
              <a:t>初期値を単一緩和近似から推定</a:t>
            </a:r>
            <a:endParaRPr lang="en-US" altLang="ja-JP" sz="3200" b="1" dirty="0">
              <a:solidFill>
                <a:srgbClr val="000000"/>
              </a:solidFill>
              <a:latin typeface="Cambria Math" panose="02040503050406030204" pitchFamily="18" charset="0"/>
              <a:ea typeface="ＭＳ Ｐゴシック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67D6BE8-64B2-7021-3F14-616F7EDB738B}"/>
              </a:ext>
            </a:extLst>
          </p:cNvPr>
          <p:cNvSpPr txBox="1"/>
          <p:nvPr/>
        </p:nvSpPr>
        <p:spPr>
          <a:xfrm>
            <a:off x="8472264" y="2344812"/>
            <a:ext cx="371973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  <a:latin typeface="Times New Roman"/>
                <a:ea typeface="ＭＳ Ｐゴシック"/>
              </a:rPr>
              <a:t>Ridge/LASSO</a:t>
            </a:r>
            <a:r>
              <a:rPr lang="ja-JP" altLang="en-US" sz="2400" dirty="0">
                <a:solidFill>
                  <a:srgbClr val="000000"/>
                </a:solidFill>
                <a:latin typeface="Times New Roman"/>
                <a:ea typeface="ＭＳ Ｐゴシック"/>
              </a:rPr>
              <a:t>回帰からの</a:t>
            </a:r>
            <a:endParaRPr lang="en-US" altLang="ja-JP" sz="2400" dirty="0">
              <a:solidFill>
                <a:srgbClr val="000000"/>
              </a:solidFill>
              <a:latin typeface="Times New Roman"/>
              <a:ea typeface="ＭＳ Ｐゴシック"/>
            </a:endParaRPr>
          </a:p>
          <a:p>
            <a:r>
              <a:rPr lang="en-US" altLang="ja-JP" sz="24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τ</a:t>
            </a:r>
            <a:r>
              <a:rPr lang="en-US" altLang="ja-JP" sz="2400" baseline="-250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i</a:t>
            </a:r>
            <a:r>
              <a:rPr lang="ja-JP" altLang="en-US" sz="2400" baseline="-25000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ja-JP" altLang="en-US" sz="2400" dirty="0">
                <a:solidFill>
                  <a:srgbClr val="000000"/>
                </a:solidFill>
                <a:latin typeface="Times New Roman"/>
                <a:ea typeface="ＭＳ Ｐゴシック"/>
              </a:rPr>
              <a:t>の推定値</a:t>
            </a:r>
            <a:endParaRPr lang="en-US" altLang="ja-JP" sz="2400" dirty="0">
              <a:solidFill>
                <a:srgbClr val="000000"/>
              </a:solidFill>
              <a:latin typeface="Times New Roman"/>
              <a:ea typeface="ＭＳ Ｐゴシック"/>
            </a:endParaRPr>
          </a:p>
          <a:p>
            <a:r>
              <a:rPr lang="ja-JP" altLang="en-US" sz="2400" dirty="0">
                <a:solidFill>
                  <a:srgbClr val="000000"/>
                </a:solidFill>
                <a:latin typeface="Times New Roman"/>
                <a:ea typeface="ＭＳ Ｐゴシック"/>
              </a:rPr>
              <a:t>　</a:t>
            </a:r>
            <a:r>
              <a:rPr lang="en-US" altLang="ja-JP" sz="2400" dirty="0">
                <a:solidFill>
                  <a:srgbClr val="000000"/>
                </a:solidFill>
                <a:latin typeface="Times New Roman"/>
                <a:ea typeface="ＭＳ Ｐゴシック"/>
              </a:rPr>
              <a:t> 0.05, </a:t>
            </a:r>
            <a:r>
              <a:rPr lang="en-US" altLang="ja-JP" sz="2400" dirty="0">
                <a:solidFill>
                  <a:srgbClr val="FF0000"/>
                </a:solidFill>
                <a:latin typeface="Times New Roman"/>
                <a:ea typeface="ＭＳ Ｐゴシック"/>
              </a:rPr>
              <a:t>0.08, 0.22, 0.6</a:t>
            </a:r>
          </a:p>
          <a:p>
            <a:endParaRPr lang="en-US" altLang="ja-JP" sz="2400" dirty="0">
              <a:solidFill>
                <a:srgbClr val="000000"/>
              </a:solidFill>
              <a:latin typeface="Times New Roman"/>
              <a:ea typeface="ＭＳ Ｐゴシック"/>
            </a:endParaRPr>
          </a:p>
          <a:p>
            <a:r>
              <a:rPr lang="ja-JP" altLang="en-US" sz="2400" dirty="0">
                <a:solidFill>
                  <a:srgbClr val="000000"/>
                </a:solidFill>
                <a:latin typeface="Times New Roman"/>
                <a:ea typeface="ＭＳ Ｐゴシック"/>
              </a:rPr>
              <a:t>精確値</a:t>
            </a:r>
            <a:endParaRPr lang="en-US" altLang="ja-JP" sz="2400" dirty="0">
              <a:solidFill>
                <a:srgbClr val="000000"/>
              </a:solidFill>
              <a:latin typeface="Times New Roman"/>
              <a:ea typeface="ＭＳ Ｐゴシック"/>
            </a:endParaRPr>
          </a:p>
          <a:p>
            <a:r>
              <a:rPr lang="en-US" altLang="ja-JP" sz="2400" dirty="0">
                <a:solidFill>
                  <a:srgbClr val="000000"/>
                </a:solidFill>
                <a:latin typeface="Times New Roman"/>
                <a:ea typeface="ＭＳ Ｐゴシック"/>
              </a:rPr>
              <a:t>   0.05, 0.2, 0.5</a:t>
            </a:r>
          </a:p>
        </p:txBody>
      </p:sp>
    </p:spTree>
    <p:extLst>
      <p:ext uri="{BB962C8B-B14F-4D97-AF65-F5344CB8AC3E}">
        <p14:creationId xmlns:p14="http://schemas.microsoft.com/office/powerpoint/2010/main" val="3707091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0FAA5E8E-923D-E825-C60A-F737F5B78D1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005" b="6951"/>
          <a:stretch/>
        </p:blipFill>
        <p:spPr>
          <a:xfrm>
            <a:off x="1126438" y="999446"/>
            <a:ext cx="9496908" cy="5763812"/>
          </a:xfrm>
          <a:prstGeom prst="rect">
            <a:avLst/>
          </a:prstGeom>
        </p:spPr>
      </p:pic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1524000" y="0"/>
            <a:ext cx="914400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defRPr/>
            </a:pPr>
            <a:r>
              <a:rPr lang="en-US" altLang="ja-JP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decay.py: mode = fit: Fitting cycle #1</a:t>
            </a:r>
            <a:endParaRPr lang="ja-JP" altLang="en-US" sz="3600" kern="0" dirty="0">
              <a:solidFill>
                <a:srgbClr val="FF0000"/>
              </a:solidFill>
              <a:latin typeface="Times New Roman"/>
              <a:ea typeface="ＭＳ Ｐゴシック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60BFD5E-08A6-9BCE-7474-816676883373}"/>
              </a:ext>
            </a:extLst>
          </p:cNvPr>
          <p:cNvSpPr txBox="1"/>
          <p:nvPr/>
        </p:nvSpPr>
        <p:spPr>
          <a:xfrm>
            <a:off x="4007768" y="1340319"/>
            <a:ext cx="463867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i="1" dirty="0">
                <a:solidFill>
                  <a:srgbClr val="000000"/>
                </a:solidFill>
                <a:latin typeface="Times New Roman"/>
                <a:ea typeface="ＭＳ Ｐゴシック"/>
              </a:rPr>
              <a:t>	</a:t>
            </a:r>
            <a:r>
              <a:rPr lang="ja-JP" alt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初期値</a:t>
            </a:r>
            <a:r>
              <a:rPr lang="en-US" altLang="ja-JP" dirty="0">
                <a:solidFill>
                  <a:srgbClr val="000000"/>
                </a:solidFill>
                <a:latin typeface="Times New Roman"/>
                <a:ea typeface="ＭＳ Ｐゴシック"/>
              </a:rPr>
              <a:t>	</a:t>
            </a:r>
            <a:r>
              <a:rPr lang="ja-JP" alt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収束値</a:t>
            </a:r>
            <a:r>
              <a:rPr lang="en-US" altLang="ja-JP" dirty="0">
                <a:solidFill>
                  <a:srgbClr val="000000"/>
                </a:solidFill>
                <a:latin typeface="Times New Roman"/>
                <a:ea typeface="ＭＳ Ｐゴシック"/>
              </a:rPr>
              <a:t>		</a:t>
            </a:r>
            <a:r>
              <a:rPr lang="ja-JP" alt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精確値</a:t>
            </a:r>
            <a:endParaRPr lang="en-US" altLang="ja-JP" dirty="0">
              <a:solidFill>
                <a:srgbClr val="000000"/>
              </a:solidFill>
              <a:latin typeface="Times New Roman"/>
              <a:ea typeface="ＭＳ Ｐゴシック"/>
            </a:endParaRPr>
          </a:p>
          <a:p>
            <a:r>
              <a:rPr lang="en-US" altLang="ja-JP" i="1" dirty="0">
                <a:solidFill>
                  <a:srgbClr val="000000"/>
                </a:solidFill>
                <a:latin typeface="Times New Roman"/>
                <a:ea typeface="ＭＳ Ｐゴシック"/>
              </a:rPr>
              <a:t>b</a:t>
            </a:r>
            <a:r>
              <a:rPr lang="ja-JP" altLang="en-US" baseline="-25000" dirty="0">
                <a:solidFill>
                  <a:srgbClr val="000000"/>
                </a:solidFill>
                <a:latin typeface="Times New Roman"/>
                <a:ea typeface="ＭＳ Ｐゴシック"/>
              </a:rPr>
              <a:t>0</a:t>
            </a:r>
            <a:r>
              <a:rPr lang="en-US" altLang="ja-JP" dirty="0">
                <a:solidFill>
                  <a:srgbClr val="000000"/>
                </a:solidFill>
                <a:latin typeface="Times New Roman"/>
                <a:ea typeface="ＭＳ Ｐゴシック"/>
              </a:rPr>
              <a:t>	0.29	0.2999		0.3</a:t>
            </a:r>
            <a:endParaRPr lang="ja-JP" altLang="en-US" dirty="0">
              <a:solidFill>
                <a:srgbClr val="000000"/>
              </a:solidFill>
              <a:latin typeface="Times New Roman"/>
              <a:ea typeface="ＭＳ Ｐゴシック"/>
            </a:endParaRPr>
          </a:p>
          <a:p>
            <a:r>
              <a:rPr lang="en-US" altLang="ja-JP" dirty="0">
                <a:solidFill>
                  <a:srgbClr val="000000"/>
                </a:solidFill>
                <a:latin typeface="Times New Roman"/>
                <a:ea typeface="ＭＳ Ｐゴシック"/>
              </a:rPr>
              <a:t>τ</a:t>
            </a:r>
            <a:r>
              <a:rPr lang="en-US" altLang="ja-JP" baseline="-25000" dirty="0">
                <a:solidFill>
                  <a:srgbClr val="000000"/>
                </a:solidFill>
                <a:latin typeface="Times New Roman"/>
                <a:ea typeface="ＭＳ Ｐゴシック"/>
              </a:rPr>
              <a:t>1</a:t>
            </a:r>
            <a:r>
              <a:rPr lang="en-US" altLang="ja-JP" dirty="0">
                <a:solidFill>
                  <a:srgbClr val="000000"/>
                </a:solidFill>
                <a:latin typeface="Times New Roman"/>
                <a:ea typeface="ＭＳ Ｐゴシック"/>
              </a:rPr>
              <a:t>	0.08	</a:t>
            </a:r>
            <a:r>
              <a:rPr lang="en-US" altLang="ja-JP" b="1" dirty="0">
                <a:solidFill>
                  <a:srgbClr val="FF0000"/>
                </a:solidFill>
                <a:latin typeface="Times New Roman"/>
                <a:ea typeface="ＭＳ Ｐゴシック"/>
              </a:rPr>
              <a:t>0.06967		0.05</a:t>
            </a:r>
          </a:p>
          <a:p>
            <a:r>
              <a:rPr lang="en-US" altLang="ja-JP" dirty="0">
                <a:solidFill>
                  <a:srgbClr val="000000"/>
                </a:solidFill>
                <a:latin typeface="Times New Roman"/>
                <a:ea typeface="ＭＳ Ｐゴシック"/>
              </a:rPr>
              <a:t>τ</a:t>
            </a:r>
            <a:r>
              <a:rPr lang="en-US" altLang="ja-JP" baseline="-25000" dirty="0">
                <a:solidFill>
                  <a:srgbClr val="000000"/>
                </a:solidFill>
                <a:latin typeface="Times New Roman"/>
                <a:ea typeface="ＭＳ Ｐゴシック"/>
              </a:rPr>
              <a:t>2</a:t>
            </a:r>
            <a:r>
              <a:rPr lang="en-US" altLang="ja-JP" dirty="0">
                <a:solidFill>
                  <a:srgbClr val="000000"/>
                </a:solidFill>
                <a:latin typeface="Times New Roman"/>
                <a:ea typeface="ＭＳ Ｐゴシック"/>
              </a:rPr>
              <a:t>	0.22	</a:t>
            </a:r>
            <a:r>
              <a:rPr lang="ja-JP" alt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0.</a:t>
            </a:r>
            <a:r>
              <a:rPr lang="en-US" altLang="ja-JP" dirty="0">
                <a:solidFill>
                  <a:srgbClr val="000000"/>
                </a:solidFill>
                <a:latin typeface="Times New Roman"/>
                <a:ea typeface="ＭＳ Ｐゴシック"/>
              </a:rPr>
              <a:t>3944		0.2</a:t>
            </a:r>
            <a:endParaRPr lang="ja-JP" altLang="en-US" dirty="0">
              <a:solidFill>
                <a:srgbClr val="000000"/>
              </a:solidFill>
              <a:latin typeface="Times New Roman"/>
              <a:ea typeface="ＭＳ Ｐゴシック"/>
            </a:endParaRPr>
          </a:p>
          <a:p>
            <a:r>
              <a:rPr lang="en-US" altLang="ja-JP" dirty="0">
                <a:solidFill>
                  <a:srgbClr val="000000"/>
                </a:solidFill>
                <a:latin typeface="Times New Roman"/>
                <a:ea typeface="ＭＳ Ｐゴシック"/>
              </a:rPr>
              <a:t>τ</a:t>
            </a:r>
            <a:r>
              <a:rPr lang="en-US" altLang="ja-JP" baseline="-25000" dirty="0">
                <a:solidFill>
                  <a:srgbClr val="000000"/>
                </a:solidFill>
                <a:latin typeface="Times New Roman"/>
                <a:ea typeface="ＭＳ Ｐゴシック"/>
              </a:rPr>
              <a:t>3</a:t>
            </a:r>
            <a:r>
              <a:rPr lang="en-US" altLang="ja-JP" dirty="0">
                <a:solidFill>
                  <a:srgbClr val="000000"/>
                </a:solidFill>
                <a:latin typeface="Times New Roman"/>
                <a:ea typeface="ＭＳ Ｐゴシック"/>
              </a:rPr>
              <a:t>	0.6	</a:t>
            </a:r>
            <a:r>
              <a:rPr lang="en-US" altLang="ja-JP" b="1" dirty="0">
                <a:solidFill>
                  <a:srgbClr val="FF0000"/>
                </a:solidFill>
                <a:latin typeface="Times New Roman"/>
                <a:ea typeface="ＭＳ Ｐゴシック"/>
              </a:rPr>
              <a:t>0.5817		0.5</a:t>
            </a:r>
          </a:p>
          <a:p>
            <a:r>
              <a:rPr lang="en-US" altLang="ja-JP" dirty="0">
                <a:solidFill>
                  <a:srgbClr val="000000"/>
                </a:solidFill>
                <a:latin typeface="Times New Roman"/>
                <a:ea typeface="ＭＳ Ｐゴシック"/>
              </a:rPr>
              <a:t>		</a:t>
            </a:r>
            <a:r>
              <a:rPr lang="en-US" altLang="ja-JP" b="1" dirty="0">
                <a:solidFill>
                  <a:srgbClr val="000000"/>
                </a:solidFill>
                <a:latin typeface="Times New Roman"/>
                <a:ea typeface="ＭＳ Ｐゴシック"/>
              </a:rPr>
              <a:t>S2 = 0.139</a:t>
            </a:r>
            <a:endParaRPr lang="ja-JP" altLang="en-US" b="1" dirty="0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9BF1B68-F16E-196B-42C9-0D1B1A4B7E3B}"/>
              </a:ext>
            </a:extLst>
          </p:cNvPr>
          <p:cNvSpPr txBox="1"/>
          <p:nvPr/>
        </p:nvSpPr>
        <p:spPr>
          <a:xfrm>
            <a:off x="191344" y="573034"/>
            <a:ext cx="11737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rgbClr val="000000"/>
                </a:solidFill>
                <a:latin typeface="Cambria Math" panose="02040503050406030204" pitchFamily="18" charset="0"/>
                <a:ea typeface="ＭＳ Ｐゴシック"/>
              </a:rPr>
              <a:t>非線形最小二乗回帰</a:t>
            </a:r>
            <a:r>
              <a:rPr lang="en-US" altLang="ja-JP" sz="2000" b="1" dirty="0">
                <a:solidFill>
                  <a:srgbClr val="000000"/>
                </a:solidFill>
                <a:latin typeface="Cambria Math" panose="02040503050406030204" pitchFamily="18" charset="0"/>
                <a:ea typeface="ＭＳ Ｐゴシック"/>
              </a:rPr>
              <a:t>: </a:t>
            </a:r>
            <a:r>
              <a:rPr lang="ja-JP" altLang="en-US" sz="2000" b="1" dirty="0">
                <a:solidFill>
                  <a:srgbClr val="000000"/>
                </a:solidFill>
                <a:latin typeface="Cambria Math" panose="02040503050406030204" pitchFamily="18" charset="0"/>
                <a:ea typeface="ＭＳ Ｐゴシック"/>
              </a:rPr>
              <a:t> </a:t>
            </a:r>
            <a:r>
              <a:rPr lang="en-US" altLang="ja-JP" sz="2000" b="1" i="1" dirty="0">
                <a:solidFill>
                  <a:srgbClr val="000000"/>
                </a:solidFill>
                <a:latin typeface="Cambria Math" panose="02040503050406030204" pitchFamily="18" charset="0"/>
                <a:ea typeface="ＭＳ Ｐゴシック"/>
              </a:rPr>
              <a:t>b</a:t>
            </a:r>
            <a:r>
              <a:rPr lang="en-US" altLang="ja-JP" sz="2000" b="1" baseline="-25000" dirty="0">
                <a:solidFill>
                  <a:srgbClr val="000000"/>
                </a:solidFill>
                <a:latin typeface="Cambria Math" panose="02040503050406030204" pitchFamily="18" charset="0"/>
                <a:ea typeface="ＭＳ Ｐゴシック"/>
              </a:rPr>
              <a:t>0</a:t>
            </a:r>
            <a:r>
              <a:rPr lang="ja-JP" altLang="en-US" sz="2000" b="1" dirty="0">
                <a:solidFill>
                  <a:srgbClr val="000000"/>
                </a:solidFill>
                <a:latin typeface="Cambria Math" panose="02040503050406030204" pitchFamily="18" charset="0"/>
                <a:ea typeface="ＭＳ Ｐゴシック"/>
              </a:rPr>
              <a:t> を </a:t>
            </a:r>
            <a:r>
              <a:rPr lang="en-US" altLang="ja-JP" sz="2000" b="1" i="1" dirty="0">
                <a:solidFill>
                  <a:srgbClr val="000000"/>
                </a:solidFill>
                <a:latin typeface="Cambria Math" panose="02040503050406030204" pitchFamily="18" charset="0"/>
                <a:ea typeface="ＭＳ Ｐゴシック"/>
              </a:rPr>
              <a:t>t</a:t>
            </a:r>
            <a:r>
              <a:rPr lang="ja-JP" altLang="en-US" sz="2000" b="1" dirty="0">
                <a:solidFill>
                  <a:srgbClr val="000000"/>
                </a:solidFill>
                <a:latin typeface="Cambria Math" panose="02040503050406030204" pitchFamily="18" charset="0"/>
                <a:ea typeface="ＭＳ Ｐゴシック"/>
              </a:rPr>
              <a:t> </a:t>
            </a:r>
            <a:r>
              <a:rPr lang="en-US" altLang="ja-JP" sz="2000" b="1" dirty="0">
                <a:solidFill>
                  <a:srgbClr val="000000"/>
                </a:solidFill>
                <a:latin typeface="Cambria Math" panose="02040503050406030204" pitchFamily="18" charset="0"/>
                <a:ea typeface="ＭＳ Ｐゴシック"/>
              </a:rPr>
              <a:t>=&gt;</a:t>
            </a:r>
            <a:r>
              <a:rPr lang="ja-JP" altLang="en-US" sz="2000" b="1" dirty="0">
                <a:solidFill>
                  <a:srgbClr val="000000"/>
                </a:solidFill>
                <a:latin typeface="Cambria Math" panose="02040503050406030204" pitchFamily="18" charset="0"/>
                <a:ea typeface="ＭＳ Ｐゴシック"/>
              </a:rPr>
              <a:t>大で推定、</a:t>
            </a:r>
            <a:r>
              <a:rPr lang="en-US" altLang="ja-JP" sz="2000" b="1" i="1" dirty="0" err="1">
                <a:solidFill>
                  <a:srgbClr val="000000"/>
                </a:solidFill>
                <a:latin typeface="Cambria Math" panose="02040503050406030204" pitchFamily="18" charset="0"/>
                <a:ea typeface="ＭＳ Ｐゴシック"/>
              </a:rPr>
              <a:t>τ</a:t>
            </a:r>
            <a:r>
              <a:rPr lang="en-US" altLang="ja-JP" sz="2000" b="1" baseline="-25000" dirty="0" err="1">
                <a:solidFill>
                  <a:srgbClr val="000000"/>
                </a:solidFill>
                <a:latin typeface="Cambria Math" panose="02040503050406030204" pitchFamily="18" charset="0"/>
                <a:ea typeface="ＭＳ Ｐゴシック"/>
              </a:rPr>
              <a:t>i</a:t>
            </a:r>
            <a:r>
              <a:rPr lang="ja-JP" altLang="en-US" sz="2000" b="1" dirty="0">
                <a:solidFill>
                  <a:srgbClr val="000000"/>
                </a:solidFill>
                <a:latin typeface="Cambria Math" panose="02040503050406030204" pitchFamily="18" charset="0"/>
                <a:ea typeface="ＭＳ Ｐゴシック"/>
              </a:rPr>
              <a:t> を</a:t>
            </a:r>
            <a:r>
              <a:rPr lang="en-US" altLang="ja-JP" sz="2000" b="1" dirty="0">
                <a:solidFill>
                  <a:srgbClr val="000000"/>
                </a:solidFill>
                <a:latin typeface="Cambria Math" panose="02040503050406030204" pitchFamily="18" charset="0"/>
                <a:ea typeface="ＭＳ Ｐゴシック"/>
              </a:rPr>
              <a:t>Ridge/LASSO</a:t>
            </a:r>
            <a:r>
              <a:rPr lang="ja-JP" altLang="en-US" sz="2000" b="1" dirty="0">
                <a:solidFill>
                  <a:srgbClr val="000000"/>
                </a:solidFill>
                <a:latin typeface="Cambria Math" panose="02040503050406030204" pitchFamily="18" charset="0"/>
                <a:ea typeface="ＭＳ Ｐゴシック"/>
              </a:rPr>
              <a:t>で推定収束判定条件 </a:t>
            </a:r>
            <a:r>
              <a:rPr lang="en-US" altLang="ja-JP" sz="2000" b="1" dirty="0">
                <a:solidFill>
                  <a:srgbClr val="000000"/>
                </a:solidFill>
                <a:latin typeface="Cambria Math" panose="02040503050406030204" pitchFamily="18" charset="0"/>
                <a:ea typeface="ＭＳ Ｐゴシック"/>
              </a:rPr>
              <a:t>S2 &lt; 10</a:t>
            </a:r>
            <a:r>
              <a:rPr lang="en-US" altLang="ja-JP" sz="2000" b="1" baseline="30000" dirty="0">
                <a:solidFill>
                  <a:srgbClr val="000000"/>
                </a:solidFill>
                <a:latin typeface="Cambria Math" panose="02040503050406030204" pitchFamily="18" charset="0"/>
                <a:ea typeface="ＭＳ Ｐゴシック"/>
              </a:rPr>
              <a:t>-3</a:t>
            </a:r>
            <a:r>
              <a:rPr lang="en-US" altLang="ja-JP" sz="2000" b="1" dirty="0">
                <a:solidFill>
                  <a:srgbClr val="000000"/>
                </a:solidFill>
                <a:latin typeface="Cambria Math" panose="02040503050406030204" pitchFamily="18" charset="0"/>
                <a:ea typeface="ＭＳ Ｐゴシック"/>
              </a:rPr>
              <a:t>, max </a:t>
            </a:r>
            <a:r>
              <a:rPr lang="en-US" altLang="ja-JP" sz="2000" b="1" dirty="0" err="1">
                <a:solidFill>
                  <a:srgbClr val="000000"/>
                </a:solidFill>
                <a:latin typeface="Cambria Math" panose="02040503050406030204" pitchFamily="18" charset="0"/>
                <a:ea typeface="ＭＳ Ｐゴシック"/>
              </a:rPr>
              <a:t>iter</a:t>
            </a:r>
            <a:r>
              <a:rPr lang="en-US" altLang="ja-JP" sz="2000" b="1" dirty="0">
                <a:solidFill>
                  <a:srgbClr val="000000"/>
                </a:solidFill>
                <a:latin typeface="Cambria Math" panose="02040503050406030204" pitchFamily="18" charset="0"/>
                <a:ea typeface="ＭＳ Ｐゴシック"/>
              </a:rPr>
              <a:t>=300</a:t>
            </a:r>
          </a:p>
        </p:txBody>
      </p:sp>
    </p:spTree>
    <p:extLst>
      <p:ext uri="{BB962C8B-B14F-4D97-AF65-F5344CB8AC3E}">
        <p14:creationId xmlns:p14="http://schemas.microsoft.com/office/powerpoint/2010/main" val="3200981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BBD49E65-01B6-01EB-BFBC-8FB19B33DC3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356" b="6950"/>
          <a:stretch/>
        </p:blipFill>
        <p:spPr>
          <a:xfrm>
            <a:off x="1171092" y="961546"/>
            <a:ext cx="9496908" cy="5808294"/>
          </a:xfrm>
          <a:prstGeom prst="rect">
            <a:avLst/>
          </a:prstGeom>
        </p:spPr>
      </p:pic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1524000" y="0"/>
            <a:ext cx="914400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defRPr/>
            </a:pPr>
            <a:r>
              <a:rPr lang="en-US" altLang="ja-JP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decay.py: mode = fit : Fitting cycle #2</a:t>
            </a:r>
            <a:endParaRPr lang="ja-JP" altLang="en-US" sz="3600" kern="0" dirty="0">
              <a:solidFill>
                <a:srgbClr val="FF0000"/>
              </a:solidFill>
              <a:latin typeface="Times New Roman"/>
              <a:ea typeface="ＭＳ Ｐゴシック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60BFD5E-08A6-9BCE-7474-816676883373}"/>
              </a:ext>
            </a:extLst>
          </p:cNvPr>
          <p:cNvSpPr txBox="1"/>
          <p:nvPr/>
        </p:nvSpPr>
        <p:spPr>
          <a:xfrm>
            <a:off x="4007768" y="1340319"/>
            <a:ext cx="463867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i="1" dirty="0">
                <a:solidFill>
                  <a:srgbClr val="000000"/>
                </a:solidFill>
                <a:latin typeface="Times New Roman"/>
                <a:ea typeface="ＭＳ Ｐゴシック"/>
              </a:rPr>
              <a:t>	</a:t>
            </a:r>
            <a:r>
              <a:rPr lang="ja-JP" alt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初期値</a:t>
            </a:r>
            <a:r>
              <a:rPr lang="en-US" altLang="ja-JP" dirty="0">
                <a:solidFill>
                  <a:srgbClr val="000000"/>
                </a:solidFill>
                <a:latin typeface="Times New Roman"/>
                <a:ea typeface="ＭＳ Ｐゴシック"/>
              </a:rPr>
              <a:t>	</a:t>
            </a:r>
            <a:r>
              <a:rPr lang="ja-JP" alt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収束値</a:t>
            </a:r>
            <a:r>
              <a:rPr lang="en-US" altLang="ja-JP" dirty="0">
                <a:solidFill>
                  <a:srgbClr val="000000"/>
                </a:solidFill>
                <a:latin typeface="Times New Roman"/>
                <a:ea typeface="ＭＳ Ｐゴシック"/>
              </a:rPr>
              <a:t>		</a:t>
            </a:r>
            <a:r>
              <a:rPr lang="ja-JP" alt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精確値</a:t>
            </a:r>
            <a:endParaRPr lang="en-US" altLang="ja-JP" dirty="0">
              <a:solidFill>
                <a:srgbClr val="000000"/>
              </a:solidFill>
              <a:latin typeface="Times New Roman"/>
              <a:ea typeface="ＭＳ Ｐゴシック"/>
            </a:endParaRPr>
          </a:p>
          <a:p>
            <a:r>
              <a:rPr lang="en-US" altLang="ja-JP" i="1" dirty="0">
                <a:solidFill>
                  <a:srgbClr val="000000"/>
                </a:solidFill>
                <a:latin typeface="Times New Roman"/>
                <a:ea typeface="ＭＳ Ｐゴシック"/>
              </a:rPr>
              <a:t>b</a:t>
            </a:r>
            <a:r>
              <a:rPr lang="ja-JP" altLang="en-US" baseline="-25000" dirty="0">
                <a:solidFill>
                  <a:srgbClr val="000000"/>
                </a:solidFill>
                <a:latin typeface="Times New Roman"/>
                <a:ea typeface="ＭＳ Ｐゴシック"/>
              </a:rPr>
              <a:t>0</a:t>
            </a:r>
            <a:r>
              <a:rPr lang="en-US" altLang="ja-JP" dirty="0">
                <a:solidFill>
                  <a:srgbClr val="000000"/>
                </a:solidFill>
                <a:latin typeface="Times New Roman"/>
                <a:ea typeface="ＭＳ Ｐゴシック"/>
              </a:rPr>
              <a:t>	0.29	0.30000		0.3</a:t>
            </a:r>
            <a:endParaRPr lang="ja-JP" altLang="en-US" dirty="0">
              <a:solidFill>
                <a:srgbClr val="000000"/>
              </a:solidFill>
              <a:latin typeface="Times New Roman"/>
              <a:ea typeface="ＭＳ Ｐゴシック"/>
            </a:endParaRPr>
          </a:p>
          <a:p>
            <a:r>
              <a:rPr lang="en-US" altLang="ja-JP" dirty="0">
                <a:solidFill>
                  <a:srgbClr val="000000"/>
                </a:solidFill>
                <a:latin typeface="Times New Roman"/>
                <a:ea typeface="ＭＳ Ｐゴシック"/>
              </a:rPr>
              <a:t>τ</a:t>
            </a:r>
            <a:r>
              <a:rPr lang="en-US" altLang="ja-JP" baseline="-25000" dirty="0">
                <a:solidFill>
                  <a:srgbClr val="000000"/>
                </a:solidFill>
                <a:latin typeface="Times New Roman"/>
                <a:ea typeface="ＭＳ Ｐゴシック"/>
              </a:rPr>
              <a:t>1</a:t>
            </a:r>
            <a:r>
              <a:rPr lang="en-US" altLang="ja-JP" dirty="0">
                <a:solidFill>
                  <a:srgbClr val="000000"/>
                </a:solidFill>
                <a:latin typeface="Times New Roman"/>
                <a:ea typeface="ＭＳ Ｐゴシック"/>
              </a:rPr>
              <a:t>	0.08	</a:t>
            </a:r>
            <a:r>
              <a:rPr lang="en-US" altLang="ja-JP" b="1" dirty="0">
                <a:solidFill>
                  <a:srgbClr val="FF0000"/>
                </a:solidFill>
                <a:latin typeface="Times New Roman"/>
                <a:ea typeface="ＭＳ Ｐゴシック"/>
              </a:rPr>
              <a:t>0.05		0.05</a:t>
            </a:r>
          </a:p>
          <a:p>
            <a:r>
              <a:rPr lang="en-US" altLang="ja-JP" dirty="0">
                <a:solidFill>
                  <a:srgbClr val="000000"/>
                </a:solidFill>
                <a:latin typeface="Times New Roman"/>
                <a:ea typeface="ＭＳ Ｐゴシック"/>
              </a:rPr>
              <a:t>τ</a:t>
            </a:r>
            <a:r>
              <a:rPr lang="en-US" altLang="ja-JP" baseline="-25000" dirty="0">
                <a:solidFill>
                  <a:srgbClr val="000000"/>
                </a:solidFill>
                <a:latin typeface="Times New Roman"/>
                <a:ea typeface="ＭＳ Ｐゴシック"/>
              </a:rPr>
              <a:t>2</a:t>
            </a:r>
            <a:r>
              <a:rPr lang="en-US" altLang="ja-JP" dirty="0">
                <a:solidFill>
                  <a:srgbClr val="000000"/>
                </a:solidFill>
                <a:latin typeface="Times New Roman"/>
                <a:ea typeface="ＭＳ Ｐゴシック"/>
              </a:rPr>
              <a:t>	0.22	</a:t>
            </a:r>
            <a:r>
              <a:rPr lang="ja-JP" altLang="en-US" b="1" dirty="0">
                <a:solidFill>
                  <a:srgbClr val="FF0000"/>
                </a:solidFill>
                <a:latin typeface="Times New Roman"/>
                <a:ea typeface="ＭＳ Ｐゴシック"/>
              </a:rPr>
              <a:t>0.</a:t>
            </a:r>
            <a:r>
              <a:rPr lang="en-US" altLang="ja-JP" b="1" dirty="0">
                <a:solidFill>
                  <a:srgbClr val="FF0000"/>
                </a:solidFill>
                <a:latin typeface="Times New Roman"/>
                <a:ea typeface="ＭＳ Ｐゴシック"/>
              </a:rPr>
              <a:t>2		0.2</a:t>
            </a:r>
            <a:endParaRPr lang="ja-JP" altLang="en-US" b="1" dirty="0">
              <a:solidFill>
                <a:srgbClr val="FF0000"/>
              </a:solidFill>
              <a:latin typeface="Times New Roman"/>
              <a:ea typeface="ＭＳ Ｐゴシック"/>
            </a:endParaRPr>
          </a:p>
          <a:p>
            <a:r>
              <a:rPr lang="en-US" altLang="ja-JP" dirty="0">
                <a:solidFill>
                  <a:srgbClr val="000000"/>
                </a:solidFill>
                <a:latin typeface="Times New Roman"/>
                <a:ea typeface="ＭＳ Ｐゴシック"/>
              </a:rPr>
              <a:t>τ</a:t>
            </a:r>
            <a:r>
              <a:rPr lang="en-US" altLang="ja-JP" baseline="-25000" dirty="0">
                <a:solidFill>
                  <a:srgbClr val="000000"/>
                </a:solidFill>
                <a:latin typeface="Times New Roman"/>
                <a:ea typeface="ＭＳ Ｐゴシック"/>
              </a:rPr>
              <a:t>3</a:t>
            </a:r>
            <a:r>
              <a:rPr lang="en-US" altLang="ja-JP" dirty="0">
                <a:solidFill>
                  <a:srgbClr val="000000"/>
                </a:solidFill>
                <a:latin typeface="Times New Roman"/>
                <a:ea typeface="ＭＳ Ｐゴシック"/>
              </a:rPr>
              <a:t>	0.6	</a:t>
            </a:r>
            <a:r>
              <a:rPr lang="en-US" altLang="ja-JP" b="1" dirty="0">
                <a:solidFill>
                  <a:srgbClr val="FF0000"/>
                </a:solidFill>
                <a:latin typeface="Times New Roman"/>
                <a:ea typeface="ＭＳ Ｐゴシック"/>
              </a:rPr>
              <a:t>0.5		0.5</a:t>
            </a:r>
          </a:p>
          <a:p>
            <a:r>
              <a:rPr lang="en-US" altLang="ja-JP" dirty="0">
                <a:solidFill>
                  <a:srgbClr val="000000"/>
                </a:solidFill>
                <a:latin typeface="Times New Roman"/>
                <a:ea typeface="ＭＳ Ｐゴシック"/>
              </a:rPr>
              <a:t>		</a:t>
            </a:r>
            <a:r>
              <a:rPr lang="en-US" altLang="ja-JP" b="1" dirty="0">
                <a:solidFill>
                  <a:srgbClr val="000000"/>
                </a:solidFill>
                <a:latin typeface="Times New Roman"/>
                <a:ea typeface="ＭＳ Ｐゴシック"/>
              </a:rPr>
              <a:t>S2 = 1.2e-10</a:t>
            </a:r>
            <a:endParaRPr lang="ja-JP" altLang="en-US" b="1" dirty="0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9BF1B68-F16E-196B-42C9-0D1B1A4B7E3B}"/>
              </a:ext>
            </a:extLst>
          </p:cNvPr>
          <p:cNvSpPr txBox="1"/>
          <p:nvPr/>
        </p:nvSpPr>
        <p:spPr>
          <a:xfrm>
            <a:off x="263352" y="573034"/>
            <a:ext cx="9800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solidFill>
                  <a:srgbClr val="000000"/>
                </a:solidFill>
                <a:latin typeface="Cambria Math" panose="02040503050406030204" pitchFamily="18" charset="0"/>
                <a:ea typeface="ＭＳ Ｐゴシック"/>
              </a:rPr>
              <a:t>#1</a:t>
            </a:r>
            <a:r>
              <a:rPr lang="ja-JP" altLang="en-US" sz="2000" b="1" dirty="0">
                <a:solidFill>
                  <a:srgbClr val="000000"/>
                </a:solidFill>
                <a:latin typeface="Cambria Math" panose="02040503050406030204" pitchFamily="18" charset="0"/>
                <a:ea typeface="ＭＳ Ｐゴシック"/>
              </a:rPr>
              <a:t>の収束値を初期値にして再計算。収束判定条件 </a:t>
            </a:r>
            <a:r>
              <a:rPr lang="en-US" altLang="ja-JP" sz="2000" b="1" dirty="0">
                <a:solidFill>
                  <a:srgbClr val="000000"/>
                </a:solidFill>
                <a:latin typeface="Cambria Math" panose="02040503050406030204" pitchFamily="18" charset="0"/>
                <a:ea typeface="ＭＳ Ｐゴシック"/>
              </a:rPr>
              <a:t>S2 &lt; 10</a:t>
            </a:r>
            <a:r>
              <a:rPr lang="en-US" altLang="ja-JP" sz="2000" b="1" baseline="30000" dirty="0">
                <a:solidFill>
                  <a:srgbClr val="000000"/>
                </a:solidFill>
                <a:latin typeface="Cambria Math" panose="02040503050406030204" pitchFamily="18" charset="0"/>
                <a:ea typeface="ＭＳ Ｐゴシック"/>
              </a:rPr>
              <a:t>-5</a:t>
            </a:r>
            <a:r>
              <a:rPr lang="en-US" altLang="ja-JP" sz="2000" b="1" dirty="0">
                <a:solidFill>
                  <a:srgbClr val="000000"/>
                </a:solidFill>
                <a:latin typeface="Cambria Math" panose="02040503050406030204" pitchFamily="18" charset="0"/>
                <a:ea typeface="ＭＳ Ｐゴシック"/>
              </a:rPr>
              <a:t>, max </a:t>
            </a:r>
            <a:r>
              <a:rPr lang="en-US" altLang="ja-JP" sz="2000" b="1" dirty="0" err="1">
                <a:solidFill>
                  <a:srgbClr val="000000"/>
                </a:solidFill>
                <a:latin typeface="Cambria Math" panose="02040503050406030204" pitchFamily="18" charset="0"/>
                <a:ea typeface="ＭＳ Ｐゴシック"/>
              </a:rPr>
              <a:t>iter</a:t>
            </a:r>
            <a:r>
              <a:rPr lang="en-US" altLang="ja-JP" sz="2000" b="1" dirty="0">
                <a:solidFill>
                  <a:srgbClr val="000000"/>
                </a:solidFill>
                <a:latin typeface="Cambria Math" panose="02040503050406030204" pitchFamily="18" charset="0"/>
                <a:ea typeface="ＭＳ Ｐゴシック"/>
              </a:rPr>
              <a:t>=1300</a:t>
            </a:r>
          </a:p>
        </p:txBody>
      </p:sp>
    </p:spTree>
    <p:extLst>
      <p:ext uri="{BB962C8B-B14F-4D97-AF65-F5344CB8AC3E}">
        <p14:creationId xmlns:p14="http://schemas.microsoft.com/office/powerpoint/2010/main" val="2687234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1524000" y="0"/>
            <a:ext cx="914400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defRPr/>
            </a:pPr>
            <a:r>
              <a:rPr lang="ja-JP" altLang="en-US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入力ファイル</a:t>
            </a:r>
            <a:endParaRPr lang="ja-JP" altLang="en-US" sz="3600" kern="0" dirty="0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4A08E4B-EB0C-83B4-6983-F1680360C687}"/>
              </a:ext>
            </a:extLst>
          </p:cNvPr>
          <p:cNvSpPr txBox="1"/>
          <p:nvPr/>
        </p:nvSpPr>
        <p:spPr>
          <a:xfrm>
            <a:off x="1686572" y="771851"/>
            <a:ext cx="8981429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defTabSz="457200">
              <a:spcAft>
                <a:spcPts val="1800"/>
              </a:spcAft>
              <a:buFont typeface="+mj-lt"/>
              <a:buAutoNum type="arabicPeriod"/>
              <a:defRPr/>
            </a:pPr>
            <a:r>
              <a:rPr lang="en-US" altLang="ja-JP" sz="2400" b="1" dirty="0" err="1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x,y</a:t>
            </a:r>
            <a:r>
              <a:rPr lang="ja-JP" altLang="en-US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データの入った</a:t>
            </a:r>
            <a:r>
              <a:rPr lang="en-US" altLang="ja-JP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.xlsx</a:t>
            </a:r>
            <a:r>
              <a:rPr lang="ja-JP" altLang="en-US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ファイル</a:t>
            </a:r>
            <a:endParaRPr lang="en-US" altLang="ja-JP" sz="2400" b="1" dirty="0">
              <a:solidFill>
                <a:srgbClr val="000000"/>
              </a:solidFill>
              <a:latin typeface="Times New Roman" pitchFamily="18" charset="0"/>
              <a:ea typeface="ＭＳ Ｐゴシック" pitchFamily="50" charset="-128"/>
            </a:endParaRPr>
          </a:p>
          <a:p>
            <a:pPr marL="457200" indent="-457200" defTabSz="457200">
              <a:spcAft>
                <a:spcPts val="1800"/>
              </a:spcAft>
              <a:buFont typeface="+mj-lt"/>
              <a:buAutoNum type="arabicPeriod"/>
              <a:defRPr/>
            </a:pPr>
            <a:r>
              <a:rPr lang="en-US" altLang="ja-JP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X,</a:t>
            </a:r>
            <a:r>
              <a:rPr lang="ja-JP" altLang="en-US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 </a:t>
            </a:r>
            <a:r>
              <a:rPr lang="en-US" altLang="ja-JP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Y</a:t>
            </a:r>
            <a:r>
              <a:rPr lang="ja-JP" altLang="en-US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データの列は</a:t>
            </a:r>
            <a:r>
              <a:rPr lang="en-US" altLang="ja-JP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Launcher.py</a:t>
            </a:r>
            <a:r>
              <a:rPr lang="ja-JP" altLang="en-US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のダイアログで選択する</a:t>
            </a:r>
            <a:endParaRPr lang="en-US" altLang="ja-JP" sz="2400" b="1" dirty="0">
              <a:solidFill>
                <a:srgbClr val="000000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39F1589C-5D9B-D044-2054-995BB0C8DD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162175"/>
            <a:ext cx="914400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defRPr/>
            </a:pPr>
            <a:r>
              <a:rPr lang="ja-JP" altLang="en-US" sz="3600" b="1">
                <a:solidFill>
                  <a:srgbClr val="0000FF"/>
                </a:solidFill>
                <a:latin typeface="Times New Roman"/>
                <a:ea typeface="ＭＳ Ｐゴシック"/>
              </a:rPr>
              <a:t>サンプル入力</a:t>
            </a:r>
            <a:r>
              <a:rPr lang="ja-JP" altLang="en-US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ファイル</a:t>
            </a:r>
            <a:endParaRPr lang="ja-JP" altLang="en-US" sz="3600" kern="0" dirty="0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BD4AE75-C071-290D-AF5C-8D1F537F8ADC}"/>
              </a:ext>
            </a:extLst>
          </p:cNvPr>
          <p:cNvSpPr txBox="1"/>
          <p:nvPr/>
        </p:nvSpPr>
        <p:spPr>
          <a:xfrm>
            <a:off x="1838972" y="2898086"/>
            <a:ext cx="8981429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spcAft>
                <a:spcPts val="1800"/>
              </a:spcAft>
              <a:defRPr/>
            </a:pPr>
            <a:r>
              <a:rPr lang="en-US" altLang="ja-JP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[</a:t>
            </a:r>
            <a:r>
              <a:rPr lang="en-US" altLang="ja-JP" sz="2400" b="1" dirty="0" err="1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tkprog_X_path</a:t>
            </a:r>
            <a:r>
              <a:rPr lang="en-US" altLang="ja-JP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]\spectrum\decay.xlsx</a:t>
            </a:r>
          </a:p>
          <a:p>
            <a:pPr defTabSz="457200">
              <a:spcAft>
                <a:spcPts val="1800"/>
              </a:spcAft>
              <a:defRPr/>
            </a:pPr>
            <a:r>
              <a:rPr lang="en-US" altLang="ja-JP" sz="2400" b="1" i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f</a:t>
            </a:r>
            <a:r>
              <a:rPr lang="en-US" altLang="ja-JP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(</a:t>
            </a:r>
            <a:r>
              <a:rPr lang="en-US" altLang="ja-JP" sz="2400" b="1" i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x</a:t>
            </a:r>
            <a:r>
              <a:rPr lang="en-US" altLang="ja-JP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) = </a:t>
            </a:r>
            <a:r>
              <a:rPr lang="fr-FR" altLang="ja-JP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	0.3 + 0.1 exp(-</a:t>
            </a:r>
            <a:r>
              <a:rPr lang="fr-FR" altLang="ja-JP" sz="2400" b="1" i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t</a:t>
            </a:r>
            <a:r>
              <a:rPr lang="fr-FR" altLang="ja-JP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 / </a:t>
            </a:r>
            <a:r>
              <a:rPr lang="fr-FR" altLang="ja-JP" sz="2400" b="1" dirty="0">
                <a:solidFill>
                  <a:srgbClr val="FF0000"/>
                </a:solidFill>
                <a:latin typeface="Times New Roman" pitchFamily="18" charset="0"/>
                <a:ea typeface="ＭＳ Ｐゴシック" pitchFamily="50" charset="-128"/>
              </a:rPr>
              <a:t>0.05</a:t>
            </a:r>
            <a:r>
              <a:rPr lang="fr-FR" altLang="ja-JP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) + 0.5 exp(-t / </a:t>
            </a:r>
            <a:r>
              <a:rPr lang="fr-FR" altLang="ja-JP" sz="2400" b="1" dirty="0">
                <a:solidFill>
                  <a:srgbClr val="FF0000"/>
                </a:solidFill>
                <a:latin typeface="Times New Roman" pitchFamily="18" charset="0"/>
                <a:ea typeface="ＭＳ Ｐゴシック" pitchFamily="50" charset="-128"/>
              </a:rPr>
              <a:t>0.2</a:t>
            </a:r>
            <a:r>
              <a:rPr lang="fr-FR" altLang="ja-JP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) + 0.2 exp(-</a:t>
            </a:r>
            <a:r>
              <a:rPr lang="fr-FR" altLang="ja-JP" sz="2400" b="1" i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t</a:t>
            </a:r>
            <a:r>
              <a:rPr lang="fr-FR" altLang="ja-JP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 / </a:t>
            </a:r>
            <a:r>
              <a:rPr lang="fr-FR" altLang="ja-JP" sz="2400" b="1" dirty="0">
                <a:solidFill>
                  <a:srgbClr val="FF0000"/>
                </a:solidFill>
                <a:latin typeface="Times New Roman" pitchFamily="18" charset="0"/>
                <a:ea typeface="ＭＳ Ｐゴシック" pitchFamily="50" charset="-128"/>
              </a:rPr>
              <a:t>0.5</a:t>
            </a:r>
            <a:r>
              <a:rPr lang="fr-FR" altLang="ja-JP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)</a:t>
            </a:r>
          </a:p>
          <a:p>
            <a:pPr defTabSz="457200">
              <a:spcAft>
                <a:spcPts val="1800"/>
              </a:spcAft>
              <a:defRPr/>
            </a:pPr>
            <a:r>
              <a:rPr lang="fr-FR" altLang="ja-JP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      </a:t>
            </a:r>
            <a:r>
              <a:rPr lang="en-US" altLang="ja-JP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τ</a:t>
            </a:r>
            <a:r>
              <a:rPr lang="ja-JP" altLang="en-US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 </a:t>
            </a:r>
            <a:r>
              <a:rPr lang="en-US" altLang="ja-JP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=</a:t>
            </a:r>
            <a:r>
              <a:rPr lang="ja-JP" altLang="en-US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 </a:t>
            </a:r>
            <a:r>
              <a:rPr lang="en-US" altLang="ja-JP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0.05, 0.2, 0.5</a:t>
            </a:r>
          </a:p>
        </p:txBody>
      </p:sp>
    </p:spTree>
    <p:extLst>
      <p:ext uri="{BB962C8B-B14F-4D97-AF65-F5344CB8AC3E}">
        <p14:creationId xmlns:p14="http://schemas.microsoft.com/office/powerpoint/2010/main" val="1195059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8B2B2494-24A6-9472-5477-6FE697CA06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276350"/>
            <a:ext cx="4305300" cy="558165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E50577C8-2791-4D86-A57D-F49E74F4D87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836" b="5631"/>
          <a:stretch/>
        </p:blipFill>
        <p:spPr>
          <a:xfrm>
            <a:off x="5375920" y="654661"/>
            <a:ext cx="6755527" cy="6214431"/>
          </a:xfrm>
          <a:prstGeom prst="rect">
            <a:avLst/>
          </a:prstGeom>
        </p:spPr>
      </p:pic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1524000" y="0"/>
            <a:ext cx="914400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defRPr/>
            </a:pPr>
            <a:r>
              <a:rPr lang="en-US" altLang="ja-JP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decay.py</a:t>
            </a:r>
            <a:endParaRPr lang="ja-JP" altLang="en-US" sz="3600" kern="0" dirty="0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8459E68-04B0-8E0E-2C35-AAE9B993A373}"/>
              </a:ext>
            </a:extLst>
          </p:cNvPr>
          <p:cNvSpPr/>
          <p:nvPr/>
        </p:nvSpPr>
        <p:spPr>
          <a:xfrm>
            <a:off x="1637586" y="5541585"/>
            <a:ext cx="1196282" cy="29563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ja-JP" altLang="en-US">
              <a:solidFill>
                <a:srgbClr val="FFFFFF"/>
              </a:solidFill>
              <a:latin typeface="Times New Roman"/>
              <a:ea typeface="ＭＳ Ｐゴシック"/>
            </a:endParaRPr>
          </a:p>
        </p:txBody>
      </p: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AB24C6E6-3808-E069-DF20-E85AC76789EB}"/>
              </a:ext>
            </a:extLst>
          </p:cNvPr>
          <p:cNvCxnSpPr>
            <a:cxnSpLocks/>
          </p:cNvCxnSpPr>
          <p:nvPr/>
        </p:nvCxnSpPr>
        <p:spPr>
          <a:xfrm flipV="1">
            <a:off x="2833868" y="1298534"/>
            <a:ext cx="2328682" cy="428311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44AA2BE-B965-130E-C908-8F439C96DD3A}"/>
              </a:ext>
            </a:extLst>
          </p:cNvPr>
          <p:cNvSpPr/>
          <p:nvPr/>
        </p:nvSpPr>
        <p:spPr>
          <a:xfrm>
            <a:off x="4885026" y="899428"/>
            <a:ext cx="459535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b="1" dirty="0">
                <a:solidFill>
                  <a:srgbClr val="0099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[</a:t>
            </a:r>
            <a:r>
              <a:rPr lang="en-US" altLang="ja-JP" b="1" dirty="0" err="1">
                <a:solidFill>
                  <a:srgbClr val="0099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tkprog_XX</a:t>
            </a:r>
            <a:r>
              <a:rPr lang="en-US" altLang="ja-JP" b="1" dirty="0">
                <a:solidFill>
                  <a:srgbClr val="0099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]\spectrum\decay-extended.xlsx</a:t>
            </a:r>
          </a:p>
        </p:txBody>
      </p:sp>
    </p:spTree>
    <p:extLst>
      <p:ext uri="{BB962C8B-B14F-4D97-AF65-F5344CB8AC3E}">
        <p14:creationId xmlns:p14="http://schemas.microsoft.com/office/powerpoint/2010/main" val="3120350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CB6EE258-98A5-ECA0-332E-03F989333C0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836" b="5631"/>
          <a:stretch/>
        </p:blipFill>
        <p:spPr>
          <a:xfrm>
            <a:off x="2783632" y="636507"/>
            <a:ext cx="6755527" cy="6214431"/>
          </a:xfrm>
          <a:prstGeom prst="rect">
            <a:avLst/>
          </a:prstGeom>
        </p:spPr>
      </p:pic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1524000" y="0"/>
            <a:ext cx="914400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defRPr/>
            </a:pPr>
            <a:r>
              <a:rPr lang="en-US" altLang="ja-JP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decay.py: mode = fit</a:t>
            </a:r>
            <a:endParaRPr lang="ja-JP" altLang="en-US" sz="3600" kern="0" dirty="0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E7AE663-3035-9A54-9F40-766D566E378E}"/>
              </a:ext>
            </a:extLst>
          </p:cNvPr>
          <p:cNvSpPr/>
          <p:nvPr/>
        </p:nvSpPr>
        <p:spPr>
          <a:xfrm>
            <a:off x="2639616" y="6562368"/>
            <a:ext cx="540955" cy="29563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ja-JP" altLang="en-US">
              <a:solidFill>
                <a:srgbClr val="FFFFFF"/>
              </a:solidFill>
              <a:latin typeface="Times New Roman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597472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04D40D60-EBB1-AD81-3C5B-4590172092B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15" t="4851" b="5900"/>
          <a:stretch/>
        </p:blipFill>
        <p:spPr>
          <a:xfrm>
            <a:off x="1239026" y="678778"/>
            <a:ext cx="9428974" cy="6120680"/>
          </a:xfrm>
          <a:prstGeom prst="rect">
            <a:avLst/>
          </a:prstGeom>
        </p:spPr>
      </p:pic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1524000" y="0"/>
            <a:ext cx="914400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defRPr/>
            </a:pPr>
            <a:r>
              <a:rPr lang="en-US" altLang="ja-JP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decay.py: mode = plot</a:t>
            </a:r>
            <a:endParaRPr lang="ja-JP" altLang="en-US" sz="3600" kern="0" dirty="0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DE91BEE-5C8D-191C-1751-4150A43F1CDD}"/>
              </a:ext>
            </a:extLst>
          </p:cNvPr>
          <p:cNvSpPr txBox="1"/>
          <p:nvPr/>
        </p:nvSpPr>
        <p:spPr>
          <a:xfrm>
            <a:off x="2971801" y="1235363"/>
            <a:ext cx="6848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i="1" dirty="0">
                <a:solidFill>
                  <a:srgbClr val="000000"/>
                </a:solidFill>
                <a:latin typeface="Times New Roman"/>
                <a:ea typeface="ＭＳ Ｐゴシック"/>
              </a:rPr>
              <a:t>f</a:t>
            </a:r>
            <a:r>
              <a:rPr lang="en-US" altLang="ja-JP" sz="3200" dirty="0">
                <a:solidFill>
                  <a:srgbClr val="000000"/>
                </a:solidFill>
                <a:latin typeface="Times New Roman"/>
                <a:ea typeface="ＭＳ Ｐゴシック"/>
              </a:rPr>
              <a:t>(</a:t>
            </a:r>
            <a:r>
              <a:rPr lang="en-US" altLang="ja-JP" sz="3200" i="1" dirty="0">
                <a:solidFill>
                  <a:srgbClr val="000000"/>
                </a:solidFill>
                <a:latin typeface="Times New Roman"/>
                <a:ea typeface="ＭＳ Ｐゴシック"/>
              </a:rPr>
              <a:t>t</a:t>
            </a:r>
            <a:r>
              <a:rPr lang="en-US" altLang="ja-JP" sz="3200" dirty="0">
                <a:solidFill>
                  <a:srgbClr val="000000"/>
                </a:solidFill>
                <a:latin typeface="Times New Roman"/>
                <a:ea typeface="ＭＳ Ｐゴシック"/>
              </a:rPr>
              <a:t>)</a:t>
            </a:r>
            <a:endParaRPr lang="ja-JP" altLang="en-US" sz="3200" dirty="0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A1BF9EA-A69C-4707-463C-C87AEBE6C357}"/>
              </a:ext>
            </a:extLst>
          </p:cNvPr>
          <p:cNvSpPr txBox="1"/>
          <p:nvPr/>
        </p:nvSpPr>
        <p:spPr>
          <a:xfrm>
            <a:off x="5405213" y="1066085"/>
            <a:ext cx="1422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i="1" dirty="0">
                <a:solidFill>
                  <a:srgbClr val="000000"/>
                </a:solidFill>
                <a:latin typeface="Times New Roman"/>
                <a:ea typeface="ＭＳ Ｐゴシック"/>
              </a:rPr>
              <a:t>f</a:t>
            </a:r>
            <a:r>
              <a:rPr lang="en-US" altLang="ja-JP" sz="2400" dirty="0">
                <a:solidFill>
                  <a:srgbClr val="000000"/>
                </a:solidFill>
                <a:latin typeface="Times New Roman"/>
                <a:ea typeface="ＭＳ Ｐゴシック"/>
              </a:rPr>
              <a:t>(</a:t>
            </a:r>
            <a:r>
              <a:rPr lang="en-US" altLang="ja-JP" sz="2400" i="1" dirty="0">
                <a:solidFill>
                  <a:srgbClr val="000000"/>
                </a:solidFill>
                <a:latin typeface="Times New Roman"/>
                <a:ea typeface="ＭＳ Ｐゴシック"/>
              </a:rPr>
              <a:t>t</a:t>
            </a:r>
            <a:r>
              <a:rPr lang="en-US" altLang="ja-JP" sz="2400" dirty="0">
                <a:solidFill>
                  <a:srgbClr val="000000"/>
                </a:solidFill>
                <a:latin typeface="Times New Roman"/>
                <a:ea typeface="ＭＳ Ｐゴシック"/>
              </a:rPr>
              <a:t>) – log t</a:t>
            </a:r>
            <a:endParaRPr lang="ja-JP" altLang="en-US" sz="2400" dirty="0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40BCE2C-6277-6501-A4B8-5A292BE35F01}"/>
              </a:ext>
            </a:extLst>
          </p:cNvPr>
          <p:cNvSpPr txBox="1"/>
          <p:nvPr/>
        </p:nvSpPr>
        <p:spPr>
          <a:xfrm>
            <a:off x="8688288" y="1988840"/>
            <a:ext cx="13773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000000"/>
                </a:solidFill>
                <a:latin typeface="Times New Roman"/>
                <a:ea typeface="ＭＳ Ｐゴシック"/>
              </a:rPr>
              <a:t>Ridge</a:t>
            </a:r>
          </a:p>
          <a:p>
            <a:r>
              <a:rPr lang="en-US" altLang="ja-JP" dirty="0">
                <a:solidFill>
                  <a:srgbClr val="000000"/>
                </a:solidFill>
                <a:latin typeface="Times New Roman"/>
                <a:ea typeface="ＭＳ Ｐゴシック"/>
              </a:rPr>
              <a:t>LASSO</a:t>
            </a:r>
            <a:r>
              <a:rPr lang="ja-JP" alt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回帰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A8DC34B-AE03-39CD-2BF8-E275BCE92CDB}"/>
              </a:ext>
            </a:extLst>
          </p:cNvPr>
          <p:cNvSpPr txBox="1"/>
          <p:nvPr/>
        </p:nvSpPr>
        <p:spPr>
          <a:xfrm>
            <a:off x="2639616" y="5622637"/>
            <a:ext cx="48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i="1" dirty="0">
                <a:solidFill>
                  <a:srgbClr val="FF0000"/>
                </a:solidFill>
                <a:latin typeface="Times New Roman"/>
                <a:ea typeface="ＭＳ Ｐゴシック"/>
              </a:rPr>
              <a:t>b</a:t>
            </a:r>
            <a:r>
              <a:rPr lang="en-US" altLang="ja-JP" sz="2800" b="1" baseline="-25000" dirty="0">
                <a:solidFill>
                  <a:srgbClr val="FF0000"/>
                </a:solidFill>
                <a:latin typeface="Times New Roman"/>
                <a:ea typeface="ＭＳ Ｐゴシック"/>
              </a:rPr>
              <a:t>0</a:t>
            </a:r>
            <a:endParaRPr lang="ja-JP" altLang="en-US" sz="2800" b="1" dirty="0">
              <a:solidFill>
                <a:srgbClr val="FF0000"/>
              </a:solidFill>
              <a:latin typeface="Times New Roman"/>
              <a:ea typeface="ＭＳ Ｐゴシック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FE3E5D3-90DA-BECE-74DD-1E2EF49AAEB6}"/>
              </a:ext>
            </a:extLst>
          </p:cNvPr>
          <p:cNvSpPr txBox="1"/>
          <p:nvPr/>
        </p:nvSpPr>
        <p:spPr>
          <a:xfrm>
            <a:off x="2938585" y="3971975"/>
            <a:ext cx="3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τ</a:t>
            </a:r>
            <a:endParaRPr lang="ja-JP" altLang="en-US" sz="2800" b="1" dirty="0">
              <a:solidFill>
                <a:srgbClr val="0000FF"/>
              </a:solidFill>
              <a:latin typeface="Times New Roman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829172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B9B72796-713D-7FFB-724E-78F308E111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713" b="6950"/>
          <a:stretch/>
        </p:blipFill>
        <p:spPr>
          <a:xfrm>
            <a:off x="975668" y="997556"/>
            <a:ext cx="9674273" cy="5851175"/>
          </a:xfrm>
          <a:prstGeom prst="rect">
            <a:avLst/>
          </a:prstGeom>
        </p:spPr>
      </p:pic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1524000" y="0"/>
            <a:ext cx="914400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defRPr/>
            </a:pPr>
            <a:r>
              <a:rPr lang="en-US" altLang="ja-JP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decay.py: mode = fit</a:t>
            </a:r>
            <a:endParaRPr lang="ja-JP" altLang="en-US" sz="3600" kern="0" dirty="0">
              <a:solidFill>
                <a:srgbClr val="FF0000"/>
              </a:solidFill>
              <a:latin typeface="Times New Roman"/>
              <a:ea typeface="ＭＳ Ｐゴシック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A5390F0-C6E5-4E10-AD12-0708BDEF3E46}"/>
              </a:ext>
            </a:extLst>
          </p:cNvPr>
          <p:cNvSpPr txBox="1"/>
          <p:nvPr/>
        </p:nvSpPr>
        <p:spPr>
          <a:xfrm>
            <a:off x="1657349" y="597446"/>
            <a:ext cx="8496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rgbClr val="000000"/>
                </a:solidFill>
                <a:latin typeface="Cambria Math" panose="02040503050406030204" pitchFamily="18" charset="0"/>
                <a:ea typeface="ＭＳ Ｐゴシック"/>
              </a:rPr>
              <a:t>非線形最小二乗回帰</a:t>
            </a:r>
            <a:r>
              <a:rPr lang="en-US" altLang="ja-JP" sz="2000" b="1" dirty="0">
                <a:solidFill>
                  <a:srgbClr val="000000"/>
                </a:solidFill>
                <a:latin typeface="Cambria Math" panose="02040503050406030204" pitchFamily="18" charset="0"/>
                <a:ea typeface="ＭＳ Ｐゴシック"/>
              </a:rPr>
              <a:t>: </a:t>
            </a:r>
            <a:r>
              <a:rPr lang="ja-JP" altLang="en-US" sz="2000" b="1" dirty="0">
                <a:solidFill>
                  <a:srgbClr val="000000"/>
                </a:solidFill>
                <a:latin typeface="Cambria Math" panose="02040503050406030204" pitchFamily="18" charset="0"/>
                <a:ea typeface="ＭＳ Ｐゴシック"/>
              </a:rPr>
              <a:t>適当な初期値</a:t>
            </a:r>
            <a:endParaRPr lang="en-US" altLang="ja-JP" sz="2000" b="1" dirty="0">
              <a:solidFill>
                <a:srgbClr val="000000"/>
              </a:solidFill>
              <a:latin typeface="Cambria Math" panose="02040503050406030204" pitchFamily="18" charset="0"/>
              <a:ea typeface="ＭＳ Ｐゴシック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60BFD5E-08A6-9BCE-7474-816676883373}"/>
              </a:ext>
            </a:extLst>
          </p:cNvPr>
          <p:cNvSpPr txBox="1"/>
          <p:nvPr/>
        </p:nvSpPr>
        <p:spPr>
          <a:xfrm>
            <a:off x="5015880" y="4142112"/>
            <a:ext cx="463867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i="1" dirty="0">
                <a:solidFill>
                  <a:srgbClr val="000000"/>
                </a:solidFill>
                <a:latin typeface="Times New Roman"/>
                <a:ea typeface="ＭＳ Ｐゴシック"/>
              </a:rPr>
              <a:t>	</a:t>
            </a:r>
            <a:r>
              <a:rPr lang="ja-JP" alt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初期値</a:t>
            </a:r>
            <a:r>
              <a:rPr lang="en-US" altLang="ja-JP" dirty="0">
                <a:solidFill>
                  <a:srgbClr val="000000"/>
                </a:solidFill>
                <a:latin typeface="Times New Roman"/>
                <a:ea typeface="ＭＳ Ｐゴシック"/>
              </a:rPr>
              <a:t>	</a:t>
            </a:r>
            <a:r>
              <a:rPr lang="ja-JP" alt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収束値</a:t>
            </a:r>
            <a:r>
              <a:rPr lang="en-US" altLang="ja-JP" dirty="0">
                <a:solidFill>
                  <a:srgbClr val="000000"/>
                </a:solidFill>
                <a:latin typeface="Times New Roman"/>
                <a:ea typeface="ＭＳ Ｐゴシック"/>
              </a:rPr>
              <a:t>		</a:t>
            </a:r>
            <a:r>
              <a:rPr lang="ja-JP" alt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精確値</a:t>
            </a:r>
            <a:endParaRPr lang="en-US" altLang="ja-JP" dirty="0">
              <a:solidFill>
                <a:srgbClr val="000000"/>
              </a:solidFill>
              <a:latin typeface="Times New Roman"/>
              <a:ea typeface="ＭＳ Ｐゴシック"/>
            </a:endParaRPr>
          </a:p>
          <a:p>
            <a:r>
              <a:rPr lang="en-US" altLang="ja-JP" i="1" dirty="0">
                <a:solidFill>
                  <a:srgbClr val="000000"/>
                </a:solidFill>
                <a:latin typeface="Times New Roman"/>
                <a:ea typeface="ＭＳ Ｐゴシック"/>
              </a:rPr>
              <a:t>b</a:t>
            </a:r>
            <a:r>
              <a:rPr lang="ja-JP" altLang="en-US" baseline="-25000" dirty="0">
                <a:solidFill>
                  <a:srgbClr val="000000"/>
                </a:solidFill>
                <a:latin typeface="Times New Roman"/>
                <a:ea typeface="ＭＳ Ｐゴシック"/>
              </a:rPr>
              <a:t>0</a:t>
            </a:r>
            <a:r>
              <a:rPr lang="en-US" altLang="ja-JP" dirty="0">
                <a:solidFill>
                  <a:srgbClr val="000000"/>
                </a:solidFill>
                <a:latin typeface="Times New Roman"/>
                <a:ea typeface="ＭＳ Ｐゴシック"/>
              </a:rPr>
              <a:t>	0.0	</a:t>
            </a:r>
            <a:r>
              <a:rPr lang="ja-JP" alt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-0.02</a:t>
            </a:r>
            <a:r>
              <a:rPr lang="en-US" altLang="ja-JP" dirty="0">
                <a:solidFill>
                  <a:srgbClr val="000000"/>
                </a:solidFill>
                <a:latin typeface="Times New Roman"/>
                <a:ea typeface="ＭＳ Ｐゴシック"/>
              </a:rPr>
              <a:t>6		0.3</a:t>
            </a:r>
            <a:endParaRPr lang="ja-JP" altLang="en-US" dirty="0">
              <a:solidFill>
                <a:srgbClr val="000000"/>
              </a:solidFill>
              <a:latin typeface="Times New Roman"/>
              <a:ea typeface="ＭＳ Ｐゴシック"/>
            </a:endParaRPr>
          </a:p>
          <a:p>
            <a:r>
              <a:rPr lang="en-US" altLang="ja-JP" dirty="0">
                <a:solidFill>
                  <a:srgbClr val="000000"/>
                </a:solidFill>
                <a:latin typeface="Times New Roman"/>
                <a:ea typeface="ＭＳ Ｐゴシック"/>
              </a:rPr>
              <a:t>τ</a:t>
            </a:r>
            <a:r>
              <a:rPr lang="en-US" altLang="ja-JP" baseline="-25000" dirty="0">
                <a:solidFill>
                  <a:srgbClr val="000000"/>
                </a:solidFill>
                <a:latin typeface="Times New Roman"/>
                <a:ea typeface="ＭＳ Ｐゴシック"/>
              </a:rPr>
              <a:t>1</a:t>
            </a:r>
            <a:r>
              <a:rPr lang="en-US" altLang="ja-JP" dirty="0">
                <a:solidFill>
                  <a:srgbClr val="000000"/>
                </a:solidFill>
                <a:latin typeface="Times New Roman"/>
                <a:ea typeface="ＭＳ Ｐゴシック"/>
              </a:rPr>
              <a:t>	0.1	2.1e-5		0.05</a:t>
            </a:r>
          </a:p>
          <a:p>
            <a:r>
              <a:rPr lang="en-US" altLang="ja-JP" dirty="0">
                <a:solidFill>
                  <a:srgbClr val="000000"/>
                </a:solidFill>
                <a:latin typeface="Times New Roman"/>
                <a:ea typeface="ＭＳ Ｐゴシック"/>
              </a:rPr>
              <a:t>τ</a:t>
            </a:r>
            <a:r>
              <a:rPr lang="en-US" altLang="ja-JP" baseline="-25000" dirty="0">
                <a:solidFill>
                  <a:srgbClr val="000000"/>
                </a:solidFill>
                <a:latin typeface="Times New Roman"/>
                <a:ea typeface="ＭＳ Ｐゴシック"/>
              </a:rPr>
              <a:t>2</a:t>
            </a:r>
            <a:r>
              <a:rPr lang="en-US" altLang="ja-JP" dirty="0">
                <a:solidFill>
                  <a:srgbClr val="000000"/>
                </a:solidFill>
                <a:latin typeface="Times New Roman"/>
                <a:ea typeface="ＭＳ Ｐゴシック"/>
              </a:rPr>
              <a:t>	0.3	0.036		0.2</a:t>
            </a:r>
            <a:endParaRPr lang="ja-JP" altLang="en-US" dirty="0">
              <a:solidFill>
                <a:srgbClr val="000000"/>
              </a:solidFill>
              <a:latin typeface="Times New Roman"/>
              <a:ea typeface="ＭＳ Ｐゴシック"/>
            </a:endParaRPr>
          </a:p>
          <a:p>
            <a:r>
              <a:rPr lang="en-US" altLang="ja-JP" dirty="0">
                <a:solidFill>
                  <a:srgbClr val="000000"/>
                </a:solidFill>
                <a:latin typeface="Times New Roman"/>
                <a:ea typeface="ＭＳ Ｐゴシック"/>
              </a:rPr>
              <a:t>τ</a:t>
            </a:r>
            <a:r>
              <a:rPr lang="en-US" altLang="ja-JP" baseline="-25000" dirty="0">
                <a:solidFill>
                  <a:srgbClr val="000000"/>
                </a:solidFill>
                <a:latin typeface="Times New Roman"/>
                <a:ea typeface="ＭＳ Ｐゴシック"/>
              </a:rPr>
              <a:t>3</a:t>
            </a:r>
            <a:r>
              <a:rPr lang="en-US" altLang="ja-JP" dirty="0">
                <a:solidFill>
                  <a:srgbClr val="000000"/>
                </a:solidFill>
                <a:latin typeface="Times New Roman"/>
                <a:ea typeface="ＭＳ Ｐゴシック"/>
              </a:rPr>
              <a:t>	1.0	</a:t>
            </a:r>
            <a:r>
              <a:rPr lang="ja-JP" alt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5.</a:t>
            </a:r>
            <a:r>
              <a:rPr lang="en-US" altLang="ja-JP" dirty="0">
                <a:solidFill>
                  <a:srgbClr val="000000"/>
                </a:solidFill>
                <a:latin typeface="Times New Roman"/>
                <a:ea typeface="ＭＳ Ｐゴシック"/>
              </a:rPr>
              <a:t>31		0.5</a:t>
            </a:r>
          </a:p>
          <a:p>
            <a:r>
              <a:rPr lang="en-US" altLang="ja-JP" dirty="0">
                <a:solidFill>
                  <a:srgbClr val="000000"/>
                </a:solidFill>
                <a:latin typeface="Times New Roman"/>
                <a:ea typeface="ＭＳ Ｐゴシック"/>
              </a:rPr>
              <a:t>		</a:t>
            </a:r>
            <a:r>
              <a:rPr lang="en-US" altLang="ja-JP" b="1" dirty="0">
                <a:solidFill>
                  <a:srgbClr val="000000"/>
                </a:solidFill>
                <a:latin typeface="Times New Roman"/>
                <a:ea typeface="ＭＳ Ｐゴシック"/>
              </a:rPr>
              <a:t>S2 = 18.5</a:t>
            </a:r>
            <a:endParaRPr lang="ja-JP" altLang="en-US" dirty="0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771535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0ACE160B-5139-F1A0-04BD-D62D93F75EB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16" t="50000" r="64406" b="5901"/>
          <a:stretch/>
        </p:blipFill>
        <p:spPr>
          <a:xfrm>
            <a:off x="163092" y="1216204"/>
            <a:ext cx="5993809" cy="5472608"/>
          </a:xfrm>
          <a:prstGeom prst="rect">
            <a:avLst/>
          </a:prstGeom>
        </p:spPr>
      </p:pic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1524000" y="0"/>
            <a:ext cx="914400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defRPr/>
            </a:pPr>
            <a:r>
              <a:rPr lang="en-US" altLang="ja-JP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decay.py: mode = plot:</a:t>
            </a:r>
            <a:r>
              <a:rPr lang="ja-JP" altLang="en-US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 </a:t>
            </a:r>
            <a:r>
              <a:rPr lang="ja-JP" altLang="en-US" sz="3600" b="1" dirty="0">
                <a:solidFill>
                  <a:srgbClr val="FF0000"/>
                </a:solidFill>
                <a:latin typeface="Times New Roman"/>
                <a:ea typeface="ＭＳ Ｐゴシック"/>
              </a:rPr>
              <a:t>単一緩和近似</a:t>
            </a:r>
            <a:endParaRPr lang="ja-JP" altLang="en-US" sz="3600" kern="0" dirty="0">
              <a:solidFill>
                <a:srgbClr val="FF0000"/>
              </a:solidFill>
              <a:latin typeface="Times New Roman"/>
              <a:ea typeface="ＭＳ Ｐゴシック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3E378DD-7BF9-1602-453E-E4C23FFE9C0D}"/>
              </a:ext>
            </a:extLst>
          </p:cNvPr>
          <p:cNvSpPr txBox="1"/>
          <p:nvPr/>
        </p:nvSpPr>
        <p:spPr>
          <a:xfrm>
            <a:off x="163092" y="692809"/>
            <a:ext cx="74751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rgbClr val="000000"/>
                </a:solidFill>
                <a:latin typeface="Times New Roman"/>
                <a:ea typeface="ＭＳ Ｐゴシック"/>
              </a:rPr>
              <a:t>単一緩和近似</a:t>
            </a:r>
            <a:r>
              <a:rPr lang="en-US" altLang="ja-JP" sz="2000" b="1" dirty="0">
                <a:solidFill>
                  <a:srgbClr val="000000"/>
                </a:solidFill>
                <a:latin typeface="Times New Roman"/>
                <a:ea typeface="ＭＳ Ｐゴシック"/>
              </a:rPr>
              <a:t>:</a:t>
            </a:r>
            <a:r>
              <a:rPr lang="ja-JP" altLang="en-US" sz="2000" b="1" dirty="0">
                <a:solidFill>
                  <a:srgbClr val="000000"/>
                </a:solidFill>
                <a:latin typeface="Times New Roman"/>
                <a:ea typeface="ＭＳ Ｐゴシック"/>
              </a:rPr>
              <a:t> 局所的に </a:t>
            </a:r>
            <a:r>
              <a:rPr lang="en-US" altLang="ja-JP" sz="2000" b="1" i="1" dirty="0">
                <a:solidFill>
                  <a:srgbClr val="000000"/>
                </a:solidFill>
                <a:latin typeface="Times New Roman"/>
                <a:ea typeface="ＭＳ Ｐゴシック"/>
              </a:rPr>
              <a:t>f</a:t>
            </a:r>
            <a:r>
              <a:rPr lang="en-US" altLang="ja-JP" sz="2000" b="1" dirty="0">
                <a:solidFill>
                  <a:srgbClr val="000000"/>
                </a:solidFill>
                <a:latin typeface="Times New Roman"/>
                <a:ea typeface="ＭＳ Ｐゴシック"/>
              </a:rPr>
              <a:t>(</a:t>
            </a:r>
            <a:r>
              <a:rPr lang="en-US" altLang="ja-JP" sz="2000" b="1" i="1" dirty="0">
                <a:solidFill>
                  <a:srgbClr val="000000"/>
                </a:solidFill>
                <a:latin typeface="Times New Roman"/>
                <a:ea typeface="ＭＳ Ｐゴシック"/>
              </a:rPr>
              <a:t>t</a:t>
            </a:r>
            <a:r>
              <a:rPr lang="en-US" altLang="ja-JP" sz="2000" b="1" dirty="0">
                <a:solidFill>
                  <a:srgbClr val="000000"/>
                </a:solidFill>
                <a:latin typeface="Times New Roman"/>
                <a:ea typeface="ＭＳ Ｐゴシック"/>
              </a:rPr>
              <a:t>) = </a:t>
            </a:r>
            <a:r>
              <a:rPr lang="en-US" altLang="ja-JP" sz="2000" b="1" i="1" dirty="0">
                <a:solidFill>
                  <a:srgbClr val="000000"/>
                </a:solidFill>
                <a:latin typeface="Times New Roman"/>
                <a:ea typeface="ＭＳ Ｐゴシック"/>
              </a:rPr>
              <a:t>b</a:t>
            </a:r>
            <a:r>
              <a:rPr lang="en-US" altLang="ja-JP" sz="2000" b="1" baseline="-25000" dirty="0">
                <a:solidFill>
                  <a:srgbClr val="000000"/>
                </a:solidFill>
                <a:latin typeface="Times New Roman"/>
                <a:ea typeface="ＭＳ Ｐゴシック"/>
              </a:rPr>
              <a:t>0</a:t>
            </a:r>
            <a:r>
              <a:rPr lang="en-US" altLang="ja-JP" sz="2000" b="1" dirty="0">
                <a:solidFill>
                  <a:srgbClr val="000000"/>
                </a:solidFill>
                <a:latin typeface="Times New Roman"/>
                <a:ea typeface="ＭＳ Ｐゴシック"/>
              </a:rPr>
              <a:t> exp(-</a:t>
            </a:r>
            <a:r>
              <a:rPr lang="en-US" altLang="ja-JP" sz="2000" b="1" i="1" dirty="0">
                <a:solidFill>
                  <a:srgbClr val="000000"/>
                </a:solidFill>
                <a:latin typeface="Times New Roman"/>
                <a:ea typeface="ＭＳ Ｐゴシック"/>
              </a:rPr>
              <a:t>t</a:t>
            </a:r>
            <a:r>
              <a:rPr lang="en-US" altLang="ja-JP" sz="2000" b="1" dirty="0">
                <a:solidFill>
                  <a:srgbClr val="000000"/>
                </a:solidFill>
                <a:latin typeface="Times New Roman"/>
                <a:ea typeface="ＭＳ Ｐゴシック"/>
              </a:rPr>
              <a:t> / τ)</a:t>
            </a:r>
            <a:r>
              <a:rPr lang="ja-JP" altLang="en-US" sz="2000" b="1" dirty="0">
                <a:solidFill>
                  <a:srgbClr val="000000"/>
                </a:solidFill>
                <a:latin typeface="Times New Roman"/>
                <a:ea typeface="ＭＳ Ｐゴシック"/>
              </a:rPr>
              <a:t> を非線形最小二乗回帰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D071684-3F49-89F0-D9DB-2B34CCAABCA7}"/>
              </a:ext>
            </a:extLst>
          </p:cNvPr>
          <p:cNvSpPr txBox="1"/>
          <p:nvPr/>
        </p:nvSpPr>
        <p:spPr>
          <a:xfrm>
            <a:off x="4204539" y="1609636"/>
            <a:ext cx="3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τ</a:t>
            </a:r>
            <a:endParaRPr lang="ja-JP" altLang="en-US" sz="2800" b="1" dirty="0">
              <a:solidFill>
                <a:srgbClr val="0000FF"/>
              </a:solidFill>
              <a:latin typeface="Times New Roman"/>
              <a:ea typeface="ＭＳ Ｐゴシック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A8DC34B-AE03-39CD-2BF8-E275BCE92CDB}"/>
              </a:ext>
            </a:extLst>
          </p:cNvPr>
          <p:cNvSpPr txBox="1"/>
          <p:nvPr/>
        </p:nvSpPr>
        <p:spPr>
          <a:xfrm>
            <a:off x="2927648" y="4994012"/>
            <a:ext cx="48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i="1" dirty="0">
                <a:solidFill>
                  <a:srgbClr val="FF0000"/>
                </a:solidFill>
                <a:latin typeface="Times New Roman"/>
                <a:ea typeface="ＭＳ Ｐゴシック"/>
              </a:rPr>
              <a:t>b</a:t>
            </a:r>
            <a:r>
              <a:rPr lang="en-US" altLang="ja-JP" sz="2800" b="1" baseline="-25000" dirty="0">
                <a:solidFill>
                  <a:srgbClr val="FF0000"/>
                </a:solidFill>
                <a:latin typeface="Times New Roman"/>
                <a:ea typeface="ＭＳ Ｐゴシック"/>
              </a:rPr>
              <a:t>0</a:t>
            </a:r>
            <a:endParaRPr lang="ja-JP" altLang="en-US" sz="2800" b="1" dirty="0">
              <a:solidFill>
                <a:srgbClr val="FF0000"/>
              </a:solidFill>
              <a:latin typeface="Times New Roman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E84D852-04A3-667A-E734-A8E8CE4FD055}"/>
              </a:ext>
            </a:extLst>
          </p:cNvPr>
          <p:cNvSpPr txBox="1"/>
          <p:nvPr/>
        </p:nvSpPr>
        <p:spPr>
          <a:xfrm>
            <a:off x="6456040" y="2780928"/>
            <a:ext cx="475252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dirty="0">
                <a:solidFill>
                  <a:srgbClr val="FF0000"/>
                </a:solidFill>
                <a:latin typeface="Times New Roman"/>
                <a:ea typeface="ＭＳ Ｐゴシック"/>
              </a:rPr>
              <a:t>τ</a:t>
            </a:r>
            <a:r>
              <a:rPr lang="ja-JP" altLang="en-US" sz="4000" dirty="0">
                <a:solidFill>
                  <a:srgbClr val="FF0000"/>
                </a:solidFill>
                <a:latin typeface="Times New Roman"/>
                <a:ea typeface="ＭＳ Ｐゴシック"/>
              </a:rPr>
              <a:t> </a:t>
            </a:r>
            <a:r>
              <a:rPr lang="en-US" altLang="ja-JP" sz="4000" dirty="0">
                <a:solidFill>
                  <a:srgbClr val="FF0000"/>
                </a:solidFill>
                <a:latin typeface="Times New Roman"/>
                <a:ea typeface="ＭＳ Ｐゴシック"/>
              </a:rPr>
              <a:t>= [0.064, 0.35]</a:t>
            </a:r>
            <a:br>
              <a:rPr lang="en-US" altLang="ja-JP" sz="4000" dirty="0">
                <a:solidFill>
                  <a:srgbClr val="FF0000"/>
                </a:solidFill>
                <a:latin typeface="Times New Roman"/>
                <a:ea typeface="ＭＳ Ｐゴシック"/>
              </a:rPr>
            </a:br>
            <a:r>
              <a:rPr lang="ja-JP" altLang="en-US" sz="4000" dirty="0">
                <a:solidFill>
                  <a:srgbClr val="FF0000"/>
                </a:solidFill>
                <a:latin typeface="Times New Roman"/>
                <a:ea typeface="ＭＳ Ｐゴシック"/>
              </a:rPr>
              <a:t>の外側の </a:t>
            </a:r>
            <a:r>
              <a:rPr lang="en-US" altLang="ja-JP" sz="4000" dirty="0">
                <a:solidFill>
                  <a:srgbClr val="FF0000"/>
                </a:solidFill>
                <a:latin typeface="Times New Roman"/>
                <a:ea typeface="ＭＳ Ｐゴシック"/>
              </a:rPr>
              <a:t>τ</a:t>
            </a:r>
            <a:r>
              <a:rPr lang="ja-JP" altLang="en-US" sz="4000" dirty="0">
                <a:solidFill>
                  <a:srgbClr val="FF0000"/>
                </a:solidFill>
                <a:latin typeface="Times New Roman"/>
                <a:ea typeface="ＭＳ Ｐゴシック"/>
              </a:rPr>
              <a:t> は</a:t>
            </a:r>
            <a:br>
              <a:rPr lang="en-US" altLang="ja-JP" sz="4000" dirty="0">
                <a:solidFill>
                  <a:srgbClr val="FF0000"/>
                </a:solidFill>
                <a:latin typeface="Times New Roman"/>
                <a:ea typeface="ＭＳ Ｐゴシック"/>
              </a:rPr>
            </a:br>
            <a:r>
              <a:rPr lang="ja-JP" altLang="en-US" sz="4000" dirty="0">
                <a:solidFill>
                  <a:srgbClr val="FF0000"/>
                </a:solidFill>
                <a:latin typeface="Times New Roman"/>
                <a:ea typeface="ＭＳ Ｐゴシック"/>
              </a:rPr>
              <a:t>解析できない</a:t>
            </a:r>
            <a:endParaRPr lang="en-US" altLang="ja-JP" sz="4000" dirty="0">
              <a:solidFill>
                <a:srgbClr val="FF0000"/>
              </a:solidFill>
              <a:latin typeface="Times New Roman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046547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1524000" y="0"/>
            <a:ext cx="914400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defRPr/>
            </a:pPr>
            <a:r>
              <a:rPr lang="en-US" altLang="ja-JP" sz="32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decay.py: mode = plot:</a:t>
            </a:r>
            <a:r>
              <a:rPr lang="ja-JP" altLang="en-US" sz="32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 </a:t>
            </a:r>
            <a:r>
              <a:rPr lang="en-US" altLang="ja-JP" sz="3200" b="1" dirty="0">
                <a:solidFill>
                  <a:srgbClr val="FF0000"/>
                </a:solidFill>
                <a:latin typeface="Times New Roman"/>
                <a:ea typeface="ＭＳ Ｐゴシック"/>
              </a:rPr>
              <a:t>Ridge/LASSO</a:t>
            </a:r>
            <a:r>
              <a:rPr lang="ja-JP" altLang="en-US" sz="3200" b="1" dirty="0">
                <a:solidFill>
                  <a:srgbClr val="FF0000"/>
                </a:solidFill>
                <a:latin typeface="Times New Roman"/>
                <a:ea typeface="ＭＳ Ｐゴシック"/>
              </a:rPr>
              <a:t>回帰係数</a:t>
            </a:r>
            <a:endParaRPr lang="ja-JP" altLang="en-US" sz="3200" kern="0" dirty="0">
              <a:solidFill>
                <a:srgbClr val="FF0000"/>
              </a:solidFill>
              <a:latin typeface="Times New Roman"/>
              <a:ea typeface="ＭＳ Ｐゴシック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1A5390F0-C6E5-4E10-AD12-0708BDEF3E46}"/>
                  </a:ext>
                </a:extLst>
              </p:cNvPr>
              <p:cNvSpPr txBox="1"/>
              <p:nvPr/>
            </p:nvSpPr>
            <p:spPr>
              <a:xfrm>
                <a:off x="1819274" y="673647"/>
                <a:ext cx="8496300" cy="1381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20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altLang="ja-JP" sz="20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0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</m:d>
                    <m:r>
                      <a:rPr lang="en-US" altLang="ja-JP" sz="20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ja-JP" sz="20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0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b>
                        <m:r>
                          <a:rPr lang="en-US" altLang="ja-JP" sz="20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US" altLang="ja-JP" sz="20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altLang="ja-JP" sz="20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altLang="ja-JP" sz="20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altLang="ja-JP" sz="20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0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altLang="ja-JP" sz="20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</m:e>
                    </m:nary>
                    <m:r>
                      <a:rPr lang="en-US" altLang="ja-JP" sz="2000" b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𝐞𝐱𝐩</m:t>
                    </m:r>
                    <m:d>
                      <m:dPr>
                        <m:ctrlPr>
                          <a:rPr lang="en-US" altLang="ja-JP" sz="20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0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altLang="ja-JP" sz="20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ja-JP" sz="20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altLang="ja-JP" sz="20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ja-JP" altLang="en-US" sz="20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𝝉</m:t>
                                </m:r>
                              </m:e>
                              <m:sub>
                                <m:r>
                                  <a:rPr lang="en-US" altLang="ja-JP" sz="20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𝒊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r>
                  <a:rPr lang="ja-JP" altLang="en-US" sz="2000" b="1" dirty="0">
                    <a:solidFill>
                      <a:srgbClr val="000000"/>
                    </a:solidFill>
                    <a:latin typeface="Times New Roman"/>
                    <a:ea typeface="ＭＳ Ｐゴシック"/>
                  </a:rPr>
                  <a:t> で展開</a:t>
                </a:r>
                <a:endParaRPr lang="en-US" altLang="ja-JP" sz="2000" b="1" dirty="0">
                  <a:solidFill>
                    <a:srgbClr val="000000"/>
                  </a:solidFill>
                  <a:latin typeface="Times New Roman"/>
                  <a:ea typeface="ＭＳ Ｐゴシック"/>
                </a:endParaRPr>
              </a:p>
              <a:p>
                <a:r>
                  <a:rPr lang="ja-JP" altLang="en-US" sz="2000" b="1" dirty="0">
                    <a:solidFill>
                      <a:srgbClr val="000000"/>
                    </a:solidFill>
                    <a:latin typeface="Times New Roman"/>
                    <a:ea typeface="ＭＳ Ｐゴシック"/>
                  </a:rPr>
                  <a:t>・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0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ja-JP" altLang="en-US" sz="20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𝝉</m:t>
                        </m:r>
                      </m:e>
                      <m:sub>
                        <m:r>
                          <a:rPr lang="en-US" altLang="ja-JP" sz="20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ja-JP" altLang="en-US" sz="2000" b="1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ＭＳ Ｐゴシック"/>
                  </a:rPr>
                  <a:t>を均一分布させ、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0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0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b>
                        <m:r>
                          <a:rPr lang="en-US" altLang="ja-JP" sz="20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altLang="ja-JP" sz="2000" b="1" i="1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ＭＳ Ｐゴシック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0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0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altLang="ja-JP" sz="20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altLang="ja-JP" sz="2000" b="1" i="1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ＭＳ Ｐゴシック"/>
                  </a:rPr>
                  <a:t>, </a:t>
                </a:r>
                <a:r>
                  <a:rPr lang="en-US" altLang="ja-JP" sz="2000" b="1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ＭＳ Ｐゴシック"/>
                  </a:rPr>
                  <a:t>Ridge</a:t>
                </a:r>
                <a:r>
                  <a:rPr lang="ja-JP" altLang="en-US" sz="2000" b="1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ＭＳ Ｐゴシック"/>
                  </a:rPr>
                  <a:t> </a:t>
                </a:r>
                <a:r>
                  <a:rPr lang="en-US" altLang="ja-JP" sz="2000" b="1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ＭＳ Ｐゴシック"/>
                  </a:rPr>
                  <a:t>/</a:t>
                </a:r>
                <a:r>
                  <a:rPr lang="ja-JP" altLang="en-US" sz="2000" b="1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ＭＳ Ｐゴシック"/>
                  </a:rPr>
                  <a:t> </a:t>
                </a:r>
                <a:r>
                  <a:rPr lang="en-US" altLang="ja-JP" sz="2000" b="1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ＭＳ Ｐゴシック"/>
                  </a:rPr>
                  <a:t>LASSO</a:t>
                </a:r>
                <a:r>
                  <a:rPr lang="ja-JP" altLang="en-US" sz="2000" b="1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ＭＳ Ｐゴシック"/>
                  </a:rPr>
                  <a:t>回帰で決定</a:t>
                </a:r>
                <a:endParaRPr lang="en-US" altLang="ja-JP" sz="2000" b="1" dirty="0">
                  <a:solidFill>
                    <a:srgbClr val="000000"/>
                  </a:solidFill>
                  <a:latin typeface="Cambria Math" panose="02040503050406030204" pitchFamily="18" charset="0"/>
                  <a:ea typeface="ＭＳ Ｐゴシック"/>
                </a:endParaRPr>
              </a:p>
              <a:p>
                <a:r>
                  <a:rPr lang="ja-JP" altLang="en-US" sz="2000" b="1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ＭＳ Ｐゴシック"/>
                  </a:rPr>
                  <a:t>　（？　・ 基底関数 </a:t>
                </a:r>
                <a14:m>
                  <m:oMath xmlns:m="http://schemas.openxmlformats.org/officeDocument/2006/math">
                    <m:r>
                      <a:rPr lang="en-US" altLang="ja-JP" sz="2000" b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𝐞𝐱𝐩</m:t>
                    </m:r>
                    <m:d>
                      <m:dPr>
                        <m:ctrlPr>
                          <a:rPr lang="en-US" altLang="ja-JP" sz="20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0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altLang="ja-JP" sz="20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ja-JP" sz="20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altLang="ja-JP" sz="20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ja-JP" altLang="en-US" sz="20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𝝉</m:t>
                                </m:r>
                              </m:e>
                              <m:sub>
                                <m:r>
                                  <a:rPr lang="en-US" altLang="ja-JP" sz="20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𝒊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r>
                  <a:rPr lang="ja-JP" altLang="en-US" sz="2000" b="1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ＭＳ Ｐゴシック"/>
                  </a:rPr>
                  <a:t> の値が一定になるように調整）</a:t>
                </a:r>
                <a:endParaRPr lang="en-US" altLang="ja-JP" sz="2000" b="1" dirty="0">
                  <a:solidFill>
                    <a:srgbClr val="000000"/>
                  </a:solidFill>
                  <a:latin typeface="Cambria Math" panose="02040503050406030204" pitchFamily="18" charset="0"/>
                  <a:ea typeface="ＭＳ Ｐゴシック"/>
                </a:endParaRPr>
              </a:p>
            </p:txBody>
          </p:sp>
        </mc:Choice>
        <mc:Fallback xmlns="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1A5390F0-C6E5-4E10-AD12-0708BDEF3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9274" y="673647"/>
                <a:ext cx="8496300" cy="1381789"/>
              </a:xfrm>
              <a:prstGeom prst="rect">
                <a:avLst/>
              </a:prstGeom>
              <a:blipFill>
                <a:blip r:embed="rId3"/>
                <a:stretch>
                  <a:fillRect l="-71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876DBBF0-3FD7-BAA2-1CC9-C51D569655FF}"/>
                  </a:ext>
                </a:extLst>
              </p:cNvPr>
              <p:cNvSpPr txBox="1"/>
              <p:nvPr/>
            </p:nvSpPr>
            <p:spPr>
              <a:xfrm>
                <a:off x="1743075" y="2055230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b="1" dirty="0">
                    <a:solidFill>
                      <a:srgbClr val="000000"/>
                    </a:solidFill>
                    <a:latin typeface="Times New Roman"/>
                    <a:ea typeface="ＭＳ Ｐゴシック"/>
                  </a:rPr>
                  <a:t>Ridge/LASSO</a:t>
                </a:r>
                <a:r>
                  <a:rPr lang="ja-JP" altLang="en-US" b="1" dirty="0">
                    <a:solidFill>
                      <a:srgbClr val="000000"/>
                    </a:solidFill>
                    <a:latin typeface="Times New Roman"/>
                    <a:ea typeface="ＭＳ Ｐゴシック"/>
                  </a:rPr>
                  <a:t>係数</a:t>
                </a:r>
                <a:r>
                  <a:rPr lang="en-US" altLang="ja-JP" b="1" dirty="0">
                    <a:solidFill>
                      <a:srgbClr val="000000"/>
                    </a:solidFill>
                    <a:latin typeface="Times New Roman"/>
                    <a:ea typeface="ＭＳ Ｐゴシック"/>
                  </a:rPr>
                  <a:t>:</a:t>
                </a:r>
                <a:r>
                  <a:rPr lang="ja-JP" altLang="en-US" b="1" dirty="0">
                    <a:solidFill>
                      <a:srgbClr val="000000"/>
                    </a:solidFill>
                    <a:latin typeface="Times New Roman"/>
                    <a:ea typeface="ＭＳ Ｐゴシック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ja-JP" altLang="en-US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𝝉</m:t>
                        </m:r>
                      </m:e>
                      <m:sub>
                        <m:r>
                          <a:rPr lang="en-US" altLang="ja-JP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ja-JP" altLang="en-US" b="1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ＭＳ Ｐゴシック"/>
                  </a:rPr>
                  <a:t>を線形で均一分布</a:t>
                </a:r>
                <a:endParaRPr lang="ja-JP" altLang="en-US" b="1" dirty="0">
                  <a:solidFill>
                    <a:srgbClr val="000000"/>
                  </a:solidFill>
                  <a:latin typeface="Times New Roman"/>
                  <a:ea typeface="ＭＳ Ｐゴシック"/>
                </a:endParaRPr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876DBBF0-3FD7-BAA2-1CC9-C51D569655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075" y="2055230"/>
                <a:ext cx="4572000" cy="369332"/>
              </a:xfrm>
              <a:prstGeom prst="rect">
                <a:avLst/>
              </a:prstGeom>
              <a:blipFill>
                <a:blip r:embed="rId5"/>
                <a:stretch>
                  <a:fillRect l="-1200" t="-11475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ABFBE7BE-EB16-ED07-7BAA-BE55162020B2}"/>
                  </a:ext>
                </a:extLst>
              </p:cNvPr>
              <p:cNvSpPr txBox="1"/>
              <p:nvPr/>
            </p:nvSpPr>
            <p:spPr>
              <a:xfrm>
                <a:off x="6191250" y="2055230"/>
                <a:ext cx="3429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ja-JP" altLang="en-US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𝝉</m:t>
                        </m:r>
                      </m:e>
                      <m:sub>
                        <m:r>
                          <a:rPr lang="en-US" altLang="ja-JP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ja-JP" altLang="en-US" b="1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ＭＳ Ｐゴシック"/>
                  </a:rPr>
                  <a:t>を対数で均一分布</a:t>
                </a:r>
                <a:endParaRPr lang="ja-JP" altLang="en-US" b="1" dirty="0">
                  <a:solidFill>
                    <a:srgbClr val="000000"/>
                  </a:solidFill>
                  <a:latin typeface="Times New Roman"/>
                  <a:ea typeface="ＭＳ Ｐゴシック"/>
                </a:endParaRP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ABFBE7BE-EB16-ED07-7BAA-BE55162020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1250" y="2055230"/>
                <a:ext cx="3429000" cy="369332"/>
              </a:xfrm>
              <a:prstGeom prst="rect">
                <a:avLst/>
              </a:prstGeom>
              <a:blipFill>
                <a:blip r:embed="rId6"/>
                <a:stretch>
                  <a:fillRect t="-11475" b="-213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4B504DA-9C31-CA40-D1B5-7CF0746C4A5F}"/>
              </a:ext>
            </a:extLst>
          </p:cNvPr>
          <p:cNvSpPr txBox="1"/>
          <p:nvPr/>
        </p:nvSpPr>
        <p:spPr>
          <a:xfrm>
            <a:off x="7896200" y="2420888"/>
            <a:ext cx="463867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dirty="0">
                <a:solidFill>
                  <a:srgbClr val="000000"/>
                </a:solidFill>
                <a:latin typeface="Times New Roman"/>
                <a:ea typeface="ＭＳ Ｐゴシック"/>
              </a:rPr>
              <a:t>単一緩和近似より：</a:t>
            </a:r>
            <a:br>
              <a:rPr lang="en-US" altLang="ja-JP" sz="2400" dirty="0">
                <a:solidFill>
                  <a:srgbClr val="000000"/>
                </a:solidFill>
                <a:latin typeface="Times New Roman"/>
                <a:ea typeface="ＭＳ Ｐゴシック"/>
              </a:rPr>
            </a:br>
            <a:r>
              <a:rPr lang="ja-JP" altLang="en-US" sz="2400" dirty="0">
                <a:solidFill>
                  <a:srgbClr val="000000"/>
                </a:solidFill>
                <a:latin typeface="Times New Roman"/>
                <a:ea typeface="ＭＳ Ｐゴシック"/>
              </a:rPr>
              <a:t>　</a:t>
            </a:r>
            <a:r>
              <a:rPr lang="en-US" altLang="ja-JP" sz="2400" dirty="0">
                <a:solidFill>
                  <a:srgbClr val="000000"/>
                </a:solidFill>
                <a:latin typeface="Times New Roman"/>
                <a:ea typeface="ＭＳ Ｐゴシック"/>
              </a:rPr>
              <a:t>τ</a:t>
            </a:r>
            <a:r>
              <a:rPr lang="ja-JP" altLang="en-US" sz="2400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altLang="ja-JP" sz="2400" dirty="0">
                <a:solidFill>
                  <a:srgbClr val="000000"/>
                </a:solidFill>
                <a:latin typeface="Times New Roman"/>
                <a:ea typeface="ＭＳ Ｐゴシック"/>
              </a:rPr>
              <a:t>= [0.064, 0.35]</a:t>
            </a:r>
          </a:p>
          <a:p>
            <a:endParaRPr lang="en-US" altLang="ja-JP" sz="2400" dirty="0">
              <a:solidFill>
                <a:srgbClr val="000000"/>
              </a:solidFill>
              <a:latin typeface="Times New Roman"/>
              <a:ea typeface="ＭＳ Ｐゴシック"/>
            </a:endParaRPr>
          </a:p>
          <a:p>
            <a:r>
              <a:rPr lang="en-US" altLang="ja-JP" sz="2400" dirty="0">
                <a:solidFill>
                  <a:srgbClr val="000000"/>
                </a:solidFill>
                <a:latin typeface="Times New Roman"/>
                <a:ea typeface="ＭＳ Ｐゴシック"/>
              </a:rPr>
              <a:t>LASSO</a:t>
            </a:r>
            <a:r>
              <a:rPr lang="ja-JP" altLang="en-US" sz="2400" dirty="0">
                <a:solidFill>
                  <a:srgbClr val="000000"/>
                </a:solidFill>
                <a:latin typeface="Times New Roman"/>
                <a:ea typeface="ＭＳ Ｐゴシック"/>
              </a:rPr>
              <a:t>回帰のピーク値</a:t>
            </a:r>
            <a:endParaRPr lang="en-US" altLang="ja-JP" sz="2400" dirty="0">
              <a:solidFill>
                <a:srgbClr val="000000"/>
              </a:solidFill>
              <a:latin typeface="Times New Roman"/>
              <a:ea typeface="ＭＳ Ｐゴシック"/>
            </a:endParaRPr>
          </a:p>
          <a:p>
            <a:r>
              <a:rPr lang="ja-JP" altLang="en-US" sz="2400" dirty="0">
                <a:solidFill>
                  <a:srgbClr val="FF0000"/>
                </a:solidFill>
                <a:latin typeface="Times New Roman"/>
                <a:ea typeface="ＭＳ Ｐゴシック"/>
              </a:rPr>
              <a:t>　　</a:t>
            </a:r>
            <a:r>
              <a:rPr lang="en-US" altLang="ja-JP" sz="2400" dirty="0">
                <a:solidFill>
                  <a:srgbClr val="FF0000"/>
                </a:solidFill>
                <a:latin typeface="Times New Roman"/>
                <a:ea typeface="ＭＳ Ｐゴシック"/>
              </a:rPr>
              <a:t>0.105</a:t>
            </a:r>
          </a:p>
          <a:p>
            <a:r>
              <a:rPr lang="en-US" altLang="ja-JP" sz="2400" dirty="0">
                <a:solidFill>
                  <a:srgbClr val="FF0000"/>
                </a:solidFill>
                <a:latin typeface="Times New Roman"/>
                <a:ea typeface="ＭＳ Ｐゴシック"/>
              </a:rPr>
              <a:t>      0.08</a:t>
            </a:r>
          </a:p>
          <a:p>
            <a:r>
              <a:rPr lang="en-US" altLang="ja-JP" sz="2400" dirty="0">
                <a:solidFill>
                  <a:srgbClr val="000000"/>
                </a:solidFill>
                <a:latin typeface="Times New Roman"/>
                <a:ea typeface="ＭＳ Ｐゴシック"/>
              </a:rPr>
              <a:t>Ridge</a:t>
            </a:r>
            <a:r>
              <a:rPr lang="ja-JP" altLang="en-US" sz="2400" dirty="0">
                <a:solidFill>
                  <a:srgbClr val="000000"/>
                </a:solidFill>
                <a:latin typeface="Times New Roman"/>
                <a:ea typeface="ＭＳ Ｐゴシック"/>
              </a:rPr>
              <a:t>回帰のピーク値</a:t>
            </a:r>
            <a:endParaRPr lang="en-US" altLang="ja-JP" sz="2400" dirty="0">
              <a:solidFill>
                <a:srgbClr val="000000"/>
              </a:solidFill>
              <a:latin typeface="Times New Roman"/>
              <a:ea typeface="ＭＳ Ｐゴシック"/>
            </a:endParaRPr>
          </a:p>
          <a:p>
            <a:r>
              <a:rPr lang="ja-JP" altLang="en-US" sz="2400" dirty="0">
                <a:solidFill>
                  <a:srgbClr val="000000"/>
                </a:solidFill>
                <a:latin typeface="Times New Roman"/>
                <a:ea typeface="ＭＳ Ｐゴシック"/>
              </a:rPr>
              <a:t>　　</a:t>
            </a:r>
            <a:r>
              <a:rPr lang="en-US" altLang="ja-JP" sz="2400" dirty="0">
                <a:solidFill>
                  <a:srgbClr val="FF0000"/>
                </a:solidFill>
                <a:latin typeface="Times New Roman"/>
                <a:ea typeface="ＭＳ Ｐゴシック"/>
              </a:rPr>
              <a:t>0.05, 0.28</a:t>
            </a:r>
            <a:r>
              <a:rPr lang="en-US" altLang="ja-JP" sz="2400" dirty="0">
                <a:solidFill>
                  <a:srgbClr val="000000"/>
                </a:solidFill>
                <a:latin typeface="Times New Roman"/>
                <a:ea typeface="ＭＳ Ｐゴシック"/>
              </a:rPr>
              <a:t>, 2.0</a:t>
            </a:r>
          </a:p>
          <a:p>
            <a:r>
              <a:rPr lang="en-US" altLang="ja-JP" sz="2400" dirty="0">
                <a:solidFill>
                  <a:srgbClr val="000000"/>
                </a:solidFill>
                <a:latin typeface="Times New Roman"/>
                <a:ea typeface="ＭＳ Ｐゴシック"/>
              </a:rPr>
              <a:t>     0.001, 0.005, </a:t>
            </a:r>
            <a:r>
              <a:rPr lang="en-US" altLang="ja-JP" sz="2400" dirty="0">
                <a:solidFill>
                  <a:srgbClr val="FF0000"/>
                </a:solidFill>
                <a:latin typeface="Times New Roman"/>
                <a:ea typeface="ＭＳ Ｐゴシック"/>
              </a:rPr>
              <a:t>0.049, 0.29</a:t>
            </a:r>
            <a:r>
              <a:rPr lang="en-US" altLang="ja-JP" sz="2400" dirty="0">
                <a:solidFill>
                  <a:srgbClr val="000000"/>
                </a:solidFill>
                <a:latin typeface="Times New Roman"/>
                <a:ea typeface="ＭＳ Ｐゴシック"/>
              </a:rPr>
              <a:t>, 1.9</a:t>
            </a:r>
          </a:p>
          <a:p>
            <a:endParaRPr lang="en-US" altLang="ja-JP" sz="2400" dirty="0">
              <a:solidFill>
                <a:srgbClr val="000000"/>
              </a:solidFill>
              <a:latin typeface="Times New Roman"/>
              <a:ea typeface="ＭＳ Ｐゴシック"/>
            </a:endParaRPr>
          </a:p>
          <a:p>
            <a:r>
              <a:rPr lang="ja-JP" altLang="en-US" sz="2400" dirty="0">
                <a:solidFill>
                  <a:srgbClr val="000000"/>
                </a:solidFill>
                <a:latin typeface="Times New Roman"/>
                <a:ea typeface="ＭＳ Ｐゴシック"/>
              </a:rPr>
              <a:t>精確値</a:t>
            </a:r>
            <a:endParaRPr lang="en-US" altLang="ja-JP" sz="2400" dirty="0">
              <a:solidFill>
                <a:srgbClr val="000000"/>
              </a:solidFill>
              <a:latin typeface="Times New Roman"/>
              <a:ea typeface="ＭＳ Ｐゴシック"/>
            </a:endParaRPr>
          </a:p>
          <a:p>
            <a:r>
              <a:rPr lang="en-US" altLang="ja-JP" sz="2400" dirty="0">
                <a:solidFill>
                  <a:srgbClr val="000000"/>
                </a:solidFill>
                <a:latin typeface="Times New Roman"/>
                <a:ea typeface="ＭＳ Ｐゴシック"/>
              </a:rPr>
              <a:t>      0.05, 0.2, 0.5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8221AD85-49F1-62EA-4A30-0C6324171654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71230" t="50000" b="4850"/>
          <a:stretch/>
        </p:blipFill>
        <p:spPr>
          <a:xfrm>
            <a:off x="3847461" y="2681852"/>
            <a:ext cx="3744416" cy="4243420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73168690-E5BF-1FA3-9116-F7FD0043F599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6352" t="49839" r="35682" b="4850"/>
          <a:stretch/>
        </p:blipFill>
        <p:spPr>
          <a:xfrm>
            <a:off x="207636" y="2681852"/>
            <a:ext cx="3639825" cy="4258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91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1524000" y="0"/>
            <a:ext cx="914400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defRPr/>
            </a:pPr>
            <a:r>
              <a:rPr lang="en-US" altLang="ja-JP" sz="32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decay.py: mode = plot:</a:t>
            </a:r>
            <a:r>
              <a:rPr lang="ja-JP" altLang="en-US" sz="32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 </a:t>
            </a:r>
            <a:r>
              <a:rPr lang="en-US" altLang="ja-JP" sz="3200" b="1" dirty="0">
                <a:solidFill>
                  <a:srgbClr val="FF0000"/>
                </a:solidFill>
                <a:latin typeface="Times New Roman"/>
                <a:ea typeface="ＭＳ Ｐゴシック"/>
              </a:rPr>
              <a:t>Ridge/LASSO</a:t>
            </a:r>
            <a:r>
              <a:rPr lang="ja-JP" altLang="en-US" sz="3200" b="1" dirty="0">
                <a:solidFill>
                  <a:srgbClr val="FF0000"/>
                </a:solidFill>
                <a:latin typeface="Times New Roman"/>
                <a:ea typeface="ＭＳ Ｐゴシック"/>
              </a:rPr>
              <a:t>回帰係数</a:t>
            </a:r>
            <a:endParaRPr lang="ja-JP" altLang="en-US" sz="3200" kern="0" dirty="0">
              <a:solidFill>
                <a:srgbClr val="FF0000"/>
              </a:solidFill>
              <a:latin typeface="Times New Roman"/>
              <a:ea typeface="ＭＳ Ｐゴシック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A5390F0-C6E5-4E10-AD12-0708BDEF3E46}"/>
              </a:ext>
            </a:extLst>
          </p:cNvPr>
          <p:cNvSpPr txBox="1"/>
          <p:nvPr/>
        </p:nvSpPr>
        <p:spPr>
          <a:xfrm>
            <a:off x="1819274" y="673647"/>
            <a:ext cx="84963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solidFill>
                  <a:srgbClr val="000000"/>
                </a:solidFill>
              </a:rPr>
              <a:t>単一緩和近似より： </a:t>
            </a:r>
            <a:r>
              <a:rPr lang="en-US" altLang="ja-JP" sz="2000" dirty="0">
                <a:solidFill>
                  <a:srgbClr val="000000"/>
                </a:solidFill>
              </a:rPr>
              <a:t>τ</a:t>
            </a:r>
            <a:r>
              <a:rPr lang="ja-JP" altLang="en-US" sz="2000" dirty="0">
                <a:solidFill>
                  <a:srgbClr val="000000"/>
                </a:solidFill>
              </a:rPr>
              <a:t> </a:t>
            </a:r>
            <a:r>
              <a:rPr lang="en-US" altLang="ja-JP" sz="2000" dirty="0">
                <a:solidFill>
                  <a:srgbClr val="000000"/>
                </a:solidFill>
              </a:rPr>
              <a:t>= [0.06, 0.34]</a:t>
            </a:r>
          </a:p>
          <a:p>
            <a:r>
              <a:rPr lang="en-US" altLang="ja-JP" sz="2000" b="1" dirty="0" err="1">
                <a:solidFill>
                  <a:srgbClr val="000000"/>
                </a:solidFill>
              </a:rPr>
              <a:t>τ</a:t>
            </a:r>
            <a:r>
              <a:rPr lang="en-US" altLang="ja-JP" sz="2000" b="1" baseline="-25000" dirty="0" err="1">
                <a:solidFill>
                  <a:srgbClr val="000000"/>
                </a:solidFill>
              </a:rPr>
              <a:t>i</a:t>
            </a:r>
            <a:r>
              <a:rPr lang="ja-JP" altLang="en-US" sz="2000" b="1" dirty="0">
                <a:solidFill>
                  <a:srgbClr val="000000"/>
                </a:solidFill>
              </a:rPr>
              <a:t> の範囲を </a:t>
            </a:r>
            <a:r>
              <a:rPr lang="en-US" altLang="ja-JP" sz="2000" b="1" dirty="0">
                <a:solidFill>
                  <a:srgbClr val="000000"/>
                </a:solidFill>
              </a:rPr>
              <a:t>[0.03, 0.7]</a:t>
            </a:r>
            <a:r>
              <a:rPr lang="ja-JP" altLang="en-US" sz="2000" b="1" dirty="0">
                <a:solidFill>
                  <a:srgbClr val="000000"/>
                </a:solidFill>
              </a:rPr>
              <a:t> として</a:t>
            </a:r>
            <a:r>
              <a:rPr lang="en-US" altLang="ja-JP" sz="2000" b="1" dirty="0">
                <a:solidFill>
                  <a:srgbClr val="000000"/>
                </a:solidFill>
              </a:rPr>
              <a:t>Ridge/LASSO</a:t>
            </a:r>
            <a:r>
              <a:rPr lang="ja-JP" altLang="en-US" sz="2000" b="1" dirty="0">
                <a:solidFill>
                  <a:srgbClr val="000000"/>
                </a:solidFill>
              </a:rPr>
              <a:t>回帰</a:t>
            </a:r>
            <a:endParaRPr lang="en-US" altLang="ja-JP" sz="2000" b="1" dirty="0">
              <a:solidFill>
                <a:srgbClr val="000000"/>
              </a:solidFill>
              <a:latin typeface="Cambria Math" panose="02040503050406030204" pitchFamily="18" charset="0"/>
              <a:ea typeface="ＭＳ Ｐゴシック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876DBBF0-3FD7-BAA2-1CC9-C51D569655FF}"/>
                  </a:ext>
                </a:extLst>
              </p:cNvPr>
              <p:cNvSpPr txBox="1"/>
              <p:nvPr/>
            </p:nvSpPr>
            <p:spPr>
              <a:xfrm>
                <a:off x="335360" y="2055230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b="1" dirty="0">
                    <a:solidFill>
                      <a:srgbClr val="000000"/>
                    </a:solidFill>
                    <a:latin typeface="Times New Roman"/>
                    <a:ea typeface="ＭＳ Ｐゴシック"/>
                  </a:rPr>
                  <a:t>Ridge/LASSO</a:t>
                </a:r>
                <a:r>
                  <a:rPr lang="ja-JP" altLang="en-US" b="1" dirty="0">
                    <a:solidFill>
                      <a:srgbClr val="000000"/>
                    </a:solidFill>
                    <a:latin typeface="Times New Roman"/>
                    <a:ea typeface="ＭＳ Ｐゴシック"/>
                  </a:rPr>
                  <a:t>係数</a:t>
                </a:r>
                <a:r>
                  <a:rPr lang="en-US" altLang="ja-JP" b="1" dirty="0">
                    <a:solidFill>
                      <a:srgbClr val="000000"/>
                    </a:solidFill>
                    <a:latin typeface="Times New Roman"/>
                    <a:ea typeface="ＭＳ Ｐゴシック"/>
                  </a:rPr>
                  <a:t>:</a:t>
                </a:r>
                <a:r>
                  <a:rPr lang="ja-JP" altLang="en-US" b="1" dirty="0">
                    <a:solidFill>
                      <a:srgbClr val="000000"/>
                    </a:solidFill>
                    <a:latin typeface="Times New Roman"/>
                    <a:ea typeface="ＭＳ Ｐゴシック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ja-JP" altLang="en-US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𝝉</m:t>
                        </m:r>
                      </m:e>
                      <m:sub>
                        <m:r>
                          <a:rPr lang="en-US" altLang="ja-JP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ja-JP" altLang="en-US" b="1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ＭＳ Ｐゴシック"/>
                  </a:rPr>
                  <a:t>を線形で均一分布</a:t>
                </a:r>
                <a:endParaRPr lang="ja-JP" altLang="en-US" b="1" dirty="0">
                  <a:solidFill>
                    <a:srgbClr val="000000"/>
                  </a:solidFill>
                  <a:latin typeface="Times New Roman"/>
                  <a:ea typeface="ＭＳ Ｐゴシック"/>
                </a:endParaRPr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876DBBF0-3FD7-BAA2-1CC9-C51D569655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360" y="2055230"/>
                <a:ext cx="4572000" cy="369332"/>
              </a:xfrm>
              <a:prstGeom prst="rect">
                <a:avLst/>
              </a:prstGeom>
              <a:blipFill>
                <a:blip r:embed="rId3"/>
                <a:stretch>
                  <a:fillRect l="-1067" t="-11475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ABFBE7BE-EB16-ED07-7BAA-BE55162020B2}"/>
                  </a:ext>
                </a:extLst>
              </p:cNvPr>
              <p:cNvSpPr txBox="1"/>
              <p:nvPr/>
            </p:nvSpPr>
            <p:spPr>
              <a:xfrm>
                <a:off x="4783535" y="2055230"/>
                <a:ext cx="3429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ja-JP" altLang="en-US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𝝉</m:t>
                        </m:r>
                      </m:e>
                      <m:sub>
                        <m:r>
                          <a:rPr lang="en-US" altLang="ja-JP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ja-JP" altLang="en-US" b="1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ＭＳ Ｐゴシック"/>
                  </a:rPr>
                  <a:t>を対数で均一分布</a:t>
                </a:r>
                <a:endParaRPr lang="ja-JP" altLang="en-US" b="1" dirty="0">
                  <a:solidFill>
                    <a:srgbClr val="000000"/>
                  </a:solidFill>
                  <a:latin typeface="Times New Roman"/>
                  <a:ea typeface="ＭＳ Ｐゴシック"/>
                </a:endParaRP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ABFBE7BE-EB16-ED07-7BAA-BE55162020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3535" y="2055230"/>
                <a:ext cx="3429000" cy="369332"/>
              </a:xfrm>
              <a:prstGeom prst="rect">
                <a:avLst/>
              </a:prstGeom>
              <a:blipFill>
                <a:blip r:embed="rId4"/>
                <a:stretch>
                  <a:fillRect t="-11475" b="-213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4B504DA-9C31-CA40-D1B5-7CF0746C4A5F}"/>
              </a:ext>
            </a:extLst>
          </p:cNvPr>
          <p:cNvSpPr txBox="1"/>
          <p:nvPr/>
        </p:nvSpPr>
        <p:spPr>
          <a:xfrm>
            <a:off x="8348663" y="2132447"/>
            <a:ext cx="463867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dirty="0">
                <a:solidFill>
                  <a:srgbClr val="000000"/>
                </a:solidFill>
                <a:latin typeface="Times New Roman"/>
                <a:ea typeface="ＭＳ Ｐゴシック"/>
              </a:rPr>
              <a:t>線形で均一分布</a:t>
            </a:r>
            <a:endParaRPr lang="en-US" altLang="ja-JP" sz="2400" dirty="0">
              <a:solidFill>
                <a:srgbClr val="000000"/>
              </a:solidFill>
              <a:latin typeface="Times New Roman"/>
              <a:ea typeface="ＭＳ Ｐゴシック"/>
            </a:endParaRPr>
          </a:p>
          <a:p>
            <a:r>
              <a:rPr lang="en-US" altLang="ja-JP" sz="2400" dirty="0">
                <a:solidFill>
                  <a:srgbClr val="000000"/>
                </a:solidFill>
                <a:latin typeface="Times New Roman"/>
                <a:ea typeface="ＭＳ Ｐゴシック"/>
              </a:rPr>
              <a:t>  Ridge:</a:t>
            </a:r>
            <a:r>
              <a:rPr lang="ja-JP" altLang="en-US" sz="2400" dirty="0">
                <a:solidFill>
                  <a:srgbClr val="000000"/>
                </a:solidFill>
                <a:latin typeface="Times New Roman"/>
                <a:ea typeface="ＭＳ Ｐゴシック"/>
              </a:rPr>
              <a:t>　</a:t>
            </a:r>
            <a:r>
              <a:rPr lang="en-US" altLang="ja-JP" sz="2400" dirty="0">
                <a:solidFill>
                  <a:srgbClr val="000000"/>
                </a:solidFill>
                <a:latin typeface="Times New Roman"/>
                <a:ea typeface="ＭＳ Ｐゴシック"/>
              </a:rPr>
              <a:t>0.049,</a:t>
            </a:r>
            <a:r>
              <a:rPr lang="ja-JP" altLang="en-US" sz="2400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altLang="ja-JP" sz="2400" dirty="0">
                <a:solidFill>
                  <a:srgbClr val="000000"/>
                </a:solidFill>
                <a:latin typeface="Times New Roman"/>
                <a:ea typeface="ＭＳ Ｐゴシック"/>
              </a:rPr>
              <a:t>0.24, 0.6</a:t>
            </a:r>
          </a:p>
          <a:p>
            <a:r>
              <a:rPr lang="en-US" altLang="ja-JP" sz="2400" dirty="0">
                <a:solidFill>
                  <a:srgbClr val="000000"/>
                </a:solidFill>
                <a:latin typeface="Times New Roman"/>
                <a:ea typeface="ＭＳ Ｐゴシック"/>
              </a:rPr>
              <a:t>  LASSO: 0.085</a:t>
            </a:r>
          </a:p>
          <a:p>
            <a:r>
              <a:rPr lang="ja-JP" altLang="en-US" sz="2400" dirty="0">
                <a:solidFill>
                  <a:srgbClr val="000000"/>
                </a:solidFill>
                <a:latin typeface="Times New Roman"/>
                <a:ea typeface="ＭＳ Ｐゴシック"/>
              </a:rPr>
              <a:t>対数で均一分布</a:t>
            </a:r>
            <a:endParaRPr lang="en-US" altLang="ja-JP" sz="2400" dirty="0">
              <a:solidFill>
                <a:srgbClr val="000000"/>
              </a:solidFill>
              <a:latin typeface="Times New Roman"/>
              <a:ea typeface="ＭＳ Ｐゴシック"/>
            </a:endParaRPr>
          </a:p>
          <a:p>
            <a:r>
              <a:rPr lang="en-US" altLang="ja-JP" sz="2400" dirty="0">
                <a:solidFill>
                  <a:srgbClr val="000000"/>
                </a:solidFill>
                <a:latin typeface="Times New Roman"/>
                <a:ea typeface="ＭＳ Ｐゴシック"/>
              </a:rPr>
              <a:t>  Ridge:</a:t>
            </a:r>
            <a:r>
              <a:rPr lang="ja-JP" altLang="en-US" sz="2400" dirty="0">
                <a:solidFill>
                  <a:srgbClr val="000000"/>
                </a:solidFill>
                <a:latin typeface="Times New Roman"/>
                <a:ea typeface="ＭＳ Ｐゴシック"/>
              </a:rPr>
              <a:t>　</a:t>
            </a:r>
            <a:r>
              <a:rPr lang="en-US" altLang="ja-JP" sz="2400" dirty="0">
                <a:solidFill>
                  <a:srgbClr val="000000"/>
                </a:solidFill>
                <a:latin typeface="Times New Roman"/>
                <a:ea typeface="ＭＳ Ｐゴシック"/>
              </a:rPr>
              <a:t>0.048,</a:t>
            </a:r>
            <a:r>
              <a:rPr lang="ja-JP" altLang="en-US" sz="2400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altLang="ja-JP" sz="2400" dirty="0">
                <a:solidFill>
                  <a:srgbClr val="000000"/>
                </a:solidFill>
                <a:latin typeface="Times New Roman"/>
                <a:ea typeface="ＭＳ Ｐゴシック"/>
              </a:rPr>
              <a:t>0.22, 0.6</a:t>
            </a:r>
          </a:p>
          <a:p>
            <a:r>
              <a:rPr lang="en-US" altLang="ja-JP" sz="2400" dirty="0">
                <a:solidFill>
                  <a:srgbClr val="000000"/>
                </a:solidFill>
                <a:latin typeface="Times New Roman"/>
                <a:ea typeface="ＭＳ Ｐゴシック"/>
              </a:rPr>
              <a:t>  LASSO: 0.08</a:t>
            </a:r>
          </a:p>
          <a:p>
            <a:endParaRPr lang="en-US" altLang="ja-JP" sz="2400" dirty="0">
              <a:solidFill>
                <a:srgbClr val="000000"/>
              </a:solidFill>
              <a:latin typeface="Times New Roman"/>
              <a:ea typeface="ＭＳ Ｐゴシック"/>
            </a:endParaRPr>
          </a:p>
          <a:p>
            <a:r>
              <a:rPr lang="en-US" altLang="ja-JP" sz="24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τ</a:t>
            </a:r>
            <a:r>
              <a:rPr lang="en-US" altLang="ja-JP" sz="2400" baseline="-250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i</a:t>
            </a:r>
            <a:r>
              <a:rPr lang="ja-JP" altLang="en-US" sz="2400" baseline="-25000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ja-JP" altLang="en-US" sz="2400" dirty="0">
                <a:solidFill>
                  <a:srgbClr val="000000"/>
                </a:solidFill>
                <a:latin typeface="Times New Roman"/>
                <a:ea typeface="ＭＳ Ｐゴシック"/>
              </a:rPr>
              <a:t>の推定値</a:t>
            </a:r>
            <a:endParaRPr lang="en-US" altLang="ja-JP" sz="2400" dirty="0">
              <a:solidFill>
                <a:srgbClr val="000000"/>
              </a:solidFill>
              <a:latin typeface="Times New Roman"/>
              <a:ea typeface="ＭＳ Ｐゴシック"/>
            </a:endParaRPr>
          </a:p>
          <a:p>
            <a:r>
              <a:rPr lang="ja-JP" altLang="en-US" sz="2400" dirty="0">
                <a:solidFill>
                  <a:srgbClr val="000000"/>
                </a:solidFill>
                <a:latin typeface="Times New Roman"/>
                <a:ea typeface="ＭＳ Ｐゴシック"/>
              </a:rPr>
              <a:t>　</a:t>
            </a:r>
            <a:r>
              <a:rPr lang="en-US" altLang="ja-JP" sz="2400" dirty="0">
                <a:solidFill>
                  <a:srgbClr val="000000"/>
                </a:solidFill>
                <a:latin typeface="Times New Roman"/>
                <a:ea typeface="ＭＳ Ｐゴシック"/>
              </a:rPr>
              <a:t>0.05, </a:t>
            </a:r>
            <a:r>
              <a:rPr lang="en-US" altLang="ja-JP" sz="2400" dirty="0">
                <a:solidFill>
                  <a:srgbClr val="FF0000"/>
                </a:solidFill>
                <a:latin typeface="Times New Roman"/>
                <a:ea typeface="ＭＳ Ｐゴシック"/>
              </a:rPr>
              <a:t>0.08, 0.22, 0.6</a:t>
            </a:r>
          </a:p>
          <a:p>
            <a:endParaRPr lang="en-US" altLang="ja-JP" sz="2400" dirty="0">
              <a:solidFill>
                <a:srgbClr val="000000"/>
              </a:solidFill>
              <a:latin typeface="Times New Roman"/>
              <a:ea typeface="ＭＳ Ｐゴシック"/>
            </a:endParaRPr>
          </a:p>
          <a:p>
            <a:r>
              <a:rPr lang="ja-JP" altLang="en-US" sz="2400" dirty="0">
                <a:solidFill>
                  <a:srgbClr val="000000"/>
                </a:solidFill>
                <a:latin typeface="Times New Roman"/>
                <a:ea typeface="ＭＳ Ｐゴシック"/>
              </a:rPr>
              <a:t>精確値</a:t>
            </a:r>
            <a:endParaRPr lang="en-US" altLang="ja-JP" sz="2400" dirty="0">
              <a:solidFill>
                <a:srgbClr val="000000"/>
              </a:solidFill>
              <a:latin typeface="Times New Roman"/>
              <a:ea typeface="ＭＳ Ｐゴシック"/>
            </a:endParaRPr>
          </a:p>
          <a:p>
            <a:r>
              <a:rPr lang="en-US" altLang="ja-JP" sz="2400" dirty="0">
                <a:solidFill>
                  <a:srgbClr val="000000"/>
                </a:solidFill>
                <a:latin typeface="Times New Roman"/>
                <a:ea typeface="ＭＳ Ｐゴシック"/>
              </a:rPr>
              <a:t>   0.05, 0.2, 0.5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1683573A-08A0-54EC-14CE-5EFC56147B9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6180" t="50000" r="35220" b="4851"/>
          <a:stretch/>
        </p:blipFill>
        <p:spPr>
          <a:xfrm>
            <a:off x="6506" y="2442850"/>
            <a:ext cx="3896990" cy="4442533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AA45A061-5419-8ED8-7F69-99F7C17EA27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1400" t="50000" b="4851"/>
          <a:stretch/>
        </p:blipFill>
        <p:spPr>
          <a:xfrm>
            <a:off x="3813501" y="2420888"/>
            <a:ext cx="3896989" cy="4442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971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0_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3757</TotalTime>
  <Words>774</Words>
  <Application>Microsoft Office PowerPoint</Application>
  <PresentationFormat>ワイド画面</PresentationFormat>
  <Paragraphs>109</Paragraphs>
  <Slides>12</Slides>
  <Notes>12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12</vt:i4>
      </vt:variant>
    </vt:vector>
  </HeadingPairs>
  <TitlesOfParts>
    <vt:vector size="20" baseType="lpstr">
      <vt:lpstr>游ゴシック</vt:lpstr>
      <vt:lpstr>Arial</vt:lpstr>
      <vt:lpstr>Calibri</vt:lpstr>
      <vt:lpstr>Calibri Light</vt:lpstr>
      <vt:lpstr>Cambria Math</vt:lpstr>
      <vt:lpstr>Times New Roman</vt:lpstr>
      <vt:lpstr>Office テーマ</vt:lpstr>
      <vt:lpstr>20_標準デザイン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東京工業大学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レポートS6点群のステレオ投影</dc:title>
  <dc:creator>神谷利夫</dc:creator>
  <cp:lastModifiedBy>利夫 神谷</cp:lastModifiedBy>
  <cp:revision>275</cp:revision>
  <cp:lastPrinted>2020-04-20T20:05:09Z</cp:lastPrinted>
  <dcterms:created xsi:type="dcterms:W3CDTF">2013-04-22T01:26:47Z</dcterms:created>
  <dcterms:modified xsi:type="dcterms:W3CDTF">2023-09-25T00:54:42Z</dcterms:modified>
</cp:coreProperties>
</file>