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4053" r:id="rId2"/>
  </p:sldMasterIdLst>
  <p:notesMasterIdLst>
    <p:notesMasterId r:id="rId15"/>
  </p:notesMasterIdLst>
  <p:sldIdLst>
    <p:sldId id="4885" r:id="rId3"/>
    <p:sldId id="5005" r:id="rId4"/>
    <p:sldId id="5006" r:id="rId5"/>
    <p:sldId id="5007" r:id="rId6"/>
    <p:sldId id="4957" r:id="rId7"/>
    <p:sldId id="5008" r:id="rId8"/>
    <p:sldId id="4979" r:id="rId9"/>
    <p:sldId id="4981" r:id="rId10"/>
    <p:sldId id="5010" r:id="rId11"/>
    <p:sldId id="4983" r:id="rId12"/>
    <p:sldId id="5011" r:id="rId13"/>
    <p:sldId id="4984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1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3" autoAdjust="0"/>
    <p:restoredTop sz="96652" autoAdjust="0"/>
  </p:normalViewPr>
  <p:slideViewPr>
    <p:cSldViewPr snapToGrid="0">
      <p:cViewPr>
        <p:scale>
          <a:sx n="66" d="100"/>
          <a:sy n="66" d="100"/>
        </p:scale>
        <p:origin x="684" y="8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00779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07872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5689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31850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48619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14478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4920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52323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25139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45645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75237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2400" y="506413"/>
            <a:ext cx="44815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86536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CC95DEB-C3C7-4866-8081-5B6892F54F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9118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54FF618-FB23-4406-AA5F-90923A0AB0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7905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64CDCAE-1FB1-41A9-956B-8D0F3DB834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381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2BD782B-B2D3-474A-B4F9-C878C02A30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8801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4BC77A8-6E21-43DF-9FB4-26568B8511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7848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ADFD9C1-24F8-4B7B-8AC2-7B93739559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612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8D68592-1E33-4DA4-AF40-8CA85ECD93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5542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343F714-7AFC-4A41-BEF7-2287C5E68B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00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8C6A598-E6C3-490F-8B9A-6E6A15DD6C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5826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3A686C5-27CC-4185-B22A-4C7CED8CD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7185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47C6AB5-DA06-4D6C-968A-E55286C336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65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04C90DA-E985-4CB0-BA71-73DB65F8E7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460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FC8AB49-6B7D-28A3-6E76-15C73909B8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F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</a:t>
            </a:r>
            <a:endParaRPr lang="ja-JP" altLang="en-US" sz="360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3E6590B-531C-86BA-F68C-191F15A0DE82}"/>
              </a:ext>
            </a:extLst>
          </p:cNvPr>
          <p:cNvSpPr txBox="1"/>
          <p:nvPr/>
        </p:nvSpPr>
        <p:spPr>
          <a:xfrm>
            <a:off x="725714" y="771850"/>
            <a:ext cx="111614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目的</a:t>
            </a:r>
            <a:r>
              <a:rPr lang="en-US" altLang="ja-JP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:</a:t>
            </a:r>
            <a:r>
              <a:rPr lang="ja-JP" altLang="en-US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複数の指数関数緩和時間と定数ベースラインを持つ</a:t>
            </a:r>
            <a:br>
              <a:rPr lang="en-US" altLang="ja-JP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</a:br>
            <a:r>
              <a:rPr lang="ja-JP" altLang="en-US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　　　　スペクトルの緩和時間解析</a:t>
            </a:r>
            <a:endParaRPr lang="en-US" altLang="ja-JP" sz="32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ja-JP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Files: </a:t>
            </a:r>
            <a:b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</a:b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Input: .xlsx file</a:t>
            </a:r>
            <a:b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</a:b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Output: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Console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ja-JP" sz="32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Function: </a:t>
            </a:r>
            <a:b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</a:b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</a:t>
            </a:r>
            <a:r>
              <a:rPr lang="en-US" altLang="ja-JP" sz="3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) mode = plot: 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緩和時間を推定する</a:t>
            </a:r>
            <a:b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</a:b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　　　・ 単一緩和近似</a:t>
            </a:r>
            <a:b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</a:b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　　　・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Ridge/LASSO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回帰</a:t>
            </a:r>
            <a:b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</a:b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(ii) mode = fit: 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非線形最小二乗に</a:t>
            </a:r>
            <a:r>
              <a:rPr lang="ja-JP" altLang="en-US" sz="32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よるフィッティング</a:t>
            </a:r>
            <a:endParaRPr lang="en-US" altLang="ja-JP" sz="32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7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8ACCA095-A75A-6CF3-D7EE-CDC21D2969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6" t="50000" r="64406" b="5901"/>
          <a:stretch/>
        </p:blipFill>
        <p:spPr>
          <a:xfrm>
            <a:off x="163092" y="1216204"/>
            <a:ext cx="5993809" cy="5472608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plot: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ja-JP" altLang="en-US" sz="36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単一緩和近似</a:t>
            </a:r>
            <a:endParaRPr lang="ja-JP" altLang="en-US" sz="3600" kern="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071684-3F49-89F0-D9DB-2B34CCAABCA7}"/>
              </a:ext>
            </a:extLst>
          </p:cNvPr>
          <p:cNvSpPr txBox="1"/>
          <p:nvPr/>
        </p:nvSpPr>
        <p:spPr>
          <a:xfrm>
            <a:off x="4305536" y="132381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τ</a:t>
            </a:r>
            <a:endParaRPr lang="ja-JP" altLang="en-US" sz="28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8DC34B-AE03-39CD-2BF8-E275BCE92CDB}"/>
              </a:ext>
            </a:extLst>
          </p:cNvPr>
          <p:cNvSpPr txBox="1"/>
          <p:nvPr/>
        </p:nvSpPr>
        <p:spPr>
          <a:xfrm>
            <a:off x="3028645" y="457898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>
                <a:solidFill>
                  <a:srgbClr val="FF0000"/>
                </a:solidFill>
                <a:latin typeface="Times New Roman"/>
                <a:ea typeface="ＭＳ Ｐゴシック"/>
              </a:rPr>
              <a:t>b</a:t>
            </a:r>
            <a:r>
              <a:rPr lang="en-US" altLang="ja-JP" sz="2800" b="1" baseline="-25000" dirty="0">
                <a:solidFill>
                  <a:srgbClr val="FF0000"/>
                </a:solidFill>
                <a:latin typeface="Times New Roman"/>
                <a:ea typeface="ＭＳ Ｐゴシック"/>
              </a:rPr>
              <a:t>0</a:t>
            </a:r>
            <a:endParaRPr lang="ja-JP" altLang="en-US" sz="2800" b="1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3BA69D-D153-498B-43E8-5FE87F1C3C50}"/>
              </a:ext>
            </a:extLst>
          </p:cNvPr>
          <p:cNvSpPr/>
          <p:nvPr/>
        </p:nvSpPr>
        <p:spPr>
          <a:xfrm>
            <a:off x="1547898" y="5607049"/>
            <a:ext cx="5553075" cy="142875"/>
          </a:xfrm>
          <a:prstGeom prst="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9B77CC-5264-1E01-952D-258B5C2D5B6A}"/>
              </a:ext>
            </a:extLst>
          </p:cNvPr>
          <p:cNvSpPr txBox="1"/>
          <p:nvPr/>
        </p:nvSpPr>
        <p:spPr>
          <a:xfrm>
            <a:off x="6694928" y="5314661"/>
            <a:ext cx="227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sz="3200" b="1" baseline="-25000" dirty="0">
                <a:solidFill>
                  <a:srgbClr val="FF0000"/>
                </a:solidFill>
                <a:latin typeface="Times New Roman"/>
                <a:ea typeface="ＭＳ Ｐゴシック"/>
              </a:rPr>
              <a:t>1</a:t>
            </a:r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 = 0.06</a:t>
            </a:r>
            <a:endParaRPr lang="ja-JP" altLang="en-US" sz="32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C9AFB8-0E90-0817-A499-9A92DBB4368F}"/>
              </a:ext>
            </a:extLst>
          </p:cNvPr>
          <p:cNvSpPr/>
          <p:nvPr/>
        </p:nvSpPr>
        <p:spPr>
          <a:xfrm>
            <a:off x="1528999" y="1423310"/>
            <a:ext cx="5553075" cy="142875"/>
          </a:xfrm>
          <a:prstGeom prst="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841094-BC92-5773-0484-AD1EE0CA776B}"/>
              </a:ext>
            </a:extLst>
          </p:cNvPr>
          <p:cNvSpPr txBox="1"/>
          <p:nvPr/>
        </p:nvSpPr>
        <p:spPr>
          <a:xfrm>
            <a:off x="6676029" y="1130922"/>
            <a:ext cx="227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sz="3200" b="1" baseline="-25000" dirty="0">
                <a:solidFill>
                  <a:srgbClr val="FF0000"/>
                </a:solidFill>
                <a:latin typeface="Times New Roman"/>
                <a:ea typeface="ＭＳ Ｐゴシック"/>
              </a:rPr>
              <a:t>3</a:t>
            </a:r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 = 0.3</a:t>
            </a:r>
            <a:endParaRPr lang="ja-JP" altLang="en-US" sz="32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2CE554-C816-86EE-5EFD-B3ADD4D44B85}"/>
              </a:ext>
            </a:extLst>
          </p:cNvPr>
          <p:cNvSpPr/>
          <p:nvPr/>
        </p:nvSpPr>
        <p:spPr>
          <a:xfrm>
            <a:off x="1415181" y="2780928"/>
            <a:ext cx="5553075" cy="142875"/>
          </a:xfrm>
          <a:prstGeom prst="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14AA61-C698-70E6-0895-EBDA0CC3CD9B}"/>
              </a:ext>
            </a:extLst>
          </p:cNvPr>
          <p:cNvSpPr txBox="1"/>
          <p:nvPr/>
        </p:nvSpPr>
        <p:spPr>
          <a:xfrm>
            <a:off x="6562211" y="2556193"/>
            <a:ext cx="227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sz="3200" b="1" baseline="-25000" dirty="0">
                <a:solidFill>
                  <a:srgbClr val="FF0000"/>
                </a:solidFill>
                <a:latin typeface="Times New Roman"/>
                <a:ea typeface="ＭＳ Ｐゴシック"/>
              </a:rPr>
              <a:t>2</a:t>
            </a:r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 = 0.2</a:t>
            </a:r>
            <a:endParaRPr lang="ja-JP" altLang="en-US" sz="32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425A29B-127B-E432-1020-8C2DB1AEF912}"/>
              </a:ext>
            </a:extLst>
          </p:cNvPr>
          <p:cNvSpPr txBox="1"/>
          <p:nvPr/>
        </p:nvSpPr>
        <p:spPr>
          <a:xfrm>
            <a:off x="4354817" y="597447"/>
            <a:ext cx="6176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初期値を単一緩和近似から推定</a:t>
            </a:r>
            <a:endParaRPr lang="en-US" altLang="ja-JP" sz="3200" b="1" dirty="0">
              <a:solidFill>
                <a:srgbClr val="000000"/>
              </a:solidFill>
              <a:latin typeface="Cambria Math" panose="02040503050406030204" pitchFamily="18" charset="0"/>
              <a:ea typeface="ＭＳ Ｐゴシック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7D6BE8-64B2-7021-3F14-616F7EDB738B}"/>
              </a:ext>
            </a:extLst>
          </p:cNvPr>
          <p:cNvSpPr txBox="1"/>
          <p:nvPr/>
        </p:nvSpPr>
        <p:spPr>
          <a:xfrm>
            <a:off x="8472264" y="2344812"/>
            <a:ext cx="37197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Ridge/LASSO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回帰からの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sz="2400" baseline="-25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i</a:t>
            </a:r>
            <a:r>
              <a:rPr lang="ja-JP" altLang="en-US" sz="2400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の推定値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0.05, </a:t>
            </a:r>
            <a:r>
              <a:rPr lang="en-US" altLang="ja-JP" sz="2400" dirty="0">
                <a:solidFill>
                  <a:srgbClr val="FF0000"/>
                </a:solidFill>
                <a:latin typeface="Times New Roman"/>
                <a:ea typeface="ＭＳ Ｐゴシック"/>
              </a:rPr>
              <a:t>0.08, 0.22, 0.6</a:t>
            </a:r>
          </a:p>
          <a:p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精確値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 0.05, 0.2, 0.5</a:t>
            </a:r>
          </a:p>
        </p:txBody>
      </p:sp>
    </p:spTree>
    <p:extLst>
      <p:ext uri="{BB962C8B-B14F-4D97-AF65-F5344CB8AC3E}">
        <p14:creationId xmlns:p14="http://schemas.microsoft.com/office/powerpoint/2010/main" val="37070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FAA5E8E-923D-E825-C60A-F737F5B78D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05" b="6951"/>
          <a:stretch/>
        </p:blipFill>
        <p:spPr>
          <a:xfrm>
            <a:off x="1126438" y="999446"/>
            <a:ext cx="9496908" cy="5763812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fit: Fitting cycle #1</a:t>
            </a:r>
            <a:endParaRPr lang="ja-JP" altLang="en-US" sz="3600" kern="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0BFD5E-08A6-9BCE-7474-816676883373}"/>
              </a:ext>
            </a:extLst>
          </p:cNvPr>
          <p:cNvSpPr txBox="1"/>
          <p:nvPr/>
        </p:nvSpPr>
        <p:spPr>
          <a:xfrm>
            <a:off x="4007768" y="1340319"/>
            <a:ext cx="46386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初期値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収束値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精確値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i="1" dirty="0">
                <a:solidFill>
                  <a:srgbClr val="000000"/>
                </a:solidFill>
                <a:latin typeface="Times New Roman"/>
                <a:ea typeface="ＭＳ Ｐゴシック"/>
              </a:rPr>
              <a:t>b</a:t>
            </a:r>
            <a:r>
              <a:rPr lang="ja-JP" altLang="en-US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0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0.29	0.2999		0.3</a:t>
            </a:r>
            <a:endParaRPr lang="ja-JP" altLang="en-US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0.08	</a:t>
            </a:r>
            <a:r>
              <a:rPr lang="en-US" altLang="ja-JP" b="1" dirty="0">
                <a:solidFill>
                  <a:srgbClr val="FF0000"/>
                </a:solidFill>
                <a:latin typeface="Times New Roman"/>
                <a:ea typeface="ＭＳ Ｐゴシック"/>
              </a:rPr>
              <a:t>0.06967		0.05</a:t>
            </a: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0.22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0.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3944		0.2</a:t>
            </a:r>
            <a:endParaRPr lang="ja-JP" altLang="en-US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3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0.6	</a:t>
            </a:r>
            <a:r>
              <a:rPr lang="en-US" altLang="ja-JP" b="1" dirty="0">
                <a:solidFill>
                  <a:srgbClr val="FF0000"/>
                </a:solidFill>
                <a:latin typeface="Times New Roman"/>
                <a:ea typeface="ＭＳ Ｐゴシック"/>
              </a:rPr>
              <a:t>0.5817		0.5</a:t>
            </a: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	</a:t>
            </a:r>
            <a:r>
              <a:rPr lang="en-US" altLang="ja-JP" b="1" dirty="0">
                <a:solidFill>
                  <a:srgbClr val="000000"/>
                </a:solidFill>
                <a:latin typeface="Times New Roman"/>
                <a:ea typeface="ＭＳ Ｐゴシック"/>
              </a:rPr>
              <a:t>S2 = 0.139</a:t>
            </a:r>
            <a:endParaRPr lang="ja-JP" altLang="en-US" b="1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BF1B68-F16E-196B-42C9-0D1B1A4B7E3B}"/>
              </a:ext>
            </a:extLst>
          </p:cNvPr>
          <p:cNvSpPr txBox="1"/>
          <p:nvPr/>
        </p:nvSpPr>
        <p:spPr>
          <a:xfrm>
            <a:off x="191344" y="573034"/>
            <a:ext cx="11737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非線形最小二乗回帰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: 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 </a:t>
            </a:r>
            <a:r>
              <a:rPr lang="en-US" altLang="ja-JP" sz="2000" b="1" i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b</a:t>
            </a:r>
            <a:r>
              <a:rPr lang="en-US" altLang="ja-JP" sz="2000" b="1" baseline="-25000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0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 を </a:t>
            </a:r>
            <a:r>
              <a:rPr lang="en-US" altLang="ja-JP" sz="2000" b="1" i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t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 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=&gt;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大で推定、</a:t>
            </a:r>
            <a:r>
              <a:rPr lang="en-US" altLang="ja-JP" sz="2000" b="1" i="1" dirty="0" err="1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τ</a:t>
            </a:r>
            <a:r>
              <a:rPr lang="en-US" altLang="ja-JP" sz="2000" b="1" baseline="-25000" dirty="0" err="1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i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 を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Ridge/LASSO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で推定収束判定条件 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S2 &lt; 10</a:t>
            </a:r>
            <a:r>
              <a:rPr lang="en-US" altLang="ja-JP" sz="2000" b="1" baseline="30000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-3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, max </a:t>
            </a:r>
            <a:r>
              <a:rPr lang="en-US" altLang="ja-JP" sz="2000" b="1" dirty="0" err="1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iter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=300</a:t>
            </a:r>
          </a:p>
        </p:txBody>
      </p:sp>
    </p:spTree>
    <p:extLst>
      <p:ext uri="{BB962C8B-B14F-4D97-AF65-F5344CB8AC3E}">
        <p14:creationId xmlns:p14="http://schemas.microsoft.com/office/powerpoint/2010/main" val="320098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BBD49E65-01B6-01EB-BFBC-8FB19B33DC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56" b="6950"/>
          <a:stretch/>
        </p:blipFill>
        <p:spPr>
          <a:xfrm>
            <a:off x="1171092" y="961546"/>
            <a:ext cx="9496908" cy="5808294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fit : Fitting cycle #2</a:t>
            </a:r>
            <a:endParaRPr lang="ja-JP" altLang="en-US" sz="3600" kern="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0BFD5E-08A6-9BCE-7474-816676883373}"/>
              </a:ext>
            </a:extLst>
          </p:cNvPr>
          <p:cNvSpPr txBox="1"/>
          <p:nvPr/>
        </p:nvSpPr>
        <p:spPr>
          <a:xfrm>
            <a:off x="4007768" y="1340319"/>
            <a:ext cx="46386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初期値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収束値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精確値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i="1" dirty="0">
                <a:solidFill>
                  <a:srgbClr val="000000"/>
                </a:solidFill>
                <a:latin typeface="Times New Roman"/>
                <a:ea typeface="ＭＳ Ｐゴシック"/>
              </a:rPr>
              <a:t>b</a:t>
            </a:r>
            <a:r>
              <a:rPr lang="ja-JP" altLang="en-US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0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0.29	0.30000		0.3</a:t>
            </a:r>
            <a:endParaRPr lang="ja-JP" altLang="en-US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0.08	</a:t>
            </a:r>
            <a:r>
              <a:rPr lang="en-US" altLang="ja-JP" b="1" dirty="0">
                <a:solidFill>
                  <a:srgbClr val="FF0000"/>
                </a:solidFill>
                <a:latin typeface="Times New Roman"/>
                <a:ea typeface="ＭＳ Ｐゴシック"/>
              </a:rPr>
              <a:t>0.05		0.05</a:t>
            </a: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0.22	</a:t>
            </a:r>
            <a:r>
              <a:rPr lang="ja-JP" altLang="en-US" b="1" dirty="0">
                <a:solidFill>
                  <a:srgbClr val="FF0000"/>
                </a:solidFill>
                <a:latin typeface="Times New Roman"/>
                <a:ea typeface="ＭＳ Ｐゴシック"/>
              </a:rPr>
              <a:t>0.</a:t>
            </a:r>
            <a:r>
              <a:rPr lang="en-US" altLang="ja-JP" b="1" dirty="0">
                <a:solidFill>
                  <a:srgbClr val="FF0000"/>
                </a:solidFill>
                <a:latin typeface="Times New Roman"/>
                <a:ea typeface="ＭＳ Ｐゴシック"/>
              </a:rPr>
              <a:t>2		0.2</a:t>
            </a:r>
            <a:endParaRPr lang="ja-JP" altLang="en-US" b="1" dirty="0">
              <a:solidFill>
                <a:srgbClr val="FF0000"/>
              </a:solidFill>
              <a:latin typeface="Times New Roman"/>
              <a:ea typeface="ＭＳ Ｐゴシック"/>
            </a:endParaRP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3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0.6	</a:t>
            </a:r>
            <a:r>
              <a:rPr lang="en-US" altLang="ja-JP" b="1" dirty="0">
                <a:solidFill>
                  <a:srgbClr val="FF0000"/>
                </a:solidFill>
                <a:latin typeface="Times New Roman"/>
                <a:ea typeface="ＭＳ Ｐゴシック"/>
              </a:rPr>
              <a:t>0.5		0.5</a:t>
            </a: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	</a:t>
            </a:r>
            <a:r>
              <a:rPr lang="en-US" altLang="ja-JP" b="1" dirty="0">
                <a:solidFill>
                  <a:srgbClr val="000000"/>
                </a:solidFill>
                <a:latin typeface="Times New Roman"/>
                <a:ea typeface="ＭＳ Ｐゴシック"/>
              </a:rPr>
              <a:t>S2 = 1.2e-10</a:t>
            </a:r>
            <a:endParaRPr lang="ja-JP" altLang="en-US" b="1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BF1B68-F16E-196B-42C9-0D1B1A4B7E3B}"/>
              </a:ext>
            </a:extLst>
          </p:cNvPr>
          <p:cNvSpPr txBox="1"/>
          <p:nvPr/>
        </p:nvSpPr>
        <p:spPr>
          <a:xfrm>
            <a:off x="263352" y="573034"/>
            <a:ext cx="9800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#1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の収束値を初期値にして再計算。収束判定条件 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S2 &lt; 10</a:t>
            </a:r>
            <a:r>
              <a:rPr lang="en-US" altLang="ja-JP" sz="2000" b="1" baseline="30000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-5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, max </a:t>
            </a:r>
            <a:r>
              <a:rPr lang="en-US" altLang="ja-JP" sz="2000" b="1" dirty="0" err="1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iter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=1300</a:t>
            </a:r>
          </a:p>
        </p:txBody>
      </p:sp>
    </p:spTree>
    <p:extLst>
      <p:ext uri="{BB962C8B-B14F-4D97-AF65-F5344CB8AC3E}">
        <p14:creationId xmlns:p14="http://schemas.microsoft.com/office/powerpoint/2010/main" val="268723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入力ファイル</a:t>
            </a:r>
            <a:endParaRPr lang="ja-JP" altLang="en-US" sz="360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A08E4B-EB0C-83B4-6983-F1680360C687}"/>
              </a:ext>
            </a:extLst>
          </p:cNvPr>
          <p:cNvSpPr txBox="1"/>
          <p:nvPr/>
        </p:nvSpPr>
        <p:spPr>
          <a:xfrm>
            <a:off x="1686572" y="771851"/>
            <a:ext cx="89814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altLang="ja-JP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x,y</a:t>
            </a:r>
            <a:r>
              <a:rPr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データの入った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.xlsx</a:t>
            </a:r>
            <a:r>
              <a:rPr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ファイル</a:t>
            </a:r>
            <a:endParaRPr lang="en-US" altLang="ja-JP" sz="24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marL="457200" indent="-457200" defTabSz="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X,</a:t>
            </a:r>
            <a:r>
              <a:rPr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Y</a:t>
            </a:r>
            <a:r>
              <a:rPr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データの列は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Launcher.py</a:t>
            </a:r>
            <a:r>
              <a:rPr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のダイアログで選択する</a:t>
            </a:r>
            <a:endParaRPr lang="en-US" altLang="ja-JP" sz="24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9F1589C-5D9B-D044-2054-995BB0C8D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62175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3600" b="1">
                <a:solidFill>
                  <a:srgbClr val="0000FF"/>
                </a:solidFill>
                <a:latin typeface="Times New Roman"/>
                <a:ea typeface="ＭＳ Ｐゴシック"/>
              </a:rPr>
              <a:t>サンプル入力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ファイル</a:t>
            </a:r>
            <a:endParaRPr lang="ja-JP" altLang="en-US" sz="360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D4AE75-C071-290D-AF5C-8D1F537F8ADC}"/>
              </a:ext>
            </a:extLst>
          </p:cNvPr>
          <p:cNvSpPr txBox="1"/>
          <p:nvPr/>
        </p:nvSpPr>
        <p:spPr>
          <a:xfrm>
            <a:off x="1838972" y="2898086"/>
            <a:ext cx="898142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Aft>
                <a:spcPts val="1800"/>
              </a:spcAft>
              <a:defRPr/>
            </a:pP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[</a:t>
            </a:r>
            <a:r>
              <a:rPr lang="en-US" altLang="ja-JP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tkprog_X_path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]\spectrum\decay.xlsx</a:t>
            </a:r>
          </a:p>
          <a:p>
            <a:pPr defTabSz="457200">
              <a:spcAft>
                <a:spcPts val="1800"/>
              </a:spcAft>
              <a:defRPr/>
            </a:pPr>
            <a:r>
              <a:rPr lang="en-US" altLang="ja-JP" sz="2400" b="1" i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</a:t>
            </a:r>
            <a:r>
              <a:rPr lang="en-US" altLang="ja-JP" sz="2400" b="1" i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x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) = </a:t>
            </a:r>
            <a:r>
              <a:rPr lang="fr-FR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	0.3 + 0.1 exp(-</a:t>
            </a:r>
            <a:r>
              <a:rPr lang="fr-FR" altLang="ja-JP" sz="2400" b="1" i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</a:t>
            </a:r>
            <a:r>
              <a:rPr lang="fr-FR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/ </a:t>
            </a:r>
            <a:r>
              <a:rPr lang="fr-FR" altLang="ja-JP" sz="24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0.05</a:t>
            </a:r>
            <a:r>
              <a:rPr lang="fr-FR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) + 0.5 exp(-t / </a:t>
            </a:r>
            <a:r>
              <a:rPr lang="fr-FR" altLang="ja-JP" sz="24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0.2</a:t>
            </a:r>
            <a:r>
              <a:rPr lang="fr-FR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) + 0.2 exp(-</a:t>
            </a:r>
            <a:r>
              <a:rPr lang="fr-FR" altLang="ja-JP" sz="2400" b="1" i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</a:t>
            </a:r>
            <a:r>
              <a:rPr lang="fr-FR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/ </a:t>
            </a:r>
            <a:r>
              <a:rPr lang="fr-FR" altLang="ja-JP" sz="2400" b="1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0.5</a:t>
            </a:r>
            <a:r>
              <a:rPr lang="fr-FR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)</a:t>
            </a:r>
          </a:p>
          <a:p>
            <a:pPr defTabSz="457200">
              <a:spcAft>
                <a:spcPts val="1800"/>
              </a:spcAft>
              <a:defRPr/>
            </a:pPr>
            <a:r>
              <a:rPr lang="fr-FR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     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τ</a:t>
            </a:r>
            <a:r>
              <a:rPr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=</a:t>
            </a:r>
            <a:r>
              <a:rPr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0.05, 0.2, 0.5</a:t>
            </a:r>
          </a:p>
        </p:txBody>
      </p:sp>
    </p:spTree>
    <p:extLst>
      <p:ext uri="{BB962C8B-B14F-4D97-AF65-F5344CB8AC3E}">
        <p14:creationId xmlns:p14="http://schemas.microsoft.com/office/powerpoint/2010/main" val="119505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8B2B2494-24A6-9472-5477-6FE697CA0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276350"/>
            <a:ext cx="4305300" cy="558165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50577C8-2791-4D86-A57D-F49E74F4D8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36" b="5631"/>
          <a:stretch/>
        </p:blipFill>
        <p:spPr>
          <a:xfrm>
            <a:off x="5375920" y="654661"/>
            <a:ext cx="6755527" cy="6214431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</a:t>
            </a:r>
            <a:endParaRPr lang="ja-JP" altLang="en-US" sz="360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459E68-04B0-8E0E-2C35-AAE9B993A373}"/>
              </a:ext>
            </a:extLst>
          </p:cNvPr>
          <p:cNvSpPr/>
          <p:nvPr/>
        </p:nvSpPr>
        <p:spPr>
          <a:xfrm>
            <a:off x="1637586" y="5541585"/>
            <a:ext cx="1196282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B24C6E6-3808-E069-DF20-E85AC76789EB}"/>
              </a:ext>
            </a:extLst>
          </p:cNvPr>
          <p:cNvCxnSpPr>
            <a:cxnSpLocks/>
          </p:cNvCxnSpPr>
          <p:nvPr/>
        </p:nvCxnSpPr>
        <p:spPr>
          <a:xfrm flipV="1">
            <a:off x="2833868" y="1298534"/>
            <a:ext cx="2328682" cy="42831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4AA2BE-B965-130E-C908-8F439C96DD3A}"/>
              </a:ext>
            </a:extLst>
          </p:cNvPr>
          <p:cNvSpPr/>
          <p:nvPr/>
        </p:nvSpPr>
        <p:spPr>
          <a:xfrm>
            <a:off x="4885026" y="899428"/>
            <a:ext cx="459535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1" dirty="0">
                <a:solidFill>
                  <a:srgbClr val="0099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[</a:t>
            </a:r>
            <a:r>
              <a:rPr lang="en-US" altLang="ja-JP" b="1" dirty="0" err="1">
                <a:solidFill>
                  <a:srgbClr val="0099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tkprog_XX</a:t>
            </a:r>
            <a:r>
              <a:rPr lang="en-US" altLang="ja-JP" b="1" dirty="0">
                <a:solidFill>
                  <a:srgbClr val="0099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]\spectrum\decay-extended.xlsx</a:t>
            </a:r>
          </a:p>
        </p:txBody>
      </p:sp>
    </p:spTree>
    <p:extLst>
      <p:ext uri="{BB962C8B-B14F-4D97-AF65-F5344CB8AC3E}">
        <p14:creationId xmlns:p14="http://schemas.microsoft.com/office/powerpoint/2010/main" val="312035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B6EE258-98A5-ECA0-332E-03F989333C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36" b="5631"/>
          <a:stretch/>
        </p:blipFill>
        <p:spPr>
          <a:xfrm>
            <a:off x="2783632" y="636507"/>
            <a:ext cx="6755527" cy="6214431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fit</a:t>
            </a:r>
            <a:endParaRPr lang="ja-JP" altLang="en-US" sz="360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7AE663-3035-9A54-9F40-766D566E378E}"/>
              </a:ext>
            </a:extLst>
          </p:cNvPr>
          <p:cNvSpPr/>
          <p:nvPr/>
        </p:nvSpPr>
        <p:spPr>
          <a:xfrm>
            <a:off x="2639616" y="6562368"/>
            <a:ext cx="540955" cy="2956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9747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4D40D60-EBB1-AD81-3C5B-459017209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5" t="4851" b="5900"/>
          <a:stretch/>
        </p:blipFill>
        <p:spPr>
          <a:xfrm>
            <a:off x="1239026" y="678778"/>
            <a:ext cx="9428974" cy="6120680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plot</a:t>
            </a:r>
            <a:endParaRPr lang="ja-JP" altLang="en-US" sz="360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E91BEE-5C8D-191C-1751-4150A43F1CDD}"/>
              </a:ext>
            </a:extLst>
          </p:cNvPr>
          <p:cNvSpPr txBox="1"/>
          <p:nvPr/>
        </p:nvSpPr>
        <p:spPr>
          <a:xfrm>
            <a:off x="2971801" y="1235363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>
                <a:solidFill>
                  <a:srgbClr val="000000"/>
                </a:solidFill>
                <a:latin typeface="Times New Roman"/>
                <a:ea typeface="ＭＳ Ｐゴシック"/>
              </a:rPr>
              <a:t>f</a:t>
            </a:r>
            <a:r>
              <a:rPr lang="en-US" altLang="ja-JP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(</a:t>
            </a:r>
            <a:r>
              <a:rPr lang="en-US" altLang="ja-JP" sz="3200" i="1" dirty="0">
                <a:solidFill>
                  <a:srgbClr val="000000"/>
                </a:solidFill>
                <a:latin typeface="Times New Roman"/>
                <a:ea typeface="ＭＳ Ｐゴシック"/>
              </a:rPr>
              <a:t>t</a:t>
            </a:r>
            <a:r>
              <a:rPr lang="en-US" altLang="ja-JP" sz="3200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endParaRPr lang="ja-JP" altLang="en-US" sz="32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1BF9EA-A69C-4707-463C-C87AEBE6C357}"/>
              </a:ext>
            </a:extLst>
          </p:cNvPr>
          <p:cNvSpPr txBox="1"/>
          <p:nvPr/>
        </p:nvSpPr>
        <p:spPr>
          <a:xfrm>
            <a:off x="5405213" y="106608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>
                <a:solidFill>
                  <a:srgbClr val="000000"/>
                </a:solidFill>
                <a:latin typeface="Times New Roman"/>
                <a:ea typeface="ＭＳ Ｐゴシック"/>
              </a:rPr>
              <a:t>f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(</a:t>
            </a:r>
            <a:r>
              <a:rPr lang="en-US" altLang="ja-JP" sz="2400" i="1" dirty="0">
                <a:solidFill>
                  <a:srgbClr val="000000"/>
                </a:solidFill>
                <a:latin typeface="Times New Roman"/>
                <a:ea typeface="ＭＳ Ｐゴシック"/>
              </a:rPr>
              <a:t>t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) – log t</a:t>
            </a:r>
            <a:endParaRPr lang="ja-JP" altLang="en-US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0BCE2C-6277-6501-A4B8-5A292BE35F01}"/>
              </a:ext>
            </a:extLst>
          </p:cNvPr>
          <p:cNvSpPr txBox="1"/>
          <p:nvPr/>
        </p:nvSpPr>
        <p:spPr>
          <a:xfrm>
            <a:off x="8688288" y="1988840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Ridge</a:t>
            </a: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LASSO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回帰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8DC34B-AE03-39CD-2BF8-E275BCE92CDB}"/>
              </a:ext>
            </a:extLst>
          </p:cNvPr>
          <p:cNvSpPr txBox="1"/>
          <p:nvPr/>
        </p:nvSpPr>
        <p:spPr>
          <a:xfrm>
            <a:off x="2639616" y="5622637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>
                <a:solidFill>
                  <a:srgbClr val="FF0000"/>
                </a:solidFill>
                <a:latin typeface="Times New Roman"/>
                <a:ea typeface="ＭＳ Ｐゴシック"/>
              </a:rPr>
              <a:t>b</a:t>
            </a:r>
            <a:r>
              <a:rPr lang="en-US" altLang="ja-JP" sz="2800" b="1" baseline="-25000" dirty="0">
                <a:solidFill>
                  <a:srgbClr val="FF0000"/>
                </a:solidFill>
                <a:latin typeface="Times New Roman"/>
                <a:ea typeface="ＭＳ Ｐゴシック"/>
              </a:rPr>
              <a:t>0</a:t>
            </a:r>
            <a:endParaRPr lang="ja-JP" altLang="en-US" sz="2800" b="1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E3E5D3-90DA-BECE-74DD-1E2EF49AAEB6}"/>
              </a:ext>
            </a:extLst>
          </p:cNvPr>
          <p:cNvSpPr txBox="1"/>
          <p:nvPr/>
        </p:nvSpPr>
        <p:spPr>
          <a:xfrm>
            <a:off x="2938585" y="397197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τ</a:t>
            </a:r>
            <a:endParaRPr lang="ja-JP" altLang="en-US" sz="28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2917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9B72796-713D-7FFB-724E-78F308E111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13" b="6950"/>
          <a:stretch/>
        </p:blipFill>
        <p:spPr>
          <a:xfrm>
            <a:off x="975668" y="997556"/>
            <a:ext cx="9674273" cy="5851175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fit</a:t>
            </a:r>
            <a:endParaRPr lang="ja-JP" altLang="en-US" sz="3600" kern="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5390F0-C6E5-4E10-AD12-0708BDEF3E46}"/>
              </a:ext>
            </a:extLst>
          </p:cNvPr>
          <p:cNvSpPr txBox="1"/>
          <p:nvPr/>
        </p:nvSpPr>
        <p:spPr>
          <a:xfrm>
            <a:off x="1657349" y="597446"/>
            <a:ext cx="849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非線形最小二乗回帰</a:t>
            </a:r>
            <a:r>
              <a:rPr lang="en-US" altLang="ja-JP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: </a:t>
            </a:r>
            <a:r>
              <a:rPr lang="ja-JP" altLang="en-US" sz="2000" b="1" dirty="0">
                <a:solidFill>
                  <a:srgbClr val="000000"/>
                </a:solidFill>
                <a:latin typeface="Cambria Math" panose="02040503050406030204" pitchFamily="18" charset="0"/>
                <a:ea typeface="ＭＳ Ｐゴシック"/>
              </a:rPr>
              <a:t>適当な初期値</a:t>
            </a:r>
            <a:endParaRPr lang="en-US" altLang="ja-JP" sz="2000" b="1" dirty="0">
              <a:solidFill>
                <a:srgbClr val="000000"/>
              </a:solidFill>
              <a:latin typeface="Cambria Math" panose="02040503050406030204" pitchFamily="18" charset="0"/>
              <a:ea typeface="ＭＳ Ｐゴシック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0BFD5E-08A6-9BCE-7474-816676883373}"/>
              </a:ext>
            </a:extLst>
          </p:cNvPr>
          <p:cNvSpPr txBox="1"/>
          <p:nvPr/>
        </p:nvSpPr>
        <p:spPr>
          <a:xfrm>
            <a:off x="5015880" y="4142112"/>
            <a:ext cx="46386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初期値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収束値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精確値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i="1" dirty="0">
                <a:solidFill>
                  <a:srgbClr val="000000"/>
                </a:solidFill>
                <a:latin typeface="Times New Roman"/>
                <a:ea typeface="ＭＳ Ｐゴシック"/>
              </a:rPr>
              <a:t>b</a:t>
            </a:r>
            <a:r>
              <a:rPr lang="ja-JP" altLang="en-US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0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0.0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-0.02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6		0.3</a:t>
            </a:r>
            <a:endParaRPr lang="ja-JP" altLang="en-US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0.1	2.1e-5		0.05</a:t>
            </a: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0.3	0.036		0.2</a:t>
            </a:r>
            <a:endParaRPr lang="ja-JP" altLang="en-US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3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1.0	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5.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31		0.5</a:t>
            </a:r>
          </a:p>
          <a:p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		</a:t>
            </a:r>
            <a:r>
              <a:rPr lang="en-US" altLang="ja-JP" b="1" dirty="0">
                <a:solidFill>
                  <a:srgbClr val="000000"/>
                </a:solidFill>
                <a:latin typeface="Times New Roman"/>
                <a:ea typeface="ＭＳ Ｐゴシック"/>
              </a:rPr>
              <a:t>S2 = 18.5</a:t>
            </a:r>
            <a:endParaRPr lang="ja-JP" altLang="en-US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7153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ACE160B-5139-F1A0-04BD-D62D93F75E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6" t="50000" r="64406" b="5901"/>
          <a:stretch/>
        </p:blipFill>
        <p:spPr>
          <a:xfrm>
            <a:off x="163092" y="1216204"/>
            <a:ext cx="5993809" cy="5472608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plot: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ja-JP" altLang="en-US" sz="36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単一緩和近似</a:t>
            </a:r>
            <a:endParaRPr lang="ja-JP" altLang="en-US" sz="3600" kern="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3E378DD-7BF9-1602-453E-E4C23FFE9C0D}"/>
              </a:ext>
            </a:extLst>
          </p:cNvPr>
          <p:cNvSpPr txBox="1"/>
          <p:nvPr/>
        </p:nvSpPr>
        <p:spPr>
          <a:xfrm>
            <a:off x="163092" y="692809"/>
            <a:ext cx="7475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単一緩和近似</a:t>
            </a:r>
            <a:r>
              <a:rPr lang="en-US" altLang="ja-JP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 局所的に </a:t>
            </a:r>
            <a:r>
              <a:rPr lang="en-US" altLang="ja-JP" sz="2000" b="1" i="1" dirty="0">
                <a:solidFill>
                  <a:srgbClr val="000000"/>
                </a:solidFill>
                <a:latin typeface="Times New Roman"/>
                <a:ea typeface="ＭＳ Ｐゴシック"/>
              </a:rPr>
              <a:t>f</a:t>
            </a:r>
            <a:r>
              <a:rPr lang="en-US" altLang="ja-JP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(</a:t>
            </a:r>
            <a:r>
              <a:rPr lang="en-US" altLang="ja-JP" sz="2000" b="1" i="1" dirty="0">
                <a:solidFill>
                  <a:srgbClr val="000000"/>
                </a:solidFill>
                <a:latin typeface="Times New Roman"/>
                <a:ea typeface="ＭＳ Ｐゴシック"/>
              </a:rPr>
              <a:t>t</a:t>
            </a:r>
            <a:r>
              <a:rPr lang="en-US" altLang="ja-JP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) = </a:t>
            </a:r>
            <a:r>
              <a:rPr lang="en-US" altLang="ja-JP" sz="2000" b="1" i="1" dirty="0">
                <a:solidFill>
                  <a:srgbClr val="000000"/>
                </a:solidFill>
                <a:latin typeface="Times New Roman"/>
                <a:ea typeface="ＭＳ Ｐゴシック"/>
              </a:rPr>
              <a:t>b</a:t>
            </a:r>
            <a:r>
              <a:rPr lang="en-US" altLang="ja-JP" sz="2000" b="1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0</a:t>
            </a:r>
            <a:r>
              <a:rPr lang="en-US" altLang="ja-JP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 exp(-</a:t>
            </a:r>
            <a:r>
              <a:rPr lang="en-US" altLang="ja-JP" sz="2000" b="1" i="1" dirty="0">
                <a:solidFill>
                  <a:srgbClr val="000000"/>
                </a:solidFill>
                <a:latin typeface="Times New Roman"/>
                <a:ea typeface="ＭＳ Ｐゴシック"/>
              </a:rPr>
              <a:t>t</a:t>
            </a:r>
            <a:r>
              <a:rPr lang="en-US" altLang="ja-JP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 / τ)</a:t>
            </a:r>
            <a:r>
              <a:rPr lang="ja-JP" altLang="en-US" sz="2000" b="1" dirty="0">
                <a:solidFill>
                  <a:srgbClr val="000000"/>
                </a:solidFill>
                <a:latin typeface="Times New Roman"/>
                <a:ea typeface="ＭＳ Ｐゴシック"/>
              </a:rPr>
              <a:t> を非線形最小二乗回帰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071684-3F49-89F0-D9DB-2B34CCAABCA7}"/>
              </a:ext>
            </a:extLst>
          </p:cNvPr>
          <p:cNvSpPr txBox="1"/>
          <p:nvPr/>
        </p:nvSpPr>
        <p:spPr>
          <a:xfrm>
            <a:off x="4204539" y="160963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τ</a:t>
            </a:r>
            <a:endParaRPr lang="ja-JP" altLang="en-US" sz="28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8DC34B-AE03-39CD-2BF8-E275BCE92CDB}"/>
              </a:ext>
            </a:extLst>
          </p:cNvPr>
          <p:cNvSpPr txBox="1"/>
          <p:nvPr/>
        </p:nvSpPr>
        <p:spPr>
          <a:xfrm>
            <a:off x="2927648" y="499401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>
                <a:solidFill>
                  <a:srgbClr val="FF0000"/>
                </a:solidFill>
                <a:latin typeface="Times New Roman"/>
                <a:ea typeface="ＭＳ Ｐゴシック"/>
              </a:rPr>
              <a:t>b</a:t>
            </a:r>
            <a:r>
              <a:rPr lang="en-US" altLang="ja-JP" sz="2800" b="1" baseline="-25000" dirty="0">
                <a:solidFill>
                  <a:srgbClr val="FF0000"/>
                </a:solidFill>
                <a:latin typeface="Times New Roman"/>
                <a:ea typeface="ＭＳ Ｐゴシック"/>
              </a:rPr>
              <a:t>0</a:t>
            </a:r>
            <a:endParaRPr lang="ja-JP" altLang="en-US" sz="2800" b="1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84D852-04A3-667A-E734-A8E8CE4FD055}"/>
              </a:ext>
            </a:extLst>
          </p:cNvPr>
          <p:cNvSpPr txBox="1"/>
          <p:nvPr/>
        </p:nvSpPr>
        <p:spPr>
          <a:xfrm>
            <a:off x="6456040" y="2780928"/>
            <a:ext cx="47525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  <a:latin typeface="Times New Roman"/>
                <a:ea typeface="ＭＳ Ｐゴシック"/>
              </a:rPr>
              <a:t>τ</a:t>
            </a:r>
            <a:r>
              <a:rPr lang="ja-JP" altLang="en-US" sz="4000" dirty="0">
                <a:solidFill>
                  <a:srgbClr val="FF0000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4000" dirty="0">
                <a:solidFill>
                  <a:srgbClr val="FF0000"/>
                </a:solidFill>
                <a:latin typeface="Times New Roman"/>
                <a:ea typeface="ＭＳ Ｐゴシック"/>
              </a:rPr>
              <a:t>= [0.064, 0.35]</a:t>
            </a:r>
            <a:br>
              <a:rPr lang="en-US" altLang="ja-JP" sz="4000" dirty="0">
                <a:solidFill>
                  <a:srgbClr val="FF0000"/>
                </a:solidFill>
                <a:latin typeface="Times New Roman"/>
                <a:ea typeface="ＭＳ Ｐゴシック"/>
              </a:rPr>
            </a:br>
            <a:r>
              <a:rPr lang="ja-JP" altLang="en-US" sz="4000" dirty="0">
                <a:solidFill>
                  <a:srgbClr val="FF0000"/>
                </a:solidFill>
                <a:latin typeface="Times New Roman"/>
                <a:ea typeface="ＭＳ Ｐゴシック"/>
              </a:rPr>
              <a:t>の外側の </a:t>
            </a:r>
            <a:r>
              <a:rPr lang="en-US" altLang="ja-JP" sz="4000" dirty="0">
                <a:solidFill>
                  <a:srgbClr val="FF0000"/>
                </a:solidFill>
                <a:latin typeface="Times New Roman"/>
                <a:ea typeface="ＭＳ Ｐゴシック"/>
              </a:rPr>
              <a:t>τ</a:t>
            </a:r>
            <a:r>
              <a:rPr lang="ja-JP" altLang="en-US" sz="4000" dirty="0">
                <a:solidFill>
                  <a:srgbClr val="FF0000"/>
                </a:solidFill>
                <a:latin typeface="Times New Roman"/>
                <a:ea typeface="ＭＳ Ｐゴシック"/>
              </a:rPr>
              <a:t> は</a:t>
            </a:r>
            <a:br>
              <a:rPr lang="en-US" altLang="ja-JP" sz="4000" dirty="0">
                <a:solidFill>
                  <a:srgbClr val="FF0000"/>
                </a:solidFill>
                <a:latin typeface="Times New Roman"/>
                <a:ea typeface="ＭＳ Ｐゴシック"/>
              </a:rPr>
            </a:br>
            <a:r>
              <a:rPr lang="ja-JP" altLang="en-US" sz="4000" dirty="0">
                <a:solidFill>
                  <a:srgbClr val="FF0000"/>
                </a:solidFill>
                <a:latin typeface="Times New Roman"/>
                <a:ea typeface="ＭＳ Ｐゴシック"/>
              </a:rPr>
              <a:t>解析できない</a:t>
            </a:r>
            <a:endParaRPr lang="en-US" altLang="ja-JP" sz="400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4654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2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plot:</a:t>
            </a:r>
            <a:r>
              <a:rPr lang="ja-JP" altLang="en-US" sz="32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Ridge/LASSO</a:t>
            </a:r>
            <a:r>
              <a:rPr lang="ja-JP" altLang="en-US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回帰係数</a:t>
            </a:r>
            <a:endParaRPr lang="ja-JP" altLang="en-US" sz="3200" kern="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1A5390F0-C6E5-4E10-AD12-0708BDEF3E46}"/>
                  </a:ext>
                </a:extLst>
              </p:cNvPr>
              <p:cNvSpPr txBox="1"/>
              <p:nvPr/>
            </p:nvSpPr>
            <p:spPr>
              <a:xfrm>
                <a:off x="1819274" y="673647"/>
                <a:ext cx="8496300" cy="1381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altLang="ja-JP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altLang="ja-JP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ja-JP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ja-JP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US" altLang="ja-JP" sz="2000" b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𝐞𝐱𝐩</m:t>
                    </m:r>
                    <m:d>
                      <m:dPr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ja-JP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altLang="ja-JP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ja-JP" altLang="en-US" sz="2000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 で展開</a:t>
                </a:r>
                <a:endParaRPr lang="en-US" altLang="ja-JP" sz="2000" b="1" dirty="0">
                  <a:solidFill>
                    <a:srgbClr val="000000"/>
                  </a:solidFill>
                  <a:latin typeface="Times New Roman"/>
                  <a:ea typeface="ＭＳ Ｐゴシック"/>
                </a:endParaRPr>
              </a:p>
              <a:p>
                <a:r>
                  <a:rPr lang="ja-JP" altLang="en-US" sz="2000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ja-JP" altLang="en-US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を均一分布させ、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ja-JP" sz="2000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ja-JP" sz="2000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, </a:t>
                </a:r>
                <a:r>
                  <a:rPr lang="en-US" altLang="ja-JP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Ridge</a:t>
                </a:r>
                <a:r>
                  <a:rPr lang="ja-JP" altLang="en-US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 </a:t>
                </a:r>
                <a:r>
                  <a:rPr lang="en-US" altLang="ja-JP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/</a:t>
                </a:r>
                <a:r>
                  <a:rPr lang="ja-JP" altLang="en-US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 </a:t>
                </a:r>
                <a:r>
                  <a:rPr lang="en-US" altLang="ja-JP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LASSO</a:t>
                </a:r>
                <a:r>
                  <a:rPr lang="ja-JP" altLang="en-US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回帰で決定</a:t>
                </a:r>
                <a:endParaRPr lang="en-US" altLang="ja-JP" sz="2000" b="1" dirty="0">
                  <a:solidFill>
                    <a:srgbClr val="000000"/>
                  </a:solidFill>
                  <a:latin typeface="Cambria Math" panose="02040503050406030204" pitchFamily="18" charset="0"/>
                  <a:ea typeface="ＭＳ Ｐゴシック"/>
                </a:endParaRPr>
              </a:p>
              <a:p>
                <a:r>
                  <a:rPr lang="ja-JP" altLang="en-US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　（？　・ 基底関数 </a:t>
                </a:r>
                <a14:m>
                  <m:oMath xmlns:m="http://schemas.openxmlformats.org/officeDocument/2006/math">
                    <m:r>
                      <a:rPr lang="en-US" altLang="ja-JP" sz="2000" b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𝐞𝐱𝐩</m:t>
                    </m:r>
                    <m:d>
                      <m:dPr>
                        <m:ctrlP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ja-JP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altLang="ja-JP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ja-JP" altLang="en-US" sz="20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 の値が一定になるように調整）</a:t>
                </a:r>
                <a:endParaRPr lang="en-US" altLang="ja-JP" sz="2000" b="1" dirty="0">
                  <a:solidFill>
                    <a:srgbClr val="000000"/>
                  </a:solidFill>
                  <a:latin typeface="Cambria Math" panose="02040503050406030204" pitchFamily="18" charset="0"/>
                  <a:ea typeface="ＭＳ Ｐゴシック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1A5390F0-C6E5-4E10-AD12-0708BDEF3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274" y="673647"/>
                <a:ext cx="8496300" cy="1381789"/>
              </a:xfrm>
              <a:prstGeom prst="rect">
                <a:avLst/>
              </a:prstGeom>
              <a:blipFill>
                <a:blip r:embed="rId3"/>
                <a:stretch>
                  <a:fillRect l="-7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76DBBF0-3FD7-BAA2-1CC9-C51D569655FF}"/>
                  </a:ext>
                </a:extLst>
              </p:cNvPr>
              <p:cNvSpPr txBox="1"/>
              <p:nvPr/>
            </p:nvSpPr>
            <p:spPr>
              <a:xfrm>
                <a:off x="1743075" y="205523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Ridge/LASSO</a:t>
                </a:r>
                <a:r>
                  <a:rPr lang="ja-JP" altLang="en-US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係数</a:t>
                </a:r>
                <a:r>
                  <a:rPr lang="en-US" altLang="ja-JP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:</a:t>
                </a:r>
                <a:r>
                  <a:rPr lang="ja-JP" altLang="en-US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ja-JP" altLang="en-US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を線形で均一分布</a:t>
                </a:r>
                <a:endParaRPr lang="ja-JP" altLang="en-US" b="1" dirty="0">
                  <a:solidFill>
                    <a:srgbClr val="000000"/>
                  </a:solidFill>
                  <a:latin typeface="Times New Roman"/>
                  <a:ea typeface="ＭＳ Ｐゴシック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76DBBF0-3FD7-BAA2-1CC9-C51D56965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075" y="2055230"/>
                <a:ext cx="4572000" cy="369332"/>
              </a:xfrm>
              <a:prstGeom prst="rect">
                <a:avLst/>
              </a:prstGeom>
              <a:blipFill>
                <a:blip r:embed="rId5"/>
                <a:stretch>
                  <a:fillRect l="-1200" t="-1147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ABFBE7BE-EB16-ED07-7BAA-BE55162020B2}"/>
                  </a:ext>
                </a:extLst>
              </p:cNvPr>
              <p:cNvSpPr txBox="1"/>
              <p:nvPr/>
            </p:nvSpPr>
            <p:spPr>
              <a:xfrm>
                <a:off x="6191250" y="2055230"/>
                <a:ext cx="342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ja-JP" altLang="en-US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を対数で均一分布</a:t>
                </a:r>
                <a:endParaRPr lang="ja-JP" altLang="en-US" b="1" dirty="0">
                  <a:solidFill>
                    <a:srgbClr val="000000"/>
                  </a:solidFill>
                  <a:latin typeface="Times New Roman"/>
                  <a:ea typeface="ＭＳ Ｐゴシック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ABFBE7BE-EB16-ED07-7BAA-BE5516202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0" y="2055230"/>
                <a:ext cx="3429000" cy="369332"/>
              </a:xfrm>
              <a:prstGeom prst="rect">
                <a:avLst/>
              </a:prstGeom>
              <a:blipFill>
                <a:blip r:embed="rId6"/>
                <a:stretch>
                  <a:fillRect t="-11475" b="-213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B504DA-9C31-CA40-D1B5-7CF0746C4A5F}"/>
              </a:ext>
            </a:extLst>
          </p:cNvPr>
          <p:cNvSpPr txBox="1"/>
          <p:nvPr/>
        </p:nvSpPr>
        <p:spPr>
          <a:xfrm>
            <a:off x="7896200" y="2420888"/>
            <a:ext cx="46386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単一緩和近似より：</a:t>
            </a:r>
            <a:b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</a:b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= [0.064, 0.35]</a:t>
            </a:r>
          </a:p>
          <a:p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LASSO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回帰のピーク値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Times New Roman"/>
                <a:ea typeface="ＭＳ Ｐゴシック"/>
              </a:rPr>
              <a:t>　　</a:t>
            </a:r>
            <a:r>
              <a:rPr lang="en-US" altLang="ja-JP" sz="2400" dirty="0">
                <a:solidFill>
                  <a:srgbClr val="FF0000"/>
                </a:solidFill>
                <a:latin typeface="Times New Roman"/>
                <a:ea typeface="ＭＳ Ｐゴシック"/>
              </a:rPr>
              <a:t>0.105</a:t>
            </a:r>
          </a:p>
          <a:p>
            <a:r>
              <a:rPr lang="en-US" altLang="ja-JP" sz="2400" dirty="0">
                <a:solidFill>
                  <a:srgbClr val="FF0000"/>
                </a:solidFill>
                <a:latin typeface="Times New Roman"/>
                <a:ea typeface="ＭＳ Ｐゴシック"/>
              </a:rPr>
              <a:t>      0.08</a:t>
            </a: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Ridge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回帰のピーク値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　　</a:t>
            </a:r>
            <a:r>
              <a:rPr lang="en-US" altLang="ja-JP" sz="2400" dirty="0">
                <a:solidFill>
                  <a:srgbClr val="FF0000"/>
                </a:solidFill>
                <a:latin typeface="Times New Roman"/>
                <a:ea typeface="ＭＳ Ｐゴシック"/>
              </a:rPr>
              <a:t>0.05, 0.28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, 2.0</a:t>
            </a: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   0.001, 0.005, </a:t>
            </a:r>
            <a:r>
              <a:rPr lang="en-US" altLang="ja-JP" sz="2400" dirty="0">
                <a:solidFill>
                  <a:srgbClr val="FF0000"/>
                </a:solidFill>
                <a:latin typeface="Times New Roman"/>
                <a:ea typeface="ＭＳ Ｐゴシック"/>
              </a:rPr>
              <a:t>0.049, 0.29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, 1.9</a:t>
            </a:r>
          </a:p>
          <a:p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精確値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    0.05, 0.2, 0.5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221AD85-49F1-62EA-4A30-0C632417165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1230" t="50000" b="4850"/>
          <a:stretch/>
        </p:blipFill>
        <p:spPr>
          <a:xfrm>
            <a:off x="3847461" y="2681852"/>
            <a:ext cx="3744416" cy="424342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3168690-E5BF-1FA3-9116-F7FD0043F59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352" t="49839" r="35682" b="4850"/>
          <a:stretch/>
        </p:blipFill>
        <p:spPr>
          <a:xfrm>
            <a:off x="207636" y="2681852"/>
            <a:ext cx="3639825" cy="425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32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decay.py: mode = plot:</a:t>
            </a:r>
            <a:r>
              <a:rPr lang="ja-JP" altLang="en-US" sz="32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Ridge/LASSO</a:t>
            </a:r>
            <a:r>
              <a:rPr lang="ja-JP" altLang="en-US" sz="3200" b="1" dirty="0">
                <a:solidFill>
                  <a:srgbClr val="FF0000"/>
                </a:solidFill>
                <a:latin typeface="Times New Roman"/>
                <a:ea typeface="ＭＳ Ｐゴシック"/>
              </a:rPr>
              <a:t>回帰係数</a:t>
            </a:r>
            <a:endParaRPr lang="ja-JP" altLang="en-US" sz="3200" kern="0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5390F0-C6E5-4E10-AD12-0708BDEF3E46}"/>
              </a:ext>
            </a:extLst>
          </p:cNvPr>
          <p:cNvSpPr txBox="1"/>
          <p:nvPr/>
        </p:nvSpPr>
        <p:spPr>
          <a:xfrm>
            <a:off x="1819274" y="673647"/>
            <a:ext cx="8496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</a:rPr>
              <a:t>単一緩和近似より： </a:t>
            </a:r>
            <a:r>
              <a:rPr lang="en-US" altLang="ja-JP" sz="2000" dirty="0">
                <a:solidFill>
                  <a:srgbClr val="000000"/>
                </a:solidFill>
              </a:rPr>
              <a:t>τ</a:t>
            </a:r>
            <a:r>
              <a:rPr lang="ja-JP" altLang="en-US" sz="2000" dirty="0">
                <a:solidFill>
                  <a:srgbClr val="000000"/>
                </a:solidFill>
              </a:rPr>
              <a:t> </a:t>
            </a:r>
            <a:r>
              <a:rPr lang="en-US" altLang="ja-JP" sz="2000" dirty="0">
                <a:solidFill>
                  <a:srgbClr val="000000"/>
                </a:solidFill>
              </a:rPr>
              <a:t>= [0.06, 0.34]</a:t>
            </a:r>
          </a:p>
          <a:p>
            <a:r>
              <a:rPr lang="en-US" altLang="ja-JP" sz="2000" b="1" dirty="0" err="1">
                <a:solidFill>
                  <a:srgbClr val="000000"/>
                </a:solidFill>
              </a:rPr>
              <a:t>τ</a:t>
            </a:r>
            <a:r>
              <a:rPr lang="en-US" altLang="ja-JP" sz="2000" b="1" baseline="-25000" dirty="0" err="1">
                <a:solidFill>
                  <a:srgbClr val="000000"/>
                </a:solidFill>
              </a:rPr>
              <a:t>i</a:t>
            </a:r>
            <a:r>
              <a:rPr lang="ja-JP" altLang="en-US" sz="2000" b="1" dirty="0">
                <a:solidFill>
                  <a:srgbClr val="000000"/>
                </a:solidFill>
              </a:rPr>
              <a:t> の範囲を </a:t>
            </a:r>
            <a:r>
              <a:rPr lang="en-US" altLang="ja-JP" sz="2000" b="1" dirty="0">
                <a:solidFill>
                  <a:srgbClr val="000000"/>
                </a:solidFill>
              </a:rPr>
              <a:t>[0.03, 0.7]</a:t>
            </a:r>
            <a:r>
              <a:rPr lang="ja-JP" altLang="en-US" sz="2000" b="1" dirty="0">
                <a:solidFill>
                  <a:srgbClr val="000000"/>
                </a:solidFill>
              </a:rPr>
              <a:t> として</a:t>
            </a:r>
            <a:r>
              <a:rPr lang="en-US" altLang="ja-JP" sz="2000" b="1" dirty="0">
                <a:solidFill>
                  <a:srgbClr val="000000"/>
                </a:solidFill>
              </a:rPr>
              <a:t>Ridge/LASSO</a:t>
            </a:r>
            <a:r>
              <a:rPr lang="ja-JP" altLang="en-US" sz="2000" b="1" dirty="0">
                <a:solidFill>
                  <a:srgbClr val="000000"/>
                </a:solidFill>
              </a:rPr>
              <a:t>回帰</a:t>
            </a:r>
            <a:endParaRPr lang="en-US" altLang="ja-JP" sz="2000" b="1" dirty="0">
              <a:solidFill>
                <a:srgbClr val="000000"/>
              </a:solidFill>
              <a:latin typeface="Cambria Math" panose="02040503050406030204" pitchFamily="18" charset="0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76DBBF0-3FD7-BAA2-1CC9-C51D569655FF}"/>
                  </a:ext>
                </a:extLst>
              </p:cNvPr>
              <p:cNvSpPr txBox="1"/>
              <p:nvPr/>
            </p:nvSpPr>
            <p:spPr>
              <a:xfrm>
                <a:off x="335360" y="205523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Ridge/LASSO</a:t>
                </a:r>
                <a:r>
                  <a:rPr lang="ja-JP" altLang="en-US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係数</a:t>
                </a:r>
                <a:r>
                  <a:rPr lang="en-US" altLang="ja-JP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:</a:t>
                </a:r>
                <a:r>
                  <a:rPr lang="ja-JP" altLang="en-US" b="1" dirty="0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ja-JP" altLang="en-US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を線形で均一分布</a:t>
                </a:r>
                <a:endParaRPr lang="ja-JP" altLang="en-US" b="1" dirty="0">
                  <a:solidFill>
                    <a:srgbClr val="000000"/>
                  </a:solidFill>
                  <a:latin typeface="Times New Roman"/>
                  <a:ea typeface="ＭＳ Ｐゴシック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76DBBF0-3FD7-BAA2-1CC9-C51D56965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2055230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1147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ABFBE7BE-EB16-ED07-7BAA-BE55162020B2}"/>
                  </a:ext>
                </a:extLst>
              </p:cNvPr>
              <p:cNvSpPr txBox="1"/>
              <p:nvPr/>
            </p:nvSpPr>
            <p:spPr>
              <a:xfrm>
                <a:off x="4783535" y="2055230"/>
                <a:ext cx="342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ja-JP" altLang="en-US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ＭＳ Ｐゴシック"/>
                  </a:rPr>
                  <a:t>を対数で均一分布</a:t>
                </a:r>
                <a:endParaRPr lang="ja-JP" altLang="en-US" b="1" dirty="0">
                  <a:solidFill>
                    <a:srgbClr val="000000"/>
                  </a:solidFill>
                  <a:latin typeface="Times New Roman"/>
                  <a:ea typeface="ＭＳ Ｐゴシック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ABFBE7BE-EB16-ED07-7BAA-BE5516202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535" y="2055230"/>
                <a:ext cx="3429000" cy="369332"/>
              </a:xfrm>
              <a:prstGeom prst="rect">
                <a:avLst/>
              </a:prstGeom>
              <a:blipFill>
                <a:blip r:embed="rId4"/>
                <a:stretch>
                  <a:fillRect t="-11475" b="-213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B504DA-9C31-CA40-D1B5-7CF0746C4A5F}"/>
              </a:ext>
            </a:extLst>
          </p:cNvPr>
          <p:cNvSpPr txBox="1"/>
          <p:nvPr/>
        </p:nvSpPr>
        <p:spPr>
          <a:xfrm>
            <a:off x="8348663" y="2132447"/>
            <a:ext cx="46386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線形で均一分布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Ridge: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0.049,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0.24, 0.6</a:t>
            </a: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LASSO: 0.085</a:t>
            </a:r>
          </a:p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対数で均一分布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Ridge: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0.048,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0.22, 0.6</a:t>
            </a: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LASSO: 0.08</a:t>
            </a:r>
          </a:p>
          <a:p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τ</a:t>
            </a:r>
            <a:r>
              <a:rPr lang="en-US" altLang="ja-JP" sz="2400" baseline="-25000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i</a:t>
            </a:r>
            <a:r>
              <a:rPr lang="ja-JP" altLang="en-US" sz="2400" baseline="-25000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の推定値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0.05, </a:t>
            </a:r>
            <a:r>
              <a:rPr lang="en-US" altLang="ja-JP" sz="2400" dirty="0">
                <a:solidFill>
                  <a:srgbClr val="FF0000"/>
                </a:solidFill>
                <a:latin typeface="Times New Roman"/>
                <a:ea typeface="ＭＳ Ｐゴシック"/>
              </a:rPr>
              <a:t>0.08, 0.22, 0.6</a:t>
            </a:r>
          </a:p>
          <a:p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精確値</a:t>
            </a:r>
            <a:endParaRPr lang="en-US" altLang="ja-JP" sz="240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r>
              <a:rPr lang="en-US" altLang="ja-JP" sz="2400" dirty="0">
                <a:solidFill>
                  <a:srgbClr val="000000"/>
                </a:solidFill>
                <a:latin typeface="Times New Roman"/>
                <a:ea typeface="ＭＳ Ｐゴシック"/>
              </a:rPr>
              <a:t>   0.05, 0.2, 0.5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83573A-08A0-54EC-14CE-5EFC56147B9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180" t="50000" r="35220" b="4851"/>
          <a:stretch/>
        </p:blipFill>
        <p:spPr>
          <a:xfrm>
            <a:off x="6506" y="2442850"/>
            <a:ext cx="3896990" cy="444253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A45A061-5419-8ED8-7F69-99F7C17EA27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1400" t="50000" b="4851"/>
          <a:stretch/>
        </p:blipFill>
        <p:spPr>
          <a:xfrm>
            <a:off x="3813501" y="2420888"/>
            <a:ext cx="3896989" cy="444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7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3757</TotalTime>
  <Words>774</Words>
  <Application>Microsoft Office PowerPoint</Application>
  <PresentationFormat>ワイド画面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游ゴシック</vt:lpstr>
      <vt:lpstr>Arial</vt:lpstr>
      <vt:lpstr>Calibri</vt:lpstr>
      <vt:lpstr>Calibri Light</vt:lpstr>
      <vt:lpstr>Cambria Math</vt:lpstr>
      <vt:lpstr>Times New Roman</vt:lpstr>
      <vt:lpstr>Office テーマ</vt:lpstr>
      <vt:lpstr>20_標準デザイン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利夫 神谷</cp:lastModifiedBy>
  <cp:revision>275</cp:revision>
  <cp:lastPrinted>2020-04-20T20:05:09Z</cp:lastPrinted>
  <dcterms:created xsi:type="dcterms:W3CDTF">2013-04-22T01:26:47Z</dcterms:created>
  <dcterms:modified xsi:type="dcterms:W3CDTF">2023-09-25T00:54:42Z</dcterms:modified>
</cp:coreProperties>
</file>