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11"/>
  </p:notesMasterIdLst>
  <p:sldIdLst>
    <p:sldId id="4918" r:id="rId3"/>
    <p:sldId id="4917" r:id="rId4"/>
    <p:sldId id="4922" r:id="rId5"/>
    <p:sldId id="4923" r:id="rId6"/>
    <p:sldId id="4929" r:id="rId7"/>
    <p:sldId id="4930" r:id="rId8"/>
    <p:sldId id="4931" r:id="rId9"/>
    <p:sldId id="493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A8383D-8C6C-414A-8AB2-47E49350A154}">
          <p14:sldIdLst>
            <p14:sldId id="4918"/>
            <p14:sldId id="4917"/>
            <p14:sldId id="4922"/>
            <p14:sldId id="4923"/>
            <p14:sldId id="4929"/>
            <p14:sldId id="4930"/>
            <p14:sldId id="4931"/>
            <p14:sldId id="4932"/>
          </p14:sldIdLst>
        </p14:section>
        <p14:section name="タイトルなしのセクション" id="{F09C2A22-55A5-46BD-8F80-D8B8B7512D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95127" autoAdjust="0"/>
  </p:normalViewPr>
  <p:slideViewPr>
    <p:cSldViewPr snapToGrid="0">
      <p:cViewPr varScale="1">
        <p:scale>
          <a:sx n="121" d="100"/>
          <a:sy n="121" d="100"/>
        </p:scale>
        <p:origin x="120" y="312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975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0967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56758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3225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62716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96786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65782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2431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73" y="41336"/>
            <a:ext cx="8592652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8300312" y="-4242"/>
            <a:ext cx="702078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9144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81363" y="3909153"/>
            <a:ext cx="8381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9"/>
            <a:ext cx="77724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26751"/>
            <a:ext cx="8064896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7364896" y="0"/>
            <a:ext cx="1779104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064896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1268762"/>
            <a:ext cx="8219256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427" y="9248"/>
            <a:ext cx="511256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平滑化と微分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2EA053-DBCC-2E1C-01B7-A52F668EA053}"/>
              </a:ext>
            </a:extLst>
          </p:cNvPr>
          <p:cNvSpPr txBox="1"/>
          <p:nvPr/>
        </p:nvSpPr>
        <p:spPr>
          <a:xfrm>
            <a:off x="551281" y="656715"/>
            <a:ext cx="818354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1600" dirty="0"/>
              <a:t>Excel</a:t>
            </a:r>
            <a:r>
              <a:rPr lang="ja-JP" altLang="en-US" sz="1600" dirty="0"/>
              <a:t>の入力データに対し、</a:t>
            </a:r>
            <a:r>
              <a:rPr lang="en-US" altLang="ja-JP" sz="1600" dirty="0" err="1"/>
              <a:t>x,y</a:t>
            </a:r>
            <a:r>
              <a:rPr lang="ja-JP" altLang="en-US" sz="1600" dirty="0"/>
              <a:t>で選んだ関数に対して多項式適合平滑化、微分を行う。</a:t>
            </a:r>
            <a:endParaRPr lang="en-US" altLang="ja-JP" sz="16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sz="1600" b="1" dirty="0">
              <a:solidFill>
                <a:srgbClr val="0000FF"/>
              </a:solidFill>
            </a:endParaRPr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0000FF"/>
                </a:solidFill>
              </a:rPr>
              <a:t>Test:</a:t>
            </a:r>
            <a:r>
              <a:rPr lang="ja-JP" altLang="en-US" sz="1600" b="1" dirty="0">
                <a:solidFill>
                  <a:srgbClr val="0000FF"/>
                </a:solidFill>
              </a:rPr>
              <a:t> 異なる条件で平滑化を行い、最適条件を確認する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sz="1600" dirty="0"/>
              <a:t>データの変数 </a:t>
            </a:r>
            <a:r>
              <a:rPr lang="en-US" altLang="ja-JP" sz="1600" b="1" dirty="0">
                <a:solidFill>
                  <a:srgbClr val="FF0000"/>
                </a:solidFill>
              </a:rPr>
              <a:t>“x:”</a:t>
            </a:r>
            <a:r>
              <a:rPr lang="ja-JP" altLang="en-US" sz="1600" dirty="0"/>
              <a:t> と関数値 </a:t>
            </a:r>
            <a:r>
              <a:rPr lang="en-US" altLang="ja-JP" sz="1600" b="1" dirty="0">
                <a:solidFill>
                  <a:srgbClr val="FF0000"/>
                </a:solidFill>
              </a:rPr>
              <a:t>“y:”</a:t>
            </a:r>
            <a:r>
              <a:rPr lang="ja-JP" altLang="en-US" sz="1600" dirty="0"/>
              <a:t> と選択する。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</a:t>
            </a:r>
            <a:r>
              <a:rPr lang="en-US" altLang="ja-JP" sz="1600" b="1" dirty="0" err="1">
                <a:solidFill>
                  <a:srgbClr val="FF0000"/>
                </a:solidFill>
              </a:rPr>
              <a:t>xmin</a:t>
            </a:r>
            <a:r>
              <a:rPr lang="en-US" altLang="ja-JP" sz="1600" b="1" dirty="0">
                <a:solidFill>
                  <a:srgbClr val="FF0000"/>
                </a:solidFill>
              </a:rPr>
              <a:t>:”</a:t>
            </a:r>
            <a:r>
              <a:rPr lang="en-US" altLang="ja-JP" sz="1600" dirty="0"/>
              <a:t>, </a:t>
            </a:r>
            <a:r>
              <a:rPr lang="en-US" altLang="ja-JP" sz="1600" b="1" dirty="0">
                <a:solidFill>
                  <a:srgbClr val="FF0000"/>
                </a:solidFill>
              </a:rPr>
              <a:t>“</a:t>
            </a:r>
            <a:r>
              <a:rPr lang="en-US" altLang="ja-JP" sz="1600" b="1" dirty="0" err="1">
                <a:solidFill>
                  <a:srgbClr val="FF0000"/>
                </a:solidFill>
              </a:rPr>
              <a:t>xmax</a:t>
            </a:r>
            <a:r>
              <a:rPr lang="en-US" altLang="ja-JP" sz="1600" b="1" dirty="0">
                <a:solidFill>
                  <a:srgbClr val="FF0000"/>
                </a:solidFill>
              </a:rPr>
              <a:t>:” </a:t>
            </a:r>
            <a:r>
              <a:rPr lang="ja-JP" altLang="en-US" sz="1600" dirty="0"/>
              <a:t>で計算する範囲を選ぶ。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sz="1600" dirty="0"/>
              <a:t>平滑化条件の </a:t>
            </a:r>
            <a:r>
              <a:rPr lang="en-US" altLang="ja-JP" sz="1600" b="1" dirty="0">
                <a:solidFill>
                  <a:srgbClr val="FF0000"/>
                </a:solidFill>
              </a:rPr>
              <a:t>“model:”</a:t>
            </a:r>
            <a:r>
              <a:rPr lang="ja-JP" altLang="en-US" sz="1600" dirty="0"/>
              <a:t> は、単純移動平均 </a:t>
            </a:r>
            <a:r>
              <a:rPr lang="en-US" altLang="ja-JP" sz="1600" dirty="0"/>
              <a:t>(simple moving average) </a:t>
            </a:r>
            <a:r>
              <a:rPr lang="ja-JP" altLang="en-US" sz="1600" dirty="0"/>
              <a:t>が多項式適合平滑化より良いことは （まず）ないので、</a:t>
            </a:r>
            <a:r>
              <a:rPr lang="en-US" altLang="ja-JP" sz="1600" b="1" dirty="0">
                <a:solidFill>
                  <a:srgbClr val="FF0000"/>
                </a:solidFill>
              </a:rPr>
              <a:t>polynomial</a:t>
            </a:r>
            <a:r>
              <a:rPr lang="ja-JP" altLang="en-US" sz="1600" dirty="0"/>
              <a:t>を選ぶ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“Order of polynomial:”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ja-JP" altLang="en-US" sz="1600" dirty="0"/>
              <a:t>で多項式の次数を選ぶ。この次数、</a:t>
            </a:r>
            <a:r>
              <a:rPr lang="en-US" altLang="ja-JP" sz="1600" dirty="0"/>
              <a:t>+1</a:t>
            </a:r>
            <a:r>
              <a:rPr lang="ja-JP" altLang="en-US" sz="1600" dirty="0"/>
              <a:t>、</a:t>
            </a:r>
            <a:r>
              <a:rPr lang="en-US" altLang="ja-JP" sz="1600" dirty="0"/>
              <a:t>+2</a:t>
            </a:r>
            <a:r>
              <a:rPr lang="ja-JP" altLang="en-US" sz="1600" dirty="0"/>
              <a:t>次の平滑化を</a:t>
            </a:r>
            <a:r>
              <a:rPr lang="en-US" altLang="ja-JP" sz="1600" dirty="0"/>
              <a:t>test</a:t>
            </a:r>
            <a:r>
              <a:rPr lang="ja-JP" altLang="en-US" sz="1600" dirty="0"/>
              <a:t>する。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“Number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of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smoothing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data:”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ja-JP" altLang="en-US" sz="1600" dirty="0"/>
              <a:t>で、平滑化に使うデータ点数を選ぶ。奇数のみ。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“Increment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of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smoothing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data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for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mode=test:”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ja-JP" altLang="en-US" sz="1600" dirty="0"/>
              <a:t>に、</a:t>
            </a:r>
            <a:r>
              <a:rPr lang="en-US" altLang="ja-JP" sz="1600" dirty="0"/>
              <a:t>test</a:t>
            </a:r>
            <a:r>
              <a:rPr lang="ja-JP" altLang="en-US" sz="1600" dirty="0"/>
              <a:t>モードでの平滑化点数の増分を入力。</a:t>
            </a:r>
            <a:r>
              <a:rPr lang="en-US" altLang="ja-JP" sz="1600" dirty="0"/>
              <a:t>5.</a:t>
            </a:r>
            <a:r>
              <a:rPr lang="ja-JP" altLang="en-US" sz="1600" dirty="0"/>
              <a:t>の点数に、この数と２倍の数を加えた平滑化点数を</a:t>
            </a:r>
            <a:r>
              <a:rPr lang="en-US" altLang="ja-JP" sz="1600" dirty="0"/>
              <a:t>test</a:t>
            </a:r>
            <a:r>
              <a:rPr lang="ja-JP" altLang="en-US" sz="1600" dirty="0"/>
              <a:t>する。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“test”</a:t>
            </a:r>
            <a:r>
              <a:rPr lang="ja-JP" altLang="en-US" sz="1600" b="1" dirty="0">
                <a:solidFill>
                  <a:srgbClr val="FF0000"/>
                </a:solidFill>
              </a:rPr>
              <a:t>ボタン</a:t>
            </a:r>
            <a:r>
              <a:rPr lang="ja-JP" altLang="en-US" sz="1600" dirty="0"/>
              <a:t>を押して実行</a:t>
            </a:r>
            <a:endParaRPr lang="en-US" altLang="ja-JP" sz="16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sz="1600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0000FF"/>
                </a:solidFill>
              </a:rPr>
              <a:t>Plot:</a:t>
            </a:r>
            <a:r>
              <a:rPr lang="ja-JP" altLang="en-US" sz="1600" b="1" dirty="0">
                <a:solidFill>
                  <a:srgbClr val="0000FF"/>
                </a:solidFill>
              </a:rPr>
              <a:t> 最適条件で平滑化したグラフのみを表示する。</a:t>
            </a:r>
            <a:endParaRPr lang="en-US" altLang="ja-JP" sz="1600" b="1" dirty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“Order of polynomial:”,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“Number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of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smoothing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data:”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ja-JP" altLang="en-US" sz="1600" dirty="0"/>
              <a:t>に最適値を入力する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“plot”</a:t>
            </a:r>
            <a:r>
              <a:rPr lang="ja-JP" altLang="en-US" sz="1600" b="1" dirty="0">
                <a:solidFill>
                  <a:srgbClr val="FF0000"/>
                </a:solidFill>
              </a:rPr>
              <a:t>ボタン</a:t>
            </a:r>
            <a:r>
              <a:rPr lang="ja-JP" altLang="en-US" sz="1600" dirty="0"/>
              <a:t>で描画</a:t>
            </a:r>
            <a:endParaRPr lang="en-US" altLang="ja-JP" sz="1600" dirty="0"/>
          </a:p>
          <a:p>
            <a:pPr>
              <a:tabLst>
                <a:tab pos="263525" algn="l"/>
                <a:tab pos="3054350" algn="l"/>
              </a:tabLst>
              <a:defRPr/>
            </a:pPr>
            <a:endParaRPr lang="en-US" altLang="ja-JP" sz="1600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sz="1600" b="1" dirty="0">
                <a:solidFill>
                  <a:srgbClr val="0000FF"/>
                </a:solidFill>
              </a:rPr>
              <a:t>微分</a:t>
            </a:r>
            <a:endParaRPr lang="en-US" altLang="ja-JP" sz="1600" b="1" dirty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“Order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of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differentiation”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ja-JP" altLang="en-US" sz="1600" dirty="0"/>
              <a:t>で微分次数を選択。</a:t>
            </a:r>
            <a:r>
              <a:rPr lang="en-US" altLang="ja-JP" sz="1600" dirty="0"/>
              <a:t>0</a:t>
            </a:r>
            <a:r>
              <a:rPr lang="ja-JP" altLang="en-US" sz="1600" dirty="0"/>
              <a:t>は微分しない。</a:t>
            </a:r>
            <a:br>
              <a:rPr lang="en-US" altLang="ja-JP" sz="1600" dirty="0"/>
            </a:br>
            <a:r>
              <a:rPr lang="ja-JP" altLang="en-US" sz="1600" dirty="0"/>
              <a:t>多項式の次数よりも高い微分は無意味。</a:t>
            </a:r>
            <a:br>
              <a:rPr lang="en-US" altLang="ja-JP" sz="1600" dirty="0"/>
            </a:br>
            <a:endParaRPr lang="en-US" altLang="ja-JP" sz="1600" dirty="0"/>
          </a:p>
          <a:p>
            <a:pPr>
              <a:tabLst>
                <a:tab pos="263525" algn="l"/>
                <a:tab pos="3054350" algn="l"/>
              </a:tabLst>
              <a:defRPr/>
            </a:pP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5221865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設定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FD006A-83D1-6CBA-B9D2-42CEC5405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040" y="615961"/>
            <a:ext cx="75057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657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test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CAEB9EC-5457-4FB4-C7F3-7F7967F3A6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67"/>
          <a:stretch/>
        </p:blipFill>
        <p:spPr>
          <a:xfrm>
            <a:off x="1626148" y="752173"/>
            <a:ext cx="5734050" cy="596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861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最適条件として、</a:t>
            </a:r>
            <a:r>
              <a:rPr lang="en-US" altLang="ja-JP" sz="3600" b="1" dirty="0">
                <a:solidFill>
                  <a:srgbClr val="0000FF"/>
                </a:solidFill>
              </a:rPr>
              <a:t>3</a:t>
            </a:r>
            <a:r>
              <a:rPr lang="ja-JP" altLang="en-US" sz="3600" b="1" dirty="0">
                <a:solidFill>
                  <a:srgbClr val="0000FF"/>
                </a:solidFill>
              </a:rPr>
              <a:t>次、</a:t>
            </a:r>
            <a:r>
              <a:rPr lang="en-US" altLang="ja-JP" sz="3600" b="1" dirty="0">
                <a:solidFill>
                  <a:srgbClr val="0000FF"/>
                </a:solidFill>
              </a:rPr>
              <a:t>31</a:t>
            </a:r>
            <a:r>
              <a:rPr lang="ja-JP" altLang="en-US" sz="3600" b="1" dirty="0">
                <a:solidFill>
                  <a:srgbClr val="0000FF"/>
                </a:solidFill>
              </a:rPr>
              <a:t>点を選んだ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384D51D-D016-E2BD-E9BC-79E8F5BA7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039" y="752173"/>
            <a:ext cx="75057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6414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D034909-C6FD-6568-FAB5-40CAA4018D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647"/>
          <a:stretch/>
        </p:blipFill>
        <p:spPr>
          <a:xfrm>
            <a:off x="1704975" y="670035"/>
            <a:ext cx="5734050" cy="60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770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微分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CDF24A7-0F93-812E-7548-9B982BA27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" y="671184"/>
            <a:ext cx="75057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521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31</a:t>
            </a:r>
            <a:r>
              <a:rPr lang="ja-JP" altLang="en-US" sz="3600" b="1" dirty="0">
                <a:solidFill>
                  <a:srgbClr val="0000FF"/>
                </a:solidFill>
              </a:rPr>
              <a:t>点、</a:t>
            </a:r>
            <a:r>
              <a:rPr lang="en-US" altLang="ja-JP" sz="3600" b="1" dirty="0">
                <a:solidFill>
                  <a:srgbClr val="0000FF"/>
                </a:solidFill>
              </a:rPr>
              <a:t>51</a:t>
            </a:r>
            <a:r>
              <a:rPr lang="ja-JP" altLang="en-US" sz="3600" b="1" dirty="0">
                <a:solidFill>
                  <a:srgbClr val="0000FF"/>
                </a:solidFill>
              </a:rPr>
              <a:t>点で</a:t>
            </a:r>
            <a:r>
              <a:rPr lang="en-US" altLang="ja-JP" sz="3600" b="1" dirty="0">
                <a:solidFill>
                  <a:srgbClr val="0000FF"/>
                </a:solidFill>
              </a:rPr>
              <a:t>1</a:t>
            </a:r>
            <a:r>
              <a:rPr lang="ja-JP" altLang="en-US" sz="3600" b="1" dirty="0">
                <a:solidFill>
                  <a:srgbClr val="0000FF"/>
                </a:solidFill>
              </a:rPr>
              <a:t>次微分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87AB2D6-5DC7-F52F-1420-AF513DF8C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0" y="1095704"/>
            <a:ext cx="4543550" cy="504168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35D03EE-B766-DC4E-F9A2-596717E16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394" y="1095704"/>
            <a:ext cx="4543550" cy="50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3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31</a:t>
            </a:r>
            <a:r>
              <a:rPr lang="ja-JP" altLang="en-US" sz="3600" b="1" dirty="0">
                <a:solidFill>
                  <a:srgbClr val="0000FF"/>
                </a:solidFill>
              </a:rPr>
              <a:t>点、</a:t>
            </a:r>
            <a:r>
              <a:rPr lang="en-US" altLang="ja-JP" sz="3600" b="1" dirty="0">
                <a:solidFill>
                  <a:srgbClr val="0000FF"/>
                </a:solidFill>
              </a:rPr>
              <a:t>51</a:t>
            </a:r>
            <a:r>
              <a:rPr lang="ja-JP" altLang="en-US" sz="3600" b="1" dirty="0">
                <a:solidFill>
                  <a:srgbClr val="0000FF"/>
                </a:solidFill>
              </a:rPr>
              <a:t>点で</a:t>
            </a:r>
            <a:r>
              <a:rPr lang="en-US" altLang="ja-JP" sz="3600" b="1">
                <a:solidFill>
                  <a:srgbClr val="0000FF"/>
                </a:solidFill>
              </a:rPr>
              <a:t>2</a:t>
            </a:r>
            <a:r>
              <a:rPr lang="ja-JP" altLang="en-US" sz="3600" b="1">
                <a:solidFill>
                  <a:srgbClr val="0000FF"/>
                </a:solidFill>
              </a:rPr>
              <a:t>次</a:t>
            </a:r>
            <a:r>
              <a:rPr lang="ja-JP" altLang="en-US" sz="3600" b="1" dirty="0">
                <a:solidFill>
                  <a:srgbClr val="0000FF"/>
                </a:solidFill>
              </a:rPr>
              <a:t>微分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7D990EF-543F-01C1-05EA-038D39A99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175" y="1298487"/>
            <a:ext cx="4512944" cy="500771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C04DB8C-3500-2EE5-ADD5-9F2602D14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8487"/>
            <a:ext cx="4512944" cy="500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173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40015</TotalTime>
  <Words>303</Words>
  <Application>Microsoft Office PowerPoint</Application>
  <PresentationFormat>画面に合わせる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等线</vt:lpstr>
      <vt:lpstr>ＭＳ Ｐゴシック</vt:lpstr>
      <vt:lpstr>メイリオ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平滑化と微分</vt:lpstr>
      <vt:lpstr>設定</vt:lpstr>
      <vt:lpstr>test</vt:lpstr>
      <vt:lpstr>最適条件として、3次、31点を選んだ</vt:lpstr>
      <vt:lpstr>plot</vt:lpstr>
      <vt:lpstr>微分</vt:lpstr>
      <vt:lpstr>31点、51点で1次微分</vt:lpstr>
      <vt:lpstr>31点、51点で2次微分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神谷 利夫</cp:lastModifiedBy>
  <cp:revision>1869</cp:revision>
  <cp:lastPrinted>2019-01-16T07:11:21Z</cp:lastPrinted>
  <dcterms:created xsi:type="dcterms:W3CDTF">2018-09-23T14:38:03Z</dcterms:created>
  <dcterms:modified xsi:type="dcterms:W3CDTF">2023-04-11T07:59:44Z</dcterms:modified>
</cp:coreProperties>
</file>