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705" r:id="rId2"/>
  </p:sldMasterIdLst>
  <p:notesMasterIdLst>
    <p:notesMasterId r:id="rId11"/>
  </p:notesMasterIdLst>
  <p:sldIdLst>
    <p:sldId id="4918" r:id="rId3"/>
    <p:sldId id="4917" r:id="rId4"/>
    <p:sldId id="4922" r:id="rId5"/>
    <p:sldId id="4923" r:id="rId6"/>
    <p:sldId id="4929" r:id="rId7"/>
    <p:sldId id="4930" r:id="rId8"/>
    <p:sldId id="4931" r:id="rId9"/>
    <p:sldId id="493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1AA8383D-8C6C-414A-8AB2-47E49350A154}">
          <p14:sldIdLst>
            <p14:sldId id="4918"/>
            <p14:sldId id="4917"/>
            <p14:sldId id="4922"/>
            <p14:sldId id="4923"/>
            <p14:sldId id="4929"/>
            <p14:sldId id="4930"/>
            <p14:sldId id="4931"/>
            <p14:sldId id="4932"/>
          </p14:sldIdLst>
        </p14:section>
        <p14:section name="タイトルなしのセクション" id="{F09C2A22-55A5-46BD-8F80-D8B8B7512D0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E920E"/>
    <a:srgbClr val="002060"/>
    <a:srgbClr val="014F97"/>
    <a:srgbClr val="FFFF00"/>
    <a:srgbClr val="FF0066"/>
    <a:srgbClr val="FF7D00"/>
    <a:srgbClr val="FF3EFF"/>
    <a:srgbClr val="E8BC49"/>
    <a:srgbClr val="9393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31" autoAdjust="0"/>
    <p:restoredTop sz="95127" autoAdjust="0"/>
  </p:normalViewPr>
  <p:slideViewPr>
    <p:cSldViewPr snapToGrid="0">
      <p:cViewPr varScale="1">
        <p:scale>
          <a:sx n="121" d="100"/>
          <a:sy n="121" d="100"/>
        </p:scale>
        <p:origin x="120" y="312"/>
      </p:cViewPr>
      <p:guideLst>
        <p:guide orient="horz" pos="213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692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E8F7B-28ED-438E-8C80-84CFFDA28EB9}" type="datetimeFigureOut">
              <a:rPr lang="zh-CN" altLang="en-US" smtClean="0"/>
              <a:t>2023/4/11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98C0C3-4464-4D55-94B5-DAC4AAED03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246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59757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70967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56758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33225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62716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596786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657823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24318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299207-A22D-4C0B-8BC6-0A450BE7DC24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067138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40E7A-912F-41C1-BF35-14C8FF108CE7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126784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AF57D0-4F26-4BA8-BA24-6AEA5CF165BE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5506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673" y="41336"/>
            <a:ext cx="8592652" cy="6443459"/>
          </a:xfrm>
          <a:prstGeom prst="rect">
            <a:avLst/>
          </a:prstGeom>
        </p:spPr>
      </p:pic>
      <p:sp>
        <p:nvSpPr>
          <p:cNvPr id="4" name="正方形/長方形 3"/>
          <p:cNvSpPr/>
          <p:nvPr userDrawn="1"/>
        </p:nvSpPr>
        <p:spPr>
          <a:xfrm>
            <a:off x="8300312" y="-4242"/>
            <a:ext cx="702078" cy="119427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-4242"/>
            <a:ext cx="9144000" cy="139180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381363" y="3909153"/>
            <a:ext cx="838127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86969"/>
            <a:ext cx="7772400" cy="1470025"/>
          </a:xfrm>
        </p:spPr>
        <p:txBody>
          <a:bodyPr>
            <a:normAutofit/>
          </a:bodyPr>
          <a:lstStyle>
            <a:lvl1pPr algn="ctr">
              <a:defRPr sz="3000" baseline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340696"/>
            <a:ext cx="6400800" cy="1464568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rgbClr val="203864"/>
                </a:solidFill>
                <a:latin typeface="+mj-ea"/>
                <a:ea typeface="+mj-e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pic>
        <p:nvPicPr>
          <p:cNvPr id="9" name="図 8" descr="flag_l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5802" y="11088"/>
            <a:ext cx="832396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567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1" y="126751"/>
            <a:ext cx="8064896" cy="709963"/>
          </a:xfrm>
        </p:spPr>
        <p:txBody>
          <a:bodyPr bIns="0"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cxnSp>
        <p:nvCxnSpPr>
          <p:cNvPr id="4" name="直線コネクタ 3"/>
          <p:cNvCxnSpPr/>
          <p:nvPr userDrawn="1"/>
        </p:nvCxnSpPr>
        <p:spPr>
          <a:xfrm flipV="1">
            <a:off x="1" y="842403"/>
            <a:ext cx="3347864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827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340768"/>
            <a:ext cx="4038600" cy="496855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340768"/>
            <a:ext cx="4038600" cy="496855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cxnSp>
        <p:nvCxnSpPr>
          <p:cNvPr id="5" name="直線コネクタ 4"/>
          <p:cNvCxnSpPr/>
          <p:nvPr userDrawn="1"/>
        </p:nvCxnSpPr>
        <p:spPr>
          <a:xfrm flipV="1">
            <a:off x="1" y="842403"/>
            <a:ext cx="3347864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938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07956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7684806" y="6351712"/>
            <a:ext cx="1409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A50868-C88D-6B49-8F6F-2FC5D73B70AB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  <p:pic>
        <p:nvPicPr>
          <p:cNvPr id="5" name="図 4" descr="flag_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5802" y="11088"/>
            <a:ext cx="832396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58020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2CC2344-3C51-1546-8129-9C54973DD3EE}"/>
              </a:ext>
            </a:extLst>
          </p:cNvPr>
          <p:cNvSpPr/>
          <p:nvPr userDrawn="1"/>
        </p:nvSpPr>
        <p:spPr>
          <a:xfrm>
            <a:off x="7364896" y="0"/>
            <a:ext cx="1779104" cy="1351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5" name="直線コネクタ 4"/>
          <p:cNvCxnSpPr/>
          <p:nvPr userDrawn="1"/>
        </p:nvCxnSpPr>
        <p:spPr>
          <a:xfrm flipV="1">
            <a:off x="1" y="842403"/>
            <a:ext cx="3347864" cy="1"/>
          </a:xfrm>
          <a:prstGeom prst="line">
            <a:avLst/>
          </a:prstGeom>
          <a:ln w="63500" cmpd="dbl">
            <a:solidFill>
              <a:srgbClr val="022C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図 5" descr="flag_l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5802" y="11088"/>
            <a:ext cx="832396" cy="154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707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FC073-8E43-4A27-BC9F-D283EADCF086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33531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34A21-2771-4A8E-B948-BC987F9A10EE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04707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B5A94D-BEFC-47F2-ADD9-CC1CDE86D830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835986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BCA061-458E-441E-BCEC-B7AB8E52ABFF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118386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569594-6B2C-4AE0-AD8D-E8464A0C5F91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29108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55A36-BB40-443C-9791-3BA8CB4CEEB2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277144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AF339D-AEDF-4C4B-BCEA-4EC7967453AC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770809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96F01-06F7-43B2-91C5-9275A55F7CEC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005723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826E72-A05E-4B5E-AEF3-9B9A3E33DAE4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517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251521" y="116632"/>
            <a:ext cx="8064896" cy="720080"/>
          </a:xfrm>
          <a:prstGeom prst="rect">
            <a:avLst/>
          </a:prstGeom>
        </p:spPr>
        <p:txBody>
          <a:bodyPr vert="horz" lIns="91440" tIns="45720" rIns="91440" bIns="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67544" y="1268762"/>
            <a:ext cx="8219256" cy="5256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7684806" y="6351712"/>
            <a:ext cx="1409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A50868-C88D-6B49-8F6F-2FC5D73B70AB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  <p:sp>
        <p:nvSpPr>
          <p:cNvPr id="9" name="正方形/長方形 8"/>
          <p:cNvSpPr/>
          <p:nvPr userDrawn="1"/>
        </p:nvSpPr>
        <p:spPr>
          <a:xfrm>
            <a:off x="0" y="0"/>
            <a:ext cx="9144000" cy="134938"/>
          </a:xfrm>
          <a:prstGeom prst="rect">
            <a:avLst/>
          </a:prstGeom>
          <a:solidFill>
            <a:srgbClr val="987D1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2" name="図 11" descr="flogs.png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8427" y="9248"/>
            <a:ext cx="511256" cy="899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54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kumimoji="1" sz="2700" kern="1200" baseline="0">
          <a:solidFill>
            <a:schemeClr val="accent5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j-cs"/>
        </a:defRPr>
      </a:lvl1pPr>
    </p:titleStyle>
    <p:bodyStyle>
      <a:lvl1pPr marL="257175" indent="-270000" algn="l" defTabSz="685800" rtl="0" eaLnBrk="1" latinLnBrk="0" hangingPunct="1">
        <a:spcBef>
          <a:spcPts val="900"/>
        </a:spcBef>
        <a:buFont typeface="Wingdings" panose="05000000000000000000" pitchFamily="2" charset="2"/>
        <a:buChar char="l"/>
        <a:defRPr kumimoji="1" sz="2400" kern="1200" baseline="0">
          <a:solidFill>
            <a:srgbClr val="203864"/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1pPr>
      <a:lvl2pPr marL="557213" indent="-270000" algn="l" defTabSz="685800" rtl="0" eaLnBrk="1" latinLnBrk="0" hangingPunct="1">
        <a:spcBef>
          <a:spcPts val="150"/>
        </a:spcBef>
        <a:buFont typeface="Wingdings" panose="05000000000000000000" pitchFamily="2" charset="2"/>
        <a:buChar char="n"/>
        <a:defRPr kumimoji="1" sz="21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2pPr>
      <a:lvl3pPr marL="740569" indent="-271463" algn="l" defTabSz="685800" rtl="0" eaLnBrk="1" latinLnBrk="0" hangingPunct="1">
        <a:spcBef>
          <a:spcPts val="150"/>
        </a:spcBef>
        <a:buFont typeface="Wingdings" panose="05000000000000000000" pitchFamily="2" charset="2"/>
        <a:buChar char="l"/>
        <a:defRPr kumimoji="1" sz="1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3pPr>
      <a:lvl4pPr marL="1012031" indent="-339329" algn="l" defTabSz="685800" rtl="0" eaLnBrk="1" latinLnBrk="0" hangingPunct="1">
        <a:spcBef>
          <a:spcPts val="150"/>
        </a:spcBef>
        <a:buFont typeface="Wingdings" panose="05000000000000000000" pitchFamily="2" charset="2"/>
        <a:buChar char="l"/>
        <a:defRPr kumimoji="1" sz="1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4pPr>
      <a:lvl5pPr marL="1276350" indent="-332185" algn="l" defTabSz="685800" rtl="0" eaLnBrk="1" latinLnBrk="0" hangingPunct="1">
        <a:spcBef>
          <a:spcPts val="150"/>
        </a:spcBef>
        <a:buFont typeface="Wingdings" panose="05000000000000000000" pitchFamily="2" charset="2"/>
        <a:buChar char="l"/>
        <a:defRPr kumimoji="1" sz="1800" kern="1200" baseline="0">
          <a:solidFill>
            <a:schemeClr val="bg2">
              <a:lumMod val="50000"/>
            </a:schemeClr>
          </a:solidFill>
          <a:latin typeface="Verdana" panose="020B0604030504040204" pitchFamily="34" charset="0"/>
          <a:ea typeface="メイリオ" panose="020B0604030504040204" pitchFamily="50" charset="-128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平滑化と微分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32EA053-DBCC-2E1C-01B7-A52F668EA053}"/>
              </a:ext>
            </a:extLst>
          </p:cNvPr>
          <p:cNvSpPr txBox="1"/>
          <p:nvPr/>
        </p:nvSpPr>
        <p:spPr>
          <a:xfrm>
            <a:off x="551281" y="656715"/>
            <a:ext cx="8183542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3525" algn="l"/>
                <a:tab pos="3054350" algn="l"/>
              </a:tabLst>
              <a:defRPr/>
            </a:pPr>
            <a:r>
              <a:rPr lang="en-US" altLang="ja-JP" sz="1600" dirty="0"/>
              <a:t>Excel</a:t>
            </a:r>
            <a:r>
              <a:rPr lang="ja-JP" altLang="en-US" sz="1600" dirty="0"/>
              <a:t>の入力データに対し、</a:t>
            </a:r>
            <a:r>
              <a:rPr lang="en-US" altLang="ja-JP" sz="1600" dirty="0" err="1"/>
              <a:t>x,y</a:t>
            </a:r>
            <a:r>
              <a:rPr lang="ja-JP" altLang="en-US" sz="1600" dirty="0"/>
              <a:t>で選んだ関数に対して多項式適合平滑化、微分を行う。</a:t>
            </a:r>
            <a:endParaRPr lang="en-US" altLang="ja-JP" sz="1600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sz="1600" b="1" dirty="0">
              <a:solidFill>
                <a:srgbClr val="0000FF"/>
              </a:solidFill>
            </a:endParaRPr>
          </a:p>
          <a:p>
            <a:pPr>
              <a:tabLst>
                <a:tab pos="263525" algn="l"/>
                <a:tab pos="3054350" algn="l"/>
              </a:tabLst>
              <a:defRPr/>
            </a:pPr>
            <a:r>
              <a:rPr lang="en-US" altLang="ja-JP" sz="1600" b="1" dirty="0">
                <a:solidFill>
                  <a:srgbClr val="0000FF"/>
                </a:solidFill>
              </a:rPr>
              <a:t>Test:</a:t>
            </a:r>
            <a:r>
              <a:rPr lang="ja-JP" altLang="en-US" sz="1600" b="1" dirty="0">
                <a:solidFill>
                  <a:srgbClr val="0000FF"/>
                </a:solidFill>
              </a:rPr>
              <a:t> 異なる条件で平滑化を行い、最適条件を確認する</a:t>
            </a:r>
            <a:endParaRPr lang="en-US" altLang="ja-JP" sz="1600" dirty="0"/>
          </a:p>
          <a:p>
            <a:pPr marL="342900" lvl="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ja-JP" altLang="en-US" sz="1600" dirty="0"/>
              <a:t>データの変数 </a:t>
            </a:r>
            <a:r>
              <a:rPr lang="en-US" altLang="ja-JP" sz="1600" b="1" dirty="0">
                <a:solidFill>
                  <a:srgbClr val="FF0000"/>
                </a:solidFill>
              </a:rPr>
              <a:t>“x:”</a:t>
            </a:r>
            <a:r>
              <a:rPr lang="ja-JP" altLang="en-US" sz="1600" dirty="0"/>
              <a:t> と関数値 </a:t>
            </a:r>
            <a:r>
              <a:rPr lang="en-US" altLang="ja-JP" sz="1600" b="1" dirty="0">
                <a:solidFill>
                  <a:srgbClr val="FF0000"/>
                </a:solidFill>
              </a:rPr>
              <a:t>“y:”</a:t>
            </a:r>
            <a:r>
              <a:rPr lang="ja-JP" altLang="en-US" sz="1600" dirty="0"/>
              <a:t> と選択する。</a:t>
            </a:r>
            <a:endParaRPr lang="en-US" altLang="ja-JP" sz="1600" dirty="0"/>
          </a:p>
          <a:p>
            <a:pPr marL="342900" lvl="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“</a:t>
            </a:r>
            <a:r>
              <a:rPr lang="en-US" altLang="ja-JP" sz="1600" b="1" dirty="0" err="1">
                <a:solidFill>
                  <a:srgbClr val="FF0000"/>
                </a:solidFill>
              </a:rPr>
              <a:t>xmin</a:t>
            </a:r>
            <a:r>
              <a:rPr lang="en-US" altLang="ja-JP" sz="1600" b="1" dirty="0">
                <a:solidFill>
                  <a:srgbClr val="FF0000"/>
                </a:solidFill>
              </a:rPr>
              <a:t>:”</a:t>
            </a:r>
            <a:r>
              <a:rPr lang="en-US" altLang="ja-JP" sz="1600" dirty="0"/>
              <a:t>, </a:t>
            </a:r>
            <a:r>
              <a:rPr lang="en-US" altLang="ja-JP" sz="1600" b="1" dirty="0">
                <a:solidFill>
                  <a:srgbClr val="FF0000"/>
                </a:solidFill>
              </a:rPr>
              <a:t>“</a:t>
            </a:r>
            <a:r>
              <a:rPr lang="en-US" altLang="ja-JP" sz="1600" b="1" dirty="0" err="1">
                <a:solidFill>
                  <a:srgbClr val="FF0000"/>
                </a:solidFill>
              </a:rPr>
              <a:t>xmax</a:t>
            </a:r>
            <a:r>
              <a:rPr lang="en-US" altLang="ja-JP" sz="1600" b="1" dirty="0">
                <a:solidFill>
                  <a:srgbClr val="FF0000"/>
                </a:solidFill>
              </a:rPr>
              <a:t>:” </a:t>
            </a:r>
            <a:r>
              <a:rPr lang="ja-JP" altLang="en-US" sz="1600" dirty="0"/>
              <a:t>で計算する範囲を選ぶ。</a:t>
            </a:r>
            <a:endParaRPr lang="en-US" altLang="ja-JP" sz="1600" dirty="0"/>
          </a:p>
          <a:p>
            <a:pPr marL="34290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ja-JP" altLang="en-US" sz="1600" dirty="0"/>
              <a:t>平滑化条件の </a:t>
            </a:r>
            <a:r>
              <a:rPr lang="en-US" altLang="ja-JP" sz="1600" b="1" dirty="0">
                <a:solidFill>
                  <a:srgbClr val="FF0000"/>
                </a:solidFill>
              </a:rPr>
              <a:t>“model:”</a:t>
            </a:r>
            <a:r>
              <a:rPr lang="ja-JP" altLang="en-US" sz="1600" dirty="0"/>
              <a:t> は、単純移動平均 </a:t>
            </a:r>
            <a:r>
              <a:rPr lang="en-US" altLang="ja-JP" sz="1600" dirty="0"/>
              <a:t>(simple moving average) </a:t>
            </a:r>
            <a:r>
              <a:rPr lang="ja-JP" altLang="en-US" sz="1600" dirty="0"/>
              <a:t>が多項式適合平滑化より良いことは （まず）ないので、</a:t>
            </a:r>
            <a:r>
              <a:rPr lang="en-US" altLang="ja-JP" sz="1600" b="1" dirty="0">
                <a:solidFill>
                  <a:srgbClr val="FF0000"/>
                </a:solidFill>
              </a:rPr>
              <a:t>polynomial</a:t>
            </a:r>
            <a:r>
              <a:rPr lang="ja-JP" altLang="en-US" sz="1600" dirty="0"/>
              <a:t>を選ぶ</a:t>
            </a:r>
            <a:endParaRPr lang="en-US" altLang="ja-JP" sz="1600" dirty="0"/>
          </a:p>
          <a:p>
            <a:pPr marL="34290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“Order of polynomial:”</a:t>
            </a:r>
            <a:r>
              <a:rPr lang="ja-JP" altLang="en-US" sz="1600" b="1" dirty="0">
                <a:solidFill>
                  <a:srgbClr val="FF0000"/>
                </a:solidFill>
              </a:rPr>
              <a:t> </a:t>
            </a:r>
            <a:r>
              <a:rPr lang="ja-JP" altLang="en-US" sz="1600" dirty="0"/>
              <a:t>で多項式の次数を選ぶ。この次数、</a:t>
            </a:r>
            <a:r>
              <a:rPr lang="en-US" altLang="ja-JP" sz="1600" dirty="0"/>
              <a:t>+1</a:t>
            </a:r>
            <a:r>
              <a:rPr lang="ja-JP" altLang="en-US" sz="1600" dirty="0"/>
              <a:t>、</a:t>
            </a:r>
            <a:r>
              <a:rPr lang="en-US" altLang="ja-JP" sz="1600" dirty="0"/>
              <a:t>+2</a:t>
            </a:r>
            <a:r>
              <a:rPr lang="ja-JP" altLang="en-US" sz="1600" dirty="0"/>
              <a:t>次の平滑化を</a:t>
            </a:r>
            <a:r>
              <a:rPr lang="en-US" altLang="ja-JP" sz="1600" dirty="0"/>
              <a:t>test</a:t>
            </a:r>
            <a:r>
              <a:rPr lang="ja-JP" altLang="en-US" sz="1600" dirty="0"/>
              <a:t>する。</a:t>
            </a:r>
            <a:endParaRPr lang="en-US" altLang="ja-JP" sz="1600" dirty="0"/>
          </a:p>
          <a:p>
            <a:pPr marL="34290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“Number</a:t>
            </a:r>
            <a:r>
              <a:rPr lang="ja-JP" altLang="en-US" sz="1600" b="1" dirty="0">
                <a:solidFill>
                  <a:srgbClr val="FF0000"/>
                </a:solidFill>
              </a:rPr>
              <a:t> </a:t>
            </a:r>
            <a:r>
              <a:rPr lang="en-US" altLang="ja-JP" sz="1600" b="1" dirty="0">
                <a:solidFill>
                  <a:srgbClr val="FF0000"/>
                </a:solidFill>
              </a:rPr>
              <a:t>of</a:t>
            </a:r>
            <a:r>
              <a:rPr lang="ja-JP" altLang="en-US" sz="1600" b="1" dirty="0">
                <a:solidFill>
                  <a:srgbClr val="FF0000"/>
                </a:solidFill>
              </a:rPr>
              <a:t> </a:t>
            </a:r>
            <a:r>
              <a:rPr lang="en-US" altLang="ja-JP" sz="1600" b="1" dirty="0">
                <a:solidFill>
                  <a:srgbClr val="FF0000"/>
                </a:solidFill>
              </a:rPr>
              <a:t>smoothing</a:t>
            </a:r>
            <a:r>
              <a:rPr lang="ja-JP" altLang="en-US" sz="1600" b="1" dirty="0">
                <a:solidFill>
                  <a:srgbClr val="FF0000"/>
                </a:solidFill>
              </a:rPr>
              <a:t> </a:t>
            </a:r>
            <a:r>
              <a:rPr lang="en-US" altLang="ja-JP" sz="1600" b="1" dirty="0">
                <a:solidFill>
                  <a:srgbClr val="FF0000"/>
                </a:solidFill>
              </a:rPr>
              <a:t>data:”</a:t>
            </a:r>
            <a:r>
              <a:rPr lang="ja-JP" altLang="en-US" sz="1600" b="1" dirty="0">
                <a:solidFill>
                  <a:srgbClr val="FF0000"/>
                </a:solidFill>
              </a:rPr>
              <a:t> </a:t>
            </a:r>
            <a:r>
              <a:rPr lang="ja-JP" altLang="en-US" sz="1600" dirty="0"/>
              <a:t>で、平滑化に使うデータ点数を選ぶ。奇数のみ。</a:t>
            </a:r>
            <a:endParaRPr lang="en-US" altLang="ja-JP" sz="1600" dirty="0"/>
          </a:p>
          <a:p>
            <a:pPr marL="34290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“Increment</a:t>
            </a:r>
            <a:r>
              <a:rPr lang="ja-JP" altLang="en-US" sz="1600" b="1" dirty="0">
                <a:solidFill>
                  <a:srgbClr val="FF0000"/>
                </a:solidFill>
              </a:rPr>
              <a:t> </a:t>
            </a:r>
            <a:r>
              <a:rPr lang="en-US" altLang="ja-JP" sz="1600" b="1" dirty="0">
                <a:solidFill>
                  <a:srgbClr val="FF0000"/>
                </a:solidFill>
              </a:rPr>
              <a:t>of</a:t>
            </a:r>
            <a:r>
              <a:rPr lang="ja-JP" altLang="en-US" sz="1600" b="1" dirty="0">
                <a:solidFill>
                  <a:srgbClr val="FF0000"/>
                </a:solidFill>
              </a:rPr>
              <a:t> </a:t>
            </a:r>
            <a:r>
              <a:rPr lang="en-US" altLang="ja-JP" sz="1600" b="1" dirty="0">
                <a:solidFill>
                  <a:srgbClr val="FF0000"/>
                </a:solidFill>
              </a:rPr>
              <a:t>smoothing</a:t>
            </a:r>
            <a:r>
              <a:rPr lang="ja-JP" altLang="en-US" sz="1600" b="1" dirty="0">
                <a:solidFill>
                  <a:srgbClr val="FF0000"/>
                </a:solidFill>
              </a:rPr>
              <a:t> </a:t>
            </a:r>
            <a:r>
              <a:rPr lang="en-US" altLang="ja-JP" sz="1600" b="1" dirty="0">
                <a:solidFill>
                  <a:srgbClr val="FF0000"/>
                </a:solidFill>
              </a:rPr>
              <a:t>data</a:t>
            </a:r>
            <a:r>
              <a:rPr lang="ja-JP" altLang="en-US" sz="1600" b="1" dirty="0">
                <a:solidFill>
                  <a:srgbClr val="FF0000"/>
                </a:solidFill>
              </a:rPr>
              <a:t> </a:t>
            </a:r>
            <a:r>
              <a:rPr lang="en-US" altLang="ja-JP" sz="1600" b="1" dirty="0">
                <a:solidFill>
                  <a:srgbClr val="FF0000"/>
                </a:solidFill>
              </a:rPr>
              <a:t>for</a:t>
            </a:r>
            <a:r>
              <a:rPr lang="ja-JP" altLang="en-US" sz="1600" b="1" dirty="0">
                <a:solidFill>
                  <a:srgbClr val="FF0000"/>
                </a:solidFill>
              </a:rPr>
              <a:t> </a:t>
            </a:r>
            <a:r>
              <a:rPr lang="en-US" altLang="ja-JP" sz="1600" b="1" dirty="0">
                <a:solidFill>
                  <a:srgbClr val="FF0000"/>
                </a:solidFill>
              </a:rPr>
              <a:t>mode=test:”</a:t>
            </a:r>
            <a:r>
              <a:rPr lang="ja-JP" altLang="en-US" sz="1600" b="1" dirty="0">
                <a:solidFill>
                  <a:srgbClr val="FF0000"/>
                </a:solidFill>
              </a:rPr>
              <a:t> </a:t>
            </a:r>
            <a:r>
              <a:rPr lang="ja-JP" altLang="en-US" sz="1600" dirty="0"/>
              <a:t>に、</a:t>
            </a:r>
            <a:r>
              <a:rPr lang="en-US" altLang="ja-JP" sz="1600" dirty="0"/>
              <a:t>test</a:t>
            </a:r>
            <a:r>
              <a:rPr lang="ja-JP" altLang="en-US" sz="1600" dirty="0"/>
              <a:t>モードでの平滑化点数の増分を入力。</a:t>
            </a:r>
            <a:r>
              <a:rPr lang="en-US" altLang="ja-JP" sz="1600" dirty="0"/>
              <a:t>5.</a:t>
            </a:r>
            <a:r>
              <a:rPr lang="ja-JP" altLang="en-US" sz="1600" dirty="0"/>
              <a:t>の点数に、この数と２倍の数を加えた平滑化点数を</a:t>
            </a:r>
            <a:r>
              <a:rPr lang="en-US" altLang="ja-JP" sz="1600" dirty="0"/>
              <a:t>test</a:t>
            </a:r>
            <a:r>
              <a:rPr lang="ja-JP" altLang="en-US" sz="1600" dirty="0"/>
              <a:t>する。</a:t>
            </a:r>
            <a:endParaRPr lang="en-US" altLang="ja-JP" sz="1600" dirty="0"/>
          </a:p>
          <a:p>
            <a:pPr marL="34290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“test”</a:t>
            </a:r>
            <a:r>
              <a:rPr lang="ja-JP" altLang="en-US" sz="1600" b="1" dirty="0">
                <a:solidFill>
                  <a:srgbClr val="FF0000"/>
                </a:solidFill>
              </a:rPr>
              <a:t>ボタン</a:t>
            </a:r>
            <a:r>
              <a:rPr lang="ja-JP" altLang="en-US" sz="1600" dirty="0"/>
              <a:t>を押して実行</a:t>
            </a:r>
            <a:endParaRPr lang="en-US" altLang="ja-JP" sz="1600" dirty="0"/>
          </a:p>
          <a:p>
            <a:pPr lvl="0">
              <a:tabLst>
                <a:tab pos="263525" algn="l"/>
                <a:tab pos="3054350" algn="l"/>
              </a:tabLst>
              <a:defRPr/>
            </a:pPr>
            <a:endParaRPr lang="en-US" altLang="ja-JP" sz="1600" dirty="0"/>
          </a:p>
          <a:p>
            <a:pPr>
              <a:tabLst>
                <a:tab pos="263525" algn="l"/>
                <a:tab pos="3054350" algn="l"/>
              </a:tabLst>
              <a:defRPr/>
            </a:pPr>
            <a:r>
              <a:rPr lang="en-US" altLang="ja-JP" sz="1600" b="1" dirty="0">
                <a:solidFill>
                  <a:srgbClr val="0000FF"/>
                </a:solidFill>
              </a:rPr>
              <a:t>Plot:</a:t>
            </a:r>
            <a:r>
              <a:rPr lang="ja-JP" altLang="en-US" sz="1600" b="1" dirty="0">
                <a:solidFill>
                  <a:srgbClr val="0000FF"/>
                </a:solidFill>
              </a:rPr>
              <a:t> 最適条件で平滑化したグラフのみを表示する。</a:t>
            </a:r>
            <a:endParaRPr lang="en-US" altLang="ja-JP" sz="1600" b="1" dirty="0">
              <a:solidFill>
                <a:srgbClr val="0000FF"/>
              </a:solidFill>
            </a:endParaRPr>
          </a:p>
          <a:p>
            <a:pPr marL="34290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“Order of polynomial:”,</a:t>
            </a:r>
            <a:r>
              <a:rPr lang="ja-JP" altLang="en-US" sz="1600" b="1" dirty="0">
                <a:solidFill>
                  <a:srgbClr val="FF0000"/>
                </a:solidFill>
              </a:rPr>
              <a:t> </a:t>
            </a:r>
            <a:r>
              <a:rPr lang="en-US" altLang="ja-JP" sz="1600" b="1" dirty="0">
                <a:solidFill>
                  <a:srgbClr val="FF0000"/>
                </a:solidFill>
              </a:rPr>
              <a:t>“Number</a:t>
            </a:r>
            <a:r>
              <a:rPr lang="ja-JP" altLang="en-US" sz="1600" b="1" dirty="0">
                <a:solidFill>
                  <a:srgbClr val="FF0000"/>
                </a:solidFill>
              </a:rPr>
              <a:t> </a:t>
            </a:r>
            <a:r>
              <a:rPr lang="en-US" altLang="ja-JP" sz="1600" b="1" dirty="0">
                <a:solidFill>
                  <a:srgbClr val="FF0000"/>
                </a:solidFill>
              </a:rPr>
              <a:t>of</a:t>
            </a:r>
            <a:r>
              <a:rPr lang="ja-JP" altLang="en-US" sz="1600" b="1" dirty="0">
                <a:solidFill>
                  <a:srgbClr val="FF0000"/>
                </a:solidFill>
              </a:rPr>
              <a:t> </a:t>
            </a:r>
            <a:r>
              <a:rPr lang="en-US" altLang="ja-JP" sz="1600" b="1" dirty="0">
                <a:solidFill>
                  <a:srgbClr val="FF0000"/>
                </a:solidFill>
              </a:rPr>
              <a:t>smoothing</a:t>
            </a:r>
            <a:r>
              <a:rPr lang="ja-JP" altLang="en-US" sz="1600" b="1" dirty="0">
                <a:solidFill>
                  <a:srgbClr val="FF0000"/>
                </a:solidFill>
              </a:rPr>
              <a:t> </a:t>
            </a:r>
            <a:r>
              <a:rPr lang="en-US" altLang="ja-JP" sz="1600" b="1" dirty="0">
                <a:solidFill>
                  <a:srgbClr val="FF0000"/>
                </a:solidFill>
              </a:rPr>
              <a:t>data:”</a:t>
            </a:r>
            <a:r>
              <a:rPr lang="ja-JP" altLang="en-US" sz="1600" b="1" dirty="0">
                <a:solidFill>
                  <a:srgbClr val="FF0000"/>
                </a:solidFill>
              </a:rPr>
              <a:t> </a:t>
            </a:r>
            <a:r>
              <a:rPr lang="ja-JP" altLang="en-US" sz="1600" dirty="0"/>
              <a:t>に最適値を入力する</a:t>
            </a:r>
            <a:endParaRPr lang="en-US" altLang="ja-JP" sz="1600" dirty="0"/>
          </a:p>
          <a:p>
            <a:pPr marL="34290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“plot”</a:t>
            </a:r>
            <a:r>
              <a:rPr lang="ja-JP" altLang="en-US" sz="1600" b="1" dirty="0">
                <a:solidFill>
                  <a:srgbClr val="FF0000"/>
                </a:solidFill>
              </a:rPr>
              <a:t>ボタン</a:t>
            </a:r>
            <a:r>
              <a:rPr lang="ja-JP" altLang="en-US" sz="1600" dirty="0"/>
              <a:t>で描画</a:t>
            </a:r>
            <a:endParaRPr lang="en-US" altLang="ja-JP" sz="1600" dirty="0"/>
          </a:p>
          <a:p>
            <a:pPr>
              <a:tabLst>
                <a:tab pos="263525" algn="l"/>
                <a:tab pos="3054350" algn="l"/>
              </a:tabLst>
              <a:defRPr/>
            </a:pPr>
            <a:endParaRPr lang="en-US" altLang="ja-JP" sz="1600" dirty="0"/>
          </a:p>
          <a:p>
            <a:pPr>
              <a:tabLst>
                <a:tab pos="263525" algn="l"/>
                <a:tab pos="3054350" algn="l"/>
              </a:tabLst>
              <a:defRPr/>
            </a:pPr>
            <a:r>
              <a:rPr lang="ja-JP" altLang="en-US" sz="1600" b="1" dirty="0">
                <a:solidFill>
                  <a:srgbClr val="0000FF"/>
                </a:solidFill>
              </a:rPr>
              <a:t>微分</a:t>
            </a:r>
            <a:endParaRPr lang="en-US" altLang="ja-JP" sz="1600" b="1" dirty="0">
              <a:solidFill>
                <a:srgbClr val="0000FF"/>
              </a:solidFill>
            </a:endParaRPr>
          </a:p>
          <a:p>
            <a:pPr marL="34290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“Order</a:t>
            </a:r>
            <a:r>
              <a:rPr lang="ja-JP" altLang="en-US" sz="1600" b="1" dirty="0">
                <a:solidFill>
                  <a:srgbClr val="FF0000"/>
                </a:solidFill>
              </a:rPr>
              <a:t> </a:t>
            </a:r>
            <a:r>
              <a:rPr lang="en-US" altLang="ja-JP" sz="1600" b="1" dirty="0">
                <a:solidFill>
                  <a:srgbClr val="FF0000"/>
                </a:solidFill>
              </a:rPr>
              <a:t>of</a:t>
            </a:r>
            <a:r>
              <a:rPr lang="ja-JP" altLang="en-US" sz="1600" b="1" dirty="0">
                <a:solidFill>
                  <a:srgbClr val="FF0000"/>
                </a:solidFill>
              </a:rPr>
              <a:t> </a:t>
            </a:r>
            <a:r>
              <a:rPr lang="en-US" altLang="ja-JP" sz="1600" b="1" dirty="0">
                <a:solidFill>
                  <a:srgbClr val="FF0000"/>
                </a:solidFill>
              </a:rPr>
              <a:t>differentiation”</a:t>
            </a:r>
            <a:r>
              <a:rPr lang="ja-JP" altLang="en-US" sz="1600" b="1" dirty="0">
                <a:solidFill>
                  <a:srgbClr val="FF0000"/>
                </a:solidFill>
              </a:rPr>
              <a:t> </a:t>
            </a:r>
            <a:r>
              <a:rPr lang="ja-JP" altLang="en-US" sz="1600" dirty="0"/>
              <a:t>で微分次数を選択。</a:t>
            </a:r>
            <a:r>
              <a:rPr lang="en-US" altLang="ja-JP" sz="1600" dirty="0"/>
              <a:t>0</a:t>
            </a:r>
            <a:r>
              <a:rPr lang="ja-JP" altLang="en-US" sz="1600" dirty="0"/>
              <a:t>は微分しない。</a:t>
            </a:r>
            <a:br>
              <a:rPr lang="en-US" altLang="ja-JP" sz="1600" dirty="0"/>
            </a:br>
            <a:r>
              <a:rPr lang="ja-JP" altLang="en-US" sz="1600" dirty="0"/>
              <a:t>多項式の次数よりも高い微分は無意味。</a:t>
            </a:r>
            <a:br>
              <a:rPr lang="en-US" altLang="ja-JP" sz="1600" dirty="0"/>
            </a:br>
            <a:endParaRPr lang="en-US" altLang="ja-JP" sz="1600" dirty="0"/>
          </a:p>
          <a:p>
            <a:pPr>
              <a:tabLst>
                <a:tab pos="263525" algn="l"/>
                <a:tab pos="3054350" algn="l"/>
              </a:tabLst>
              <a:defRPr/>
            </a:pPr>
            <a:endParaRPr lang="en-US" altLang="ja-JP" sz="1600" dirty="0"/>
          </a:p>
          <a:p>
            <a:pPr marL="342900" indent="-342900">
              <a:buFont typeface="+mj-lt"/>
              <a:buAutoNum type="arabicPeriod"/>
              <a:tabLst>
                <a:tab pos="263525" algn="l"/>
                <a:tab pos="3054350" algn="l"/>
              </a:tabLst>
              <a:defRPr/>
            </a:pP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52218659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設定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EFD006A-83D1-6CBA-B9D2-42CEC54054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040" y="615961"/>
            <a:ext cx="7505700" cy="606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26570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test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CAEB9EC-5457-4FB4-C7F3-7F7967F3A6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267"/>
          <a:stretch/>
        </p:blipFill>
        <p:spPr>
          <a:xfrm>
            <a:off x="1626148" y="752173"/>
            <a:ext cx="5734050" cy="5963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58619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最適条件として、</a:t>
            </a:r>
            <a:r>
              <a:rPr lang="en-US" altLang="ja-JP" sz="3600" b="1" dirty="0">
                <a:solidFill>
                  <a:srgbClr val="0000FF"/>
                </a:solidFill>
              </a:rPr>
              <a:t>3</a:t>
            </a:r>
            <a:r>
              <a:rPr lang="ja-JP" altLang="en-US" sz="3600" b="1" dirty="0">
                <a:solidFill>
                  <a:srgbClr val="0000FF"/>
                </a:solidFill>
              </a:rPr>
              <a:t>次、</a:t>
            </a:r>
            <a:r>
              <a:rPr lang="en-US" altLang="ja-JP" sz="3600" b="1" dirty="0">
                <a:solidFill>
                  <a:srgbClr val="0000FF"/>
                </a:solidFill>
              </a:rPr>
              <a:t>31</a:t>
            </a:r>
            <a:r>
              <a:rPr lang="ja-JP" altLang="en-US" sz="3600" b="1" dirty="0">
                <a:solidFill>
                  <a:srgbClr val="0000FF"/>
                </a:solidFill>
              </a:rPr>
              <a:t>点を選んだ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1384D51D-D016-E2BD-E9BC-79E8F5BA76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039" y="752173"/>
            <a:ext cx="7505700" cy="606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64142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plot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D034909-C6FD-6568-FAB5-40CAA4018D0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647"/>
          <a:stretch/>
        </p:blipFill>
        <p:spPr>
          <a:xfrm>
            <a:off x="1704975" y="670035"/>
            <a:ext cx="5734050" cy="600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07704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</a:rPr>
              <a:t>微分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CDF24A7-0F93-812E-7548-9B982BA271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150" y="671184"/>
            <a:ext cx="7505700" cy="606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45217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31</a:t>
            </a:r>
            <a:r>
              <a:rPr lang="ja-JP" altLang="en-US" sz="3600" b="1" dirty="0">
                <a:solidFill>
                  <a:srgbClr val="0000FF"/>
                </a:solidFill>
              </a:rPr>
              <a:t>点、</a:t>
            </a:r>
            <a:r>
              <a:rPr lang="en-US" altLang="ja-JP" sz="3600" b="1" dirty="0">
                <a:solidFill>
                  <a:srgbClr val="0000FF"/>
                </a:solidFill>
              </a:rPr>
              <a:t>51</a:t>
            </a:r>
            <a:r>
              <a:rPr lang="ja-JP" altLang="en-US" sz="3600" b="1" dirty="0">
                <a:solidFill>
                  <a:srgbClr val="0000FF"/>
                </a:solidFill>
              </a:rPr>
              <a:t>点で</a:t>
            </a:r>
            <a:r>
              <a:rPr lang="en-US" altLang="ja-JP" sz="3600" b="1" dirty="0">
                <a:solidFill>
                  <a:srgbClr val="0000FF"/>
                </a:solidFill>
              </a:rPr>
              <a:t>1</a:t>
            </a:r>
            <a:r>
              <a:rPr lang="ja-JP" altLang="en-US" sz="3600" b="1" dirty="0">
                <a:solidFill>
                  <a:srgbClr val="0000FF"/>
                </a:solidFill>
              </a:rPr>
              <a:t>次微分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87AB2D6-5DC7-F52F-1420-AF513DF8C6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50" y="1095704"/>
            <a:ext cx="4543550" cy="504168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D35D03EE-B766-DC4E-F9A2-596717E16F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6394" y="1095704"/>
            <a:ext cx="4543550" cy="5041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733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5217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31</a:t>
            </a:r>
            <a:r>
              <a:rPr lang="ja-JP" altLang="en-US" sz="3600" b="1" dirty="0">
                <a:solidFill>
                  <a:srgbClr val="0000FF"/>
                </a:solidFill>
              </a:rPr>
              <a:t>点、</a:t>
            </a:r>
            <a:r>
              <a:rPr lang="en-US" altLang="ja-JP" sz="3600" b="1" dirty="0">
                <a:solidFill>
                  <a:srgbClr val="0000FF"/>
                </a:solidFill>
              </a:rPr>
              <a:t>51</a:t>
            </a:r>
            <a:r>
              <a:rPr lang="ja-JP" altLang="en-US" sz="3600" b="1" dirty="0">
                <a:solidFill>
                  <a:srgbClr val="0000FF"/>
                </a:solidFill>
              </a:rPr>
              <a:t>点で</a:t>
            </a:r>
            <a:r>
              <a:rPr lang="en-US" altLang="ja-JP" sz="3600" b="1">
                <a:solidFill>
                  <a:srgbClr val="0000FF"/>
                </a:solidFill>
              </a:rPr>
              <a:t>2</a:t>
            </a:r>
            <a:r>
              <a:rPr lang="ja-JP" altLang="en-US" sz="3600" b="1">
                <a:solidFill>
                  <a:srgbClr val="0000FF"/>
                </a:solidFill>
              </a:rPr>
              <a:t>次</a:t>
            </a:r>
            <a:r>
              <a:rPr lang="ja-JP" altLang="en-US" sz="3600" b="1" dirty="0">
                <a:solidFill>
                  <a:srgbClr val="0000FF"/>
                </a:solidFill>
              </a:rPr>
              <a:t>微分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7D990EF-543F-01C1-05EA-038D39A99E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3175" y="1298487"/>
            <a:ext cx="4512944" cy="5007719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4C04DB8C-3500-2EE5-ADD5-9F2602D144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298487"/>
            <a:ext cx="4512944" cy="5007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11735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0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Verdana"/>
        <a:ea typeface="メイリオ"/>
        <a:cs typeface=""/>
      </a:majorFont>
      <a:minorFont>
        <a:latin typeface="Verdana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>
            <a:latin typeface="ＭＳ Ｐゴシック" panose="020B0600070205080204" pitchFamily="50" charset="-128"/>
            <a:ea typeface="ＭＳ Ｐゴシック" panose="020B0600070205080204" pitchFamily="50" charset="-128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40015</TotalTime>
  <Words>303</Words>
  <Application>Microsoft Office PowerPoint</Application>
  <PresentationFormat>画面に合わせる (4:3)</PresentationFormat>
  <Paragraphs>33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8" baseType="lpstr">
      <vt:lpstr>等线</vt:lpstr>
      <vt:lpstr>ＭＳ Ｐゴシック</vt:lpstr>
      <vt:lpstr>メイリオ</vt:lpstr>
      <vt:lpstr>Arial</vt:lpstr>
      <vt:lpstr>Calibri</vt:lpstr>
      <vt:lpstr>Times New Roman</vt:lpstr>
      <vt:lpstr>Verdana</vt:lpstr>
      <vt:lpstr>Wingdings</vt:lpstr>
      <vt:lpstr>101_標準デザイン</vt:lpstr>
      <vt:lpstr>Office テーマ</vt:lpstr>
      <vt:lpstr>平滑化と微分</vt:lpstr>
      <vt:lpstr>設定</vt:lpstr>
      <vt:lpstr>test</vt:lpstr>
      <vt:lpstr>最適条件として、3次、31点を選んだ</vt:lpstr>
      <vt:lpstr>plot</vt:lpstr>
      <vt:lpstr>微分</vt:lpstr>
      <vt:lpstr>31点、51点で1次微分</vt:lpstr>
      <vt:lpstr>31点、51点で2次微分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HE XINYI</dc:creator>
  <cp:lastModifiedBy>神谷 利夫</cp:lastModifiedBy>
  <cp:revision>1869</cp:revision>
  <cp:lastPrinted>2019-01-16T07:11:21Z</cp:lastPrinted>
  <dcterms:created xsi:type="dcterms:W3CDTF">2018-09-23T14:38:03Z</dcterms:created>
  <dcterms:modified xsi:type="dcterms:W3CDTF">2023-04-11T07:59:44Z</dcterms:modified>
</cp:coreProperties>
</file>