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931" r:id="rId2"/>
    <p:sldMasterId id="2147483943" r:id="rId3"/>
    <p:sldMasterId id="2147484066" r:id="rId4"/>
  </p:sldMasterIdLst>
  <p:notesMasterIdLst>
    <p:notesMasterId r:id="rId18"/>
  </p:notesMasterIdLst>
  <p:sldIdLst>
    <p:sldId id="4801" r:id="rId5"/>
    <p:sldId id="4896" r:id="rId6"/>
    <p:sldId id="1004" r:id="rId7"/>
    <p:sldId id="4885" r:id="rId8"/>
    <p:sldId id="4028" r:id="rId9"/>
    <p:sldId id="4938" r:id="rId10"/>
    <p:sldId id="4940" r:id="rId11"/>
    <p:sldId id="4941" r:id="rId12"/>
    <p:sldId id="4943" r:id="rId13"/>
    <p:sldId id="4942" r:id="rId14"/>
    <p:sldId id="1014" r:id="rId15"/>
    <p:sldId id="4937" r:id="rId16"/>
    <p:sldId id="1015" r:id="rId1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神谷 利夫" initials="神谷" lastIdx="2" clrIdx="0">
    <p:extLst>
      <p:ext uri="{19B8F6BF-5375-455C-9EA6-DF929625EA0E}">
        <p15:presenceInfo xmlns:p15="http://schemas.microsoft.com/office/powerpoint/2012/main" userId="7d9dfa9c7fba710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3" autoAdjust="0"/>
    <p:restoredTop sz="96652" autoAdjust="0"/>
  </p:normalViewPr>
  <p:slideViewPr>
    <p:cSldViewPr snapToGrid="0">
      <p:cViewPr varScale="1">
        <p:scale>
          <a:sx n="95" d="100"/>
          <a:sy n="95" d="100"/>
        </p:scale>
        <p:origin x="114" y="33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118" d="100"/>
          <a:sy n="118" d="100"/>
        </p:scale>
        <p:origin x="50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C9652D-4DC6-43D8-9FF5-E1C9EAEB0F0E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86E9C1-5B12-4393-898A-0F129C7F5F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911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8C3348-39E5-4794-A5C8-AE6588455107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5112223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36561" indent="-28329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33170" indent="-22663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86438" indent="-22663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39706" indent="-22663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92974" indent="-22663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46243" indent="-22663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99511" indent="-22663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52779" indent="-22663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 marL="0" marR="0" lvl="0" indent="0" algn="r" defTabSz="9065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9E2160A-40EA-4B30-A757-D1A07811D09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0653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8190535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36561" indent="-283293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33170" indent="-226634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586438" indent="-226634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39706" indent="-226634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492974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46243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399511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52779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065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14948E4-84B6-49C5-B0A4-7D11DDA4B6B5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0653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0537793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4113" cy="3724275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562" y="4721186"/>
            <a:ext cx="5444490" cy="447270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4408" tIns="42204" rIns="84408" bIns="42204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5119454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36561" indent="-283293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33170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586438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39706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492974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46243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399511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52779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065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36637C-7BF1-463E-92C0-8265D9A30E36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0653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827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273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33100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8B3F98B-4035-4C59-BA19-092B9DE9E124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21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15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694556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36561" indent="-28329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33170" indent="-22663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86438" indent="-22663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39706" indent="-22663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92974" indent="-22663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46243" indent="-22663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99511" indent="-22663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52779" indent="-22663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 marL="0" marR="0" lvl="0" indent="0" algn="r" defTabSz="9065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9E2160A-40EA-4B30-A757-D1A07811D09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0653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0122110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36561" indent="-283293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33170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586438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39706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492974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46243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399511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52779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065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0653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51200" y="506413"/>
            <a:ext cx="3363913" cy="2522537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632" y="3199488"/>
            <a:ext cx="7893050" cy="30310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3682" tIns="41841" rIns="83682" bIns="41841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0007796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36561" indent="-28329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33170" indent="-22663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86438" indent="-22663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39706" indent="-22663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92974" indent="-22663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46243" indent="-22663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99511" indent="-22663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52779" indent="-22663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 marL="0" marR="0" lvl="0" indent="0" algn="r" defTabSz="9065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9E2160A-40EA-4B30-A757-D1A07811D09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0653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4727293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36561" indent="-28329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33170" indent="-22663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86438" indent="-22663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39706" indent="-22663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92974" indent="-22663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46243" indent="-22663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99511" indent="-22663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52779" indent="-22663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 marL="0" marR="0" lvl="0" indent="0" algn="r" defTabSz="9065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9E2160A-40EA-4B30-A757-D1A07811D09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0653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7371239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36561" indent="-28329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33170" indent="-22663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86438" indent="-22663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39706" indent="-22663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92974" indent="-22663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46243" indent="-22663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99511" indent="-22663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52779" indent="-22663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 marL="0" marR="0" lvl="0" indent="0" algn="r" defTabSz="9065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9E2160A-40EA-4B30-A757-D1A07811D09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0653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1100778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36561" indent="-28329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33170" indent="-22663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86438" indent="-22663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39706" indent="-22663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92974" indent="-22663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46243" indent="-22663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99511" indent="-22663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52779" indent="-22663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 marL="0" marR="0" lvl="0" indent="0" algn="r" defTabSz="9065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9E2160A-40EA-4B30-A757-D1A07811D09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0653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1513388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36561" indent="-28329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33170" indent="-22663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86438" indent="-22663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39706" indent="-22663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492974" indent="-22663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46243" indent="-22663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399511" indent="-22663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52779" indent="-22663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 marL="0" marR="0" lvl="0" indent="0" algn="r" defTabSz="9065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9E2160A-40EA-4B30-A757-D1A07811D09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0653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02440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8992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699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466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4FFD452-D6C8-4457-A19E-BCF2A28B9538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27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9E8D5A7-90A5-43E6-BC84-F2A5DAED5572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76284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122855-7AB7-4449-A8D9-C0157CACEAEE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65291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BA155AB-EE5D-4017-BD2F-761123675B13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1299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2835C93-6F7B-4FFF-A0D0-0249924A8BF6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82442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7790678-006A-49DA-B114-4E72D9E1EFB5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10570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BB8063-A1F4-4332-9D28-38051B08A828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55646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6C2B2A1-F09E-4708-B99D-A56FC476FA2C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8660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45557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A07E3D1-6DFB-4869-9E2F-A54C9297DC62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95543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DA545FA-44DC-4929-B83A-12C3235F082E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53542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9D5394-D96E-45CD-AB8A-6F0716746D70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19610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81CFB31-8E33-4084-B469-8ED758FBDC8A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1902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FE96642-62ED-4863-95D2-3541593CF838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3321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6EE3AB8-CD09-4BFC-93C9-15D352F689C3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4729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F9E1752-3220-46E0-814B-B21BF31097AB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8380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808D30D-18D9-49F2-A76F-ED9F601922E6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9797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1F2BC82-9EDA-4AF9-BDA8-50277383DF41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8663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388BEA2-85C4-4128-934A-4769C26E030F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2854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67000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53551A-3B33-4158-943F-E1AC0C478CCD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9550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8DE816-1ADD-41A1-B70F-479C27B7BA0E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5433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AE6EC97-0D94-40D0-B730-5BD769C0D802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7938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90235AD-1D23-4634-895D-886F0FAA0321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9383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D7CE-D2CB-43B2-B6D2-0D7607CB585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098667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868C1-861C-44A6-9A63-474BF88A736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854941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F500D-559E-4EBA-8A75-B4DC3034C8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414349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43DC95-28CF-4903-8B74-CB5A6826136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203685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6D807-A7AC-4A06-B0AE-F343077C1A1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210677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DC337-3A62-4311-A09E-9BF05EE057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03220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59592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0F27C-892F-4E3F-B25C-541ED0AAE9B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2624461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E2813-5CFA-4ABA-A9F1-700B5560392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152665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70F29-1ED5-44CB-8D8B-03ED863727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681427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5537A5-F47A-4EA4-9737-56D8D04B82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72046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68EBE-14C5-4D85-A346-87F0E87BD3C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4735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2891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116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107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96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51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DAC9C-C48F-4FA9-A1BF-043E4229BD2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1128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3BE128B-FAF9-49F9-B534-D0362DE59A71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7188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33" r:id="rId2"/>
    <p:sldLayoutId id="2147483934" r:id="rId3"/>
    <p:sldLayoutId id="2147483935" r:id="rId4"/>
    <p:sldLayoutId id="2147483936" r:id="rId5"/>
    <p:sldLayoutId id="2147483937" r:id="rId6"/>
    <p:sldLayoutId id="2147483938" r:id="rId7"/>
    <p:sldLayoutId id="2147483939" r:id="rId8"/>
    <p:sldLayoutId id="2147483940" r:id="rId9"/>
    <p:sldLayoutId id="2147483941" r:id="rId10"/>
    <p:sldLayoutId id="21474839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296292-76FC-487C-902E-F321B73074F1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7434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4" r:id="rId1"/>
    <p:sldLayoutId id="2147483945" r:id="rId2"/>
    <p:sldLayoutId id="2147483946" r:id="rId3"/>
    <p:sldLayoutId id="2147483947" r:id="rId4"/>
    <p:sldLayoutId id="2147483948" r:id="rId5"/>
    <p:sldLayoutId id="2147483949" r:id="rId6"/>
    <p:sldLayoutId id="2147483950" r:id="rId7"/>
    <p:sldLayoutId id="2147483951" r:id="rId8"/>
    <p:sldLayoutId id="2147483952" r:id="rId9"/>
    <p:sldLayoutId id="2147483953" r:id="rId10"/>
    <p:sldLayoutId id="2147483954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C701F74-92F0-4324-AAE0-06A65AC6171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2921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7" r:id="rId1"/>
    <p:sldLayoutId id="2147484068" r:id="rId2"/>
    <p:sldLayoutId id="2147484069" r:id="rId3"/>
    <p:sldLayoutId id="2147484070" r:id="rId4"/>
    <p:sldLayoutId id="2147484071" r:id="rId5"/>
    <p:sldLayoutId id="2147484072" r:id="rId6"/>
    <p:sldLayoutId id="2147484073" r:id="rId7"/>
    <p:sldLayoutId id="2147484074" r:id="rId8"/>
    <p:sldLayoutId id="2147484075" r:id="rId9"/>
    <p:sldLayoutId id="2147484076" r:id="rId10"/>
    <p:sldLayoutId id="214748407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5.bin"/><Relationship Id="rId3" Type="http://schemas.openxmlformats.org/officeDocument/2006/relationships/package" Target="../embeddings/Microsoft_Excel_Worksheet.xlsx"/><Relationship Id="rId7" Type="http://schemas.openxmlformats.org/officeDocument/2006/relationships/oleObject" Target="../embeddings/oleObject2.bin"/><Relationship Id="rId12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0" Type="http://schemas.openxmlformats.org/officeDocument/2006/relationships/image" Target="../media/image4.wmf"/><Relationship Id="rId4" Type="http://schemas.openxmlformats.org/officeDocument/2006/relationships/image" Target="../media/image1.emf"/><Relationship Id="rId9" Type="http://schemas.openxmlformats.org/officeDocument/2006/relationships/oleObject" Target="../embeddings/oleObject3.bin"/><Relationship Id="rId1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4C3B53A-89E0-2E87-465C-988214427E6A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7FF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37228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-1"/>
            <a:ext cx="9144000" cy="6924675"/>
          </a:xfrm>
        </p:spPr>
        <p:txBody>
          <a:bodyPr/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</a:rPr>
              <a:t>非線形最小二乗</a:t>
            </a:r>
          </a:p>
        </p:txBody>
      </p:sp>
    </p:spTree>
    <p:extLst>
      <p:ext uri="{BB962C8B-B14F-4D97-AF65-F5344CB8AC3E}">
        <p14:creationId xmlns:p14="http://schemas.microsoft.com/office/powerpoint/2010/main" val="347980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  <a:noFill/>
        </p:spPr>
        <p:txBody>
          <a:bodyPr/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</a:rPr>
              <a:t>fit: </a:t>
            </a:r>
            <a:r>
              <a:rPr lang="ja-JP" altLang="en-US" sz="3600" b="1" dirty="0">
                <a:solidFill>
                  <a:srgbClr val="0000FF"/>
                </a:solidFill>
              </a:rPr>
              <a:t>共役勾配法</a:t>
            </a:r>
            <a:r>
              <a:rPr lang="en-US" altLang="ja-JP" sz="3600" b="1" dirty="0">
                <a:solidFill>
                  <a:srgbClr val="0000FF"/>
                </a:solidFill>
              </a:rPr>
              <a:t>:</a:t>
            </a:r>
            <a:r>
              <a:rPr lang="ja-JP" altLang="en-US" sz="3600" b="1" dirty="0">
                <a:solidFill>
                  <a:srgbClr val="0000FF"/>
                </a:solidFill>
              </a:rPr>
              <a:t> うまくいく例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D22A7AB-FFB6-8B6E-A786-E5B01EEA3F85}"/>
              </a:ext>
            </a:extLst>
          </p:cNvPr>
          <p:cNvSpPr/>
          <p:nvPr/>
        </p:nvSpPr>
        <p:spPr>
          <a:xfrm>
            <a:off x="176824" y="557247"/>
            <a:ext cx="574067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関数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: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;</a:t>
            </a:r>
            <a:r>
              <a:rPr kumimoji="1" lang="en-US" altLang="ja-JP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</a:t>
            </a:r>
            <a:r>
              <a:rPr kumimoji="1" lang="en-US" altLang="ja-JP" sz="2000" b="1" i="1" u="none" strike="noStrike" kern="1200" cap="none" spc="0" normalizeH="0" baseline="-2500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i</a:t>
            </a:r>
            <a:r>
              <a:rPr lang="en-US" altLang="ja-JP" sz="2000" b="1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) =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</a:t>
            </a:r>
            <a:r>
              <a:rPr kumimoji="1" lang="en-US" altLang="ja-JP" sz="20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0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exp(-0.83255 * ((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–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</a:t>
            </a:r>
            <a:r>
              <a:rPr kumimoji="1" lang="en-US" altLang="ja-JP" sz="20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1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 /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</a:t>
            </a:r>
            <a:r>
              <a:rPr kumimoji="1" lang="en-US" altLang="ja-JP" sz="20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2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en-US" altLang="ja-JP" sz="2000" b="1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2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 +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</a:t>
            </a:r>
            <a:r>
              <a:rPr kumimoji="1" lang="en-US" altLang="ja-JP" sz="20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3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Method: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cg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共役勾配法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初期値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: {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</a:t>
            </a:r>
            <a:r>
              <a:rPr kumimoji="1" lang="en-US" altLang="ja-JP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i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}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=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(1.0, 2.0, 1.0, 0.0)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63F9FE6D-28D1-DE9C-132A-8B6E3E3D3D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11735"/>
            <a:ext cx="8040414" cy="4557839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917A3C2-B1A5-F1E6-D909-4E774D3EAB73}"/>
              </a:ext>
            </a:extLst>
          </p:cNvPr>
          <p:cNvSpPr txBox="1"/>
          <p:nvPr/>
        </p:nvSpPr>
        <p:spPr>
          <a:xfrm>
            <a:off x="2640723" y="2121602"/>
            <a:ext cx="5328745" cy="9233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</a:rPr>
              <a:t>ピーク中心はずれているが、</a:t>
            </a:r>
            <a:endParaRPr lang="en-US" altLang="ja-JP" b="1" dirty="0">
              <a:solidFill>
                <a:srgbClr val="FF0000"/>
              </a:solidFill>
            </a:endParaRPr>
          </a:p>
          <a:p>
            <a:r>
              <a:rPr lang="ja-JP" altLang="en-US" b="1" dirty="0">
                <a:solidFill>
                  <a:srgbClr val="FF0000"/>
                </a:solidFill>
              </a:rPr>
              <a:t>半値幅が広いのでフィッティングがうまくいく</a:t>
            </a:r>
            <a:endParaRPr lang="en-US" altLang="ja-JP" b="1" dirty="0">
              <a:solidFill>
                <a:srgbClr val="FF0000"/>
              </a:solidFill>
            </a:endParaRPr>
          </a:p>
          <a:p>
            <a:r>
              <a:rPr lang="ja-JP" altLang="en-US" sz="1400" b="1" dirty="0">
                <a:solidFill>
                  <a:srgbClr val="FF0000"/>
                </a:solidFill>
              </a:rPr>
              <a:t>　</a:t>
            </a:r>
            <a:r>
              <a:rPr lang="ja-JP" altLang="en-US" b="1" dirty="0">
                <a:solidFill>
                  <a:srgbClr val="0000FF"/>
                </a:solidFill>
              </a:rPr>
              <a:t>　入力データとの重なりの大きさが重要</a:t>
            </a:r>
            <a:endParaRPr lang="ja-JP" altLang="en-US" sz="1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548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</a:rPr>
              <a:t>非線形 </a:t>
            </a:r>
            <a:r>
              <a:rPr lang="en-US" altLang="ja-JP" sz="3600" b="1" dirty="0">
                <a:solidFill>
                  <a:srgbClr val="0000FF"/>
                </a:solidFill>
              </a:rPr>
              <a:t>(</a:t>
            </a:r>
            <a:r>
              <a:rPr lang="ja-JP" altLang="en-US" sz="3600" b="1" dirty="0">
                <a:solidFill>
                  <a:srgbClr val="0000FF"/>
                </a:solidFill>
              </a:rPr>
              <a:t>多値</a:t>
            </a:r>
            <a:r>
              <a:rPr lang="en-US" altLang="ja-JP" sz="3600" b="1" dirty="0">
                <a:solidFill>
                  <a:srgbClr val="0000FF"/>
                </a:solidFill>
              </a:rPr>
              <a:t>)</a:t>
            </a:r>
            <a:r>
              <a:rPr lang="ja-JP" altLang="en-US" sz="3600" b="1" dirty="0">
                <a:solidFill>
                  <a:srgbClr val="0000FF"/>
                </a:solidFill>
              </a:rPr>
              <a:t> 方程式の注意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-36512" y="606167"/>
            <a:ext cx="91440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4163" indent="-284163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284163" marR="0" lvl="0" indent="-284163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・ 解が複数ある場合も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284163" marR="0" lvl="0" indent="-284163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・ ほとんどの場合、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1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度の計算で最適解を求めることは無理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284163" marR="0" lvl="0" indent="-284163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　　・収束したことを確認する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284163" marR="0" lvl="0" indent="-284163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　　・大域最小値を求める </a:t>
            </a:r>
            <a:b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　　　　　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Wingdings" panose="05000000000000000000" pitchFamily="2" charset="2"/>
              </a:rPr>
              <a:t>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Wingdings" panose="05000000000000000000" pitchFamily="2" charset="2"/>
              </a:rPr>
              <a:t>局所極小値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Wingdings" panose="05000000000000000000" pitchFamily="2" charset="2"/>
              </a:rPr>
              <a:t>(local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Wingdings" panose="05000000000000000000" pitchFamily="2" charset="2"/>
              </a:rPr>
              <a:t>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Wingdings" panose="05000000000000000000" pitchFamily="2" charset="2"/>
              </a:rPr>
              <a:t>minimum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Wingdings" panose="05000000000000000000" pitchFamily="2" charset="2"/>
              </a:rPr>
              <a:t>に落ち込む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Wingdings" panose="05000000000000000000" pitchFamily="2" charset="2"/>
              </a:rPr>
              <a:t>)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sym typeface="Wingdings" panose="05000000000000000000" pitchFamily="2" charset="2"/>
              </a:rPr>
              <a:t> 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076" name="Freeform 4"/>
          <p:cNvSpPr>
            <a:spLocks/>
          </p:cNvSpPr>
          <p:nvPr/>
        </p:nvSpPr>
        <p:spPr bwMode="auto">
          <a:xfrm>
            <a:off x="2366863" y="2752854"/>
            <a:ext cx="3369469" cy="3628474"/>
          </a:xfrm>
          <a:custGeom>
            <a:avLst/>
            <a:gdLst>
              <a:gd name="T0" fmla="*/ 0 w 1415"/>
              <a:gd name="T1" fmla="*/ 2147483647 h 697"/>
              <a:gd name="T2" fmla="*/ 2147483647 w 1415"/>
              <a:gd name="T3" fmla="*/ 2147483647 h 697"/>
              <a:gd name="T4" fmla="*/ 2147483647 w 1415"/>
              <a:gd name="T5" fmla="*/ 2147483647 h 697"/>
              <a:gd name="T6" fmla="*/ 2147483647 w 1415"/>
              <a:gd name="T7" fmla="*/ 2147483647 h 697"/>
              <a:gd name="T8" fmla="*/ 2147483647 w 1415"/>
              <a:gd name="T9" fmla="*/ 2147483647 h 697"/>
              <a:gd name="T10" fmla="*/ 2147483647 w 1415"/>
              <a:gd name="T11" fmla="*/ 2147483647 h 697"/>
              <a:gd name="T12" fmla="*/ 2147483647 w 1415"/>
              <a:gd name="T13" fmla="*/ 2147483647 h 697"/>
              <a:gd name="T14" fmla="*/ 2147483647 w 1415"/>
              <a:gd name="T15" fmla="*/ 2147483647 h 697"/>
              <a:gd name="T16" fmla="*/ 2147483647 w 1415"/>
              <a:gd name="T17" fmla="*/ 2147483647 h 697"/>
              <a:gd name="T18" fmla="*/ 2147483647 w 1415"/>
              <a:gd name="T19" fmla="*/ 2147483647 h 697"/>
              <a:gd name="T20" fmla="*/ 2147483647 w 1415"/>
              <a:gd name="T21" fmla="*/ 2147483647 h 697"/>
              <a:gd name="T22" fmla="*/ 2147483647 w 1415"/>
              <a:gd name="T23" fmla="*/ 2147483647 h 697"/>
              <a:gd name="T24" fmla="*/ 2147483647 w 1415"/>
              <a:gd name="T25" fmla="*/ 2147483647 h 697"/>
              <a:gd name="T26" fmla="*/ 2147483647 w 1415"/>
              <a:gd name="T27" fmla="*/ 2147483647 h 697"/>
              <a:gd name="T28" fmla="*/ 2147483647 w 1415"/>
              <a:gd name="T29" fmla="*/ 2147483647 h 697"/>
              <a:gd name="T30" fmla="*/ 2147483647 w 1415"/>
              <a:gd name="T31" fmla="*/ 2147483647 h 697"/>
              <a:gd name="T32" fmla="*/ 2147483647 w 1415"/>
              <a:gd name="T33" fmla="*/ 2147483647 h 697"/>
              <a:gd name="T34" fmla="*/ 2147483647 w 1415"/>
              <a:gd name="T35" fmla="*/ 2147483647 h 697"/>
              <a:gd name="T36" fmla="*/ 2147483647 w 1415"/>
              <a:gd name="T37" fmla="*/ 2147483647 h 697"/>
              <a:gd name="T38" fmla="*/ 2147483647 w 1415"/>
              <a:gd name="T39" fmla="*/ 2147483647 h 697"/>
              <a:gd name="T40" fmla="*/ 2147483647 w 1415"/>
              <a:gd name="T41" fmla="*/ 2147483647 h 697"/>
              <a:gd name="T42" fmla="*/ 2147483647 w 1415"/>
              <a:gd name="T43" fmla="*/ 2147483647 h 697"/>
              <a:gd name="T44" fmla="*/ 2147483647 w 1415"/>
              <a:gd name="T45" fmla="*/ 0 h 697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1415"/>
              <a:gd name="T70" fmla="*/ 0 h 697"/>
              <a:gd name="T71" fmla="*/ 1415 w 1415"/>
              <a:gd name="T72" fmla="*/ 697 h 697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1415" h="697">
                <a:moveTo>
                  <a:pt x="0" y="119"/>
                </a:moveTo>
                <a:cubicBezTo>
                  <a:pt x="12" y="199"/>
                  <a:pt x="24" y="279"/>
                  <a:pt x="48" y="359"/>
                </a:cubicBezTo>
                <a:cubicBezTo>
                  <a:pt x="72" y="439"/>
                  <a:pt x="116" y="544"/>
                  <a:pt x="144" y="599"/>
                </a:cubicBezTo>
                <a:cubicBezTo>
                  <a:pt x="172" y="654"/>
                  <a:pt x="195" y="681"/>
                  <a:pt x="219" y="689"/>
                </a:cubicBezTo>
                <a:cubicBezTo>
                  <a:pt x="243" y="697"/>
                  <a:pt x="269" y="670"/>
                  <a:pt x="288" y="647"/>
                </a:cubicBezTo>
                <a:cubicBezTo>
                  <a:pt x="307" y="624"/>
                  <a:pt x="317" y="585"/>
                  <a:pt x="336" y="551"/>
                </a:cubicBezTo>
                <a:cubicBezTo>
                  <a:pt x="355" y="517"/>
                  <a:pt x="380" y="454"/>
                  <a:pt x="401" y="445"/>
                </a:cubicBezTo>
                <a:cubicBezTo>
                  <a:pt x="422" y="436"/>
                  <a:pt x="442" y="476"/>
                  <a:pt x="463" y="495"/>
                </a:cubicBezTo>
                <a:cubicBezTo>
                  <a:pt x="484" y="514"/>
                  <a:pt x="507" y="556"/>
                  <a:pt x="526" y="557"/>
                </a:cubicBezTo>
                <a:cubicBezTo>
                  <a:pt x="545" y="558"/>
                  <a:pt x="561" y="527"/>
                  <a:pt x="576" y="503"/>
                </a:cubicBezTo>
                <a:cubicBezTo>
                  <a:pt x="591" y="479"/>
                  <a:pt x="598" y="445"/>
                  <a:pt x="614" y="413"/>
                </a:cubicBezTo>
                <a:cubicBezTo>
                  <a:pt x="630" y="381"/>
                  <a:pt x="654" y="320"/>
                  <a:pt x="672" y="311"/>
                </a:cubicBezTo>
                <a:cubicBezTo>
                  <a:pt x="690" y="302"/>
                  <a:pt x="704" y="335"/>
                  <a:pt x="720" y="359"/>
                </a:cubicBezTo>
                <a:cubicBezTo>
                  <a:pt x="736" y="383"/>
                  <a:pt x="744" y="439"/>
                  <a:pt x="768" y="455"/>
                </a:cubicBezTo>
                <a:cubicBezTo>
                  <a:pt x="792" y="471"/>
                  <a:pt x="840" y="471"/>
                  <a:pt x="864" y="455"/>
                </a:cubicBezTo>
                <a:cubicBezTo>
                  <a:pt x="888" y="439"/>
                  <a:pt x="888" y="407"/>
                  <a:pt x="912" y="359"/>
                </a:cubicBezTo>
                <a:cubicBezTo>
                  <a:pt x="936" y="311"/>
                  <a:pt x="984" y="175"/>
                  <a:pt x="1008" y="167"/>
                </a:cubicBezTo>
                <a:cubicBezTo>
                  <a:pt x="1032" y="159"/>
                  <a:pt x="1040" y="263"/>
                  <a:pt x="1056" y="311"/>
                </a:cubicBezTo>
                <a:cubicBezTo>
                  <a:pt x="1072" y="359"/>
                  <a:pt x="1088" y="407"/>
                  <a:pt x="1104" y="455"/>
                </a:cubicBezTo>
                <a:cubicBezTo>
                  <a:pt x="1120" y="503"/>
                  <a:pt x="1128" y="575"/>
                  <a:pt x="1152" y="599"/>
                </a:cubicBezTo>
                <a:cubicBezTo>
                  <a:pt x="1176" y="623"/>
                  <a:pt x="1221" y="632"/>
                  <a:pt x="1248" y="599"/>
                </a:cubicBezTo>
                <a:cubicBezTo>
                  <a:pt x="1275" y="566"/>
                  <a:pt x="1287" y="501"/>
                  <a:pt x="1315" y="401"/>
                </a:cubicBezTo>
                <a:cubicBezTo>
                  <a:pt x="1343" y="301"/>
                  <a:pt x="1394" y="84"/>
                  <a:pt x="1415" y="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 flipV="1">
            <a:off x="1979712" y="2792226"/>
            <a:ext cx="0" cy="373311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1485666" y="2814027"/>
            <a:ext cx="49404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誤</a:t>
            </a:r>
            <a:b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差</a:t>
            </a:r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 flipV="1">
            <a:off x="1979712" y="6525344"/>
            <a:ext cx="403244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5951588" y="6279703"/>
            <a:ext cx="15007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パラメータ</a:t>
            </a:r>
          </a:p>
        </p:txBody>
      </p:sp>
      <p:sp>
        <p:nvSpPr>
          <p:cNvPr id="3081" name="Oval 9"/>
          <p:cNvSpPr>
            <a:spLocks noChangeArrowheads="1"/>
          </p:cNvSpPr>
          <p:nvPr/>
        </p:nvSpPr>
        <p:spPr bwMode="auto">
          <a:xfrm>
            <a:off x="5478034" y="4658784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" name="円/楕円 1"/>
          <p:cNvSpPr/>
          <p:nvPr/>
        </p:nvSpPr>
        <p:spPr>
          <a:xfrm>
            <a:off x="2699792" y="6197972"/>
            <a:ext cx="432048" cy="24673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3425974" y="5517232"/>
            <a:ext cx="432048" cy="246735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3" name="円/楕円 12"/>
          <p:cNvSpPr/>
          <p:nvPr/>
        </p:nvSpPr>
        <p:spPr>
          <a:xfrm>
            <a:off x="4139952" y="5085184"/>
            <a:ext cx="432048" cy="246735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4" name="円/楕円 13"/>
          <p:cNvSpPr/>
          <p:nvPr/>
        </p:nvSpPr>
        <p:spPr>
          <a:xfrm>
            <a:off x="5004048" y="5848806"/>
            <a:ext cx="432048" cy="246735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669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0" y="0"/>
            <a:ext cx="9144000" cy="629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非線形最小二乗法の注意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DB4C1B1-1C81-E2EB-5F2E-C0731B78BB19}"/>
              </a:ext>
            </a:extLst>
          </p:cNvPr>
          <p:cNvSpPr txBox="1"/>
          <p:nvPr/>
        </p:nvSpPr>
        <p:spPr>
          <a:xfrm>
            <a:off x="113441" y="849055"/>
            <a:ext cx="8849584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非線形最適化：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　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Newton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法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収束は速い、発散しやすい、解に近い初期値が必要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dirty="0">
                <a:solidFill>
                  <a:srgbClr val="000000"/>
                </a:solidFill>
                <a:latin typeface="Times New Roman"/>
                <a:ea typeface="ＭＳ Ｐゴシック"/>
              </a:rPr>
              <a:t>　　　　　　　使われていない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　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SD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法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収束性はそこそこ高い、収束速度は遅い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2000" dirty="0">
              <a:solidFill>
                <a:srgbClr val="000000"/>
              </a:solidFill>
              <a:latin typeface="Times New Roman"/>
              <a:ea typeface="ＭＳ Ｐゴシック"/>
            </a:endParaRPr>
          </a:p>
          <a:p>
            <a:pPr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　準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Newton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法、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CG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法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収束はそこそこ高い、収束速度も速め。</a:t>
            </a:r>
            <a:endParaRPr lang="en-US" altLang="ja-JP" sz="2000" dirty="0">
              <a:solidFill>
                <a:srgbClr val="000000"/>
              </a:solidFill>
              <a:latin typeface="Times New Roman"/>
              <a:ea typeface="ＭＳ Ｐゴシック"/>
            </a:endParaRPr>
          </a:p>
          <a:p>
            <a:pPr>
              <a:defRPr/>
            </a:pP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　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Simplex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法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収束範囲は広い、収束は遅い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>
              <a:defRPr/>
            </a:pPr>
            <a:endParaRPr lang="en-US" altLang="ja-JP" sz="2000" dirty="0">
              <a:solidFill>
                <a:srgbClr val="000000"/>
              </a:solidFill>
              <a:latin typeface="Times New Roman"/>
              <a:ea typeface="ＭＳ Ｐゴシック"/>
            </a:endParaRPr>
          </a:p>
          <a:p>
            <a:pPr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線形最適化：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>
              <a:defRPr/>
            </a:pPr>
            <a:r>
              <a:rPr lang="ja-JP" altLang="en-US" sz="2000" b="1" dirty="0">
                <a:latin typeface="Times New Roman"/>
                <a:ea typeface="ＭＳ Ｐゴシック"/>
              </a:rPr>
              <a:t>　（解があれば）必ず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解</a:t>
            </a:r>
            <a:r>
              <a:rPr lang="ja-JP" altLang="en-US" sz="2000" b="1" dirty="0">
                <a:latin typeface="Times New Roman"/>
                <a:ea typeface="ＭＳ Ｐゴシック"/>
              </a:rPr>
              <a:t>が得られる</a:t>
            </a:r>
            <a:endParaRPr lang="en-US" altLang="ja-JP" sz="2000" b="1" dirty="0">
              <a:latin typeface="Times New Roman"/>
              <a:ea typeface="ＭＳ Ｐゴシック"/>
            </a:endParaRPr>
          </a:p>
          <a:p>
            <a:pPr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　繰り返し計算を必要としない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8468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  <a:noFill/>
        </p:spPr>
        <p:txBody>
          <a:bodyPr/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</a:rPr>
              <a:t>非線形最適化アルゴルリズムの傾向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892059"/>
              </p:ext>
            </p:extLst>
          </p:nvPr>
        </p:nvGraphicFramePr>
        <p:xfrm>
          <a:off x="105560" y="773916"/>
          <a:ext cx="6768752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/>
                        <a:t>A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dirty="0"/>
                        <a:t>B</a:t>
                      </a:r>
                      <a:endParaRPr lang="ja-JP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収束速度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×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1800" dirty="0"/>
                        <a:t>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収束安定性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800" dirty="0"/>
                        <a:t>×</a:t>
                      </a:r>
                      <a:endParaRPr lang="ja-JP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安定収束範囲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800" dirty="0"/>
                        <a:t>×</a:t>
                      </a:r>
                      <a:endParaRPr lang="ja-JP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ja-JP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36"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使い方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第一段階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1800" dirty="0"/>
                        <a:t>第二段階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2877206" y="2993876"/>
            <a:ext cx="74763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A: </a:t>
            </a:r>
            <a:r>
              <a:rPr kumimoji="1" lang="ja-JP" altLang="en-US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単体 </a:t>
            </a:r>
            <a:r>
              <a:rPr kumimoji="1" lang="en-US" altLang="ja-JP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(Simplex)</a:t>
            </a:r>
            <a:r>
              <a:rPr kumimoji="1" lang="ja-JP" altLang="en-US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法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A,B: </a:t>
            </a:r>
            <a:r>
              <a:rPr kumimoji="1" lang="ja-JP" altLang="en-US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共役勾配法 </a:t>
            </a:r>
            <a:r>
              <a:rPr kumimoji="1" lang="en-US" altLang="ja-JP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(Conjugate</a:t>
            </a:r>
            <a:r>
              <a:rPr kumimoji="1" lang="ja-JP" altLang="en-US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Gradient:</a:t>
            </a:r>
            <a:r>
              <a:rPr kumimoji="1" lang="ja-JP" altLang="en-US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CG)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B: </a:t>
            </a:r>
            <a:r>
              <a:rPr kumimoji="1" lang="ja-JP" altLang="en-US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最急降下法 </a:t>
            </a:r>
            <a:r>
              <a:rPr kumimoji="1" lang="en-US" altLang="ja-JP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(Steepest</a:t>
            </a:r>
            <a:r>
              <a:rPr kumimoji="1" lang="ja-JP" altLang="en-US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Descent:</a:t>
            </a:r>
            <a:r>
              <a:rPr kumimoji="1" lang="ja-JP" altLang="en-US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</a:t>
            </a:r>
            <a:r>
              <a:rPr kumimoji="1" lang="en-US" altLang="ja-JP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SD)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B: Newton-Raphson</a:t>
            </a:r>
            <a:r>
              <a:rPr kumimoji="1" lang="ja-JP" altLang="en-US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法　・準</a:t>
            </a:r>
            <a:r>
              <a:rPr kumimoji="1" lang="en-US" altLang="ja-JP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Newton</a:t>
            </a:r>
            <a:r>
              <a:rPr kumimoji="1" lang="ja-JP" altLang="en-US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法</a:t>
            </a:r>
            <a:endParaRPr kumimoji="1" lang="en-US" altLang="ja-JP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　　・</a:t>
            </a:r>
            <a:r>
              <a:rPr kumimoji="1" lang="en-US" altLang="ja-JP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Davidson-Fletcher-Powell (DFP)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　　・</a:t>
            </a:r>
            <a:r>
              <a:rPr kumimoji="1" lang="en-US" altLang="ja-JP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Broyden</a:t>
            </a:r>
            <a:r>
              <a:rPr kumimoji="1" lang="en-US" altLang="ja-JP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-Fletcher-Goldfarb-</a:t>
            </a:r>
            <a:r>
              <a:rPr kumimoji="1" lang="en-US" altLang="ja-JP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Shanno</a:t>
            </a:r>
            <a:r>
              <a:rPr kumimoji="1" lang="en-US" altLang="ja-JP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(BFGS)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11ABF3B-1E74-E956-3C40-8BD6E1BFA154}"/>
              </a:ext>
            </a:extLst>
          </p:cNvPr>
          <p:cNvSpPr txBox="1"/>
          <p:nvPr/>
        </p:nvSpPr>
        <p:spPr>
          <a:xfrm>
            <a:off x="413610" y="4748202"/>
            <a:ext cx="8540969" cy="1938992"/>
          </a:xfrm>
          <a:prstGeom prst="rect">
            <a:avLst/>
          </a:prstGeom>
          <a:solidFill>
            <a:srgbClr val="0000FF"/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highlight>
                  <a:srgbClr val="0000FF"/>
                </a:highlight>
                <a:uLnTx/>
                <a:uFillTx/>
                <a:latin typeface="Times New Roman"/>
                <a:ea typeface="ＭＳ Ｐゴシック"/>
                <a:cs typeface="+mn-cs"/>
              </a:rPr>
              <a:t>・ 第一段階</a:t>
            </a:r>
            <a:r>
              <a:rPr kumimoji="1" lang="en-US" altLang="ja-JP" sz="240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highlight>
                  <a:srgbClr val="0000FF"/>
                </a:highlight>
                <a:uLnTx/>
                <a:uFillTx/>
                <a:latin typeface="Times New Roman"/>
                <a:ea typeface="ＭＳ Ｐゴシック"/>
                <a:cs typeface="+mn-cs"/>
              </a:rPr>
              <a:t>:</a:t>
            </a: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highlight>
                  <a:srgbClr val="0000FF"/>
                </a:highlight>
                <a:uLnTx/>
                <a:uFillTx/>
                <a:latin typeface="Times New Roman"/>
                <a:ea typeface="ＭＳ Ｐゴシック"/>
                <a:cs typeface="+mn-cs"/>
              </a:rPr>
              <a:t> 初期値を安全に精度を高める</a:t>
            </a:r>
            <a:br>
              <a:rPr kumimoji="1" lang="en-US" altLang="ja-JP" sz="240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highlight>
                  <a:srgbClr val="0000FF"/>
                </a:highlight>
                <a:uLnTx/>
                <a:uFillTx/>
                <a:latin typeface="Times New Roman"/>
                <a:ea typeface="ＭＳ Ｐゴシック"/>
                <a:cs typeface="+mn-cs"/>
              </a:rPr>
            </a:b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highlight>
                  <a:srgbClr val="0000FF"/>
                </a:highlight>
                <a:uLnTx/>
                <a:uFillTx/>
                <a:latin typeface="Times New Roman"/>
                <a:ea typeface="ＭＳ Ｐゴシック"/>
                <a:cs typeface="+mn-cs"/>
              </a:rPr>
              <a:t>・ 第二段階</a:t>
            </a:r>
            <a:r>
              <a:rPr kumimoji="1" lang="en-US" altLang="ja-JP" sz="240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highlight>
                  <a:srgbClr val="0000FF"/>
                </a:highlight>
                <a:uLnTx/>
                <a:uFillTx/>
                <a:latin typeface="Times New Roman"/>
                <a:ea typeface="ＭＳ Ｐゴシック"/>
                <a:cs typeface="+mn-cs"/>
              </a:rPr>
              <a:t>:</a:t>
            </a: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highlight>
                  <a:srgbClr val="0000FF"/>
                </a:highlight>
                <a:uLnTx/>
                <a:uFillTx/>
                <a:latin typeface="Times New Roman"/>
                <a:ea typeface="ＭＳ Ｐゴシック"/>
                <a:cs typeface="+mn-cs"/>
              </a:rPr>
              <a:t> 精度の高い初期値から高速に収束</a:t>
            </a:r>
            <a:endParaRPr kumimoji="1" lang="en-US" altLang="ja-JP" sz="240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highlight>
                <a:srgbClr val="0000FF"/>
              </a:highlight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>
              <a:defRPr/>
            </a:pP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0000FF"/>
                </a:highlight>
                <a:uLnTx/>
                <a:uFillTx/>
                <a:latin typeface="Times New Roman"/>
                <a:ea typeface="ＭＳ Ｐゴシック"/>
                <a:cs typeface="+mn-cs"/>
              </a:rPr>
              <a:t>　　非線形最適化の前段階で線形パラメータだけを</a:t>
            </a:r>
            <a:br>
              <a:rPr kumimoji="1" lang="en-US" altLang="ja-JP" sz="24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0000FF"/>
                </a:highlight>
                <a:uLnTx/>
                <a:uFillTx/>
                <a:latin typeface="Times New Roman"/>
                <a:ea typeface="ＭＳ Ｐゴシック"/>
                <a:cs typeface="+mn-cs"/>
              </a:rPr>
            </a:b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0000FF"/>
                </a:highlight>
                <a:uLnTx/>
                <a:uFillTx/>
                <a:latin typeface="Times New Roman"/>
                <a:ea typeface="ＭＳ Ｐゴシック"/>
                <a:cs typeface="+mn-cs"/>
              </a:rPr>
              <a:t>　　最適化するとより良い最適値を安全に見つけられる</a:t>
            </a:r>
            <a:endParaRPr kumimoji="1" lang="en-US" altLang="ja-JP" sz="24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highlight>
                <a:srgbClr val="0000FF"/>
              </a:highlight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>
              <a:defRPr/>
            </a:pPr>
            <a:r>
              <a:rPr lang="ja-JP" altLang="en-US" sz="2400" dirty="0">
                <a:solidFill>
                  <a:schemeClr val="bg1"/>
                </a:solidFill>
                <a:highlight>
                  <a:srgbClr val="0000FF"/>
                </a:highlight>
                <a:latin typeface="Times New Roman"/>
                <a:ea typeface="ＭＳ Ｐゴシック"/>
              </a:rPr>
              <a:t>　　　　＝＞</a:t>
            </a: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0000FF"/>
                </a:highlight>
                <a:uLnTx/>
                <a:uFillTx/>
                <a:latin typeface="Times New Roman"/>
                <a:ea typeface="ＭＳ Ｐゴシック"/>
                <a:cs typeface="+mn-cs"/>
              </a:rPr>
              <a:t> 第一段階をスキップできる</a:t>
            </a:r>
            <a:endParaRPr kumimoji="1" lang="en-US" altLang="ja-JP" sz="24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highlight>
                <a:srgbClr val="0000FF"/>
              </a:highlight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0729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</a:rPr>
              <a:t>最小化問題と最小二乗法</a:t>
            </a:r>
            <a:endParaRPr lang="en-US" altLang="ja-JP" sz="3600" b="1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24C5E85D-1D7E-CC33-0739-8509460BAF3F}"/>
                  </a:ext>
                </a:extLst>
              </p:cNvPr>
              <p:cNvSpPr txBox="1"/>
              <p:nvPr/>
            </p:nvSpPr>
            <p:spPr>
              <a:xfrm>
                <a:off x="192595" y="1082567"/>
                <a:ext cx="8758809" cy="47705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最小二乗法</a:t>
                </a:r>
                <a:r>
                  <a:rPr kumimoji="1" lang="en-US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:</a:t>
                </a: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 </a:t>
                </a:r>
                <a:r>
                  <a:rPr kumimoji="1" lang="en-US" altLang="ja-JP" sz="28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F</a:t>
                </a:r>
                <a:r>
                  <a:rPr kumimoji="1" lang="en-US" altLang="ja-JP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(</a:t>
                </a:r>
                <a:r>
                  <a:rPr kumimoji="1" lang="en-US" altLang="ja-JP" sz="2800" b="1" i="1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x</a:t>
                </a:r>
                <a:r>
                  <a:rPr kumimoji="1" lang="en-US" altLang="ja-JP" sz="2800" b="1" i="0" u="none" strike="noStrike" kern="1200" cap="none" spc="0" normalizeH="0" baseline="-2500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i</a:t>
                </a:r>
                <a:r>
                  <a:rPr kumimoji="1" lang="en-US" altLang="ja-JP" sz="28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:</a:t>
                </a:r>
                <a:r>
                  <a:rPr kumimoji="1" lang="en-US" altLang="ja-JP" sz="2800" b="1" i="1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a</a:t>
                </a:r>
                <a:r>
                  <a:rPr kumimoji="1" lang="en-US" altLang="ja-JP" sz="2800" b="1" i="1" u="none" strike="noStrike" kern="1200" cap="none" spc="0" normalizeH="0" baseline="-2500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k</a:t>
                </a:r>
                <a:r>
                  <a:rPr kumimoji="1" lang="en-US" altLang="ja-JP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) = Σ(</a:t>
                </a:r>
                <a:r>
                  <a:rPr kumimoji="1" lang="en-US" altLang="ja-JP" sz="28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f</a:t>
                </a:r>
                <a:r>
                  <a:rPr kumimoji="1" lang="en-US" altLang="ja-JP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(</a:t>
                </a:r>
                <a:r>
                  <a:rPr kumimoji="1" lang="en-US" altLang="ja-JP" sz="2800" b="1" i="1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x</a:t>
                </a:r>
                <a:r>
                  <a:rPr kumimoji="1" lang="en-US" altLang="ja-JP" sz="2800" b="1" i="0" u="none" strike="noStrike" kern="1200" cap="none" spc="0" normalizeH="0" baseline="-2500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i</a:t>
                </a:r>
                <a:r>
                  <a:rPr kumimoji="1" lang="en-US" altLang="ja-JP" sz="28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:</a:t>
                </a:r>
                <a:r>
                  <a:rPr kumimoji="1" lang="en-US" altLang="ja-JP" sz="2800" b="1" i="1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a</a:t>
                </a:r>
                <a:r>
                  <a:rPr kumimoji="1" lang="en-US" altLang="ja-JP" sz="2800" b="1" i="1" u="none" strike="noStrike" kern="1200" cap="none" spc="0" normalizeH="0" baseline="-2500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k</a:t>
                </a:r>
                <a:r>
                  <a:rPr kumimoji="1" lang="en-US" altLang="ja-JP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) – </a:t>
                </a:r>
                <a:r>
                  <a:rPr kumimoji="1" lang="en-US" altLang="ja-JP" sz="2800" b="1" i="1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y</a:t>
                </a:r>
                <a:r>
                  <a:rPr kumimoji="1" lang="en-US" altLang="ja-JP" sz="2800" b="1" i="0" u="none" strike="noStrike" kern="1200" cap="none" spc="0" normalizeH="0" baseline="-25000" noProof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i</a:t>
                </a:r>
                <a:r>
                  <a:rPr kumimoji="1" lang="en-US" altLang="ja-JP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)</a:t>
                </a:r>
                <a:r>
                  <a:rPr kumimoji="1" lang="en-US" altLang="ja-JP" sz="2800" b="1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2</a:t>
                </a:r>
                <a:r>
                  <a:rPr kumimoji="1" lang="ja-JP" alt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 </a:t>
                </a: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を最小化</a:t>
                </a:r>
                <a:br>
                  <a:rPr kumimoji="1" lang="en-US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</a:br>
                <a:r>
                  <a:rPr kumimoji="1" lang="en-US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		</a:t>
                </a:r>
                <a:r>
                  <a:rPr kumimoji="1" lang="en-US" altLang="ja-JP" sz="28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 </a:t>
                </a:r>
                <a:r>
                  <a:rPr kumimoji="1" lang="en-US" altLang="ja-JP" sz="28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f</a:t>
                </a:r>
                <a:r>
                  <a:rPr kumimoji="1" lang="en-US" altLang="ja-JP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(</a:t>
                </a:r>
                <a:r>
                  <a:rPr kumimoji="1" lang="en-US" altLang="ja-JP" sz="2800" b="1" i="1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x</a:t>
                </a:r>
                <a:r>
                  <a:rPr kumimoji="1" lang="en-US" altLang="ja-JP" sz="2800" b="1" i="0" u="none" strike="noStrike" kern="1200" cap="none" spc="0" normalizeH="0" baseline="-2500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i</a:t>
                </a:r>
                <a:r>
                  <a:rPr kumimoji="1" lang="en-US" altLang="ja-JP" sz="28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:</a:t>
                </a:r>
                <a:r>
                  <a:rPr kumimoji="1" lang="en-US" altLang="ja-JP" sz="2800" b="1" i="1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a</a:t>
                </a:r>
                <a:r>
                  <a:rPr kumimoji="1" lang="en-US" altLang="ja-JP" sz="2800" b="1" i="1" u="none" strike="noStrike" kern="1200" cap="none" spc="0" normalizeH="0" baseline="-2500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k</a:t>
                </a:r>
                <a:r>
                  <a:rPr kumimoji="1" lang="en-US" altLang="ja-JP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): </a:t>
                </a:r>
                <a:r>
                  <a:rPr kumimoji="1" lang="ja-JP" alt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モデル</a:t>
                </a:r>
                <a:br>
                  <a:rPr kumimoji="1" lang="en-US" altLang="ja-JP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</a:br>
                <a:r>
                  <a:rPr kumimoji="1" lang="ja-JP" alt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　　　　　　　　　</a:t>
                </a:r>
                <a:r>
                  <a:rPr kumimoji="1" lang="en-US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𝑥</m:t>
                        </m:r>
                      </m:e>
                      <m:sub>
                        <m:r>
                          <a:rPr kumimoji="1" lang="en-US" altLang="ja-JP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𝑖</m:t>
                        </m:r>
                      </m:sub>
                    </m:sSub>
                  </m:oMath>
                </a14:m>
                <a:r>
                  <a:rPr kumimoji="1" lang="en-US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}:</a:t>
                </a: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 関数変数</a:t>
                </a:r>
                <a:br>
                  <a:rPr kumimoji="1" lang="en-US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</a:b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　　　　　　　　　</a:t>
                </a:r>
                <a:r>
                  <a:rPr lang="en-US" altLang="ja-JP" sz="2800" dirty="0">
                    <a:solidFill>
                      <a:srgbClr val="000000"/>
                    </a:solidFill>
                  </a:rPr>
                  <a:t>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ja-JP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altLang="ja-JP" sz="2800" dirty="0">
                    <a:solidFill>
                      <a:srgbClr val="000000"/>
                    </a:solidFill>
                  </a:rPr>
                  <a:t>}: </a:t>
                </a:r>
                <a:r>
                  <a:rPr lang="ja-JP" altLang="en-US" sz="2800" dirty="0">
                    <a:solidFill>
                      <a:srgbClr val="000000"/>
                    </a:solidFill>
                  </a:rPr>
                  <a:t>最適化 </a:t>
                </a:r>
                <a:r>
                  <a:rPr lang="en-US" altLang="ja-JP" sz="2800" dirty="0">
                    <a:solidFill>
                      <a:srgbClr val="000000"/>
                    </a:solidFill>
                  </a:rPr>
                  <a:t>(</a:t>
                </a:r>
                <a:r>
                  <a:rPr lang="ja-JP" altLang="en-US" sz="2800" dirty="0">
                    <a:solidFill>
                      <a:srgbClr val="000000"/>
                    </a:solidFill>
                  </a:rPr>
                  <a:t>フィッティング</a:t>
                </a:r>
                <a:r>
                  <a:rPr lang="en-US" altLang="ja-JP" sz="2800" dirty="0">
                    <a:solidFill>
                      <a:srgbClr val="000000"/>
                    </a:solidFill>
                  </a:rPr>
                  <a:t>)</a:t>
                </a:r>
                <a:r>
                  <a:rPr lang="ja-JP" altLang="en-US" sz="2800" dirty="0">
                    <a:solidFill>
                      <a:srgbClr val="000000"/>
                    </a:solidFill>
                  </a:rPr>
                  <a:t> 変数</a:t>
                </a:r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/>
                  <a:ea typeface="ＭＳ Ｐゴシック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ＭＳ Ｐゴシック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線形</a:t>
                </a: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最小二乗法</a:t>
                </a:r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:</a:t>
                </a: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ja-JP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𝑓</m:t>
                    </m:r>
                    <m:d>
                      <m:dPr>
                        <m:ctrlPr>
                          <a:rPr kumimoji="1" lang="en-US" altLang="ja-JP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en-US" altLang="ja-JP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en-US" altLang="ja-JP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𝑖</m:t>
                            </m:r>
                          </m:sub>
                        </m:sSub>
                        <m:r>
                          <a:rPr kumimoji="1" lang="en-US" altLang="ja-JP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;</m:t>
                        </m:r>
                        <m:sSub>
                          <m:sSubPr>
                            <m:ctrlPr>
                              <a:rPr kumimoji="1" lang="en-US" altLang="ja-JP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1" lang="en-US" altLang="ja-JP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𝑎</m:t>
                            </m:r>
                          </m:e>
                          <m:sub>
                            <m:r>
                              <a:rPr kumimoji="1" lang="en-US" altLang="ja-JP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𝑘</m:t>
                            </m:r>
                          </m:sub>
                        </m:sSub>
                      </m:e>
                    </m:d>
                  </m:oMath>
                </a14:m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が </a:t>
                </a:r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kumimoji="1" lang="en-US" altLang="ja-JP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𝑎</m:t>
                        </m:r>
                      </m:e>
                      <m:sub>
                        <m:r>
                          <a:rPr kumimoji="1" lang="en-US" altLang="ja-JP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𝑘</m:t>
                        </m:r>
                      </m:sub>
                    </m:sSub>
                  </m:oMath>
                </a14:m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} </a:t>
                </a: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に関する線形関数。</a:t>
                </a:r>
                <a:endParaRPr kumimoji="1" lang="en-US" altLang="ja-JP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ＭＳ Ｐゴシック"/>
                  <a:cs typeface="+mn-cs"/>
                </a:endParaRPr>
              </a:p>
              <a:p>
                <a:pPr lv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　　　　　　　　　　　 </a:t>
                </a:r>
                <a14:m>
                  <m:oMath xmlns:m="http://schemas.openxmlformats.org/officeDocument/2006/math">
                    <m:r>
                      <a:rPr lang="en-US" altLang="ja-JP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altLang="ja-JP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ja-JP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altLang="ja-JP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;</m:t>
                        </m:r>
                        <m:sSub>
                          <m:sSubPr>
                            <m:ctrlPr>
                              <a:rPr lang="en-US" altLang="ja-JP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ja-JP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d>
                  </m:oMath>
                </a14:m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 は</a:t>
                </a:r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kumimoji="1" lang="en-US" altLang="ja-JP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𝑎</m:t>
                        </m:r>
                      </m:e>
                      <m:sub>
                        <m:r>
                          <a:rPr kumimoji="1" lang="en-US" altLang="ja-JP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𝑘</m:t>
                        </m:r>
                      </m:sub>
                    </m:sSub>
                  </m:oMath>
                </a14:m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} </a:t>
                </a: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に関する</a:t>
                </a:r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2</a:t>
                </a: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次多項式</a:t>
                </a:r>
                <a:endParaRPr kumimoji="1" lang="en-US" altLang="ja-JP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ＭＳ Ｐゴシック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　　ベクトル </a:t>
                </a:r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kumimoji="1" lang="en-US" altLang="ja-JP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𝑎</m:t>
                        </m:r>
                      </m:e>
                      <m:sub>
                        <m:r>
                          <a:rPr kumimoji="1" lang="en-US" altLang="ja-JP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𝑘</m:t>
                        </m:r>
                      </m:sub>
                    </m:sSub>
                  </m:oMath>
                </a14:m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)</a:t>
                </a: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 に関する</a:t>
                </a: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連立一次方程式</a:t>
                </a: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を解けば </a:t>
                </a:r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kumimoji="1" lang="en-US" altLang="ja-JP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𝑎</m:t>
                        </m:r>
                      </m:e>
                      <m:sub>
                        <m:r>
                          <a:rPr kumimoji="1" lang="en-US" altLang="ja-JP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𝑘</m:t>
                        </m:r>
                      </m:sub>
                    </m:sSub>
                  </m:oMath>
                </a14:m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)</a:t>
                </a: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 が求まる　</a:t>
                </a:r>
                <a:endParaRPr kumimoji="1" lang="en-US" altLang="ja-JP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ＭＳ Ｐゴシック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br>
                  <a:rPr lang="en-US" altLang="ja-JP" sz="2400" dirty="0">
                    <a:solidFill>
                      <a:srgbClr val="000000"/>
                    </a:solidFill>
                    <a:latin typeface="Times New Roman"/>
                    <a:ea typeface="ＭＳ Ｐゴシック"/>
                  </a:rPr>
                </a:b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非線形</a:t>
                </a: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最小二乗法</a:t>
                </a:r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:</a:t>
                </a: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 直接・精確に </a:t>
                </a:r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kumimoji="1" lang="en-US" altLang="ja-JP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𝑎</m:t>
                        </m:r>
                      </m:e>
                      <m:sub>
                        <m:r>
                          <a:rPr kumimoji="1" lang="en-US" altLang="ja-JP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𝑘</m:t>
                        </m:r>
                      </m:sub>
                    </m:sSub>
                  </m:oMath>
                </a14:m>
                <a:r>
                  <a:rPr kumimoji="1" lang="en-US" altLang="ja-JP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)</a:t>
                </a: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 を求めることはできない。</a:t>
                </a:r>
                <a:endParaRPr kumimoji="1" lang="en-US" altLang="ja-JP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ＭＳ Ｐゴシック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　　</a:t>
                </a: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逐次繰り返し計算</a:t>
                </a:r>
                <a:r>
                  <a:rPr kumimoji="1" lang="ja-JP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ＭＳ Ｐゴシック"/>
                    <a:cs typeface="+mn-cs"/>
                  </a:rPr>
                  <a:t>により、より正解に近い解を求める</a:t>
                </a:r>
                <a:endParaRPr kumimoji="1" lang="en-US" altLang="ja-JP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ＭＳ Ｐゴシック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ＭＳ Ｐゴシック"/>
                  <a:cs typeface="+mn-cs"/>
                </a:endParaRPr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24C5E85D-1D7E-CC33-0739-8509460BAF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595" y="1082567"/>
                <a:ext cx="8758809" cy="4770537"/>
              </a:xfrm>
              <a:prstGeom prst="rect">
                <a:avLst/>
              </a:prstGeom>
              <a:blipFill>
                <a:blip r:embed="rId3"/>
                <a:stretch>
                  <a:fillRect l="-1462" t="-17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3919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/>
          <p:cNvGraphicFramePr>
            <a:graphicFrameLocks noChangeAspect="1"/>
          </p:cNvGraphicFramePr>
          <p:nvPr/>
        </p:nvGraphicFramePr>
        <p:xfrm>
          <a:off x="4716016" y="2124472"/>
          <a:ext cx="4173537" cy="476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ワークシート" r:id="rId3" imgW="4174151" imgH="4760811" progId="Excel.Sheet.12">
                  <p:embed/>
                </p:oleObj>
              </mc:Choice>
              <mc:Fallback>
                <p:oleObj name="ワークシート" r:id="rId3" imgW="4174151" imgH="4760811" progId="Excel.Sheet.12">
                  <p:embed/>
                  <p:pic>
                    <p:nvPicPr>
                      <p:cNvPr id="2" name="オブジェクト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16016" y="2124472"/>
                        <a:ext cx="4173537" cy="4760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  <a:noFill/>
        </p:spPr>
        <p:txBody>
          <a:bodyPr/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</a:rPr>
              <a:t>分光解析に使われるプロファイルモデル</a:t>
            </a:r>
          </a:p>
        </p:txBody>
      </p:sp>
      <p:graphicFrame>
        <p:nvGraphicFramePr>
          <p:cNvPr id="86019" name="Object 3"/>
          <p:cNvGraphicFramePr>
            <a:graphicFrameLocks noChangeAspect="1"/>
          </p:cNvGraphicFramePr>
          <p:nvPr/>
        </p:nvGraphicFramePr>
        <p:xfrm>
          <a:off x="323528" y="872868"/>
          <a:ext cx="2670175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5" imgW="1485720" imgH="469800" progId="Equation.3">
                  <p:embed/>
                </p:oleObj>
              </mc:Choice>
              <mc:Fallback>
                <p:oleObj name="数式" r:id="rId5" imgW="1485720" imgH="469800" progId="Equation.3">
                  <p:embed/>
                  <p:pic>
                    <p:nvPicPr>
                      <p:cNvPr id="8601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872868"/>
                        <a:ext cx="2670175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3"/>
          <p:cNvGraphicFramePr>
            <a:graphicFrameLocks noChangeAspect="1"/>
          </p:cNvGraphicFramePr>
          <p:nvPr/>
        </p:nvGraphicFramePr>
        <p:xfrm>
          <a:off x="336550" y="1870075"/>
          <a:ext cx="4425950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7" imgW="2463480" imgH="431640" progId="Equation.3">
                  <p:embed/>
                </p:oleObj>
              </mc:Choice>
              <mc:Fallback>
                <p:oleObj name="数式" r:id="rId7" imgW="2463480" imgH="431640" progId="Equation.3">
                  <p:embed/>
                  <p:pic>
                    <p:nvPicPr>
                      <p:cNvPr id="1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550" y="1870075"/>
                        <a:ext cx="4425950" cy="776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正方形/長方形 18"/>
          <p:cNvSpPr/>
          <p:nvPr/>
        </p:nvSpPr>
        <p:spPr>
          <a:xfrm>
            <a:off x="-2956" y="1556792"/>
            <a:ext cx="16081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Gauss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関数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-2956" y="620688"/>
            <a:ext cx="18397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Lorentz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関数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383263" y="1059254"/>
            <a:ext cx="1824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w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: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半値半幅</a:t>
            </a:r>
          </a:p>
        </p:txBody>
      </p:sp>
      <p:graphicFrame>
        <p:nvGraphicFramePr>
          <p:cNvPr id="10" name="オブジェクト 9"/>
          <p:cNvGraphicFramePr>
            <a:graphicFrameLocks noChangeAspect="1"/>
          </p:cNvGraphicFramePr>
          <p:nvPr/>
        </p:nvGraphicFramePr>
        <p:xfrm>
          <a:off x="2195736" y="2425287"/>
          <a:ext cx="2521595" cy="3556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9" imgW="1803240" imgH="253800" progId="Equation.3">
                  <p:embed/>
                </p:oleObj>
              </mc:Choice>
              <mc:Fallback>
                <p:oleObj name="数式" r:id="rId9" imgW="1803240" imgH="253800" progId="Equation.3">
                  <p:embed/>
                  <p:pic>
                    <p:nvPicPr>
                      <p:cNvPr id="10" name="オブジェクト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2425287"/>
                        <a:ext cx="2521595" cy="3556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正方形/長方形 21"/>
          <p:cNvSpPr/>
          <p:nvPr/>
        </p:nvSpPr>
        <p:spPr>
          <a:xfrm>
            <a:off x="-2956" y="2568386"/>
            <a:ext cx="4596130" cy="12926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Voigt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関数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:</a:t>
            </a:r>
            <a:b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</a:t>
            </a:r>
            <a:r>
              <a:rPr kumimoji="1" lang="en-US" altLang="ja-JP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Lotentz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型の固有スペクトルに</a:t>
            </a:r>
            <a:b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他の要因の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Gauss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型の広がりが重なる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畳み込み積分 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(Convolution)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であらわされる</a:t>
            </a:r>
          </a:p>
        </p:txBody>
      </p:sp>
      <p:graphicFrame>
        <p:nvGraphicFramePr>
          <p:cNvPr id="14" name="オブジェクト 13"/>
          <p:cNvGraphicFramePr>
            <a:graphicFrameLocks noChangeAspect="1"/>
          </p:cNvGraphicFramePr>
          <p:nvPr/>
        </p:nvGraphicFramePr>
        <p:xfrm>
          <a:off x="438373" y="3765525"/>
          <a:ext cx="3514725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11" imgW="1955520" imgH="812520" progId="Equation.3">
                  <p:embed/>
                </p:oleObj>
              </mc:Choice>
              <mc:Fallback>
                <p:oleObj name="数式" r:id="rId11" imgW="1955520" imgH="812520" progId="Equation.3">
                  <p:embed/>
                  <p:pic>
                    <p:nvPicPr>
                      <p:cNvPr id="14" name="オブジェクト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373" y="3765525"/>
                        <a:ext cx="3514725" cy="1463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正方形/長方形 23"/>
          <p:cNvSpPr/>
          <p:nvPr/>
        </p:nvSpPr>
        <p:spPr>
          <a:xfrm>
            <a:off x="-2956" y="5127575"/>
            <a:ext cx="271638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Pseudo-Voigt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関数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: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b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 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Voigt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関数の簡略版</a:t>
            </a:r>
          </a:p>
        </p:txBody>
      </p:sp>
      <p:graphicFrame>
        <p:nvGraphicFramePr>
          <p:cNvPr id="25" name="オブジェクト 24"/>
          <p:cNvGraphicFramePr>
            <a:graphicFrameLocks noChangeAspect="1"/>
          </p:cNvGraphicFramePr>
          <p:nvPr/>
        </p:nvGraphicFramePr>
        <p:xfrm>
          <a:off x="388238" y="5869087"/>
          <a:ext cx="3559175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13" imgW="1981080" imgH="228600" progId="Equation.3">
                  <p:embed/>
                </p:oleObj>
              </mc:Choice>
              <mc:Fallback>
                <p:oleObj name="数式" r:id="rId13" imgW="1981080" imgH="228600" progId="Equation.3">
                  <p:embed/>
                  <p:pic>
                    <p:nvPicPr>
                      <p:cNvPr id="25" name="オブジェクト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238" y="5869087"/>
                        <a:ext cx="3559175" cy="411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テキスト ボックス 25"/>
          <p:cNvSpPr txBox="1"/>
          <p:nvPr/>
        </p:nvSpPr>
        <p:spPr>
          <a:xfrm>
            <a:off x="1547664" y="6237312"/>
            <a:ext cx="2747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</a:t>
            </a:r>
            <a:r>
              <a:rPr kumimoji="1" lang="en-US" altLang="ja-JP" sz="2400" b="1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G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: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Gauss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関数分率</a:t>
            </a:r>
          </a:p>
        </p:txBody>
      </p:sp>
      <p:cxnSp>
        <p:nvCxnSpPr>
          <p:cNvPr id="23" name="直線矢印コネクタ 22"/>
          <p:cNvCxnSpPr/>
          <p:nvPr/>
        </p:nvCxnSpPr>
        <p:spPr>
          <a:xfrm flipH="1">
            <a:off x="7089355" y="4509120"/>
            <a:ext cx="792086" cy="132634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7411009" y="3750131"/>
            <a:ext cx="16225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</a:t>
            </a:r>
            <a:r>
              <a:rPr kumimoji="1" lang="en-US" altLang="ja-JP" sz="2400" b="1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G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=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0, 0.3,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0.5, 0.7, 1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2751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>
            <a:extLst>
              <a:ext uri="{FF2B5EF4-FFF2-40B4-BE49-F238E27FC236}">
                <a16:creationId xmlns:a16="http://schemas.microsoft.com/office/drawing/2014/main" id="{3495F52E-7BAD-336E-054C-D188CE7A4E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207" y="963160"/>
            <a:ext cx="3861841" cy="5170939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C824685F-2149-7670-4145-A32B30ED30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6379" y="1081336"/>
            <a:ext cx="6721751" cy="5609469"/>
          </a:xfrm>
          <a:prstGeom prst="rect">
            <a:avLst/>
          </a:prstGeom>
        </p:spPr>
      </p:pic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Peakfit</a:t>
            </a:r>
            <a:endParaRPr kumimoji="1" lang="ja-JP" altLang="en-US" sz="3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j-cs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8459E68-04B0-8E0E-2C35-AAE9B993A373}"/>
              </a:ext>
            </a:extLst>
          </p:cNvPr>
          <p:cNvSpPr/>
          <p:nvPr/>
        </p:nvSpPr>
        <p:spPr>
          <a:xfrm>
            <a:off x="215207" y="4294281"/>
            <a:ext cx="1196282" cy="29563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44AA2BE-B965-130E-C908-8F439C96DD3A}"/>
              </a:ext>
            </a:extLst>
          </p:cNvPr>
          <p:cNvSpPr/>
          <p:nvPr/>
        </p:nvSpPr>
        <p:spPr>
          <a:xfrm>
            <a:off x="2824041" y="833270"/>
            <a:ext cx="420269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[</a:t>
            </a:r>
            <a:r>
              <a:rPr kumimoji="1" lang="en-US" altLang="ja-JP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tkprog_XX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]\optimize\peak.xlsx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を選択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0099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AB24C6E6-3808-E069-DF20-E85AC76789EB}"/>
              </a:ext>
            </a:extLst>
          </p:cNvPr>
          <p:cNvCxnSpPr>
            <a:cxnSpLocks/>
          </p:cNvCxnSpPr>
          <p:nvPr/>
        </p:nvCxnSpPr>
        <p:spPr>
          <a:xfrm flipV="1">
            <a:off x="1341810" y="1228145"/>
            <a:ext cx="1598459" cy="306613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1DF013AE-B205-3EAB-FF83-8A5F768FE32D}"/>
              </a:ext>
            </a:extLst>
          </p:cNvPr>
          <p:cNvSpPr/>
          <p:nvPr/>
        </p:nvSpPr>
        <p:spPr>
          <a:xfrm>
            <a:off x="3219075" y="6236324"/>
            <a:ext cx="3695756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まず 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simulate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初期値を修正してから 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fit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8CC8F52-6E25-C2ED-0BB5-FA4329B2F83B}"/>
              </a:ext>
            </a:extLst>
          </p:cNvPr>
          <p:cNvSpPr/>
          <p:nvPr/>
        </p:nvSpPr>
        <p:spPr>
          <a:xfrm>
            <a:off x="2669266" y="3661210"/>
            <a:ext cx="4017973" cy="270391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225CFC2-D256-1D81-7617-A2040E25596B}"/>
              </a:ext>
            </a:extLst>
          </p:cNvPr>
          <p:cNvSpPr/>
          <p:nvPr/>
        </p:nvSpPr>
        <p:spPr>
          <a:xfrm>
            <a:off x="6707551" y="3575672"/>
            <a:ext cx="2032217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Gauss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関数を選択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AEECC8A-B6D4-9A2B-F54B-285A862D55B8}"/>
              </a:ext>
            </a:extLst>
          </p:cNvPr>
          <p:cNvSpPr/>
          <p:nvPr/>
        </p:nvSpPr>
        <p:spPr>
          <a:xfrm>
            <a:off x="2861332" y="2344637"/>
            <a:ext cx="2205622" cy="189398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1FD02E6-63FD-DFD8-164A-43DBD536E1CD}"/>
              </a:ext>
            </a:extLst>
          </p:cNvPr>
          <p:cNvSpPr/>
          <p:nvPr/>
        </p:nvSpPr>
        <p:spPr>
          <a:xfrm>
            <a:off x="5206163" y="2236171"/>
            <a:ext cx="2412849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アルゴリズムを選択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352071C-0962-E701-1E84-73AFFB5005F0}"/>
              </a:ext>
            </a:extLst>
          </p:cNvPr>
          <p:cNvSpPr/>
          <p:nvPr/>
        </p:nvSpPr>
        <p:spPr>
          <a:xfrm>
            <a:off x="3860529" y="2678342"/>
            <a:ext cx="2412849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Excel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の列を選択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A0991A2-B9F0-1430-6FF5-FABD38E48F38}"/>
              </a:ext>
            </a:extLst>
          </p:cNvPr>
          <p:cNvSpPr/>
          <p:nvPr/>
        </p:nvSpPr>
        <p:spPr>
          <a:xfrm>
            <a:off x="2396067" y="2698575"/>
            <a:ext cx="1371892" cy="363443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40933D89-7A40-20A0-3F81-9A2773E84A91}"/>
              </a:ext>
            </a:extLst>
          </p:cNvPr>
          <p:cNvSpPr/>
          <p:nvPr/>
        </p:nvSpPr>
        <p:spPr>
          <a:xfrm>
            <a:off x="2380171" y="5888530"/>
            <a:ext cx="686130" cy="363443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5A83FE54-BA91-B66D-E815-AC4FA4613068}"/>
              </a:ext>
            </a:extLst>
          </p:cNvPr>
          <p:cNvSpPr/>
          <p:nvPr/>
        </p:nvSpPr>
        <p:spPr>
          <a:xfrm>
            <a:off x="3752193" y="5867287"/>
            <a:ext cx="686130" cy="363443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276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  <a:noFill/>
        </p:spPr>
        <p:txBody>
          <a:bodyPr/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</a:rPr>
              <a:t>Simulate</a:t>
            </a:r>
            <a:endParaRPr lang="ja-JP" altLang="en-US" sz="3600" b="1" dirty="0">
              <a:solidFill>
                <a:srgbClr val="0000FF"/>
              </a:solidFill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A2F2E43-E2E1-478F-BF91-57EC645C0B25}"/>
              </a:ext>
            </a:extLst>
          </p:cNvPr>
          <p:cNvSpPr/>
          <p:nvPr/>
        </p:nvSpPr>
        <p:spPr>
          <a:xfrm>
            <a:off x="176824" y="557247"/>
            <a:ext cx="855715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関数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: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;</a:t>
            </a:r>
            <a:r>
              <a:rPr kumimoji="1" lang="en-US" altLang="ja-JP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</a:t>
            </a:r>
            <a:r>
              <a:rPr kumimoji="1" lang="en-US" altLang="ja-JP" sz="2000" b="1" i="1" u="none" strike="noStrike" kern="1200" cap="none" spc="0" normalizeH="0" baseline="-2500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i</a:t>
            </a:r>
            <a:r>
              <a:rPr lang="en-US" altLang="ja-JP" sz="2000" b="1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) =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</a:t>
            </a:r>
            <a:r>
              <a:rPr kumimoji="1" lang="en-US" altLang="ja-JP" sz="20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0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exp(-0.83255 * ((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–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</a:t>
            </a:r>
            <a:r>
              <a:rPr kumimoji="1" lang="en-US" altLang="ja-JP" sz="20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1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 /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</a:t>
            </a:r>
            <a:r>
              <a:rPr kumimoji="1" lang="en-US" altLang="ja-JP" sz="20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2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en-US" altLang="ja-JP" sz="2000" b="1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2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 +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</a:t>
            </a:r>
            <a:r>
              <a:rPr kumimoji="1" lang="en-US" altLang="ja-JP" sz="20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3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dirty="0">
                <a:latin typeface="Times New Roman" panose="02020603050405020304" pitchFamily="18" charset="0"/>
                <a:ea typeface="ＭＳ Ｐゴシック" panose="020B0600070205080204" pitchFamily="50" charset="-128"/>
              </a:rPr>
              <a:t>入力データ</a:t>
            </a:r>
            <a:r>
              <a:rPr lang="en-US" altLang="ja-JP" sz="2000" dirty="0">
                <a:latin typeface="Times New Roman" panose="02020603050405020304" pitchFamily="18" charset="0"/>
                <a:ea typeface="ＭＳ Ｐゴシック" panose="020B0600070205080204" pitchFamily="50" charset="-128"/>
              </a:rPr>
              <a:t>:</a:t>
            </a:r>
            <a:r>
              <a:rPr lang="ja-JP" altLang="en-US" sz="2000" dirty="0">
                <a:latin typeface="Times New Roman" panose="02020603050405020304" pitchFamily="18" charset="0"/>
                <a:ea typeface="ＭＳ Ｐゴシック" panose="020B0600070205080204" pitchFamily="50" charset="-128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{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</a:t>
            </a:r>
            <a:r>
              <a:rPr kumimoji="1" lang="en-US" altLang="ja-JP" sz="2000" b="0" i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i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}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=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(1.1, 0.4, 0.4, 0.0) = (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</a:t>
            </a:r>
            <a:r>
              <a:rPr kumimoji="1" lang="en-US" altLang="ja-JP" sz="2000" b="0" i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0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, 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2000" b="0" i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0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, </a:t>
            </a:r>
            <a:r>
              <a:rPr kumimoji="1" lang="en-US" altLang="ja-JP" sz="20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fwhm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, 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b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 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にランダムノイズを追加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初期値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: {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</a:t>
            </a:r>
            <a:r>
              <a:rPr kumimoji="1" lang="en-US" altLang="ja-JP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i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}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=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(1.0, 0.0, 0.5, 0.0)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81A618B6-116E-7970-95FB-22CE97155DE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1552"/>
          <a:stretch/>
        </p:blipFill>
        <p:spPr>
          <a:xfrm>
            <a:off x="2025869" y="1572910"/>
            <a:ext cx="4430110" cy="518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729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  <a:noFill/>
        </p:spPr>
        <p:txBody>
          <a:bodyPr/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</a:rPr>
              <a:t>fit: </a:t>
            </a:r>
            <a:r>
              <a:rPr lang="ja-JP" altLang="en-US" sz="3600" b="1" dirty="0">
                <a:solidFill>
                  <a:srgbClr val="0000FF"/>
                </a:solidFill>
              </a:rPr>
              <a:t>共役勾配法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D22A7AB-FFB6-8B6E-A786-E5B01EEA3F85}"/>
              </a:ext>
            </a:extLst>
          </p:cNvPr>
          <p:cNvSpPr/>
          <p:nvPr/>
        </p:nvSpPr>
        <p:spPr>
          <a:xfrm>
            <a:off x="176824" y="557247"/>
            <a:ext cx="574067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関数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: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;</a:t>
            </a:r>
            <a:r>
              <a:rPr kumimoji="1" lang="en-US" altLang="ja-JP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</a:t>
            </a:r>
            <a:r>
              <a:rPr kumimoji="1" lang="en-US" altLang="ja-JP" sz="2000" b="1" i="1" u="none" strike="noStrike" kern="1200" cap="none" spc="0" normalizeH="0" baseline="-2500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i</a:t>
            </a:r>
            <a:r>
              <a:rPr lang="en-US" altLang="ja-JP" sz="2000" b="1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) =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</a:t>
            </a:r>
            <a:r>
              <a:rPr kumimoji="1" lang="en-US" altLang="ja-JP" sz="20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0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exp(-0.83255 * ((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–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</a:t>
            </a:r>
            <a:r>
              <a:rPr kumimoji="1" lang="en-US" altLang="ja-JP" sz="20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1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 /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</a:t>
            </a:r>
            <a:r>
              <a:rPr kumimoji="1" lang="en-US" altLang="ja-JP" sz="20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2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en-US" altLang="ja-JP" sz="2000" b="1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2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 +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</a:t>
            </a:r>
            <a:r>
              <a:rPr kumimoji="1" lang="en-US" altLang="ja-JP" sz="20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3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Method: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cg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共役勾配法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初期値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: {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</a:t>
            </a:r>
            <a:r>
              <a:rPr kumimoji="1" lang="en-US" altLang="ja-JP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i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}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=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(1.0, 0.0, 0.5, 0.0)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A7411999-7A11-FFC5-9088-24FD20EF70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45" y="1722082"/>
            <a:ext cx="8410903" cy="4767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104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  <a:noFill/>
        </p:spPr>
        <p:txBody>
          <a:bodyPr/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</a:rPr>
              <a:t>fit</a:t>
            </a:r>
            <a:endParaRPr lang="ja-JP" altLang="en-US" sz="3600" b="1" dirty="0">
              <a:solidFill>
                <a:srgbClr val="0000FF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D22A7AB-FFB6-8B6E-A786-E5B01EEA3F85}"/>
              </a:ext>
            </a:extLst>
          </p:cNvPr>
          <p:cNvSpPr/>
          <p:nvPr/>
        </p:nvSpPr>
        <p:spPr>
          <a:xfrm>
            <a:off x="176824" y="557247"/>
            <a:ext cx="574067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関数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: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;</a:t>
            </a:r>
            <a:r>
              <a:rPr kumimoji="1" lang="en-US" altLang="ja-JP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</a:t>
            </a:r>
            <a:r>
              <a:rPr kumimoji="1" lang="en-US" altLang="ja-JP" sz="2000" b="1" i="1" u="none" strike="noStrike" kern="1200" cap="none" spc="0" normalizeH="0" baseline="-2500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i</a:t>
            </a:r>
            <a:r>
              <a:rPr lang="en-US" altLang="ja-JP" sz="2000" b="1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) =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</a:t>
            </a:r>
            <a:r>
              <a:rPr kumimoji="1" lang="en-US" altLang="ja-JP" sz="20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0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exp(-0.83255 * ((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–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</a:t>
            </a:r>
            <a:r>
              <a:rPr kumimoji="1" lang="en-US" altLang="ja-JP" sz="20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1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 /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</a:t>
            </a:r>
            <a:r>
              <a:rPr kumimoji="1" lang="en-US" altLang="ja-JP" sz="20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2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en-US" altLang="ja-JP" sz="2000" b="1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2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 +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</a:t>
            </a:r>
            <a:r>
              <a:rPr kumimoji="1" lang="en-US" altLang="ja-JP" sz="20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3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Method: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cg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共役勾配法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初期値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: {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</a:t>
            </a:r>
            <a:r>
              <a:rPr kumimoji="1" lang="en-US" altLang="ja-JP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i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}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=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(1.0, 0.0, 0.5, 0.0)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F670AAC3-45EF-B4CC-A8F9-40ACAD524E7E}"/>
                  </a:ext>
                </a:extLst>
              </p:cNvPr>
              <p:cNvSpPr txBox="1"/>
              <p:nvPr/>
            </p:nvSpPr>
            <p:spPr>
              <a:xfrm>
                <a:off x="7883" y="1884579"/>
                <a:ext cx="2892972" cy="36084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ja-JP" altLang="en-US" b="1" dirty="0">
                    <a:solidFill>
                      <a:srgbClr val="0000FF"/>
                    </a:solidFill>
                  </a:rPr>
                  <a:t>コンソール（画面）出力</a:t>
                </a:r>
                <a:endParaRPr lang="en-US" altLang="ja-JP" b="1" dirty="0">
                  <a:solidFill>
                    <a:srgbClr val="0000FF"/>
                  </a:solidFill>
                </a:endParaRPr>
              </a:p>
              <a:p>
                <a:r>
                  <a:rPr lang="ja-JP" altLang="en-US" sz="1400" b="1" dirty="0">
                    <a:solidFill>
                      <a:srgbClr val="FF0000"/>
                    </a:solidFill>
                  </a:rPr>
                  <a:t>Converged at iteration: 22</a:t>
                </a:r>
              </a:p>
              <a:p>
                <a:r>
                  <a:rPr lang="ja-JP" altLang="en-US" sz="1400" dirty="0"/>
                  <a:t>Final parameters</a:t>
                </a:r>
              </a:p>
              <a:p>
                <a:r>
                  <a:rPr lang="ja-JP" altLang="en-US" sz="1400" dirty="0"/>
                  <a:t>  p(0)      :      1.103</a:t>
                </a:r>
              </a:p>
              <a:p>
                <a:r>
                  <a:rPr lang="ja-JP" altLang="en-US" sz="1400" dirty="0"/>
                  <a:t>  p(1)      :     0.4002</a:t>
                </a:r>
              </a:p>
              <a:p>
                <a:r>
                  <a:rPr lang="ja-JP" altLang="en-US" sz="1400" dirty="0"/>
                  <a:t>  p(2)      :     0.6298</a:t>
                </a:r>
              </a:p>
              <a:p>
                <a:r>
                  <a:rPr lang="ja-JP" altLang="en-US" sz="1400" dirty="0"/>
                  <a:t>  p(3)      :    0.02477</a:t>
                </a:r>
              </a:p>
              <a:p>
                <a:r>
                  <a:rPr lang="ja-JP" altLang="en-US" sz="1400" dirty="0"/>
                  <a:t>    f=   0.0144373</a:t>
                </a:r>
              </a:p>
              <a:p>
                <a:endParaRPr lang="ja-JP" altLang="en-US" sz="1400" dirty="0"/>
              </a:p>
              <a:p>
                <a:r>
                  <a:rPr lang="ja-JP" altLang="en-US" sz="1400" dirty="0"/>
                  <a:t>Optimized at </a:t>
                </a:r>
                <a:r>
                  <a:rPr lang="ja-JP" altLang="en-US" sz="1400" b="1" dirty="0">
                    <a:solidFill>
                      <a:srgbClr val="0000FF"/>
                    </a:solidFill>
                  </a:rPr>
                  <a:t>S2=   0.0144373</a:t>
                </a:r>
                <a:r>
                  <a:rPr lang="ja-JP" altLang="en-US" sz="1400" dirty="0">
                    <a:solidFill>
                      <a:srgbClr val="FF0000"/>
                    </a:solidFill>
                  </a:rPr>
                  <a:t>:</a:t>
                </a:r>
              </a:p>
              <a:p>
                <a:r>
                  <a:rPr lang="en-US" altLang="ja-JP" sz="1400" b="1" dirty="0">
                    <a:solidFill>
                      <a:srgbClr val="0000FF"/>
                    </a:solidFill>
                  </a:rPr>
                  <a:t>            </a:t>
                </a:r>
                <a14:m>
                  <m:oMath xmlns:m="http://schemas.openxmlformats.org/officeDocument/2006/math">
                    <m:r>
                      <a:rPr lang="en-US" altLang="ja-JP" sz="1400" b="1" i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14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𝑹𝑴𝑺𝑬</m:t>
                    </m:r>
                    <m:r>
                      <a:rPr lang="en-US" altLang="ja-JP" sz="14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ja-JP" sz="14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nary>
                          <m:naryPr>
                            <m:chr m:val="∑"/>
                            <m:limLoc m:val="subSup"/>
                            <m:supHide m:val="on"/>
                            <m:ctrlPr>
                              <a:rPr lang="en-US" altLang="ja-JP" sz="14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9"/>
                              </m:rPr>
                              <a:rPr lang="en-US" altLang="ja-JP" sz="14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  <m:sup/>
                          <m:e>
                            <m:f>
                              <m:fPr>
                                <m:ctrlPr>
                                  <a:rPr lang="en-US" altLang="ja-JP" sz="1400" b="1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altLang="ja-JP" sz="1400" b="1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altLang="ja-JP" sz="1400" b="1" i="1">
                                            <a:solidFill>
                                              <a:srgbClr val="0000FF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altLang="ja-JP" sz="1400" b="1" i="1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ja-JP" sz="1400" b="1" i="1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𝒚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ja-JP" sz="1400" b="1" i="1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𝒊</m:t>
                                            </m:r>
                                            <m:r>
                                              <a:rPr lang="en-US" altLang="ja-JP" sz="1400" b="1" i="1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r>
                                              <a:rPr lang="en-US" altLang="ja-JP" sz="1400" b="1" i="1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𝒊𝒏𝒑𝒖𝒕</m:t>
                                            </m:r>
                                          </m:sub>
                                        </m:sSub>
                                        <m:r>
                                          <a:rPr lang="en-US" altLang="ja-JP" sz="1400" b="1" i="1">
                                            <a:solidFill>
                                              <a:srgbClr val="0000FF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sSub>
                                          <m:sSubPr>
                                            <m:ctrlPr>
                                              <a:rPr lang="en-US" altLang="ja-JP" sz="1400" b="1" i="1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ja-JP" sz="1400" b="1" i="1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𝒚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ja-JP" sz="1400" b="1" i="1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𝒊</m:t>
                                            </m:r>
                                            <m:r>
                                              <a:rPr lang="en-US" altLang="ja-JP" sz="1400" b="1" i="1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r>
                                              <a:rPr lang="en-US" altLang="ja-JP" sz="1400" b="1" i="1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𝒄𝒂𝒍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  <m:sup>
                                    <m:r>
                                      <a:rPr lang="en-US" altLang="ja-JP" sz="1400" b="1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altLang="ja-JP" sz="1400" b="1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den>
                            </m:f>
                          </m:e>
                        </m:nary>
                      </m:e>
                    </m:rad>
                  </m:oMath>
                </a14:m>
                <a:endParaRPr lang="ja-JP" altLang="en-US" sz="1400" dirty="0"/>
              </a:p>
              <a:p>
                <a:r>
                  <a:rPr lang="ja-JP" altLang="en-US" sz="1400" dirty="0">
                    <a:solidFill>
                      <a:srgbClr val="FF0000"/>
                    </a:solidFill>
                  </a:rPr>
                  <a:t>         p(0)=     1.10252        (id=1)</a:t>
                </a:r>
              </a:p>
              <a:p>
                <a:r>
                  <a:rPr lang="ja-JP" altLang="en-US" sz="1400" dirty="0">
                    <a:solidFill>
                      <a:srgbClr val="FF0000"/>
                    </a:solidFill>
                  </a:rPr>
                  <a:t>         p(1)=    0.400166       (id=1)</a:t>
                </a:r>
              </a:p>
              <a:p>
                <a:r>
                  <a:rPr lang="ja-JP" altLang="en-US" sz="1400" dirty="0">
                    <a:solidFill>
                      <a:srgbClr val="FF0000"/>
                    </a:solidFill>
                  </a:rPr>
                  <a:t>         p(2)=    0.629774       (id=1)</a:t>
                </a:r>
              </a:p>
              <a:p>
                <a:r>
                  <a:rPr lang="ja-JP" altLang="en-US" sz="1400" dirty="0">
                    <a:solidFill>
                      <a:srgbClr val="FF0000"/>
                    </a:solidFill>
                  </a:rPr>
                  <a:t>         p(3)=   0.0247686      (id=1)</a:t>
                </a:r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F670AAC3-45EF-B4CC-A8F9-40ACAD524E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884579"/>
                <a:ext cx="2892972" cy="3608488"/>
              </a:xfrm>
              <a:prstGeom prst="rect">
                <a:avLst/>
              </a:prstGeom>
              <a:blipFill>
                <a:blip r:embed="rId3"/>
                <a:stretch>
                  <a:fillRect l="-1684" t="-1182" b="-84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D8E7233-CD08-BE7A-CD5E-50C93DB1C851}"/>
              </a:ext>
            </a:extLst>
          </p:cNvPr>
          <p:cNvSpPr txBox="1"/>
          <p:nvPr/>
        </p:nvSpPr>
        <p:spPr>
          <a:xfrm>
            <a:off x="3047161" y="2130157"/>
            <a:ext cx="707346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b="1" dirty="0">
                <a:solidFill>
                  <a:srgbClr val="FF0000"/>
                </a:solidFill>
              </a:rPr>
              <a:t>Scores between y(input) and y(fit)</a:t>
            </a:r>
            <a:r>
              <a:rPr lang="en-US" altLang="ja-JP" sz="1400" dirty="0">
                <a:solidFill>
                  <a:srgbClr val="FF0000"/>
                </a:solidFill>
              </a:rPr>
              <a:t>	</a:t>
            </a:r>
            <a:r>
              <a:rPr lang="ja-JP" altLang="en-US" sz="1400" b="1" dirty="0">
                <a:solidFill>
                  <a:srgbClr val="0000FF"/>
                </a:solidFill>
              </a:rPr>
              <a:t>フィッティングの正確さ</a:t>
            </a:r>
          </a:p>
          <a:p>
            <a:r>
              <a:rPr lang="ja-JP" altLang="en-US" sz="1400" dirty="0"/>
              <a:t>  Mean values = &lt;y1&gt; = sum(y1) / n                        :       0.2919</a:t>
            </a:r>
          </a:p>
          <a:p>
            <a:r>
              <a:rPr lang="ja-JP" altLang="en-US" sz="1400" dirty="0"/>
              <a:t>                &lt;y2&gt; = sum(y2) / n                                   :       0.2919</a:t>
            </a:r>
          </a:p>
          <a:p>
            <a:r>
              <a:rPr lang="ja-JP" altLang="en-US" sz="1400" dirty="0"/>
              <a:t>  Variance    = sum((y1 - &lt;y1&gt;)^2) / n                       :       0.1371</a:t>
            </a:r>
          </a:p>
          <a:p>
            <a:r>
              <a:rPr lang="ja-JP" altLang="en-US" sz="1400" dirty="0"/>
              <a:t>              = sum((y2 - &lt;y2&gt;)^2) / n                             :       0.1369</a:t>
            </a:r>
          </a:p>
          <a:p>
            <a:r>
              <a:rPr lang="ja-JP" altLang="en-US" sz="1400" dirty="0"/>
              <a:t>  Standard deviation = sqrt(Variance(y1))                 :       0.3703</a:t>
            </a:r>
          </a:p>
          <a:p>
            <a:r>
              <a:rPr lang="ja-JP" altLang="en-US" sz="1400" dirty="0"/>
              <a:t>                       sqrt(Variance(y2))                              :         0.37</a:t>
            </a:r>
          </a:p>
          <a:p>
            <a:r>
              <a:rPr lang="ja-JP" altLang="en-US" sz="1400" dirty="0"/>
              <a:t>  Sample std  = sqrt(sum(y1 - &lt;y1&gt;)^2 / (n-1)          :       0.3721</a:t>
            </a:r>
          </a:p>
          <a:p>
            <a:r>
              <a:rPr lang="ja-JP" altLang="en-US" sz="1400" dirty="0"/>
              <a:t>                sqrt(sum(y1 - &lt;y1&gt;)^2 / (n-1)                   :       0.3718</a:t>
            </a:r>
          </a:p>
          <a:p>
            <a:r>
              <a:rPr lang="ja-JP" altLang="en-US" sz="1400" dirty="0"/>
              <a:t>  MAE  (mean absolute error) = sum(|y1 - y2|) / n    :      0.01262</a:t>
            </a:r>
          </a:p>
          <a:p>
            <a:r>
              <a:rPr lang="ja-JP" altLang="en-US" sz="1400" dirty="0"/>
              <a:t>  MSE  (mean squared error)  = sum((y1 - y2)^2) / n:    0.0002084</a:t>
            </a:r>
          </a:p>
          <a:p>
            <a:r>
              <a:rPr lang="ja-JP" altLang="en-US" sz="1400" dirty="0"/>
              <a:t>  </a:t>
            </a:r>
            <a:r>
              <a:rPr lang="ja-JP" altLang="en-US" sz="1400" b="1" dirty="0">
                <a:solidFill>
                  <a:srgbClr val="0000FF"/>
                </a:solidFill>
              </a:rPr>
              <a:t>RMSE</a:t>
            </a:r>
            <a:r>
              <a:rPr lang="ja-JP" altLang="en-US" sz="1400" dirty="0"/>
              <a:t> (root MSE)            = </a:t>
            </a:r>
            <a:r>
              <a:rPr lang="ja-JP" altLang="en-US" sz="1400" b="1" dirty="0">
                <a:solidFill>
                  <a:srgbClr val="0000FF"/>
                </a:solidFill>
              </a:rPr>
              <a:t>sqrt(MSE)                 :      0.01444</a:t>
            </a:r>
          </a:p>
          <a:p>
            <a:r>
              <a:rPr lang="ja-JP" altLang="en-US" sz="1400" dirty="0"/>
              <a:t>  R^2  (coefficient of determnation)</a:t>
            </a:r>
          </a:p>
          <a:p>
            <a:r>
              <a:rPr lang="ja-JP" altLang="en-US" sz="1400" dirty="0"/>
              <a:t>           = 1 - sum((y1 - y2)^2 / sum(y1 - &lt;y2&gt;)^2:       0.9985</a:t>
            </a:r>
          </a:p>
          <a:p>
            <a:r>
              <a:rPr lang="ja-JP" altLang="en-US" sz="1400" dirty="0"/>
              <a:t>  r    (correlation coefficient)                                :       0.9995</a:t>
            </a:r>
          </a:p>
          <a:p>
            <a:endParaRPr lang="ja-JP" altLang="en-US" sz="1400" dirty="0"/>
          </a:p>
          <a:p>
            <a:r>
              <a:rPr lang="ja-JP" altLang="en-US" sz="1400" dirty="0"/>
              <a:t>Save results to [D:\tkProg\tkProg.main\tkprog_COE\regression/peak-fitting.xlsx]</a:t>
            </a:r>
          </a:p>
          <a:p>
            <a:endParaRPr lang="ja-JP" altLang="en-US" sz="1400" dirty="0"/>
          </a:p>
          <a:p>
            <a:r>
              <a:rPr lang="ja-JP" altLang="en-US" sz="1400" dirty="0"/>
              <a:t>Save convergence process to [D:\tkProg\tkProg.main\tkprog_COE\regression/peak-convergence.xlsx]</a:t>
            </a:r>
          </a:p>
        </p:txBody>
      </p:sp>
    </p:spTree>
    <p:extLst>
      <p:ext uri="{BB962C8B-B14F-4D97-AF65-F5344CB8AC3E}">
        <p14:creationId xmlns:p14="http://schemas.microsoft.com/office/powerpoint/2010/main" val="78321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  <a:noFill/>
        </p:spPr>
        <p:txBody>
          <a:bodyPr/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</a:rPr>
              <a:t>fit: Simplex</a:t>
            </a:r>
            <a:r>
              <a:rPr lang="ja-JP" altLang="en-US" sz="3600" b="1" dirty="0">
                <a:solidFill>
                  <a:srgbClr val="0000FF"/>
                </a:solidFill>
              </a:rPr>
              <a:t>法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D22A7AB-FFB6-8B6E-A786-E5B01EEA3F85}"/>
              </a:ext>
            </a:extLst>
          </p:cNvPr>
          <p:cNvSpPr/>
          <p:nvPr/>
        </p:nvSpPr>
        <p:spPr>
          <a:xfrm>
            <a:off x="176824" y="557247"/>
            <a:ext cx="574067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関数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: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;</a:t>
            </a:r>
            <a:r>
              <a:rPr kumimoji="1" lang="en-US" altLang="ja-JP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</a:t>
            </a:r>
            <a:r>
              <a:rPr kumimoji="1" lang="en-US" altLang="ja-JP" sz="2000" b="1" i="1" u="none" strike="noStrike" kern="1200" cap="none" spc="0" normalizeH="0" baseline="-2500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i</a:t>
            </a:r>
            <a:r>
              <a:rPr lang="en-US" altLang="ja-JP" sz="2000" b="1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) =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</a:t>
            </a:r>
            <a:r>
              <a:rPr kumimoji="1" lang="en-US" altLang="ja-JP" sz="20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0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exp(-0.83255 * ((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–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</a:t>
            </a:r>
            <a:r>
              <a:rPr kumimoji="1" lang="en-US" altLang="ja-JP" sz="20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1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 /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</a:t>
            </a:r>
            <a:r>
              <a:rPr kumimoji="1" lang="en-US" altLang="ja-JP" sz="20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2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en-US" altLang="ja-JP" sz="2000" b="1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2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 +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</a:t>
            </a:r>
            <a:r>
              <a:rPr kumimoji="1" lang="en-US" altLang="ja-JP" sz="20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3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Method: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nelder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-mead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(Simplex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法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初期値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: {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</a:t>
            </a:r>
            <a:r>
              <a:rPr kumimoji="1" lang="en-US" altLang="ja-JP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i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}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=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(1.0, 0.0, 0.5, 0.0)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EF6F043A-0682-11D6-3F5E-990D796215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780" y="1834071"/>
            <a:ext cx="8442434" cy="4785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163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9446D5CA-5B29-D204-28FB-363E4616C8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64" y="2059918"/>
            <a:ext cx="8190186" cy="4642740"/>
          </a:xfrm>
          <a:prstGeom prst="rect">
            <a:avLst/>
          </a:prstGeom>
        </p:spPr>
      </p:pic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  <a:noFill/>
        </p:spPr>
        <p:txBody>
          <a:bodyPr/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</a:rPr>
              <a:t>fit: </a:t>
            </a:r>
            <a:r>
              <a:rPr lang="ja-JP" altLang="en-US" sz="3600" b="1" dirty="0">
                <a:solidFill>
                  <a:srgbClr val="0000FF"/>
                </a:solidFill>
              </a:rPr>
              <a:t>共役勾配法</a:t>
            </a:r>
            <a:r>
              <a:rPr lang="en-US" altLang="ja-JP" sz="3600" b="1" dirty="0">
                <a:solidFill>
                  <a:srgbClr val="0000FF"/>
                </a:solidFill>
              </a:rPr>
              <a:t>:</a:t>
            </a:r>
            <a:r>
              <a:rPr lang="ja-JP" altLang="en-US" sz="3600" b="1" dirty="0">
                <a:solidFill>
                  <a:srgbClr val="0000FF"/>
                </a:solidFill>
              </a:rPr>
              <a:t> 局所解に落ち込む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D22A7AB-FFB6-8B6E-A786-E5B01EEA3F85}"/>
              </a:ext>
            </a:extLst>
          </p:cNvPr>
          <p:cNvSpPr/>
          <p:nvPr/>
        </p:nvSpPr>
        <p:spPr>
          <a:xfrm>
            <a:off x="176824" y="557247"/>
            <a:ext cx="574067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関数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: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en-US" altLang="ja-JP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;</a:t>
            </a:r>
            <a:r>
              <a:rPr kumimoji="1" lang="en-US" altLang="ja-JP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</a:t>
            </a:r>
            <a:r>
              <a:rPr kumimoji="1" lang="en-US" altLang="ja-JP" sz="2000" b="1" i="1" u="none" strike="noStrike" kern="1200" cap="none" spc="0" normalizeH="0" baseline="-2500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i</a:t>
            </a:r>
            <a:r>
              <a:rPr lang="en-US" altLang="ja-JP" sz="2000" b="1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) =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</a:t>
            </a:r>
            <a:r>
              <a:rPr kumimoji="1" lang="en-US" altLang="ja-JP" sz="20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0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exp(-0.83255 * ((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–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</a:t>
            </a:r>
            <a:r>
              <a:rPr kumimoji="1" lang="en-US" altLang="ja-JP" sz="20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1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 /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</a:t>
            </a:r>
            <a:r>
              <a:rPr kumimoji="1" lang="en-US" altLang="ja-JP" sz="20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2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en-US" altLang="ja-JP" sz="2000" b="1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2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 + </a:t>
            </a:r>
            <a: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</a:t>
            </a:r>
            <a:r>
              <a:rPr kumimoji="1" lang="en-US" altLang="ja-JP" sz="20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3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Method: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cg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共役勾配法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初期値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: {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</a:t>
            </a:r>
            <a:r>
              <a:rPr kumimoji="1" lang="en-US" altLang="ja-JP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i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}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=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(1.1, 2.0, 0.1, 0.0)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917A3C2-B1A5-F1E6-D909-4E774D3EAB73}"/>
              </a:ext>
            </a:extLst>
          </p:cNvPr>
          <p:cNvSpPr txBox="1"/>
          <p:nvPr/>
        </p:nvSpPr>
        <p:spPr>
          <a:xfrm>
            <a:off x="5273566" y="1551563"/>
            <a:ext cx="3405352" cy="218521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</a:rPr>
              <a:t>収束しているが、最小解ではない</a:t>
            </a:r>
            <a:endParaRPr lang="en-US" altLang="ja-JP" b="1" dirty="0">
              <a:solidFill>
                <a:srgbClr val="FF0000"/>
              </a:solidFill>
            </a:endParaRPr>
          </a:p>
          <a:p>
            <a:r>
              <a:rPr lang="en-US" altLang="ja-JP" sz="2000" b="1" dirty="0">
                <a:solidFill>
                  <a:srgbClr val="0000FF"/>
                </a:solidFill>
              </a:rPr>
              <a:t>                    local minimum</a:t>
            </a:r>
          </a:p>
          <a:p>
            <a:r>
              <a:rPr lang="ja-JP" altLang="en-US" sz="1400" b="1" dirty="0">
                <a:solidFill>
                  <a:srgbClr val="FF0000"/>
                </a:solidFill>
              </a:rPr>
              <a:t>Converged at iteration: 1</a:t>
            </a:r>
            <a:r>
              <a:rPr lang="en-US" altLang="ja-JP" sz="1400" b="1" dirty="0">
                <a:solidFill>
                  <a:srgbClr val="FF0000"/>
                </a:solidFill>
              </a:rPr>
              <a:t>0</a:t>
            </a:r>
            <a:endParaRPr lang="ja-JP" altLang="en-US" sz="1400" b="1" dirty="0">
              <a:solidFill>
                <a:srgbClr val="FF0000"/>
              </a:solidFill>
            </a:endParaRPr>
          </a:p>
          <a:p>
            <a:r>
              <a:rPr lang="en-US" altLang="ja-JP" sz="1400" dirty="0"/>
              <a:t>Final parameters</a:t>
            </a:r>
          </a:p>
          <a:p>
            <a:r>
              <a:rPr lang="en-US" altLang="ja-JP" sz="1400" dirty="0"/>
              <a:t>  p(0)      :     0.9584</a:t>
            </a:r>
          </a:p>
          <a:p>
            <a:r>
              <a:rPr lang="en-US" altLang="ja-JP" sz="1400" dirty="0"/>
              <a:t>  p(1)      :      1.873</a:t>
            </a:r>
          </a:p>
          <a:p>
            <a:r>
              <a:rPr lang="en-US" altLang="ja-JP" sz="1400" dirty="0"/>
              <a:t>  p(2)      :   0.005184</a:t>
            </a:r>
          </a:p>
          <a:p>
            <a:r>
              <a:rPr lang="en-US" altLang="ja-JP" sz="1400" dirty="0"/>
              <a:t>  p(3)      :     0.2919</a:t>
            </a:r>
          </a:p>
          <a:p>
            <a:r>
              <a:rPr lang="en-US" altLang="ja-JP" sz="1400" dirty="0"/>
              <a:t>    f=    0.370262</a:t>
            </a:r>
            <a:endParaRPr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990345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2_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6998</TotalTime>
  <Words>1326</Words>
  <Application>Microsoft Office PowerPoint</Application>
  <PresentationFormat>画面に合わせる (4:3)</PresentationFormat>
  <Paragraphs>154</Paragraphs>
  <Slides>13</Slides>
  <Notes>13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4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13</vt:i4>
      </vt:variant>
    </vt:vector>
  </HeadingPairs>
  <TitlesOfParts>
    <vt:vector size="25" baseType="lpstr">
      <vt:lpstr>游ゴシック</vt:lpstr>
      <vt:lpstr>Arial</vt:lpstr>
      <vt:lpstr>Calibri</vt:lpstr>
      <vt:lpstr>Calibri Light</vt:lpstr>
      <vt:lpstr>Cambria Math</vt:lpstr>
      <vt:lpstr>Times New Roman</vt:lpstr>
      <vt:lpstr>Office テーマ</vt:lpstr>
      <vt:lpstr>12_標準デザイン</vt:lpstr>
      <vt:lpstr>1_標準デザイン</vt:lpstr>
      <vt:lpstr>5_標準デザイン</vt:lpstr>
      <vt:lpstr>ワークシート</vt:lpstr>
      <vt:lpstr>数式</vt:lpstr>
      <vt:lpstr>非線形最小二乗</vt:lpstr>
      <vt:lpstr>最小化問題と最小二乗法</vt:lpstr>
      <vt:lpstr>分光解析に使われるプロファイルモデル</vt:lpstr>
      <vt:lpstr>PowerPoint プレゼンテーション</vt:lpstr>
      <vt:lpstr>Simulate</vt:lpstr>
      <vt:lpstr>fit: 共役勾配法</vt:lpstr>
      <vt:lpstr>fit</vt:lpstr>
      <vt:lpstr>fit: Simplex法</vt:lpstr>
      <vt:lpstr>fit: 共役勾配法: 局所解に落ち込む</vt:lpstr>
      <vt:lpstr>fit: 共役勾配法: うまくいく例</vt:lpstr>
      <vt:lpstr>非線形 (多値) 方程式の注意</vt:lpstr>
      <vt:lpstr>PowerPoint プレゼンテーション</vt:lpstr>
      <vt:lpstr>非線形最適化アルゴルリズムの傾向</vt:lpstr>
    </vt:vector>
  </TitlesOfParts>
  <Company>東京工業大学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レポートS6点群のステレオ投影</dc:title>
  <dc:creator>神谷利夫</dc:creator>
  <cp:lastModifiedBy>神谷 利夫</cp:lastModifiedBy>
  <cp:revision>411</cp:revision>
  <cp:lastPrinted>2020-04-20T20:05:09Z</cp:lastPrinted>
  <dcterms:created xsi:type="dcterms:W3CDTF">2013-04-22T01:26:47Z</dcterms:created>
  <dcterms:modified xsi:type="dcterms:W3CDTF">2023-04-17T08:23:35Z</dcterms:modified>
</cp:coreProperties>
</file>