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705" r:id="rId2"/>
  </p:sldMasterIdLst>
  <p:notesMasterIdLst>
    <p:notesMasterId r:id="rId13"/>
  </p:notesMasterIdLst>
  <p:sldIdLst>
    <p:sldId id="4917" r:id="rId3"/>
    <p:sldId id="4918" r:id="rId4"/>
    <p:sldId id="4919" r:id="rId5"/>
    <p:sldId id="4922" r:id="rId6"/>
    <p:sldId id="4923" r:id="rId7"/>
    <p:sldId id="4924" r:id="rId8"/>
    <p:sldId id="4925" r:id="rId9"/>
    <p:sldId id="4926" r:id="rId10"/>
    <p:sldId id="4927" r:id="rId11"/>
    <p:sldId id="492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1AA8383D-8C6C-414A-8AB2-47E49350A154}">
          <p14:sldIdLst>
            <p14:sldId id="4917"/>
            <p14:sldId id="4918"/>
            <p14:sldId id="4919"/>
            <p14:sldId id="4922"/>
            <p14:sldId id="4923"/>
            <p14:sldId id="4924"/>
            <p14:sldId id="4925"/>
            <p14:sldId id="4926"/>
            <p14:sldId id="4927"/>
            <p14:sldId id="4928"/>
          </p14:sldIdLst>
        </p14:section>
        <p14:section name="タイトルなしのセクション" id="{F09C2A22-55A5-46BD-8F80-D8B8B7512D0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E920E"/>
    <a:srgbClr val="002060"/>
    <a:srgbClr val="014F97"/>
    <a:srgbClr val="FFFF00"/>
    <a:srgbClr val="FF0066"/>
    <a:srgbClr val="FF7D00"/>
    <a:srgbClr val="FF3EFF"/>
    <a:srgbClr val="E8BC49"/>
    <a:srgbClr val="9393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31" autoAdjust="0"/>
    <p:restoredTop sz="95127" autoAdjust="0"/>
  </p:normalViewPr>
  <p:slideViewPr>
    <p:cSldViewPr snapToGrid="0">
      <p:cViewPr varScale="1">
        <p:scale>
          <a:sx n="121" d="100"/>
          <a:sy n="121" d="100"/>
        </p:scale>
        <p:origin x="120" y="612"/>
      </p:cViewPr>
      <p:guideLst>
        <p:guide orient="horz" pos="213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692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E8F7B-28ED-438E-8C80-84CFFDA28EB9}" type="datetimeFigureOut">
              <a:rPr lang="zh-CN" altLang="en-US" smtClean="0"/>
              <a:t>2023/4/11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98C0C3-4464-4D55-94B5-DAC4AAED03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1246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709671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242718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59757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528394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156758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933225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932777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2185835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256798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947876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299207-A22D-4C0B-8BC6-0A450BE7DC24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067138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40E7A-912F-41C1-BF35-14C8FF108CE7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126784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AF57D0-4F26-4BA8-BA24-6AEA5CF165BE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5506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673" y="41336"/>
            <a:ext cx="8592652" cy="6443459"/>
          </a:xfrm>
          <a:prstGeom prst="rect">
            <a:avLst/>
          </a:prstGeom>
        </p:spPr>
      </p:pic>
      <p:sp>
        <p:nvSpPr>
          <p:cNvPr id="4" name="正方形/長方形 3"/>
          <p:cNvSpPr/>
          <p:nvPr userDrawn="1"/>
        </p:nvSpPr>
        <p:spPr>
          <a:xfrm>
            <a:off x="8300312" y="-4242"/>
            <a:ext cx="702078" cy="119427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-4242"/>
            <a:ext cx="9144000" cy="139180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381363" y="3909153"/>
            <a:ext cx="838127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886969"/>
            <a:ext cx="7772400" cy="1470025"/>
          </a:xfrm>
        </p:spPr>
        <p:txBody>
          <a:bodyPr>
            <a:normAutofit/>
          </a:bodyPr>
          <a:lstStyle>
            <a:lvl1pPr algn="ctr">
              <a:defRPr sz="3000" baseline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340696"/>
            <a:ext cx="6400800" cy="1464568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rgbClr val="203864"/>
                </a:solidFill>
                <a:latin typeface="+mj-ea"/>
                <a:ea typeface="+mj-e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pic>
        <p:nvPicPr>
          <p:cNvPr id="9" name="図 8" descr="flag_l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5802" y="11088"/>
            <a:ext cx="832396" cy="154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567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1" y="126751"/>
            <a:ext cx="8064896" cy="709963"/>
          </a:xfrm>
        </p:spPr>
        <p:txBody>
          <a:bodyPr bIns="0"/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cxnSp>
        <p:nvCxnSpPr>
          <p:cNvPr id="4" name="直線コネクタ 3"/>
          <p:cNvCxnSpPr/>
          <p:nvPr userDrawn="1"/>
        </p:nvCxnSpPr>
        <p:spPr>
          <a:xfrm flipV="1">
            <a:off x="1" y="842403"/>
            <a:ext cx="3347864" cy="1"/>
          </a:xfrm>
          <a:prstGeom prst="line">
            <a:avLst/>
          </a:prstGeom>
          <a:ln w="63500" cmpd="dbl">
            <a:solidFill>
              <a:srgbClr val="022C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5827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496855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96855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cxnSp>
        <p:nvCxnSpPr>
          <p:cNvPr id="5" name="直線コネクタ 4"/>
          <p:cNvCxnSpPr/>
          <p:nvPr userDrawn="1"/>
        </p:nvCxnSpPr>
        <p:spPr>
          <a:xfrm flipV="1">
            <a:off x="1" y="842403"/>
            <a:ext cx="3347864" cy="1"/>
          </a:xfrm>
          <a:prstGeom prst="line">
            <a:avLst/>
          </a:prstGeom>
          <a:ln w="63500" cmpd="dbl">
            <a:solidFill>
              <a:srgbClr val="022C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9938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07956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0" y="0"/>
            <a:ext cx="9144000" cy="134938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7684806" y="6351712"/>
            <a:ext cx="1409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A50868-C88D-6B49-8F6F-2FC5D73B70AB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/>
            </a:endParaRPr>
          </a:p>
        </p:txBody>
      </p:sp>
      <p:pic>
        <p:nvPicPr>
          <p:cNvPr id="5" name="図 4" descr="flag_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5802" y="11088"/>
            <a:ext cx="832396" cy="154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58020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2CC2344-3C51-1546-8129-9C54973DD3EE}"/>
              </a:ext>
            </a:extLst>
          </p:cNvPr>
          <p:cNvSpPr/>
          <p:nvPr userDrawn="1"/>
        </p:nvSpPr>
        <p:spPr>
          <a:xfrm>
            <a:off x="7364896" y="0"/>
            <a:ext cx="1779104" cy="1351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正方形/長方形 1"/>
          <p:cNvSpPr/>
          <p:nvPr userDrawn="1"/>
        </p:nvSpPr>
        <p:spPr>
          <a:xfrm>
            <a:off x="0" y="0"/>
            <a:ext cx="9144000" cy="134938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5" name="直線コネクタ 4"/>
          <p:cNvCxnSpPr/>
          <p:nvPr userDrawn="1"/>
        </p:nvCxnSpPr>
        <p:spPr>
          <a:xfrm flipV="1">
            <a:off x="1" y="842403"/>
            <a:ext cx="3347864" cy="1"/>
          </a:xfrm>
          <a:prstGeom prst="line">
            <a:avLst/>
          </a:prstGeom>
          <a:ln w="63500" cmpd="dbl">
            <a:solidFill>
              <a:srgbClr val="022C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図 5" descr="flag_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5802" y="11088"/>
            <a:ext cx="832396" cy="154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707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3FC073-8E43-4A27-BC9F-D283EADCF086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33531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34A21-2771-4A8E-B948-BC987F9A10EE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047074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B5A94D-BEFC-47F2-ADD9-CC1CDE86D830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835986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BCA061-458E-441E-BCEC-B7AB8E52ABFF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118386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569594-6B2C-4AE0-AD8D-E8464A0C5F91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29108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C55A36-BB40-443C-9791-3BA8CB4CEEB2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277144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AF339D-AEDF-4C4B-BCEA-4EC7967453AC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770809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696F01-06F7-43B2-91C5-9275A55F7CEC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005723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7826E72-A05E-4B5E-AEF3-9B9A3E33DAE4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517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251521" y="116632"/>
            <a:ext cx="8064896" cy="720080"/>
          </a:xfrm>
          <a:prstGeom prst="rect">
            <a:avLst/>
          </a:prstGeom>
        </p:spPr>
        <p:txBody>
          <a:bodyPr vert="horz" lIns="91440" tIns="45720" rIns="91440" bIns="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67544" y="1268762"/>
            <a:ext cx="8219256" cy="5256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7684806" y="6351712"/>
            <a:ext cx="1409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A50868-C88D-6B49-8F6F-2FC5D73B70AB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/>
            </a:endParaRPr>
          </a:p>
        </p:txBody>
      </p:sp>
      <p:sp>
        <p:nvSpPr>
          <p:cNvPr id="9" name="正方形/長方形 8"/>
          <p:cNvSpPr/>
          <p:nvPr userDrawn="1"/>
        </p:nvSpPr>
        <p:spPr>
          <a:xfrm>
            <a:off x="0" y="0"/>
            <a:ext cx="9144000" cy="134938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12" name="図 11" descr="flogs.png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98427" y="9248"/>
            <a:ext cx="511256" cy="899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54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kumimoji="1" sz="2700" kern="1200" baseline="0">
          <a:solidFill>
            <a:schemeClr val="accent5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j-cs"/>
        </a:defRPr>
      </a:lvl1pPr>
    </p:titleStyle>
    <p:bodyStyle>
      <a:lvl1pPr marL="257175" indent="-270000" algn="l" defTabSz="685800" rtl="0" eaLnBrk="1" latinLnBrk="0" hangingPunct="1">
        <a:spcBef>
          <a:spcPts val="900"/>
        </a:spcBef>
        <a:buFont typeface="Wingdings" panose="05000000000000000000" pitchFamily="2" charset="2"/>
        <a:buChar char="l"/>
        <a:defRPr kumimoji="1" sz="2400" kern="1200" baseline="0">
          <a:solidFill>
            <a:srgbClr val="203864"/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1pPr>
      <a:lvl2pPr marL="557213" indent="-270000" algn="l" defTabSz="685800" rtl="0" eaLnBrk="1" latinLnBrk="0" hangingPunct="1">
        <a:spcBef>
          <a:spcPts val="150"/>
        </a:spcBef>
        <a:buFont typeface="Wingdings" panose="05000000000000000000" pitchFamily="2" charset="2"/>
        <a:buChar char="n"/>
        <a:defRPr kumimoji="1" sz="21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2pPr>
      <a:lvl3pPr marL="740569" indent="-271463" algn="l" defTabSz="685800" rtl="0" eaLnBrk="1" latinLnBrk="0" hangingPunct="1">
        <a:spcBef>
          <a:spcPts val="150"/>
        </a:spcBef>
        <a:buFont typeface="Wingdings" panose="05000000000000000000" pitchFamily="2" charset="2"/>
        <a:buChar char="l"/>
        <a:defRPr kumimoji="1" sz="18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3pPr>
      <a:lvl4pPr marL="1012031" indent="-339329" algn="l" defTabSz="685800" rtl="0" eaLnBrk="1" latinLnBrk="0" hangingPunct="1">
        <a:spcBef>
          <a:spcPts val="150"/>
        </a:spcBef>
        <a:buFont typeface="Wingdings" panose="05000000000000000000" pitchFamily="2" charset="2"/>
        <a:buChar char="l"/>
        <a:defRPr kumimoji="1" sz="18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4pPr>
      <a:lvl5pPr marL="1276350" indent="-332185" algn="l" defTabSz="685800" rtl="0" eaLnBrk="1" latinLnBrk="0" hangingPunct="1">
        <a:spcBef>
          <a:spcPts val="150"/>
        </a:spcBef>
        <a:buFont typeface="Wingdings" panose="05000000000000000000" pitchFamily="2" charset="2"/>
        <a:buChar char="l"/>
        <a:defRPr kumimoji="1" sz="18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任意関数の非線形最小二乗法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805C6A-01DA-0E19-DA67-6047B1B309DE}"/>
              </a:ext>
            </a:extLst>
          </p:cNvPr>
          <p:cNvSpPr txBox="1"/>
          <p:nvPr/>
        </p:nvSpPr>
        <p:spPr>
          <a:xfrm>
            <a:off x="0" y="615961"/>
            <a:ext cx="9001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“Fitting/</a:t>
            </a:r>
            <a:r>
              <a:rPr lang="ja-JP" altLang="en-US" b="1" dirty="0">
                <a:solidFill>
                  <a:srgbClr val="0000FF"/>
                </a:solidFill>
              </a:rPr>
              <a:t>フィッティング</a:t>
            </a:r>
            <a:r>
              <a:rPr lang="en-US" altLang="ja-JP" b="1" dirty="0">
                <a:solidFill>
                  <a:srgbClr val="0000FF"/>
                </a:solidFill>
              </a:rPr>
              <a:t>”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=&gt;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Nonlinear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LSQ/</a:t>
            </a:r>
            <a:r>
              <a:rPr lang="ja-JP" altLang="en-US" b="1" dirty="0">
                <a:solidFill>
                  <a:srgbClr val="0000FF"/>
                </a:solidFill>
              </a:rPr>
              <a:t>非線形最小二乗法</a:t>
            </a:r>
            <a:endParaRPr lang="en-US" altLang="ja-JP" b="1" dirty="0">
              <a:solidFill>
                <a:srgbClr val="0000FF"/>
              </a:solidFill>
            </a:endParaRPr>
          </a:p>
          <a:p>
            <a:pPr marL="342900" indent="-342900">
              <a:buFontTx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ja-JP" altLang="en-US" b="1">
                <a:solidFill>
                  <a:srgbClr val="0000FF"/>
                </a:solidFill>
              </a:rPr>
              <a:t>ファイル</a:t>
            </a:r>
            <a:r>
              <a:rPr lang="ja-JP" altLang="en-US" b="1" dirty="0">
                <a:solidFill>
                  <a:srgbClr val="0000FF"/>
                </a:solidFill>
              </a:rPr>
              <a:t>選択ダイアログで </a:t>
            </a:r>
            <a:r>
              <a:rPr lang="en-US" altLang="ja-JP" b="1" dirty="0">
                <a:solidFill>
                  <a:srgbClr val="0000FF"/>
                </a:solidFill>
              </a:rPr>
              <a:t>[</a:t>
            </a:r>
            <a:r>
              <a:rPr lang="en-US" altLang="ja-JP" b="1" dirty="0" err="1">
                <a:solidFill>
                  <a:srgbClr val="0000FF"/>
                </a:solidFill>
              </a:rPr>
              <a:t>tkProg</a:t>
            </a:r>
            <a:r>
              <a:rPr lang="en-US" altLang="ja-JP" b="1" dirty="0">
                <a:solidFill>
                  <a:srgbClr val="0000FF"/>
                </a:solidFill>
              </a:rPr>
              <a:t>]\[</a:t>
            </a:r>
            <a:r>
              <a:rPr lang="en-US" altLang="ja-JP" b="1" dirty="0" err="1">
                <a:solidFill>
                  <a:srgbClr val="0000FF"/>
                </a:solidFill>
              </a:rPr>
              <a:t>tkprog_XX</a:t>
            </a:r>
            <a:r>
              <a:rPr lang="en-US" altLang="ja-JP" b="1" dirty="0">
                <a:solidFill>
                  <a:srgbClr val="0000FF"/>
                </a:solidFill>
              </a:rPr>
              <a:t>]\regression\peak.xlsx</a:t>
            </a:r>
            <a:br>
              <a:rPr lang="en-US" altLang="ja-JP" b="1" dirty="0">
                <a:solidFill>
                  <a:srgbClr val="0000FF"/>
                </a:solidFill>
              </a:rPr>
            </a:br>
            <a:r>
              <a:rPr lang="ja-JP" altLang="en-US" b="1" dirty="0">
                <a:solidFill>
                  <a:srgbClr val="0000FF"/>
                </a:solidFill>
              </a:rPr>
              <a:t>を選択</a:t>
            </a:r>
            <a:r>
              <a:rPr lang="en-US" altLang="ja-JP" b="1" dirty="0">
                <a:solidFill>
                  <a:srgbClr val="0000FF"/>
                </a:solidFill>
              </a:rPr>
              <a:t> 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C063E63-F3BA-EE05-5521-79ED8DD731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83657"/>
            <a:ext cx="6200345" cy="5174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26570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2086037C-15C9-4A46-C73F-6DB5FC4FC9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53918"/>
            <a:ext cx="9144000" cy="5150163"/>
          </a:xfrm>
          <a:prstGeom prst="rect">
            <a:avLst/>
          </a:prstGeom>
        </p:spPr>
      </p:pic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>
                <a:solidFill>
                  <a:srgbClr val="0000FF"/>
                </a:solidFill>
              </a:rPr>
              <a:t>フィッティング結果と誤差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FD6F34D-6934-08A2-B505-C147FCCC104D}"/>
              </a:ext>
            </a:extLst>
          </p:cNvPr>
          <p:cNvSpPr txBox="1"/>
          <p:nvPr/>
        </p:nvSpPr>
        <p:spPr>
          <a:xfrm>
            <a:off x="3389587" y="2057399"/>
            <a:ext cx="29545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フィッティング結果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9F9A7F5-0A10-49E3-66C7-65CF6455EAFE}"/>
              </a:ext>
            </a:extLst>
          </p:cNvPr>
          <p:cNvSpPr txBox="1"/>
          <p:nvPr/>
        </p:nvSpPr>
        <p:spPr>
          <a:xfrm>
            <a:off x="5031825" y="3250326"/>
            <a:ext cx="2954506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目的関数の平均、分散、標準偏差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誤差</a:t>
            </a:r>
            <a:r>
              <a:rPr lang="en-US" altLang="ja-JP" b="1" dirty="0">
                <a:solidFill>
                  <a:srgbClr val="0000FF"/>
                </a:solidFill>
              </a:rPr>
              <a:t>: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MAE,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MSE,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RMSE</a:t>
            </a: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評価</a:t>
            </a:r>
            <a:r>
              <a:rPr lang="en-US" altLang="ja-JP" b="1" dirty="0">
                <a:solidFill>
                  <a:srgbClr val="0000FF"/>
                </a:solidFill>
              </a:rPr>
              <a:t>: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R</a:t>
            </a:r>
            <a:r>
              <a:rPr lang="en-US" altLang="ja-JP" b="1" baseline="30000" dirty="0">
                <a:solidFill>
                  <a:srgbClr val="0000FF"/>
                </a:solidFill>
              </a:rPr>
              <a:t>2</a:t>
            </a:r>
            <a:r>
              <a:rPr lang="en-US" altLang="ja-JP" b="1" dirty="0">
                <a:solidFill>
                  <a:srgbClr val="0000FF"/>
                </a:solidFill>
              </a:rPr>
              <a:t>,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4729490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実行方法</a:t>
            </a:r>
            <a:r>
              <a:rPr lang="en-US" altLang="ja-JP" sz="3600" b="1" dirty="0">
                <a:solidFill>
                  <a:srgbClr val="0000FF"/>
                </a:solidFill>
              </a:rPr>
              <a:t>:</a:t>
            </a:r>
            <a:r>
              <a:rPr lang="ja-JP" altLang="en-US" sz="3600" b="1" dirty="0">
                <a:solidFill>
                  <a:srgbClr val="0000FF"/>
                </a:solidFill>
              </a:rPr>
              <a:t>非線形最小二乗法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32EA053-DBCC-2E1C-01B7-A52F668EA053}"/>
              </a:ext>
            </a:extLst>
          </p:cNvPr>
          <p:cNvSpPr txBox="1"/>
          <p:nvPr/>
        </p:nvSpPr>
        <p:spPr>
          <a:xfrm>
            <a:off x="142104" y="656715"/>
            <a:ext cx="900189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sz="1600" dirty="0"/>
              <a:t>Excel</a:t>
            </a:r>
            <a:r>
              <a:rPr lang="ja-JP" altLang="en-US" sz="1600" dirty="0"/>
              <a:t>の入力データに対し、</a:t>
            </a:r>
            <a:r>
              <a:rPr lang="en-US" altLang="ja-JP" sz="1600" dirty="0" err="1"/>
              <a:t>Func</a:t>
            </a:r>
            <a:r>
              <a:rPr lang="ja-JP" altLang="en-US" sz="1600" dirty="0"/>
              <a:t>で指定した </a:t>
            </a:r>
            <a:r>
              <a:rPr lang="en-US" altLang="ja-JP" sz="1600" dirty="0"/>
              <a:t>x[</a:t>
            </a:r>
            <a:r>
              <a:rPr lang="en-US" altLang="ja-JP" sz="1600" dirty="0" err="1"/>
              <a:t>i</a:t>
            </a:r>
            <a:r>
              <a:rPr lang="en-US" altLang="ja-JP" sz="1600" dirty="0"/>
              <a:t>]</a:t>
            </a:r>
            <a:r>
              <a:rPr lang="ja-JP" altLang="en-US" sz="1600" dirty="0"/>
              <a:t> を変数とする関数に、</a:t>
            </a:r>
            <a:br>
              <a:rPr lang="en-US" altLang="ja-JP" sz="1600" dirty="0"/>
            </a:br>
            <a:r>
              <a:rPr lang="ja-JP" altLang="en-US" sz="1600" dirty="0"/>
              <a:t>パラメータ </a:t>
            </a:r>
            <a:r>
              <a:rPr lang="en-US" altLang="ja-JP" sz="1600" dirty="0"/>
              <a:t>p[</a:t>
            </a:r>
            <a:r>
              <a:rPr lang="en-US" altLang="ja-JP" sz="1600" dirty="0" err="1"/>
              <a:t>i</a:t>
            </a:r>
            <a:r>
              <a:rPr lang="en-US" altLang="ja-JP" sz="1600" dirty="0"/>
              <a:t>]</a:t>
            </a:r>
            <a:r>
              <a:rPr lang="ja-JP" altLang="en-US" sz="1600" dirty="0"/>
              <a:t> をフィッティングする</a:t>
            </a:r>
            <a:endParaRPr lang="en-US" altLang="ja-JP" sz="1600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sz="1600" b="1" dirty="0">
                <a:solidFill>
                  <a:srgbClr val="0000FF"/>
                </a:solidFill>
              </a:rPr>
              <a:t>シミュレーションと初期値の選定</a:t>
            </a:r>
            <a:endParaRPr lang="en-US" altLang="ja-JP" sz="1600" b="1" dirty="0">
              <a:solidFill>
                <a:srgbClr val="0000FF"/>
              </a:solidFill>
            </a:endParaRPr>
          </a:p>
          <a:p>
            <a:pPr marL="342900" lvl="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“</a:t>
            </a:r>
            <a:r>
              <a:rPr lang="en-US" altLang="ja-JP" sz="1600" b="1" dirty="0" err="1">
                <a:solidFill>
                  <a:srgbClr val="FF0000"/>
                </a:solidFill>
              </a:rPr>
              <a:t>func</a:t>
            </a:r>
            <a:r>
              <a:rPr lang="en-US" altLang="ja-JP" sz="1600" b="1" dirty="0">
                <a:solidFill>
                  <a:srgbClr val="FF0000"/>
                </a:solidFill>
              </a:rPr>
              <a:t>”</a:t>
            </a:r>
            <a:r>
              <a:rPr lang="ja-JP" altLang="en-US" sz="1600" dirty="0"/>
              <a:t> を選ぶか、入力する</a:t>
            </a:r>
            <a:endParaRPr lang="en-US" altLang="ja-JP" sz="1600" dirty="0"/>
          </a:p>
          <a:p>
            <a:pPr marL="342900" lvl="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ja-JP" altLang="en-US" sz="1600" dirty="0"/>
              <a:t>データの変数 </a:t>
            </a:r>
            <a:r>
              <a:rPr lang="en-US" altLang="ja-JP" sz="1600" b="1" dirty="0">
                <a:solidFill>
                  <a:srgbClr val="FF0000"/>
                </a:solidFill>
              </a:rPr>
              <a:t>x[</a:t>
            </a:r>
            <a:r>
              <a:rPr lang="en-US" altLang="ja-JP" sz="1600" b="1" dirty="0" err="1">
                <a:solidFill>
                  <a:srgbClr val="FF0000"/>
                </a:solidFill>
              </a:rPr>
              <a:t>i</a:t>
            </a:r>
            <a:r>
              <a:rPr lang="en-US" altLang="ja-JP" sz="1600" b="1" dirty="0">
                <a:solidFill>
                  <a:srgbClr val="FF0000"/>
                </a:solidFill>
              </a:rPr>
              <a:t>]</a:t>
            </a:r>
            <a:r>
              <a:rPr lang="ja-JP" altLang="en-US" sz="1600" dirty="0"/>
              <a:t> を選択する。</a:t>
            </a:r>
            <a:r>
              <a:rPr lang="en-US" altLang="ja-JP" sz="1600" dirty="0"/>
              <a:t>x[1],</a:t>
            </a:r>
            <a:r>
              <a:rPr lang="ja-JP" altLang="en-US" sz="1600" dirty="0"/>
              <a:t> </a:t>
            </a:r>
            <a:r>
              <a:rPr lang="en-US" altLang="ja-JP" sz="1600" dirty="0"/>
              <a:t>x[2]</a:t>
            </a:r>
            <a:r>
              <a:rPr lang="ja-JP" altLang="en-US" sz="1600" dirty="0"/>
              <a:t> を使わないならデフォルト設定のまま</a:t>
            </a:r>
            <a:endParaRPr lang="en-US" altLang="ja-JP" sz="1600" dirty="0"/>
          </a:p>
          <a:p>
            <a:pPr marL="342900" lvl="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“Fit</a:t>
            </a:r>
            <a:r>
              <a:rPr lang="ja-JP" altLang="en-US" sz="1600" b="1" dirty="0">
                <a:solidFill>
                  <a:srgbClr val="FF0000"/>
                </a:solidFill>
              </a:rPr>
              <a:t> </a:t>
            </a:r>
            <a:r>
              <a:rPr lang="en-US" altLang="ja-JP" sz="1600" b="1" dirty="0">
                <a:solidFill>
                  <a:srgbClr val="FF0000"/>
                </a:solidFill>
              </a:rPr>
              <a:t>to:”</a:t>
            </a:r>
            <a:r>
              <a:rPr lang="ja-JP" altLang="en-US" sz="1600" b="1" dirty="0">
                <a:solidFill>
                  <a:srgbClr val="FF0000"/>
                </a:solidFill>
              </a:rPr>
              <a:t> </a:t>
            </a:r>
            <a:r>
              <a:rPr lang="ja-JP" altLang="en-US" sz="1600" dirty="0"/>
              <a:t>でフィッティングさせるデータを選ぶ</a:t>
            </a:r>
            <a:endParaRPr lang="en-US" altLang="ja-JP" sz="1600" dirty="0"/>
          </a:p>
          <a:p>
            <a:pPr marL="342900" lvl="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en-US" altLang="ja-JP" sz="1600" dirty="0"/>
              <a:t>p[</a:t>
            </a:r>
            <a:r>
              <a:rPr lang="en-US" altLang="ja-JP" sz="1600" dirty="0" err="1"/>
              <a:t>i</a:t>
            </a:r>
            <a:r>
              <a:rPr lang="en-US" altLang="ja-JP" sz="1600" dirty="0"/>
              <a:t>]</a:t>
            </a:r>
            <a:r>
              <a:rPr lang="ja-JP" altLang="en-US" sz="1600" dirty="0"/>
              <a:t>の初期値を </a:t>
            </a:r>
            <a:r>
              <a:rPr lang="en-US" altLang="ja-JP" sz="1600" b="1" dirty="0">
                <a:solidFill>
                  <a:srgbClr val="FF0000"/>
                </a:solidFill>
              </a:rPr>
              <a:t>“p0s:”</a:t>
            </a:r>
            <a:r>
              <a:rPr lang="ja-JP" altLang="en-US" sz="1600" dirty="0"/>
              <a:t> に入力する。値は </a:t>
            </a:r>
            <a:r>
              <a:rPr lang="en-US" altLang="ja-JP" sz="1600" dirty="0"/>
              <a:t>,</a:t>
            </a:r>
            <a:r>
              <a:rPr lang="ja-JP" altLang="en-US" sz="1600" dirty="0"/>
              <a:t> で区切る</a:t>
            </a:r>
            <a:endParaRPr lang="en-US" altLang="ja-JP" sz="1600" dirty="0"/>
          </a:p>
          <a:p>
            <a:pPr marL="342900" lvl="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ja-JP" altLang="en-US" sz="1600" dirty="0"/>
              <a:t>特定の </a:t>
            </a:r>
            <a:r>
              <a:rPr lang="en-US" altLang="ja-JP" sz="1600" dirty="0"/>
              <a:t>x[</a:t>
            </a:r>
            <a:r>
              <a:rPr lang="en-US" altLang="ja-JP" sz="1600" dirty="0" err="1"/>
              <a:t>i</a:t>
            </a:r>
            <a:r>
              <a:rPr lang="en-US" altLang="ja-JP" sz="1600" dirty="0"/>
              <a:t>]</a:t>
            </a:r>
            <a:r>
              <a:rPr lang="ja-JP" altLang="en-US" sz="1600" dirty="0"/>
              <a:t> の範囲だけをフィッティング対象にする場合、</a:t>
            </a:r>
            <a:r>
              <a:rPr lang="en-US" altLang="ja-JP" sz="1600" dirty="0"/>
              <a:t>“</a:t>
            </a:r>
            <a:r>
              <a:rPr lang="en-US" altLang="ja-JP" sz="1600" dirty="0" err="1"/>
              <a:t>fit_range</a:t>
            </a:r>
            <a:r>
              <a:rPr lang="en-US" altLang="ja-JP" sz="1600" dirty="0"/>
              <a:t>:”</a:t>
            </a:r>
            <a:r>
              <a:rPr lang="ja-JP" altLang="en-US" sz="1600" dirty="0"/>
              <a:t>に入力。</a:t>
            </a:r>
            <a:br>
              <a:rPr lang="en-US" altLang="ja-JP" sz="1600" dirty="0"/>
            </a:br>
            <a:r>
              <a:rPr lang="ja-JP" altLang="en-US" sz="1600" dirty="0"/>
              <a:t>範囲は 最小値</a:t>
            </a:r>
            <a:r>
              <a:rPr lang="en-US" altLang="ja-JP" sz="1600" dirty="0"/>
              <a:t>:</a:t>
            </a:r>
            <a:r>
              <a:rPr lang="ja-JP" altLang="en-US" sz="1600" dirty="0"/>
              <a:t>最大値 の形式とし、 </a:t>
            </a:r>
            <a:r>
              <a:rPr lang="en-US" altLang="ja-JP" sz="1600" dirty="0"/>
              <a:t>,</a:t>
            </a:r>
            <a:r>
              <a:rPr lang="ja-JP" altLang="en-US" sz="1600" dirty="0"/>
              <a:t> で区切る</a:t>
            </a:r>
            <a:endParaRPr lang="en-US" altLang="ja-JP" sz="1600" dirty="0"/>
          </a:p>
          <a:p>
            <a:pPr marL="34290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“simulate”</a:t>
            </a:r>
            <a:r>
              <a:rPr lang="ja-JP" altLang="en-US" sz="1600" b="1" dirty="0">
                <a:solidFill>
                  <a:srgbClr val="FF0000"/>
                </a:solidFill>
              </a:rPr>
              <a:t>ボタン</a:t>
            </a:r>
            <a:r>
              <a:rPr lang="ja-JP" altLang="en-US" sz="1600" dirty="0"/>
              <a:t> を押して</a:t>
            </a:r>
            <a:r>
              <a:rPr lang="en-US" altLang="ja-JP" sz="1600" dirty="0">
                <a:solidFill>
                  <a:srgbClr val="FF0000"/>
                </a:solidFill>
              </a:rPr>
              <a:t>p0s</a:t>
            </a:r>
            <a:r>
              <a:rPr lang="ja-JP" altLang="en-US" sz="1600" dirty="0"/>
              <a:t>の値で入力データにどの程度一致しているかを確認する。</a:t>
            </a:r>
            <a:br>
              <a:rPr lang="en-US" altLang="ja-JP" sz="1600" dirty="0"/>
            </a:br>
            <a:r>
              <a:rPr lang="ja-JP" altLang="en-US" sz="1600" dirty="0"/>
              <a:t>一致が悪い場合、</a:t>
            </a:r>
            <a:r>
              <a:rPr lang="en-US" altLang="ja-JP" sz="1600" dirty="0"/>
              <a:t>p0s</a:t>
            </a:r>
            <a:r>
              <a:rPr lang="ja-JP" altLang="en-US" sz="1600" dirty="0"/>
              <a:t> を変えて</a:t>
            </a:r>
            <a:r>
              <a:rPr lang="en-US" altLang="ja-JP" sz="1600" dirty="0"/>
              <a:t>simulate</a:t>
            </a:r>
            <a:r>
              <a:rPr lang="ja-JP" altLang="en-US" sz="1600" dirty="0"/>
              <a:t>をして一致度を上げる</a:t>
            </a:r>
            <a:endParaRPr lang="en-US" altLang="ja-JP" sz="1600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sz="1600" dirty="0"/>
          </a:p>
          <a:p>
            <a:pPr>
              <a:tabLst>
                <a:tab pos="263525" algn="l"/>
                <a:tab pos="3054350" algn="l"/>
              </a:tabLst>
              <a:defRPr/>
            </a:pPr>
            <a:r>
              <a:rPr lang="ja-JP" altLang="en-US" sz="1600" b="1" dirty="0">
                <a:solidFill>
                  <a:srgbClr val="0000FF"/>
                </a:solidFill>
              </a:rPr>
              <a:t>最小二乗</a:t>
            </a:r>
            <a:endParaRPr lang="en-US" altLang="ja-JP" sz="1600" dirty="0"/>
          </a:p>
          <a:p>
            <a:pPr marL="342900" lvl="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ja-JP" altLang="en-US" sz="1600" dirty="0"/>
              <a:t>アルゴリズム </a:t>
            </a:r>
            <a:r>
              <a:rPr lang="en-US" altLang="ja-JP" sz="1600" b="1" dirty="0">
                <a:solidFill>
                  <a:srgbClr val="FF0000"/>
                </a:solidFill>
              </a:rPr>
              <a:t>“method:”</a:t>
            </a:r>
            <a:r>
              <a:rPr lang="ja-JP" altLang="en-US" sz="1600" dirty="0"/>
              <a:t> を選ぶ。</a:t>
            </a:r>
            <a:br>
              <a:rPr lang="en-US" altLang="ja-JP" sz="1600" dirty="0"/>
            </a:br>
            <a:r>
              <a:rPr lang="ja-JP" altLang="en-US" sz="1600" dirty="0"/>
              <a:t>　初期値がよくない場合、</a:t>
            </a:r>
            <a:r>
              <a:rPr lang="en-US" altLang="ja-JP" sz="1600" dirty="0" err="1"/>
              <a:t>nelder</a:t>
            </a:r>
            <a:r>
              <a:rPr lang="en-US" altLang="ja-JP" sz="1600" dirty="0"/>
              <a:t>-mead</a:t>
            </a:r>
            <a:r>
              <a:rPr lang="ja-JP" altLang="en-US" sz="1600" dirty="0"/>
              <a:t> （</a:t>
            </a:r>
            <a:r>
              <a:rPr lang="en-US" altLang="ja-JP" sz="1600" dirty="0"/>
              <a:t>SIMPLEX</a:t>
            </a:r>
            <a:r>
              <a:rPr lang="ja-JP" altLang="en-US" sz="1600" dirty="0"/>
              <a:t>法） を選ぶ。</a:t>
            </a:r>
            <a:br>
              <a:rPr lang="en-US" altLang="ja-JP" sz="1600" dirty="0"/>
            </a:br>
            <a:r>
              <a:rPr lang="ja-JP" altLang="en-US" sz="1600" i="1" dirty="0"/>
              <a:t>　　　収束は遅いが、収束初期値範囲が広く、安定している。</a:t>
            </a:r>
            <a:br>
              <a:rPr lang="en-US" altLang="ja-JP" sz="1600" i="1" dirty="0"/>
            </a:br>
            <a:r>
              <a:rPr lang="ja-JP" altLang="en-US" sz="1600" dirty="0"/>
              <a:t>　初期値が解に近い場合、</a:t>
            </a:r>
            <a:r>
              <a:rPr lang="en-US" altLang="ja-JP" sz="1600" dirty="0"/>
              <a:t>cg</a:t>
            </a:r>
            <a:r>
              <a:rPr lang="ja-JP" altLang="en-US" sz="1600" dirty="0"/>
              <a:t> </a:t>
            </a:r>
            <a:r>
              <a:rPr lang="en-US" altLang="ja-JP" sz="1600" dirty="0"/>
              <a:t>(</a:t>
            </a:r>
            <a:r>
              <a:rPr lang="ja-JP" altLang="en-US" sz="1600" dirty="0"/>
              <a:t>共役勾配法</a:t>
            </a:r>
            <a:r>
              <a:rPr lang="en-US" altLang="ja-JP" sz="1600" dirty="0"/>
              <a:t>)</a:t>
            </a:r>
            <a:r>
              <a:rPr lang="ja-JP" altLang="en-US" sz="1600" dirty="0"/>
              <a:t> を選んでもうまくいく可能性がある。</a:t>
            </a:r>
            <a:br>
              <a:rPr lang="en-US" altLang="ja-JP" sz="1600" dirty="0"/>
            </a:br>
            <a:r>
              <a:rPr lang="ja-JP" altLang="en-US" sz="1600" i="1" dirty="0"/>
              <a:t>　　　収束は早いが、初期値が解に近くないと発散する</a:t>
            </a:r>
            <a:endParaRPr lang="en-US" altLang="ja-JP" sz="1600" dirty="0"/>
          </a:p>
          <a:p>
            <a:pPr marL="34290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ja-JP" altLang="en-US" sz="1600" dirty="0"/>
              <a:t>繰り返し計算の最大数を入力する</a:t>
            </a:r>
            <a:br>
              <a:rPr lang="en-US" altLang="ja-JP" sz="1600" dirty="0"/>
            </a:br>
            <a:r>
              <a:rPr lang="ja-JP" altLang="en-US" sz="1600" dirty="0"/>
              <a:t>　</a:t>
            </a:r>
            <a:r>
              <a:rPr lang="en-US" altLang="ja-JP" sz="1600" dirty="0" err="1"/>
              <a:t>nelder</a:t>
            </a:r>
            <a:r>
              <a:rPr lang="en-US" altLang="ja-JP" sz="1600" dirty="0"/>
              <a:t>-mead</a:t>
            </a:r>
            <a:r>
              <a:rPr lang="ja-JP" altLang="en-US" sz="1600" dirty="0"/>
              <a:t>法の場合は</a:t>
            </a:r>
            <a:r>
              <a:rPr lang="en-US" altLang="ja-JP" sz="1600" dirty="0"/>
              <a:t>1000</a:t>
            </a:r>
            <a:r>
              <a:rPr lang="ja-JP" altLang="en-US" sz="1600" dirty="0"/>
              <a:t>程度、</a:t>
            </a:r>
            <a:r>
              <a:rPr lang="en-US" altLang="ja-JP" sz="1600" dirty="0"/>
              <a:t>cg</a:t>
            </a:r>
            <a:r>
              <a:rPr lang="ja-JP" altLang="en-US" sz="1600" dirty="0"/>
              <a:t>の場合は</a:t>
            </a:r>
            <a:r>
              <a:rPr lang="en-US" altLang="ja-JP" sz="1600" dirty="0"/>
              <a:t>100</a:t>
            </a:r>
            <a:r>
              <a:rPr lang="ja-JP" altLang="en-US" sz="1600" dirty="0"/>
              <a:t>程度</a:t>
            </a:r>
            <a:endParaRPr lang="en-US" altLang="ja-JP" sz="1600" dirty="0"/>
          </a:p>
          <a:p>
            <a:pPr marL="342900" lvl="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ja-JP" altLang="en-US" sz="1600" dirty="0"/>
              <a:t>収束判定条件 </a:t>
            </a:r>
            <a:r>
              <a:rPr lang="en-US" altLang="ja-JP" sz="1600" dirty="0"/>
              <a:t>“</a:t>
            </a:r>
            <a:r>
              <a:rPr lang="en-US" altLang="ja-JP" sz="1600" dirty="0" err="1"/>
              <a:t>tol</a:t>
            </a:r>
            <a:r>
              <a:rPr lang="en-US" altLang="ja-JP" sz="1600" dirty="0"/>
              <a:t>:”</a:t>
            </a:r>
            <a:r>
              <a:rPr lang="ja-JP" altLang="en-US" sz="1600" dirty="0"/>
              <a:t> を入力する。たいていは</a:t>
            </a:r>
            <a:r>
              <a:rPr lang="en-US" altLang="ja-JP" sz="1600" dirty="0"/>
              <a:t>1e-5</a:t>
            </a:r>
            <a:r>
              <a:rPr lang="ja-JP" altLang="en-US" sz="1600" dirty="0"/>
              <a:t> </a:t>
            </a:r>
            <a:r>
              <a:rPr lang="en-US" altLang="ja-JP" sz="1600" dirty="0"/>
              <a:t>(10</a:t>
            </a:r>
            <a:r>
              <a:rPr lang="en-US" altLang="ja-JP" sz="1600" baseline="30000" dirty="0"/>
              <a:t>-5</a:t>
            </a:r>
            <a:r>
              <a:rPr lang="en-US" altLang="ja-JP" sz="1600" dirty="0"/>
              <a:t>)</a:t>
            </a:r>
            <a:r>
              <a:rPr lang="ja-JP" altLang="en-US" sz="1600" dirty="0"/>
              <a:t> だろう</a:t>
            </a:r>
            <a:endParaRPr lang="en-US" altLang="ja-JP" sz="1600" dirty="0"/>
          </a:p>
          <a:p>
            <a:pPr marL="342900" lvl="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“fit”</a:t>
            </a:r>
            <a:r>
              <a:rPr lang="ja-JP" altLang="en-US" sz="1600" b="1" dirty="0">
                <a:solidFill>
                  <a:srgbClr val="FF0000"/>
                </a:solidFill>
              </a:rPr>
              <a:t> </a:t>
            </a:r>
            <a:r>
              <a:rPr lang="ja-JP" altLang="en-US" sz="1600" dirty="0"/>
              <a:t>で最小自乗計算を実行。グラフ画面が出ない場合は </a:t>
            </a:r>
            <a:r>
              <a:rPr lang="en-US" altLang="ja-JP" sz="1600" dirty="0"/>
              <a:t>“fit(debug)”</a:t>
            </a:r>
            <a:r>
              <a:rPr lang="ja-JP" altLang="en-US" sz="1600" dirty="0"/>
              <a:t> で実行すると、</a:t>
            </a:r>
            <a:br>
              <a:rPr lang="en-US" altLang="ja-JP" sz="1600" dirty="0"/>
            </a:br>
            <a:r>
              <a:rPr lang="ja-JP" altLang="en-US" sz="1600" dirty="0"/>
              <a:t>コンソールが残ってエラーメッセ時を確認できる。</a:t>
            </a: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52218659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simulate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A1D49371-810E-26EC-12DD-71E64EE691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576" y="599209"/>
            <a:ext cx="7499824" cy="6258791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5E67AE-5DD2-011C-C1A8-747261FE886E}"/>
              </a:ext>
            </a:extLst>
          </p:cNvPr>
          <p:cNvSpPr txBox="1"/>
          <p:nvPr/>
        </p:nvSpPr>
        <p:spPr>
          <a:xfrm>
            <a:off x="95250" y="56750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b="1" dirty="0">
                <a:solidFill>
                  <a:srgbClr val="0000FF"/>
                </a:solidFill>
              </a:rPr>
              <a:t>設定例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6026271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simulate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454F8C9-55B1-6399-FC48-6B74D0183B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94462"/>
            <a:ext cx="9144000" cy="518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58619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fit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2CA8297-7A32-F30D-7B7D-20E824C3E5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37287"/>
            <a:ext cx="9144000" cy="518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64142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コンソール画面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40EFA083-EEB9-61B5-9CD9-1D397567CB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53918"/>
            <a:ext cx="9144000" cy="5150163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8E3639D-1C64-898F-069C-F1477938DFAE}"/>
              </a:ext>
            </a:extLst>
          </p:cNvPr>
          <p:cNvSpPr txBox="1"/>
          <p:nvPr/>
        </p:nvSpPr>
        <p:spPr>
          <a:xfrm>
            <a:off x="2695574" y="3428999"/>
            <a:ext cx="4972821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注意</a:t>
            </a:r>
            <a:r>
              <a:rPr lang="en-US" altLang="ja-JP" b="1" dirty="0">
                <a:solidFill>
                  <a:srgbClr val="0000FF"/>
                </a:solidFill>
              </a:rPr>
              <a:t>: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Warning</a:t>
            </a:r>
            <a:r>
              <a:rPr lang="ja-JP" altLang="en-US" b="1" dirty="0">
                <a:solidFill>
                  <a:srgbClr val="0000FF"/>
                </a:solidFill>
              </a:rPr>
              <a:t>と </a:t>
            </a:r>
            <a:r>
              <a:rPr lang="en-US" altLang="ja-JP" b="1" dirty="0">
                <a:solidFill>
                  <a:srgbClr val="0000FF"/>
                </a:solidFill>
              </a:rPr>
              <a:t>“Function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did not converge”</a:t>
            </a: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新しいパラメータ </a:t>
            </a:r>
            <a:r>
              <a:rPr lang="en-US" altLang="ja-JP" b="1" dirty="0">
                <a:solidFill>
                  <a:srgbClr val="0000FF"/>
                </a:solidFill>
              </a:rPr>
              <a:t>p(</a:t>
            </a:r>
            <a:r>
              <a:rPr lang="en-US" altLang="ja-JP" b="1" dirty="0" err="1">
                <a:solidFill>
                  <a:srgbClr val="0000FF"/>
                </a:solidFill>
              </a:rPr>
              <a:t>i</a:t>
            </a:r>
            <a:r>
              <a:rPr lang="en-US" altLang="ja-JP" b="1" dirty="0">
                <a:solidFill>
                  <a:srgbClr val="0000FF"/>
                </a:solidFill>
              </a:rPr>
              <a:t>)</a:t>
            </a:r>
            <a:r>
              <a:rPr lang="ja-JP" altLang="en-US" b="1" dirty="0">
                <a:solidFill>
                  <a:srgbClr val="0000FF"/>
                </a:solidFill>
              </a:rPr>
              <a:t> を </a:t>
            </a:r>
            <a:r>
              <a:rPr lang="en-US" altLang="ja-JP" b="1" dirty="0">
                <a:solidFill>
                  <a:srgbClr val="0000FF"/>
                </a:solidFill>
              </a:rPr>
              <a:t>p0s</a:t>
            </a:r>
            <a:r>
              <a:rPr lang="ja-JP" altLang="en-US" b="1" dirty="0">
                <a:solidFill>
                  <a:srgbClr val="0000FF"/>
                </a:solidFill>
              </a:rPr>
              <a:t>に入れ、再度</a:t>
            </a:r>
            <a:r>
              <a:rPr lang="en-US" altLang="ja-JP" b="1" dirty="0">
                <a:solidFill>
                  <a:srgbClr val="0000FF"/>
                </a:solidFill>
              </a:rPr>
              <a:t>fit</a:t>
            </a:r>
            <a:r>
              <a:rPr lang="ja-JP" altLang="en-US" b="1" dirty="0">
                <a:solidFill>
                  <a:srgbClr val="0000FF"/>
                </a:solidFill>
              </a:rPr>
              <a:t>を行う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また、</a:t>
            </a:r>
            <a:r>
              <a:rPr lang="en-US" altLang="ja-JP" b="1" dirty="0">
                <a:solidFill>
                  <a:srgbClr val="0000FF"/>
                </a:solidFill>
              </a:rPr>
              <a:t>#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of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max </a:t>
            </a:r>
            <a:r>
              <a:rPr lang="en-US" altLang="ja-JP" b="1" dirty="0" err="1">
                <a:solidFill>
                  <a:srgbClr val="0000FF"/>
                </a:solidFill>
              </a:rPr>
              <a:t>iter</a:t>
            </a:r>
            <a:r>
              <a:rPr lang="en-US" altLang="ja-JP" b="1" dirty="0">
                <a:solidFill>
                  <a:srgbClr val="0000FF"/>
                </a:solidFill>
              </a:rPr>
              <a:t>:</a:t>
            </a:r>
            <a:r>
              <a:rPr lang="ja-JP" altLang="en-US" b="1" dirty="0">
                <a:solidFill>
                  <a:srgbClr val="0000FF"/>
                </a:solidFill>
              </a:rPr>
              <a:t> を大きくする</a:t>
            </a:r>
            <a:br>
              <a:rPr lang="en-US" altLang="ja-JP" b="1" dirty="0">
                <a:solidFill>
                  <a:srgbClr val="0000FF"/>
                </a:solidFill>
              </a:rPr>
            </a:br>
            <a:r>
              <a:rPr lang="ja-JP" altLang="en-US" b="1" dirty="0">
                <a:solidFill>
                  <a:srgbClr val="0000FF"/>
                </a:solidFill>
              </a:rPr>
              <a:t>　</a:t>
            </a:r>
            <a:r>
              <a:rPr lang="en-US" altLang="ja-JP" b="1" dirty="0">
                <a:solidFill>
                  <a:srgbClr val="0000FF"/>
                </a:solidFill>
              </a:rPr>
              <a:t>f</a:t>
            </a:r>
            <a:r>
              <a:rPr lang="ja-JP" altLang="en-US" b="1" dirty="0">
                <a:solidFill>
                  <a:srgbClr val="0000FF"/>
                </a:solidFill>
              </a:rPr>
              <a:t>の値 </a:t>
            </a:r>
            <a:r>
              <a:rPr lang="en-US" altLang="ja-JP" b="1" dirty="0">
                <a:solidFill>
                  <a:srgbClr val="0000FF"/>
                </a:solidFill>
              </a:rPr>
              <a:t>2.1e-7</a:t>
            </a:r>
            <a:r>
              <a:rPr lang="ja-JP" altLang="en-US" b="1" dirty="0">
                <a:solidFill>
                  <a:srgbClr val="0000FF"/>
                </a:solidFill>
              </a:rPr>
              <a:t> は</a:t>
            </a:r>
            <a:r>
              <a:rPr lang="en-US" altLang="ja-JP" b="1" dirty="0" err="1">
                <a:solidFill>
                  <a:srgbClr val="0000FF"/>
                </a:solidFill>
              </a:rPr>
              <a:t>tol</a:t>
            </a:r>
            <a:r>
              <a:rPr lang="en-US" altLang="ja-JP" b="1" dirty="0">
                <a:solidFill>
                  <a:srgbClr val="0000FF"/>
                </a:solidFill>
              </a:rPr>
              <a:t>=1e-5</a:t>
            </a:r>
            <a:r>
              <a:rPr lang="ja-JP" altLang="en-US" b="1" dirty="0">
                <a:solidFill>
                  <a:srgbClr val="0000FF"/>
                </a:solidFill>
              </a:rPr>
              <a:t> 以下になっているので、</a:t>
            </a:r>
            <a:r>
              <a:rPr lang="en-US" altLang="ja-JP" b="1" dirty="0">
                <a:solidFill>
                  <a:srgbClr val="0000FF"/>
                </a:solidFill>
              </a:rPr>
              <a:t>p(</a:t>
            </a:r>
            <a:r>
              <a:rPr lang="en-US" altLang="ja-JP" b="1" dirty="0" err="1">
                <a:solidFill>
                  <a:srgbClr val="0000FF"/>
                </a:solidFill>
              </a:rPr>
              <a:t>i</a:t>
            </a:r>
            <a:r>
              <a:rPr lang="en-US" altLang="ja-JP" b="1" dirty="0">
                <a:solidFill>
                  <a:srgbClr val="0000FF"/>
                </a:solidFill>
              </a:rPr>
              <a:t>)</a:t>
            </a:r>
            <a:r>
              <a:rPr lang="ja-JP" altLang="en-US" b="1" dirty="0">
                <a:solidFill>
                  <a:srgbClr val="0000FF"/>
                </a:solidFill>
              </a:rPr>
              <a:t> の変化が </a:t>
            </a:r>
            <a:r>
              <a:rPr lang="en-US" altLang="ja-JP" b="1" dirty="0" err="1">
                <a:solidFill>
                  <a:srgbClr val="0000FF"/>
                </a:solidFill>
              </a:rPr>
              <a:t>tol</a:t>
            </a:r>
            <a:r>
              <a:rPr lang="ja-JP" altLang="en-US" b="1" dirty="0">
                <a:solidFill>
                  <a:srgbClr val="0000FF"/>
                </a:solidFill>
              </a:rPr>
              <a:t> 以上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　　</a:t>
            </a:r>
            <a:r>
              <a:rPr lang="en-US" altLang="ja-JP" b="1" dirty="0">
                <a:solidFill>
                  <a:srgbClr val="0000FF"/>
                </a:solidFill>
              </a:rPr>
              <a:t>=&gt;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h</a:t>
            </a:r>
            <a:r>
              <a:rPr lang="ja-JP" altLang="en-US" b="1" dirty="0">
                <a:solidFill>
                  <a:srgbClr val="0000FF"/>
                </a:solidFill>
              </a:rPr>
              <a:t> を</a:t>
            </a:r>
            <a:r>
              <a:rPr lang="en-US" altLang="ja-JP" b="1" dirty="0" err="1">
                <a:solidFill>
                  <a:srgbClr val="0000FF"/>
                </a:solidFill>
              </a:rPr>
              <a:t>tol</a:t>
            </a:r>
            <a:r>
              <a:rPr lang="ja-JP" altLang="en-US" b="1" dirty="0">
                <a:solidFill>
                  <a:srgbClr val="0000FF"/>
                </a:solidFill>
              </a:rPr>
              <a:t>程度に小さくする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02964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>
            <a:extLst>
              <a:ext uri="{FF2B5EF4-FFF2-40B4-BE49-F238E27FC236}">
                <a16:creationId xmlns:a16="http://schemas.microsoft.com/office/drawing/2014/main" id="{6946869C-FAC6-8052-227E-023414AC60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2069" y="752172"/>
            <a:ext cx="7316529" cy="6105827"/>
          </a:xfrm>
          <a:prstGeom prst="rect">
            <a:avLst/>
          </a:prstGeom>
        </p:spPr>
      </p:pic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2</a:t>
            </a:r>
            <a:r>
              <a:rPr lang="ja-JP" altLang="en-US" sz="3600" b="1" dirty="0">
                <a:solidFill>
                  <a:srgbClr val="0000FF"/>
                </a:solidFill>
              </a:rPr>
              <a:t>回目のフィッティング設定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AA55258-0FC5-E0ED-2D0D-1581813410D4}"/>
              </a:ext>
            </a:extLst>
          </p:cNvPr>
          <p:cNvSpPr/>
          <p:nvPr/>
        </p:nvSpPr>
        <p:spPr bwMode="auto">
          <a:xfrm>
            <a:off x="1752600" y="4552950"/>
            <a:ext cx="3476625" cy="2667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4A5060A-7B9E-C70B-1BE3-57E3A2A8AB10}"/>
              </a:ext>
            </a:extLst>
          </p:cNvPr>
          <p:cNvSpPr/>
          <p:nvPr/>
        </p:nvSpPr>
        <p:spPr bwMode="auto">
          <a:xfrm>
            <a:off x="1752600" y="4860348"/>
            <a:ext cx="3476625" cy="24245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1B50FE6-5C34-383E-1795-B213BE14D141}"/>
              </a:ext>
            </a:extLst>
          </p:cNvPr>
          <p:cNvSpPr txBox="1"/>
          <p:nvPr/>
        </p:nvSpPr>
        <p:spPr>
          <a:xfrm>
            <a:off x="238125" y="450939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b="1" dirty="0">
                <a:solidFill>
                  <a:srgbClr val="0000FF"/>
                </a:solidFill>
              </a:rPr>
              <a:t>初期値を更新</a:t>
            </a:r>
            <a:endParaRPr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C0DAFCB-6292-1C02-DCD3-F1229694BECD}"/>
              </a:ext>
            </a:extLst>
          </p:cNvPr>
          <p:cNvSpPr txBox="1"/>
          <p:nvPr/>
        </p:nvSpPr>
        <p:spPr>
          <a:xfrm>
            <a:off x="142875" y="4785615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b="1" dirty="0">
                <a:solidFill>
                  <a:srgbClr val="0000FF"/>
                </a:solidFill>
              </a:rPr>
              <a:t>繰り返し回数を</a:t>
            </a:r>
            <a:endParaRPr lang="en-US" altLang="ja-JP" sz="1800" b="1" dirty="0">
              <a:solidFill>
                <a:srgbClr val="0000FF"/>
              </a:solidFill>
            </a:endParaRPr>
          </a:p>
          <a:p>
            <a:r>
              <a:rPr lang="ja-JP" altLang="en-US" sz="1800" b="1" dirty="0">
                <a:solidFill>
                  <a:srgbClr val="0000FF"/>
                </a:solidFill>
              </a:rPr>
              <a:t>増加</a:t>
            </a:r>
            <a:endParaRPr lang="ja-JP" altLang="en-US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DDC27D9-7AD8-E26B-3249-3AA073904DDE}"/>
              </a:ext>
            </a:extLst>
          </p:cNvPr>
          <p:cNvSpPr/>
          <p:nvPr/>
        </p:nvSpPr>
        <p:spPr bwMode="auto">
          <a:xfrm>
            <a:off x="1743075" y="5327073"/>
            <a:ext cx="3476625" cy="24245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1EF4010-016E-5B4A-45BF-14C5BBF8F9A7}"/>
              </a:ext>
            </a:extLst>
          </p:cNvPr>
          <p:cNvSpPr txBox="1"/>
          <p:nvPr/>
        </p:nvSpPr>
        <p:spPr>
          <a:xfrm>
            <a:off x="714375" y="528091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800" b="1" dirty="0">
                <a:solidFill>
                  <a:srgbClr val="0000FF"/>
                </a:solidFill>
              </a:rPr>
              <a:t>h</a:t>
            </a:r>
            <a:r>
              <a:rPr lang="ja-JP" altLang="en-US" b="1" dirty="0">
                <a:solidFill>
                  <a:srgbClr val="0000FF"/>
                </a:solidFill>
              </a:rPr>
              <a:t>を小さく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929080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2</a:t>
            </a:r>
            <a:r>
              <a:rPr lang="ja-JP" altLang="en-US" sz="3600" b="1" dirty="0">
                <a:solidFill>
                  <a:srgbClr val="0000FF"/>
                </a:solidFill>
              </a:rPr>
              <a:t>回目の</a:t>
            </a:r>
            <a:r>
              <a:rPr lang="en-US" altLang="ja-JP" sz="3600" b="1" dirty="0">
                <a:solidFill>
                  <a:srgbClr val="0000FF"/>
                </a:solidFill>
              </a:rPr>
              <a:t>fit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CB608243-DBFE-439B-D4F7-F078AA3B20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37287"/>
            <a:ext cx="9144000" cy="518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57779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2</a:t>
            </a:r>
            <a:r>
              <a:rPr lang="ja-JP" altLang="en-US" sz="3600" b="1" dirty="0">
                <a:solidFill>
                  <a:srgbClr val="0000FF"/>
                </a:solidFill>
              </a:rPr>
              <a:t>回目の</a:t>
            </a:r>
            <a:r>
              <a:rPr lang="en-US" altLang="ja-JP" sz="3600" b="1" dirty="0">
                <a:solidFill>
                  <a:srgbClr val="0000FF"/>
                </a:solidFill>
              </a:rPr>
              <a:t>fit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20538D83-A71D-B5F7-3E6A-F6E9A676C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53918"/>
            <a:ext cx="9144000" cy="5150163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27CF83D-73A4-E48A-8B96-78A6520AFD12}"/>
              </a:ext>
            </a:extLst>
          </p:cNvPr>
          <p:cNvSpPr txBox="1"/>
          <p:nvPr/>
        </p:nvSpPr>
        <p:spPr>
          <a:xfrm>
            <a:off x="2895599" y="2247899"/>
            <a:ext cx="4972821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同じ収束エラーが残っている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・若干 </a:t>
            </a:r>
            <a:r>
              <a:rPr lang="en-US" altLang="ja-JP" b="1" dirty="0">
                <a:solidFill>
                  <a:srgbClr val="0000FF"/>
                </a:solidFill>
              </a:rPr>
              <a:t>f</a:t>
            </a:r>
            <a:r>
              <a:rPr lang="ja-JP" altLang="en-US" b="1" dirty="0">
                <a:solidFill>
                  <a:srgbClr val="0000FF"/>
                </a:solidFill>
              </a:rPr>
              <a:t> の値は小さくなった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・</a:t>
            </a:r>
            <a:r>
              <a:rPr lang="en-US" altLang="ja-JP" b="1" dirty="0">
                <a:solidFill>
                  <a:srgbClr val="0000FF"/>
                </a:solidFill>
              </a:rPr>
              <a:t>p(</a:t>
            </a:r>
            <a:r>
              <a:rPr lang="en-US" altLang="ja-JP" b="1" dirty="0" err="1">
                <a:solidFill>
                  <a:srgbClr val="0000FF"/>
                </a:solidFill>
              </a:rPr>
              <a:t>i</a:t>
            </a:r>
            <a:r>
              <a:rPr lang="en-US" altLang="ja-JP" b="1" dirty="0">
                <a:solidFill>
                  <a:srgbClr val="0000FF"/>
                </a:solidFill>
              </a:rPr>
              <a:t>)</a:t>
            </a:r>
            <a:r>
              <a:rPr lang="ja-JP" altLang="en-US" b="1" dirty="0">
                <a:solidFill>
                  <a:srgbClr val="0000FF"/>
                </a:solidFill>
              </a:rPr>
              <a:t>は必要な精度で変化していない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・フィッティングのグラフも問題ない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　</a:t>
            </a:r>
            <a:r>
              <a:rPr lang="en-US" altLang="ja-JP" b="1" dirty="0">
                <a:solidFill>
                  <a:srgbClr val="0000FF"/>
                </a:solidFill>
              </a:rPr>
              <a:t>=&gt;</a:t>
            </a:r>
            <a:r>
              <a:rPr lang="ja-JP" altLang="en-US" b="1" dirty="0">
                <a:solidFill>
                  <a:srgbClr val="0000FF"/>
                </a:solidFill>
              </a:rPr>
              <a:t> 収束した</a:t>
            </a:r>
            <a:r>
              <a:rPr lang="ja-JP" altLang="en-US" b="1">
                <a:solidFill>
                  <a:srgbClr val="0000FF"/>
                </a:solidFill>
              </a:rPr>
              <a:t>と判断する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7073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0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Verdana"/>
        <a:ea typeface="メイリオ"/>
        <a:cs typeface=""/>
      </a:majorFont>
      <a:minorFont>
        <a:latin typeface="Verdana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>
            <a:latin typeface="ＭＳ Ｐゴシック" panose="020B0600070205080204" pitchFamily="50" charset="-128"/>
            <a:ea typeface="ＭＳ Ｐゴシック" panose="020B0600070205080204" pitchFamily="50" charset="-128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39999</TotalTime>
  <Words>550</Words>
  <Application>Microsoft Office PowerPoint</Application>
  <PresentationFormat>画面に合わせる (4:3)</PresentationFormat>
  <Paragraphs>58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10</vt:i4>
      </vt:variant>
    </vt:vector>
  </HeadingPairs>
  <TitlesOfParts>
    <vt:vector size="20" baseType="lpstr">
      <vt:lpstr>等线</vt:lpstr>
      <vt:lpstr>ＭＳ Ｐゴシック</vt:lpstr>
      <vt:lpstr>メイリオ</vt:lpstr>
      <vt:lpstr>Arial</vt:lpstr>
      <vt:lpstr>Calibri</vt:lpstr>
      <vt:lpstr>Times New Roman</vt:lpstr>
      <vt:lpstr>Verdana</vt:lpstr>
      <vt:lpstr>Wingdings</vt:lpstr>
      <vt:lpstr>101_標準デザイン</vt:lpstr>
      <vt:lpstr>Office テーマ</vt:lpstr>
      <vt:lpstr>任意関数の非線形最小二乗法</vt:lpstr>
      <vt:lpstr>実行方法:非線形最小二乗法</vt:lpstr>
      <vt:lpstr>simulate</vt:lpstr>
      <vt:lpstr>simulate</vt:lpstr>
      <vt:lpstr>fit</vt:lpstr>
      <vt:lpstr>コンソール画面</vt:lpstr>
      <vt:lpstr>2回目のフィッティング設定</vt:lpstr>
      <vt:lpstr>2回目のfit</vt:lpstr>
      <vt:lpstr>2回目のfit</vt:lpstr>
      <vt:lpstr>フィッティング結果と誤差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HE XINYI</dc:creator>
  <cp:lastModifiedBy>神谷 利夫</cp:lastModifiedBy>
  <cp:revision>1867</cp:revision>
  <cp:lastPrinted>2019-01-16T07:11:21Z</cp:lastPrinted>
  <dcterms:created xsi:type="dcterms:W3CDTF">2018-09-23T14:38:03Z</dcterms:created>
  <dcterms:modified xsi:type="dcterms:W3CDTF">2023-04-11T07:34:16Z</dcterms:modified>
</cp:coreProperties>
</file>