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4004" r:id="rId2"/>
    <p:sldMasterId id="2147484016" r:id="rId3"/>
    <p:sldMasterId id="2147484029" r:id="rId4"/>
    <p:sldMasterId id="2147484041" r:id="rId5"/>
  </p:sldMasterIdLst>
  <p:notesMasterIdLst>
    <p:notesMasterId r:id="rId28"/>
  </p:notesMasterIdLst>
  <p:sldIdLst>
    <p:sldId id="4789" r:id="rId6"/>
    <p:sldId id="4898" r:id="rId7"/>
    <p:sldId id="4899" r:id="rId8"/>
    <p:sldId id="4915" r:id="rId9"/>
    <p:sldId id="4916" r:id="rId10"/>
    <p:sldId id="4940" r:id="rId11"/>
    <p:sldId id="4941" r:id="rId12"/>
    <p:sldId id="4938" r:id="rId13"/>
    <p:sldId id="4939" r:id="rId14"/>
    <p:sldId id="4930" r:id="rId15"/>
    <p:sldId id="4932" r:id="rId16"/>
    <p:sldId id="4933" r:id="rId17"/>
    <p:sldId id="4934" r:id="rId18"/>
    <p:sldId id="1777" r:id="rId19"/>
    <p:sldId id="1827" r:id="rId20"/>
    <p:sldId id="4935" r:id="rId21"/>
    <p:sldId id="4936" r:id="rId22"/>
    <p:sldId id="4921" r:id="rId23"/>
    <p:sldId id="4927" r:id="rId24"/>
    <p:sldId id="4926" r:id="rId25"/>
    <p:sldId id="4922" r:id="rId26"/>
    <p:sldId id="4937" r:id="rId2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神谷 利夫" initials="神谷" lastIdx="1" clrIdx="0">
    <p:extLst>
      <p:ext uri="{19B8F6BF-5375-455C-9EA6-DF929625EA0E}">
        <p15:presenceInfo xmlns:p15="http://schemas.microsoft.com/office/powerpoint/2012/main" userId="7d9dfa9c7fba71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3" autoAdjust="0"/>
    <p:restoredTop sz="96652" autoAdjust="0"/>
  </p:normalViewPr>
  <p:slideViewPr>
    <p:cSldViewPr snapToGrid="0">
      <p:cViewPr varScale="1">
        <p:scale>
          <a:sx n="151" d="100"/>
          <a:sy n="151" d="100"/>
        </p:scale>
        <p:origin x="162" y="4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SCF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25968;&#20516;&#35336;&#31639;&#12487;&#12540;&#12479;\Newt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25968;&#20516;&#35336;&#31639;&#12487;&#12540;&#12479;\FermiLev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512477050552339E-2"/>
          <c:y val="1.9378753417583675E-2"/>
          <c:w val="0.93444466316710417"/>
          <c:h val="0.9434951881014874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'0.25(-x^3+x^2-2)'!$G$2</c:f>
              <c:strCache>
                <c:ptCount val="1"/>
                <c:pt idx="0">
                  <c:v>f(x)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'0.25(-x^3+x^2-2)'!$F$3:$F$31</c:f>
              <c:numCache>
                <c:formatCode>General</c:formatCode>
                <c:ptCount val="29"/>
                <c:pt idx="0">
                  <c:v>-3</c:v>
                </c:pt>
                <c:pt idx="1">
                  <c:v>-2.8</c:v>
                </c:pt>
                <c:pt idx="2">
                  <c:v>-2.6</c:v>
                </c:pt>
                <c:pt idx="3">
                  <c:v>-2.4</c:v>
                </c:pt>
                <c:pt idx="4">
                  <c:v>-2.2000000000000002</c:v>
                </c:pt>
                <c:pt idx="5">
                  <c:v>-2</c:v>
                </c:pt>
                <c:pt idx="6">
                  <c:v>-1.8</c:v>
                </c:pt>
                <c:pt idx="7">
                  <c:v>-1.6</c:v>
                </c:pt>
                <c:pt idx="8">
                  <c:v>-1.4</c:v>
                </c:pt>
                <c:pt idx="9">
                  <c:v>-1.2</c:v>
                </c:pt>
                <c:pt idx="10">
                  <c:v>-1</c:v>
                </c:pt>
                <c:pt idx="11">
                  <c:v>-0.8</c:v>
                </c:pt>
                <c:pt idx="12">
                  <c:v>-0.60000000000000009</c:v>
                </c:pt>
                <c:pt idx="13">
                  <c:v>-0.4</c:v>
                </c:pt>
                <c:pt idx="14">
                  <c:v>-0.2</c:v>
                </c:pt>
                <c:pt idx="15">
                  <c:v>0</c:v>
                </c:pt>
                <c:pt idx="16">
                  <c:v>0.2</c:v>
                </c:pt>
                <c:pt idx="17">
                  <c:v>0.4</c:v>
                </c:pt>
                <c:pt idx="18">
                  <c:v>0.60000000000000009</c:v>
                </c:pt>
                <c:pt idx="19">
                  <c:v>0.8</c:v>
                </c:pt>
                <c:pt idx="20">
                  <c:v>1</c:v>
                </c:pt>
                <c:pt idx="21">
                  <c:v>1.2</c:v>
                </c:pt>
                <c:pt idx="22">
                  <c:v>1.4</c:v>
                </c:pt>
                <c:pt idx="23">
                  <c:v>1.6</c:v>
                </c:pt>
                <c:pt idx="24">
                  <c:v>1.8</c:v>
                </c:pt>
                <c:pt idx="25">
                  <c:v>2</c:v>
                </c:pt>
                <c:pt idx="26">
                  <c:v>2.2000000000000002</c:v>
                </c:pt>
                <c:pt idx="27">
                  <c:v>2.4</c:v>
                </c:pt>
                <c:pt idx="28">
                  <c:v>2.6</c:v>
                </c:pt>
              </c:numCache>
            </c:numRef>
          </c:xVal>
          <c:yVal>
            <c:numRef>
              <c:f>'0.25(-x^3+x^2-2)'!$G$3:$G$31</c:f>
              <c:numCache>
                <c:formatCode>General</c:formatCode>
                <c:ptCount val="29"/>
                <c:pt idx="0">
                  <c:v>-36.200000000000003</c:v>
                </c:pt>
                <c:pt idx="1">
                  <c:v>-29.99199999999999</c:v>
                </c:pt>
                <c:pt idx="2">
                  <c:v>-24.536000000000005</c:v>
                </c:pt>
                <c:pt idx="3">
                  <c:v>-19.783999999999995</c:v>
                </c:pt>
                <c:pt idx="4">
                  <c:v>-15.688000000000001</c:v>
                </c:pt>
                <c:pt idx="5">
                  <c:v>-12.2</c:v>
                </c:pt>
                <c:pt idx="6">
                  <c:v>-9.272000000000002</c:v>
                </c:pt>
                <c:pt idx="7">
                  <c:v>-6.8560000000000016</c:v>
                </c:pt>
                <c:pt idx="8">
                  <c:v>-4.903999999999999</c:v>
                </c:pt>
                <c:pt idx="9">
                  <c:v>-3.3680000000000003</c:v>
                </c:pt>
                <c:pt idx="10">
                  <c:v>-2.2000000000000002</c:v>
                </c:pt>
                <c:pt idx="11">
                  <c:v>-1.3520000000000003</c:v>
                </c:pt>
                <c:pt idx="12">
                  <c:v>-0.77600000000000036</c:v>
                </c:pt>
                <c:pt idx="13">
                  <c:v>-0.42400000000000021</c:v>
                </c:pt>
                <c:pt idx="14">
                  <c:v>-0.24800000000000025</c:v>
                </c:pt>
                <c:pt idx="15">
                  <c:v>-0.20000000000000021</c:v>
                </c:pt>
                <c:pt idx="16">
                  <c:v>-0.23200000000000021</c:v>
                </c:pt>
                <c:pt idx="17">
                  <c:v>-0.29600000000000032</c:v>
                </c:pt>
                <c:pt idx="18">
                  <c:v>-0.34400000000000008</c:v>
                </c:pt>
                <c:pt idx="19">
                  <c:v>-0.3280000000000004</c:v>
                </c:pt>
                <c:pt idx="20">
                  <c:v>-0.20000000000000021</c:v>
                </c:pt>
                <c:pt idx="21">
                  <c:v>8.8000000000000092E-2</c:v>
                </c:pt>
                <c:pt idx="22">
                  <c:v>0.58399999999999952</c:v>
                </c:pt>
                <c:pt idx="23">
                  <c:v>1.3360000000000003</c:v>
                </c:pt>
                <c:pt idx="24">
                  <c:v>2.3919999999999999</c:v>
                </c:pt>
                <c:pt idx="25">
                  <c:v>3.8</c:v>
                </c:pt>
                <c:pt idx="26">
                  <c:v>5.6080000000000014</c:v>
                </c:pt>
                <c:pt idx="27">
                  <c:v>7.863999999999999</c:v>
                </c:pt>
                <c:pt idx="28">
                  <c:v>10.616000000000003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84E-4F81-9924-ED2D54C8C2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1114464"/>
        <c:axId val="551112504"/>
      </c:scatterChart>
      <c:valAx>
        <c:axId val="551114464"/>
        <c:scaling>
          <c:orientation val="minMax"/>
          <c:max val="2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crossAx val="551112504"/>
        <c:crosses val="autoZero"/>
        <c:crossBetween val="midCat"/>
      </c:valAx>
      <c:valAx>
        <c:axId val="551112504"/>
        <c:scaling>
          <c:orientation val="minMax"/>
          <c:max val="3"/>
          <c:min val="-0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111446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f(x)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-1</c:v>
                </c:pt>
                <c:pt idx="1">
                  <c:v>-0.95</c:v>
                </c:pt>
                <c:pt idx="2">
                  <c:v>-0.9</c:v>
                </c:pt>
                <c:pt idx="3">
                  <c:v>-0.85</c:v>
                </c:pt>
                <c:pt idx="4">
                  <c:v>-0.8</c:v>
                </c:pt>
                <c:pt idx="5">
                  <c:v>-0.75</c:v>
                </c:pt>
                <c:pt idx="6">
                  <c:v>-0.7</c:v>
                </c:pt>
                <c:pt idx="7">
                  <c:v>-0.65</c:v>
                </c:pt>
                <c:pt idx="8">
                  <c:v>-0.6</c:v>
                </c:pt>
                <c:pt idx="9">
                  <c:v>-0.55000000000000004</c:v>
                </c:pt>
                <c:pt idx="10">
                  <c:v>-0.5</c:v>
                </c:pt>
                <c:pt idx="11">
                  <c:v>-0.45</c:v>
                </c:pt>
                <c:pt idx="12">
                  <c:v>-0.39999999999999902</c:v>
                </c:pt>
                <c:pt idx="13">
                  <c:v>-0.34999999999999898</c:v>
                </c:pt>
                <c:pt idx="14">
                  <c:v>-0.29999999999999899</c:v>
                </c:pt>
                <c:pt idx="15">
                  <c:v>-0.249999999999999</c:v>
                </c:pt>
                <c:pt idx="16">
                  <c:v>-0.19999999999999901</c:v>
                </c:pt>
                <c:pt idx="17">
                  <c:v>-0.149999999999999</c:v>
                </c:pt>
                <c:pt idx="18">
                  <c:v>-9.9999999999999006E-2</c:v>
                </c:pt>
                <c:pt idx="19">
                  <c:v>-4.9999999999998997E-2</c:v>
                </c:pt>
                <c:pt idx="20">
                  <c:v>0</c:v>
                </c:pt>
                <c:pt idx="21">
                  <c:v>0.05</c:v>
                </c:pt>
                <c:pt idx="22">
                  <c:v>0.1</c:v>
                </c:pt>
                <c:pt idx="23">
                  <c:v>0.15</c:v>
                </c:pt>
                <c:pt idx="24">
                  <c:v>0.2</c:v>
                </c:pt>
                <c:pt idx="25">
                  <c:v>0.25</c:v>
                </c:pt>
                <c:pt idx="26">
                  <c:v>0.3</c:v>
                </c:pt>
                <c:pt idx="27">
                  <c:v>0.35</c:v>
                </c:pt>
                <c:pt idx="28">
                  <c:v>0.4</c:v>
                </c:pt>
                <c:pt idx="29">
                  <c:v>0.45</c:v>
                </c:pt>
                <c:pt idx="30">
                  <c:v>0.5</c:v>
                </c:pt>
                <c:pt idx="31">
                  <c:v>0.55000000000000004</c:v>
                </c:pt>
                <c:pt idx="32">
                  <c:v>0.6</c:v>
                </c:pt>
                <c:pt idx="33">
                  <c:v>0.65</c:v>
                </c:pt>
                <c:pt idx="34">
                  <c:v>0.7</c:v>
                </c:pt>
                <c:pt idx="35">
                  <c:v>0.75</c:v>
                </c:pt>
                <c:pt idx="36">
                  <c:v>0.8</c:v>
                </c:pt>
                <c:pt idx="37">
                  <c:v>0.85</c:v>
                </c:pt>
                <c:pt idx="38">
                  <c:v>0.9</c:v>
                </c:pt>
                <c:pt idx="39">
                  <c:v>0.95</c:v>
                </c:pt>
                <c:pt idx="40">
                  <c:v>1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-1.4711276743037347</c:v>
                </c:pt>
                <c:pt idx="1">
                  <c:v>-1.4659193880646628</c:v>
                </c:pt>
                <c:pt idx="2">
                  <c:v>-1.4601391056210009</c:v>
                </c:pt>
                <c:pt idx="3">
                  <c:v>-1.4536875822280324</c:v>
                </c:pt>
                <c:pt idx="4">
                  <c:v>-1.4464413322481351</c:v>
                </c:pt>
                <c:pt idx="5">
                  <c:v>-1.4382447944982226</c:v>
                </c:pt>
                <c:pt idx="6">
                  <c:v>-1.4288992721907328</c:v>
                </c:pt>
                <c:pt idx="7">
                  <c:v>-1.4181469983996315</c:v>
                </c:pt>
                <c:pt idx="8">
                  <c:v>-1.4056476493802699</c:v>
                </c:pt>
                <c:pt idx="9">
                  <c:v>-1.3909428270024184</c:v>
                </c:pt>
                <c:pt idx="10">
                  <c:v>-1.3734007669450159</c:v>
                </c:pt>
                <c:pt idx="11">
                  <c:v>-1.3521273809209546</c:v>
                </c:pt>
                <c:pt idx="12">
                  <c:v>-1.3258176636680319</c:v>
                </c:pt>
                <c:pt idx="13">
                  <c:v>-1.2924966677897844</c:v>
                </c:pt>
                <c:pt idx="14">
                  <c:v>-1.2490457723982533</c:v>
                </c:pt>
                <c:pt idx="15">
                  <c:v>-1.1902899496825303</c:v>
                </c:pt>
                <c:pt idx="16">
                  <c:v>-1.1071487177940886</c:v>
                </c:pt>
                <c:pt idx="17">
                  <c:v>-0.98279372324732595</c:v>
                </c:pt>
                <c:pt idx="18">
                  <c:v>-0.78539816339744328</c:v>
                </c:pt>
                <c:pt idx="19">
                  <c:v>-0.4636476090007981</c:v>
                </c:pt>
                <c:pt idx="20">
                  <c:v>0</c:v>
                </c:pt>
                <c:pt idx="21">
                  <c:v>0.46364760900080609</c:v>
                </c:pt>
                <c:pt idx="22">
                  <c:v>0.78539816339744828</c:v>
                </c:pt>
                <c:pt idx="23">
                  <c:v>0.98279372324732905</c:v>
                </c:pt>
                <c:pt idx="24">
                  <c:v>1.1071487177940904</c:v>
                </c:pt>
                <c:pt idx="25">
                  <c:v>1.1902899496825317</c:v>
                </c:pt>
                <c:pt idx="26">
                  <c:v>1.2490457723982544</c:v>
                </c:pt>
                <c:pt idx="27">
                  <c:v>1.2924966677897853</c:v>
                </c:pt>
                <c:pt idx="28">
                  <c:v>1.3258176636680326</c:v>
                </c:pt>
                <c:pt idx="29">
                  <c:v>1.3521273809209546</c:v>
                </c:pt>
                <c:pt idx="30">
                  <c:v>1.3734007669450159</c:v>
                </c:pt>
                <c:pt idx="31">
                  <c:v>1.3909428270024184</c:v>
                </c:pt>
                <c:pt idx="32">
                  <c:v>1.4056476493802699</c:v>
                </c:pt>
                <c:pt idx="33">
                  <c:v>1.4181469983996315</c:v>
                </c:pt>
                <c:pt idx="34">
                  <c:v>1.4288992721907328</c:v>
                </c:pt>
                <c:pt idx="35">
                  <c:v>1.4382447944982226</c:v>
                </c:pt>
                <c:pt idx="36">
                  <c:v>1.4464413322481351</c:v>
                </c:pt>
                <c:pt idx="37">
                  <c:v>1.4536875822280324</c:v>
                </c:pt>
                <c:pt idx="38">
                  <c:v>1.4601391056210009</c:v>
                </c:pt>
                <c:pt idx="39">
                  <c:v>1.4659193880646628</c:v>
                </c:pt>
                <c:pt idx="40">
                  <c:v>1.4711276743037347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328-4CFF-9E5D-ED5ED27809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1107800"/>
        <c:axId val="551108192"/>
      </c:scatterChart>
      <c:valAx>
        <c:axId val="551107800"/>
        <c:scaling>
          <c:orientation val="minMax"/>
          <c:max val="1"/>
          <c:min val="-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ja-JP"/>
          </a:p>
        </c:txPr>
        <c:crossAx val="551108192"/>
        <c:crosses val="autoZero"/>
        <c:crossBetween val="midCat"/>
        <c:majorUnit val="0.2"/>
        <c:minorUnit val="5.000000000000001E-2"/>
      </c:valAx>
      <c:valAx>
        <c:axId val="551108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ja-JP"/>
          </a:p>
        </c:txPr>
        <c:crossAx val="55110780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76134726039352"/>
          <c:y val="8.4374453193350837E-2"/>
          <c:w val="0.77598628395103997"/>
          <c:h val="0.87129113365333832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log|dQ|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Sheet1!$A$2:$A$106</c:f>
              <c:numCache>
                <c:formatCode>General</c:formatCode>
                <c:ptCount val="105"/>
                <c:pt idx="0">
                  <c:v>0</c:v>
                </c:pt>
                <c:pt idx="1">
                  <c:v>1.12E-2</c:v>
                </c:pt>
                <c:pt idx="2">
                  <c:v>2.24E-2</c:v>
                </c:pt>
                <c:pt idx="3">
                  <c:v>3.3599999999999998E-2</c:v>
                </c:pt>
                <c:pt idx="4">
                  <c:v>4.48E-2</c:v>
                </c:pt>
                <c:pt idx="5">
                  <c:v>5.6000000000000001E-2</c:v>
                </c:pt>
                <c:pt idx="6">
                  <c:v>6.7199999999999996E-2</c:v>
                </c:pt>
                <c:pt idx="7">
                  <c:v>7.8399999999999997E-2</c:v>
                </c:pt>
                <c:pt idx="8">
                  <c:v>8.9599999999999999E-2</c:v>
                </c:pt>
                <c:pt idx="9">
                  <c:v>0.1008</c:v>
                </c:pt>
                <c:pt idx="10">
                  <c:v>0.112</c:v>
                </c:pt>
                <c:pt idx="11">
                  <c:v>0.1232</c:v>
                </c:pt>
                <c:pt idx="12">
                  <c:v>0.13439999999999999</c:v>
                </c:pt>
                <c:pt idx="13">
                  <c:v>0.14560000000000001</c:v>
                </c:pt>
                <c:pt idx="14">
                  <c:v>0.15679999999999999</c:v>
                </c:pt>
                <c:pt idx="15">
                  <c:v>0.16800000000000001</c:v>
                </c:pt>
                <c:pt idx="16">
                  <c:v>0.1792</c:v>
                </c:pt>
                <c:pt idx="17">
                  <c:v>0.19040000000000001</c:v>
                </c:pt>
                <c:pt idx="18">
                  <c:v>0.2016</c:v>
                </c:pt>
                <c:pt idx="19">
                  <c:v>0.21279999999999999</c:v>
                </c:pt>
                <c:pt idx="20">
                  <c:v>0.224</c:v>
                </c:pt>
                <c:pt idx="21">
                  <c:v>0.23519999999999999</c:v>
                </c:pt>
                <c:pt idx="22">
                  <c:v>0.24640000000000001</c:v>
                </c:pt>
                <c:pt idx="23">
                  <c:v>0.2576</c:v>
                </c:pt>
                <c:pt idx="24">
                  <c:v>0.26879999999999998</c:v>
                </c:pt>
                <c:pt idx="25">
                  <c:v>0.28000000000000003</c:v>
                </c:pt>
                <c:pt idx="26">
                  <c:v>0.29120000000000001</c:v>
                </c:pt>
                <c:pt idx="27">
                  <c:v>0.3024</c:v>
                </c:pt>
                <c:pt idx="28">
                  <c:v>0.31359999999999999</c:v>
                </c:pt>
                <c:pt idx="29">
                  <c:v>0.32479999999999998</c:v>
                </c:pt>
                <c:pt idx="30">
                  <c:v>0.33600000000000002</c:v>
                </c:pt>
                <c:pt idx="31">
                  <c:v>0.34720000000000001</c:v>
                </c:pt>
                <c:pt idx="32">
                  <c:v>0.3584</c:v>
                </c:pt>
                <c:pt idx="33">
                  <c:v>0.36959999999999998</c:v>
                </c:pt>
                <c:pt idx="34">
                  <c:v>0.38080000000000003</c:v>
                </c:pt>
                <c:pt idx="35">
                  <c:v>0.39200000000000002</c:v>
                </c:pt>
                <c:pt idx="36">
                  <c:v>0.4032</c:v>
                </c:pt>
                <c:pt idx="37">
                  <c:v>0.41439999999999999</c:v>
                </c:pt>
                <c:pt idx="38">
                  <c:v>0.42559999999999998</c:v>
                </c:pt>
                <c:pt idx="39">
                  <c:v>0.43680000000000002</c:v>
                </c:pt>
                <c:pt idx="40">
                  <c:v>0.44800000000000001</c:v>
                </c:pt>
                <c:pt idx="41">
                  <c:v>0.4592</c:v>
                </c:pt>
                <c:pt idx="42">
                  <c:v>0.47039999999999998</c:v>
                </c:pt>
                <c:pt idx="43">
                  <c:v>0.48159999999999997</c:v>
                </c:pt>
                <c:pt idx="44">
                  <c:v>0.49280000000000002</c:v>
                </c:pt>
                <c:pt idx="45">
                  <c:v>0.504</c:v>
                </c:pt>
                <c:pt idx="46">
                  <c:v>0.51519999999999999</c:v>
                </c:pt>
                <c:pt idx="47">
                  <c:v>0.52639999999999998</c:v>
                </c:pt>
                <c:pt idx="48">
                  <c:v>0.53759999999999997</c:v>
                </c:pt>
                <c:pt idx="49">
                  <c:v>0.54879999999999995</c:v>
                </c:pt>
                <c:pt idx="50">
                  <c:v>0.56000000000000005</c:v>
                </c:pt>
                <c:pt idx="51">
                  <c:v>0.57120000000000004</c:v>
                </c:pt>
                <c:pt idx="52">
                  <c:v>0.58240000000000003</c:v>
                </c:pt>
                <c:pt idx="53">
                  <c:v>0.59360000000000002</c:v>
                </c:pt>
                <c:pt idx="54">
                  <c:v>0.6048</c:v>
                </c:pt>
                <c:pt idx="55">
                  <c:v>0.61599999999999999</c:v>
                </c:pt>
                <c:pt idx="56">
                  <c:v>0.62719999999999998</c:v>
                </c:pt>
                <c:pt idx="57">
                  <c:v>0.63839999999999997</c:v>
                </c:pt>
                <c:pt idx="58">
                  <c:v>0.64959999999999996</c:v>
                </c:pt>
                <c:pt idx="59">
                  <c:v>0.66080000000000005</c:v>
                </c:pt>
                <c:pt idx="60">
                  <c:v>0.67200000000000004</c:v>
                </c:pt>
                <c:pt idx="61">
                  <c:v>0.68320000000000003</c:v>
                </c:pt>
                <c:pt idx="62">
                  <c:v>0.69440000000000002</c:v>
                </c:pt>
                <c:pt idx="63">
                  <c:v>0.7056</c:v>
                </c:pt>
                <c:pt idx="64">
                  <c:v>0.71679999999999999</c:v>
                </c:pt>
                <c:pt idx="65">
                  <c:v>0.72799999999999998</c:v>
                </c:pt>
                <c:pt idx="66">
                  <c:v>0.73919999999999997</c:v>
                </c:pt>
                <c:pt idx="67">
                  <c:v>0.75039999999999996</c:v>
                </c:pt>
                <c:pt idx="68">
                  <c:v>0.76160000000000005</c:v>
                </c:pt>
                <c:pt idx="69">
                  <c:v>0.77280000000000004</c:v>
                </c:pt>
                <c:pt idx="70">
                  <c:v>0.78400000000000003</c:v>
                </c:pt>
                <c:pt idx="71">
                  <c:v>0.79520000000000002</c:v>
                </c:pt>
                <c:pt idx="72">
                  <c:v>0.80640000000000001</c:v>
                </c:pt>
                <c:pt idx="73">
                  <c:v>0.81759999999999999</c:v>
                </c:pt>
                <c:pt idx="74">
                  <c:v>0.82879999999999998</c:v>
                </c:pt>
                <c:pt idx="75">
                  <c:v>0.84</c:v>
                </c:pt>
                <c:pt idx="76">
                  <c:v>0.85119999999999996</c:v>
                </c:pt>
                <c:pt idx="77">
                  <c:v>0.86240000000000006</c:v>
                </c:pt>
                <c:pt idx="78">
                  <c:v>0.87360000000000004</c:v>
                </c:pt>
                <c:pt idx="79">
                  <c:v>0.88480000000000003</c:v>
                </c:pt>
                <c:pt idx="80">
                  <c:v>0.89600000000000002</c:v>
                </c:pt>
                <c:pt idx="81">
                  <c:v>0.90720000000000001</c:v>
                </c:pt>
                <c:pt idx="82">
                  <c:v>0.91839999999999999</c:v>
                </c:pt>
                <c:pt idx="83">
                  <c:v>0.92959999999999998</c:v>
                </c:pt>
                <c:pt idx="84">
                  <c:v>0.94079999999999997</c:v>
                </c:pt>
                <c:pt idx="85">
                  <c:v>0.95199999999999996</c:v>
                </c:pt>
                <c:pt idx="86">
                  <c:v>0.96319999999999995</c:v>
                </c:pt>
                <c:pt idx="87">
                  <c:v>0.97440000000000004</c:v>
                </c:pt>
                <c:pt idx="88">
                  <c:v>0.98560000000000003</c:v>
                </c:pt>
                <c:pt idx="89">
                  <c:v>0.99680000000000002</c:v>
                </c:pt>
                <c:pt idx="90">
                  <c:v>1.008</c:v>
                </c:pt>
                <c:pt idx="91">
                  <c:v>1.0192000000000001</c:v>
                </c:pt>
                <c:pt idx="92">
                  <c:v>1.0304</c:v>
                </c:pt>
                <c:pt idx="93">
                  <c:v>1.0416000000000001</c:v>
                </c:pt>
                <c:pt idx="94">
                  <c:v>1.0528</c:v>
                </c:pt>
                <c:pt idx="95">
                  <c:v>1.0640000000000001</c:v>
                </c:pt>
                <c:pt idx="96">
                  <c:v>1.0751999999999999</c:v>
                </c:pt>
                <c:pt idx="97">
                  <c:v>1.0864</c:v>
                </c:pt>
                <c:pt idx="98">
                  <c:v>1.0975999999999999</c:v>
                </c:pt>
                <c:pt idx="99">
                  <c:v>1.1088</c:v>
                </c:pt>
                <c:pt idx="100">
                  <c:v>1.1200000000000001</c:v>
                </c:pt>
              </c:numCache>
            </c:numRef>
          </c:xVal>
          <c:yVal>
            <c:numRef>
              <c:f>Sheet1!$C$2:$C$106</c:f>
              <c:numCache>
                <c:formatCode>General</c:formatCode>
                <c:ptCount val="105"/>
                <c:pt idx="0">
                  <c:v>-20.999999995745952</c:v>
                </c:pt>
                <c:pt idx="1">
                  <c:v>-20.811849105799848</c:v>
                </c:pt>
                <c:pt idx="2">
                  <c:v>-20.623698214736596</c:v>
                </c:pt>
                <c:pt idx="3">
                  <c:v>-20.435547322069159</c:v>
                </c:pt>
                <c:pt idx="4">
                  <c:v>-20.247396427182721</c:v>
                </c:pt>
                <c:pt idx="5">
                  <c:v>-20.059245529394683</c:v>
                </c:pt>
                <c:pt idx="6">
                  <c:v>-19.871094628119462</c:v>
                </c:pt>
                <c:pt idx="7">
                  <c:v>-19.682943723156612</c:v>
                </c:pt>
                <c:pt idx="8">
                  <c:v>-19.494792815019093</c:v>
                </c:pt>
                <c:pt idx="9">
                  <c:v>-19.306641905075736</c:v>
                </c:pt>
                <c:pt idx="10">
                  <c:v>-19.118490995278624</c:v>
                </c:pt>
                <c:pt idx="11">
                  <c:v>-18.930340087530048</c:v>
                </c:pt>
                <c:pt idx="12">
                  <c:v>-18.742189183082271</c:v>
                </c:pt>
                <c:pt idx="13">
                  <c:v>-18.554038282330204</c:v>
                </c:pt>
                <c:pt idx="14">
                  <c:v>-18.365887384997386</c:v>
                </c:pt>
                <c:pt idx="15">
                  <c:v>-18.177736490469353</c:v>
                </c:pt>
                <c:pt idx="16">
                  <c:v>-17.989585598066025</c:v>
                </c:pt>
                <c:pt idx="17">
                  <c:v>-17.801434707189021</c:v>
                </c:pt>
                <c:pt idx="18">
                  <c:v>-17.613283817370494</c:v>
                </c:pt>
                <c:pt idx="19">
                  <c:v>-17.425132928269122</c:v>
                </c:pt>
                <c:pt idx="20">
                  <c:v>-17.236982039646271</c:v>
                </c:pt>
                <c:pt idx="21">
                  <c:v>-17.048831151339542</c:v>
                </c:pt>
                <c:pt idx="22">
                  <c:v>-16.860680263240294</c:v>
                </c:pt>
                <c:pt idx="23">
                  <c:v>-16.672529375276678</c:v>
                </c:pt>
                <c:pt idx="24">
                  <c:v>-16.484378487401536</c:v>
                </c:pt>
                <c:pt idx="25">
                  <c:v>-16.296227599584125</c:v>
                </c:pt>
                <c:pt idx="26">
                  <c:v>-16.108076711804664</c:v>
                </c:pt>
                <c:pt idx="27">
                  <c:v>-15.919925824050864</c:v>
                </c:pt>
                <c:pt idx="28">
                  <c:v>-15.731774936316151</c:v>
                </c:pt>
                <c:pt idx="29">
                  <c:v>-15.543624048599613</c:v>
                </c:pt>
                <c:pt idx="30">
                  <c:v>-15.355473160908618</c:v>
                </c:pt>
                <c:pt idx="31">
                  <c:v>-15.167322273266931</c:v>
                </c:pt>
                <c:pt idx="32">
                  <c:v>-14.979171385735105</c:v>
                </c:pt>
                <c:pt idx="33">
                  <c:v>-14.791020498459771</c:v>
                </c:pt>
                <c:pt idx="34">
                  <c:v>-14.60286961179132</c:v>
                </c:pt>
                <c:pt idx="35">
                  <c:v>-14.414718726564281</c:v>
                </c:pt>
                <c:pt idx="36">
                  <c:v>-14.22656784476446</c:v>
                </c:pt>
                <c:pt idx="37">
                  <c:v>-14.038416971115284</c:v>
                </c:pt>
                <c:pt idx="38">
                  <c:v>-13.850266116851694</c:v>
                </c:pt>
                <c:pt idx="39">
                  <c:v>-13.662115308697018</c:v>
                </c:pt>
                <c:pt idx="40">
                  <c:v>-13.473964610210501</c:v>
                </c:pt>
                <c:pt idx="41">
                  <c:v>-13.285814172568553</c:v>
                </c:pt>
                <c:pt idx="42">
                  <c:v>-13.097664355341538</c:v>
                </c:pt>
                <c:pt idx="43">
                  <c:v>-12.909516013761511</c:v>
                </c:pt>
                <c:pt idx="44">
                  <c:v>-12.72137118194374</c:v>
                </c:pt>
                <c:pt idx="45">
                  <c:v>-12.533234697783021</c:v>
                </c:pt>
                <c:pt idx="46">
                  <c:v>-12.345118066898733</c:v>
                </c:pt>
                <c:pt idx="47">
                  <c:v>-12.157048647951454</c:v>
                </c:pt>
                <c:pt idx="48">
                  <c:v>-11.969091471647749</c:v>
                </c:pt>
                <c:pt idx="49">
                  <c:v>-11.7814009782757</c:v>
                </c:pt>
                <c:pt idx="50">
                  <c:v>-11.594343177882966</c:v>
                </c:pt>
                <c:pt idx="51">
                  <c:v>-11.408781189101139</c:v>
                </c:pt>
                <c:pt idx="52">
                  <c:v>-11.226726671100741</c:v>
                </c:pt>
                <c:pt idx="53">
                  <c:v>-11.05274110686427</c:v>
                </c:pt>
                <c:pt idx="54">
                  <c:v>-10.896534616440876</c:v>
                </c:pt>
                <c:pt idx="55">
                  <c:v>-10.776075611773418</c:v>
                </c:pt>
                <c:pt idx="56">
                  <c:v>-10.716091014239661</c:v>
                </c:pt>
                <c:pt idx="57">
                  <c:v>-10.734180480223138</c:v>
                </c:pt>
                <c:pt idx="58">
                  <c:v>-10.824594363966842</c:v>
                </c:pt>
                <c:pt idx="59">
                  <c:v>-10.964028877273471</c:v>
                </c:pt>
                <c:pt idx="60">
                  <c:v>-11.129944684428448</c:v>
                </c:pt>
                <c:pt idx="61">
                  <c:v>-11.308395432577218</c:v>
                </c:pt>
                <c:pt idx="62">
                  <c:v>-11.492401223266771</c:v>
                </c:pt>
                <c:pt idx="63">
                  <c:v>-11.678795578623141</c:v>
                </c:pt>
                <c:pt idx="64">
                  <c:v>-11.866202885500854</c:v>
                </c:pt>
                <c:pt idx="65">
                  <c:v>-12.054036216493696</c:v>
                </c:pt>
                <c:pt idx="66">
                  <c:v>-12.24204650495663</c:v>
                </c:pt>
                <c:pt idx="67">
                  <c:v>-12.430127441271205</c:v>
                </c:pt>
                <c:pt idx="68">
                  <c:v>-12.618232219680484</c:v>
                </c:pt>
                <c:pt idx="69">
                  <c:v>-12.806337969664003</c:v>
                </c:pt>
                <c:pt idx="70">
                  <c:v>-12.994430163527221</c:v>
                </c:pt>
                <c:pt idx="71">
                  <c:v>-13.182495118175737</c:v>
                </c:pt>
                <c:pt idx="72">
                  <c:v>-13.370515394986795</c:v>
                </c:pt>
                <c:pt idx="73">
                  <c:v>-13.558465631710336</c:v>
                </c:pt>
                <c:pt idx="74">
                  <c:v>-13.746307338231924</c:v>
                </c:pt>
                <c:pt idx="75">
                  <c:v>-13.933981369135079</c:v>
                </c:pt>
                <c:pt idx="76">
                  <c:v>-14.121396486299208</c:v>
                </c:pt>
                <c:pt idx="77">
                  <c:v>-14.308411700685365</c:v>
                </c:pt>
                <c:pt idx="78">
                  <c:v>-14.494808811238341</c:v>
                </c:pt>
                <c:pt idx="79">
                  <c:v>-14.680249423332514</c:v>
                </c:pt>
                <c:pt idx="80">
                  <c:v>-14.864207084245132</c:v>
                </c:pt>
                <c:pt idx="81">
                  <c:v>-15.045858680884203</c:v>
                </c:pt>
                <c:pt idx="82">
                  <c:v>-15.223906903750322</c:v>
                </c:pt>
                <c:pt idx="83">
                  <c:v>-15.396279920160232</c:v>
                </c:pt>
                <c:pt idx="84">
                  <c:v>-15.559594411481958</c:v>
                </c:pt>
                <c:pt idx="85">
                  <c:v>-15.708105579965443</c:v>
                </c:pt>
                <c:pt idx="86">
                  <c:v>-15.83133687065145</c:v>
                </c:pt>
                <c:pt idx="87">
                  <c:v>-15.907343777152512</c:v>
                </c:pt>
                <c:pt idx="88">
                  <c:v>-15.874131622748932</c:v>
                </c:pt>
                <c:pt idx="89">
                  <c:v>-15.228982745586219</c:v>
                </c:pt>
                <c:pt idx="90" formatCode="0.E+00">
                  <c:v>16.192287652857125</c:v>
                </c:pt>
                <c:pt idx="91" formatCode="0.E+00">
                  <c:v>16.739745607612321</c:v>
                </c:pt>
                <c:pt idx="92" formatCode="0.E+00">
                  <c:v>17.122830699325021</c:v>
                </c:pt>
                <c:pt idx="93" formatCode="0.E+00">
                  <c:v>17.435572155692572</c:v>
                </c:pt>
                <c:pt idx="94" formatCode="0.E+00">
                  <c:v>17.706736776815951</c:v>
                </c:pt>
                <c:pt idx="95" formatCode="0.E+00">
                  <c:v>17.950570535053199</c:v>
                </c:pt>
                <c:pt idx="96" formatCode="0.E+00">
                  <c:v>18.175907884830295</c:v>
                </c:pt>
                <c:pt idx="97" formatCode="0.E+00">
                  <c:v>18.388721596442714</c:v>
                </c:pt>
                <c:pt idx="98" formatCode="0.E+00">
                  <c:v>18.593125250224791</c:v>
                </c:pt>
                <c:pt idx="99" formatCode="0.E+00">
                  <c:v>18.791933174176105</c:v>
                </c:pt>
                <c:pt idx="100" formatCode="0.E+00">
                  <c:v>18.98704658435684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4E9-47E8-B605-B039A9891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07205608"/>
        <c:axId val="507206000"/>
      </c:scatterChart>
      <c:valAx>
        <c:axId val="507205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ja-JP"/>
          </a:p>
        </c:txPr>
        <c:crossAx val="507206000"/>
        <c:crosses val="autoZero"/>
        <c:crossBetween val="midCat"/>
      </c:valAx>
      <c:valAx>
        <c:axId val="507206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ja-JP"/>
          </a:p>
        </c:txPr>
        <c:crossAx val="50720560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52D-4DC6-43D8-9FF5-E1C9EAEB0F0E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9C1-5B12-4393-898A-0F129C7F5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8C3348-39E5-4794-A5C8-AE6588455107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23003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87569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913554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99467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478085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CE5313-D624-4193-BA62-78C2318F08C0}" type="slidenum">
              <a:rPr kumimoji="1" lang="en-US" altLang="ja-JP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4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614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966986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6561" indent="-283293"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3170" indent="-226634"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86438" indent="-226634"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39706" indent="-226634"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92974" indent="-226634" defTabSz="9820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46243" indent="-226634" defTabSz="9820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99511" indent="-226634" defTabSz="9820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52779" indent="-226634" defTabSz="9820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8208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CE5313-D624-4193-BA62-78C2318F08C0}" type="slidenum">
              <a:rPr kumimoji="1" lang="en-US" altLang="ja-JP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8208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4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4713" y="520700"/>
            <a:ext cx="3468687" cy="2600325"/>
          </a:xfrm>
          <a:ln/>
        </p:spPr>
      </p:sp>
      <p:sp>
        <p:nvSpPr>
          <p:cNvPr id="614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3967" y="3294187"/>
            <a:ext cx="7544150" cy="312097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666501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54353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81628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6561" indent="-283293"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3170" indent="-226634"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86438" indent="-226634"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39706" indent="-226634"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92974" indent="-226634" defTabSz="9820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46243" indent="-226634" defTabSz="9820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99511" indent="-226634" defTabSz="9820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52779" indent="-226634" defTabSz="9820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8208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CE5313-D624-4193-BA62-78C2318F08C0}" type="slidenum">
              <a:rPr kumimoji="1" lang="en-US" altLang="ja-JP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8208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4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4713" y="520700"/>
            <a:ext cx="3468687" cy="2600325"/>
          </a:xfrm>
          <a:ln/>
        </p:spPr>
      </p:sp>
      <p:sp>
        <p:nvSpPr>
          <p:cNvPr id="614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3967" y="3294187"/>
            <a:ext cx="7544150" cy="312097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032627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51439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472534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760043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6561" indent="-283293"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3170" indent="-226634"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86438" indent="-226634"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39706" indent="-226634" defTabSz="98208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92974" indent="-226634" defTabSz="9820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46243" indent="-226634" defTabSz="9820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99511" indent="-226634" defTabSz="9820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52779" indent="-226634" defTabSz="9820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8208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CE5313-D624-4193-BA62-78C2318F08C0}" type="slidenum">
              <a:rPr kumimoji="1" lang="en-US" altLang="ja-JP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8208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4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4713" y="520700"/>
            <a:ext cx="3468687" cy="2600325"/>
          </a:xfrm>
          <a:ln/>
        </p:spPr>
      </p:sp>
      <p:sp>
        <p:nvSpPr>
          <p:cNvPr id="614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3967" y="3294187"/>
            <a:ext cx="7544150" cy="312097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373366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11945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86403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78289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24123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063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97623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34806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0915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9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6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99207-A22D-4C0B-8BC6-0A450BE7DC2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42421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FC073-8E43-4A27-BC9F-D283EADCF086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943818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34A21-2771-4A8E-B948-BC987F9A10E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327855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B5A94D-BEFC-47F2-ADD9-CC1CDE86D830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073536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BCA061-458E-441E-BCEC-B7AB8E52ABFF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340189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569594-6B2C-4AE0-AD8D-E8464A0C5F91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631735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55A36-BB40-443C-9791-3BA8CB4CEEB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46973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AF339D-AEDF-4C4B-BCEA-4EC7967453A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90549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5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96F01-06F7-43B2-91C5-9275A55F7CE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58622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40E7A-912F-41C1-BF35-14C8FF108CE7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765561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AF57D0-4F26-4BA8-BA24-6AEA5CF165B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167554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2579A-6D1E-479C-9D6D-DF6F4DDE1E9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5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6D705-7948-46A3-83E9-33B421C9213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30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32C1A-BFF7-4A4D-A94A-2C83D55543D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87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5D0F0-81B9-4E8E-835F-4EFA3B51A9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86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6E56A-DFEF-4601-A57B-02598C5B4E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48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85863-D331-40EE-82D9-88D2CF7DC2D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59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3CA03-DB20-47B6-B03E-F26686ACDF8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51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6700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F43F4-0BFF-4D3C-BDC4-5887BC6CAB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9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FBC2-C74D-489D-A2F2-0920616BF5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90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2C3B8-5366-4932-B226-A4AD3A98D6A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93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9C84C-72BF-43C3-87A4-A0925ABD901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6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A93C6-1C71-4E5F-A0BA-6F8ED05E0A8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7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DBD7CE-D2CB-43B2-B6D2-0D7607CB5852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574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0868C1-861C-44A6-9A63-474BF88A7364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9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4F500D-559E-4EBA-8A75-B4DC3034C8F8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309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43DC95-28CF-4903-8B74-CB5A6826136A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601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76D807-A7AC-4A06-B0AE-F343077C1A1F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310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959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CDC337-3A62-4311-A09E-9BF05EE05713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82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40F27C-892F-4E3F-B25C-541ED0AAE9B2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56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20E2813-5CFA-4ABA-A9F1-700B5560392E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96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E70F29-1ED5-44CB-8D8B-03ED8637273A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893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5537A5-F47A-4EA4-9737-56D8D04B8286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740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168EBE-14C5-4D85-A346-87F0E87BD3C7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478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FD452-D6C8-4457-A19E-BCF2A28B953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9266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8D5A7-90A5-43E6-BC84-F2A5DAED557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2485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22855-7AB7-4449-A8D9-C0157CACEAE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499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155AB-EE5D-4017-BD2F-761123675B1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5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9146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835C93-6F7B-4FFF-A0D0-0249924A8BF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2162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90678-006A-49DA-B114-4E72D9E1EFB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249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B8063-A1F4-4332-9D28-38051B08A82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71226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2B2A1-F09E-4708-B99D-A56FC476FA2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0460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7E3D1-6DFB-4869-9E2F-A54C9297DC6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501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545FA-44DC-4929-B83A-12C3235F082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4331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D5394-D96E-45CD-AB8A-6F0716746D7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0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1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826E72-A05E-4B5E-AEF3-9B9A3E33DAE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63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algn="ctr"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3E2E94F-954D-465B-BA5B-D7061B8B63C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701F74-92F0-4324-AAE0-06A65AC6171C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582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BE128B-FAF9-49F9-B534-D0362DE59A7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45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package" Target="../embeddings/Microsoft_Excel_Worksheet.xlsx"/><Relationship Id="rId7" Type="http://schemas.openxmlformats.org/officeDocument/2006/relationships/package" Target="../embeddings/Microsoft_Excel_Worksheet2.xlsx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7.xml"/><Relationship Id="rId6" Type="http://schemas.openxmlformats.org/officeDocument/2006/relationships/image" Target="../media/image14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1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7.xml"/><Relationship Id="rId6" Type="http://schemas.openxmlformats.org/officeDocument/2006/relationships/package" Target="../embeddings/Microsoft_Excel_Worksheet4.xlsx"/><Relationship Id="rId5" Type="http://schemas.openxmlformats.org/officeDocument/2006/relationships/image" Target="../media/image16.emf"/><Relationship Id="rId4" Type="http://schemas.openxmlformats.org/officeDocument/2006/relationships/package" Target="../embeddings/Microsoft_Excel_Worksheet3.xls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5.bin"/><Relationship Id="rId3" Type="http://schemas.openxmlformats.org/officeDocument/2006/relationships/package" Target="../embeddings/Microsoft_Excel_Worksheet5.xlsx"/><Relationship Id="rId7" Type="http://schemas.openxmlformats.org/officeDocument/2006/relationships/oleObject" Target="../embeddings/oleObject2.bin"/><Relationship Id="rId12" Type="http://schemas.openxmlformats.org/officeDocument/2006/relationships/image" Target="../media/image26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chart" Target="../charts/chart3.xml"/><Relationship Id="rId10" Type="http://schemas.openxmlformats.org/officeDocument/2006/relationships/image" Target="../media/image25.wmf"/><Relationship Id="rId4" Type="http://schemas.openxmlformats.org/officeDocument/2006/relationships/image" Target="../media/image22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27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4C3B53A-89E0-2E87-465C-988214427E6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F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7228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方程式の解</a:t>
            </a:r>
            <a:br>
              <a:rPr lang="en-US" altLang="ja-JP" sz="3600" b="1" dirty="0">
                <a:solidFill>
                  <a:srgbClr val="0000FF"/>
                </a:solidFill>
              </a:rPr>
            </a:br>
            <a:br>
              <a:rPr lang="en-US" altLang="ja-JP" sz="3600" b="1" dirty="0">
                <a:solidFill>
                  <a:srgbClr val="0000FF"/>
                </a:solidFill>
              </a:rPr>
            </a:br>
            <a:r>
              <a:rPr lang="en-US" altLang="ja-JP" sz="3600" b="1" dirty="0">
                <a:solidFill>
                  <a:srgbClr val="0000FF"/>
                </a:solidFill>
              </a:rPr>
              <a:t>Newton</a:t>
            </a:r>
            <a:r>
              <a:rPr lang="ja-JP" altLang="en-US" sz="3600" b="1" dirty="0">
                <a:solidFill>
                  <a:srgbClr val="0000FF"/>
                </a:solidFill>
              </a:rPr>
              <a:t>法</a:t>
            </a:r>
            <a:br>
              <a:rPr lang="en-US" altLang="ja-JP" sz="3600" b="1" dirty="0">
                <a:solidFill>
                  <a:srgbClr val="0000FF"/>
                </a:solidFill>
              </a:rPr>
            </a:br>
            <a:r>
              <a:rPr lang="ja-JP" altLang="en-US" sz="3600" b="1" dirty="0">
                <a:solidFill>
                  <a:srgbClr val="0000FF"/>
                </a:solidFill>
              </a:rPr>
              <a:t>二分法</a:t>
            </a:r>
          </a:p>
        </p:txBody>
      </p:sp>
    </p:spTree>
    <p:extLst>
      <p:ext uri="{BB962C8B-B14F-4D97-AF65-F5344CB8AC3E}">
        <p14:creationId xmlns:p14="http://schemas.microsoft.com/office/powerpoint/2010/main" val="320514383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4D6898E-9B91-A6B2-ADA8-DE84355B8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3824"/>
            <a:ext cx="4495800" cy="60198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4F80715-4CEC-B7E0-BAAB-E02E37EC4E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7227" y="841885"/>
            <a:ext cx="6212009" cy="6011352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発散しやすい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0737917-86BB-FDBE-C8D1-EFA39DC5F9B2}"/>
              </a:ext>
            </a:extLst>
          </p:cNvPr>
          <p:cNvSpPr/>
          <p:nvPr/>
        </p:nvSpPr>
        <p:spPr>
          <a:xfrm>
            <a:off x="1528719" y="5323412"/>
            <a:ext cx="1196282" cy="2956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B91FE95-A5AA-31F7-0702-FBB04611C934}"/>
              </a:ext>
            </a:extLst>
          </p:cNvPr>
          <p:cNvCxnSpPr>
            <a:cxnSpLocks/>
          </p:cNvCxnSpPr>
          <p:nvPr/>
        </p:nvCxnSpPr>
        <p:spPr>
          <a:xfrm flipV="1">
            <a:off x="2725001" y="5210503"/>
            <a:ext cx="404454" cy="11290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3C9D84-4368-8176-5FCE-D64FE0A60AA8}"/>
              </a:ext>
            </a:extLst>
          </p:cNvPr>
          <p:cNvSpPr/>
          <p:nvPr/>
        </p:nvSpPr>
        <p:spPr>
          <a:xfrm>
            <a:off x="2851355" y="5888557"/>
            <a:ext cx="658762" cy="3572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F3B98B-9D90-D569-D576-3A926D1BA6C8}"/>
              </a:ext>
            </a:extLst>
          </p:cNvPr>
          <p:cNvSpPr txBox="1"/>
          <p:nvPr/>
        </p:nvSpPr>
        <p:spPr>
          <a:xfrm>
            <a:off x="2927228" y="6282338"/>
            <a:ext cx="1688690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Run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をクリック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1C0B54-E3F3-50C6-8F61-7EA7E068CFF9}"/>
              </a:ext>
            </a:extLst>
          </p:cNvPr>
          <p:cNvSpPr txBox="1"/>
          <p:nvPr/>
        </p:nvSpPr>
        <p:spPr>
          <a:xfrm>
            <a:off x="5577022" y="2678815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方程式を </a:t>
            </a:r>
            <a:r>
              <a:rPr kumimoji="1" lang="en-US" altLang="ja-JP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atan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(x)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+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1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=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0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7718F0-C508-EFF0-3817-98ED95C9F79B}"/>
              </a:ext>
            </a:extLst>
          </p:cNvPr>
          <p:cNvSpPr txBox="1"/>
          <p:nvPr/>
        </p:nvSpPr>
        <p:spPr>
          <a:xfrm>
            <a:off x="5719592" y="2015497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法が選択されている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D6489C-6F30-D7D1-C226-C81FACF58C38}"/>
              </a:ext>
            </a:extLst>
          </p:cNvPr>
          <p:cNvSpPr txBox="1"/>
          <p:nvPr/>
        </p:nvSpPr>
        <p:spPr>
          <a:xfrm>
            <a:off x="5577022" y="3144930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初期値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x</a:t>
            </a:r>
            <a:r>
              <a:rPr kumimoji="1" lang="en-US" altLang="ja-JP" sz="1800" b="1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0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=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0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375E25-2976-D5A1-CE19-F9A851073E5D}"/>
              </a:ext>
            </a:extLst>
          </p:cNvPr>
          <p:cNvSpPr txBox="1"/>
          <p:nvPr/>
        </p:nvSpPr>
        <p:spPr>
          <a:xfrm>
            <a:off x="5657850" y="4526055"/>
            <a:ext cx="2755490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ダンピングファクター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0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41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発散しやすい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B4C1B1-1C81-E2EB-5F2E-C0731B78BB19}"/>
              </a:ext>
            </a:extLst>
          </p:cNvPr>
          <p:cNvSpPr txBox="1"/>
          <p:nvPr/>
        </p:nvSpPr>
        <p:spPr>
          <a:xfrm>
            <a:off x="113441" y="629980"/>
            <a:ext cx="667237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方程式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　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atan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(x) + 1.0 = 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初期値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=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 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ダンピングファクター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given function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method newton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func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atan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(x)+1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graph range -1.0 - 4.0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initial x   0.0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alpha       0.0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h           0.01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tol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 1e-05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nmaxiter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100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[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atan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(x)+1] by [newton]: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0: x:   0.000000000000 =&gt;  -1.000033332444, dx =         -1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1: x:  -1.000033332444 =&gt;  -1.429210826314, dx =    -0.4292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2: x:  -1.429210826314 =&gt;  -1.550060660866, dx =    -0.1208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3: x:  -1.550060660866 =&gt;  -1.557383074750, dx =  -0.007322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4: x:  -1.557383074750 =&gt;  -1.557407723939, dx = -2.465e-05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5: x:  -1.557407723939 =&gt; 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-1.557407724655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, dx = -7.157e-10</a:t>
            </a:r>
          </a:p>
          <a:p>
            <a:pPr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　　　　　　　　　　　　　　　　　　　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5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回で収束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Success: Convergence reached: dx = -7.157359149800868e-10 &lt; eps = 1e-05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 = -1.5574077242970215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y = 1.0447487319709126e-10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range = -7.157359149800868e-10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A0B6EE3-471F-F35B-7F10-E9DBA1FED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009" y="1447800"/>
            <a:ext cx="478155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06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4D6898E-9B91-A6B2-ADA8-DE84355B8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3824"/>
            <a:ext cx="4495800" cy="60198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83243F4-AB8D-1050-24EB-75223A5197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1355" y="714066"/>
            <a:ext cx="6306931" cy="6103208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発散しやすい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0737917-86BB-FDBE-C8D1-EFA39DC5F9B2}"/>
              </a:ext>
            </a:extLst>
          </p:cNvPr>
          <p:cNvSpPr/>
          <p:nvPr/>
        </p:nvSpPr>
        <p:spPr>
          <a:xfrm>
            <a:off x="1528719" y="5323412"/>
            <a:ext cx="1196282" cy="2956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B91FE95-A5AA-31F7-0702-FBB04611C934}"/>
              </a:ext>
            </a:extLst>
          </p:cNvPr>
          <p:cNvCxnSpPr>
            <a:cxnSpLocks/>
          </p:cNvCxnSpPr>
          <p:nvPr/>
        </p:nvCxnSpPr>
        <p:spPr>
          <a:xfrm flipV="1">
            <a:off x="2725001" y="5210503"/>
            <a:ext cx="404454" cy="11290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3C9D84-4368-8176-5FCE-D64FE0A60AA8}"/>
              </a:ext>
            </a:extLst>
          </p:cNvPr>
          <p:cNvSpPr/>
          <p:nvPr/>
        </p:nvSpPr>
        <p:spPr>
          <a:xfrm>
            <a:off x="2851355" y="5888557"/>
            <a:ext cx="658762" cy="3572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F3B98B-9D90-D569-D576-3A926D1BA6C8}"/>
              </a:ext>
            </a:extLst>
          </p:cNvPr>
          <p:cNvSpPr txBox="1"/>
          <p:nvPr/>
        </p:nvSpPr>
        <p:spPr>
          <a:xfrm>
            <a:off x="2927228" y="6282338"/>
            <a:ext cx="1688690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Run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をクリック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1C0B54-E3F3-50C6-8F61-7EA7E068CFF9}"/>
              </a:ext>
            </a:extLst>
          </p:cNvPr>
          <p:cNvSpPr txBox="1"/>
          <p:nvPr/>
        </p:nvSpPr>
        <p:spPr>
          <a:xfrm>
            <a:off x="5577022" y="2678815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方程式を </a:t>
            </a:r>
            <a:r>
              <a:rPr kumimoji="1" lang="en-US" altLang="ja-JP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atan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(x)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+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1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=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0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7718F0-C508-EFF0-3817-98ED95C9F79B}"/>
              </a:ext>
            </a:extLst>
          </p:cNvPr>
          <p:cNvSpPr txBox="1"/>
          <p:nvPr/>
        </p:nvSpPr>
        <p:spPr>
          <a:xfrm>
            <a:off x="5719592" y="2015497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法が選択されている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D6489C-6F30-D7D1-C226-C81FACF58C38}"/>
              </a:ext>
            </a:extLst>
          </p:cNvPr>
          <p:cNvSpPr txBox="1"/>
          <p:nvPr/>
        </p:nvSpPr>
        <p:spPr>
          <a:xfrm>
            <a:off x="5577022" y="3144930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/>
                <a:ea typeface="ＭＳ Ｐゴシック"/>
                <a:cs typeface="+mj-cs"/>
              </a:rPr>
              <a:t>初期値を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/>
                <a:ea typeface="ＭＳ Ｐゴシック"/>
                <a:cs typeface="+mj-cs"/>
              </a:rPr>
              <a:t>x</a:t>
            </a:r>
            <a:r>
              <a:rPr kumimoji="1" lang="en-US" altLang="ja-JP" sz="1800" b="1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/>
                <a:ea typeface="ＭＳ Ｐゴシック"/>
                <a:cs typeface="+mj-cs"/>
              </a:rPr>
              <a:t>0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/>
                <a:ea typeface="ＭＳ Ｐゴシック"/>
                <a:cs typeface="+mj-cs"/>
              </a:rPr>
              <a:t>=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/>
                <a:ea typeface="ＭＳ Ｐゴシック"/>
                <a:cs typeface="+mj-cs"/>
              </a:rPr>
              <a:t>2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/>
                <a:ea typeface="ＭＳ Ｐゴシック"/>
                <a:cs typeface="+mj-cs"/>
              </a:rPr>
              <a:t> に変える</a:t>
            </a:r>
            <a:endParaRPr lang="ja-JP" altLang="en-US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375E25-2976-D5A1-CE19-F9A851073E5D}"/>
              </a:ext>
            </a:extLst>
          </p:cNvPr>
          <p:cNvSpPr txBox="1"/>
          <p:nvPr/>
        </p:nvSpPr>
        <p:spPr>
          <a:xfrm>
            <a:off x="5657850" y="4526055"/>
            <a:ext cx="2755490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ダンピングファクター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0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37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発散しやすい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B4C1B1-1C81-E2EB-5F2E-C0731B78BB19}"/>
              </a:ext>
            </a:extLst>
          </p:cNvPr>
          <p:cNvSpPr txBox="1"/>
          <p:nvPr/>
        </p:nvSpPr>
        <p:spPr>
          <a:xfrm>
            <a:off x="113441" y="629980"/>
            <a:ext cx="667237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方程式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　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atan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(x) + 1.0 = 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初期値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=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2 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ダンピングファクター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given function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method newton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func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atan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(x)+1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graph range -1.0 - 4.0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initial x   2.0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alpha       0.0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h           0.01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tol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 1e-05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nmaxiter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100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[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atan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(x)+1] by [newton]: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0: x:   2.000000000000 =&gt;  -8.535589065616, dx =     -10.54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1: x:  -8.535589065616 =&gt;  25.007779805492, dx =      33.54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2: x:  25.007779805492 =&gt; -1560.276208944945, dx =      -1585</a:t>
            </a:r>
          </a:p>
          <a:p>
            <a:pPr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　　　　　　　　　　　　　　　どんどん大きくなっていく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発散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3: x: -1560.276208944945 =&gt; 1386461.903521770611, dx =  1.388e+06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93: x: 1386233.102712887805 =&gt; 1386230.531917282380, dx =     -2.571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94: x: 1386230.531917282380 =&gt; 1386227.961121676955, dx =     -2.571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95: x: 1386227.961121676955 =&gt; 1386225.390326071531, dx =     -2.571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96: x: 1386225.390326071531 =&gt; 1386222.819530466106, dx =     -2.571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97: x: 1386222.819530466106 =&gt; 1386220.248734860681, dx =     -2.571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98: x: 1386220.248734860681 =&gt; 1386217.677939255256, dx =     -2.571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99: x: 1386217.677939255256 =&gt; 1386215.107143649831, dx =     -2.571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Failed: Convergence did not reach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 dx = -2.5707956054247916 &gt; eps = 1e-05</a:t>
            </a:r>
          </a:p>
          <a:p>
            <a:pPr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最大繰り返し数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100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に到達しても収束しなかった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 = 1386215.1071436498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y = 2.5707956054074725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range = -2.5707956054247916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46E9A42-7805-8A3E-CFB8-FC557ACF4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450" y="1447800"/>
            <a:ext cx="478155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0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82314" y="1493641"/>
          <a:ext cx="4417678" cy="4051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3" imgW="4307001" imgH="3950062" progId="Excel.Sheet.12">
                  <p:embed/>
                </p:oleObj>
              </mc:Choice>
              <mc:Fallback>
                <p:oleObj name="ワークシート" r:id="rId3" imgW="4307001" imgH="3950062" progId="Excel.Sheet.12">
                  <p:embed/>
                  <p:pic>
                    <p:nvPicPr>
                      <p:cNvPr id="5" name="オブジェクト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314" y="1493641"/>
                        <a:ext cx="4417678" cy="4051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オブジェクト 1"/>
          <p:cNvGraphicFramePr>
            <a:graphicFrameLocks noChangeAspect="1"/>
          </p:cNvGraphicFramePr>
          <p:nvPr/>
        </p:nvGraphicFramePr>
        <p:xfrm>
          <a:off x="4568814" y="2716217"/>
          <a:ext cx="4467681" cy="4097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5" imgW="4307001" imgH="3950062" progId="Excel.Sheet.12">
                  <p:embed/>
                </p:oleObj>
              </mc:Choice>
              <mc:Fallback>
                <p:oleObj name="ワークシート" r:id="rId5" imgW="4307001" imgH="3950062" progId="Excel.Sheet.12">
                  <p:embed/>
                  <p:pic>
                    <p:nvPicPr>
                      <p:cNvPr id="2" name="オブジェクト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68814" y="2716217"/>
                        <a:ext cx="4467681" cy="4097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1568"/>
          </a:xfrm>
          <a:noFill/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なぜ</a:t>
            </a:r>
            <a:r>
              <a:rPr lang="en-US" altLang="ja-JP" sz="3600" b="1" dirty="0">
                <a:solidFill>
                  <a:srgbClr val="0000FF"/>
                </a:solidFill>
              </a:rPr>
              <a:t>Newton</a:t>
            </a:r>
            <a:r>
              <a:rPr lang="ja-JP" altLang="en-US" sz="3600" b="1" dirty="0">
                <a:solidFill>
                  <a:srgbClr val="0000FF"/>
                </a:solidFill>
              </a:rPr>
              <a:t>法が失敗するのか</a:t>
            </a:r>
          </a:p>
        </p:txBody>
      </p:sp>
      <p:sp>
        <p:nvSpPr>
          <p:cNvPr id="15" name="テキスト ボックス 27"/>
          <p:cNvSpPr txBox="1">
            <a:spLocks noChangeArrowheads="1"/>
          </p:cNvSpPr>
          <p:nvPr/>
        </p:nvSpPr>
        <p:spPr bwMode="auto">
          <a:xfrm>
            <a:off x="172360" y="620688"/>
            <a:ext cx="22413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=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tan</a:t>
            </a:r>
            <a:r>
              <a:rPr kumimoji="1" lang="en-US" altLang="ja-JP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-1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(10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</a:b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　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initial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=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0.1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" name="テキスト ボックス 27"/>
          <p:cNvSpPr txBox="1">
            <a:spLocks noChangeArrowheads="1"/>
          </p:cNvSpPr>
          <p:nvPr/>
        </p:nvSpPr>
        <p:spPr bwMode="auto">
          <a:xfrm>
            <a:off x="4089430" y="3140968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endParaRPr kumimoji="1" lang="ja-JP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>
            <a:spLocks noChangeArrowheads="1"/>
          </p:cNvSpPr>
          <p:nvPr/>
        </p:nvSpPr>
        <p:spPr bwMode="auto">
          <a:xfrm rot="16200000">
            <a:off x="1311316" y="1794882"/>
            <a:ext cx="64633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/>
        </p:nvGraphicFramePr>
        <p:xfrm>
          <a:off x="5632393" y="1226369"/>
          <a:ext cx="3512284" cy="1263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7" imgW="2886199" imgH="1038052" progId="Excel.Sheet.12">
                  <p:embed/>
                </p:oleObj>
              </mc:Choice>
              <mc:Fallback>
                <p:oleObj name="ワークシート" r:id="rId7" imgW="2886199" imgH="1038052" progId="Excel.Sheet.12">
                  <p:embed/>
                  <p:pic>
                    <p:nvPicPr>
                      <p:cNvPr id="3" name="オブジェクト 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32393" y="1226369"/>
                        <a:ext cx="3512284" cy="1263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テキスト ボックス 27"/>
          <p:cNvSpPr txBox="1">
            <a:spLocks noChangeArrowheads="1"/>
          </p:cNvSpPr>
          <p:nvPr/>
        </p:nvSpPr>
        <p:spPr bwMode="auto">
          <a:xfrm>
            <a:off x="5292080" y="764704"/>
            <a:ext cx="1986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収束する場合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7773199" y="3589794"/>
            <a:ext cx="0" cy="11739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6199033" y="4038620"/>
            <a:ext cx="1574875" cy="719335"/>
          </a:xfrm>
          <a:prstGeom prst="line">
            <a:avLst/>
          </a:prstGeom>
          <a:ln w="1905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6197313" y="4714821"/>
            <a:ext cx="0" cy="10219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27"/>
          <p:cNvSpPr txBox="1">
            <a:spLocks noChangeArrowheads="1"/>
          </p:cNvSpPr>
          <p:nvPr/>
        </p:nvSpPr>
        <p:spPr bwMode="auto">
          <a:xfrm>
            <a:off x="7557175" y="3200137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endParaRPr kumimoji="1" lang="ja-JP" altLang="en-US" sz="2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テキスト ボックス 27"/>
          <p:cNvSpPr txBox="1">
            <a:spLocks noChangeArrowheads="1"/>
          </p:cNvSpPr>
          <p:nvPr/>
        </p:nvSpPr>
        <p:spPr bwMode="auto">
          <a:xfrm>
            <a:off x="5926859" y="4266972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endParaRPr kumimoji="1" lang="ja-JP" altLang="en-US" sz="2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 flipV="1">
            <a:off x="6193119" y="4757955"/>
            <a:ext cx="741852" cy="546748"/>
          </a:xfrm>
          <a:prstGeom prst="line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6934971" y="3800917"/>
            <a:ext cx="0" cy="11739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27"/>
          <p:cNvSpPr txBox="1">
            <a:spLocks noChangeArrowheads="1"/>
          </p:cNvSpPr>
          <p:nvPr/>
        </p:nvSpPr>
        <p:spPr bwMode="auto">
          <a:xfrm>
            <a:off x="6786761" y="3400374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2</a:t>
            </a:r>
            <a:endParaRPr kumimoji="1" lang="ja-JP" altLang="en-US" sz="2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47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グラフ 18"/>
          <p:cNvGraphicFramePr>
            <a:graphicFrameLocks/>
          </p:cNvGraphicFramePr>
          <p:nvPr/>
        </p:nvGraphicFramePr>
        <p:xfrm>
          <a:off x="-1" y="1484784"/>
          <a:ext cx="5636147" cy="4860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テキスト ボックス 27"/>
          <p:cNvSpPr txBox="1">
            <a:spLocks noChangeArrowheads="1"/>
          </p:cNvSpPr>
          <p:nvPr/>
        </p:nvSpPr>
        <p:spPr bwMode="auto">
          <a:xfrm>
            <a:off x="5292080" y="4077072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endParaRPr kumimoji="1" lang="ja-JP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>
            <a:spLocks noChangeArrowheads="1"/>
          </p:cNvSpPr>
          <p:nvPr/>
        </p:nvSpPr>
        <p:spPr bwMode="auto">
          <a:xfrm rot="16200000">
            <a:off x="1926729" y="1665493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3092490" y="2381020"/>
            <a:ext cx="0" cy="15411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2660442" y="2849105"/>
            <a:ext cx="496415" cy="11923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2710678" y="3609415"/>
            <a:ext cx="0" cy="10219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27"/>
          <p:cNvSpPr txBox="1">
            <a:spLocks noChangeArrowheads="1"/>
          </p:cNvSpPr>
          <p:nvPr/>
        </p:nvSpPr>
        <p:spPr bwMode="auto">
          <a:xfrm>
            <a:off x="2771800" y="1973850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endParaRPr kumimoji="1" lang="ja-JP" altLang="en-US" sz="2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テキスト ボックス 27"/>
          <p:cNvSpPr txBox="1">
            <a:spLocks noChangeArrowheads="1"/>
          </p:cNvSpPr>
          <p:nvPr/>
        </p:nvSpPr>
        <p:spPr bwMode="auto">
          <a:xfrm>
            <a:off x="2391776" y="3795822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endParaRPr kumimoji="1" lang="ja-JP" altLang="en-US" sz="2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 flipV="1">
            <a:off x="3234004" y="2219491"/>
            <a:ext cx="0" cy="170265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27"/>
          <p:cNvSpPr txBox="1">
            <a:spLocks noChangeArrowheads="1"/>
          </p:cNvSpPr>
          <p:nvPr/>
        </p:nvSpPr>
        <p:spPr bwMode="auto">
          <a:xfrm>
            <a:off x="3048946" y="1790484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endParaRPr kumimoji="1" lang="ja-JP" altLang="en-US" sz="2400" b="1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 flipV="1">
            <a:off x="2362200" y="2673312"/>
            <a:ext cx="947057" cy="1329679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2429338" y="3879437"/>
            <a:ext cx="0" cy="170265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V="1">
            <a:off x="2389988" y="3922149"/>
            <a:ext cx="1101892" cy="1160086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V="1">
            <a:off x="3491880" y="2446334"/>
            <a:ext cx="0" cy="1547823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27"/>
          <p:cNvSpPr txBox="1">
            <a:spLocks noChangeArrowheads="1"/>
          </p:cNvSpPr>
          <p:nvPr/>
        </p:nvSpPr>
        <p:spPr bwMode="auto">
          <a:xfrm>
            <a:off x="2051720" y="5265599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endParaRPr kumimoji="1" lang="ja-JP" altLang="en-US" sz="2400" b="1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4" name="テキスト ボックス 27"/>
          <p:cNvSpPr txBox="1">
            <a:spLocks noChangeArrowheads="1"/>
          </p:cNvSpPr>
          <p:nvPr/>
        </p:nvSpPr>
        <p:spPr bwMode="auto">
          <a:xfrm>
            <a:off x="3297628" y="2047011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2</a:t>
            </a:r>
            <a:endParaRPr kumimoji="1" lang="ja-JP" altLang="en-US" sz="2400" b="1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 flipV="1">
            <a:off x="1447800" y="2540182"/>
            <a:ext cx="2068287" cy="1386609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27"/>
          <p:cNvSpPr txBox="1">
            <a:spLocks noChangeArrowheads="1"/>
          </p:cNvSpPr>
          <p:nvPr/>
        </p:nvSpPr>
        <p:spPr bwMode="auto">
          <a:xfrm>
            <a:off x="1187624" y="3417772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3</a:t>
            </a:r>
            <a:endParaRPr kumimoji="1" lang="ja-JP" altLang="en-US" sz="2400" b="1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849662" y="3210467"/>
            <a:ext cx="3186834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000" b="1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k+1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000" b="1" i="1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k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–</a:t>
            </a: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000" b="1" i="1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k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/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f’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(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000" b="1" i="1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k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+</a:t>
            </a: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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</a:t>
            </a: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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: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 ダンピングファクター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  <a:sym typeface="Symbol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5756868" y="1400072"/>
          <a:ext cx="3336929" cy="1596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4" imgW="2886199" imgH="1381192" progId="Excel.Sheet.12">
                  <p:embed/>
                </p:oleObj>
              </mc:Choice>
              <mc:Fallback>
                <p:oleObj name="ワークシート" r:id="rId4" imgW="2886199" imgH="1381192" progId="Excel.Sheet.12">
                  <p:embed/>
                  <p:pic>
                    <p:nvPicPr>
                      <p:cNvPr id="4" name="オブジェクト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56868" y="1400072"/>
                        <a:ext cx="3336929" cy="1596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テキスト ボックス 27"/>
          <p:cNvSpPr txBox="1">
            <a:spLocks noChangeArrowheads="1"/>
          </p:cNvSpPr>
          <p:nvPr/>
        </p:nvSpPr>
        <p:spPr bwMode="auto">
          <a:xfrm>
            <a:off x="5652120" y="1012666"/>
            <a:ext cx="24641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発散する場合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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= 0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" name="テキスト ボックス 27"/>
          <p:cNvSpPr txBox="1">
            <a:spLocks noChangeArrowheads="1"/>
          </p:cNvSpPr>
          <p:nvPr/>
        </p:nvSpPr>
        <p:spPr bwMode="auto">
          <a:xfrm>
            <a:off x="5652120" y="3911379"/>
            <a:ext cx="30428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ダンピングファクターにより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</a:b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収束が安定する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/>
        </p:nvGraphicFramePr>
        <p:xfrm>
          <a:off x="5796136" y="4579484"/>
          <a:ext cx="3349781" cy="220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6" imgW="2886199" imgH="1895542" progId="Excel.Sheet.12">
                  <p:embed/>
                </p:oleObj>
              </mc:Choice>
              <mc:Fallback>
                <p:oleObj name="ワークシート" r:id="rId6" imgW="2886199" imgH="1895542" progId="Excel.Sheet.12">
                  <p:embed/>
                  <p:pic>
                    <p:nvPicPr>
                      <p:cNvPr id="2" name="オブジェクト 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96136" y="4579484"/>
                        <a:ext cx="3349781" cy="2200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21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dirty="0">
                <a:solidFill>
                  <a:srgbClr val="0000FF"/>
                </a:solidFill>
              </a:rPr>
              <a:t>なぜ</a:t>
            </a:r>
            <a:r>
              <a:rPr lang="en-US" altLang="ja-JP" sz="3600" b="1" dirty="0">
                <a:solidFill>
                  <a:srgbClr val="0000FF"/>
                </a:solidFill>
              </a:rPr>
              <a:t>Newton</a:t>
            </a:r>
            <a:r>
              <a:rPr lang="ja-JP" altLang="en-US" sz="3600" b="1" dirty="0">
                <a:solidFill>
                  <a:srgbClr val="0000FF"/>
                </a:solidFill>
              </a:rPr>
              <a:t>法が失敗するのか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30" name="テキスト ボックス 27"/>
          <p:cNvSpPr txBox="1">
            <a:spLocks noChangeArrowheads="1"/>
          </p:cNvSpPr>
          <p:nvPr/>
        </p:nvSpPr>
        <p:spPr bwMode="auto">
          <a:xfrm>
            <a:off x="172360" y="620688"/>
            <a:ext cx="22413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=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tan</a:t>
            </a:r>
            <a:r>
              <a:rPr kumimoji="1" lang="en-US" altLang="ja-JP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-1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(10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</a:b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　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initial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=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0.15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978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4D6898E-9B91-A6B2-ADA8-DE84355B8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3824"/>
            <a:ext cx="4495800" cy="60198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76CB95AE-E5C7-1019-E629-CD2A197EEE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9375" y="663801"/>
            <a:ext cx="6396037" cy="6189436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発散しやすい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ダンピングファクター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0737917-86BB-FDBE-C8D1-EFA39DC5F9B2}"/>
              </a:ext>
            </a:extLst>
          </p:cNvPr>
          <p:cNvSpPr/>
          <p:nvPr/>
        </p:nvSpPr>
        <p:spPr>
          <a:xfrm>
            <a:off x="1528719" y="5323412"/>
            <a:ext cx="1196282" cy="2956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B91FE95-A5AA-31F7-0702-FBB04611C934}"/>
              </a:ext>
            </a:extLst>
          </p:cNvPr>
          <p:cNvCxnSpPr>
            <a:cxnSpLocks/>
          </p:cNvCxnSpPr>
          <p:nvPr/>
        </p:nvCxnSpPr>
        <p:spPr>
          <a:xfrm flipV="1">
            <a:off x="2725001" y="5210503"/>
            <a:ext cx="404454" cy="11290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3C9D84-4368-8176-5FCE-D64FE0A60AA8}"/>
              </a:ext>
            </a:extLst>
          </p:cNvPr>
          <p:cNvSpPr/>
          <p:nvPr/>
        </p:nvSpPr>
        <p:spPr>
          <a:xfrm>
            <a:off x="2851355" y="5888557"/>
            <a:ext cx="658762" cy="3572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F3B98B-9D90-D569-D576-3A926D1BA6C8}"/>
              </a:ext>
            </a:extLst>
          </p:cNvPr>
          <p:cNvSpPr txBox="1"/>
          <p:nvPr/>
        </p:nvSpPr>
        <p:spPr>
          <a:xfrm>
            <a:off x="2927228" y="6282338"/>
            <a:ext cx="1688690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Run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をクリック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1C0B54-E3F3-50C6-8F61-7EA7E068CFF9}"/>
              </a:ext>
            </a:extLst>
          </p:cNvPr>
          <p:cNvSpPr txBox="1"/>
          <p:nvPr/>
        </p:nvSpPr>
        <p:spPr>
          <a:xfrm>
            <a:off x="5577022" y="2678815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方程式を </a:t>
            </a:r>
            <a:r>
              <a:rPr kumimoji="1" lang="en-US" altLang="ja-JP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atan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(x)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+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1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=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0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7718F0-C508-EFF0-3817-98ED95C9F79B}"/>
              </a:ext>
            </a:extLst>
          </p:cNvPr>
          <p:cNvSpPr txBox="1"/>
          <p:nvPr/>
        </p:nvSpPr>
        <p:spPr>
          <a:xfrm>
            <a:off x="5719592" y="2015497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法が選択されている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D6489C-6F30-D7D1-C226-C81FACF58C38}"/>
              </a:ext>
            </a:extLst>
          </p:cNvPr>
          <p:cNvSpPr txBox="1"/>
          <p:nvPr/>
        </p:nvSpPr>
        <p:spPr>
          <a:xfrm>
            <a:off x="5577022" y="3144930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初期値を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x</a:t>
            </a:r>
            <a:r>
              <a:rPr kumimoji="1" lang="en-US" altLang="ja-JP" sz="1800" b="1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0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=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2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に変える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375E25-2976-D5A1-CE19-F9A851073E5D}"/>
              </a:ext>
            </a:extLst>
          </p:cNvPr>
          <p:cNvSpPr txBox="1"/>
          <p:nvPr/>
        </p:nvSpPr>
        <p:spPr>
          <a:xfrm>
            <a:off x="5362575" y="4526055"/>
            <a:ext cx="3652837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>
            <a:defPPr>
              <a:defRPr lang="ja-JP"/>
            </a:defPPr>
            <a:lvl1pPr>
              <a:defRPr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/>
                <a:ea typeface="ＭＳ Ｐゴシック"/>
                <a:cs typeface="+mj-cs"/>
              </a:defRPr>
            </a:lvl1pPr>
          </a:lstStyle>
          <a:p>
            <a:r>
              <a:rPr lang="ja-JP" altLang="en-US" dirty="0"/>
              <a:t>ダンピングファクターを </a:t>
            </a:r>
            <a:r>
              <a:rPr lang="en-US" altLang="ja-JP" dirty="0"/>
              <a:t>1</a:t>
            </a:r>
            <a:r>
              <a:rPr lang="ja-JP" altLang="en-US" dirty="0"/>
              <a:t> に変える</a:t>
            </a:r>
          </a:p>
        </p:txBody>
      </p:sp>
    </p:spTree>
    <p:extLst>
      <p:ext uri="{BB962C8B-B14F-4D97-AF65-F5344CB8AC3E}">
        <p14:creationId xmlns:p14="http://schemas.microsoft.com/office/powerpoint/2010/main" val="190140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発散しやすい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ダンピングファクター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B4C1B1-1C81-E2EB-5F2E-C0731B78BB19}"/>
              </a:ext>
            </a:extLst>
          </p:cNvPr>
          <p:cNvSpPr txBox="1"/>
          <p:nvPr/>
        </p:nvSpPr>
        <p:spPr>
          <a:xfrm>
            <a:off x="113441" y="629980"/>
            <a:ext cx="667237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方程式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　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atan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(x) + 1.0 = 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初期値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=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2 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ダンピングファクター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given function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method newton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func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atan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(x)+1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graph range -1.0 - 4.0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initial x   2.0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alpha       1.0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h           0.01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tol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 1e-05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nmaxiter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100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[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atan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(x)+1] by [newton]: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0: x:   2.000000000000 =&gt;   0.244047027539, dx =     -1.756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1: x:   0.244047027539 =&gt;  -0.393564765817, dx =    -0.6376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2: x:  -0.393564765817 =&gt;  -0.728557956156, dx =     -0.335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--cut—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15: x:  -1.526934051297 =&gt;  -1.533872243651, dx =  -0.006938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16: x:  -1.533872243651 =&gt;  -1.539221556124, dx =  -0.005349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17: x:  -1.539221556124 =&gt;  -1.543349556139, dx =  -0.004128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--cut—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37: x:  -1.557299961036 =&gt;  -1.557324312097, dx = -2.435e-05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38: x:  -1.557324312097 =&gt;  -1.557343160499, dx = -1.885e-05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39: x:  -1.557343160499 =&gt;  -1.557357749734, dx = -1.459e-05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40: x:  -1.557357749734 =&gt;  -1.557369042272, dx = -1.129e-05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41: x:  -1.557369042272 =&gt;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-1.557377783078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, dx = -8.741e-06</a:t>
            </a:r>
          </a:p>
          <a:p>
            <a:pPr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                                                41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回で収束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Success: Convergence reached: dx = -8.740805556017861e-06 &lt; eps = 1e-05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 = -1.5573734126751861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y = 1.0016735210505168e-05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range = -8.740805556017861e-06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7EE7286-5881-90A5-F673-51F74B69DB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450" y="1278573"/>
            <a:ext cx="478155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668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290"/>
          </a:xfrm>
          <a:noFill/>
        </p:spPr>
        <p:txBody>
          <a:bodyPr/>
          <a:lstStyle/>
          <a:p>
            <a:pPr eaLnBrk="1" hangingPunct="1"/>
            <a:r>
              <a:rPr lang="ja-JP" altLang="en-US" sz="3200" b="1" dirty="0">
                <a:solidFill>
                  <a:srgbClr val="0000FF"/>
                </a:solidFill>
              </a:rPr>
              <a:t>二分法</a:t>
            </a:r>
            <a:r>
              <a:rPr lang="en-US" altLang="ja-JP" sz="2400" b="1" dirty="0">
                <a:solidFill>
                  <a:schemeClr val="tx1"/>
                </a:solidFill>
              </a:rPr>
              <a:t> (bisection method)</a:t>
            </a:r>
            <a:r>
              <a:rPr lang="en-US" altLang="ja-JP" sz="3200" b="1" dirty="0">
                <a:solidFill>
                  <a:srgbClr val="0000FF"/>
                </a:solidFill>
              </a:rPr>
              <a:t>:</a:t>
            </a:r>
            <a:r>
              <a:rPr lang="ja-JP" altLang="en-US" sz="3200" b="1" dirty="0">
                <a:solidFill>
                  <a:srgbClr val="0000FF"/>
                </a:solidFill>
              </a:rPr>
              <a:t> 連続関数</a:t>
            </a:r>
            <a:endParaRPr lang="ja-JP" altLang="en-US" sz="3200" b="1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27"/>
          <p:cNvSpPr txBox="1">
            <a:spLocks noChangeArrowheads="1"/>
          </p:cNvSpPr>
          <p:nvPr/>
        </p:nvSpPr>
        <p:spPr bwMode="auto">
          <a:xfrm>
            <a:off x="107504" y="697920"/>
            <a:ext cx="895988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単調関数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=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の解の求めかた：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  <a:sym typeface="Symbol" panose="05050102010706020507" pitchFamily="18" charset="2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&lt; 0 &amp;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&gt; 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を満たす初期範囲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[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,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]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から始める 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</a:b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   (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あるいは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&gt; 0 &amp;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&lt; 0)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</a:b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　　　　　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*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解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は必ず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[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,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]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内に存在する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  <a:sym typeface="Symbol" panose="05050102010706020507" pitchFamily="18" charset="2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以下の操作を繰り返す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  <a:sym typeface="Symbol" panose="05050102010706020507" pitchFamily="18" charset="2"/>
            </a:endParaRPr>
          </a:p>
        </p:txBody>
      </p:sp>
      <p:sp>
        <p:nvSpPr>
          <p:cNvPr id="17" name="テキスト ボックス 27"/>
          <p:cNvSpPr txBox="1">
            <a:spLocks noChangeArrowheads="1"/>
          </p:cNvSpPr>
          <p:nvPr/>
        </p:nvSpPr>
        <p:spPr bwMode="auto">
          <a:xfrm>
            <a:off x="611560" y="2642136"/>
            <a:ext cx="82681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&lt; 0,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&gt;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の場合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･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&lt; 0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を満たすかどうかで判断する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</a:t>
            </a:r>
          </a:p>
          <a:p>
            <a:pPr marL="182563" marR="0" lvl="0" indent="-1825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2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= 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+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/ 2.0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  <a:sym typeface="Symbol" panose="05050102010706020507" pitchFamily="18" charset="2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2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&gt; 0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･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2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&lt; 0)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である場合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,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を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2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で置き換える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　　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2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&lt; 0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･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2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&lt; 0)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の場合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,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を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2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で置き換える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  <a:sym typeface="Symbol" panose="05050102010706020507" pitchFamily="18" charset="2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|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–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|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と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|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–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)|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が収束判定条件以内に収まったら、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2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を解とする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  <a:sym typeface="Symbol" panose="05050102010706020507" pitchFamily="18" charset="2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3.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を満たさない場合、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 – 3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を繰り返す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  <a:sym typeface="Symbol" panose="05050102010706020507" pitchFamily="18" charset="2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1043608" y="5733256"/>
            <a:ext cx="70227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フリーフォーム 19"/>
          <p:cNvSpPr/>
          <p:nvPr/>
        </p:nvSpPr>
        <p:spPr>
          <a:xfrm>
            <a:off x="1907704" y="4581128"/>
            <a:ext cx="5194559" cy="2160240"/>
          </a:xfrm>
          <a:custGeom>
            <a:avLst/>
            <a:gdLst>
              <a:gd name="connsiteX0" fmla="*/ 0 w 4618495"/>
              <a:gd name="connsiteY0" fmla="*/ 1983783 h 1983783"/>
              <a:gd name="connsiteX1" fmla="*/ 1456841 w 4618495"/>
              <a:gd name="connsiteY1" fmla="*/ 1611824 h 1983783"/>
              <a:gd name="connsiteX2" fmla="*/ 2092272 w 4618495"/>
              <a:gd name="connsiteY2" fmla="*/ 852407 h 1983783"/>
              <a:gd name="connsiteX3" fmla="*/ 3425126 w 4618495"/>
              <a:gd name="connsiteY3" fmla="*/ 154983 h 1983783"/>
              <a:gd name="connsiteX4" fmla="*/ 4618495 w 4618495"/>
              <a:gd name="connsiteY4" fmla="*/ 0 h 1983783"/>
              <a:gd name="connsiteX5" fmla="*/ 4618495 w 4618495"/>
              <a:gd name="connsiteY5" fmla="*/ 0 h 1983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18495" h="1983783">
                <a:moveTo>
                  <a:pt x="0" y="1983783"/>
                </a:moveTo>
                <a:cubicBezTo>
                  <a:pt x="554064" y="1892085"/>
                  <a:pt x="1108129" y="1800387"/>
                  <a:pt x="1456841" y="1611824"/>
                </a:cubicBezTo>
                <a:cubicBezTo>
                  <a:pt x="1805553" y="1423261"/>
                  <a:pt x="1764225" y="1095214"/>
                  <a:pt x="2092272" y="852407"/>
                </a:cubicBezTo>
                <a:cubicBezTo>
                  <a:pt x="2420319" y="609600"/>
                  <a:pt x="3004089" y="297051"/>
                  <a:pt x="3425126" y="154983"/>
                </a:cubicBezTo>
                <a:cubicBezTo>
                  <a:pt x="3846163" y="12915"/>
                  <a:pt x="4618495" y="0"/>
                  <a:pt x="4618495" y="0"/>
                </a:cubicBezTo>
                <a:lnTo>
                  <a:pt x="4618495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2339752" y="4514114"/>
            <a:ext cx="0" cy="2318861"/>
          </a:xfrm>
          <a:prstGeom prst="line">
            <a:avLst/>
          </a:prstGeom>
          <a:ln w="254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6732240" y="4514114"/>
            <a:ext cx="0" cy="2318861"/>
          </a:xfrm>
          <a:prstGeom prst="line">
            <a:avLst/>
          </a:prstGeom>
          <a:ln w="254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1898606" y="5286155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795150" y="5301208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>
            <a:off x="4355976" y="4514114"/>
            <a:ext cx="0" cy="2318861"/>
          </a:xfrm>
          <a:prstGeom prst="line">
            <a:avLst/>
          </a:prstGeom>
          <a:ln w="254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4418886" y="5239216"/>
            <a:ext cx="12266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2 </a:t>
            </a:r>
            <a:r>
              <a:rPr kumimoji="1" lang="ja-JP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=&gt;</a:t>
            </a: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1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3322350" y="4514114"/>
            <a:ext cx="0" cy="2318861"/>
          </a:xfrm>
          <a:prstGeom prst="line">
            <a:avLst/>
          </a:prstGeom>
          <a:ln w="254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2509282" y="5285710"/>
            <a:ext cx="9284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   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3 </a:t>
            </a:r>
            <a:r>
              <a:rPr kumimoji="1" lang="ja-JP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b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</a:b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=&gt;</a:t>
            </a: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3838455" y="5239216"/>
            <a:ext cx="0" cy="1070104"/>
          </a:xfrm>
          <a:prstGeom prst="line">
            <a:avLst/>
          </a:prstGeom>
          <a:ln w="254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3626798" y="4797152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4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4141818" y="5470048"/>
            <a:ext cx="0" cy="646659"/>
          </a:xfrm>
          <a:prstGeom prst="line">
            <a:avLst/>
          </a:prstGeom>
          <a:ln w="254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3914830" y="5013176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5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>
            <a:off x="3975357" y="5671264"/>
            <a:ext cx="0" cy="638056"/>
          </a:xfrm>
          <a:prstGeom prst="line">
            <a:avLst/>
          </a:prstGeom>
          <a:ln w="254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3763700" y="6135687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5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4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4D6898E-9B91-A6B2-ADA8-DE84355B8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3824"/>
            <a:ext cx="4495800" cy="6019800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二分法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10FE14A-4D37-6994-CD1E-B4D79D3131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0634" y="666548"/>
            <a:ext cx="6153366" cy="5954603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0737917-86BB-FDBE-C8D1-EFA39DC5F9B2}"/>
              </a:ext>
            </a:extLst>
          </p:cNvPr>
          <p:cNvSpPr/>
          <p:nvPr/>
        </p:nvSpPr>
        <p:spPr>
          <a:xfrm>
            <a:off x="1528719" y="5323412"/>
            <a:ext cx="1196282" cy="2956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B91FE95-A5AA-31F7-0702-FBB04611C934}"/>
              </a:ext>
            </a:extLst>
          </p:cNvPr>
          <p:cNvCxnSpPr>
            <a:cxnSpLocks/>
          </p:cNvCxnSpPr>
          <p:nvPr/>
        </p:nvCxnSpPr>
        <p:spPr>
          <a:xfrm flipV="1">
            <a:off x="2725001" y="5210503"/>
            <a:ext cx="404454" cy="11290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3C9D84-4368-8176-5FCE-D64FE0A60AA8}"/>
              </a:ext>
            </a:extLst>
          </p:cNvPr>
          <p:cNvSpPr/>
          <p:nvPr/>
        </p:nvSpPr>
        <p:spPr>
          <a:xfrm>
            <a:off x="2851355" y="5682079"/>
            <a:ext cx="658762" cy="3572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F3B98B-9D90-D569-D576-3A926D1BA6C8}"/>
              </a:ext>
            </a:extLst>
          </p:cNvPr>
          <p:cNvSpPr txBox="1"/>
          <p:nvPr/>
        </p:nvSpPr>
        <p:spPr>
          <a:xfrm>
            <a:off x="2927228" y="6075860"/>
            <a:ext cx="1688690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Run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をクリック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1C0B54-E3F3-50C6-8F61-7EA7E068CFF9}"/>
              </a:ext>
            </a:extLst>
          </p:cNvPr>
          <p:cNvSpPr txBox="1"/>
          <p:nvPr/>
        </p:nvSpPr>
        <p:spPr>
          <a:xfrm>
            <a:off x="5577022" y="2747639"/>
            <a:ext cx="3045868" cy="64633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法の場合は初期値を選ぶのが大事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7718F0-C508-EFF0-3817-98ED95C9F79B}"/>
              </a:ext>
            </a:extLst>
          </p:cNvPr>
          <p:cNvSpPr txBox="1"/>
          <p:nvPr/>
        </p:nvSpPr>
        <p:spPr>
          <a:xfrm>
            <a:off x="5031332" y="1907343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二分法が選択されている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71CD95A-EAF6-622B-EEDB-AC016CBD3912}"/>
              </a:ext>
            </a:extLst>
          </p:cNvPr>
          <p:cNvSpPr txBox="1"/>
          <p:nvPr/>
        </p:nvSpPr>
        <p:spPr>
          <a:xfrm>
            <a:off x="6067317" y="3582938"/>
            <a:ext cx="3045868" cy="64633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二分法の場合は適切な</a:t>
            </a: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初期範囲を選ぶ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03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1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変数方程式の解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Newton-Raphson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141158" y="656503"/>
                <a:ext cx="8960217" cy="5828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en-US" altLang="ja-JP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𝒇</m:t>
                    </m:r>
                    <m:d>
                      <m:dPr>
                        <m:ctrlPr>
                          <a:rPr kumimoji="1" lang="en-US" altLang="ja-JP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ＭＳ Ｐゴシック"/>
                            <a:cs typeface="+mn-cs"/>
                          </a:rPr>
                        </m:ctrlPr>
                      </m:dPr>
                      <m:e>
                        <m:r>
                          <a:rPr kumimoji="1" lang="en-US" altLang="ja-JP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ＭＳ Ｐゴシック"/>
                            <a:cs typeface="+mn-cs"/>
                          </a:rPr>
                          <m:t>𝒙</m:t>
                        </m:r>
                      </m:e>
                    </m:d>
                  </m:oMath>
                </a14:m>
                <a:r>
                  <a:rPr kumimoji="1" lang="ja-JP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</a:t>
                </a:r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=</a:t>
                </a:r>
                <a:r>
                  <a:rPr kumimoji="1" lang="ja-JP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</a:t>
                </a:r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0</a:t>
                </a:r>
                <a:r>
                  <a:rPr kumimoji="1" lang="ja-JP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の解を求める。</a:t>
                </a:r>
                <a:endParaRPr kumimoji="1" lang="en-US" altLang="ja-JP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f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(</a:t>
                </a: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) = 0 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を満たす </a:t>
                </a: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はわからないが、</a:t>
                </a:r>
                <a:b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</a:b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近似値 </a:t>
                </a: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en-US" altLang="ja-JP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0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がわかっているとする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  <a:p>
                <a:pPr marL="457200" marR="0" lvl="0" indent="-457200" algn="l" defTabSz="914400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/>
                  <a:cs typeface="+mn-cs"/>
                </a:endParaRPr>
              </a:p>
              <a:p>
                <a:pPr marL="457200" marR="0" lvl="0" indent="-457200" algn="l" defTabSz="914400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ＭＳ Ｐゴシック"/>
                    <a:cs typeface="+mn-cs"/>
                  </a:rPr>
                  <a:t>真の解を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1" lang="en-US" altLang="ja-JP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ＭＳ Ｐゴシック"/>
                        <a:cs typeface="+mn-cs"/>
                      </a:rPr>
                      <m:t>x</m:t>
                    </m:r>
                    <m:r>
                      <m:rPr>
                        <m:nor/>
                      </m:rPr>
                      <a:rPr kumimoji="1" lang="en-US" altLang="ja-JP" sz="2400" b="0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ＭＳ Ｐゴシック"/>
                        <a:cs typeface="+mn-cs"/>
                      </a:rPr>
                      <m:t>0</m:t>
                    </m:r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+</m:t>
                    </m:r>
                    <m:r>
                      <a:rPr kumimoji="1" lang="ja-JP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𝛿</m:t>
                    </m:r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とすると、</a:t>
                </a:r>
                <a14:m>
                  <m:oMath xmlns:m="http://schemas.openxmlformats.org/officeDocument/2006/math">
                    <m:r>
                      <a:rPr kumimoji="1" lang="en-US" altLang="ja-JP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|</m:t>
                    </m:r>
                    <m:r>
                      <a:rPr kumimoji="1" lang="ja-JP" alt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𝛿</m:t>
                    </m:r>
                    <m:r>
                      <a:rPr kumimoji="1" lang="en-US" altLang="ja-JP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|≪1</m:t>
                    </m:r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が期待できるので、</a:t>
                </a:r>
                <a:b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</a:b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Taylor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展開する</a:t>
                </a:r>
                <a:b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</a:b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	</a:t>
                </a:r>
                <a14:m>
                  <m:oMath xmlns:m="http://schemas.openxmlformats.org/officeDocument/2006/math"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𝑓</m:t>
                    </m:r>
                    <m:d>
                      <m:dPr>
                        <m:ctrlP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ＭＳ Ｐゴシック"/>
                            <a:cs typeface="+mn-cs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kumimoji="1" lang="en-US" altLang="ja-JP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ＭＳ Ｐゴシック"/>
                            <a:cs typeface="+mn-cs"/>
                          </a:rPr>
                          <m:t>x</m:t>
                        </m:r>
                        <m:r>
                          <m:rPr>
                            <m:nor/>
                          </m:rPr>
                          <a:rPr kumimoji="1" lang="en-US" altLang="ja-JP" sz="24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ＭＳ Ｐゴシック"/>
                            <a:cs typeface="+mn-cs"/>
                          </a:rPr>
                          <m:t>0</m:t>
                        </m:r>
                        <m: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ＭＳ Ｐゴシック"/>
                            <a:cs typeface="+mn-cs"/>
                          </a:rPr>
                          <m:t>+</m:t>
                        </m:r>
                        <m:r>
                          <a:rPr kumimoji="1" lang="ja-JP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ＭＳ Ｐゴシック"/>
                            <a:cs typeface="+mn-cs"/>
                          </a:rPr>
                          <m:t>𝛿</m:t>
                        </m:r>
                        <m: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ＭＳ Ｐゴシック"/>
                            <a:cs typeface="+mn-cs"/>
                          </a:rPr>
                          <m:t>𝑥</m:t>
                        </m:r>
                      </m:e>
                    </m:d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~</m:t>
                    </m:r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𝑓</m:t>
                    </m:r>
                    <m:d>
                      <m:dPr>
                        <m:ctrlP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ＭＳ Ｐゴシック"/>
                            <a:cs typeface="+mn-cs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kumimoji="1" lang="en-US" altLang="ja-JP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ＭＳ Ｐゴシック"/>
                            <a:cs typeface="+mn-cs"/>
                          </a:rPr>
                          <m:t>x</m:t>
                        </m:r>
                        <m:r>
                          <m:rPr>
                            <m:nor/>
                          </m:rPr>
                          <a:rPr kumimoji="1" lang="en-US" altLang="ja-JP" sz="24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ＭＳ Ｐゴシック"/>
                            <a:cs typeface="+mn-cs"/>
                          </a:rPr>
                          <m:t>0</m:t>
                        </m:r>
                      </m:e>
                    </m:d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+</m:t>
                    </m:r>
                    <m:r>
                      <a:rPr kumimoji="1" lang="ja-JP" alt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𝛿</m:t>
                    </m:r>
                    <m:r>
                      <a:rPr kumimoji="1" lang="en-US" altLang="ja-JP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f>
                      <m:fPr>
                        <m:ctrlP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ＭＳ Ｐゴシック"/>
                            <a:cs typeface="+mn-cs"/>
                          </a:rPr>
                        </m:ctrlPr>
                      </m:fPr>
                      <m:num>
                        <m: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ＭＳ Ｐゴシック"/>
                            <a:cs typeface="+mn-cs"/>
                          </a:rPr>
                          <m:t>𝑑𝑓</m:t>
                        </m:r>
                        <m:d>
                          <m:dPr>
                            <m:ctrlPr>
                              <a:rPr kumimoji="1" lang="en-US" altLang="ja-JP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ＭＳ Ｐゴシック"/>
                                <a:cs typeface="+mn-cs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kumimoji="1" lang="en-US" altLang="ja-JP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Times New Roman"/>
                                <a:ea typeface="ＭＳ Ｐゴシック"/>
                                <a:cs typeface="+mn-cs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kumimoji="1" lang="en-US" altLang="ja-JP" sz="2400" b="0" i="0" u="none" strike="noStrike" kern="1200" cap="none" spc="0" normalizeH="0" baseline="-2500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Times New Roman"/>
                                <a:ea typeface="ＭＳ Ｐゴシック"/>
                                <a:cs typeface="+mn-cs"/>
                              </a:rPr>
                              <m:t>0</m:t>
                            </m:r>
                          </m:e>
                        </m:d>
                      </m:num>
                      <m:den>
                        <m: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ＭＳ Ｐゴシック"/>
                            <a:cs typeface="+mn-cs"/>
                          </a:rPr>
                          <m:t>𝑑𝑥</m:t>
                        </m:r>
                      </m:den>
                    </m:f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=0</m:t>
                    </m:r>
                  </m:oMath>
                </a14:m>
                <a:b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</a:b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　　　　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=&gt; </a:t>
                </a:r>
                <a14:m>
                  <m:oMath xmlns:m="http://schemas.openxmlformats.org/officeDocument/2006/math">
                    <m:r>
                      <a:rPr kumimoji="1" lang="ja-JP" alt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𝛿</m:t>
                    </m:r>
                    <m:r>
                      <a:rPr kumimoji="1" lang="en-US" altLang="ja-JP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</m:oMath>
                </a14:m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~ </a:t>
                </a: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– 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(</a:t>
                </a:r>
                <a14:m>
                  <m:oMath xmlns:m="http://schemas.openxmlformats.org/officeDocument/2006/math">
                    <m:r>
                      <a:rPr kumimoji="1" lang="en-US" altLang="ja-JP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𝑑𝑓</m:t>
                    </m:r>
                    <m:d>
                      <m:dPr>
                        <m:ctrlP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kumimoji="1" lang="en-US" altLang="ja-JP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ＭＳ Ｐゴシック"/>
                            <a:cs typeface="+mn-cs"/>
                          </a:rPr>
                          <m:t>x</m:t>
                        </m:r>
                        <m:r>
                          <m:rPr>
                            <m:nor/>
                          </m:rPr>
                          <a:rPr kumimoji="1" lang="en-US" altLang="ja-JP" sz="24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ＭＳ Ｐゴシック"/>
                            <a:cs typeface="+mn-cs"/>
                          </a:rPr>
                          <m:t>0</m:t>
                        </m:r>
                      </m:e>
                    </m:d>
                    <m:r>
                      <a:rPr kumimoji="1" lang="en-US" altLang="ja-JP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r>
                      <a:rPr kumimoji="1" lang="en-US" altLang="ja-JP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𝑑𝑥</m:t>
                    </m:r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)</a:t>
                </a:r>
                <a:r>
                  <a:rPr kumimoji="1" lang="en-US" altLang="ja-JP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-1</a:t>
                </a:r>
                <a14:m>
                  <m:oMath xmlns:m="http://schemas.openxmlformats.org/officeDocument/2006/math">
                    <m:r>
                      <a:rPr kumimoji="1" lang="en-US" altLang="ja-JP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𝑓</m:t>
                    </m:r>
                    <m:d>
                      <m:dPr>
                        <m:ctrlP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kumimoji="1" lang="en-US" altLang="ja-JP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ＭＳ Ｐゴシック"/>
                            <a:cs typeface="+mn-cs"/>
                          </a:rPr>
                          <m:t>x</m:t>
                        </m:r>
                        <m:r>
                          <m:rPr>
                            <m:nor/>
                          </m:rPr>
                          <a:rPr kumimoji="1" lang="en-US" altLang="ja-JP" sz="24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ＭＳ Ｐゴシック"/>
                            <a:cs typeface="+mn-cs"/>
                          </a:rPr>
                          <m:t>0</m:t>
                        </m:r>
                      </m:e>
                    </m:d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</a:t>
                </a:r>
                <a:b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</a:b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en-US" altLang="ja-JP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1</a:t>
                </a: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= x</a:t>
                </a:r>
                <a:r>
                  <a:rPr kumimoji="1" lang="en-US" altLang="ja-JP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0 </a:t>
                </a: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– 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(</a:t>
                </a:r>
                <a14:m>
                  <m:oMath xmlns:m="http://schemas.openxmlformats.org/officeDocument/2006/math"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𝑑𝑓</m:t>
                    </m:r>
                    <m:d>
                      <m:dPr>
                        <m:ctrlP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ＭＳ Ｐゴシック"/>
                            <a:cs typeface="+mn-cs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kumimoji="1" lang="en-US" altLang="ja-JP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ＭＳ Ｐゴシック"/>
                            <a:cs typeface="+mn-cs"/>
                          </a:rPr>
                          <m:t>x</m:t>
                        </m:r>
                        <m:r>
                          <m:rPr>
                            <m:nor/>
                          </m:rPr>
                          <a:rPr kumimoji="1" lang="en-US" altLang="ja-JP" sz="24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ＭＳ Ｐゴシック"/>
                            <a:cs typeface="+mn-cs"/>
                          </a:rPr>
                          <m:t>0</m:t>
                        </m:r>
                      </m:e>
                    </m:d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/</m:t>
                    </m:r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𝑑𝑥</m:t>
                    </m:r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)</a:t>
                </a:r>
                <a:r>
                  <a:rPr kumimoji="1" lang="en-US" altLang="ja-JP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-1</a:t>
                </a:r>
                <a14:m>
                  <m:oMath xmlns:m="http://schemas.openxmlformats.org/officeDocument/2006/math"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/>
                        <a:cs typeface="+mn-cs"/>
                      </a:rPr>
                      <m:t>𝑓</m:t>
                    </m:r>
                    <m:d>
                      <m:dPr>
                        <m:ctrlP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ＭＳ Ｐゴシック"/>
                            <a:cs typeface="+mn-cs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kumimoji="1" lang="en-US" altLang="ja-JP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ＭＳ Ｐゴシック"/>
                            <a:cs typeface="+mn-cs"/>
                          </a:rPr>
                          <m:t>x</m:t>
                        </m:r>
                        <m:r>
                          <m:rPr>
                            <m:nor/>
                          </m:rPr>
                          <a:rPr kumimoji="1" lang="en-US" altLang="ja-JP" sz="24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ＭＳ Ｐゴシック"/>
                            <a:cs typeface="+mn-cs"/>
                          </a:rPr>
                          <m:t>0</m:t>
                        </m:r>
                      </m:e>
                    </m:d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は</a:t>
                </a:r>
                <a:b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</a:b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1" lang="en-US" altLang="ja-JP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ＭＳ Ｐゴシック"/>
                        <a:cs typeface="+mn-cs"/>
                      </a:rPr>
                      <m:t>x</m:t>
                    </m:r>
                    <m:r>
                      <m:rPr>
                        <m:nor/>
                      </m:rPr>
                      <a:rPr kumimoji="1" lang="en-US" altLang="ja-JP" sz="2400" b="0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ＭＳ Ｐゴシック"/>
                        <a:cs typeface="+mn-cs"/>
                      </a:rPr>
                      <m:t>0</m:t>
                    </m:r>
                  </m:oMath>
                </a14:m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よりも真の解に近いと期待される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  <a:p>
                <a:pPr marL="457200" marR="0" lvl="0" indent="-457200" algn="l" defTabSz="914400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en-US" altLang="ja-JP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1</a:t>
                </a: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を </a:t>
                </a: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en-US" altLang="ja-JP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0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に置き換えて 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1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に戻り、より真に近い </a:t>
                </a: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en-US" altLang="ja-JP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2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を得る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  <a:p>
                <a:pPr marL="457200" marR="0" lvl="0" indent="-457200" algn="l" defTabSz="914400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1 ~ 2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を繰り返し </a:t>
                </a:r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(</a:t>
                </a:r>
                <a:r>
                  <a:rPr kumimoji="1" lang="ja-JP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逐次近似</a:t>
                </a:r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)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、</a:t>
                </a:r>
                <a:b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</a:b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反復誤差 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|</a:t>
                </a: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en-US" altLang="ja-JP" sz="2400" b="0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i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– </a:t>
                </a: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en-US" altLang="ja-JP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i-1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| 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が必要な精度以下になったら </a:t>
                </a:r>
                <a:r>
                  <a:rPr kumimoji="1" lang="en-US" altLang="ja-JP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en-US" altLang="ja-JP" sz="2400" b="0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i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を最終解とする</a:t>
                </a: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58" y="656503"/>
                <a:ext cx="8960217" cy="5828775"/>
              </a:xfrm>
              <a:prstGeom prst="rect">
                <a:avLst/>
              </a:prstGeom>
              <a:blipFill>
                <a:blip r:embed="rId3"/>
                <a:stretch>
                  <a:fillRect l="-1020" t="-1151" b="-11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459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二分法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B4C1B1-1C81-E2EB-5F2E-C0731B78BB19}"/>
              </a:ext>
            </a:extLst>
          </p:cNvPr>
          <p:cNvSpPr txBox="1"/>
          <p:nvPr/>
        </p:nvSpPr>
        <p:spPr>
          <a:xfrm>
            <a:off x="113441" y="629980"/>
            <a:ext cx="6672370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方程式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exp(x) - 3.0 * x = 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初期範囲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(-4,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method bisection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func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x**2 - 3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graph range -1.0 - 4.0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initial x   0.0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alpha       0.0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h           0.01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tol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 1e-05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nmaxiter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100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[x**2 - 3] by [bisection]: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0: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         1.5  f(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=        -0.75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1: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        2.75  f(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=        4.562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2: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       2.125  f(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=        1.516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3: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       1.812  f(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=       0.2852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--cut—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12: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       1.733  f(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=     0.001709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13: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       1.732  f(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=    0.0006512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14: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       1.732  f(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=    0.0001225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15: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       1.732  f(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=   -0.0001417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16: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       1.732  f(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=   -9.606e-06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17: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       1.732  f(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=    5.647e-05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18: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      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1.732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f(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xhalf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=    2.343e-05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　　　　　　　　最終解</a:t>
            </a:r>
            <a:r>
              <a:rPr lang="en-US" altLang="ja-JP" sz="16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16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18</a:t>
            </a:r>
            <a:r>
              <a:rPr lang="ja-JP" altLang="en-US" sz="16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回かかって収束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Success: Convergence reached at x = 1.7320575714111328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 = 1.7320575714111328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y = 2.3430682631442323e-05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range = [1.7320480346679688, 1.7320671081542969]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Press ENTER to terminate: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C1C4CE5-3159-9BCE-0336-9C7A0001A0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450" y="1447800"/>
            <a:ext cx="478155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88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/>
        </p:nvGraphicFramePr>
        <p:xfrm>
          <a:off x="121174" y="3284422"/>
          <a:ext cx="4532127" cy="3103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3" imgW="4924341" imgH="3371679" progId="Excel.Sheet.12">
                  <p:embed/>
                </p:oleObj>
              </mc:Choice>
              <mc:Fallback>
                <p:oleObj name="ワークシート" r:id="rId3" imgW="4924341" imgH="3371679" progId="Excel.Sheet.12">
                  <p:embed/>
                  <p:pic>
                    <p:nvPicPr>
                      <p:cNvPr id="2" name="オブジェクト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174" y="3284422"/>
                        <a:ext cx="4532127" cy="31032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290"/>
          </a:xfrm>
          <a:noFill/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半導体の </a:t>
            </a:r>
            <a:r>
              <a:rPr lang="en-US" altLang="ja-JP" sz="3600" b="1" i="1" dirty="0">
                <a:solidFill>
                  <a:srgbClr val="0000FF"/>
                </a:solidFill>
              </a:rPr>
              <a:t>E</a:t>
            </a:r>
            <a:r>
              <a:rPr lang="en-US" altLang="ja-JP" sz="3600" b="1" baseline="-25000" dirty="0">
                <a:solidFill>
                  <a:srgbClr val="0000FF"/>
                </a:solidFill>
              </a:rPr>
              <a:t>F</a:t>
            </a:r>
            <a:r>
              <a:rPr lang="ja-JP" altLang="en-US" sz="3600" b="1" dirty="0">
                <a:solidFill>
                  <a:srgbClr val="0000FF"/>
                </a:solidFill>
              </a:rPr>
              <a:t> の求め方</a:t>
            </a:r>
          </a:p>
        </p:txBody>
      </p:sp>
      <p:sp>
        <p:nvSpPr>
          <p:cNvPr id="8" name="テキスト ボックス 27"/>
          <p:cNvSpPr txBox="1">
            <a:spLocks noChangeArrowheads="1"/>
          </p:cNvSpPr>
          <p:nvPr/>
        </p:nvSpPr>
        <p:spPr bwMode="auto">
          <a:xfrm>
            <a:off x="79606" y="2512214"/>
            <a:ext cx="85382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過剰電荷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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Q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= 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</a:t>
            </a:r>
            <a:r>
              <a:rPr kumimoji="1" lang="en-US" altLang="ja-JP" sz="24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-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+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) – 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D</a:t>
            </a:r>
            <a:r>
              <a:rPr kumimoji="1" lang="en-US" altLang="ja-JP" sz="24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+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+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を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に対してプロットし、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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Q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=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となる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を見つける</a:t>
            </a:r>
          </a:p>
        </p:txBody>
      </p:sp>
      <p:graphicFrame>
        <p:nvGraphicFramePr>
          <p:cNvPr id="9" name="オブジェクト 9"/>
          <p:cNvGraphicFramePr>
            <a:graphicFrameLocks noChangeAspect="1"/>
          </p:cNvGraphicFramePr>
          <p:nvPr/>
        </p:nvGraphicFramePr>
        <p:xfrm>
          <a:off x="227515" y="686854"/>
          <a:ext cx="3678838" cy="76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1701800" imgH="355600" progId="Equation.3">
                  <p:embed/>
                </p:oleObj>
              </mc:Choice>
              <mc:Fallback>
                <p:oleObj name="数式" r:id="rId5" imgW="1701800" imgH="355600" progId="Equation.3">
                  <p:embed/>
                  <p:pic>
                    <p:nvPicPr>
                      <p:cNvPr id="9" name="オブジェクト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515" y="686854"/>
                        <a:ext cx="3678838" cy="76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10"/>
          <p:cNvGraphicFramePr>
            <a:graphicFrameLocks noChangeAspect="1"/>
          </p:cNvGraphicFramePr>
          <p:nvPr/>
        </p:nvGraphicFramePr>
        <p:xfrm>
          <a:off x="227515" y="1482440"/>
          <a:ext cx="3403069" cy="547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7" imgW="1574800" imgH="254000" progId="Equation.3">
                  <p:embed/>
                </p:oleObj>
              </mc:Choice>
              <mc:Fallback>
                <p:oleObj name="数式" r:id="rId7" imgW="1574800" imgH="254000" progId="Equation.3">
                  <p:embed/>
                  <p:pic>
                    <p:nvPicPr>
                      <p:cNvPr id="10" name="オブジェクト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515" y="1482440"/>
                        <a:ext cx="3403069" cy="5472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9"/>
          <p:cNvGraphicFramePr>
            <a:graphicFrameLocks noChangeAspect="1"/>
          </p:cNvGraphicFramePr>
          <p:nvPr/>
        </p:nvGraphicFramePr>
        <p:xfrm>
          <a:off x="4305224" y="686675"/>
          <a:ext cx="3705847" cy="76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9" imgW="1714320" imgH="355320" progId="Equation.3">
                  <p:embed/>
                </p:oleObj>
              </mc:Choice>
              <mc:Fallback>
                <p:oleObj name="数式" r:id="rId9" imgW="1714320" imgH="355320" progId="Equation.3">
                  <p:embed/>
                  <p:pic>
                    <p:nvPicPr>
                      <p:cNvPr id="11" name="オブジェクト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224" y="686675"/>
                        <a:ext cx="3705847" cy="766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0"/>
          <p:cNvGraphicFramePr>
            <a:graphicFrameLocks noChangeAspect="1"/>
          </p:cNvGraphicFramePr>
          <p:nvPr/>
        </p:nvGraphicFramePr>
        <p:xfrm>
          <a:off x="4333799" y="1482261"/>
          <a:ext cx="3376061" cy="547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1" imgW="1562040" imgH="253800" progId="Equation.3">
                  <p:embed/>
                </p:oleObj>
              </mc:Choice>
              <mc:Fallback>
                <p:oleObj name="数式" r:id="rId11" imgW="1562040" imgH="253800" progId="Equation.3">
                  <p:embed/>
                  <p:pic>
                    <p:nvPicPr>
                      <p:cNvPr id="12" name="オブジェクト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799" y="1482261"/>
                        <a:ext cx="3376061" cy="5472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9"/>
          <p:cNvGraphicFramePr>
            <a:graphicFrameLocks noChangeAspect="1"/>
          </p:cNvGraphicFramePr>
          <p:nvPr/>
        </p:nvGraphicFramePr>
        <p:xfrm>
          <a:off x="5004048" y="2040012"/>
          <a:ext cx="33210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3" imgW="1536480" imgH="228600" progId="Equation.3">
                  <p:embed/>
                </p:oleObj>
              </mc:Choice>
              <mc:Fallback>
                <p:oleObj name="数式" r:id="rId13" imgW="1536480" imgH="228600" progId="Equation.3">
                  <p:embed/>
                  <p:pic>
                    <p:nvPicPr>
                      <p:cNvPr id="13" name="オブジェクト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2040012"/>
                        <a:ext cx="332105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グラフ 15"/>
          <p:cNvGraphicFramePr>
            <a:graphicFrameLocks/>
          </p:cNvGraphicFramePr>
          <p:nvPr/>
        </p:nvGraphicFramePr>
        <p:xfrm>
          <a:off x="4860032" y="3187828"/>
          <a:ext cx="4176713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19" name="テキスト ボックス 27"/>
          <p:cNvSpPr txBox="1">
            <a:spLocks noChangeArrowheads="1"/>
          </p:cNvSpPr>
          <p:nvPr/>
        </p:nvSpPr>
        <p:spPr bwMode="auto">
          <a:xfrm rot="16200000">
            <a:off x="-104479" y="4575314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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Q</a:t>
            </a:r>
            <a:endParaRPr kumimoji="1" lang="ja-JP" altLang="en-US" sz="1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テキスト ボックス 27"/>
          <p:cNvSpPr txBox="1">
            <a:spLocks noChangeArrowheads="1"/>
          </p:cNvSpPr>
          <p:nvPr/>
        </p:nvSpPr>
        <p:spPr bwMode="auto">
          <a:xfrm rot="16200000">
            <a:off x="4408017" y="4548544"/>
            <a:ext cx="9476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log |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Q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|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テキスト ボックス 27"/>
          <p:cNvSpPr txBox="1">
            <a:spLocks noChangeArrowheads="1"/>
          </p:cNvSpPr>
          <p:nvPr/>
        </p:nvSpPr>
        <p:spPr bwMode="auto">
          <a:xfrm>
            <a:off x="3566620" y="5012614"/>
            <a:ext cx="6994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E</a:t>
            </a:r>
            <a:r>
              <a:rPr kumimoji="1" lang="en-US" altLang="ja-JP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endParaRPr kumimoji="1" lang="ja-JP" altLang="en-US" sz="1800" b="1" i="0" u="none" strike="noStrike" kern="120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テキスト ボックス 27"/>
          <p:cNvSpPr txBox="1">
            <a:spLocks noChangeArrowheads="1"/>
          </p:cNvSpPr>
          <p:nvPr/>
        </p:nvSpPr>
        <p:spPr bwMode="auto">
          <a:xfrm>
            <a:off x="2915816" y="3572454"/>
            <a:ext cx="1191352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N</a:t>
            </a:r>
            <a:r>
              <a:rPr kumimoji="1" lang="en-US" altLang="ja-JP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D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= 3.0e17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E</a:t>
            </a:r>
            <a:r>
              <a:rPr kumimoji="1" lang="en-US" altLang="ja-JP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D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= 1.02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N</a:t>
            </a:r>
            <a:r>
              <a:rPr kumimoji="1" lang="en-US" altLang="ja-JP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A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= 1.0e13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E</a:t>
            </a:r>
            <a:r>
              <a:rPr kumimoji="1" lang="en-US" altLang="ja-JP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A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= 0.1</a:t>
            </a:r>
          </a:p>
        </p:txBody>
      </p:sp>
      <p:sp>
        <p:nvSpPr>
          <p:cNvPr id="23" name="テキスト ボックス 27"/>
          <p:cNvSpPr txBox="1">
            <a:spLocks noChangeArrowheads="1"/>
          </p:cNvSpPr>
          <p:nvPr/>
        </p:nvSpPr>
        <p:spPr bwMode="auto">
          <a:xfrm>
            <a:off x="1259632" y="3575356"/>
            <a:ext cx="1188852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T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 = 300.0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E</a:t>
            </a:r>
            <a:r>
              <a:rPr kumimoji="1" lang="en-US" altLang="ja-JP" sz="16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g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= 1.12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N</a:t>
            </a:r>
            <a:r>
              <a:rPr kumimoji="1" lang="en-US" altLang="ja-JP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C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= 1.0e19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N</a:t>
            </a:r>
            <a:r>
              <a:rPr kumimoji="1" lang="en-US" altLang="ja-JP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V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= 1.0e21</a:t>
            </a:r>
          </a:p>
        </p:txBody>
      </p:sp>
      <p:sp>
        <p:nvSpPr>
          <p:cNvPr id="15" name="テキスト ボックス 27"/>
          <p:cNvSpPr txBox="1">
            <a:spLocks noChangeArrowheads="1"/>
          </p:cNvSpPr>
          <p:nvPr/>
        </p:nvSpPr>
        <p:spPr bwMode="auto">
          <a:xfrm>
            <a:off x="5724128" y="3932494"/>
            <a:ext cx="16979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E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F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=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0.997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eV</a:t>
            </a:r>
          </a:p>
        </p:txBody>
      </p:sp>
      <p:cxnSp>
        <p:nvCxnSpPr>
          <p:cNvPr id="18" name="直線矢印コネクタ 17"/>
          <p:cNvCxnSpPr/>
          <p:nvPr/>
        </p:nvCxnSpPr>
        <p:spPr bwMode="auto">
          <a:xfrm>
            <a:off x="7009255" y="4310610"/>
            <a:ext cx="698309" cy="51405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テキスト ボックス 27"/>
          <p:cNvSpPr txBox="1">
            <a:spLocks noChangeArrowheads="1"/>
          </p:cNvSpPr>
          <p:nvPr/>
        </p:nvSpPr>
        <p:spPr bwMode="auto">
          <a:xfrm>
            <a:off x="8769950" y="4652574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E</a:t>
            </a:r>
            <a:endParaRPr kumimoji="1" lang="ja-JP" altLang="en-US" sz="1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テキスト ボックス 27">
            <a:extLst>
              <a:ext uri="{FF2B5EF4-FFF2-40B4-BE49-F238E27FC236}">
                <a16:creationId xmlns:a16="http://schemas.microsoft.com/office/drawing/2014/main" id="{2A934C35-CB03-E6EB-E9B8-FF04309A6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288" y="6256305"/>
            <a:ext cx="7301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Symbol" panose="05050102010706020507" pitchFamily="18" charset="2"/>
              </a:rPr>
              <a:t>正確には単調関数ではないが、二分法で安定に解ける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53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関数の解を求める際の注意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B4C1B1-1C81-E2EB-5F2E-C0731B78BB19}"/>
              </a:ext>
            </a:extLst>
          </p:cNvPr>
          <p:cNvSpPr txBox="1"/>
          <p:nvPr/>
        </p:nvSpPr>
        <p:spPr>
          <a:xfrm>
            <a:off x="113441" y="849055"/>
            <a:ext cx="884958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Newton-Raphson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法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収束は速い、発散しやすい、解に近い初期値が必要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　　　　　　　　　　　　　発散する場合はダンピングファクターを増やす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二分法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解が初期範囲に入っていれば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・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&lt;= 0)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必ず収束する。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</a:br>
            <a:r>
              <a:rPr lang="ja-JP" alt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　　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1/2</a:t>
            </a:r>
            <a:r>
              <a:rPr kumimoji="1" lang="en-US" altLang="ja-JP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</a:t>
            </a:r>
            <a:r>
              <a:rPr kumimoji="1" lang="ja-JP" altLang="en-US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で収束</a:t>
            </a:r>
            <a:endParaRPr kumimoji="1" lang="en-US" altLang="ja-JP" sz="2000" b="0" i="0" u="none" strike="noStrike" kern="120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>
              <a:defRPr/>
            </a:pPr>
            <a:endParaRPr lang="en-US" altLang="ja-JP" sz="20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pPr>
              <a:defRPr/>
            </a:pPr>
            <a:r>
              <a:rPr lang="en-US" altLang="ja-JP" sz="20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Brent</a:t>
            </a:r>
            <a:r>
              <a:rPr lang="ja-JP" altLang="en-US" sz="20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法</a:t>
            </a:r>
            <a:r>
              <a:rPr lang="en-US" altLang="ja-JP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:</a:t>
            </a:r>
            <a:r>
              <a:rPr lang="ja-JP" alt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 二分法の改良版</a:t>
            </a:r>
            <a:endParaRPr lang="en-US" altLang="ja-JP" sz="200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3846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グラフ 12"/>
          <p:cNvGraphicFramePr>
            <a:graphicFrameLocks/>
          </p:cNvGraphicFramePr>
          <p:nvPr/>
        </p:nvGraphicFramePr>
        <p:xfrm>
          <a:off x="3059832" y="1325102"/>
          <a:ext cx="5919426" cy="5272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Newton-Raphson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(Newton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)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3671" y="807095"/>
            <a:ext cx="2892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=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の解を求める</a:t>
            </a:r>
            <a:endParaRPr kumimoji="1" lang="ja-JP" altLang="en-US" sz="2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10234" y="939114"/>
            <a:ext cx="13452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y = f</a:t>
            </a:r>
            <a:r>
              <a:rPr kumimoji="1" lang="en-US" altLang="ja-JP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3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endParaRPr kumimoji="1" lang="ja-JP" altLang="en-US" sz="3000" b="1" i="0" u="none" strike="noStrike" kern="120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987825" y="1196752"/>
            <a:ext cx="3003858" cy="4032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1268760"/>
            <a:ext cx="45457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+dx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=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+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dx f’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~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=&gt;</a:t>
            </a: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+ dx = 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– 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/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f’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endParaRPr kumimoji="1" lang="ja-JP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410" y="4548058"/>
            <a:ext cx="5206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発散を抑える工夫で様々な派生がある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1520" y="4974267"/>
            <a:ext cx="3816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k+1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</a:t>
            </a:r>
            <a:r>
              <a:rPr kumimoji="1" lang="en-US" altLang="ja-JP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1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k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–</a:t>
            </a: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1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k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/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f’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(</a:t>
            </a:r>
            <a:r>
              <a:rPr kumimoji="1" lang="en-US" altLang="ja-JP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1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k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+</a:t>
            </a: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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</a:t>
            </a: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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: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Dumping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Factor</a:t>
            </a:r>
          </a:p>
        </p:txBody>
      </p:sp>
      <p:cxnSp>
        <p:nvCxnSpPr>
          <p:cNvPr id="20" name="直線コネクタ 19"/>
          <p:cNvCxnSpPr/>
          <p:nvPr/>
        </p:nvCxnSpPr>
        <p:spPr>
          <a:xfrm flipV="1">
            <a:off x="8170528" y="2780928"/>
            <a:ext cx="0" cy="2903101"/>
          </a:xfrm>
          <a:prstGeom prst="line">
            <a:avLst/>
          </a:prstGeom>
          <a:ln w="25400">
            <a:solidFill>
              <a:srgbClr val="0000FF"/>
            </a:solidFill>
            <a:prstDash val="lg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8306985" y="5847655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endParaRPr kumimoji="1" lang="ja-JP" altLang="en-US" sz="2400" b="0" i="0" u="none" strike="noStrike" kern="120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flipH="1">
            <a:off x="7122248" y="2154348"/>
            <a:ext cx="1269238" cy="3540899"/>
          </a:xfrm>
          <a:prstGeom prst="line">
            <a:avLst/>
          </a:prstGeom>
          <a:ln w="25400">
            <a:solidFill>
              <a:srgbClr val="0000FF"/>
            </a:solidFill>
            <a:prstDash val="lg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8254917" y="2132856"/>
            <a:ext cx="868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f’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endParaRPr kumimoji="1" lang="ja-JP" altLang="en-US" sz="2400" b="1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473768" y="6208204"/>
            <a:ext cx="5649656" cy="389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520841" y="5743766"/>
            <a:ext cx="22102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= </a:t>
            </a:r>
            <a:b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</a:b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400" b="1" i="1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– 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/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f’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endParaRPr kumimoji="1" lang="ja-JP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519571" y="2560820"/>
            <a:ext cx="571873" cy="283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20241" y="2492896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496" y="2276872"/>
            <a:ext cx="5977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計算では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’(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を差分計算で置き換えられる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5496" y="2720643"/>
            <a:ext cx="4987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割線法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セカント法、はさみうち法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　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’(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= 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 –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n-1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)) / (</a:t>
            </a:r>
            <a:r>
              <a:rPr kumimoji="1" lang="en-US" altLang="ja-JP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–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n-1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</a:b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を使う。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の計算回数が少なくなる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51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4D6898E-9B91-A6B2-ADA8-DE84355B8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3824"/>
            <a:ext cx="4495800" cy="60198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321F2BA2-9CA7-C032-0C9D-874B175490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9592" y="629980"/>
            <a:ext cx="6430987" cy="6223257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Newton-Raphson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(Newton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)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0737917-86BB-FDBE-C8D1-EFA39DC5F9B2}"/>
              </a:ext>
            </a:extLst>
          </p:cNvPr>
          <p:cNvSpPr/>
          <p:nvPr/>
        </p:nvSpPr>
        <p:spPr>
          <a:xfrm>
            <a:off x="1528719" y="5323412"/>
            <a:ext cx="1196282" cy="2956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B91FE95-A5AA-31F7-0702-FBB04611C934}"/>
              </a:ext>
            </a:extLst>
          </p:cNvPr>
          <p:cNvCxnSpPr>
            <a:cxnSpLocks/>
          </p:cNvCxnSpPr>
          <p:nvPr/>
        </p:nvCxnSpPr>
        <p:spPr>
          <a:xfrm flipV="1">
            <a:off x="2725001" y="5357983"/>
            <a:ext cx="404454" cy="11290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3C9D84-4368-8176-5FCE-D64FE0A60AA8}"/>
              </a:ext>
            </a:extLst>
          </p:cNvPr>
          <p:cNvSpPr/>
          <p:nvPr/>
        </p:nvSpPr>
        <p:spPr>
          <a:xfrm>
            <a:off x="2802195" y="5878725"/>
            <a:ext cx="658762" cy="3572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F3B98B-9D90-D569-D576-3A926D1BA6C8}"/>
              </a:ext>
            </a:extLst>
          </p:cNvPr>
          <p:cNvSpPr txBox="1"/>
          <p:nvPr/>
        </p:nvSpPr>
        <p:spPr>
          <a:xfrm>
            <a:off x="2878068" y="6272506"/>
            <a:ext cx="1688690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Run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をクリック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1C0B54-E3F3-50C6-8F61-7EA7E068CFF9}"/>
              </a:ext>
            </a:extLst>
          </p:cNvPr>
          <p:cNvSpPr txBox="1"/>
          <p:nvPr/>
        </p:nvSpPr>
        <p:spPr>
          <a:xfrm>
            <a:off x="5577022" y="2747639"/>
            <a:ext cx="3045868" cy="64633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法の場合は初期値を選ぶのが大事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7718F0-C508-EFF0-3817-98ED95C9F79B}"/>
              </a:ext>
            </a:extLst>
          </p:cNvPr>
          <p:cNvSpPr txBox="1"/>
          <p:nvPr/>
        </p:nvSpPr>
        <p:spPr>
          <a:xfrm>
            <a:off x="5611436" y="1907343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法が選択されている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B1051EC-BD23-592B-1B65-0BBF5DB4E06E}"/>
              </a:ext>
            </a:extLst>
          </p:cNvPr>
          <p:cNvSpPr txBox="1"/>
          <p:nvPr/>
        </p:nvSpPr>
        <p:spPr>
          <a:xfrm>
            <a:off x="6351638" y="4805292"/>
            <a:ext cx="2582334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適切に条件を選ぶ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37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Newton-Raphson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(Newton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)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B4C1B1-1C81-E2EB-5F2E-C0731B78BB19}"/>
              </a:ext>
            </a:extLst>
          </p:cNvPr>
          <p:cNvSpPr txBox="1"/>
          <p:nvPr/>
        </p:nvSpPr>
        <p:spPr>
          <a:xfrm>
            <a:off x="113441" y="629980"/>
            <a:ext cx="6672370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方程式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exp(x) - 3.0 * x = 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初期値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=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0.0 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ダンピングファクター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given function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method newton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func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x**2 - 3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graph range -1.0 - 4.0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initial x   0.0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alpha       0.0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h           0.01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tol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 1e-05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nmaxiter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100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[x**2 - 3] by [newton]: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0: x:   0.000000000000 =&gt;   3.000000000000, dx =         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1: x:   3.000000000000 =&gt;   2.000000000000, dx =         -1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2: x:   2.000000000000 =&gt;   1.750000000000, dx =      -0.25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3: x:   1.750000000000 =&gt;   1.732142857143, dx =   -0.01786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4: x:   1.732142857143 =&gt;   1.732050810015, dx = -9.205e-05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5: x:   1.732050810015 =&gt;  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1.732050807569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, dx = -2.446e-09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　　　　　　　　　　　　　　　　　　　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最終解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5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回で収束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Success: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Convergence reached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 dx = -2.445850411092465e-09 </a:t>
            </a:r>
            <a:b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</a:b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                                                          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&lt; eps = 1e-05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 = 1.7320508087918025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y = 4.23633705892712e-09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range = -2.445850411092465e-09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Press ENTER to terminate: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4EAF666-1366-3C81-288A-9253F9BF2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009" y="1447800"/>
            <a:ext cx="4781550" cy="54102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A18A62-86D6-89B0-5D77-6E7F8EB26D5C}"/>
              </a:ext>
            </a:extLst>
          </p:cNvPr>
          <p:cNvSpPr txBox="1"/>
          <p:nvPr/>
        </p:nvSpPr>
        <p:spPr>
          <a:xfrm>
            <a:off x="2577662" y="2546007"/>
            <a:ext cx="4572000" cy="646331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solve_func1d.py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では、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f’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(</a:t>
            </a:r>
            <a:r>
              <a:rPr kumimoji="1" lang="en-US" altLang="ja-JP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1800" b="1" i="1" u="none" strike="noStrike" kern="1200" cap="none" spc="0" normalizeH="0" baseline="-2500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k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r>
              <a:rPr kumimoji="1" lang="ja-JP" alt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+</a:t>
            </a:r>
            <a:r>
              <a:rPr kumimoji="1" lang="ja-JP" alt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ja-JP" alt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</a:t>
            </a:r>
            <a:r>
              <a:rPr kumimoji="1" lang="ja-JP" altLang="en-US" sz="1800" b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 </a:t>
            </a:r>
            <a:r>
              <a:rPr kumimoji="1" lang="en-US" altLang="ja-JP" sz="1800" b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=</a:t>
            </a:r>
            <a:r>
              <a:rPr kumimoji="1" lang="ja-JP" altLang="en-US" sz="1800" b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 </a:t>
            </a:r>
            <a:r>
              <a:rPr kumimoji="1" lang="en-US" altLang="ja-JP" sz="1800" b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0</a:t>
            </a:r>
            <a:r>
              <a:rPr kumimoji="1" lang="ja-JP" altLang="en-US" sz="1800" b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 の時は </a:t>
            </a:r>
            <a:r>
              <a:rPr kumimoji="1" lang="en-US" altLang="ja-JP" sz="1800" b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1</a:t>
            </a:r>
            <a:r>
              <a:rPr kumimoji="1" lang="ja-JP" altLang="en-US" sz="1800" b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  <a:sym typeface="Symbol"/>
              </a:rPr>
              <a:t>で置き換えるため、計算できる</a:t>
            </a:r>
            <a:endParaRPr lang="ja-JP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2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4D6898E-9B91-A6B2-ADA8-DE84355B8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3824"/>
            <a:ext cx="4495800" cy="60198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332C935-CB10-6F58-9DE8-2DFA50DAA1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6269" y="807550"/>
            <a:ext cx="5713488" cy="5528934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Newton-Raphson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(Newton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)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0737917-86BB-FDBE-C8D1-EFA39DC5F9B2}"/>
              </a:ext>
            </a:extLst>
          </p:cNvPr>
          <p:cNvSpPr/>
          <p:nvPr/>
        </p:nvSpPr>
        <p:spPr>
          <a:xfrm>
            <a:off x="1528719" y="5323412"/>
            <a:ext cx="1196282" cy="2956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B91FE95-A5AA-31F7-0702-FBB04611C934}"/>
              </a:ext>
            </a:extLst>
          </p:cNvPr>
          <p:cNvCxnSpPr>
            <a:cxnSpLocks/>
          </p:cNvCxnSpPr>
          <p:nvPr/>
        </p:nvCxnSpPr>
        <p:spPr>
          <a:xfrm flipV="1">
            <a:off x="2725001" y="5357983"/>
            <a:ext cx="404454" cy="11290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3C9D84-4368-8176-5FCE-D64FE0A60AA8}"/>
              </a:ext>
            </a:extLst>
          </p:cNvPr>
          <p:cNvSpPr/>
          <p:nvPr/>
        </p:nvSpPr>
        <p:spPr>
          <a:xfrm>
            <a:off x="3062326" y="5470892"/>
            <a:ext cx="658762" cy="3572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F3B98B-9D90-D569-D576-3A926D1BA6C8}"/>
              </a:ext>
            </a:extLst>
          </p:cNvPr>
          <p:cNvSpPr txBox="1"/>
          <p:nvPr/>
        </p:nvSpPr>
        <p:spPr>
          <a:xfrm>
            <a:off x="3138199" y="5864673"/>
            <a:ext cx="1688690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Run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をクリック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1C0B54-E3F3-50C6-8F61-7EA7E068CFF9}"/>
              </a:ext>
            </a:extLst>
          </p:cNvPr>
          <p:cNvSpPr txBox="1"/>
          <p:nvPr/>
        </p:nvSpPr>
        <p:spPr>
          <a:xfrm>
            <a:off x="5529724" y="2763405"/>
            <a:ext cx="3045868" cy="64633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F’(x0)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!=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0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となるように</a:t>
            </a:r>
            <a:b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</a:b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初期値を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0.1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にする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7718F0-C508-EFF0-3817-98ED95C9F79B}"/>
              </a:ext>
            </a:extLst>
          </p:cNvPr>
          <p:cNvSpPr txBox="1"/>
          <p:nvPr/>
        </p:nvSpPr>
        <p:spPr>
          <a:xfrm>
            <a:off x="5611436" y="1907343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法が選択されている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Newton-Raphson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(Newton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)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B4C1B1-1C81-E2EB-5F2E-C0731B78BB19}"/>
              </a:ext>
            </a:extLst>
          </p:cNvPr>
          <p:cNvSpPr txBox="1"/>
          <p:nvPr/>
        </p:nvSpPr>
        <p:spPr>
          <a:xfrm>
            <a:off x="113441" y="629980"/>
            <a:ext cx="667237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方程式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exp(x) - 3.0 * x = 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初期値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=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0.1 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ダンピングファクター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given function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method newton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func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x**2 - 3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graph range -1.0 - 4.0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initial x   0.1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alpha       0.0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h           0.01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tol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 1e-05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nmaxiter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100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[x**2 - 3] by [newton]: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0: x:   0.100000000000 =&gt; 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15.05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0000000000, dx =      14.95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1: x:  15.050000000000 =&gt;   7.624667774086, dx =     -7.425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2: x:   7.624667774086 =&gt;   4.009063770160, dx =     -3.616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3: x:   4.009063770160 =&gt;   2.378684077710, dx =      -1.63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4: x:   2.378684077710 =&gt;   1.819942804235, dx =    -0.5587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5: x:   1.819942804235 =&gt;   1.734173127858, dx =   -0.08577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6: x:   1.734173127858 =&gt;   1.732052106241, dx =  -0.002121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7: x:   1.732052106241 =&gt;   1.732050807569, dx = -1.299e-06</a:t>
            </a:r>
          </a:p>
          <a:p>
            <a:pPr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　　　　　　　　　　　　　　　　　　　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最終解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8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回で収束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Success: Convergence reached: dx = -1.2986712947249401e-06 </a:t>
            </a:r>
            <a:b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</a:b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                                                               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&lt; eps = 1e-05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 = 1.7320514569050114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y = 2.249366772399952e-06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range = -1.2986712947249401e-06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Press ENTER to terminate: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2A58FF2-6024-86AA-297E-BC5E415AC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7455" y="1267843"/>
            <a:ext cx="4781550" cy="54102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A9A3AB0-774E-04B8-B862-F9F93F6ACC9A}"/>
              </a:ext>
            </a:extLst>
          </p:cNvPr>
          <p:cNvSpPr txBox="1"/>
          <p:nvPr/>
        </p:nvSpPr>
        <p:spPr>
          <a:xfrm>
            <a:off x="2199289" y="2379763"/>
            <a:ext cx="1608083" cy="830997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’(</a:t>
            </a: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</a:t>
            </a:r>
            <a:r>
              <a:rPr kumimoji="1" lang="en-US" altLang="ja-JP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が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に近いので、いったん大きく発散する</a:t>
            </a:r>
            <a:endParaRPr lang="ja-JP" alt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89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4D6898E-9B91-A6B2-ADA8-DE84355B8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3824"/>
            <a:ext cx="4495800" cy="60198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6E8D685-8032-0A86-6D7F-BC470AC7E3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1721" y="773824"/>
            <a:ext cx="5801685" cy="5614282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Newton-Raphson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(Newton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)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0737917-86BB-FDBE-C8D1-EFA39DC5F9B2}"/>
              </a:ext>
            </a:extLst>
          </p:cNvPr>
          <p:cNvSpPr/>
          <p:nvPr/>
        </p:nvSpPr>
        <p:spPr>
          <a:xfrm>
            <a:off x="1528719" y="5323412"/>
            <a:ext cx="1196282" cy="2956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B91FE95-A5AA-31F7-0702-FBB04611C934}"/>
              </a:ext>
            </a:extLst>
          </p:cNvPr>
          <p:cNvCxnSpPr>
            <a:cxnSpLocks/>
          </p:cNvCxnSpPr>
          <p:nvPr/>
        </p:nvCxnSpPr>
        <p:spPr>
          <a:xfrm flipV="1">
            <a:off x="2725001" y="5357983"/>
            <a:ext cx="404454" cy="11290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3C9D84-4368-8176-5FCE-D64FE0A60AA8}"/>
              </a:ext>
            </a:extLst>
          </p:cNvPr>
          <p:cNvSpPr/>
          <p:nvPr/>
        </p:nvSpPr>
        <p:spPr>
          <a:xfrm>
            <a:off x="3062326" y="5470892"/>
            <a:ext cx="658762" cy="3572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F3B98B-9D90-D569-D576-3A926D1BA6C8}"/>
              </a:ext>
            </a:extLst>
          </p:cNvPr>
          <p:cNvSpPr txBox="1"/>
          <p:nvPr/>
        </p:nvSpPr>
        <p:spPr>
          <a:xfrm>
            <a:off x="3138199" y="5864673"/>
            <a:ext cx="1688690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Run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をクリック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1C0B54-E3F3-50C6-8F61-7EA7E068CFF9}"/>
              </a:ext>
            </a:extLst>
          </p:cNvPr>
          <p:cNvSpPr txBox="1"/>
          <p:nvPr/>
        </p:nvSpPr>
        <p:spPr>
          <a:xfrm>
            <a:off x="5529724" y="2763405"/>
            <a:ext cx="3045868" cy="64633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f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’(x0)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!=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0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となるように</a:t>
            </a:r>
            <a:b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</a:b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初期値を </a:t>
            </a:r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1.0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にする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7718F0-C508-EFF0-3817-98ED95C9F79B}"/>
              </a:ext>
            </a:extLst>
          </p:cNvPr>
          <p:cNvSpPr txBox="1"/>
          <p:nvPr/>
        </p:nvSpPr>
        <p:spPr>
          <a:xfrm>
            <a:off x="5611436" y="1907343"/>
            <a:ext cx="3045868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kumimoji="1" lang="en-US" altLang="ja-JP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</a:t>
            </a: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法が選択されている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21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関数の解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Newton-Raphson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(Newton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法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)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B4C1B1-1C81-E2EB-5F2E-C0731B78BB19}"/>
              </a:ext>
            </a:extLst>
          </p:cNvPr>
          <p:cNvSpPr txBox="1"/>
          <p:nvPr/>
        </p:nvSpPr>
        <p:spPr>
          <a:xfrm>
            <a:off x="113441" y="629980"/>
            <a:ext cx="667237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方程式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exp(x) - 3.0 * x = 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初期値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=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1.0 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ダンピングファクター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given function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method newton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func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x**2 - 3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graph range -1.0 - 4.0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initial x   1.0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alpha       0.0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h           0.01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tol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 1e-05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nmaxiter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100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Solve [x**2 - 3] by [newton]: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0: x:   1.000000000000 =&gt;   2.000000000000, dx =         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1: x:   2.000000000000 =&gt;   1.750000000000, dx =      -0.25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2: x:   1.750000000000 =&gt;   1.732142857143, dx =   -0.01786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3: x:   1.732142857143 =&gt;   1.732050810015, dx = -9.205e-05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Iter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4: x:   1.732050810015 =&gt;  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1.7320508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07569, dx = -2.446e-09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　　　　　　　　　　　　　　　　　　　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最終解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5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回で収束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Success: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Convergence reached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 dx = -2.445850411092465e-09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                                             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&lt; eps = 1e-05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 = 1.7320508087918025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y = 4.23633705892712e-09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range = -2.445850411092465e-09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x = 1.7320508087918025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y = 4.23633705892712e-09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range = -2.445850411092465e-09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Press ENTER to terminate: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0F17B9C-41BC-5479-3D09-E9A6720CB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450" y="1297405"/>
            <a:ext cx="478155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47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6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9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2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3490</TotalTime>
  <Words>2687</Words>
  <Application>Microsoft Office PowerPoint</Application>
  <PresentationFormat>画面に合わせる (4:3)</PresentationFormat>
  <Paragraphs>363</Paragraphs>
  <Slides>22</Slides>
  <Notes>22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5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22</vt:i4>
      </vt:variant>
    </vt:vector>
  </HeadingPairs>
  <TitlesOfParts>
    <vt:vector size="35" baseType="lpstr">
      <vt:lpstr>游ゴシック</vt:lpstr>
      <vt:lpstr>Arial</vt:lpstr>
      <vt:lpstr>Calibri</vt:lpstr>
      <vt:lpstr>Calibri Light</vt:lpstr>
      <vt:lpstr>Cambria Math</vt:lpstr>
      <vt:lpstr>Times New Roman</vt:lpstr>
      <vt:lpstr>Office テーマ</vt:lpstr>
      <vt:lpstr>101_標準デザイン</vt:lpstr>
      <vt:lpstr>16_標準デザイン</vt:lpstr>
      <vt:lpstr>29_標準デザイン</vt:lpstr>
      <vt:lpstr>12_標準デザイン</vt:lpstr>
      <vt:lpstr>ワークシート</vt:lpstr>
      <vt:lpstr>数式</vt:lpstr>
      <vt:lpstr>方程式の解  Newton法 二分法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なぜNewton法が失敗するのか</vt:lpstr>
      <vt:lpstr>PowerPoint プレゼンテーション</vt:lpstr>
      <vt:lpstr>PowerPoint プレゼンテーション</vt:lpstr>
      <vt:lpstr>PowerPoint プレゼンテーション</vt:lpstr>
      <vt:lpstr>二分法 (bisection method): 連続関数</vt:lpstr>
      <vt:lpstr>PowerPoint プレゼンテーション</vt:lpstr>
      <vt:lpstr>PowerPoint プレゼンテーション</vt:lpstr>
      <vt:lpstr>半導体の EF の求め方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レポートS6点群のステレオ投影</dc:title>
  <dc:creator>神谷利夫</dc:creator>
  <cp:lastModifiedBy>神谷 利夫</cp:lastModifiedBy>
  <cp:revision>247</cp:revision>
  <cp:lastPrinted>2020-04-20T20:05:09Z</cp:lastPrinted>
  <dcterms:created xsi:type="dcterms:W3CDTF">2013-04-22T01:26:47Z</dcterms:created>
  <dcterms:modified xsi:type="dcterms:W3CDTF">2023-04-17T09:07:51Z</dcterms:modified>
</cp:coreProperties>
</file>