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8"/>
  </p:notesMasterIdLst>
  <p:sldIdLst>
    <p:sldId id="4917" r:id="rId3"/>
    <p:sldId id="4918" r:id="rId4"/>
    <p:sldId id="4919" r:id="rId5"/>
    <p:sldId id="4922" r:id="rId6"/>
    <p:sldId id="492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7"/>
            <p14:sldId id="4918"/>
            <p14:sldId id="4919"/>
            <p14:sldId id="4922"/>
            <p14:sldId id="4924"/>
          </p14:sldIdLst>
        </p14:section>
        <p14:section name="タイトルなしのセクション" id="{F09C2A22-55A5-46BD-8F80-D8B8B7512D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121" d="100"/>
          <a:sy n="121" d="100"/>
        </p:scale>
        <p:origin x="120" y="612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2023/4/11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2839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5675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9327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多項式線形最小二乗法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“Fitting/</a:t>
            </a:r>
            <a:r>
              <a:rPr lang="ja-JP" altLang="en-US" b="1" dirty="0">
                <a:solidFill>
                  <a:srgbClr val="0000FF"/>
                </a:solidFill>
              </a:rPr>
              <a:t>フィッティング</a:t>
            </a:r>
            <a:r>
              <a:rPr lang="en-US" altLang="ja-JP" b="1" dirty="0">
                <a:solidFill>
                  <a:srgbClr val="0000FF"/>
                </a:solidFill>
              </a:rPr>
              <a:t>”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=&gt;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Polynomial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LSQ/</a:t>
            </a:r>
            <a:r>
              <a:rPr lang="ja-JP" altLang="en-US" b="1" dirty="0">
                <a:solidFill>
                  <a:srgbClr val="0000FF"/>
                </a:solidFill>
              </a:rPr>
              <a:t>多項式線形最小二乗法</a:t>
            </a:r>
            <a:endParaRPr lang="en-US" altLang="ja-JP" b="1" dirty="0">
              <a:solidFill>
                <a:srgbClr val="0000FF"/>
              </a:solidFill>
            </a:endParaRPr>
          </a:p>
          <a:p>
            <a:pPr marL="342900" indent="-342900">
              <a:buFontTx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ファイル選択ダイアログで </a:t>
            </a:r>
            <a:r>
              <a:rPr lang="en-US" altLang="ja-JP" b="1" dirty="0">
                <a:solidFill>
                  <a:srgbClr val="0000FF"/>
                </a:solidFill>
              </a:rPr>
              <a:t>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]\[</a:t>
            </a:r>
            <a:r>
              <a:rPr lang="en-US" altLang="ja-JP" b="1" dirty="0" err="1">
                <a:solidFill>
                  <a:srgbClr val="0000FF"/>
                </a:solidFill>
              </a:rPr>
              <a:t>tkprog_XX</a:t>
            </a:r>
            <a:r>
              <a:rPr lang="en-US" altLang="ja-JP" b="1" dirty="0">
                <a:solidFill>
                  <a:srgbClr val="0000FF"/>
                </a:solidFill>
              </a:rPr>
              <a:t>]\regression\random-poly.xlsx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r>
              <a:rPr lang="en-US" altLang="ja-JP" b="1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5F1608F-97EC-9BCD-F4CE-D01B956A5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3" y="1539290"/>
            <a:ext cx="5209975" cy="526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多項式線形最小二乗法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2EA053-DBCC-2E1C-01B7-A52F668EA053}"/>
              </a:ext>
            </a:extLst>
          </p:cNvPr>
          <p:cNvSpPr txBox="1"/>
          <p:nvPr/>
        </p:nvSpPr>
        <p:spPr>
          <a:xfrm>
            <a:off x="142104" y="704013"/>
            <a:ext cx="9001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800" dirty="0"/>
              <a:t>Excel</a:t>
            </a:r>
            <a:r>
              <a:rPr lang="ja-JP" altLang="en-US" sz="1800" dirty="0"/>
              <a:t>の入力データに対し、</a:t>
            </a:r>
            <a:r>
              <a:rPr lang="en-US" altLang="ja-JP" sz="1800" dirty="0"/>
              <a:t>n</a:t>
            </a:r>
            <a:r>
              <a:rPr lang="ja-JP" altLang="en-US" sz="1800" dirty="0"/>
              <a:t>次多項式で最小二乗フィッティングする</a:t>
            </a:r>
            <a:endParaRPr lang="en-US" altLang="ja-JP" sz="18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線形最小二乗法なので、初期値の入力は必要ない</a:t>
            </a:r>
            <a:endParaRPr lang="en-US" altLang="ja-JP" sz="18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dirty="0">
                <a:solidFill>
                  <a:srgbClr val="0000FF"/>
                </a:solidFill>
              </a:rPr>
              <a:t>条件設定</a:t>
            </a:r>
            <a:endParaRPr lang="en-US" altLang="ja-JP" dirty="0">
              <a:solidFill>
                <a:srgbClr val="0000FF"/>
              </a:solidFill>
            </a:endParaRPr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データの変数 </a:t>
            </a:r>
            <a:r>
              <a:rPr lang="en-US" altLang="ja-JP" b="1" dirty="0">
                <a:solidFill>
                  <a:srgbClr val="FF0000"/>
                </a:solidFill>
              </a:rPr>
              <a:t>“x:”</a:t>
            </a:r>
            <a:r>
              <a:rPr lang="ja-JP" altLang="en-US" dirty="0"/>
              <a:t> を選択する。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FF0000"/>
                </a:solidFill>
              </a:rPr>
              <a:t>“y:”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ja-JP" altLang="en-US" dirty="0"/>
              <a:t>でフィッティングさせるデータを選ぶ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特定の </a:t>
            </a:r>
            <a:r>
              <a:rPr lang="en-US" altLang="ja-JP" dirty="0"/>
              <a:t>x</a:t>
            </a:r>
            <a:r>
              <a:rPr lang="ja-JP" altLang="en-US" dirty="0"/>
              <a:t> の範囲だけをフィッティング対象にする場合、</a:t>
            </a:r>
            <a:r>
              <a:rPr lang="en-US" altLang="ja-JP" dirty="0"/>
              <a:t>“</a:t>
            </a:r>
            <a:r>
              <a:rPr lang="en-US" altLang="ja-JP" dirty="0" err="1"/>
              <a:t>xmin</a:t>
            </a:r>
            <a:r>
              <a:rPr lang="en-US" altLang="ja-JP" dirty="0"/>
              <a:t>:”</a:t>
            </a:r>
            <a:r>
              <a:rPr lang="ja-JP" altLang="en-US" dirty="0"/>
              <a:t>、</a:t>
            </a:r>
            <a:r>
              <a:rPr lang="en-US" altLang="ja-JP" dirty="0"/>
              <a:t>”</a:t>
            </a:r>
            <a:r>
              <a:rPr lang="en-US" altLang="ja-JP" dirty="0" err="1"/>
              <a:t>xmax</a:t>
            </a:r>
            <a:r>
              <a:rPr lang="en-US" altLang="ja-JP" dirty="0"/>
              <a:t>:”</a:t>
            </a:r>
            <a:r>
              <a:rPr lang="ja-JP" altLang="en-US" dirty="0"/>
              <a:t> に入力。</a:t>
            </a:r>
            <a:br>
              <a:rPr lang="en-US" altLang="ja-JP" dirty="0"/>
            </a:br>
            <a:r>
              <a:rPr lang="ja-JP" altLang="en-US" dirty="0"/>
              <a:t>範囲を指定しない場合は、十分に小さい／大きい値を入れる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計算範囲を </a:t>
            </a:r>
            <a:r>
              <a:rPr lang="en-US" altLang="ja-JP" dirty="0"/>
              <a:t>“</a:t>
            </a:r>
            <a:r>
              <a:rPr lang="en-US" altLang="ja-JP" dirty="0" err="1"/>
              <a:t>xmin</a:t>
            </a:r>
            <a:r>
              <a:rPr lang="en-US" altLang="ja-JP" dirty="0"/>
              <a:t>(</a:t>
            </a:r>
            <a:r>
              <a:rPr lang="en-US" altLang="ja-JP" dirty="0" err="1"/>
              <a:t>cal</a:t>
            </a:r>
            <a:r>
              <a:rPr lang="en-US" altLang="ja-JP" dirty="0"/>
              <a:t>):”, “</a:t>
            </a:r>
            <a:r>
              <a:rPr lang="en-US" altLang="ja-JP" dirty="0" err="1"/>
              <a:t>xmax</a:t>
            </a:r>
            <a:r>
              <a:rPr lang="en-US" altLang="ja-JP" dirty="0"/>
              <a:t>(</a:t>
            </a:r>
            <a:r>
              <a:rPr lang="en-US" altLang="ja-JP" dirty="0" err="1"/>
              <a:t>cal</a:t>
            </a:r>
            <a:r>
              <a:rPr lang="en-US" altLang="ja-JP" dirty="0"/>
              <a:t>):”</a:t>
            </a:r>
            <a:r>
              <a:rPr lang="ja-JP" altLang="en-US" dirty="0"/>
              <a:t> に入力する。</a:t>
            </a:r>
            <a:br>
              <a:rPr lang="en-US" altLang="ja-JP" dirty="0"/>
            </a:br>
            <a:r>
              <a:rPr lang="ja-JP" altLang="en-US" dirty="0"/>
              <a:t>* を入力すると、入力データの最小／最大値になる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最小二乗実行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多項式の次数を </a:t>
            </a:r>
            <a:r>
              <a:rPr lang="en-US" altLang="ja-JP" dirty="0"/>
              <a:t>“</a:t>
            </a:r>
            <a:r>
              <a:rPr lang="en-US" altLang="ja-JP" dirty="0" err="1"/>
              <a:t>noder</a:t>
            </a:r>
            <a:r>
              <a:rPr lang="en-US" altLang="ja-JP" dirty="0"/>
              <a:t>:”</a:t>
            </a:r>
            <a:r>
              <a:rPr lang="ja-JP" altLang="en-US" dirty="0"/>
              <a:t> で選択する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“run”</a:t>
            </a:r>
            <a:r>
              <a:rPr lang="ja-JP" altLang="en-US" dirty="0"/>
              <a:t>ボタンを押す。</a:t>
            </a:r>
            <a:br>
              <a:rPr lang="en-US" altLang="ja-JP" dirty="0"/>
            </a:br>
            <a:r>
              <a:rPr lang="ja-JP" altLang="en-US" dirty="0"/>
              <a:t>グラフ画面が出ない場合は </a:t>
            </a:r>
            <a:r>
              <a:rPr lang="en-US" altLang="ja-JP" dirty="0"/>
              <a:t>“run(debug)”</a:t>
            </a:r>
            <a:r>
              <a:rPr lang="ja-JP" altLang="en-US" dirty="0"/>
              <a:t> で実行すると、</a:t>
            </a:r>
            <a:br>
              <a:rPr lang="en-US" altLang="ja-JP" dirty="0"/>
            </a:br>
            <a:r>
              <a:rPr lang="ja-JP" altLang="en-US" dirty="0"/>
              <a:t>コンソールが残ってエラーメッセ時を確認できる。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設定例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多項式線形最小二乗法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3358B3E-D1A1-54D7-6194-F846501A3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925" y="752173"/>
            <a:ext cx="5772150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27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run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C81AEBA-9022-2DBE-72CD-343FD1D0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227" y="695826"/>
            <a:ext cx="7398297" cy="616217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EA5AF9-4CC8-D9C7-5BF7-FAFA416F8F8A}"/>
              </a:ext>
            </a:extLst>
          </p:cNvPr>
          <p:cNvSpPr txBox="1"/>
          <p:nvPr/>
        </p:nvSpPr>
        <p:spPr>
          <a:xfrm>
            <a:off x="5813256" y="3592246"/>
            <a:ext cx="21089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i="1" dirty="0">
                <a:solidFill>
                  <a:srgbClr val="0000FF"/>
                </a:solidFill>
              </a:rPr>
              <a:t>x</a:t>
            </a:r>
            <a:r>
              <a:rPr lang="en-US" altLang="ja-JP" b="1" i="1" baseline="30000" dirty="0">
                <a:solidFill>
                  <a:srgbClr val="0000FF"/>
                </a:solidFill>
              </a:rPr>
              <a:t>i</a:t>
            </a:r>
            <a:r>
              <a:rPr lang="ja-JP" altLang="en-US" b="1" dirty="0">
                <a:solidFill>
                  <a:srgbClr val="0000FF"/>
                </a:solidFill>
              </a:rPr>
              <a:t> の係数 </a:t>
            </a:r>
            <a:r>
              <a:rPr lang="en-US" altLang="ja-JP" b="1" dirty="0">
                <a:solidFill>
                  <a:srgbClr val="0000FF"/>
                </a:solidFill>
              </a:rPr>
              <a:t>c[</a:t>
            </a:r>
            <a:r>
              <a:rPr lang="en-US" altLang="ja-JP" b="1" dirty="0" err="1">
                <a:solidFill>
                  <a:srgbClr val="0000FF"/>
                </a:solidFill>
              </a:rPr>
              <a:t>i</a:t>
            </a:r>
            <a:r>
              <a:rPr lang="en-US" altLang="ja-JP" b="1" dirty="0">
                <a:solidFill>
                  <a:srgbClr val="0000FF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805861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9EFAF6A-C911-4488-6F9A-C926A04F1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3918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コンソール画面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E3639D-1C64-898F-069C-F1477938DFAE}"/>
              </a:ext>
            </a:extLst>
          </p:cNvPr>
          <p:cNvSpPr txBox="1"/>
          <p:nvPr/>
        </p:nvSpPr>
        <p:spPr>
          <a:xfrm>
            <a:off x="3192516" y="2065282"/>
            <a:ext cx="2954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↑ フィッティング結果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24A423-A42D-EC09-725D-72AE2F45B1B4}"/>
              </a:ext>
            </a:extLst>
          </p:cNvPr>
          <p:cNvSpPr txBox="1"/>
          <p:nvPr/>
        </p:nvSpPr>
        <p:spPr>
          <a:xfrm>
            <a:off x="5118537" y="2864068"/>
            <a:ext cx="295450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目的関数の平均、分散、標準偏差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誤差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MAE,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MSE,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RMSE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評価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  <a:r>
              <a:rPr lang="en-US" altLang="ja-JP" b="1" baseline="30000" dirty="0">
                <a:solidFill>
                  <a:srgbClr val="0000FF"/>
                </a:solidFill>
              </a:rPr>
              <a:t>2</a:t>
            </a:r>
            <a:r>
              <a:rPr lang="en-US" altLang="ja-JP" b="1" dirty="0">
                <a:solidFill>
                  <a:srgbClr val="0000FF"/>
                </a:solidFill>
              </a:rPr>
              <a:t>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370296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40026</TotalTime>
  <Words>253</Words>
  <Application>Microsoft Office PowerPoint</Application>
  <PresentationFormat>画面に合わせる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等线</vt:lpstr>
      <vt:lpstr>ＭＳ Ｐゴシック</vt:lpstr>
      <vt:lpstr>メイリオ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多項式線形最小二乗法</vt:lpstr>
      <vt:lpstr>実行方法:多項式線形最小二乗法</vt:lpstr>
      <vt:lpstr>設定例:多項式線形最小二乗法</vt:lpstr>
      <vt:lpstr>run</vt:lpstr>
      <vt:lpstr>コンソール画面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神谷 利夫</cp:lastModifiedBy>
  <cp:revision>1866</cp:revision>
  <cp:lastPrinted>2019-01-16T07:11:21Z</cp:lastPrinted>
  <dcterms:created xsi:type="dcterms:W3CDTF">2018-09-23T14:38:03Z</dcterms:created>
  <dcterms:modified xsi:type="dcterms:W3CDTF">2023-04-11T07:28:32Z</dcterms:modified>
</cp:coreProperties>
</file>