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notesMasterIdLst>
    <p:notesMasterId r:id="rId12"/>
  </p:notesMasterIdLst>
  <p:handoutMasterIdLst>
    <p:handoutMasterId r:id="rId13"/>
  </p:handoutMasterIdLst>
  <p:sldIdLst>
    <p:sldId id="3720" r:id="rId2"/>
    <p:sldId id="3725" r:id="rId3"/>
    <p:sldId id="3730" r:id="rId4"/>
    <p:sldId id="3724" r:id="rId5"/>
    <p:sldId id="3723" r:id="rId6"/>
    <p:sldId id="3728" r:id="rId7"/>
    <p:sldId id="3729" r:id="rId8"/>
    <p:sldId id="3726" r:id="rId9"/>
    <p:sldId id="3732" r:id="rId10"/>
    <p:sldId id="3727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0000FF"/>
    <a:srgbClr val="FF00FF"/>
    <a:srgbClr val="B3FFFF"/>
    <a:srgbClr val="6666FF"/>
    <a:srgbClr val="666633"/>
    <a:srgbClr val="99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2" autoAdjust="0"/>
    <p:restoredTop sz="86533" autoAdjust="0"/>
  </p:normalViewPr>
  <p:slideViewPr>
    <p:cSldViewPr>
      <p:cViewPr varScale="1">
        <p:scale>
          <a:sx n="92" d="100"/>
          <a:sy n="92" d="100"/>
        </p:scale>
        <p:origin x="21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4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550FC1-22F4-43A3-BB31-8E0E11AA6A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6210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1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83E635-7430-48FD-BD0D-3738A03B48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605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92632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420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197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28674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53189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9194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6967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84361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89687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9714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D7CE-D2CB-43B2-B6D2-0D7607CB585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9183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537A5-F47A-4EA4-9737-56D8D04B828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23519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68EBE-14C5-4D85-A346-87F0E87BD3C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9767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868C1-861C-44A6-9A63-474BF88A736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71531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F500D-559E-4EBA-8A75-B4DC3034C8F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8615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DC95-28CF-4903-8B74-CB5A6826136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420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6D807-A7AC-4A06-B0AE-F343077C1A1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9109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DC337-3A62-4311-A09E-9BF05EE05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72651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F27C-892F-4E3F-B25C-541ED0AAE9B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00315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E2813-5CFA-4ABA-A9F1-700B556039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274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70F29-1ED5-44CB-8D8B-03ED8637273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519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701F74-92F0-4324-AAE0-06A65AC617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5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materialsproject.org/downloading-data/using-the-api/example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aterialsproject.org/downloading-data/using-the-api/exampl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materialsproject.org/downloading-data/using-the-api/querying-da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Search Materials Project: First step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0" y="512371"/>
            <a:ext cx="896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dirty="0"/>
              <a:t>Access: https://legacy.materialsproject.org/?trk=public_post_comment-text 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4378606-8F29-A8D0-EC92-4BAC7FE305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53" r="5113"/>
          <a:stretch/>
        </p:blipFill>
        <p:spPr>
          <a:xfrm>
            <a:off x="107504" y="1196752"/>
            <a:ext cx="7884368" cy="5521257"/>
          </a:xfrm>
          <a:prstGeom prst="rect">
            <a:avLst/>
          </a:prstGeom>
        </p:spPr>
      </p:pic>
      <p:sp>
        <p:nvSpPr>
          <p:cNvPr id="13" name="Text Box 48">
            <a:extLst>
              <a:ext uri="{FF2B5EF4-FFF2-40B4-BE49-F238E27FC236}">
                <a16:creationId xmlns:a16="http://schemas.microsoft.com/office/drawing/2014/main" id="{FE5391C5-F1E0-B771-D989-CE37A3070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827420"/>
            <a:ext cx="7056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dirty="0"/>
              <a:t>Create your account by “Register”, then </a:t>
            </a:r>
            <a:r>
              <a:rPr lang="en-US" altLang="ja-JP" sz="1800" dirty="0" err="1"/>
              <a:t>goto</a:t>
            </a:r>
            <a:r>
              <a:rPr lang="en-US" altLang="ja-JP" sz="1800" dirty="0"/>
              <a:t> “API”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29055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B58DBDC-8664-E13B-DA59-88C1C0E95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389" y="590253"/>
            <a:ext cx="8867775" cy="6048375"/>
          </a:xfrm>
          <a:prstGeom prst="rect">
            <a:avLst/>
          </a:prstGeom>
        </p:spPr>
      </p:pic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Search Materials Project: Phase diagram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6" name="Text Box 48">
            <a:extLst>
              <a:ext uri="{FF2B5EF4-FFF2-40B4-BE49-F238E27FC236}">
                <a16:creationId xmlns:a16="http://schemas.microsoft.com/office/drawing/2014/main" id="{2355107B-8D26-84C2-227D-9DEBBC330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403" y="5880735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phase diagram specified by the “chemical formula”</a:t>
            </a:r>
            <a:endParaRPr lang="en-US" altLang="ja-JP" sz="1100" b="1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1F92590-E4A8-A5CC-8809-2E6FD9733AFE}"/>
              </a:ext>
            </a:extLst>
          </p:cNvPr>
          <p:cNvSpPr/>
          <p:nvPr/>
        </p:nvSpPr>
        <p:spPr>
          <a:xfrm>
            <a:off x="497987" y="5801500"/>
            <a:ext cx="1485015" cy="4662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12653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First step: Getting Materials Project API Key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0" y="512371"/>
            <a:ext cx="896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API page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Text Box 48">
            <a:extLst>
              <a:ext uri="{FF2B5EF4-FFF2-40B4-BE49-F238E27FC236}">
                <a16:creationId xmlns:a16="http://schemas.microsoft.com/office/drawing/2014/main" id="{FE5391C5-F1E0-B771-D989-CE37A3070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558537"/>
            <a:ext cx="896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dirty="0"/>
              <a:t>Log in and get your API Key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4471F30-3C27-553C-0676-C3AF2755C3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10" r="5502"/>
          <a:stretch/>
        </p:blipFill>
        <p:spPr>
          <a:xfrm>
            <a:off x="107504" y="974035"/>
            <a:ext cx="8640960" cy="6051563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AFDE0D-0CC8-CE7C-FDC2-96D23FD8B295}"/>
              </a:ext>
            </a:extLst>
          </p:cNvPr>
          <p:cNvSpPr/>
          <p:nvPr/>
        </p:nvSpPr>
        <p:spPr>
          <a:xfrm>
            <a:off x="917340" y="4421024"/>
            <a:ext cx="3600400" cy="7382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CD354612-77D3-2C20-CD6F-D9789FB3D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4429163"/>
            <a:ext cx="36004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/>
              <a:t>Add your API Key to</a:t>
            </a:r>
            <a:br>
              <a:rPr lang="en-US" altLang="ja-JP" b="1" dirty="0"/>
            </a:br>
            <a:r>
              <a:rPr lang="en-US" altLang="ja-JP" b="1" dirty="0"/>
              <a:t>the environment variable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FF0000"/>
                </a:solidFill>
              </a:rPr>
              <a:t>MP_API_KEY</a:t>
            </a:r>
            <a:endParaRPr lang="en-US" altLang="ja-JP" sz="1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02012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What we can get?: Output files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22E0802-F01C-90B5-3659-8EE51F020BA8}"/>
              </a:ext>
            </a:extLst>
          </p:cNvPr>
          <p:cNvSpPr txBox="1"/>
          <p:nvPr/>
        </p:nvSpPr>
        <p:spPr>
          <a:xfrm>
            <a:off x="468280" y="980728"/>
            <a:ext cx="83521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Meta information: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TEXT</a:t>
            </a:r>
            <a:br>
              <a:rPr lang="en-US" altLang="ja-JP" sz="2000" dirty="0"/>
            </a:br>
            <a:r>
              <a:rPr lang="en-US" altLang="ja-JP" sz="2000" dirty="0"/>
              <a:t>  including band gap, CBM, VBM, energy, dielectric/piezoelectric constant,</a:t>
            </a:r>
            <a:br>
              <a:rPr lang="en-US" altLang="ja-JP" sz="2000" dirty="0"/>
            </a:br>
            <a:r>
              <a:rPr lang="en-US" altLang="ja-JP" sz="2000" dirty="0"/>
              <a:t>  magnetic moments </a:t>
            </a:r>
          </a:p>
          <a:p>
            <a:endParaRPr kumimoji="1" lang="en-US" altLang="ja-JP" sz="2000" b="1" dirty="0"/>
          </a:p>
          <a:p>
            <a:r>
              <a:rPr kumimoji="1" lang="en-US" altLang="ja-JP" sz="2000" b="1" dirty="0"/>
              <a:t>Structure: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CIF/POSCAR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JSON</a:t>
            </a:r>
          </a:p>
          <a:p>
            <a:r>
              <a:rPr lang="en-US" altLang="ja-JP" sz="2000" b="1" dirty="0"/>
              <a:t>Electronic/phonon band/dos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JSON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CSV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PNG</a:t>
            </a:r>
          </a:p>
          <a:p>
            <a:endParaRPr kumimoji="1" lang="en-US" altLang="ja-JP" sz="2000" dirty="0"/>
          </a:p>
          <a:p>
            <a:r>
              <a:rPr kumimoji="1" lang="en-US" altLang="ja-JP" sz="2000" b="1" dirty="0"/>
              <a:t>Phase diagram: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/>
              <a:t>CSV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HTML: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Figure file made by </a:t>
            </a:r>
            <a:r>
              <a:rPr kumimoji="1" lang="en-US" altLang="ja-JP" sz="2000" dirty="0" err="1"/>
              <a:t>Plotly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301029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How to launch: Search Materials Project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0" y="512371"/>
            <a:ext cx="896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/>
              <a:t>プログラム</a:t>
            </a:r>
            <a:r>
              <a:rPr lang="en-US" altLang="ja-JP" sz="1800" dirty="0"/>
              <a:t>: [</a:t>
            </a:r>
            <a:r>
              <a:rPr lang="en-US" altLang="ja-JP" sz="1800" dirty="0" err="1"/>
              <a:t>tkprog_X_path</a:t>
            </a:r>
            <a:r>
              <a:rPr lang="en-US" altLang="ja-JP" sz="1800" dirty="0"/>
              <a:t>]/</a:t>
            </a:r>
            <a:r>
              <a:rPr lang="en-US" altLang="ja-JP" sz="1800" dirty="0" err="1"/>
              <a:t>MaterialsProject</a:t>
            </a:r>
            <a:r>
              <a:rPr lang="en-US" altLang="ja-JP" sz="1800" dirty="0"/>
              <a:t>/{search_mp.py, get_phase_diagram.py}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9423C1-F02B-43CD-B993-01B41AAA1A2C}"/>
              </a:ext>
            </a:extLst>
          </p:cNvPr>
          <p:cNvSpPr/>
          <p:nvPr/>
        </p:nvSpPr>
        <p:spPr>
          <a:xfrm>
            <a:off x="2411760" y="3573016"/>
            <a:ext cx="122413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B09A46A-74BE-28C8-6B27-155292735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980728"/>
            <a:ext cx="4495800" cy="578167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F9F2B4-1D1D-FFEE-BD6C-0483F2ED2E01}"/>
              </a:ext>
            </a:extLst>
          </p:cNvPr>
          <p:cNvSpPr/>
          <p:nvPr/>
        </p:nvSpPr>
        <p:spPr>
          <a:xfrm>
            <a:off x="107504" y="4365103"/>
            <a:ext cx="1327448" cy="4590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 Box 48">
            <a:extLst>
              <a:ext uri="{FF2B5EF4-FFF2-40B4-BE49-F238E27FC236}">
                <a16:creationId xmlns:a16="http://schemas.microsoft.com/office/drawing/2014/main" id="{867862D7-A594-B302-27DF-6EDE5BDFD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16832"/>
            <a:ext cx="449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1" dirty="0"/>
              <a:t>Choose directory to save downloaded files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F81FC3F-7200-43CD-E239-6F6930119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241" y="2420888"/>
            <a:ext cx="5621183" cy="388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994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67CEFF5-66E0-DCE2-AA87-15F0ED3D0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88528"/>
            <a:ext cx="8867775" cy="6048375"/>
          </a:xfrm>
          <a:prstGeom prst="rect">
            <a:avLst/>
          </a:prstGeom>
        </p:spPr>
      </p:pic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Search Materials Project: Search by formula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EFE6B4-AC30-5B7B-91B3-351081939446}"/>
              </a:ext>
            </a:extLst>
          </p:cNvPr>
          <p:cNvSpPr/>
          <p:nvPr/>
        </p:nvSpPr>
        <p:spPr>
          <a:xfrm>
            <a:off x="323528" y="1160256"/>
            <a:ext cx="324036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Text Box 48">
            <a:extLst>
              <a:ext uri="{FF2B5EF4-FFF2-40B4-BE49-F238E27FC236}">
                <a16:creationId xmlns:a16="http://schemas.microsoft.com/office/drawing/2014/main" id="{958D8F2A-F851-96E2-77A1-9407EC979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904" y="1182770"/>
            <a:ext cx="457790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1" dirty="0">
                <a:solidFill>
                  <a:srgbClr val="FF0000"/>
                </a:solidFill>
              </a:rPr>
              <a:t>Check your API Key is obtained correctly</a:t>
            </a:r>
            <a:endParaRPr lang="en-US" altLang="ja-JP" sz="1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Text Box 48">
            <a:extLst>
              <a:ext uri="{FF2B5EF4-FFF2-40B4-BE49-F238E27FC236}">
                <a16:creationId xmlns:a16="http://schemas.microsoft.com/office/drawing/2014/main" id="{C3F07C96-3A27-B4F9-DB85-ACB42AE86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482" y="2946924"/>
            <a:ext cx="5780342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Specify material by chemical formula or elements</a:t>
            </a:r>
            <a:b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     BaTiO3: chemical formula</a:t>
            </a:r>
            <a:b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     </a:t>
            </a:r>
            <a:r>
              <a:rPr lang="en-US" altLang="ja-JP" sz="1400" dirty="0" err="1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Ba,Ti,O</a:t>
            </a: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: materials that doesn’t include</a:t>
            </a:r>
            <a:r>
              <a:rPr lang="ja-JP" altLang="en-US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other</a:t>
            </a:r>
            <a:r>
              <a:rPr lang="ja-JP" altLang="en-US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elements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     Ba-Ti-O: materials constituted of only these elements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 Box 48">
            <a:extLst>
              <a:ext uri="{FF2B5EF4-FFF2-40B4-BE49-F238E27FC236}">
                <a16:creationId xmlns:a16="http://schemas.microsoft.com/office/drawing/2014/main" id="{68B47A91-244A-D00A-178A-76E8D8C2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980437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structure / properties data specified above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48">
            <a:extLst>
              <a:ext uri="{FF2B5EF4-FFF2-40B4-BE49-F238E27FC236}">
                <a16:creationId xmlns:a16="http://schemas.microsoft.com/office/drawing/2014/main" id="{2355107B-8D26-84C2-227D-9DEBBC330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6145559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phase diagram specified by the “chemical formula”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5072AFB-BD02-5509-4BED-D6A478536C00}"/>
              </a:ext>
            </a:extLst>
          </p:cNvPr>
          <p:cNvSpPr/>
          <p:nvPr/>
        </p:nvSpPr>
        <p:spPr>
          <a:xfrm>
            <a:off x="393529" y="4929708"/>
            <a:ext cx="927720" cy="3792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924B96-13A5-43B7-8FA1-217B11A8C1ED}"/>
              </a:ext>
            </a:extLst>
          </p:cNvPr>
          <p:cNvSpPr/>
          <p:nvPr/>
        </p:nvSpPr>
        <p:spPr>
          <a:xfrm>
            <a:off x="403920" y="2873718"/>
            <a:ext cx="2245562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8304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67CEFF5-66E0-DCE2-AA87-15F0ED3D0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88528"/>
            <a:ext cx="8867775" cy="6048375"/>
          </a:xfrm>
          <a:prstGeom prst="rect">
            <a:avLst/>
          </a:prstGeom>
        </p:spPr>
      </p:pic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Search Materials Project: Search by formula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1" name="Text Box 48">
            <a:extLst>
              <a:ext uri="{FF2B5EF4-FFF2-40B4-BE49-F238E27FC236}">
                <a16:creationId xmlns:a16="http://schemas.microsoft.com/office/drawing/2014/main" id="{614F6B7D-4F81-ED1A-C364-DCD712B46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324" y="2617167"/>
            <a:ext cx="16146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Increase if needed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Text Box 48">
            <a:extLst>
              <a:ext uri="{FF2B5EF4-FFF2-40B4-BE49-F238E27FC236}">
                <a16:creationId xmlns:a16="http://schemas.microsoft.com/office/drawing/2014/main" id="{C3F07C96-3A27-B4F9-DB85-ACB42AE86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527" y="3502045"/>
            <a:ext cx="5780342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Energy </a:t>
            </a:r>
            <a:r>
              <a:rPr lang="en-US" altLang="ja-JP" sz="1400" dirty="0" err="1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unstability</a:t>
            </a: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: 0.0 if you wants know ground-state phases only.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0.3 eV roughly corresponds to 10k</a:t>
            </a:r>
            <a:r>
              <a:rPr lang="en-US" altLang="ja-JP" sz="1400" baseline="-250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B</a:t>
            </a: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T (T = 300 K) and 3500 K,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which would safely cover expected synthesis / metastable conditions. 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 Box 48">
            <a:extLst>
              <a:ext uri="{FF2B5EF4-FFF2-40B4-BE49-F238E27FC236}">
                <a16:creationId xmlns:a16="http://schemas.microsoft.com/office/drawing/2014/main" id="{68B47A91-244A-D00A-178A-76E8D8C2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980437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structure / properties data specified above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48">
            <a:extLst>
              <a:ext uri="{FF2B5EF4-FFF2-40B4-BE49-F238E27FC236}">
                <a16:creationId xmlns:a16="http://schemas.microsoft.com/office/drawing/2014/main" id="{2355107B-8D26-84C2-227D-9DEBBC330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6145559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phase diagram specified by the “chemical formula”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5072AFB-BD02-5509-4BED-D6A478536C00}"/>
              </a:ext>
            </a:extLst>
          </p:cNvPr>
          <p:cNvSpPr/>
          <p:nvPr/>
        </p:nvSpPr>
        <p:spPr>
          <a:xfrm>
            <a:off x="393529" y="4929708"/>
            <a:ext cx="927720" cy="3792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924B96-13A5-43B7-8FA1-217B11A8C1ED}"/>
              </a:ext>
            </a:extLst>
          </p:cNvPr>
          <p:cNvSpPr/>
          <p:nvPr/>
        </p:nvSpPr>
        <p:spPr>
          <a:xfrm>
            <a:off x="393529" y="3481078"/>
            <a:ext cx="2090239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7331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67CEFF5-66E0-DCE2-AA87-15F0ED3D0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88528"/>
            <a:ext cx="8867775" cy="6048375"/>
          </a:xfrm>
          <a:prstGeom prst="rect">
            <a:avLst/>
          </a:prstGeom>
        </p:spPr>
      </p:pic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Search Materials Project: Search by formula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2" name="Text Box 48">
            <a:extLst>
              <a:ext uri="{FF2B5EF4-FFF2-40B4-BE49-F238E27FC236}">
                <a16:creationId xmlns:a16="http://schemas.microsoft.com/office/drawing/2014/main" id="{C3F07C96-3A27-B4F9-DB85-ACB42AE86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3789040"/>
            <a:ext cx="295232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Pre-defined k-path for electronic band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 Box 48">
            <a:extLst>
              <a:ext uri="{FF2B5EF4-FFF2-40B4-BE49-F238E27FC236}">
                <a16:creationId xmlns:a16="http://schemas.microsoft.com/office/drawing/2014/main" id="{68B47A91-244A-D00A-178A-76E8D8C2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980437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structure / properties data specified above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48">
            <a:extLst>
              <a:ext uri="{FF2B5EF4-FFF2-40B4-BE49-F238E27FC236}">
                <a16:creationId xmlns:a16="http://schemas.microsoft.com/office/drawing/2014/main" id="{2355107B-8D26-84C2-227D-9DEBBC330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6145559"/>
            <a:ext cx="53157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Get phase diagram specified by the “chemical formula”</a:t>
            </a:r>
            <a:endParaRPr lang="en-US" altLang="ja-JP" sz="1100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5072AFB-BD02-5509-4BED-D6A478536C00}"/>
              </a:ext>
            </a:extLst>
          </p:cNvPr>
          <p:cNvSpPr/>
          <p:nvPr/>
        </p:nvSpPr>
        <p:spPr>
          <a:xfrm>
            <a:off x="393529" y="4929708"/>
            <a:ext cx="927720" cy="3792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924B96-13A5-43B7-8FA1-217B11A8C1ED}"/>
              </a:ext>
            </a:extLst>
          </p:cNvPr>
          <p:cNvSpPr/>
          <p:nvPr/>
        </p:nvSpPr>
        <p:spPr>
          <a:xfrm>
            <a:off x="404084" y="3759880"/>
            <a:ext cx="373586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0464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B58DBDC-8664-E13B-DA59-88C1C0E95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389" y="590253"/>
            <a:ext cx="8867775" cy="6048375"/>
          </a:xfrm>
          <a:prstGeom prst="rect">
            <a:avLst/>
          </a:prstGeom>
        </p:spPr>
      </p:pic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Search Materials Project: Low-level search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13" name="Text Box 48">
            <a:extLst>
              <a:ext uri="{FF2B5EF4-FFF2-40B4-BE49-F238E27FC236}">
                <a16:creationId xmlns:a16="http://schemas.microsoft.com/office/drawing/2014/main" id="{A2CFA36C-F6A2-6AD9-FEF5-CE996215D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353831"/>
            <a:ext cx="806489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If this option is selected, the above conditions about chemical formula/system, material IDs are ignored. Search will be performed only by the “search( XXX )” entry box.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NOTE: Strings must be quoted by ‘’ (not “”)</a:t>
            </a:r>
            <a:b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en-US" altLang="ja-JP" sz="1400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See e.g. </a:t>
            </a:r>
            <a:r>
              <a:rPr lang="en-US" altLang="ja-JP" sz="1400" b="1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https://docs.materialsproject.org/downloading-data/using-the-api/examples</a:t>
            </a:r>
            <a:endParaRPr lang="en-US" altLang="ja-JP" sz="1100" b="1" dirty="0">
              <a:solidFill>
                <a:srgbClr val="FF0000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D55BA3B-897B-2930-2FC8-F80271939272}"/>
              </a:ext>
            </a:extLst>
          </p:cNvPr>
          <p:cNvSpPr/>
          <p:nvPr/>
        </p:nvSpPr>
        <p:spPr>
          <a:xfrm>
            <a:off x="179512" y="4040576"/>
            <a:ext cx="6696744" cy="307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64484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6331"/>
          </a:xfrm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00FF"/>
                </a:solidFill>
                <a:ea typeface="ＨＧ丸ゴシックB" charset="-128"/>
              </a:rPr>
              <a:t>Tips for search</a:t>
            </a:r>
            <a:endParaRPr lang="ja-JP" altLang="en-US" sz="32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22E0802-F01C-90B5-3659-8EE51F020BA8}"/>
              </a:ext>
            </a:extLst>
          </p:cNvPr>
          <p:cNvSpPr txBox="1"/>
          <p:nvPr/>
        </p:nvSpPr>
        <p:spPr>
          <a:xfrm>
            <a:off x="251520" y="548680"/>
            <a:ext cx="88924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/>
              <a:t>See </a:t>
            </a:r>
            <a:r>
              <a:rPr lang="en-US" altLang="ja-JP" sz="1800" b="1" dirty="0">
                <a:solidFill>
                  <a:srgbClr val="FF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https://docs.materialsproject.org/downloading-data/using-the-api/examples</a:t>
            </a:r>
            <a:endParaRPr lang="en-US" altLang="ja-JP" sz="1800" dirty="0"/>
          </a:p>
          <a:p>
            <a:r>
              <a:rPr lang="en-US" altLang="ja-JP" sz="1800" dirty="0">
                <a:solidFill>
                  <a:srgbClr val="CCCC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</a:t>
            </a:r>
            <a:r>
              <a:rPr lang="en-US" altLang="ja-JP" sz="1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https://docs.materialsproject.org/downloading-data/using-the-api/querying-data</a:t>
            </a:r>
            <a:endParaRPr lang="en-US" altLang="ja-JP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Specify with </a:t>
            </a:r>
            <a:r>
              <a:rPr lang="en-US" altLang="ja-JP" sz="1800" b="1" dirty="0"/>
              <a:t>chemical formula</a:t>
            </a:r>
            <a:r>
              <a:rPr lang="en-US" altLang="ja-JP" sz="1800" dirty="0"/>
              <a:t>: </a:t>
            </a:r>
            <a:br>
              <a:rPr lang="en-US" altLang="ja-JP" sz="1800" dirty="0"/>
            </a:br>
            <a:r>
              <a:rPr lang="en-US" altLang="ja-JP" sz="1800" dirty="0"/>
              <a:t>	e.g., </a:t>
            </a:r>
            <a:r>
              <a:rPr lang="en-US" altLang="ja-JP" sz="1800" b="1" dirty="0"/>
              <a:t>BaTiO3</a:t>
            </a:r>
            <a:r>
              <a:rPr lang="en-US" altLang="ja-JP" sz="1800" dirty="0"/>
              <a:t> in “chemical formula”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Specify with </a:t>
            </a:r>
            <a:r>
              <a:rPr lang="en-US" altLang="ja-JP" sz="1800" b="1" dirty="0"/>
              <a:t>chemical formula without specifying elements</a:t>
            </a:r>
            <a:r>
              <a:rPr lang="en-US" altLang="ja-JP" sz="1800" dirty="0"/>
              <a:t>: </a:t>
            </a:r>
            <a:br>
              <a:rPr lang="en-US" altLang="ja-JP" sz="1800" dirty="0"/>
            </a:br>
            <a:r>
              <a:rPr lang="en-US" altLang="ja-JP" sz="1800" dirty="0"/>
              <a:t>	e.g., </a:t>
            </a:r>
            <a:r>
              <a:rPr lang="en-US" altLang="ja-JP" sz="1800" b="1" dirty="0"/>
              <a:t>ABC3</a:t>
            </a:r>
            <a:r>
              <a:rPr lang="en-US" altLang="ja-JP" sz="1800" dirty="0"/>
              <a:t> in “chemical formula”</a:t>
            </a:r>
            <a:br>
              <a:rPr lang="en-US" altLang="ja-JP" sz="1800" dirty="0"/>
            </a:br>
            <a:r>
              <a:rPr lang="en-US" altLang="ja-JP" sz="1800" dirty="0"/>
              <a:t>		A, B, C can be any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Specify constituent elements that must be included: </a:t>
            </a:r>
            <a:br>
              <a:rPr lang="en-US" altLang="ja-JP" sz="1800" dirty="0"/>
            </a:br>
            <a:r>
              <a:rPr lang="en-US" altLang="ja-JP" sz="1800" dirty="0"/>
              <a:t>	e.g., </a:t>
            </a:r>
            <a:r>
              <a:rPr lang="en-US" altLang="ja-JP" sz="1800" b="1" dirty="0"/>
              <a:t>Ba-Ti-O</a:t>
            </a:r>
            <a:r>
              <a:rPr lang="en-US" altLang="ja-JP" sz="1800" dirty="0"/>
              <a:t> in “chemical formula” or “chemical system”</a:t>
            </a:r>
            <a:br>
              <a:rPr lang="en-US" altLang="ja-JP" sz="1800" dirty="0"/>
            </a:br>
            <a:r>
              <a:rPr lang="en-US" altLang="ja-JP" sz="1800" dirty="0"/>
              <a:t>                 ‘*’ can be used in “chemical system”: e.g., “</a:t>
            </a:r>
            <a:r>
              <a:rPr lang="en-US" altLang="ja-JP" sz="1800" b="1" dirty="0"/>
              <a:t>O-*-*</a:t>
            </a:r>
            <a:r>
              <a:rPr lang="en-US" altLang="ja-JP" sz="1800" dirty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Specify constituent elements where at least one element must be included:</a:t>
            </a:r>
            <a:br>
              <a:rPr lang="en-US" altLang="ja-JP" sz="1800" dirty="0"/>
            </a:br>
            <a:r>
              <a:rPr lang="en-US" altLang="ja-JP" sz="1800" dirty="0"/>
              <a:t>	e.g., </a:t>
            </a:r>
            <a:r>
              <a:rPr lang="en-US" altLang="ja-JP" sz="1800" b="1" dirty="0" err="1"/>
              <a:t>Ba,Ti,O</a:t>
            </a:r>
            <a:r>
              <a:rPr lang="en-US" altLang="ja-JP" sz="1800" dirty="0"/>
              <a:t> in “chemical formula”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Choose only stable compounds at absolute zero:</a:t>
            </a:r>
            <a:br>
              <a:rPr lang="en-US" altLang="ja-JP" sz="1800" dirty="0"/>
            </a:br>
            <a:r>
              <a:rPr lang="en-US" altLang="ja-JP" sz="1800" dirty="0"/>
              <a:t> 	Set “</a:t>
            </a:r>
            <a:r>
              <a:rPr lang="en-US" altLang="ja-JP" sz="1800" dirty="0" err="1"/>
              <a:t>dE</a:t>
            </a:r>
            <a:r>
              <a:rPr lang="en-US" altLang="ja-JP" sz="1800" dirty="0"/>
              <a:t>&lt;“ to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Choose some metastable compounds:</a:t>
            </a:r>
            <a:br>
              <a:rPr lang="en-US" altLang="ja-JP" sz="1800" dirty="0"/>
            </a:br>
            <a:r>
              <a:rPr lang="en-US" altLang="ja-JP" sz="1800" dirty="0"/>
              <a:t> 	Set </a:t>
            </a:r>
            <a:r>
              <a:rPr lang="en-US" altLang="ja-JP" sz="1800" b="1" dirty="0"/>
              <a:t>“</a:t>
            </a:r>
            <a:r>
              <a:rPr lang="en-US" altLang="ja-JP" sz="1800" b="1" dirty="0" err="1"/>
              <a:t>dE</a:t>
            </a:r>
            <a:r>
              <a:rPr lang="en-US" altLang="ja-JP" sz="1800" b="1" dirty="0"/>
              <a:t>&lt;“ to some value</a:t>
            </a:r>
            <a:r>
              <a:rPr lang="en-US" altLang="ja-JP" sz="1800" dirty="0"/>
              <a:t>. Consider typical entropy is at the order of k</a:t>
            </a:r>
            <a:r>
              <a:rPr lang="en-US" altLang="ja-JP" sz="1800" baseline="-25000" dirty="0"/>
              <a:t>B</a:t>
            </a:r>
            <a:r>
              <a:rPr lang="en-US" altLang="ja-JP" sz="1800" dirty="0"/>
              <a:t>, </a:t>
            </a:r>
            <a:br>
              <a:rPr lang="en-US" altLang="ja-JP" sz="1800" dirty="0"/>
            </a:br>
            <a:r>
              <a:rPr lang="en-US" altLang="ja-JP" sz="1800" dirty="0"/>
              <a:t>	then 10k</a:t>
            </a:r>
            <a:r>
              <a:rPr lang="en-US" altLang="ja-JP" sz="1800" baseline="-25000" dirty="0"/>
              <a:t>B</a:t>
            </a:r>
            <a:r>
              <a:rPr lang="en-US" altLang="ja-JP" sz="1800" dirty="0"/>
              <a:t>T (0.26 eV at 300 K</a:t>
            </a:r>
            <a:r>
              <a:rPr lang="en-US" altLang="ja-JP" sz="1800"/>
              <a:t>, 0.8 </a:t>
            </a:r>
            <a:r>
              <a:rPr lang="en-US" altLang="ja-JP" sz="1800" dirty="0"/>
              <a:t>eV at 1000 K) may covers high-T stable phases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More complicated conditions:</a:t>
            </a:r>
            <a:br>
              <a:rPr lang="en-US" altLang="ja-JP" sz="1800" dirty="0"/>
            </a:br>
            <a:r>
              <a:rPr lang="en-US" altLang="ja-JP" sz="1800" dirty="0"/>
              <a:t>	Use ‘Use: search ()”</a:t>
            </a:r>
            <a:br>
              <a:rPr lang="en-US" altLang="ja-JP" sz="1800" dirty="0"/>
            </a:br>
            <a:r>
              <a:rPr lang="en-US" altLang="ja-JP" sz="1800" dirty="0"/>
              <a:t>	For possible keys, see “available fields:” in console output.</a:t>
            </a:r>
            <a:br>
              <a:rPr lang="en-US" altLang="ja-JP" sz="1800" dirty="0"/>
            </a:br>
            <a:r>
              <a:rPr lang="en-US" altLang="ja-JP" sz="1800" dirty="0"/>
              <a:t>	  To specify </a:t>
            </a:r>
            <a:r>
              <a:rPr lang="en-US" altLang="ja-JP" sz="1800" dirty="0" err="1"/>
              <a:t>Eg</a:t>
            </a:r>
            <a:r>
              <a:rPr lang="en-US" altLang="ja-JP" sz="1800" dirty="0"/>
              <a:t> range: </a:t>
            </a:r>
            <a:r>
              <a:rPr lang="en-US" altLang="ja-JP" sz="1800" b="1" dirty="0"/>
              <a:t>bandgap=(1.0,2.0), bandgap=(3.0,None) </a:t>
            </a:r>
            <a:r>
              <a:rPr lang="en-US" altLang="ja-JP" sz="1800" b="1" dirty="0" err="1"/>
              <a:t>etc</a:t>
            </a:r>
            <a:r>
              <a:rPr lang="en-US" altLang="ja-JP" sz="1800" b="1" dirty="0"/>
              <a:t> </a:t>
            </a:r>
            <a:r>
              <a:rPr lang="en-US" altLang="ja-JP" sz="1800" dirty="0"/>
              <a:t> </a:t>
            </a:r>
            <a:br>
              <a:rPr lang="en-US" altLang="ja-JP" sz="1800" dirty="0"/>
            </a:br>
            <a:r>
              <a:rPr lang="en-US" altLang="ja-JP" sz="1800" dirty="0"/>
              <a:t>		‘None’ indicates no limitation.</a:t>
            </a:r>
          </a:p>
        </p:txBody>
      </p:sp>
    </p:spTree>
    <p:extLst>
      <p:ext uri="{BB962C8B-B14F-4D97-AF65-F5344CB8AC3E}">
        <p14:creationId xmlns:p14="http://schemas.microsoft.com/office/powerpoint/2010/main" val="189043187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6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11526</TotalTime>
  <Words>692</Words>
  <Application>Microsoft Office PowerPoint</Application>
  <PresentationFormat>画面に合わせる (4:3)</PresentationFormat>
  <Paragraphs>68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ＨＧ丸ゴシックB</vt:lpstr>
      <vt:lpstr>ＭＳ ゴシック</vt:lpstr>
      <vt:lpstr>Arial</vt:lpstr>
      <vt:lpstr>Times New Roman</vt:lpstr>
      <vt:lpstr>16_標準デザイン</vt:lpstr>
      <vt:lpstr>Search Materials Project: First step</vt:lpstr>
      <vt:lpstr>First step: Getting Materials Project API Key</vt:lpstr>
      <vt:lpstr>What we can get?: Output files</vt:lpstr>
      <vt:lpstr>How to launch: Search Materials Project</vt:lpstr>
      <vt:lpstr>Search Materials Project: Search by formula</vt:lpstr>
      <vt:lpstr>Search Materials Project: Search by formula</vt:lpstr>
      <vt:lpstr>Search Materials Project: Search by formula</vt:lpstr>
      <vt:lpstr>Search Materials Project: Low-level search</vt:lpstr>
      <vt:lpstr>Tips for search</vt:lpstr>
      <vt:lpstr>Search Materials Project: Phase diagram</vt:lpstr>
    </vt:vector>
  </TitlesOfParts>
  <Company>Tokyo Institute ｏｆ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Toshio Kamiya</dc:creator>
  <cp:lastModifiedBy>利夫 神谷</cp:lastModifiedBy>
  <cp:revision>1286</cp:revision>
  <cp:lastPrinted>2018-08-03T07:46:37Z</cp:lastPrinted>
  <dcterms:created xsi:type="dcterms:W3CDTF">2007-04-10T12:04:37Z</dcterms:created>
  <dcterms:modified xsi:type="dcterms:W3CDTF">2024-08-13T10:21:03Z</dcterms:modified>
</cp:coreProperties>
</file>