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16" r:id="rId2"/>
    <p:sldMasterId id="2147484029" r:id="rId3"/>
    <p:sldMasterId id="2147484041" r:id="rId4"/>
    <p:sldMasterId id="2147484053" r:id="rId5"/>
  </p:sldMasterIdLst>
  <p:notesMasterIdLst>
    <p:notesMasterId r:id="rId27"/>
  </p:notesMasterIdLst>
  <p:sldIdLst>
    <p:sldId id="4002" r:id="rId6"/>
    <p:sldId id="4003" r:id="rId7"/>
    <p:sldId id="726" r:id="rId8"/>
    <p:sldId id="4016" r:id="rId9"/>
    <p:sldId id="4020" r:id="rId10"/>
    <p:sldId id="4021" r:id="rId11"/>
    <p:sldId id="4023" r:id="rId12"/>
    <p:sldId id="4025" r:id="rId13"/>
    <p:sldId id="4028" r:id="rId14"/>
    <p:sldId id="4029" r:id="rId15"/>
    <p:sldId id="763" r:id="rId16"/>
    <p:sldId id="866" r:id="rId17"/>
    <p:sldId id="870" r:id="rId18"/>
    <p:sldId id="4954" r:id="rId19"/>
    <p:sldId id="4944" r:id="rId20"/>
    <p:sldId id="4961" r:id="rId21"/>
    <p:sldId id="4962" r:id="rId22"/>
    <p:sldId id="4963" r:id="rId23"/>
    <p:sldId id="4964" r:id="rId24"/>
    <p:sldId id="4965" r:id="rId25"/>
    <p:sldId id="4966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3" autoAdjust="0"/>
    <p:restoredTop sz="96652" autoAdjust="0"/>
  </p:normalViewPr>
  <p:slideViewPr>
    <p:cSldViewPr snapToGrid="0">
      <p:cViewPr varScale="1">
        <p:scale>
          <a:sx n="155" d="100"/>
          <a:sy n="155" d="100"/>
        </p:scale>
        <p:origin x="196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FermiLev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6134726039352"/>
          <c:y val="8.4374453193350837E-2"/>
          <c:w val="0.77598628395103997"/>
          <c:h val="0.87129113365333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log|dQ|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Sheet1!$A$2:$A$106</c:f>
              <c:numCache>
                <c:formatCode>General</c:formatCode>
                <c:ptCount val="105"/>
                <c:pt idx="0">
                  <c:v>0</c:v>
                </c:pt>
                <c:pt idx="1">
                  <c:v>1.12E-2</c:v>
                </c:pt>
                <c:pt idx="2">
                  <c:v>2.24E-2</c:v>
                </c:pt>
                <c:pt idx="3">
                  <c:v>3.3599999999999998E-2</c:v>
                </c:pt>
                <c:pt idx="4">
                  <c:v>4.48E-2</c:v>
                </c:pt>
                <c:pt idx="5">
                  <c:v>5.6000000000000001E-2</c:v>
                </c:pt>
                <c:pt idx="6">
                  <c:v>6.7199999999999996E-2</c:v>
                </c:pt>
                <c:pt idx="7">
                  <c:v>7.8399999999999997E-2</c:v>
                </c:pt>
                <c:pt idx="8">
                  <c:v>8.9599999999999999E-2</c:v>
                </c:pt>
                <c:pt idx="9">
                  <c:v>0.1008</c:v>
                </c:pt>
                <c:pt idx="10">
                  <c:v>0.112</c:v>
                </c:pt>
                <c:pt idx="11">
                  <c:v>0.1232</c:v>
                </c:pt>
                <c:pt idx="12">
                  <c:v>0.13439999999999999</c:v>
                </c:pt>
                <c:pt idx="13">
                  <c:v>0.14560000000000001</c:v>
                </c:pt>
                <c:pt idx="14">
                  <c:v>0.15679999999999999</c:v>
                </c:pt>
                <c:pt idx="15">
                  <c:v>0.16800000000000001</c:v>
                </c:pt>
                <c:pt idx="16">
                  <c:v>0.1792</c:v>
                </c:pt>
                <c:pt idx="17">
                  <c:v>0.19040000000000001</c:v>
                </c:pt>
                <c:pt idx="18">
                  <c:v>0.2016</c:v>
                </c:pt>
                <c:pt idx="19">
                  <c:v>0.21279999999999999</c:v>
                </c:pt>
                <c:pt idx="20">
                  <c:v>0.224</c:v>
                </c:pt>
                <c:pt idx="21">
                  <c:v>0.23519999999999999</c:v>
                </c:pt>
                <c:pt idx="22">
                  <c:v>0.24640000000000001</c:v>
                </c:pt>
                <c:pt idx="23">
                  <c:v>0.2576</c:v>
                </c:pt>
                <c:pt idx="24">
                  <c:v>0.26879999999999998</c:v>
                </c:pt>
                <c:pt idx="25">
                  <c:v>0.28000000000000003</c:v>
                </c:pt>
                <c:pt idx="26">
                  <c:v>0.29120000000000001</c:v>
                </c:pt>
                <c:pt idx="27">
                  <c:v>0.3024</c:v>
                </c:pt>
                <c:pt idx="28">
                  <c:v>0.31359999999999999</c:v>
                </c:pt>
                <c:pt idx="29">
                  <c:v>0.32479999999999998</c:v>
                </c:pt>
                <c:pt idx="30">
                  <c:v>0.33600000000000002</c:v>
                </c:pt>
                <c:pt idx="31">
                  <c:v>0.34720000000000001</c:v>
                </c:pt>
                <c:pt idx="32">
                  <c:v>0.3584</c:v>
                </c:pt>
                <c:pt idx="33">
                  <c:v>0.36959999999999998</c:v>
                </c:pt>
                <c:pt idx="34">
                  <c:v>0.38080000000000003</c:v>
                </c:pt>
                <c:pt idx="35">
                  <c:v>0.39200000000000002</c:v>
                </c:pt>
                <c:pt idx="36">
                  <c:v>0.4032</c:v>
                </c:pt>
                <c:pt idx="37">
                  <c:v>0.41439999999999999</c:v>
                </c:pt>
                <c:pt idx="38">
                  <c:v>0.42559999999999998</c:v>
                </c:pt>
                <c:pt idx="39">
                  <c:v>0.43680000000000002</c:v>
                </c:pt>
                <c:pt idx="40">
                  <c:v>0.44800000000000001</c:v>
                </c:pt>
                <c:pt idx="41">
                  <c:v>0.4592</c:v>
                </c:pt>
                <c:pt idx="42">
                  <c:v>0.47039999999999998</c:v>
                </c:pt>
                <c:pt idx="43">
                  <c:v>0.48159999999999997</c:v>
                </c:pt>
                <c:pt idx="44">
                  <c:v>0.49280000000000002</c:v>
                </c:pt>
                <c:pt idx="45">
                  <c:v>0.504</c:v>
                </c:pt>
                <c:pt idx="46">
                  <c:v>0.51519999999999999</c:v>
                </c:pt>
                <c:pt idx="47">
                  <c:v>0.52639999999999998</c:v>
                </c:pt>
                <c:pt idx="48">
                  <c:v>0.53759999999999997</c:v>
                </c:pt>
                <c:pt idx="49">
                  <c:v>0.54879999999999995</c:v>
                </c:pt>
                <c:pt idx="50">
                  <c:v>0.56000000000000005</c:v>
                </c:pt>
                <c:pt idx="51">
                  <c:v>0.57120000000000004</c:v>
                </c:pt>
                <c:pt idx="52">
                  <c:v>0.58240000000000003</c:v>
                </c:pt>
                <c:pt idx="53">
                  <c:v>0.59360000000000002</c:v>
                </c:pt>
                <c:pt idx="54">
                  <c:v>0.6048</c:v>
                </c:pt>
                <c:pt idx="55">
                  <c:v>0.61599999999999999</c:v>
                </c:pt>
                <c:pt idx="56">
                  <c:v>0.62719999999999998</c:v>
                </c:pt>
                <c:pt idx="57">
                  <c:v>0.63839999999999997</c:v>
                </c:pt>
                <c:pt idx="58">
                  <c:v>0.64959999999999996</c:v>
                </c:pt>
                <c:pt idx="59">
                  <c:v>0.66080000000000005</c:v>
                </c:pt>
                <c:pt idx="60">
                  <c:v>0.67200000000000004</c:v>
                </c:pt>
                <c:pt idx="61">
                  <c:v>0.68320000000000003</c:v>
                </c:pt>
                <c:pt idx="62">
                  <c:v>0.69440000000000002</c:v>
                </c:pt>
                <c:pt idx="63">
                  <c:v>0.7056</c:v>
                </c:pt>
                <c:pt idx="64">
                  <c:v>0.71679999999999999</c:v>
                </c:pt>
                <c:pt idx="65">
                  <c:v>0.72799999999999998</c:v>
                </c:pt>
                <c:pt idx="66">
                  <c:v>0.73919999999999997</c:v>
                </c:pt>
                <c:pt idx="67">
                  <c:v>0.75039999999999996</c:v>
                </c:pt>
                <c:pt idx="68">
                  <c:v>0.76160000000000005</c:v>
                </c:pt>
                <c:pt idx="69">
                  <c:v>0.77280000000000004</c:v>
                </c:pt>
                <c:pt idx="70">
                  <c:v>0.78400000000000003</c:v>
                </c:pt>
                <c:pt idx="71">
                  <c:v>0.79520000000000002</c:v>
                </c:pt>
                <c:pt idx="72">
                  <c:v>0.80640000000000001</c:v>
                </c:pt>
                <c:pt idx="73">
                  <c:v>0.81759999999999999</c:v>
                </c:pt>
                <c:pt idx="74">
                  <c:v>0.82879999999999998</c:v>
                </c:pt>
                <c:pt idx="75">
                  <c:v>0.84</c:v>
                </c:pt>
                <c:pt idx="76">
                  <c:v>0.85119999999999996</c:v>
                </c:pt>
                <c:pt idx="77">
                  <c:v>0.86240000000000006</c:v>
                </c:pt>
                <c:pt idx="78">
                  <c:v>0.87360000000000004</c:v>
                </c:pt>
                <c:pt idx="79">
                  <c:v>0.88480000000000003</c:v>
                </c:pt>
                <c:pt idx="80">
                  <c:v>0.89600000000000002</c:v>
                </c:pt>
                <c:pt idx="81">
                  <c:v>0.90720000000000001</c:v>
                </c:pt>
                <c:pt idx="82">
                  <c:v>0.91839999999999999</c:v>
                </c:pt>
                <c:pt idx="83">
                  <c:v>0.92959999999999998</c:v>
                </c:pt>
                <c:pt idx="84">
                  <c:v>0.94079999999999997</c:v>
                </c:pt>
                <c:pt idx="85">
                  <c:v>0.95199999999999996</c:v>
                </c:pt>
                <c:pt idx="86">
                  <c:v>0.96319999999999995</c:v>
                </c:pt>
                <c:pt idx="87">
                  <c:v>0.97440000000000004</c:v>
                </c:pt>
                <c:pt idx="88">
                  <c:v>0.98560000000000003</c:v>
                </c:pt>
                <c:pt idx="89">
                  <c:v>0.99680000000000002</c:v>
                </c:pt>
                <c:pt idx="90">
                  <c:v>1.008</c:v>
                </c:pt>
                <c:pt idx="91">
                  <c:v>1.0192000000000001</c:v>
                </c:pt>
                <c:pt idx="92">
                  <c:v>1.0304</c:v>
                </c:pt>
                <c:pt idx="93">
                  <c:v>1.0416000000000001</c:v>
                </c:pt>
                <c:pt idx="94">
                  <c:v>1.0528</c:v>
                </c:pt>
                <c:pt idx="95">
                  <c:v>1.0640000000000001</c:v>
                </c:pt>
                <c:pt idx="96">
                  <c:v>1.0751999999999999</c:v>
                </c:pt>
                <c:pt idx="97">
                  <c:v>1.0864</c:v>
                </c:pt>
                <c:pt idx="98">
                  <c:v>1.0975999999999999</c:v>
                </c:pt>
                <c:pt idx="99">
                  <c:v>1.1088</c:v>
                </c:pt>
                <c:pt idx="100">
                  <c:v>1.1200000000000001</c:v>
                </c:pt>
              </c:numCache>
            </c:numRef>
          </c:xVal>
          <c:yVal>
            <c:numRef>
              <c:f>Sheet1!$C$2:$C$106</c:f>
              <c:numCache>
                <c:formatCode>General</c:formatCode>
                <c:ptCount val="105"/>
                <c:pt idx="0">
                  <c:v>-20.999999995745952</c:v>
                </c:pt>
                <c:pt idx="1">
                  <c:v>-20.811849105799848</c:v>
                </c:pt>
                <c:pt idx="2">
                  <c:v>-20.623698214736596</c:v>
                </c:pt>
                <c:pt idx="3">
                  <c:v>-20.435547322069159</c:v>
                </c:pt>
                <c:pt idx="4">
                  <c:v>-20.247396427182721</c:v>
                </c:pt>
                <c:pt idx="5">
                  <c:v>-20.059245529394683</c:v>
                </c:pt>
                <c:pt idx="6">
                  <c:v>-19.871094628119462</c:v>
                </c:pt>
                <c:pt idx="7">
                  <c:v>-19.682943723156612</c:v>
                </c:pt>
                <c:pt idx="8">
                  <c:v>-19.494792815019093</c:v>
                </c:pt>
                <c:pt idx="9">
                  <c:v>-19.306641905075736</c:v>
                </c:pt>
                <c:pt idx="10">
                  <c:v>-19.118490995278624</c:v>
                </c:pt>
                <c:pt idx="11">
                  <c:v>-18.930340087530048</c:v>
                </c:pt>
                <c:pt idx="12">
                  <c:v>-18.742189183082271</c:v>
                </c:pt>
                <c:pt idx="13">
                  <c:v>-18.554038282330204</c:v>
                </c:pt>
                <c:pt idx="14">
                  <c:v>-18.365887384997386</c:v>
                </c:pt>
                <c:pt idx="15">
                  <c:v>-18.177736490469353</c:v>
                </c:pt>
                <c:pt idx="16">
                  <c:v>-17.989585598066025</c:v>
                </c:pt>
                <c:pt idx="17">
                  <c:v>-17.801434707189021</c:v>
                </c:pt>
                <c:pt idx="18">
                  <c:v>-17.613283817370494</c:v>
                </c:pt>
                <c:pt idx="19">
                  <c:v>-17.425132928269122</c:v>
                </c:pt>
                <c:pt idx="20">
                  <c:v>-17.236982039646271</c:v>
                </c:pt>
                <c:pt idx="21">
                  <c:v>-17.048831151339542</c:v>
                </c:pt>
                <c:pt idx="22">
                  <c:v>-16.860680263240294</c:v>
                </c:pt>
                <c:pt idx="23">
                  <c:v>-16.672529375276678</c:v>
                </c:pt>
                <c:pt idx="24">
                  <c:v>-16.484378487401536</c:v>
                </c:pt>
                <c:pt idx="25">
                  <c:v>-16.296227599584125</c:v>
                </c:pt>
                <c:pt idx="26">
                  <c:v>-16.108076711804664</c:v>
                </c:pt>
                <c:pt idx="27">
                  <c:v>-15.919925824050864</c:v>
                </c:pt>
                <c:pt idx="28">
                  <c:v>-15.731774936316151</c:v>
                </c:pt>
                <c:pt idx="29">
                  <c:v>-15.543624048599613</c:v>
                </c:pt>
                <c:pt idx="30">
                  <c:v>-15.355473160908618</c:v>
                </c:pt>
                <c:pt idx="31">
                  <c:v>-15.167322273266931</c:v>
                </c:pt>
                <c:pt idx="32">
                  <c:v>-14.979171385735105</c:v>
                </c:pt>
                <c:pt idx="33">
                  <c:v>-14.791020498459771</c:v>
                </c:pt>
                <c:pt idx="34">
                  <c:v>-14.60286961179132</c:v>
                </c:pt>
                <c:pt idx="35">
                  <c:v>-14.414718726564281</c:v>
                </c:pt>
                <c:pt idx="36">
                  <c:v>-14.22656784476446</c:v>
                </c:pt>
                <c:pt idx="37">
                  <c:v>-14.038416971115284</c:v>
                </c:pt>
                <c:pt idx="38">
                  <c:v>-13.850266116851694</c:v>
                </c:pt>
                <c:pt idx="39">
                  <c:v>-13.662115308697018</c:v>
                </c:pt>
                <c:pt idx="40">
                  <c:v>-13.473964610210501</c:v>
                </c:pt>
                <c:pt idx="41">
                  <c:v>-13.285814172568553</c:v>
                </c:pt>
                <c:pt idx="42">
                  <c:v>-13.097664355341538</c:v>
                </c:pt>
                <c:pt idx="43">
                  <c:v>-12.909516013761511</c:v>
                </c:pt>
                <c:pt idx="44">
                  <c:v>-12.72137118194374</c:v>
                </c:pt>
                <c:pt idx="45">
                  <c:v>-12.533234697783021</c:v>
                </c:pt>
                <c:pt idx="46">
                  <c:v>-12.345118066898733</c:v>
                </c:pt>
                <c:pt idx="47">
                  <c:v>-12.157048647951454</c:v>
                </c:pt>
                <c:pt idx="48">
                  <c:v>-11.969091471647749</c:v>
                </c:pt>
                <c:pt idx="49">
                  <c:v>-11.7814009782757</c:v>
                </c:pt>
                <c:pt idx="50">
                  <c:v>-11.594343177882966</c:v>
                </c:pt>
                <c:pt idx="51">
                  <c:v>-11.408781189101139</c:v>
                </c:pt>
                <c:pt idx="52">
                  <c:v>-11.226726671100741</c:v>
                </c:pt>
                <c:pt idx="53">
                  <c:v>-11.05274110686427</c:v>
                </c:pt>
                <c:pt idx="54">
                  <c:v>-10.896534616440876</c:v>
                </c:pt>
                <c:pt idx="55">
                  <c:v>-10.776075611773418</c:v>
                </c:pt>
                <c:pt idx="56">
                  <c:v>-10.716091014239661</c:v>
                </c:pt>
                <c:pt idx="57">
                  <c:v>-10.734180480223138</c:v>
                </c:pt>
                <c:pt idx="58">
                  <c:v>-10.824594363966842</c:v>
                </c:pt>
                <c:pt idx="59">
                  <c:v>-10.964028877273471</c:v>
                </c:pt>
                <c:pt idx="60">
                  <c:v>-11.129944684428448</c:v>
                </c:pt>
                <c:pt idx="61">
                  <c:v>-11.308395432577218</c:v>
                </c:pt>
                <c:pt idx="62">
                  <c:v>-11.492401223266771</c:v>
                </c:pt>
                <c:pt idx="63">
                  <c:v>-11.678795578623141</c:v>
                </c:pt>
                <c:pt idx="64">
                  <c:v>-11.866202885500854</c:v>
                </c:pt>
                <c:pt idx="65">
                  <c:v>-12.054036216493696</c:v>
                </c:pt>
                <c:pt idx="66">
                  <c:v>-12.24204650495663</c:v>
                </c:pt>
                <c:pt idx="67">
                  <c:v>-12.430127441271205</c:v>
                </c:pt>
                <c:pt idx="68">
                  <c:v>-12.618232219680484</c:v>
                </c:pt>
                <c:pt idx="69">
                  <c:v>-12.806337969664003</c:v>
                </c:pt>
                <c:pt idx="70">
                  <c:v>-12.994430163527221</c:v>
                </c:pt>
                <c:pt idx="71">
                  <c:v>-13.182495118175737</c:v>
                </c:pt>
                <c:pt idx="72">
                  <c:v>-13.370515394986795</c:v>
                </c:pt>
                <c:pt idx="73">
                  <c:v>-13.558465631710336</c:v>
                </c:pt>
                <c:pt idx="74">
                  <c:v>-13.746307338231924</c:v>
                </c:pt>
                <c:pt idx="75">
                  <c:v>-13.933981369135079</c:v>
                </c:pt>
                <c:pt idx="76">
                  <c:v>-14.121396486299208</c:v>
                </c:pt>
                <c:pt idx="77">
                  <c:v>-14.308411700685365</c:v>
                </c:pt>
                <c:pt idx="78">
                  <c:v>-14.494808811238341</c:v>
                </c:pt>
                <c:pt idx="79">
                  <c:v>-14.680249423332514</c:v>
                </c:pt>
                <c:pt idx="80">
                  <c:v>-14.864207084245132</c:v>
                </c:pt>
                <c:pt idx="81">
                  <c:v>-15.045858680884203</c:v>
                </c:pt>
                <c:pt idx="82">
                  <c:v>-15.223906903750322</c:v>
                </c:pt>
                <c:pt idx="83">
                  <c:v>-15.396279920160232</c:v>
                </c:pt>
                <c:pt idx="84">
                  <c:v>-15.559594411481958</c:v>
                </c:pt>
                <c:pt idx="85">
                  <c:v>-15.708105579965443</c:v>
                </c:pt>
                <c:pt idx="86">
                  <c:v>-15.83133687065145</c:v>
                </c:pt>
                <c:pt idx="87">
                  <c:v>-15.907343777152512</c:v>
                </c:pt>
                <c:pt idx="88">
                  <c:v>-15.874131622748932</c:v>
                </c:pt>
                <c:pt idx="89">
                  <c:v>-15.228982745586219</c:v>
                </c:pt>
                <c:pt idx="90" formatCode="0.E+00">
                  <c:v>16.192287652857125</c:v>
                </c:pt>
                <c:pt idx="91" formatCode="0.E+00">
                  <c:v>16.739745607612321</c:v>
                </c:pt>
                <c:pt idx="92" formatCode="0.E+00">
                  <c:v>17.122830699325021</c:v>
                </c:pt>
                <c:pt idx="93" formatCode="0.E+00">
                  <c:v>17.435572155692572</c:v>
                </c:pt>
                <c:pt idx="94" formatCode="0.E+00">
                  <c:v>17.706736776815951</c:v>
                </c:pt>
                <c:pt idx="95" formatCode="0.E+00">
                  <c:v>17.950570535053199</c:v>
                </c:pt>
                <c:pt idx="96" formatCode="0.E+00">
                  <c:v>18.175907884830295</c:v>
                </c:pt>
                <c:pt idx="97" formatCode="0.E+00">
                  <c:v>18.388721596442714</c:v>
                </c:pt>
                <c:pt idx="98" formatCode="0.E+00">
                  <c:v>18.593125250224791</c:v>
                </c:pt>
                <c:pt idx="99" formatCode="0.E+00">
                  <c:v>18.791933174176105</c:v>
                </c:pt>
                <c:pt idx="100" formatCode="0.E+00">
                  <c:v>18.98704658435684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33-4FB3-9551-BB92FA74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126072"/>
        <c:axId val="365127640"/>
      </c:scatterChart>
      <c:valAx>
        <c:axId val="36512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7640"/>
        <c:crosses val="autoZero"/>
        <c:crossBetween val="midCat"/>
      </c:valAx>
      <c:valAx>
        <c:axId val="36512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6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70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967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795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239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89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67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085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279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32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54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466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5224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6075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4156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424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38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436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02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42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531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376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831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460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609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09A5F-6E7E-4534-90CE-D4146FDB7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E9152-BE6D-447A-B3D6-EC1D4C67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B331C-9EBD-4037-A464-C81E845FD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62AFF-228B-44CC-80C3-237860E8F1BE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7918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BD3C0-B098-4D0A-9FDE-75B368293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F9002-E78D-4AD7-934A-1C3368EF0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44A38-13E5-4D6A-BDA2-585A91734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CA4FF-363E-4FD6-A376-CB9677533176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726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EA5ED-B84A-4D9C-B10F-B38AD9218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75348-5840-4A75-8FE0-588EAF079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1E0CB-43A9-451C-A2E7-8C7C67635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3759E-FD01-4EDE-A9DB-59EB649729FA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1333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61D2E-0F0C-4441-B208-0FD648BED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1AE71-D42B-4A05-8E29-612B45E43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CAF49-4657-4A07-91D7-5BE8B3D5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9D427-48B8-4AA6-B5BD-FC92AAF91FF4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086421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71A9B8-57FE-4EB8-955D-DAF4CCB60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A55536-90A9-4FB3-9547-1BBF64C63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82E971-D850-4B6B-B1EB-E04B53ED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E6432-6C3B-4162-B4C5-945170AA87E3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32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6ED64-FEBE-4D1B-969A-CF1B169FE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F62628-64C2-42C5-AF6D-E9E925EC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AEFF45-595A-47F9-9345-EF0946496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40F6-92C7-4FEE-B247-D93048D0C240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8374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0EF05A-FB31-4CC8-BE79-0DEE16CD5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6FE9F8-FBE5-4F97-A0DE-C7FFF564D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FB37C1-C501-4FEA-897B-64B819F90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AB4B0-31C3-442A-BFBA-D9F39942CF25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8811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A0EC6-44EB-4380-8E24-BB449E3BF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E0B4E-71C7-4774-BAE5-0FB463CB7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AF65-613D-45BA-91B2-EB94B659F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5B1F-50B2-4D1C-BCF5-D4B59FC8005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7998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8F7D5-21DF-4E4C-B441-CB5E26139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4EBD0-28C0-4D06-A14E-1C82A625B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B6B4F-B891-4B93-BF2C-431F9F1B4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3E648-C4BA-43EB-B003-D57BCB509AAE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7834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D8057-49FE-4994-A41D-D0F55DEAB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2693D-95E8-4646-8B24-D18BC0E9B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3BE0ED-372E-4DAA-9C41-EB167720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E0AC6-5D4A-4D03-AC68-41EB4E35602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949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B5A48-92A3-4434-A02F-2CCF6FB61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0F3C9-2624-48BB-8D6E-778FDCA90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E14CF-3A35-4F8A-8D76-47288CFBC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5B8A-4573-4FA7-BF64-460983A133E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9443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DACA-1D26-4959-A1FB-4D55AA0C25D9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512F4-D980-47AF-B3F0-6CB358435D3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282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8DC58-A0F2-4027-B76D-5F2B471477B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765A-82A8-4504-941A-FEECD581D4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545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9073B-849B-4EF7-AF5E-9CE822E997A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FA26-2EBC-4E47-B60F-477FC80DD9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434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463B8-3BD6-46BC-9790-6077C9857A6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9986F-142F-4A9E-B27B-193EAFBCA29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96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DE3CB-7C64-46B2-A383-C05A3ED4654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7445-21BE-4265-A993-561323A64E6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4927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22D18-42B5-4927-898B-E37534C39E3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87E86-DE94-4399-973A-C8CCB525C9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855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DA3ED-3F3A-4C03-AC4D-7B1758CAF7D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8EB11-C282-4906-BB24-F7E7B51CCC9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3271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6F330-6C1F-48D6-AC4F-DC4141A2067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825BF-554C-42F7-9901-25AFF23923E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2329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F1AB5-91AF-4D30-9057-003444D2928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99521-6402-4CA5-B242-8389DDF04A2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181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83C15-4582-48C4-8261-6C5FD7D59BC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ECE7-D120-4A7D-A32A-FF53BD7826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601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7BEA0-FAE9-45F5-B93E-2E853EDD177D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E53DE-DEF1-4529-BC2C-077B8619919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638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99A1FF-A136-4BC9-9FC0-17AAA74A0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0E9C7F2-DADB-4AA5-ACC6-FA318088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EB2A3-DDA3-474C-98ED-7DF57A1614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DF4C9B-C517-4B1F-815A-219CD9D4D8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86C409-0BC4-44E8-9224-0FF1D457FC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0BE9F-FBDC-4B23-BF17-537A70EF3594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BF4BA-D6E1-4339-ADD6-74167A1D6FA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BF748-4DFC-4068-ADDF-C1AF73BFC0B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32.png"/><Relationship Id="rId4" Type="http://schemas.openxmlformats.org/officeDocument/2006/relationships/image" Target="../media/image3.wmf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package" Target="../embeddings/Microsoft_Excel_Worksheet.xlsx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chart" Target="../charts/chart1.xml"/><Relationship Id="rId10" Type="http://schemas.openxmlformats.org/officeDocument/2006/relationships/image" Target="../media/image8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Hall measurement?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1201C22-E18B-4D71-8565-5BADFF69023D}"/>
                  </a:ext>
                </a:extLst>
              </p:cNvPr>
              <p:cNvSpPr txBox="1"/>
              <p:nvPr/>
            </p:nvSpPr>
            <p:spPr>
              <a:xfrm>
                <a:off x="15282" y="845708"/>
                <a:ext cx="9027118" cy="94006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Measured: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Conductivity: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σ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Mobility: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Carrier density: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1201C22-E18B-4D71-8565-5BADFF69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" y="845708"/>
                <a:ext cx="9027118" cy="940066"/>
              </a:xfrm>
              <a:prstGeom prst="rect">
                <a:avLst/>
              </a:prstGeom>
              <a:blipFill>
                <a:blip r:embed="rId2"/>
                <a:stretch>
                  <a:fillRect l="-1012" t="-641" b="-13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 11">
            <a:extLst>
              <a:ext uri="{FF2B5EF4-FFF2-40B4-BE49-F238E27FC236}">
                <a16:creationId xmlns:a16="http://schemas.microsoft.com/office/drawing/2014/main" id="{813216D2-1964-4D66-850A-F93D327EF3CA}"/>
              </a:ext>
            </a:extLst>
          </p:cNvPr>
          <p:cNvSpPr/>
          <p:nvPr/>
        </p:nvSpPr>
        <p:spPr>
          <a:xfrm rot="5400000">
            <a:off x="3811296" y="2022186"/>
            <a:ext cx="878755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22B573-89B5-43E7-99D4-CD87C24C402D}"/>
                  </a:ext>
                </a:extLst>
              </p:cNvPr>
              <p:cNvSpPr txBox="1"/>
              <p:nvPr/>
            </p:nvSpPr>
            <p:spPr>
              <a:xfrm>
                <a:off x="2014537" y="1777241"/>
                <a:ext cx="2281237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𝒎</m:t>
                              </m:r>
                            </m:e>
                            <m:sup>
                              <m:r>
                                <a:rPr kumimoji="0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kumimoji="0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22B573-89B5-43E7-99D4-CD87C24C4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37" y="1777241"/>
                <a:ext cx="2281237" cy="724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7E01A08-3014-4420-B26E-4CE8D15B5978}"/>
                  </a:ext>
                </a:extLst>
              </p:cNvPr>
              <p:cNvSpPr txBox="1"/>
              <p:nvPr/>
            </p:nvSpPr>
            <p:spPr>
              <a:xfrm>
                <a:off x="3127376" y="2413902"/>
                <a:ext cx="4547594" cy="643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Relaxation time: 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7E01A08-3014-4420-B26E-4CE8D15B5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6" y="2413902"/>
                <a:ext cx="4547594" cy="643318"/>
              </a:xfrm>
              <a:prstGeom prst="rect">
                <a:avLst/>
              </a:prstGeom>
              <a:blipFill>
                <a:blip r:embed="rId4"/>
                <a:stretch>
                  <a:fillRect l="-2011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右 15">
            <a:extLst>
              <a:ext uri="{FF2B5EF4-FFF2-40B4-BE49-F238E27FC236}">
                <a16:creationId xmlns:a16="http://schemas.microsoft.com/office/drawing/2014/main" id="{C5C49AFE-5C0E-4EB5-828B-CB1DAC37874E}"/>
              </a:ext>
            </a:extLst>
          </p:cNvPr>
          <p:cNvSpPr/>
          <p:nvPr/>
        </p:nvSpPr>
        <p:spPr>
          <a:xfrm rot="5400000">
            <a:off x="6608469" y="2790535"/>
            <a:ext cx="2358303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38DA637-E7D6-4982-AB9C-CE6F20B3A2B3}"/>
                  </a:ext>
                </a:extLst>
              </p:cNvPr>
              <p:cNvSpPr txBox="1"/>
              <p:nvPr/>
            </p:nvSpPr>
            <p:spPr>
              <a:xfrm>
                <a:off x="6498632" y="4049027"/>
                <a:ext cx="2652712" cy="865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38DA637-E7D6-4982-AB9C-CE6F20B3A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32" y="4049027"/>
                <a:ext cx="2652712" cy="865943"/>
              </a:xfrm>
              <a:prstGeom prst="rect">
                <a:avLst/>
              </a:prstGeom>
              <a:blipFill>
                <a:blip r:embed="rId5"/>
                <a:stretch>
                  <a:fillRect l="-3448" t="-6338"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2D74FD01-DB43-4653-8DCD-19AEB51C8F66}"/>
              </a:ext>
            </a:extLst>
          </p:cNvPr>
          <p:cNvSpPr/>
          <p:nvPr/>
        </p:nvSpPr>
        <p:spPr>
          <a:xfrm rot="5400000">
            <a:off x="3529227" y="3497642"/>
            <a:ext cx="1407203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E80C55B-68BB-4087-82C6-8981FEA084A7}"/>
                  </a:ext>
                </a:extLst>
              </p:cNvPr>
              <p:cNvSpPr txBox="1"/>
              <p:nvPr/>
            </p:nvSpPr>
            <p:spPr>
              <a:xfrm>
                <a:off x="4265019" y="3416202"/>
                <a:ext cx="3147207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E80C55B-68BB-4087-82C6-8981FEA08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19" y="3416202"/>
                <a:ext cx="3147207" cy="475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2550233" y="4246842"/>
                <a:ext cx="39483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Scattering parameter: 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endParaRPr kumimoji="0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33" y="4246842"/>
                <a:ext cx="3948399" cy="461665"/>
              </a:xfrm>
              <a:prstGeom prst="rect">
                <a:avLst/>
              </a:prstGeom>
              <a:blipFill>
                <a:blip r:embed="rId7"/>
                <a:stretch>
                  <a:fillRect l="-2315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1F8EDC7-9DD1-4296-B281-1DA7F5DCCE7B}"/>
                  </a:ext>
                </a:extLst>
              </p:cNvPr>
              <p:cNvSpPr txBox="1"/>
              <p:nvPr/>
            </p:nvSpPr>
            <p:spPr>
              <a:xfrm>
                <a:off x="3869673" y="5230127"/>
                <a:ext cx="4547594" cy="1609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Simulation: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σ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𝜅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endPara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endParaRPr kumimoji="0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1F8EDC7-9DD1-4296-B281-1DA7F5DCC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673" y="5230127"/>
                <a:ext cx="4547594" cy="1609095"/>
              </a:xfrm>
              <a:prstGeom prst="rect">
                <a:avLst/>
              </a:prstGeom>
              <a:blipFill>
                <a:blip r:embed="rId8"/>
                <a:stretch>
                  <a:fillRect l="-3485" t="-5303" b="-87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092E637F-B6E0-4C7C-B5D9-91ABB2B10C84}"/>
              </a:ext>
            </a:extLst>
          </p:cNvPr>
          <p:cNvSpPr/>
          <p:nvPr/>
        </p:nvSpPr>
        <p:spPr>
          <a:xfrm rot="5400000">
            <a:off x="5512287" y="3038625"/>
            <a:ext cx="602271" cy="39483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0C28B08C-20E5-4C9C-9D55-1E2A96AD67A4}"/>
              </a:ext>
            </a:extLst>
          </p:cNvPr>
          <p:cNvSpPr/>
          <p:nvPr/>
        </p:nvSpPr>
        <p:spPr>
          <a:xfrm rot="20483100">
            <a:off x="1801580" y="2553899"/>
            <a:ext cx="1307422" cy="194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B84EBD-D989-4E64-B63A-E2CA79B6E089}"/>
              </a:ext>
            </a:extLst>
          </p:cNvPr>
          <p:cNvSpPr txBox="1"/>
          <p:nvPr/>
        </p:nvSpPr>
        <p:spPr>
          <a:xfrm>
            <a:off x="17310" y="2176824"/>
            <a:ext cx="253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Band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Density of states</a:t>
            </a:r>
            <a:b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Free carrier absorption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C555CF8-8DDD-4753-8FE4-9F36E275A753}"/>
                  </a:ext>
                </a:extLst>
              </p:cNvPr>
              <p:cNvSpPr txBox="1"/>
              <p:nvPr/>
            </p:nvSpPr>
            <p:spPr>
              <a:xfrm>
                <a:off x="-3155" y="3218155"/>
                <a:ext cx="3813155" cy="83099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</m:d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Drift mobility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Carrier effective mass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C555CF8-8DDD-4753-8FE4-9F36E275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5" y="3218155"/>
                <a:ext cx="3813155" cy="830997"/>
              </a:xfrm>
              <a:prstGeom prst="rect">
                <a:avLst/>
              </a:prstGeom>
              <a:blipFill>
                <a:blip r:embed="rId9"/>
                <a:stretch>
                  <a:fillRect l="-479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0B94951B-94EB-4F68-9CEE-C00520613DA8}"/>
              </a:ext>
            </a:extLst>
          </p:cNvPr>
          <p:cNvSpPr/>
          <p:nvPr/>
        </p:nvSpPr>
        <p:spPr>
          <a:xfrm rot="2847857">
            <a:off x="7517084" y="4948253"/>
            <a:ext cx="541071" cy="2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EE586A8-D8ED-44E8-90D8-D98421535F72}"/>
                  </a:ext>
                </a:extLst>
              </p:cNvPr>
              <p:cNvSpPr txBox="1"/>
              <p:nvPr/>
            </p:nvSpPr>
            <p:spPr>
              <a:xfrm>
                <a:off x="2245519" y="3301484"/>
                <a:ext cx="4643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EE586A8-D8ED-44E8-90D8-D98421535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519" y="3301484"/>
                <a:ext cx="464343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717F621-96D7-4F54-914C-74D6FEC7D3F4}"/>
                  </a:ext>
                </a:extLst>
              </p:cNvPr>
              <p:cNvSpPr txBox="1"/>
              <p:nvPr/>
            </p:nvSpPr>
            <p:spPr>
              <a:xfrm>
                <a:off x="7868338" y="5110244"/>
                <a:ext cx="8302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𝒅𝒆</m:t>
                              </m:r>
                            </m:sub>
                          </m:sSub>
                        </m:e>
                        <m:sup>
                          <m:r>
                            <a:rPr kumimoji="0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717F621-96D7-4F54-914C-74D6FEC7D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338" y="5110244"/>
                <a:ext cx="830281" cy="523220"/>
              </a:xfrm>
              <a:prstGeom prst="rect">
                <a:avLst/>
              </a:prstGeom>
              <a:blipFill>
                <a:blip r:embed="rId11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99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80894" y="1092200"/>
                <a:ext cx="8812306" cy="5334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2400" i="1" dirty="0"/>
                  <a:t>			ref: </a:t>
                </a:r>
                <a:r>
                  <a:rPr lang="ja-JP" altLang="en-US" sz="2400" i="1" dirty="0"/>
                  <a:t>坂田亮、熱電変換工学</a:t>
                </a:r>
                <a:r>
                  <a:rPr lang="en-US" altLang="ja-JP" sz="2400" i="1" dirty="0"/>
                  <a:t>, REALIZE INC</a:t>
                </a:r>
                <a:endParaRPr kumimoji="0" lang="en-US" altLang="ja-JP" sz="24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0" lang="en-US" altLang="ja-JP" sz="24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0" lang="en-US" altLang="ja-JP" sz="2400" b="1" dirty="0">
                    <a:solidFill>
                      <a:srgbClr val="FF0000"/>
                    </a:solidFill>
                  </a:rPr>
                  <a:t>Lorenz</a:t>
                </a:r>
                <a:r>
                  <a:rPr kumimoji="0" lang="ja-JP" altLang="en-US" sz="2400" b="1" dirty="0">
                    <a:solidFill>
                      <a:srgbClr val="FF0000"/>
                    </a:solidFill>
                  </a:rPr>
                  <a:t>数</a:t>
                </a:r>
                <a:r>
                  <a:rPr kumimoji="0" lang="en-US" altLang="ja-JP" sz="2400" b="1" dirty="0">
                    <a:solidFill>
                      <a:srgbClr val="FF0000"/>
                    </a:solidFill>
                  </a:rPr>
                  <a:t>:</a:t>
                </a:r>
                <a:r>
                  <a:rPr kumimoji="0" lang="ja-JP" alt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400" b="1" dirty="0">
                  <a:solidFill>
                    <a:srgbClr val="FF0000"/>
                  </a:solidFill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ja-JP" altLang="en-US" sz="2400" b="1" dirty="0"/>
                  <a:t>　　　縮退極限 </a:t>
                </a:r>
                <a:r>
                  <a:rPr kumimoji="0" lang="en-US" altLang="ja-JP" sz="2400" b="1" dirty="0"/>
                  <a:t>(Wiedemann-Frantz</a:t>
                </a:r>
                <a:r>
                  <a:rPr kumimoji="0" lang="ja-JP" altLang="en-US" sz="2400" b="1" dirty="0"/>
                  <a:t>則</a:t>
                </a:r>
                <a:r>
                  <a:rPr kumimoji="0" lang="en-US" altLang="ja-JP" sz="2400" b="1" dirty="0"/>
                  <a:t>):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ja-JP" altLang="en-US" sz="2400" b="1" dirty="0"/>
                  <a:t>　　　　　 </a:t>
                </a:r>
                <a14:m>
                  <m:oMath xmlns:m="http://schemas.openxmlformats.org/officeDocument/2006/math"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𝟒𝟒𝟑</m:t>
                    </m:r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kumimoji="0" lang="en-US" altLang="ja-JP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24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kumimoji="0" lang="ja-JP" altLang="en-US" sz="2400" b="1" i="1"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kumimoji="0"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4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400" b="1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endParaRPr lang="en-US" altLang="ja-JP" sz="2400" b="1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kumimoji="0" lang="en-US" altLang="ja-JP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ja-JP" altLang="en-US" b="1" kern="1200" dirty="0">
                    <a:solidFill>
                      <a:srgbClr val="0000FF"/>
                    </a:solidFill>
                  </a:rPr>
                  <a:t>から</a:t>
                </a:r>
                <a:r>
                  <a:rPr lang="en-US" altLang="ja-JP" b="1" i="1" kern="1200" dirty="0">
                    <a:solidFill>
                      <a:srgbClr val="0000FF"/>
                    </a:solidFill>
                  </a:rPr>
                  <a:t>L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を計算できる </a:t>
                </a:r>
                <a:r>
                  <a:rPr lang="en-US" altLang="ja-JP" b="1" kern="1200" dirty="0">
                    <a:solidFill>
                      <a:srgbClr val="0000FF"/>
                    </a:solidFill>
                  </a:rPr>
                  <a:t>=&gt;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 err="1">
                    <a:solidFill>
                      <a:srgbClr val="0000FF"/>
                    </a:solidFill>
                  </a:rPr>
                  <a:t>κ</a:t>
                </a:r>
                <a:r>
                  <a:rPr lang="en-US" altLang="ja-JP" b="1" kern="1200" baseline="-25000" dirty="0" err="1">
                    <a:solidFill>
                      <a:srgbClr val="0000FF"/>
                    </a:solidFill>
                  </a:rPr>
                  <a:t>ele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>
                    <a:solidFill>
                      <a:srgbClr val="0000FF"/>
                    </a:solidFill>
                  </a:rPr>
                  <a:t>=&gt;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 err="1">
                    <a:solidFill>
                      <a:srgbClr val="0000FF"/>
                    </a:solidFill>
                  </a:rPr>
                  <a:t>κ</a:t>
                </a:r>
                <a:r>
                  <a:rPr lang="en-US" altLang="ja-JP" b="1" kern="1200" baseline="-25000" dirty="0" err="1">
                    <a:solidFill>
                      <a:srgbClr val="0000FF"/>
                    </a:solidFill>
                  </a:rPr>
                  <a:t>lat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>
                    <a:solidFill>
                      <a:srgbClr val="0000FF"/>
                    </a:solidFill>
                  </a:rPr>
                  <a:t>=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>
                    <a:solidFill>
                      <a:srgbClr val="0000FF"/>
                    </a:solidFill>
                  </a:rPr>
                  <a:t>κ –</a:t>
                </a:r>
                <a:r>
                  <a:rPr lang="ja-JP" altLang="en-US" b="1" kern="1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kern="1200" dirty="0" err="1">
                    <a:solidFill>
                      <a:srgbClr val="0000FF"/>
                    </a:solidFill>
                  </a:rPr>
                  <a:t>κ</a:t>
                </a:r>
                <a:r>
                  <a:rPr lang="en-US" altLang="ja-JP" b="1" kern="1200" baseline="-25000" dirty="0" err="1">
                    <a:solidFill>
                      <a:srgbClr val="0000FF"/>
                    </a:solidFill>
                  </a:rPr>
                  <a:t>ele</a:t>
                </a:r>
                <a:endParaRPr lang="en-US" altLang="ja-JP" sz="2400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894" y="1092200"/>
                <a:ext cx="8812306" cy="5334000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電子熱伝導率と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Lorentz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数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厳密解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9170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5"/>
            <a:ext cx="9144000" cy="623498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半導体の状態密度、電子、正孔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287630" y="925224"/>
            <a:ext cx="6566464" cy="2694276"/>
            <a:chOff x="787071" y="887414"/>
            <a:chExt cx="7851169" cy="3221395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622030" imgH="228501" progId="Equation.3">
                    <p:embed/>
                  </p:oleObj>
                </mc:Choice>
                <mc:Fallback>
                  <p:oleObj name="数式" r:id="rId3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888190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995452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248088" y="1957207"/>
              <a:ext cx="1635538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23" name="フリーフォーム 22"/>
          <p:cNvSpPr/>
          <p:nvPr/>
        </p:nvSpPr>
        <p:spPr>
          <a:xfrm flipH="1">
            <a:off x="3167376" y="1800055"/>
            <a:ext cx="2921092" cy="1342234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2930401 w 3047999"/>
              <a:gd name="connsiteY8" fmla="*/ 1587960 h 1596570"/>
              <a:gd name="connsiteX9" fmla="*/ 3047999 w 3047999"/>
              <a:gd name="connsiteY9" fmla="*/ 1596570 h 1596570"/>
              <a:gd name="connsiteX0" fmla="*/ 0 w 3493207"/>
              <a:gd name="connsiteY0" fmla="*/ 0 h 1604378"/>
              <a:gd name="connsiteX1" fmla="*/ 1016000 w 3493207"/>
              <a:gd name="connsiteY1" fmla="*/ 14514 h 1604378"/>
              <a:gd name="connsiteX2" fmla="*/ 1523999 w 3493207"/>
              <a:gd name="connsiteY2" fmla="*/ 72571 h 1604378"/>
              <a:gd name="connsiteX3" fmla="*/ 1712685 w 3493207"/>
              <a:gd name="connsiteY3" fmla="*/ 391886 h 1604378"/>
              <a:gd name="connsiteX4" fmla="*/ 1756228 w 3493207"/>
              <a:gd name="connsiteY4" fmla="*/ 827314 h 1604378"/>
              <a:gd name="connsiteX5" fmla="*/ 1799771 w 3493207"/>
              <a:gd name="connsiteY5" fmla="*/ 1146628 h 1604378"/>
              <a:gd name="connsiteX6" fmla="*/ 1988457 w 3493207"/>
              <a:gd name="connsiteY6" fmla="*/ 1407886 h 1604378"/>
              <a:gd name="connsiteX7" fmla="*/ 2438399 w 3493207"/>
              <a:gd name="connsiteY7" fmla="*/ 1538515 h 1604378"/>
              <a:gd name="connsiteX8" fmla="*/ 2930401 w 3493207"/>
              <a:gd name="connsiteY8" fmla="*/ 1587960 h 1604378"/>
              <a:gd name="connsiteX9" fmla="*/ 3493207 w 3493207"/>
              <a:gd name="connsiteY9" fmla="*/ 1604378 h 16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3207" h="1604378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81408" y="1508503"/>
                  <a:pt x="2438399" y="1538515"/>
                </a:cubicBezTo>
                <a:cubicBezTo>
                  <a:pt x="2595390" y="1568527"/>
                  <a:pt x="2828801" y="1578284"/>
                  <a:pt x="2930401" y="1587960"/>
                </a:cubicBezTo>
                <a:cubicBezTo>
                  <a:pt x="3032001" y="1597636"/>
                  <a:pt x="3473607" y="1602943"/>
                  <a:pt x="3493207" y="1604378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4" name="オブジェクト 16"/>
          <p:cNvGraphicFramePr>
            <a:graphicFrameLocks noChangeAspect="1"/>
          </p:cNvGraphicFramePr>
          <p:nvPr/>
        </p:nvGraphicFramePr>
        <p:xfrm>
          <a:off x="4916602" y="1363685"/>
          <a:ext cx="1256036" cy="4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622080" imgH="228600" progId="Equation.3">
                  <p:embed/>
                </p:oleObj>
              </mc:Choice>
              <mc:Fallback>
                <p:oleObj name="数式" r:id="rId5" imgW="622080" imgH="228600" progId="Equation.3">
                  <p:embed/>
                  <p:pic>
                    <p:nvPicPr>
                      <p:cNvPr id="24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602" y="1363685"/>
                        <a:ext cx="1256036" cy="4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自由電子密度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イオン化ドナー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  <a:blipFill>
                <a:blip r:embed="rId8"/>
                <a:stretch>
                  <a:fillRect l="-1377" t="-1336" b="-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自由正孔密度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イオン化アクセプター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  <a:blipFill>
                <a:blip r:embed="rId9"/>
                <a:stretch>
                  <a:fillRect l="-1552" t="-1344" b="-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全状態密度：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</m:oMath>
                </a14:m>
                <a:endPara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  <a:blipFill>
                <a:blip r:embed="rId10"/>
                <a:stretch>
                  <a:fillRect l="-864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0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121174" y="3356992"/>
          <a:ext cx="4532127" cy="310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924341" imgH="3371679" progId="Excel.Sheet.12">
                  <p:embed/>
                </p:oleObj>
              </mc:Choice>
              <mc:Fallback>
                <p:oleObj name="ワークシート" r:id="rId3" imgW="4924341" imgH="3371679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74" y="3356992"/>
                        <a:ext cx="4532127" cy="310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準位の求め方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図解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24322" y="2852353"/>
            <a:ext cx="772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に対してプロットし、ゼロ点を求める</a:t>
            </a:r>
          </a:p>
        </p:txBody>
      </p:sp>
      <p:graphicFrame>
        <p:nvGraphicFramePr>
          <p:cNvPr id="9" name="オブジェクト 9"/>
          <p:cNvGraphicFramePr>
            <a:graphicFrameLocks noChangeAspect="1"/>
          </p:cNvGraphicFramePr>
          <p:nvPr/>
        </p:nvGraphicFramePr>
        <p:xfrm>
          <a:off x="295275" y="687388"/>
          <a:ext cx="3543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638000" imgH="355320" progId="Equation.3">
                  <p:embed/>
                </p:oleObj>
              </mc:Choice>
              <mc:Fallback>
                <p:oleObj name="数式" r:id="rId5" imgW="1638000" imgH="355320" progId="Equation.3">
                  <p:embed/>
                  <p:pic>
                    <p:nvPicPr>
                      <p:cNvPr id="9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687388"/>
                        <a:ext cx="3543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10"/>
          <p:cNvGraphicFramePr>
            <a:graphicFrameLocks noChangeAspect="1"/>
          </p:cNvGraphicFramePr>
          <p:nvPr/>
        </p:nvGraphicFramePr>
        <p:xfrm>
          <a:off x="227515" y="1482440"/>
          <a:ext cx="3403069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574800" imgH="254000" progId="Equation.3">
                  <p:embed/>
                </p:oleObj>
              </mc:Choice>
              <mc:Fallback>
                <p:oleObj name="数式" r:id="rId7" imgW="1574800" imgH="254000" progId="Equation.3">
                  <p:embed/>
                  <p:pic>
                    <p:nvPicPr>
                      <p:cNvPr id="1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5" y="1482440"/>
                        <a:ext cx="3403069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9"/>
          <p:cNvGraphicFramePr>
            <a:graphicFrameLocks noChangeAspect="1"/>
          </p:cNvGraphicFramePr>
          <p:nvPr/>
        </p:nvGraphicFramePr>
        <p:xfrm>
          <a:off x="4359275" y="714375"/>
          <a:ext cx="35956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663560" imgH="330120" progId="Equation.3">
                  <p:embed/>
                </p:oleObj>
              </mc:Choice>
              <mc:Fallback>
                <p:oleObj name="数式" r:id="rId9" imgW="1663560" imgH="330120" progId="Equation.3">
                  <p:embed/>
                  <p:pic>
                    <p:nvPicPr>
                      <p:cNvPr id="11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714375"/>
                        <a:ext cx="35956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0"/>
          <p:cNvGraphicFramePr>
            <a:graphicFrameLocks noChangeAspect="1"/>
          </p:cNvGraphicFramePr>
          <p:nvPr/>
        </p:nvGraphicFramePr>
        <p:xfrm>
          <a:off x="4333799" y="1482261"/>
          <a:ext cx="3376061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562040" imgH="253800" progId="Equation.3">
                  <p:embed/>
                </p:oleObj>
              </mc:Choice>
              <mc:Fallback>
                <p:oleObj name="数式" r:id="rId11" imgW="1562040" imgH="253800" progId="Equation.3">
                  <p:embed/>
                  <p:pic>
                    <p:nvPicPr>
                      <p:cNvPr id="12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799" y="1482261"/>
                        <a:ext cx="3376061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9"/>
          <p:cNvGraphicFramePr>
            <a:graphicFrameLocks noChangeAspect="1"/>
          </p:cNvGraphicFramePr>
          <p:nvPr/>
        </p:nvGraphicFramePr>
        <p:xfrm>
          <a:off x="5004048" y="2144787"/>
          <a:ext cx="3321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536480" imgH="228600" progId="Equation.3">
                  <p:embed/>
                </p:oleObj>
              </mc:Choice>
              <mc:Fallback>
                <p:oleObj name="数式" r:id="rId13" imgW="1536480" imgH="228600" progId="Equation.3">
                  <p:embed/>
                  <p:pic>
                    <p:nvPicPr>
                      <p:cNvPr id="13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144787"/>
                        <a:ext cx="3321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4860032" y="3260398"/>
          <a:ext cx="4176713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 rot="16200000">
            <a:off x="-104479" y="464788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Q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 rot="16200000">
            <a:off x="4366246" y="4735414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Log |Q|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4236833" y="458112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2915816" y="3645024"/>
            <a:ext cx="11913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3.0e17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0.1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1259632" y="3647926"/>
            <a:ext cx="11888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= 300.0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C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1.0e21</a:t>
            </a: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5724128" y="4005064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0.997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eV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7009255" y="4383180"/>
            <a:ext cx="698309" cy="514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8760118" y="472514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617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</a:rPr>
              <a:t>準位の計算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を満たす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を求める。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法は発散しやすい　＝＞　二分法を使う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数値積分の講義資料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http://conf.msl.titech.ac.jp/Lecture/python/index-numericalanalysis.html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原理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が単調関数であれば、解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あるいは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を満たす区間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[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]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つ存在する。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手順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の場合を考える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で判断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+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/ 2.0</a:t>
            </a: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|, 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)|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が必要な精度以下になったら、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解を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にして反復終了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に戻って反復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352631" y="5662162"/>
            <a:ext cx="50355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2361729" y="4510034"/>
            <a:ext cx="5194559" cy="2160240"/>
          </a:xfrm>
          <a:custGeom>
            <a:avLst/>
            <a:gdLst>
              <a:gd name="connsiteX0" fmla="*/ 0 w 4618495"/>
              <a:gd name="connsiteY0" fmla="*/ 1983783 h 1983783"/>
              <a:gd name="connsiteX1" fmla="*/ 1456841 w 4618495"/>
              <a:gd name="connsiteY1" fmla="*/ 1611824 h 1983783"/>
              <a:gd name="connsiteX2" fmla="*/ 2092272 w 4618495"/>
              <a:gd name="connsiteY2" fmla="*/ 852407 h 1983783"/>
              <a:gd name="connsiteX3" fmla="*/ 3425126 w 4618495"/>
              <a:gd name="connsiteY3" fmla="*/ 154983 h 1983783"/>
              <a:gd name="connsiteX4" fmla="*/ 4618495 w 4618495"/>
              <a:gd name="connsiteY4" fmla="*/ 0 h 1983783"/>
              <a:gd name="connsiteX5" fmla="*/ 4618495 w 4618495"/>
              <a:gd name="connsiteY5" fmla="*/ 0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495" h="1983783">
                <a:moveTo>
                  <a:pt x="0" y="1983783"/>
                </a:moveTo>
                <a:cubicBezTo>
                  <a:pt x="554064" y="1892085"/>
                  <a:pt x="1108129" y="1800387"/>
                  <a:pt x="1456841" y="1611824"/>
                </a:cubicBezTo>
                <a:cubicBezTo>
                  <a:pt x="1805553" y="1423261"/>
                  <a:pt x="1764225" y="1095214"/>
                  <a:pt x="2092272" y="852407"/>
                </a:cubicBezTo>
                <a:cubicBezTo>
                  <a:pt x="2420319" y="609600"/>
                  <a:pt x="3004089" y="297051"/>
                  <a:pt x="3425126" y="154983"/>
                </a:cubicBezTo>
                <a:cubicBezTo>
                  <a:pt x="3846163" y="12915"/>
                  <a:pt x="4618495" y="0"/>
                  <a:pt x="4618495" y="0"/>
                </a:cubicBezTo>
                <a:lnTo>
                  <a:pt x="461849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793777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186265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352631" y="521506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249175" y="523011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810001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872911" y="51681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776375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963307" y="5214616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292480" y="5168122"/>
            <a:ext cx="0" cy="107010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080823" y="472605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95843" y="5398954"/>
            <a:ext cx="0" cy="646659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68855" y="494208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429382" y="5600170"/>
            <a:ext cx="0" cy="63805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17725" y="606459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49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DC28D5F-0605-D570-17A9-91BD45E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" y="743813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Eelctrical/Launcher.py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1521293" y="4679994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E8B7777-82AA-4024-27BD-A46F82531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081" y="1225436"/>
            <a:ext cx="5772150" cy="3429000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2955277" y="4226481"/>
            <a:ext cx="1202837" cy="61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0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Thermoelectric properties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9D45CB-7003-C12F-6304-53BA61424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0" b="5869"/>
          <a:stretch/>
        </p:blipFill>
        <p:spPr>
          <a:xfrm>
            <a:off x="0" y="818149"/>
            <a:ext cx="9144000" cy="58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DC28D5F-0605-D570-17A9-91BD45E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" y="743813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Van der </a:t>
            </a: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Pauw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correction factor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764292-60D5-4B9F-B141-DF9EF89A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715" y="1200150"/>
            <a:ext cx="5687810" cy="331907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1521293" y="4891750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2955277" y="4438237"/>
            <a:ext cx="1202837" cy="61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8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DC28D5F-0605-D570-17A9-91BD45E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" y="743813"/>
            <a:ext cx="4495800" cy="60198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7D9A13C-415F-2886-ED2D-CC948015E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9" b="6319"/>
          <a:stretch/>
        </p:blipFill>
        <p:spPr>
          <a:xfrm>
            <a:off x="3167444" y="818148"/>
            <a:ext cx="5976556" cy="439514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Fermi-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Diract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distribution /integrals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1521293" y="4891750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2955277" y="4438237"/>
            <a:ext cx="1202837" cy="61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35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DC28D5F-0605-D570-17A9-91BD45E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" y="743813"/>
            <a:ext cx="4495800" cy="6019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4C0FC8-3349-D09A-64EE-CCFACE59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18" y="605500"/>
            <a:ext cx="5772150" cy="428625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Free-electron model: T dependence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1521293" y="5113131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2955277" y="4659618"/>
            <a:ext cx="1202837" cy="61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1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Free-electron model: T dependence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FB139B-67C9-53AE-9728-5AC7EA013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6" b="7831"/>
          <a:stretch/>
        </p:blipFill>
        <p:spPr>
          <a:xfrm>
            <a:off x="500514" y="827773"/>
            <a:ext cx="8277726" cy="55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Seebeck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measurement?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Known: </a:t>
                </a:r>
                <a14:m>
                  <m:oMath xmlns:m="http://schemas.openxmlformats.org/officeDocument/2006/math">
                    <m:r>
                      <a:rPr kumimoji="0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𝛔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S</a:t>
                </a:r>
                <a:endParaRPr kumimoji="0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blipFill>
                <a:blip r:embed="rId2"/>
                <a:stretch>
                  <a:fillRect l="-4019" t="-14737" b="-3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/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Non-degenerated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semi.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ja-JP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𝒅</m:t>
                                        </m:r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kumimoji="0" lang="ja-JP" alt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Metal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2/3</m:t>
                        </m:r>
                      </m:sup>
                    </m:sSup>
                  </m:oMath>
                </a14:m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</m:t>
                            </m:r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 Density-of-states effective mass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(Different from carrier effective mass except for </a:t>
                </a:r>
                <a:b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single parabolic band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case (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free electron model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))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  <a:blipFill>
                <a:blip r:embed="rId3"/>
                <a:stretch>
                  <a:fillRect l="-1719" t="-1939" b="-2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BCE2D7-B53A-4C64-987A-4194CC6CCB35}"/>
              </a:ext>
            </a:extLst>
          </p:cNvPr>
          <p:cNvSpPr txBox="1"/>
          <p:nvPr/>
        </p:nvSpPr>
        <p:spPr>
          <a:xfrm>
            <a:off x="174783" y="6190063"/>
            <a:ext cx="8861750" cy="5847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General case: Need simulation and fitting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6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DC28D5F-0605-D570-17A9-91BD45ED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" y="743813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Free-electron model: E</a:t>
            </a:r>
            <a:r>
              <a:rPr lang="en-US" altLang="ja-JP" sz="3600" b="1" kern="0" baseline="-25000" dirty="0">
                <a:solidFill>
                  <a:srgbClr val="0000FF"/>
                </a:solidFill>
                <a:latin typeface="Times New Roman"/>
                <a:ea typeface="ＭＳ Ｐゴシック"/>
              </a:rPr>
              <a:t>F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dependence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2955277" y="5082924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389261" y="4549962"/>
            <a:ext cx="923884" cy="693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9FBFF9B1-33FD-6F0A-2CF3-8C67B2881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77" y="822195"/>
            <a:ext cx="57721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Free-electron model: E</a:t>
            </a:r>
            <a:r>
              <a:rPr lang="en-US" altLang="ja-JP" sz="3600" b="1" kern="0" baseline="-25000" dirty="0">
                <a:solidFill>
                  <a:srgbClr val="0000FF"/>
                </a:solidFill>
                <a:latin typeface="Times New Roman"/>
                <a:ea typeface="ＭＳ Ｐゴシック"/>
              </a:rPr>
              <a:t>F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dependence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F3B3FA-1D8E-1A57-80ED-6C98D2DAC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4" b="7832"/>
          <a:stretch/>
        </p:blipFill>
        <p:spPr>
          <a:xfrm>
            <a:off x="1137084" y="546091"/>
            <a:ext cx="6418747" cy="60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46"/>
          <p:cNvSpPr>
            <a:spLocks noChangeArrowheads="1"/>
          </p:cNvSpPr>
          <p:nvPr/>
        </p:nvSpPr>
        <p:spPr bwMode="auto">
          <a:xfrm>
            <a:off x="548289" y="5001104"/>
            <a:ext cx="2000705" cy="1647143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6" name="Rectangle 146"/>
          <p:cNvSpPr>
            <a:spLocks noChangeArrowheads="1"/>
          </p:cNvSpPr>
          <p:nvPr/>
        </p:nvSpPr>
        <p:spPr bwMode="auto">
          <a:xfrm>
            <a:off x="578062" y="2326335"/>
            <a:ext cx="2000705" cy="133380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半導体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1</a:t>
            </a:r>
            <a:r>
              <a:rPr lang="ja-JP" altLang="en-US" sz="3600" b="1" dirty="0">
                <a:solidFill>
                  <a:srgbClr val="0000FF"/>
                </a:solidFill>
              </a:rPr>
              <a:t>キャリアモデル</a:t>
            </a:r>
          </a:p>
        </p:txBody>
      </p:sp>
      <p:sp>
        <p:nvSpPr>
          <p:cNvPr id="414723" name="Line 4"/>
          <p:cNvSpPr>
            <a:spLocks noChangeShapeType="1"/>
          </p:cNvSpPr>
          <p:nvPr/>
        </p:nvSpPr>
        <p:spPr bwMode="auto">
          <a:xfrm>
            <a:off x="292247" y="3660139"/>
            <a:ext cx="2286520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24" name="Group 37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66" name="Freeform 5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7" name="Freeform 6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8" name="Freeform 7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9" name="Freeform 8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0" name="Freeform 9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1" name="Freeform 10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2" name="Freeform 11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3" name="Freeform 12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4" name="Freeform 13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5" name="Freeform 14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6" name="Freeform 15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7" name="Freeform 16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8" name="Freeform 17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9" name="Freeform 18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0" name="Freeform 19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1" name="Freeform 20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2" name="Freeform 21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3" name="Freeform 22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4" name="Freeform 23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5" name="Freeform 24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6" name="Freeform 25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7" name="Freeform 26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8" name="Freeform 27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9" name="Freeform 28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0" name="Freeform 29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1" name="Freeform 30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2" name="Freeform 31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3" name="Freeform 32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4" name="Freeform 33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5" name="Freeform 34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6" name="Freeform 35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7" name="Freeform 36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25" name="Rectangle 38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0" name="Rectangle 44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3" name="Rectangle 48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3" name="Line 58"/>
          <p:cNvSpPr>
            <a:spLocks noChangeShapeType="1"/>
          </p:cNvSpPr>
          <p:nvPr/>
        </p:nvSpPr>
        <p:spPr bwMode="auto">
          <a:xfrm>
            <a:off x="292247" y="4993943"/>
            <a:ext cx="2600554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5" name="Rectangle 60"/>
          <p:cNvSpPr>
            <a:spLocks noChangeArrowheads="1"/>
          </p:cNvSpPr>
          <p:nvPr/>
        </p:nvSpPr>
        <p:spPr bwMode="auto">
          <a:xfrm>
            <a:off x="167223" y="2009594"/>
            <a:ext cx="1349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真空準位 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vac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8" name="Line 63"/>
          <p:cNvSpPr>
            <a:spLocks noChangeShapeType="1"/>
          </p:cNvSpPr>
          <p:nvPr/>
        </p:nvSpPr>
        <p:spPr bwMode="auto">
          <a:xfrm>
            <a:off x="321276" y="2326335"/>
            <a:ext cx="2381792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58" name="Rectangle 82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1" name="Group 88"/>
          <p:cNvGrpSpPr>
            <a:grpSpLocks/>
          </p:cNvGrpSpPr>
          <p:nvPr/>
        </p:nvGrpSpPr>
        <p:grpSpPr bwMode="auto">
          <a:xfrm>
            <a:off x="1909449" y="3672048"/>
            <a:ext cx="130999" cy="1333803"/>
            <a:chOff x="2942" y="2108"/>
            <a:chExt cx="110" cy="1120"/>
          </a:xfrm>
        </p:grpSpPr>
        <p:sp>
          <p:nvSpPr>
            <p:cNvPr id="414854" name="Line 85"/>
            <p:cNvSpPr>
              <a:spLocks noChangeShapeType="1"/>
            </p:cNvSpPr>
            <p:nvPr/>
          </p:nvSpPr>
          <p:spPr bwMode="auto">
            <a:xfrm>
              <a:off x="2992" y="2148"/>
              <a:ext cx="1" cy="103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5" name="Freeform 86"/>
            <p:cNvSpPr>
              <a:spLocks/>
            </p:cNvSpPr>
            <p:nvPr/>
          </p:nvSpPr>
          <p:spPr bwMode="auto">
            <a:xfrm>
              <a:off x="2942" y="210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50 w 110"/>
                <a:gd name="T3" fmla="*/ 0 h 100"/>
                <a:gd name="T4" fmla="*/ 0 w 110"/>
                <a:gd name="T5" fmla="*/ 100 h 100"/>
                <a:gd name="T6" fmla="*/ 50 w 110"/>
                <a:gd name="T7" fmla="*/ 70 h 100"/>
                <a:gd name="T8" fmla="*/ 110 w 110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50" y="0"/>
                  </a:lnTo>
                  <a:lnTo>
                    <a:pt x="0" y="100"/>
                  </a:lnTo>
                  <a:lnTo>
                    <a:pt x="50" y="70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6" name="Freeform 87"/>
            <p:cNvSpPr>
              <a:spLocks/>
            </p:cNvSpPr>
            <p:nvPr/>
          </p:nvSpPr>
          <p:spPr bwMode="auto">
            <a:xfrm>
              <a:off x="2942" y="3128"/>
              <a:ext cx="110" cy="100"/>
            </a:xfrm>
            <a:custGeom>
              <a:avLst/>
              <a:gdLst>
                <a:gd name="T0" fmla="*/ 0 w 110"/>
                <a:gd name="T1" fmla="*/ 0 h 100"/>
                <a:gd name="T2" fmla="*/ 50 w 110"/>
                <a:gd name="T3" fmla="*/ 100 h 100"/>
                <a:gd name="T4" fmla="*/ 110 w 110"/>
                <a:gd name="T5" fmla="*/ 0 h 100"/>
                <a:gd name="T6" fmla="*/ 50 w 110"/>
                <a:gd name="T7" fmla="*/ 30 h 100"/>
                <a:gd name="T8" fmla="*/ 0 w 11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50" y="100"/>
                  </a:lnTo>
                  <a:lnTo>
                    <a:pt x="110" y="0"/>
                  </a:lnTo>
                  <a:lnTo>
                    <a:pt x="5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2" name="Rectangle 89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5" name="Line 93"/>
          <p:cNvSpPr>
            <a:spLocks noChangeShapeType="1"/>
          </p:cNvSpPr>
          <p:nvPr/>
        </p:nvSpPr>
        <p:spPr bwMode="auto">
          <a:xfrm>
            <a:off x="292247" y="3660140"/>
            <a:ext cx="2562626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6" name="Group 126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22" name="Freeform 94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3" name="Freeform 95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4" name="Freeform 96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5" name="Freeform 97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6" name="Freeform 98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7" name="Freeform 99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8" name="Freeform 100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9" name="Freeform 101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0" name="Freeform 102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1" name="Freeform 103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2" name="Freeform 104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3" name="Freeform 105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4" name="Freeform 106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5" name="Freeform 107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6" name="Freeform 108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7" name="Freeform 109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8" name="Freeform 110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9" name="Freeform 111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0" name="Freeform 112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1" name="Freeform 113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2" name="Freeform 114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3" name="Freeform 115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4" name="Freeform 116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5" name="Freeform 117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6" name="Freeform 118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7" name="Freeform 119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8" name="Freeform 120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9" name="Freeform 121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0" name="Freeform 122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1" name="Freeform 123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2" name="Freeform 124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3" name="Freeform 125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7" name="Rectangle 127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3" name="Rectangle 133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4" name="Rectangle 134"/>
          <p:cNvSpPr>
            <a:spLocks noChangeArrowheads="1"/>
          </p:cNvSpPr>
          <p:nvPr/>
        </p:nvSpPr>
        <p:spPr bwMode="auto">
          <a:xfrm>
            <a:off x="109161" y="3374328"/>
            <a:ext cx="14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伝導帯下端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414777" name="Rectangle 137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2" name="Rectangle 171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6" name="Rectangle 178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7" name="Rectangle 179"/>
          <p:cNvSpPr>
            <a:spLocks noChangeArrowheads="1"/>
          </p:cNvSpPr>
          <p:nvPr/>
        </p:nvSpPr>
        <p:spPr bwMode="auto">
          <a:xfrm>
            <a:off x="550256" y="3847588"/>
            <a:ext cx="13753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バンドギャップ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772" name="Rectangle 132"/>
          <p:cNvSpPr>
            <a:spLocks noChangeArrowheads="1"/>
          </p:cNvSpPr>
          <p:nvPr/>
        </p:nvSpPr>
        <p:spPr bwMode="auto">
          <a:xfrm>
            <a:off x="1057823" y="5737352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2" name="Rectangle 142"/>
          <p:cNvSpPr>
            <a:spLocks noChangeArrowheads="1"/>
          </p:cNvSpPr>
          <p:nvPr/>
        </p:nvSpPr>
        <p:spPr bwMode="auto">
          <a:xfrm>
            <a:off x="1269420" y="279197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8" name="Rectangle 128"/>
          <p:cNvSpPr>
            <a:spLocks noChangeArrowheads="1"/>
          </p:cNvSpPr>
          <p:nvPr/>
        </p:nvSpPr>
        <p:spPr bwMode="auto">
          <a:xfrm>
            <a:off x="109161" y="4248424"/>
            <a:ext cx="1575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フェルミ準位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sp>
        <p:nvSpPr>
          <p:cNvPr id="414778" name="Rectangle 138"/>
          <p:cNvSpPr>
            <a:spLocks noChangeArrowheads="1"/>
          </p:cNvSpPr>
          <p:nvPr/>
        </p:nvSpPr>
        <p:spPr bwMode="auto">
          <a:xfrm>
            <a:off x="109161" y="5030057"/>
            <a:ext cx="1707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価電子帯上端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81" name="オブジェクト 5"/>
          <p:cNvGraphicFramePr>
            <a:graphicFrameLocks noChangeAspect="1"/>
          </p:cNvGraphicFramePr>
          <p:nvPr/>
        </p:nvGraphicFramePr>
        <p:xfrm>
          <a:off x="3333750" y="1512888"/>
          <a:ext cx="156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041120" imgH="507960" progId="Equation.3">
                  <p:embed/>
                </p:oleObj>
              </mc:Choice>
              <mc:Fallback>
                <p:oleObj name="数式" r:id="rId3" imgW="1041120" imgH="507960" progId="Equation.3">
                  <p:embed/>
                  <p:pic>
                    <p:nvPicPr>
                      <p:cNvPr id="181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1512888"/>
                        <a:ext cx="1566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オブジェクト 6"/>
          <p:cNvGraphicFramePr>
            <a:graphicFrameLocks noChangeAspect="1"/>
          </p:cNvGraphicFramePr>
          <p:nvPr/>
        </p:nvGraphicFramePr>
        <p:xfrm>
          <a:off x="3194050" y="5635625"/>
          <a:ext cx="1354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927000" imgH="507960" progId="Equation.3">
                  <p:embed/>
                </p:oleObj>
              </mc:Choice>
              <mc:Fallback>
                <p:oleObj name="数式" r:id="rId5" imgW="927000" imgH="507960" progId="Equation.3">
                  <p:embed/>
                  <p:pic>
                    <p:nvPicPr>
                      <p:cNvPr id="182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635625"/>
                        <a:ext cx="13541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フリーフォーム 182"/>
          <p:cNvSpPr/>
          <p:nvPr/>
        </p:nvSpPr>
        <p:spPr>
          <a:xfrm rot="5400000" flipH="1">
            <a:off x="2884605" y="2220286"/>
            <a:ext cx="1411790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5" name="直線コネクタ 184"/>
          <p:cNvCxnSpPr/>
          <p:nvPr/>
        </p:nvCxnSpPr>
        <p:spPr>
          <a:xfrm>
            <a:off x="2859216" y="6480569"/>
            <a:ext cx="2051543" cy="0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4"/>
          <p:cNvSpPr txBox="1">
            <a:spLocks noChangeArrowheads="1"/>
          </p:cNvSpPr>
          <p:nvPr/>
        </p:nvSpPr>
        <p:spPr bwMode="auto">
          <a:xfrm rot="16200000">
            <a:off x="1938079" y="1311640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エネルギー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2866782" y="1262289"/>
            <a:ext cx="0" cy="5478979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4"/>
          <p:cNvSpPr txBox="1">
            <a:spLocks noChangeArrowheads="1"/>
          </p:cNvSpPr>
          <p:nvPr/>
        </p:nvSpPr>
        <p:spPr bwMode="auto">
          <a:xfrm>
            <a:off x="3056091" y="6472229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フリーフォーム 193"/>
          <p:cNvSpPr/>
          <p:nvPr/>
        </p:nvSpPr>
        <p:spPr>
          <a:xfrm rot="5400000">
            <a:off x="2899327" y="4980676"/>
            <a:ext cx="1434666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Rectangle 134"/>
          <p:cNvSpPr>
            <a:spLocks noChangeArrowheads="1"/>
          </p:cNvSpPr>
          <p:nvPr/>
        </p:nvSpPr>
        <p:spPr bwMode="auto">
          <a:xfrm>
            <a:off x="2569409" y="3614218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196" name="Rectangle 138"/>
          <p:cNvSpPr>
            <a:spLocks noChangeArrowheads="1"/>
          </p:cNvSpPr>
          <p:nvPr/>
        </p:nvSpPr>
        <p:spPr bwMode="auto">
          <a:xfrm>
            <a:off x="2589181" y="4688469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Rectangle 138"/>
          <p:cNvSpPr>
            <a:spLocks noChangeArrowheads="1"/>
          </p:cNvSpPr>
          <p:nvPr/>
        </p:nvSpPr>
        <p:spPr bwMode="auto">
          <a:xfrm>
            <a:off x="2589861" y="4231269"/>
            <a:ext cx="248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5097459" y="1503585"/>
                <a:ext cx="4092829" cy="279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伝導帯のみ考える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𝒉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ra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Fermi-Dirac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分布関数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自由電子密度</a:t>
                </a:r>
                <a:r>
                  <a:rPr kumimoji="0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: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</m:d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𝒅𝑬</m:t>
                        </m:r>
                      </m:e>
                    </m:nary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7459" y="1503585"/>
                <a:ext cx="4092829" cy="2797817"/>
              </a:xfrm>
              <a:prstGeom prst="rect">
                <a:avLst/>
              </a:prstGeom>
              <a:blipFill>
                <a:blip r:embed="rId7"/>
                <a:stretch>
                  <a:fillRect l="-4464" t="-4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60">
            <a:extLst>
              <a:ext uri="{FF2B5EF4-FFF2-40B4-BE49-F238E27FC236}">
                <a16:creationId xmlns:a16="http://schemas.microsoft.com/office/drawing/2014/main" id="{8CC0B204-51FC-BDE1-E385-D15583EF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815" y="4906593"/>
            <a:ext cx="4789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価電子帯は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より十分深いとして無視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65847" y="699247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状態密度</a:t>
                </a:r>
                <a:r>
                  <a:rPr kumimoji="0" lang="en-US" altLang="ja-JP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:</a:t>
                </a:r>
                <a:r>
                  <a:rPr kumimoji="0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      	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dirty="0">
                    <a:ea typeface="ＭＳ Ｐゴシック" panose="020B0600070205080204" pitchFamily="50" charset="-128"/>
                  </a:rPr>
                  <a:t>厳密解</a:t>
                </a:r>
                <a:r>
                  <a:rPr kumimoji="0" lang="en-US" altLang="ja-JP" dirty="0">
                    <a:ea typeface="ＭＳ Ｐゴシック" panose="020B0600070205080204" pitchFamily="50" charset="-128"/>
                  </a:rPr>
                  <a:t>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ja-JP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lang="en-US" altLang="ja-JP" i="1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kumimoji="0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0"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kumimoji="0"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ja-JP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d>
                        <m:dPr>
                          <m:ctrlPr>
                            <a:rPr kumimoji="0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kumimoji="0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ja-JP" i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i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kumimoji="0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ja-JP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kumimoji="0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kumimoji="0" lang="en-US" altLang="ja-JP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:</a:t>
                </a:r>
                <a:r>
                  <a:rPr kumimoji="0" lang="en-US" altLang="ja-JP" i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ja-JP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Fermi</a:t>
                </a:r>
                <a:r>
                  <a:rPr lang="ja-JP" altLang="en-US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積分</a:t>
                </a:r>
                <a:endParaRPr kumimoji="0" lang="en-US" altLang="ja-JP" i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　</a:t>
                </a:r>
                <a:endParaRPr kumimoji="0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kern="1200" dirty="0"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0"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ja-JP" alt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0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測定値から</a:t>
                </a:r>
                <a:r>
                  <a:rPr kumimoji="0" lang="en-US" altLang="ja-JP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E</a:t>
                </a:r>
                <a:r>
                  <a:rPr kumimoji="0" lang="en-US" altLang="ja-JP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F</a:t>
                </a:r>
                <a:r>
                  <a:rPr kumimoji="0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</a:rPr>
                  <a:t>がわかる</a:t>
                </a:r>
                <a:endParaRPr kumimoji="0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847" y="699247"/>
                <a:ext cx="8812306" cy="6276141"/>
              </a:xfrm>
              <a:blipFill>
                <a:blip r:embed="rId2"/>
                <a:stretch>
                  <a:fillRect l="-1383" t="-4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キャリア密度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自由電子近似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65847" y="743928"/>
                <a:ext cx="8812306" cy="6140219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i="1" kern="1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400" i="1" kern="12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400" i="1" kern="12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4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4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2400" i="1" kern="1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24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altLang="ja-JP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24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2400" b="1" dirty="0">
                    <a:solidFill>
                      <a:srgbClr val="000000"/>
                    </a:solidFill>
                  </a:rPr>
                  <a:t>キャリアの運動量緩和時間　　</a:t>
                </a:r>
                <a:r>
                  <a:rPr kumimoji="0" lang="en-US" altLang="ja-JP" sz="2400" b="1" i="1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altLang="ja-JP" sz="2400" b="1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2400" b="1" dirty="0">
                    <a:solidFill>
                      <a:srgbClr val="000000"/>
                    </a:solidFill>
                  </a:rPr>
                  <a:t> 散乱因子</a:t>
                </a:r>
                <a:endParaRPr kumimoji="0" lang="en-US" altLang="ja-JP" sz="24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2400" b="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0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kumimoji="0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kumimoji="0" lang="en-US" altLang="ja-JP" sz="2400" b="0" i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2400" b="1" i="1" kern="1200" dirty="0">
                    <a:solidFill>
                      <a:srgbClr val="0000FF"/>
                    </a:solidFill>
                  </a:rPr>
                  <a:t>　　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m</a:t>
                </a:r>
                <a:r>
                  <a:rPr kumimoji="1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*:</a:t>
                </a: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有効質量、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r</a:t>
                </a:r>
                <a:r>
                  <a:rPr kumimoji="1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散乱因子、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l</a:t>
                </a:r>
                <a:r>
                  <a:rPr kumimoji="1" lang="en-US" altLang="ja-JP" sz="2400" b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0</a:t>
                </a:r>
                <a:r>
                  <a:rPr kumimoji="1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</a:t>
                </a:r>
                <a:r>
                  <a:rPr kumimoji="1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):</a:t>
                </a: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平均自由行程の前置因子</a:t>
                </a:r>
                <a:endParaRPr kumimoji="1" lang="en-US" altLang="ja-JP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24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ja-JP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0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ja-JP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847" y="743928"/>
                <a:ext cx="8812306" cy="6140219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電気伝導度、移動度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970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24" y="876300"/>
                <a:ext cx="8971979" cy="5912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lang="en-US" altLang="ja-JP" sz="2400" i="1" dirty="0">
                  <a:solidFill>
                    <a:srgbClr val="000000"/>
                  </a:solidFill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𝑘𝑟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0" lang="ja-JP" altLang="en-US" sz="2400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24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Conductivity and Mobility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　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　　　　　　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𝒆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4" y="876300"/>
                <a:ext cx="8971979" cy="5912837"/>
              </a:xfrm>
              <a:prstGeom prst="rect">
                <a:avLst/>
              </a:prstGeom>
              <a:blipFill>
                <a:blip r:embed="rId2"/>
                <a:stretch>
                  <a:fillRect l="-1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平均緩和時間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𝝉</m:t>
                            </m:r>
                          </m:e>
                          <m:sup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  <a:blipFill>
                <a:blip r:embed="rId5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441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81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</a:t>
            </a:r>
            <a:r>
              <a:rPr lang="ja-JP" altLang="en-US" sz="3600" b="1" dirty="0">
                <a:solidFill>
                  <a:srgbClr val="0000FF"/>
                </a:solidFill>
              </a:rPr>
              <a:t>効果と</a:t>
            </a:r>
            <a:r>
              <a:rPr lang="en-US" altLang="ja-JP" sz="3600" b="1" dirty="0">
                <a:solidFill>
                  <a:srgbClr val="0000FF"/>
                </a:solidFill>
              </a:rPr>
              <a:t>Hall</a:t>
            </a:r>
            <a:r>
              <a:rPr lang="ja-JP" altLang="en-US" sz="3600" b="1" dirty="0">
                <a:solidFill>
                  <a:srgbClr val="0000FF"/>
                </a:solidFill>
              </a:rPr>
              <a:t>因子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5143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233772" y="852904"/>
                <a:ext cx="8676456" cy="613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𝑱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𝒛</m:t>
                            </m:r>
                          </m:sub>
                        </m:sSub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	(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q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 –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electron, +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hole)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𝒂𝒍𝒍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Hall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因子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𝒂𝒍𝒍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𝒂𝒍𝒍</m:t>
                        </m:r>
                      </m:sub>
                    </m:sSub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𝒅𝒓𝒊𝒇𝒕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: Hall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移動度</a:t>
                </a:r>
                <a:endParaRPr lang="en-US" altLang="ja-JP" sz="24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𝒂𝒍𝒍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𝒂𝒍𝒍</m:t>
                            </m:r>
                          </m:sub>
                        </m:sSub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(2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Hall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因子の具体的な例：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              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852904"/>
                <a:ext cx="8676456" cy="6137834"/>
              </a:xfrm>
              <a:prstGeom prst="rect">
                <a:avLst/>
              </a:prstGeom>
              <a:blipFill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37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5250" y="1066800"/>
                <a:ext cx="9048750" cy="574796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48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0"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f>
                      <m:fPr>
                        <m:ctrlPr>
                          <a:rPr lang="ja-JP" alt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</m:oMath>
                </a14:m>
                <a:endParaRPr lang="en-US" altLang="ja-JP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4000" b="1" dirty="0">
                    <a:solidFill>
                      <a:schemeClr val="tx1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ctrlPr>
                              <a:rPr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kumimoji="0"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0" lang="en-US" altLang="ja-JP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　</a:t>
                </a:r>
                <a:endPara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0" lang="en-US" altLang="ja-JP" sz="4800" b="1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kumimoji="0" lang="en-US" altLang="ja-JP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kumimoji="0"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ja-JP" sz="4800" b="1" kern="1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4800" b="1" kern="1200" dirty="0">
                    <a:solidFill>
                      <a:srgbClr val="0000FF"/>
                    </a:solidFill>
                  </a:rPr>
                  <a:t>S</a:t>
                </a:r>
                <a:r>
                  <a:rPr lang="ja-JP" altLang="en-US" sz="4800" b="1" kern="1200" dirty="0">
                    <a:solidFill>
                      <a:srgbClr val="0000FF"/>
                    </a:solidFill>
                  </a:rPr>
                  <a:t>の測定値から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kumimoji="0" lang="ja-JP" alt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sz="4800" b="1" kern="1200" dirty="0">
                    <a:solidFill>
                      <a:srgbClr val="0000FF"/>
                    </a:solidFill>
                  </a:rPr>
                  <a:t>見積もれる　</a:t>
                </a:r>
                <a:endParaRPr lang="en-US" altLang="ja-JP" sz="4800" b="1" kern="1200" dirty="0">
                  <a:solidFill>
                    <a:srgbClr val="0000FF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4800" b="1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ja-JP" sz="4800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4800" b="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" y="1066800"/>
                <a:ext cx="9048750" cy="5747960"/>
              </a:xfrm>
              <a:blipFill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Seebeck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係数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77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61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電子熱伝導率と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Lorentz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数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金属・縮退半導体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39077" y="649939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キッテル固体物理学入門 第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版</a:t>
            </a:r>
            <a:r>
              <a:rPr kumimoji="0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丸善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76518" y="726141"/>
                <a:ext cx="8704729" cy="586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気体の熱伝導率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𝑲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𝑪𝒗𝒍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≪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の電子の速度は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速度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電子比熱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𝑵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𝑲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𝒆𝒍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𝐶𝑣𝑙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𝑵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𝒎</m:t>
                        </m:r>
                      </m:den>
                    </m:f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電気伝導度　</a:t>
                </a:r>
                <a14:m>
                  <m:oMath xmlns:m="http://schemas.openxmlformats.org/officeDocument/2006/math"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𝝈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𝒆𝒏</m:t>
                    </m:r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移動度 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Wiedemann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-Frantz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の法則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金属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𝑲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𝒆𝒍</m:t>
                            </m:r>
                          </m:sub>
                        </m:sSub>
                      </m:num>
                      <m:den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</m:oMath>
                </a14:m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非常に低温の場合を除いて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金属の熱伝導率と電気伝導率の比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は温度に比例する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𝑳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𝟒𝟒𝟑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𝟖</m:t>
                        </m:r>
                      </m:sup>
                    </m:sSup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𝐖</m:t>
                    </m:r>
                    <m:r>
                      <a:rPr kumimoji="0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𝛀</m:t>
                    </m:r>
                    <m:sSup>
                      <m:sSup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Lorenz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数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726141"/>
                <a:ext cx="8704729" cy="5867119"/>
              </a:xfrm>
              <a:prstGeom prst="rect">
                <a:avLst/>
              </a:prstGeom>
              <a:blipFill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0117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3569</TotalTime>
  <Words>1384</Words>
  <Application>Microsoft Office PowerPoint</Application>
  <PresentationFormat>画面に合わせる (4:3)</PresentationFormat>
  <Paragraphs>207</Paragraphs>
  <Slides>21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ＭＳ Ｐゴシック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16_標準デザイン</vt:lpstr>
      <vt:lpstr>101_標準デザイン</vt:lpstr>
      <vt:lpstr>4_標準デザイン</vt:lpstr>
      <vt:lpstr>3_Office ​​テーマ</vt:lpstr>
      <vt:lpstr>数式</vt:lpstr>
      <vt:lpstr>ワークシート</vt:lpstr>
      <vt:lpstr>PowerPoint プレゼンテーション</vt:lpstr>
      <vt:lpstr>PowerPoint プレゼンテーション</vt:lpstr>
      <vt:lpstr>半導体: 1キャリアモデル</vt:lpstr>
      <vt:lpstr>PowerPoint プレゼンテーション</vt:lpstr>
      <vt:lpstr>PowerPoint プレゼンテーション</vt:lpstr>
      <vt:lpstr>PowerPoint プレゼンテーション</vt:lpstr>
      <vt:lpstr>Hall効果とHall因子</vt:lpstr>
      <vt:lpstr>PowerPoint プレゼンテーション</vt:lpstr>
      <vt:lpstr>電子熱伝導率とLorentz数 (金属・縮退半導体)</vt:lpstr>
      <vt:lpstr>PowerPoint プレゼンテーション</vt:lpstr>
      <vt:lpstr>半導体の状態密度、電子、正孔</vt:lpstr>
      <vt:lpstr>Fermi準位の求め方: 図解</vt:lpstr>
      <vt:lpstr>Fermi準位の計算: プログラム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254</cp:revision>
  <cp:lastPrinted>2023-05-14T17:57:39Z</cp:lastPrinted>
  <dcterms:created xsi:type="dcterms:W3CDTF">2013-04-22T01:26:47Z</dcterms:created>
  <dcterms:modified xsi:type="dcterms:W3CDTF">2023-05-14T22:27:35Z</dcterms:modified>
</cp:coreProperties>
</file>