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 id="2147484057" r:id="rId2"/>
    <p:sldMasterId id="2147484070" r:id="rId3"/>
    <p:sldMasterId id="2147484082" r:id="rId4"/>
    <p:sldMasterId id="2147484094" r:id="rId5"/>
  </p:sldMasterIdLst>
  <p:notesMasterIdLst>
    <p:notesMasterId r:id="rId49"/>
  </p:notesMasterIdLst>
  <p:sldIdLst>
    <p:sldId id="3945" r:id="rId6"/>
    <p:sldId id="3976" r:id="rId7"/>
    <p:sldId id="3977" r:id="rId8"/>
    <p:sldId id="3978" r:id="rId9"/>
    <p:sldId id="3979" r:id="rId10"/>
    <p:sldId id="3980" r:id="rId11"/>
    <p:sldId id="3981" r:id="rId12"/>
    <p:sldId id="3982" r:id="rId13"/>
    <p:sldId id="4064" r:id="rId14"/>
    <p:sldId id="923" r:id="rId15"/>
    <p:sldId id="924" r:id="rId16"/>
    <p:sldId id="927" r:id="rId17"/>
    <p:sldId id="928" r:id="rId18"/>
    <p:sldId id="990" r:id="rId19"/>
    <p:sldId id="929" r:id="rId20"/>
    <p:sldId id="4060" r:id="rId21"/>
    <p:sldId id="4061" r:id="rId22"/>
    <p:sldId id="880" r:id="rId23"/>
    <p:sldId id="3879" r:id="rId24"/>
    <p:sldId id="3881" r:id="rId25"/>
    <p:sldId id="3882" r:id="rId26"/>
    <p:sldId id="3884" r:id="rId27"/>
    <p:sldId id="4062" r:id="rId28"/>
    <p:sldId id="4063" r:id="rId29"/>
    <p:sldId id="892" r:id="rId30"/>
    <p:sldId id="893" r:id="rId31"/>
    <p:sldId id="1843" r:id="rId32"/>
    <p:sldId id="3929" r:id="rId33"/>
    <p:sldId id="3930" r:id="rId34"/>
    <p:sldId id="3889" r:id="rId35"/>
    <p:sldId id="1846" r:id="rId36"/>
    <p:sldId id="3876" r:id="rId37"/>
    <p:sldId id="3931" r:id="rId38"/>
    <p:sldId id="3932" r:id="rId39"/>
    <p:sldId id="3967" r:id="rId40"/>
    <p:sldId id="3968" r:id="rId41"/>
    <p:sldId id="3971" r:id="rId42"/>
    <p:sldId id="3969" r:id="rId43"/>
    <p:sldId id="3970" r:id="rId44"/>
    <p:sldId id="3974" r:id="rId45"/>
    <p:sldId id="3975" r:id="rId46"/>
    <p:sldId id="3973" r:id="rId47"/>
    <p:sldId id="3972" r:id="rId48"/>
  </p:sldIdLst>
  <p:sldSz cx="9144000" cy="6858000" type="screen4x3"/>
  <p:notesSz cx="6858000" cy="9144000"/>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67F00"/>
    <a:srgbClr val="FF9900"/>
    <a:srgbClr val="008000"/>
    <a:srgbClr val="0053A1"/>
    <a:srgbClr val="5DD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2" autoAdjust="0"/>
    <p:restoredTop sz="90878" autoAdjust="0"/>
  </p:normalViewPr>
  <p:slideViewPr>
    <p:cSldViewPr>
      <p:cViewPr varScale="1">
        <p:scale>
          <a:sx n="117" d="100"/>
          <a:sy n="117" d="100"/>
        </p:scale>
        <p:origin x="132" y="414"/>
      </p:cViewPr>
      <p:guideLst>
        <p:guide orient="horz" pos="2160"/>
        <p:guide pos="2880"/>
      </p:guideLst>
    </p:cSldViewPr>
  </p:slideViewPr>
  <p:outlineViewPr>
    <p:cViewPr>
      <p:scale>
        <a:sx n="33" d="100"/>
        <a:sy n="33" d="100"/>
      </p:scale>
      <p:origin x="0" y="-1306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6" d="100"/>
          <a:sy n="86" d="100"/>
        </p:scale>
        <p:origin x="11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ja-JP"/>
          </a:p>
        </p:txBody>
      </p:sp>
      <p:sp>
        <p:nvSpPr>
          <p:cNvPr id="358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ja-JP"/>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58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ja-JP"/>
          </a:p>
        </p:txBody>
      </p:sp>
      <p:sp>
        <p:nvSpPr>
          <p:cNvPr id="358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65D10B4-1E14-4DDB-9B3B-D04781153B09}" type="slidenum">
              <a:rPr lang="en-US" altLang="ja-JP"/>
              <a:pPr>
                <a:defRPr/>
              </a:pPr>
              <a:t>‹#›</a:t>
            </a:fld>
            <a:endParaRPr lang="en-US" altLang="ja-JP"/>
          </a:p>
        </p:txBody>
      </p:sp>
    </p:spTree>
    <p:extLst>
      <p:ext uri="{BB962C8B-B14F-4D97-AF65-F5344CB8AC3E}">
        <p14:creationId xmlns:p14="http://schemas.microsoft.com/office/powerpoint/2010/main" val="22683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475363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6B65CF-F80F-4EAA-9EBB-2B9E2FC69A87}"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319889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74C4F0-9439-4C19-B358-C52CC074785D}"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4259" name="Rectangle 2"/>
          <p:cNvSpPr>
            <a:spLocks noGrp="1" noRot="1" noChangeAspect="1" noChangeArrowheads="1" noTextEdit="1"/>
          </p:cNvSpPr>
          <p:nvPr>
            <p:ph type="sldImg"/>
          </p:nvPr>
        </p:nvSpPr>
        <p:spPr>
          <a:solidFill>
            <a:srgbClr val="FFFFFF"/>
          </a:solidFill>
          <a:ln/>
        </p:spPr>
      </p:sp>
      <p:sp>
        <p:nvSpPr>
          <p:cNvPr id="224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70477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6A3486-1F0D-4E77-AC6C-580490CBE8EF}"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8355" name="Rectangle 2"/>
          <p:cNvSpPr>
            <a:spLocks noGrp="1" noRot="1" noChangeAspect="1" noChangeArrowheads="1" noTextEdit="1"/>
          </p:cNvSpPr>
          <p:nvPr>
            <p:ph type="sldImg"/>
          </p:nvPr>
        </p:nvSpPr>
        <p:spPr>
          <a:solidFill>
            <a:srgbClr val="FFFFFF"/>
          </a:solidFill>
          <a:ln/>
        </p:spPr>
      </p:sp>
      <p:sp>
        <p:nvSpPr>
          <p:cNvPr id="228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121288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251EC9-1886-4A26-9C6D-F526B45845F2}"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403" name="Rectangle 2"/>
          <p:cNvSpPr>
            <a:spLocks noGrp="1" noRot="1" noChangeAspect="1" noChangeArrowheads="1" noTextEdit="1"/>
          </p:cNvSpPr>
          <p:nvPr>
            <p:ph type="sldImg"/>
          </p:nvPr>
        </p:nvSpPr>
        <p:spPr>
          <a:solidFill>
            <a:srgbClr val="FFFFFF"/>
          </a:solidFill>
          <a:ln/>
        </p:spPr>
      </p:sp>
      <p:sp>
        <p:nvSpPr>
          <p:cNvPr id="2304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4105182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4F7510-D9F5-47C9-8A69-3CF3AC805338}"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6307" name="Rectangle 2"/>
          <p:cNvSpPr>
            <a:spLocks noGrp="1" noRot="1" noChangeAspect="1" noChangeArrowheads="1" noTextEdit="1"/>
          </p:cNvSpPr>
          <p:nvPr>
            <p:ph type="sldImg"/>
          </p:nvPr>
        </p:nvSpPr>
        <p:spPr>
          <a:solidFill>
            <a:srgbClr val="FFFFFF"/>
          </a:solidFill>
          <a:ln/>
        </p:spPr>
      </p:sp>
      <p:sp>
        <p:nvSpPr>
          <p:cNvPr id="226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3748503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67803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624895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250293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658877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8496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91409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40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106554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41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526634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42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62801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43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58256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25504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70349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001949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13898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29245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85817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1F2FC705-E2DB-4884-8184-4092D3083D4D}"/>
              </a:ext>
            </a:extLst>
          </p:cNvPr>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3B296448-911D-47B8-8671-3E9976CDD613}" type="slidenum">
              <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10</a:t>
            </a:fld>
            <a:endPar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93539" name="Rectangle 2">
            <a:extLst>
              <a:ext uri="{FF2B5EF4-FFF2-40B4-BE49-F238E27FC236}">
                <a16:creationId xmlns:a16="http://schemas.microsoft.com/office/drawing/2014/main" id="{E683D906-B5B1-45D6-837B-31AB3231D68D}"/>
              </a:ext>
            </a:extLst>
          </p:cNvPr>
          <p:cNvSpPr>
            <a:spLocks noGrp="1" noRot="1" noChangeAspect="1" noChangeArrowheads="1" noTextEdit="1"/>
          </p:cNvSpPr>
          <p:nvPr>
            <p:ph type="sldImg"/>
          </p:nvPr>
        </p:nvSpPr>
        <p:spPr>
          <a:xfrm>
            <a:off x="992188" y="768350"/>
            <a:ext cx="5114925" cy="3836988"/>
          </a:xfrm>
          <a:ln/>
        </p:spPr>
      </p:sp>
      <p:sp>
        <p:nvSpPr>
          <p:cNvPr id="193540" name="Rectangle 3">
            <a:extLst>
              <a:ext uri="{FF2B5EF4-FFF2-40B4-BE49-F238E27FC236}">
                <a16:creationId xmlns:a16="http://schemas.microsoft.com/office/drawing/2014/main" id="{3BE2E2EB-75ED-4491-9AE9-82A784A12536}"/>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07815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1CFB31-8E33-4084-B469-8ED758FBDC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72000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E6EC97-0D94-40D0-B730-5BD769C0D80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576902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90235AD-1D23-4634-895D-886F0FAA032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00308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D2579A-6D1E-479C-9D6D-DF6F4DDE1E90}"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03948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6D705-7948-46A3-83E9-33B421C9213E}"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865814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A32C1A-BFF7-4A4D-A94A-2C83D55543D8}"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993702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D5D0F0-81B9-4E8E-835F-4EFA3B51A947}"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08714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A6E56A-DFEF-4601-A57B-02598C5B4E8F}"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643975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B85863-D331-40EE-82D9-88D2CF7DC2D4}"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572737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F3CA03-DB20-47B6-B03E-F26686ACDF81}"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10976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EF43F4-0BFF-4D3C-BDC4-5887BC6CAB04}"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427498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E96642-62ED-4863-95D2-3541593CF83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10744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B0FBC2-C74D-489D-A2F2-0920616BF5D1}"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910110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92C3B8-5366-4932-B226-A4AD3A98D6A1}"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962970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99C84C-72BF-43C3-87A4-A0925ABD901C}"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613792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685800" y="1981200"/>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981200"/>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85800" y="4114800"/>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648200" y="4114800"/>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CA93C6-1C71-4E5F-A0BA-6F8ED05E0A82}"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54253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FFD452-D6C8-4457-A19E-BCF2A28B953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87656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E8D5A7-90A5-43E6-BC84-F2A5DAED557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13466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122855-7AB7-4449-A8D9-C0157CACEAE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09908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BA155AB-EE5D-4017-BD2F-761123675B1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69194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2835C93-6F7B-4FFF-A0D0-0249924A8BF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10795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7790678-006A-49DA-B114-4E72D9E1EFB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3590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EE3AB8-CD09-4BFC-93C9-15D352F689C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3601219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6BB8063-A1F4-4332-9D28-38051B08A82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73163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C2B2A1-F09E-4708-B99D-A56FC476FA2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37470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A07E3D1-6DFB-4869-9E2F-A54C9297DC6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07316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A545FA-44DC-4929-B83A-12C3235F082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17312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9D5394-D96E-45CD-AB8A-6F0716746D7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42912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76B2171F-B8E5-4197-A804-7057F1AD8AB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D83263A-AA92-423B-A3C7-DF6A51E5C3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9BEB526-F478-45F9-B52A-022F9FDFF043}"/>
              </a:ext>
            </a:extLst>
          </p:cNvPr>
          <p:cNvSpPr>
            <a:spLocks noGrp="1" noChangeArrowheads="1"/>
          </p:cNvSpPr>
          <p:nvPr>
            <p:ph type="sldNum" sz="quarter" idx="12"/>
          </p:nvPr>
        </p:nvSpPr>
        <p:spPr>
          <a:ln/>
        </p:spPr>
        <p:txBody>
          <a:bodyPr/>
          <a:lstStyle>
            <a:lvl1pPr>
              <a:defRPr/>
            </a:lvl1pPr>
          </a:lstStyle>
          <a:p>
            <a:fld id="{2CAB7C3A-ADE9-435C-8958-BCC17B053955}" type="slidenum">
              <a:rPr lang="en-US" altLang="ja-JP"/>
              <a:pPr/>
              <a:t>‹#›</a:t>
            </a:fld>
            <a:endParaRPr lang="en-US" altLang="ja-JP"/>
          </a:p>
        </p:txBody>
      </p:sp>
    </p:spTree>
    <p:extLst>
      <p:ext uri="{BB962C8B-B14F-4D97-AF65-F5344CB8AC3E}">
        <p14:creationId xmlns:p14="http://schemas.microsoft.com/office/powerpoint/2010/main" val="840142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F1AD0C0-3ED8-4FC4-A3EA-F8F55C72EB9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D7722FA-48BD-4373-9B4E-0091FAB84C7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6717B75-31D8-4B0C-9DAA-84D9E769A68F}"/>
              </a:ext>
            </a:extLst>
          </p:cNvPr>
          <p:cNvSpPr>
            <a:spLocks noGrp="1" noChangeArrowheads="1"/>
          </p:cNvSpPr>
          <p:nvPr>
            <p:ph type="sldNum" sz="quarter" idx="12"/>
          </p:nvPr>
        </p:nvSpPr>
        <p:spPr>
          <a:ln/>
        </p:spPr>
        <p:txBody>
          <a:bodyPr/>
          <a:lstStyle>
            <a:lvl1pPr>
              <a:defRPr/>
            </a:lvl1pPr>
          </a:lstStyle>
          <a:p>
            <a:fld id="{CB4179BE-A107-43C1-84B3-B395F2C8763D}" type="slidenum">
              <a:rPr lang="en-US" altLang="ja-JP"/>
              <a:pPr/>
              <a:t>‹#›</a:t>
            </a:fld>
            <a:endParaRPr lang="en-US" altLang="ja-JP"/>
          </a:p>
        </p:txBody>
      </p:sp>
    </p:spTree>
    <p:extLst>
      <p:ext uri="{BB962C8B-B14F-4D97-AF65-F5344CB8AC3E}">
        <p14:creationId xmlns:p14="http://schemas.microsoft.com/office/powerpoint/2010/main" val="3857986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63F0DD62-59D4-4802-AF6F-1B16C68A2D7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FC2183D-65F6-43FC-8190-5DFB107E94B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2AA597A-17B9-4524-AA0A-D1CE989091DA}"/>
              </a:ext>
            </a:extLst>
          </p:cNvPr>
          <p:cNvSpPr>
            <a:spLocks noGrp="1" noChangeArrowheads="1"/>
          </p:cNvSpPr>
          <p:nvPr>
            <p:ph type="sldNum" sz="quarter" idx="12"/>
          </p:nvPr>
        </p:nvSpPr>
        <p:spPr>
          <a:ln/>
        </p:spPr>
        <p:txBody>
          <a:bodyPr/>
          <a:lstStyle>
            <a:lvl1pPr>
              <a:defRPr/>
            </a:lvl1pPr>
          </a:lstStyle>
          <a:p>
            <a:fld id="{95B6CDBD-A495-4103-B5A1-2CACD97C9C7F}" type="slidenum">
              <a:rPr lang="en-US" altLang="ja-JP"/>
              <a:pPr/>
              <a:t>‹#›</a:t>
            </a:fld>
            <a:endParaRPr lang="en-US" altLang="ja-JP"/>
          </a:p>
        </p:txBody>
      </p:sp>
    </p:spTree>
    <p:extLst>
      <p:ext uri="{BB962C8B-B14F-4D97-AF65-F5344CB8AC3E}">
        <p14:creationId xmlns:p14="http://schemas.microsoft.com/office/powerpoint/2010/main" val="2236822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555F775-1720-4BD2-8D20-7CF2E040BAA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9D8C7AE-82D2-4B40-96E0-DE29F8A9E8B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EAC69D8-7399-404C-B503-95AD208F4C21}"/>
              </a:ext>
            </a:extLst>
          </p:cNvPr>
          <p:cNvSpPr>
            <a:spLocks noGrp="1" noChangeArrowheads="1"/>
          </p:cNvSpPr>
          <p:nvPr>
            <p:ph type="sldNum" sz="quarter" idx="12"/>
          </p:nvPr>
        </p:nvSpPr>
        <p:spPr>
          <a:ln/>
        </p:spPr>
        <p:txBody>
          <a:bodyPr/>
          <a:lstStyle>
            <a:lvl1pPr>
              <a:defRPr/>
            </a:lvl1pPr>
          </a:lstStyle>
          <a:p>
            <a:fld id="{47269CCD-E1CB-47E2-BE60-804C9EDCAB9B}" type="slidenum">
              <a:rPr lang="en-US" altLang="ja-JP"/>
              <a:pPr/>
              <a:t>‹#›</a:t>
            </a:fld>
            <a:endParaRPr lang="en-US" altLang="ja-JP"/>
          </a:p>
        </p:txBody>
      </p:sp>
    </p:spTree>
    <p:extLst>
      <p:ext uri="{BB962C8B-B14F-4D97-AF65-F5344CB8AC3E}">
        <p14:creationId xmlns:p14="http://schemas.microsoft.com/office/powerpoint/2010/main" val="4063093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D51A4AB-6967-42C1-A016-36FDF69F43A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B65BF0AE-7A61-4772-B6F2-0C7CD63B637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9CBCAC44-C7AB-42EF-911B-3928BCB1DF63}"/>
              </a:ext>
            </a:extLst>
          </p:cNvPr>
          <p:cNvSpPr>
            <a:spLocks noGrp="1" noChangeArrowheads="1"/>
          </p:cNvSpPr>
          <p:nvPr>
            <p:ph type="sldNum" sz="quarter" idx="12"/>
          </p:nvPr>
        </p:nvSpPr>
        <p:spPr>
          <a:ln/>
        </p:spPr>
        <p:txBody>
          <a:bodyPr/>
          <a:lstStyle>
            <a:lvl1pPr>
              <a:defRPr/>
            </a:lvl1pPr>
          </a:lstStyle>
          <a:p>
            <a:fld id="{9BB7CC1E-C85C-43C4-92D4-43941EB22F86}" type="slidenum">
              <a:rPr lang="en-US" altLang="ja-JP"/>
              <a:pPr/>
              <a:t>‹#›</a:t>
            </a:fld>
            <a:endParaRPr lang="en-US" altLang="ja-JP"/>
          </a:p>
        </p:txBody>
      </p:sp>
    </p:spTree>
    <p:extLst>
      <p:ext uri="{BB962C8B-B14F-4D97-AF65-F5344CB8AC3E}">
        <p14:creationId xmlns:p14="http://schemas.microsoft.com/office/powerpoint/2010/main" val="372433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F9E1752-3220-46E0-814B-B21BF31097A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0668900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3F243EFD-E614-477F-BF12-EB1C0FA4ED3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CADD9431-922F-40E5-AAF8-BF8267F6F15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B441E17B-2465-40C7-BBEB-9B697E721891}"/>
              </a:ext>
            </a:extLst>
          </p:cNvPr>
          <p:cNvSpPr>
            <a:spLocks noGrp="1" noChangeArrowheads="1"/>
          </p:cNvSpPr>
          <p:nvPr>
            <p:ph type="sldNum" sz="quarter" idx="12"/>
          </p:nvPr>
        </p:nvSpPr>
        <p:spPr>
          <a:ln/>
        </p:spPr>
        <p:txBody>
          <a:bodyPr/>
          <a:lstStyle>
            <a:lvl1pPr>
              <a:defRPr/>
            </a:lvl1pPr>
          </a:lstStyle>
          <a:p>
            <a:fld id="{D4D103DD-2692-408B-BC6D-C87E8514291C}" type="slidenum">
              <a:rPr lang="en-US" altLang="ja-JP"/>
              <a:pPr/>
              <a:t>‹#›</a:t>
            </a:fld>
            <a:endParaRPr lang="en-US" altLang="ja-JP"/>
          </a:p>
        </p:txBody>
      </p:sp>
    </p:spTree>
    <p:extLst>
      <p:ext uri="{BB962C8B-B14F-4D97-AF65-F5344CB8AC3E}">
        <p14:creationId xmlns:p14="http://schemas.microsoft.com/office/powerpoint/2010/main" val="3724260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3E4F8C-68C6-4368-B753-0D5C00DFF7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36069F8E-4784-4CE0-8A6F-55E9B410CF1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FA2975B4-B5FD-480E-9DCC-C9B8BA099678}"/>
              </a:ext>
            </a:extLst>
          </p:cNvPr>
          <p:cNvSpPr>
            <a:spLocks noGrp="1" noChangeArrowheads="1"/>
          </p:cNvSpPr>
          <p:nvPr>
            <p:ph type="sldNum" sz="quarter" idx="12"/>
          </p:nvPr>
        </p:nvSpPr>
        <p:spPr>
          <a:ln/>
        </p:spPr>
        <p:txBody>
          <a:bodyPr/>
          <a:lstStyle>
            <a:lvl1pPr>
              <a:defRPr/>
            </a:lvl1pPr>
          </a:lstStyle>
          <a:p>
            <a:fld id="{08839908-D0EC-478E-BC09-1D0804D94179}" type="slidenum">
              <a:rPr lang="en-US" altLang="ja-JP"/>
              <a:pPr/>
              <a:t>‹#›</a:t>
            </a:fld>
            <a:endParaRPr lang="en-US" altLang="ja-JP"/>
          </a:p>
        </p:txBody>
      </p:sp>
    </p:spTree>
    <p:extLst>
      <p:ext uri="{BB962C8B-B14F-4D97-AF65-F5344CB8AC3E}">
        <p14:creationId xmlns:p14="http://schemas.microsoft.com/office/powerpoint/2010/main" val="1335332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77B2B7C9-127B-4D4A-B00C-A64F0A4BD42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0A82C98F-907F-4595-91D0-9BD774FAA39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1E5C377-D902-4305-AAB3-71AFB07AD208}"/>
              </a:ext>
            </a:extLst>
          </p:cNvPr>
          <p:cNvSpPr>
            <a:spLocks noGrp="1" noChangeArrowheads="1"/>
          </p:cNvSpPr>
          <p:nvPr>
            <p:ph type="sldNum" sz="quarter" idx="12"/>
          </p:nvPr>
        </p:nvSpPr>
        <p:spPr>
          <a:ln/>
        </p:spPr>
        <p:txBody>
          <a:bodyPr/>
          <a:lstStyle>
            <a:lvl1pPr>
              <a:defRPr/>
            </a:lvl1pPr>
          </a:lstStyle>
          <a:p>
            <a:fld id="{EDBA13AD-78AE-4C09-AD95-4BCD43F02AC9}" type="slidenum">
              <a:rPr lang="en-US" altLang="ja-JP"/>
              <a:pPr/>
              <a:t>‹#›</a:t>
            </a:fld>
            <a:endParaRPr lang="en-US" altLang="ja-JP"/>
          </a:p>
        </p:txBody>
      </p:sp>
    </p:spTree>
    <p:extLst>
      <p:ext uri="{BB962C8B-B14F-4D97-AF65-F5344CB8AC3E}">
        <p14:creationId xmlns:p14="http://schemas.microsoft.com/office/powerpoint/2010/main" val="4252278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3A597651-56E1-4D6C-ABB5-C495E093EF6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FE44588E-3056-4200-8AA2-A4463739E3F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B0B809D-1D9C-4CE3-9C48-1CE03AB27D1A}"/>
              </a:ext>
            </a:extLst>
          </p:cNvPr>
          <p:cNvSpPr>
            <a:spLocks noGrp="1" noChangeArrowheads="1"/>
          </p:cNvSpPr>
          <p:nvPr>
            <p:ph type="sldNum" sz="quarter" idx="12"/>
          </p:nvPr>
        </p:nvSpPr>
        <p:spPr>
          <a:ln/>
        </p:spPr>
        <p:txBody>
          <a:bodyPr/>
          <a:lstStyle>
            <a:lvl1pPr>
              <a:defRPr/>
            </a:lvl1pPr>
          </a:lstStyle>
          <a:p>
            <a:fld id="{F8517197-74E3-4FC8-BD68-BBDBFECAE946}" type="slidenum">
              <a:rPr lang="en-US" altLang="ja-JP"/>
              <a:pPr/>
              <a:t>‹#›</a:t>
            </a:fld>
            <a:endParaRPr lang="en-US" altLang="ja-JP"/>
          </a:p>
        </p:txBody>
      </p:sp>
    </p:spTree>
    <p:extLst>
      <p:ext uri="{BB962C8B-B14F-4D97-AF65-F5344CB8AC3E}">
        <p14:creationId xmlns:p14="http://schemas.microsoft.com/office/powerpoint/2010/main" val="354817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C797955-4DC1-4EC2-AE29-5B762C8253B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65B543D-763F-4FFE-A3EE-DD87FF3C93B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73A7866-1056-420E-BD87-668A1C1628DF}"/>
              </a:ext>
            </a:extLst>
          </p:cNvPr>
          <p:cNvSpPr>
            <a:spLocks noGrp="1" noChangeArrowheads="1"/>
          </p:cNvSpPr>
          <p:nvPr>
            <p:ph type="sldNum" sz="quarter" idx="12"/>
          </p:nvPr>
        </p:nvSpPr>
        <p:spPr>
          <a:ln/>
        </p:spPr>
        <p:txBody>
          <a:bodyPr/>
          <a:lstStyle>
            <a:lvl1pPr>
              <a:defRPr/>
            </a:lvl1pPr>
          </a:lstStyle>
          <a:p>
            <a:fld id="{ACF7C1FC-9357-4116-9AA1-56B6CA7072FE}" type="slidenum">
              <a:rPr lang="en-US" altLang="ja-JP"/>
              <a:pPr/>
              <a:t>‹#›</a:t>
            </a:fld>
            <a:endParaRPr lang="en-US" altLang="ja-JP"/>
          </a:p>
        </p:txBody>
      </p:sp>
    </p:spTree>
    <p:extLst>
      <p:ext uri="{BB962C8B-B14F-4D97-AF65-F5344CB8AC3E}">
        <p14:creationId xmlns:p14="http://schemas.microsoft.com/office/powerpoint/2010/main" val="3041451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A9C371C-DAD6-4ADF-A846-BE766FF08B2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8698393-D274-4525-87B5-C3A886DD2C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AADB500-033D-4842-8D26-3C795991321D}"/>
              </a:ext>
            </a:extLst>
          </p:cNvPr>
          <p:cNvSpPr>
            <a:spLocks noGrp="1" noChangeArrowheads="1"/>
          </p:cNvSpPr>
          <p:nvPr>
            <p:ph type="sldNum" sz="quarter" idx="12"/>
          </p:nvPr>
        </p:nvSpPr>
        <p:spPr>
          <a:ln/>
        </p:spPr>
        <p:txBody>
          <a:bodyPr/>
          <a:lstStyle>
            <a:lvl1pPr>
              <a:defRPr/>
            </a:lvl1pPr>
          </a:lstStyle>
          <a:p>
            <a:fld id="{63EB3237-D84A-44D8-93E5-DC5084B6E9AC}" type="slidenum">
              <a:rPr lang="en-US" altLang="ja-JP"/>
              <a:pPr/>
              <a:t>‹#›</a:t>
            </a:fld>
            <a:endParaRPr lang="en-US" altLang="ja-JP"/>
          </a:p>
        </p:txBody>
      </p:sp>
    </p:spTree>
    <p:extLst>
      <p:ext uri="{BB962C8B-B14F-4D97-AF65-F5344CB8AC3E}">
        <p14:creationId xmlns:p14="http://schemas.microsoft.com/office/powerpoint/2010/main" val="4021547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1A3ED86C-9154-4FF2-8506-380678BE6F6A}"/>
              </a:ext>
            </a:extLst>
          </p:cNvPr>
          <p:cNvSpPr>
            <a:spLocks noGrp="1"/>
          </p:cNvSpPr>
          <p:nvPr>
            <p:ph type="dt" sz="half" idx="10"/>
          </p:nvPr>
        </p:nvSpPr>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5" name="フッター プレースホルダー 4">
            <a:extLst>
              <a:ext uri="{FF2B5EF4-FFF2-40B4-BE49-F238E27FC236}">
                <a16:creationId xmlns:a16="http://schemas.microsoft.com/office/drawing/2014/main" id="{2F8C07CF-9C57-4CFE-81DD-D0F443F9D97B}"/>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 name="スライド番号プレースホルダー 5">
            <a:extLst>
              <a:ext uri="{FF2B5EF4-FFF2-40B4-BE49-F238E27FC236}">
                <a16:creationId xmlns:a16="http://schemas.microsoft.com/office/drawing/2014/main" id="{4F2E06B5-D717-4A39-88EF-BE2AE83AD91E}"/>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6E12AF-785E-4B4F-A3F0-AD22B9B1C1D3}"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344529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A75515A-3EE3-49DB-AF0C-1BD75E4FDB69}"/>
              </a:ext>
            </a:extLst>
          </p:cNvPr>
          <p:cNvSpPr>
            <a:spLocks noGrp="1"/>
          </p:cNvSpPr>
          <p:nvPr>
            <p:ph type="dt" sz="half" idx="10"/>
          </p:nvPr>
        </p:nvSpPr>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5" name="フッター プレースホルダー 4">
            <a:extLst>
              <a:ext uri="{FF2B5EF4-FFF2-40B4-BE49-F238E27FC236}">
                <a16:creationId xmlns:a16="http://schemas.microsoft.com/office/drawing/2014/main" id="{0D61BC24-6713-4B7F-97EC-9D5279E7AFEB}"/>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 name="スライド番号プレースホルダー 5">
            <a:extLst>
              <a:ext uri="{FF2B5EF4-FFF2-40B4-BE49-F238E27FC236}">
                <a16:creationId xmlns:a16="http://schemas.microsoft.com/office/drawing/2014/main" id="{E3FC5A92-D796-4C47-9FFA-AAE83AC29DE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CDA88E-8BB4-4E17-A41C-804F9FF00EE5}"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5036935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102A7D7-A887-42EB-9C48-7BAAB97CC134}"/>
              </a:ext>
            </a:extLst>
          </p:cNvPr>
          <p:cNvSpPr>
            <a:spLocks noGrp="1"/>
          </p:cNvSpPr>
          <p:nvPr>
            <p:ph type="dt" sz="half" idx="10"/>
          </p:nvPr>
        </p:nvSpPr>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5" name="フッター プレースホルダー 4">
            <a:extLst>
              <a:ext uri="{FF2B5EF4-FFF2-40B4-BE49-F238E27FC236}">
                <a16:creationId xmlns:a16="http://schemas.microsoft.com/office/drawing/2014/main" id="{E9E7FB3A-40F0-40D6-8CC5-A5868DDFFF1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 name="スライド番号プレースホルダー 5">
            <a:extLst>
              <a:ext uri="{FF2B5EF4-FFF2-40B4-BE49-F238E27FC236}">
                <a16:creationId xmlns:a16="http://schemas.microsoft.com/office/drawing/2014/main" id="{D1B0B5F7-7FE3-4005-9CD0-8CF38B2058AA}"/>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538533-2D0E-4900-B6DE-5578794758B3}"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932036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05DA13A0-B326-4EC8-B85D-09B959B30C0A}"/>
              </a:ext>
            </a:extLst>
          </p:cNvPr>
          <p:cNvSpPr>
            <a:spLocks noGrp="1"/>
          </p:cNvSpPr>
          <p:nvPr>
            <p:ph type="dt" sz="half" idx="10"/>
          </p:nvPr>
        </p:nvSpPr>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 name="フッター プレースホルダー 5">
            <a:extLst>
              <a:ext uri="{FF2B5EF4-FFF2-40B4-BE49-F238E27FC236}">
                <a16:creationId xmlns:a16="http://schemas.microsoft.com/office/drawing/2014/main" id="{F4E07157-1493-45F2-A13D-54D34545DD5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7" name="スライド番号プレースホルダー 6">
            <a:extLst>
              <a:ext uri="{FF2B5EF4-FFF2-40B4-BE49-F238E27FC236}">
                <a16:creationId xmlns:a16="http://schemas.microsoft.com/office/drawing/2014/main" id="{B98A70E4-9F93-41F3-B0B7-4FC9742565F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0D989-442D-4DE1-A490-863EFB0C3E9E}"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53813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808D30D-18D9-49F2-A76F-ED9F601922E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0294985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6759E82A-04AA-4433-BF29-34B2F7817FBF}"/>
              </a:ext>
            </a:extLst>
          </p:cNvPr>
          <p:cNvSpPr>
            <a:spLocks noGrp="1"/>
          </p:cNvSpPr>
          <p:nvPr>
            <p:ph type="dt" sz="half" idx="10"/>
          </p:nvPr>
        </p:nvSpPr>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8" name="フッター プレースホルダー 7">
            <a:extLst>
              <a:ext uri="{FF2B5EF4-FFF2-40B4-BE49-F238E27FC236}">
                <a16:creationId xmlns:a16="http://schemas.microsoft.com/office/drawing/2014/main" id="{D9F855A2-9304-484C-AFEA-E4E84DA7519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9" name="スライド番号プレースホルダー 8">
            <a:extLst>
              <a:ext uri="{FF2B5EF4-FFF2-40B4-BE49-F238E27FC236}">
                <a16:creationId xmlns:a16="http://schemas.microsoft.com/office/drawing/2014/main" id="{AE30636D-1C56-419D-9A8B-17CB25E37E87}"/>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DD030B-6E0B-4949-ADCE-6009D154B8E4}"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14000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5A80847-8A4F-443D-AF37-290DACB3172C}"/>
              </a:ext>
            </a:extLst>
          </p:cNvPr>
          <p:cNvSpPr>
            <a:spLocks noGrp="1"/>
          </p:cNvSpPr>
          <p:nvPr>
            <p:ph type="dt" sz="half" idx="10"/>
          </p:nvPr>
        </p:nvSpPr>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4" name="フッター プレースホルダー 3">
            <a:extLst>
              <a:ext uri="{FF2B5EF4-FFF2-40B4-BE49-F238E27FC236}">
                <a16:creationId xmlns:a16="http://schemas.microsoft.com/office/drawing/2014/main" id="{3DB4E0F8-299A-4106-9B44-F21BC86C5BD9}"/>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5" name="スライド番号プレースホルダー 4">
            <a:extLst>
              <a:ext uri="{FF2B5EF4-FFF2-40B4-BE49-F238E27FC236}">
                <a16:creationId xmlns:a16="http://schemas.microsoft.com/office/drawing/2014/main" id="{5BCB12D8-0C14-4ED2-B884-228215317FC2}"/>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5BE91E-7534-446C-8EEF-B8CC204A6132}"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432913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256DE1F-9E9E-4A59-BB92-2A76B9292D30}"/>
              </a:ext>
            </a:extLst>
          </p:cNvPr>
          <p:cNvSpPr>
            <a:spLocks noGrp="1"/>
          </p:cNvSpPr>
          <p:nvPr>
            <p:ph type="dt" sz="half" idx="10"/>
          </p:nvPr>
        </p:nvSpPr>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3" name="フッター プレースホルダー 2">
            <a:extLst>
              <a:ext uri="{FF2B5EF4-FFF2-40B4-BE49-F238E27FC236}">
                <a16:creationId xmlns:a16="http://schemas.microsoft.com/office/drawing/2014/main" id="{91C07633-C00F-4E19-82EE-FEAFA45FD4F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4" name="スライド番号プレースホルダー 3">
            <a:extLst>
              <a:ext uri="{FF2B5EF4-FFF2-40B4-BE49-F238E27FC236}">
                <a16:creationId xmlns:a16="http://schemas.microsoft.com/office/drawing/2014/main" id="{C917553C-FCB1-40C0-91DB-856F7ECF70A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2C6254-C921-4F42-87DA-26A8230D0858}"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350169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C90716D-BEB6-4B58-8BB0-BF06A4275058}"/>
              </a:ext>
            </a:extLst>
          </p:cNvPr>
          <p:cNvSpPr>
            <a:spLocks noGrp="1"/>
          </p:cNvSpPr>
          <p:nvPr>
            <p:ph type="dt" sz="half" idx="10"/>
          </p:nvPr>
        </p:nvSpPr>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 name="フッター プレースホルダー 5">
            <a:extLst>
              <a:ext uri="{FF2B5EF4-FFF2-40B4-BE49-F238E27FC236}">
                <a16:creationId xmlns:a16="http://schemas.microsoft.com/office/drawing/2014/main" id="{0B4D74C5-E7A9-4DF4-BC6B-CF39E4125AE7}"/>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7" name="スライド番号プレースホルダー 6">
            <a:extLst>
              <a:ext uri="{FF2B5EF4-FFF2-40B4-BE49-F238E27FC236}">
                <a16:creationId xmlns:a16="http://schemas.microsoft.com/office/drawing/2014/main" id="{6D1502BD-B9F3-4F37-8583-0071041CCB6E}"/>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11610C-709F-472A-A71D-34F0C392E081}"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81502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8C83670-6C59-479D-A046-697F50080D6B}"/>
              </a:ext>
            </a:extLst>
          </p:cNvPr>
          <p:cNvSpPr>
            <a:spLocks noGrp="1"/>
          </p:cNvSpPr>
          <p:nvPr>
            <p:ph type="dt" sz="half" idx="10"/>
          </p:nvPr>
        </p:nvSpPr>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 name="フッター プレースホルダー 5">
            <a:extLst>
              <a:ext uri="{FF2B5EF4-FFF2-40B4-BE49-F238E27FC236}">
                <a16:creationId xmlns:a16="http://schemas.microsoft.com/office/drawing/2014/main" id="{F04D1000-4063-4012-987B-15BB8576035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7" name="スライド番号プレースホルダー 6">
            <a:extLst>
              <a:ext uri="{FF2B5EF4-FFF2-40B4-BE49-F238E27FC236}">
                <a16:creationId xmlns:a16="http://schemas.microsoft.com/office/drawing/2014/main" id="{8D9F33D5-BF27-435C-B152-9744C08E35F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2E92DC-F947-44C3-A03F-6FDC28D7B087}"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053098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B79ECBA-7DC6-49B3-AAC8-8BC671971947}"/>
              </a:ext>
            </a:extLst>
          </p:cNvPr>
          <p:cNvSpPr>
            <a:spLocks noGrp="1"/>
          </p:cNvSpPr>
          <p:nvPr>
            <p:ph type="dt" sz="half" idx="10"/>
          </p:nvPr>
        </p:nvSpPr>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5" name="フッター プレースホルダー 4">
            <a:extLst>
              <a:ext uri="{FF2B5EF4-FFF2-40B4-BE49-F238E27FC236}">
                <a16:creationId xmlns:a16="http://schemas.microsoft.com/office/drawing/2014/main" id="{8F5C2A8D-17B7-4C2A-A2F9-94DCA9795252}"/>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 name="スライド番号プレースホルダー 5">
            <a:extLst>
              <a:ext uri="{FF2B5EF4-FFF2-40B4-BE49-F238E27FC236}">
                <a16:creationId xmlns:a16="http://schemas.microsoft.com/office/drawing/2014/main" id="{4B5524FF-9AD1-499E-8C28-B7241B559ADE}"/>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9455EF-CD96-44AF-BED3-9FD0FF126A21}"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5224253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3C2FCC7-5F4C-40C1-A57B-1B9E244635E2}"/>
              </a:ext>
            </a:extLst>
          </p:cNvPr>
          <p:cNvSpPr>
            <a:spLocks noGrp="1"/>
          </p:cNvSpPr>
          <p:nvPr>
            <p:ph type="dt" sz="half" idx="10"/>
          </p:nvPr>
        </p:nvSpPr>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5" name="フッター プレースホルダー 4">
            <a:extLst>
              <a:ext uri="{FF2B5EF4-FFF2-40B4-BE49-F238E27FC236}">
                <a16:creationId xmlns:a16="http://schemas.microsoft.com/office/drawing/2014/main" id="{83914C8D-1FE5-497B-B93C-7F8D9F4699B2}"/>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 name="スライド番号プレースホルダー 5">
            <a:extLst>
              <a:ext uri="{FF2B5EF4-FFF2-40B4-BE49-F238E27FC236}">
                <a16:creationId xmlns:a16="http://schemas.microsoft.com/office/drawing/2014/main" id="{6EB346C0-CE0A-426E-8AA1-77078F93F7B3}"/>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49D492-5478-42F1-8086-330F7AABAC33}"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61767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1F2BC82-9EDA-4AF9-BDA8-50277383DF4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687625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88BEA2-85C4-4128-934A-4769C26E030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705583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653551A-3B33-4158-943F-E1AC0C478CC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357424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F8DE816-1ADD-41A1-B70F-479C27B7BA0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769059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73296292-76FC-487C-902E-F321B73074F1}" type="slidenum">
              <a:rPr lang="en-US" altLang="ja-JP">
                <a:solidFill>
                  <a:srgbClr val="000000"/>
                </a:solidFill>
              </a:rPr>
              <a:pPr eaLnBrk="1" hangingPunct="1"/>
              <a:t>‹#›</a:t>
            </a:fld>
            <a:endParaRPr lang="en-US" altLang="ja-JP">
              <a:solidFill>
                <a:srgbClr val="000000"/>
              </a:solidFill>
            </a:endParaRPr>
          </a:p>
        </p:txBody>
      </p:sp>
    </p:spTree>
    <p:extLst>
      <p:ext uri="{BB962C8B-B14F-4D97-AF65-F5344CB8AC3E}">
        <p14:creationId xmlns:p14="http://schemas.microsoft.com/office/powerpoint/2010/main" val="1009697724"/>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E2E94F-954D-465B-BA5B-D7061B8B63C2}" type="slidenum">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16525049"/>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BE128B-FAF9-49F9-B534-D0362DE59A7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10079823"/>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ABE2E7-F847-42CA-9E27-88BB0969961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B177816C-E031-44B2-9BA4-14325411531B}"/>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91F07D43-A82E-4292-A525-894968F4331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ja-JP"/>
          </a:p>
        </p:txBody>
      </p:sp>
      <p:sp>
        <p:nvSpPr>
          <p:cNvPr id="1029" name="Rectangle 5">
            <a:extLst>
              <a:ext uri="{FF2B5EF4-FFF2-40B4-BE49-F238E27FC236}">
                <a16:creationId xmlns:a16="http://schemas.microsoft.com/office/drawing/2014/main" id="{2F05371F-F933-4477-B1A9-283B5720A7A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1030" name="Rectangle 6">
            <a:extLst>
              <a:ext uri="{FF2B5EF4-FFF2-40B4-BE49-F238E27FC236}">
                <a16:creationId xmlns:a16="http://schemas.microsoft.com/office/drawing/2014/main" id="{6E246567-F2BA-4973-B21D-FDE2E9E0983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A4201F9-82C3-46F2-93E1-4824570D4FBD}" type="slidenum">
              <a:rPr lang="en-US" altLang="ja-JP"/>
              <a:pPr/>
              <a:t>‹#›</a:t>
            </a:fld>
            <a:endParaRPr lang="en-US" altLang="ja-JP"/>
          </a:p>
        </p:txBody>
      </p:sp>
    </p:spTree>
    <p:extLst>
      <p:ext uri="{BB962C8B-B14F-4D97-AF65-F5344CB8AC3E}">
        <p14:creationId xmlns:p14="http://schemas.microsoft.com/office/powerpoint/2010/main" val="1131242057"/>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B26C84F-66AF-4C66-9C21-C9E3CACDE15D}"/>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BF95FEEC-07BD-4E4A-9E4B-6B408A68C52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A95667FA-FB56-408D-8C6F-BF8BEC64D7F7}"/>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029" name="Rectangle 5">
            <a:extLst>
              <a:ext uri="{FF2B5EF4-FFF2-40B4-BE49-F238E27FC236}">
                <a16:creationId xmlns:a16="http://schemas.microsoft.com/office/drawing/2014/main" id="{A3E4681D-41A8-4609-8F09-5DD7F18772A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030" name="Rectangle 6">
            <a:extLst>
              <a:ext uri="{FF2B5EF4-FFF2-40B4-BE49-F238E27FC236}">
                <a16:creationId xmlns:a16="http://schemas.microsoft.com/office/drawing/2014/main" id="{33B3E804-D701-40CE-BA34-D271EB08E4D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6AC6A4-A09C-4B1B-8426-FC05A83C41E0}" type="slidenum">
              <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93443856"/>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image" Target="../media/image9.png"/><Relationship Id="rId1" Type="http://schemas.openxmlformats.org/officeDocument/2006/relationships/slideLayout" Target="../slideLayouts/slideLayout36.x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5.bin"/><Relationship Id="rId1" Type="http://schemas.openxmlformats.org/officeDocument/2006/relationships/slideLayout" Target="../slideLayouts/slideLayout36.x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image" Target="../media/image5400.png"/><Relationship Id="rId1" Type="http://schemas.openxmlformats.org/officeDocument/2006/relationships/slideLayout" Target="../slideLayouts/slideLayout2.xml"/><Relationship Id="rId4" Type="http://schemas.openxmlformats.org/officeDocument/2006/relationships/image" Target="../media/image561.png"/></Relationships>
</file>

<file path=ppt/slides/_rels/slide19.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74.png"/><Relationship Id="rId1" Type="http://schemas.openxmlformats.org/officeDocument/2006/relationships/slideLayout" Target="../slideLayouts/slideLayout2.xml"/><Relationship Id="rId6" Type="http://schemas.openxmlformats.org/officeDocument/2006/relationships/image" Target="../media/image630.png"/><Relationship Id="rId5" Type="http://schemas.openxmlformats.org/officeDocument/2006/relationships/image" Target="../media/image622.png"/><Relationship Id="rId4" Type="http://schemas.openxmlformats.org/officeDocument/2006/relationships/image" Target="../media/image60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2.png"/><Relationship Id="rId2" Type="http://schemas.openxmlformats.org/officeDocument/2006/relationships/image" Target="../media/image640.png"/><Relationship Id="rId1" Type="http://schemas.openxmlformats.org/officeDocument/2006/relationships/slideLayout" Target="../slideLayouts/slideLayout2.xml"/><Relationship Id="rId5" Type="http://schemas.openxmlformats.org/officeDocument/2006/relationships/image" Target="../media/image701.PNG"/><Relationship Id="rId4" Type="http://schemas.openxmlformats.org/officeDocument/2006/relationships/image" Target="../media/image690.png"/></Relationships>
</file>

<file path=ppt/slides/_rels/slide21.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710.png"/><Relationship Id="rId1" Type="http://schemas.openxmlformats.org/officeDocument/2006/relationships/slideLayout" Target="../slideLayouts/slideLayout2.xml"/><Relationship Id="rId5" Type="http://schemas.openxmlformats.org/officeDocument/2006/relationships/image" Target="../media/image741.png"/><Relationship Id="rId4" Type="http://schemas.openxmlformats.org/officeDocument/2006/relationships/image" Target="../media/image730.png"/></Relationships>
</file>

<file path=ppt/slides/_rels/slide22.xml.rels><?xml version="1.0" encoding="UTF-8" standalone="yes"?>
<Relationships xmlns="http://schemas.openxmlformats.org/package/2006/relationships"><Relationship Id="rId3" Type="http://schemas.openxmlformats.org/officeDocument/2006/relationships/image" Target="../media/image812.png"/><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oleObject" Target="../embeddings/oleObject8.bin"/><Relationship Id="rId10" Type="http://schemas.openxmlformats.org/officeDocument/2006/relationships/image" Target="../media/image19.emf"/><Relationship Id="rId4" Type="http://schemas.openxmlformats.org/officeDocument/2006/relationships/image" Target="../media/image16.wmf"/><Relationship Id="rId9"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oleObject" Target="../embeddings/oleObject12.bin"/><Relationship Id="rId5" Type="http://schemas.openxmlformats.org/officeDocument/2006/relationships/image" Target="../media/image22.w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8" Type="http://schemas.openxmlformats.org/officeDocument/2006/relationships/image" Target="../media/image6200.png"/><Relationship Id="rId13" Type="http://schemas.openxmlformats.org/officeDocument/2006/relationships/image" Target="../media/image6800.png"/><Relationship Id="rId7" Type="http://schemas.openxmlformats.org/officeDocument/2006/relationships/image" Target="../media/image6000.png"/><Relationship Id="rId12"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920.png"/><Relationship Id="rId11" Type="http://schemas.openxmlformats.org/officeDocument/2006/relationships/oleObject" Target="../embeddings/oleObject14.bin"/><Relationship Id="rId5" Type="http://schemas.openxmlformats.org/officeDocument/2006/relationships/image" Target="../media/image5710.png"/><Relationship Id="rId10" Type="http://schemas.openxmlformats.org/officeDocument/2006/relationships/image" Target="../media/image24.wmf"/><Relationship Id="rId4" Type="http://schemas.openxmlformats.org/officeDocument/2006/relationships/image" Target="../media/image562.png"/><Relationship Id="rId9"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7.emf"/><Relationship Id="rId7" Type="http://schemas.openxmlformats.org/officeDocument/2006/relationships/oleObject" Target="../embeddings/oleObject16.bin"/><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26.emf"/><Relationship Id="rId5" Type="http://schemas.openxmlformats.org/officeDocument/2006/relationships/oleObject" Target="../embeddings/oleObject15.bin"/><Relationship Id="rId4" Type="http://schemas.openxmlformats.org/officeDocument/2006/relationships/image" Target="../media/image430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Crystal menu</a:t>
            </a:r>
          </a:p>
        </p:txBody>
      </p:sp>
      <p:pic>
        <p:nvPicPr>
          <p:cNvPr id="5" name="図 4">
            <a:extLst>
              <a:ext uri="{FF2B5EF4-FFF2-40B4-BE49-F238E27FC236}">
                <a16:creationId xmlns:a16="http://schemas.microsoft.com/office/drawing/2014/main" id="{9B9F66B4-EE95-7670-BFAA-43C1B39DBC2F}"/>
              </a:ext>
            </a:extLst>
          </p:cNvPr>
          <p:cNvPicPr>
            <a:picLocks noChangeAspect="1"/>
          </p:cNvPicPr>
          <p:nvPr/>
        </p:nvPicPr>
        <p:blipFill>
          <a:blip r:embed="rId3"/>
          <a:stretch>
            <a:fillRect/>
          </a:stretch>
        </p:blipFill>
        <p:spPr>
          <a:xfrm>
            <a:off x="251520" y="665566"/>
            <a:ext cx="4495800" cy="6019800"/>
          </a:xfrm>
          <a:prstGeom prst="rect">
            <a:avLst/>
          </a:prstGeom>
        </p:spPr>
      </p:pic>
      <p:sp>
        <p:nvSpPr>
          <p:cNvPr id="6" name="正方形/長方形 5">
            <a:extLst>
              <a:ext uri="{FF2B5EF4-FFF2-40B4-BE49-F238E27FC236}">
                <a16:creationId xmlns:a16="http://schemas.microsoft.com/office/drawing/2014/main" id="{6C72E6C1-0D89-8AFD-D63E-55C73C7D1D91}"/>
              </a:ext>
            </a:extLst>
          </p:cNvPr>
          <p:cNvSpPr/>
          <p:nvPr/>
        </p:nvSpPr>
        <p:spPr>
          <a:xfrm>
            <a:off x="179512" y="4293096"/>
            <a:ext cx="1512168" cy="4320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82657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058">
            <a:extLst>
              <a:ext uri="{FF2B5EF4-FFF2-40B4-BE49-F238E27FC236}">
                <a16:creationId xmlns:a16="http://schemas.microsoft.com/office/drawing/2014/main" id="{6FD70087-1E88-4306-8AC3-34045F9BCAD8}"/>
              </a:ext>
            </a:extLst>
          </p:cNvPr>
          <p:cNvSpPr>
            <a:spLocks noGrp="1" noChangeArrowheads="1"/>
          </p:cNvSpPr>
          <p:nvPr>
            <p:ph type="title"/>
          </p:nvPr>
        </p:nvSpPr>
        <p:spPr>
          <a:xfrm>
            <a:off x="0" y="0"/>
            <a:ext cx="9144000" cy="685800"/>
          </a:xfrm>
          <a:noFill/>
        </p:spPr>
        <p:txBody>
          <a:bodyPr/>
          <a:lstStyle/>
          <a:p>
            <a:pPr eaLnBrk="1" hangingPunct="1"/>
            <a:r>
              <a:rPr lang="ja-JP" altLang="en-US" sz="3600" b="1" dirty="0">
                <a:solidFill>
                  <a:srgbClr val="0000FF"/>
                </a:solidFill>
                <a:ea typeface="ＨＧ丸ゴシックB" charset="-128"/>
              </a:rPr>
              <a:t>イオン結晶の基礎</a:t>
            </a:r>
          </a:p>
        </p:txBody>
      </p:sp>
      <p:sp>
        <p:nvSpPr>
          <p:cNvPr id="192515" name="Text Box 2059">
            <a:extLst>
              <a:ext uri="{FF2B5EF4-FFF2-40B4-BE49-F238E27FC236}">
                <a16:creationId xmlns:a16="http://schemas.microsoft.com/office/drawing/2014/main" id="{9F14C90C-5575-43D9-B490-491D85ADA3D3}"/>
              </a:ext>
            </a:extLst>
          </p:cNvPr>
          <p:cNvSpPr txBox="1">
            <a:spLocks noChangeArrowheads="1"/>
          </p:cNvSpPr>
          <p:nvPr/>
        </p:nvSpPr>
        <p:spPr bwMode="auto">
          <a:xfrm>
            <a:off x="0" y="1046163"/>
            <a:ext cx="9144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mn-cs"/>
              </a:rPr>
              <a:t>★ </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mn-cs"/>
              </a:rPr>
              <a:t>原子、イオンは互いに接触して安定な構造を作る</a:t>
            </a:r>
            <a:endPar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endParaRPr>
          </a:p>
          <a:p>
            <a:pPr marL="357188" marR="0" lvl="0" indent="-357188" algn="l" defTabSz="914400" rtl="0" eaLnBrk="1" fontAlgn="base" latinLnBrk="0" hangingPunct="1">
              <a:lnSpc>
                <a:spcPct val="100000"/>
              </a:lnSpc>
              <a:spcBef>
                <a:spcPct val="50000"/>
              </a:spcBef>
              <a:spcAft>
                <a:spcPct val="0"/>
              </a:spcAft>
              <a:buClrTx/>
              <a:buSzTx/>
              <a:buFont typeface="+mj-lt"/>
              <a:buAutoNum type="arabicPeriod"/>
              <a:tabLst/>
              <a:defRPr/>
            </a:pP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rPr>
              <a:t>一般に、陰イオンのほうが陽イオンより大きい</a:t>
            </a:r>
            <a:b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rPr>
            </a:b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rPr>
              <a:t>陰イオン同士は互いに接して最密充填に</a:t>
            </a:r>
            <a:b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rPr>
            </a:b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rPr>
              <a:t>近い構造を取ることが多い</a:t>
            </a:r>
            <a:endPar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endParaRPr>
          </a:p>
          <a:p>
            <a:pPr marL="357188" marR="0" lvl="0" indent="-357188" algn="l" defTabSz="914400" rtl="0" eaLnBrk="1" fontAlgn="base" latinLnBrk="0" hangingPunct="1">
              <a:lnSpc>
                <a:spcPct val="100000"/>
              </a:lnSpc>
              <a:spcBef>
                <a:spcPct val="50000"/>
              </a:spcBef>
              <a:spcAft>
                <a:spcPct val="0"/>
              </a:spcAft>
              <a:buClrTx/>
              <a:buSzTx/>
              <a:buFont typeface="+mj-lt"/>
              <a:buAutoNum type="arabicPeriod"/>
              <a:tabLst/>
              <a:defRPr/>
            </a:pP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rPr>
              <a:t>陽イオンは陰イオンがつくるパッキング構造の</a:t>
            </a:r>
            <a:b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rPr>
            </a:b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rPr>
              <a:t>隙間に入り、陰イオンと接する</a:t>
            </a:r>
            <a:endPar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endParaRPr>
          </a:p>
          <a:p>
            <a:pPr marL="357188" marR="0" lvl="0" indent="-357188" algn="l" defTabSz="914400" rtl="0" eaLnBrk="1" fontAlgn="base" latinLnBrk="0" hangingPunct="1">
              <a:lnSpc>
                <a:spcPct val="100000"/>
              </a:lnSpc>
              <a:spcBef>
                <a:spcPct val="50000"/>
              </a:spcBef>
              <a:spcAft>
                <a:spcPct val="0"/>
              </a:spcAft>
              <a:buClrTx/>
              <a:buSzTx/>
              <a:buFont typeface="+mj-lt"/>
              <a:buAutoNum type="arabicPeriod"/>
              <a:tabLst/>
              <a:defRPr/>
            </a:pP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rPr>
              <a:t>陽イオン同士は接しない</a:t>
            </a:r>
            <a:endPar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endParaRPr>
          </a:p>
          <a:p>
            <a:pPr marL="357188" marR="0" lvl="0" indent="-357188" algn="l" defTabSz="914400" rtl="0" eaLnBrk="1" fontAlgn="base" latinLnBrk="0" hangingPunct="1">
              <a:lnSpc>
                <a:spcPct val="100000"/>
              </a:lnSpc>
              <a:spcBef>
                <a:spcPct val="50000"/>
              </a:spcBef>
              <a:spcAft>
                <a:spcPct val="0"/>
              </a:spcAft>
              <a:buClrTx/>
              <a:buSzTx/>
              <a:buFont typeface="+mj-lt"/>
              <a:buAutoNum type="arabicPeriod"/>
              <a:tabLst/>
              <a:defRPr/>
            </a:pP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rPr>
              <a:t>イオン性結晶の最近接イオン間距離は</a:t>
            </a:r>
            <a:b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rPr>
            </a:b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rPr>
              <a:t>イオン半径の和でだいたい説明できる</a:t>
            </a:r>
            <a:endPar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mn-cs"/>
            </a:endParaRPr>
          </a:p>
        </p:txBody>
      </p:sp>
    </p:spTree>
    <p:extLst>
      <p:ext uri="{BB962C8B-B14F-4D97-AF65-F5344CB8AC3E}">
        <p14:creationId xmlns:p14="http://schemas.microsoft.com/office/powerpoint/2010/main" val="191309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201CB8D0-FBA3-41FA-B2B0-5628E68F0EA3}"/>
              </a:ext>
            </a:extLst>
          </p:cNvPr>
          <p:cNvSpPr>
            <a:spLocks noGrp="1" noChangeArrowheads="1"/>
          </p:cNvSpPr>
          <p:nvPr>
            <p:ph type="title"/>
          </p:nvPr>
        </p:nvSpPr>
        <p:spPr>
          <a:xfrm>
            <a:off x="0" y="0"/>
            <a:ext cx="9144000" cy="8382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ja-JP" altLang="en-US" sz="3600" b="1">
                <a:solidFill>
                  <a:srgbClr val="0000FF"/>
                </a:solidFill>
              </a:rPr>
              <a:t>ポーリング則</a:t>
            </a:r>
            <a:r>
              <a:rPr lang="en-US" altLang="ja-JP" sz="3600" b="1">
                <a:solidFill>
                  <a:srgbClr val="0000FF"/>
                </a:solidFill>
              </a:rPr>
              <a:t>: </a:t>
            </a:r>
            <a:r>
              <a:rPr lang="ja-JP" altLang="en-US" sz="3600" b="1">
                <a:solidFill>
                  <a:srgbClr val="0000FF"/>
                </a:solidFill>
              </a:rPr>
              <a:t>イオンの安定配列を決める</a:t>
            </a:r>
          </a:p>
        </p:txBody>
      </p:sp>
      <p:sp>
        <p:nvSpPr>
          <p:cNvPr id="195587" name="Text Box 3">
            <a:extLst>
              <a:ext uri="{FF2B5EF4-FFF2-40B4-BE49-F238E27FC236}">
                <a16:creationId xmlns:a16="http://schemas.microsoft.com/office/drawing/2014/main" id="{8D5BBF7C-D9E2-48EB-B5DB-963977031EDC}"/>
              </a:ext>
            </a:extLst>
          </p:cNvPr>
          <p:cNvSpPr txBox="1">
            <a:spLocks noChangeArrowheads="1"/>
          </p:cNvSpPr>
          <p:nvPr/>
        </p:nvSpPr>
        <p:spPr bwMode="auto">
          <a:xfrm>
            <a:off x="228600" y="685800"/>
            <a:ext cx="8839200" cy="614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イオン結晶に共通して見られる特徴</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陽イオンの最近接位置には必ず陰イオンが配位している。</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1" lang="en-US" altLang="ja-JP" sz="18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t>
            </a:r>
            <a:r>
              <a:rPr kumimoji="1" lang="en-US" altLang="ja-JP" sz="18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t>
            </a:r>
            <a:r>
              <a:rPr kumimoji="1" lang="en-US" altLang="ja-JP" sz="18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18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型化合物では、陽イオン</a:t>
            </a:r>
            <a:r>
              <a:rPr kumimoji="1" lang="en-US" altLang="ja-JP" sz="18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 </a:t>
            </a:r>
            <a:r>
              <a:rPr kumimoji="1" lang="en-US" altLang="ja-JP" sz="18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の周りの陰イオンの配位数</a:t>
            </a:r>
            <a:r>
              <a:rPr kumimoji="1" lang="en-US" altLang="ja-JP" sz="18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18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a:t>
            </a:r>
            <a:b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陰イオン</a:t>
            </a:r>
            <a:r>
              <a:rPr kumimoji="1" lang="en-US" altLang="ja-JP" sz="18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a:t>
            </a:r>
            <a:r>
              <a:rPr kumimoji="1" lang="en-US" altLang="ja-JP" sz="18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の周りの陽イオンの配位数</a:t>
            </a:r>
            <a:r>
              <a:rPr kumimoji="1" lang="en-US" altLang="ja-JP" sz="18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18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a:t>
            </a:r>
            <a:r>
              <a:rPr kumimoji="1" lang="en-US" altLang="ja-JP" sz="18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18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M </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18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n : m</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になっている。</a:t>
            </a:r>
          </a:p>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ポーリングの法則</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陽イオンの配位数は陽イオンと陰イオンの半径比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
            </a:r>
            <a:r>
              <a:rPr kumimoji="1" lang="en-US" altLang="ja-JP" sz="18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
            </a:r>
            <a:r>
              <a:rPr kumimoji="1" lang="en-US" altLang="ja-JP" sz="18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によって決まる。</a:t>
            </a:r>
            <a:b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半径比則</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配位多面体の陰イオンとそのまわりのすべての陽イオンをつなぐ結合の強度の和が、陰イオンの電荷の総計に等しい。陰イオンの電荷を</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me</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、その周囲の陽イオンの電荷を</a:t>
            </a:r>
            <a:r>
              <a:rPr kumimoji="1" lang="en-US" altLang="ja-JP" sz="18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18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、配位数を</a:t>
            </a:r>
            <a:r>
              <a:rPr kumimoji="1" lang="en-US" altLang="ja-JP" sz="18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18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とすれば、次の関係が成立する。</a:t>
            </a:r>
            <a:b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静電原子価則</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cs typeface="+mn-cs"/>
              </a:rPr>
              <a:t>局所的な電荷中性条件</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稜共有構造は不安定で、面共有構造は極めて不安定である。</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種々の陽イオンを含む結晶では、原子価が大きく配位数の小さい陽イオンの多面体同士が、面、稜、頂点を共有することはほとんどない。</a:t>
            </a:r>
            <a:b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（陽イオン同士の距離が近くなり、</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静電ポテンシャル的に不安定</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になる）</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結晶内で化学的に同等な陰イオンは、その周囲の状態をできるだけ同等にする傾向がある。</a:t>
            </a:r>
            <a:b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（異なる成分の数ができるだけ少ない配列をとる＝＞</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似たイオンは似た構造をとる</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p:txBody>
      </p:sp>
      <p:graphicFrame>
        <p:nvGraphicFramePr>
          <p:cNvPr id="195588" name="Object 5">
            <a:extLst>
              <a:ext uri="{FF2B5EF4-FFF2-40B4-BE49-F238E27FC236}">
                <a16:creationId xmlns:a16="http://schemas.microsoft.com/office/drawing/2014/main" id="{0BA5C8B1-FF04-452C-9A5C-82C560CD2874}"/>
              </a:ext>
            </a:extLst>
          </p:cNvPr>
          <p:cNvGraphicFramePr>
            <a:graphicFrameLocks noChangeAspect="1"/>
          </p:cNvGraphicFramePr>
          <p:nvPr/>
        </p:nvGraphicFramePr>
        <p:xfrm>
          <a:off x="5924550" y="3922713"/>
          <a:ext cx="1847850" cy="661987"/>
        </p:xfrm>
        <a:graphic>
          <a:graphicData uri="http://schemas.openxmlformats.org/presentationml/2006/ole">
            <mc:AlternateContent xmlns:mc="http://schemas.openxmlformats.org/markup-compatibility/2006">
              <mc:Choice xmlns:v="urn:schemas-microsoft-com:vml" Requires="v">
                <p:oleObj name="数式" r:id="rId2" imgW="952087" imgH="342751" progId="Equation.3">
                  <p:embed/>
                </p:oleObj>
              </mc:Choice>
              <mc:Fallback>
                <p:oleObj name="数式" r:id="rId2" imgW="952087" imgH="342751" progId="Equation.3">
                  <p:embed/>
                  <p:pic>
                    <p:nvPicPr>
                      <p:cNvPr id="195588" name="Object 5">
                        <a:extLst>
                          <a:ext uri="{FF2B5EF4-FFF2-40B4-BE49-F238E27FC236}">
                            <a16:creationId xmlns:a16="http://schemas.microsoft.com/office/drawing/2014/main" id="{0BA5C8B1-FF04-452C-9A5C-82C560CD2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3922713"/>
                        <a:ext cx="1847850" cy="6619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589" name="Line 6">
            <a:extLst>
              <a:ext uri="{FF2B5EF4-FFF2-40B4-BE49-F238E27FC236}">
                <a16:creationId xmlns:a16="http://schemas.microsoft.com/office/drawing/2014/main" id="{6D00E14B-0FF9-4E73-9040-447C92FB8CBA}"/>
              </a:ext>
            </a:extLst>
          </p:cNvPr>
          <p:cNvSpPr>
            <a:spLocks noChangeShapeType="1"/>
          </p:cNvSpPr>
          <p:nvPr/>
        </p:nvSpPr>
        <p:spPr bwMode="auto">
          <a:xfrm>
            <a:off x="1066800" y="6667500"/>
            <a:ext cx="4419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19310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4">
            <a:extLst>
              <a:ext uri="{FF2B5EF4-FFF2-40B4-BE49-F238E27FC236}">
                <a16:creationId xmlns:a16="http://schemas.microsoft.com/office/drawing/2014/main" id="{E746F1FE-2CD0-4A08-B573-01E9CC277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0" y="1727200"/>
            <a:ext cx="3841750"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635" name="Rectangle 6">
            <a:extLst>
              <a:ext uri="{FF2B5EF4-FFF2-40B4-BE49-F238E27FC236}">
                <a16:creationId xmlns:a16="http://schemas.microsoft.com/office/drawing/2014/main" id="{25B74E34-11B5-4E3B-ACFB-5144BDDA10CC}"/>
              </a:ext>
            </a:extLst>
          </p:cNvPr>
          <p:cNvSpPr>
            <a:spLocks noChangeArrowheads="1"/>
          </p:cNvSpPr>
          <p:nvPr/>
        </p:nvSpPr>
        <p:spPr bwMode="auto">
          <a:xfrm>
            <a:off x="5486400" y="2308225"/>
            <a:ext cx="74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600" b="1" i="0" u="none" strike="noStrike" kern="1200" cap="none" spc="0" normalizeH="0" baseline="0" noProof="0">
                <a:ln>
                  <a:noFill/>
                </a:ln>
                <a:solidFill>
                  <a:srgbClr val="FF0000"/>
                </a:solidFill>
                <a:effectLst/>
                <a:uLnTx/>
                <a:uFillTx/>
                <a:latin typeface="Times New Roman" panose="02020603050405020304" pitchFamily="18" charset="0"/>
                <a:ea typeface="ＨＧ丸ゴシックB" charset="-128"/>
                <a:cs typeface="+mn-cs"/>
              </a:rPr>
              <a:t>O</a:t>
            </a:r>
          </a:p>
        </p:txBody>
      </p:sp>
      <p:sp>
        <p:nvSpPr>
          <p:cNvPr id="197636" name="Rectangle 7">
            <a:extLst>
              <a:ext uri="{FF2B5EF4-FFF2-40B4-BE49-F238E27FC236}">
                <a16:creationId xmlns:a16="http://schemas.microsoft.com/office/drawing/2014/main" id="{D0656A22-B838-4E82-8DC9-8E7714F741BB}"/>
              </a:ext>
            </a:extLst>
          </p:cNvPr>
          <p:cNvSpPr>
            <a:spLocks noChangeArrowheads="1"/>
          </p:cNvSpPr>
          <p:nvPr/>
        </p:nvSpPr>
        <p:spPr bwMode="auto">
          <a:xfrm>
            <a:off x="6629400" y="2381250"/>
            <a:ext cx="61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600" b="1" i="0" u="none" strike="noStrike" kern="1200" cap="none" spc="0" normalizeH="0" baseline="0" noProof="0">
                <a:ln>
                  <a:noFill/>
                </a:ln>
                <a:solidFill>
                  <a:srgbClr val="0099FF"/>
                </a:solidFill>
                <a:effectLst/>
                <a:uLnTx/>
                <a:uFillTx/>
                <a:latin typeface="Times New Roman" panose="02020603050405020304" pitchFamily="18" charset="0"/>
                <a:ea typeface="ＨＧ丸ゴシックB" charset="-128"/>
                <a:cs typeface="+mn-cs"/>
              </a:rPr>
              <a:t>Ti</a:t>
            </a:r>
            <a:endParaRPr kumimoji="1" lang="en-US" altLang="ja-JP" sz="3600" b="1" i="0" u="none" strike="noStrike" kern="1200" cap="none" spc="0" normalizeH="0" baseline="30000" noProof="0">
              <a:ln>
                <a:noFill/>
              </a:ln>
              <a:solidFill>
                <a:srgbClr val="0099FF"/>
              </a:solidFill>
              <a:effectLst/>
              <a:uLnTx/>
              <a:uFillTx/>
              <a:latin typeface="Times New Roman" panose="02020603050405020304" pitchFamily="18" charset="0"/>
              <a:ea typeface="ＨＧ丸ゴシックB" charset="-128"/>
              <a:cs typeface="+mn-cs"/>
            </a:endParaRPr>
          </a:p>
        </p:txBody>
      </p:sp>
      <p:graphicFrame>
        <p:nvGraphicFramePr>
          <p:cNvPr id="197637" name="Object 9">
            <a:extLst>
              <a:ext uri="{FF2B5EF4-FFF2-40B4-BE49-F238E27FC236}">
                <a16:creationId xmlns:a16="http://schemas.microsoft.com/office/drawing/2014/main" id="{03802C7F-D10E-4918-937F-47846494930E}"/>
              </a:ext>
            </a:extLst>
          </p:cNvPr>
          <p:cNvGraphicFramePr>
            <a:graphicFrameLocks noChangeAspect="1"/>
          </p:cNvGraphicFramePr>
          <p:nvPr/>
        </p:nvGraphicFramePr>
        <p:xfrm>
          <a:off x="228600" y="1676400"/>
          <a:ext cx="4343400" cy="877888"/>
        </p:xfrm>
        <a:graphic>
          <a:graphicData uri="http://schemas.openxmlformats.org/presentationml/2006/ole">
            <mc:AlternateContent xmlns:mc="http://schemas.openxmlformats.org/markup-compatibility/2006">
              <mc:Choice xmlns:v="urn:schemas-microsoft-com:vml" Requires="v">
                <p:oleObj name="数式" r:id="rId3" imgW="1688367" imgH="342751" progId="Equation.3">
                  <p:embed/>
                </p:oleObj>
              </mc:Choice>
              <mc:Fallback>
                <p:oleObj name="数式" r:id="rId3" imgW="1688367" imgH="342751" progId="Equation.3">
                  <p:embed/>
                  <p:pic>
                    <p:nvPicPr>
                      <p:cNvPr id="197637" name="Object 9">
                        <a:extLst>
                          <a:ext uri="{FF2B5EF4-FFF2-40B4-BE49-F238E27FC236}">
                            <a16:creationId xmlns:a16="http://schemas.microsoft.com/office/drawing/2014/main" id="{03802C7F-D10E-4918-937F-478464949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4343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7638" name="Text Box 10">
            <a:extLst>
              <a:ext uri="{FF2B5EF4-FFF2-40B4-BE49-F238E27FC236}">
                <a16:creationId xmlns:a16="http://schemas.microsoft.com/office/drawing/2014/main" id="{A426087F-E36D-428B-8609-C092723E25F7}"/>
              </a:ext>
            </a:extLst>
          </p:cNvPr>
          <p:cNvSpPr txBox="1">
            <a:spLocks noChangeArrowheads="1"/>
          </p:cNvSpPr>
          <p:nvPr/>
        </p:nvSpPr>
        <p:spPr bwMode="auto">
          <a:xfrm>
            <a:off x="762000" y="2514600"/>
            <a:ext cx="37909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陰イオンの電荷　 </a:t>
            </a:r>
            <a:r>
              <a:rPr kumimoji="1"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t>
            </a:r>
            <a:r>
              <a:rPr kumimoji="1"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-2</a:t>
            </a:r>
            <a:br>
              <a:rPr kumimoji="1"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陰イオンの配位数</a:t>
            </a:r>
            <a:r>
              <a:rPr kumimoji="1"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t>
            </a:r>
            <a:r>
              <a:rPr kumimoji="1"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陽イオンの電荷　 </a:t>
            </a:r>
            <a:r>
              <a:rPr kumimoji="1"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陽イオンの配位数</a:t>
            </a:r>
            <a:r>
              <a:rPr kumimoji="1"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右辺 </a:t>
            </a:r>
            <a:r>
              <a:rPr kumimoji="1" lang="en-US" altLang="ja-JP"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4 * 3 / 6 = +2 = </a:t>
            </a:r>
            <a:r>
              <a:rPr kumimoji="1" lang="en-US" altLang="ja-JP" sz="2400" b="0" i="1"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m</a:t>
            </a:r>
          </a:p>
        </p:txBody>
      </p:sp>
      <p:graphicFrame>
        <p:nvGraphicFramePr>
          <p:cNvPr id="197639" name="Object 12">
            <a:extLst>
              <a:ext uri="{FF2B5EF4-FFF2-40B4-BE49-F238E27FC236}">
                <a16:creationId xmlns:a16="http://schemas.microsoft.com/office/drawing/2014/main" id="{B5A97E6A-1278-4BC4-9925-6221FAE0099C}"/>
              </a:ext>
            </a:extLst>
          </p:cNvPr>
          <p:cNvGraphicFramePr>
            <a:graphicFrameLocks noChangeAspect="1"/>
          </p:cNvGraphicFramePr>
          <p:nvPr/>
        </p:nvGraphicFramePr>
        <p:xfrm>
          <a:off x="762000" y="4872038"/>
          <a:ext cx="4267200" cy="842962"/>
        </p:xfrm>
        <a:graphic>
          <a:graphicData uri="http://schemas.openxmlformats.org/presentationml/2006/ole">
            <mc:AlternateContent xmlns:mc="http://schemas.openxmlformats.org/markup-compatibility/2006">
              <mc:Choice xmlns:v="urn:schemas-microsoft-com:vml" Requires="v">
                <p:oleObj name="数式" r:id="rId5" imgW="1726451" imgH="342751" progId="Equation.3">
                  <p:embed/>
                </p:oleObj>
              </mc:Choice>
              <mc:Fallback>
                <p:oleObj name="数式" r:id="rId5" imgW="1726451" imgH="342751" progId="Equation.3">
                  <p:embed/>
                  <p:pic>
                    <p:nvPicPr>
                      <p:cNvPr id="197639" name="Object 12">
                        <a:extLst>
                          <a:ext uri="{FF2B5EF4-FFF2-40B4-BE49-F238E27FC236}">
                            <a16:creationId xmlns:a16="http://schemas.microsoft.com/office/drawing/2014/main" id="{B5A97E6A-1278-4BC4-9925-6221FAE009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872038"/>
                        <a:ext cx="426720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7640" name="Rectangle 13">
            <a:extLst>
              <a:ext uri="{FF2B5EF4-FFF2-40B4-BE49-F238E27FC236}">
                <a16:creationId xmlns:a16="http://schemas.microsoft.com/office/drawing/2014/main" id="{9D825F71-F22C-4DC5-A4BD-9B607FDAF79D}"/>
              </a:ext>
            </a:extLst>
          </p:cNvPr>
          <p:cNvSpPr>
            <a:spLocks noChangeArrowheads="1"/>
          </p:cNvSpPr>
          <p:nvPr/>
        </p:nvSpPr>
        <p:spPr bwMode="auto">
          <a:xfrm>
            <a:off x="4924425" y="3968750"/>
            <a:ext cx="304800" cy="53340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97641" name="Rectangle 14">
            <a:extLst>
              <a:ext uri="{FF2B5EF4-FFF2-40B4-BE49-F238E27FC236}">
                <a16:creationId xmlns:a16="http://schemas.microsoft.com/office/drawing/2014/main" id="{061793B7-6BF6-4D64-8EBA-50B60B4FC969}"/>
              </a:ext>
            </a:extLst>
          </p:cNvPr>
          <p:cNvSpPr>
            <a:spLocks noChangeArrowheads="1"/>
          </p:cNvSpPr>
          <p:nvPr/>
        </p:nvSpPr>
        <p:spPr bwMode="auto">
          <a:xfrm>
            <a:off x="5105400" y="4394200"/>
            <a:ext cx="381000" cy="38100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97642" name="Rectangle 15">
            <a:extLst>
              <a:ext uri="{FF2B5EF4-FFF2-40B4-BE49-F238E27FC236}">
                <a16:creationId xmlns:a16="http://schemas.microsoft.com/office/drawing/2014/main" id="{B33C5D10-BBCB-43C8-B0B2-085430A329E8}"/>
              </a:ext>
            </a:extLst>
          </p:cNvPr>
          <p:cNvSpPr>
            <a:spLocks noChangeArrowheads="1"/>
          </p:cNvSpPr>
          <p:nvPr/>
        </p:nvSpPr>
        <p:spPr bwMode="auto">
          <a:xfrm>
            <a:off x="152400" y="4419600"/>
            <a:ext cx="6935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CC"/>
                </a:solidFill>
                <a:effectLst/>
                <a:uLnTx/>
                <a:uFillTx/>
                <a:latin typeface="Times New Roman" panose="02020603050405020304" pitchFamily="18" charset="0"/>
                <a:ea typeface="ＭＳ Ｐゴシック" panose="020B0600070205080204" pitchFamily="50" charset="-128"/>
                <a:cs typeface="+mn-cs"/>
              </a:rPr>
              <a:t>当然、逆の関係</a:t>
            </a:r>
            <a:r>
              <a:rPr kumimoji="1" lang="en-US" altLang="ja-JP" sz="2400" b="0" i="0" u="none" strike="noStrike" kern="1200" cap="none" spc="0" normalizeH="0" baseline="0" noProof="0" dirty="0">
                <a:ln>
                  <a:noFill/>
                </a:ln>
                <a:solidFill>
                  <a:srgbClr val="0000CC"/>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CC"/>
                </a:solidFill>
                <a:effectLst/>
                <a:uLnTx/>
                <a:uFillTx/>
                <a:latin typeface="Times New Roman" panose="02020603050405020304" pitchFamily="18" charset="0"/>
                <a:ea typeface="ＭＳ Ｐゴシック" panose="020B0600070205080204" pitchFamily="50" charset="-128"/>
                <a:cs typeface="+mn-cs"/>
              </a:rPr>
              <a:t>陽イオンを中心に考える</a:t>
            </a:r>
            <a:r>
              <a:rPr kumimoji="1" lang="en-US" altLang="ja-JP" sz="2400" b="0" i="0" u="none" strike="noStrike" kern="1200" cap="none" spc="0" normalizeH="0" baseline="0" noProof="0" dirty="0">
                <a:ln>
                  <a:noFill/>
                </a:ln>
                <a:solidFill>
                  <a:srgbClr val="0000CC"/>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CC"/>
                </a:solidFill>
                <a:effectLst/>
                <a:uLnTx/>
                <a:uFillTx/>
                <a:latin typeface="Times New Roman" panose="02020603050405020304" pitchFamily="18" charset="0"/>
                <a:ea typeface="ＭＳ Ｐゴシック" panose="020B0600070205080204" pitchFamily="50" charset="-128"/>
                <a:cs typeface="+mn-cs"/>
              </a:rPr>
              <a:t>も成立する</a:t>
            </a:r>
          </a:p>
        </p:txBody>
      </p:sp>
      <p:graphicFrame>
        <p:nvGraphicFramePr>
          <p:cNvPr id="197643" name="Object 16">
            <a:extLst>
              <a:ext uri="{FF2B5EF4-FFF2-40B4-BE49-F238E27FC236}">
                <a16:creationId xmlns:a16="http://schemas.microsoft.com/office/drawing/2014/main" id="{96092AE4-3387-4CBF-B285-DD77D96B492D}"/>
              </a:ext>
            </a:extLst>
          </p:cNvPr>
          <p:cNvGraphicFramePr>
            <a:graphicFrameLocks noChangeAspect="1"/>
          </p:cNvGraphicFramePr>
          <p:nvPr/>
        </p:nvGraphicFramePr>
        <p:xfrm>
          <a:off x="1143000" y="6019800"/>
          <a:ext cx="2305050" cy="619125"/>
        </p:xfrm>
        <a:graphic>
          <a:graphicData uri="http://schemas.openxmlformats.org/presentationml/2006/ole">
            <mc:AlternateContent xmlns:mc="http://schemas.openxmlformats.org/markup-compatibility/2006">
              <mc:Choice xmlns:v="urn:schemas-microsoft-com:vml" Requires="v">
                <p:oleObj name="数式" r:id="rId7" imgW="799753" imgH="215806" progId="Equation.3">
                  <p:embed/>
                </p:oleObj>
              </mc:Choice>
              <mc:Fallback>
                <p:oleObj name="数式" r:id="rId7" imgW="799753" imgH="215806" progId="Equation.3">
                  <p:embed/>
                  <p:pic>
                    <p:nvPicPr>
                      <p:cNvPr id="197643" name="Object 16">
                        <a:extLst>
                          <a:ext uri="{FF2B5EF4-FFF2-40B4-BE49-F238E27FC236}">
                            <a16:creationId xmlns:a16="http://schemas.microsoft.com/office/drawing/2014/main" id="{96092AE4-3387-4CBF-B285-DD77D96B49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6019800"/>
                        <a:ext cx="23050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7644" name="Rectangle 17">
            <a:extLst>
              <a:ext uri="{FF2B5EF4-FFF2-40B4-BE49-F238E27FC236}">
                <a16:creationId xmlns:a16="http://schemas.microsoft.com/office/drawing/2014/main" id="{CDDE3E29-BBE4-4561-A1D5-96C9DD2FDBCA}"/>
              </a:ext>
            </a:extLst>
          </p:cNvPr>
          <p:cNvSpPr>
            <a:spLocks noChangeArrowheads="1"/>
          </p:cNvSpPr>
          <p:nvPr/>
        </p:nvSpPr>
        <p:spPr bwMode="auto">
          <a:xfrm>
            <a:off x="198438" y="5638800"/>
            <a:ext cx="7802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単純化合物の場合、これは結晶全体の電荷中性条件と同じ</a:t>
            </a:r>
          </a:p>
        </p:txBody>
      </p:sp>
      <p:sp>
        <p:nvSpPr>
          <p:cNvPr id="197645" name="Rectangle 18">
            <a:extLst>
              <a:ext uri="{FF2B5EF4-FFF2-40B4-BE49-F238E27FC236}">
                <a16:creationId xmlns:a16="http://schemas.microsoft.com/office/drawing/2014/main" id="{9F380F2E-F8BB-4E43-B9AA-16CBC039FE93}"/>
              </a:ext>
            </a:extLst>
          </p:cNvPr>
          <p:cNvSpPr>
            <a:spLocks noChangeArrowheads="1"/>
          </p:cNvSpPr>
          <p:nvPr/>
        </p:nvSpPr>
        <p:spPr bwMode="auto">
          <a:xfrm>
            <a:off x="685800" y="6521450"/>
            <a:ext cx="173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陽イオンの全電荷</a:t>
            </a:r>
          </a:p>
        </p:txBody>
      </p:sp>
      <p:sp>
        <p:nvSpPr>
          <p:cNvPr id="197646" name="Rectangle 19">
            <a:extLst>
              <a:ext uri="{FF2B5EF4-FFF2-40B4-BE49-F238E27FC236}">
                <a16:creationId xmlns:a16="http://schemas.microsoft.com/office/drawing/2014/main" id="{9F0EBAAB-4031-44C6-9942-B36CA101659B}"/>
              </a:ext>
            </a:extLst>
          </p:cNvPr>
          <p:cNvSpPr>
            <a:spLocks noChangeArrowheads="1"/>
          </p:cNvSpPr>
          <p:nvPr/>
        </p:nvSpPr>
        <p:spPr bwMode="auto">
          <a:xfrm>
            <a:off x="2454275" y="6521450"/>
            <a:ext cx="173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陰イオンの全電荷</a:t>
            </a:r>
          </a:p>
        </p:txBody>
      </p:sp>
      <p:sp>
        <p:nvSpPr>
          <p:cNvPr id="197647" name="Rectangle 2">
            <a:extLst>
              <a:ext uri="{FF2B5EF4-FFF2-40B4-BE49-F238E27FC236}">
                <a16:creationId xmlns:a16="http://schemas.microsoft.com/office/drawing/2014/main" id="{AC8FB1B6-EF9F-4078-BE0D-AD6DC02F7CE3}"/>
              </a:ext>
            </a:extLst>
          </p:cNvPr>
          <p:cNvSpPr>
            <a:spLocks noGrp="1" noChangeArrowheads="1"/>
          </p:cNvSpPr>
          <p:nvPr>
            <p:ph type="title"/>
          </p:nvPr>
        </p:nvSpPr>
        <p:spPr>
          <a:xfrm>
            <a:off x="0" y="0"/>
            <a:ext cx="9144000" cy="9144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ja-JP" altLang="en-US" sz="3600" b="1">
                <a:solidFill>
                  <a:srgbClr val="0000FF"/>
                </a:solidFill>
                <a:ea typeface="ＨＧ丸ゴシックB" charset="-128"/>
              </a:rPr>
              <a:t>静電原子価則の確認</a:t>
            </a:r>
            <a:r>
              <a:rPr lang="en-US" altLang="ja-JP" sz="3600" b="1">
                <a:solidFill>
                  <a:srgbClr val="0000FF"/>
                </a:solidFill>
                <a:ea typeface="ＨＧ丸ゴシックB" charset="-128"/>
              </a:rPr>
              <a:t>: TiO</a:t>
            </a:r>
            <a:r>
              <a:rPr lang="en-US" altLang="ja-JP" sz="3600" b="1" baseline="-25000">
                <a:solidFill>
                  <a:srgbClr val="0000FF"/>
                </a:solidFill>
                <a:ea typeface="ＨＧ丸ゴシックB" charset="-128"/>
              </a:rPr>
              <a:t>2</a:t>
            </a:r>
          </a:p>
        </p:txBody>
      </p:sp>
      <p:sp>
        <p:nvSpPr>
          <p:cNvPr id="197648" name="Rectangle 21">
            <a:extLst>
              <a:ext uri="{FF2B5EF4-FFF2-40B4-BE49-F238E27FC236}">
                <a16:creationId xmlns:a16="http://schemas.microsoft.com/office/drawing/2014/main" id="{65F08DE9-1251-4989-AA7F-91FF8A008F37}"/>
              </a:ext>
            </a:extLst>
          </p:cNvPr>
          <p:cNvSpPr>
            <a:spLocks noChangeArrowheads="1"/>
          </p:cNvSpPr>
          <p:nvPr/>
        </p:nvSpPr>
        <p:spPr bwMode="auto">
          <a:xfrm>
            <a:off x="142875" y="787400"/>
            <a:ext cx="893286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考え方</a:t>
            </a:r>
            <a:r>
              <a:rPr kumimoji="1" lang="en-US" altLang="ja-JP" sz="2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イオンがもつ電荷は</a:t>
            </a:r>
            <a:br>
              <a:rPr kumimoji="1" lang="ja-JP" alt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ja-JP" alt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配位している結合毎に等分配されて寄与する（</a:t>
            </a:r>
            <a:r>
              <a:rPr kumimoji="1" lang="ja-JP" altLang="en-US" sz="2600" b="0" i="0" u="none" strike="noStrike" kern="1200" cap="none" spc="0" normalizeH="0" baseline="0" noProof="0" dirty="0">
                <a:ln>
                  <a:noFill/>
                </a:ln>
                <a:solidFill>
                  <a:srgbClr val="0000CC"/>
                </a:solidFill>
                <a:effectLst/>
                <a:uLnTx/>
                <a:uFillTx/>
                <a:latin typeface="Times New Roman" panose="02020603050405020304" pitchFamily="18" charset="0"/>
                <a:ea typeface="ＭＳ Ｐゴシック" panose="020B0600070205080204" pitchFamily="50" charset="-128"/>
                <a:cs typeface="+mn-cs"/>
              </a:rPr>
              <a:t>結合原子価</a:t>
            </a:r>
            <a:r>
              <a:rPr kumimoji="1" lang="ja-JP" alt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p:txBody>
      </p:sp>
      <p:sp>
        <p:nvSpPr>
          <p:cNvPr id="197649" name="Rectangle 22">
            <a:extLst>
              <a:ext uri="{FF2B5EF4-FFF2-40B4-BE49-F238E27FC236}">
                <a16:creationId xmlns:a16="http://schemas.microsoft.com/office/drawing/2014/main" id="{059EB2EE-EA3E-4AAB-A08D-A935CBCE3BD4}"/>
              </a:ext>
            </a:extLst>
          </p:cNvPr>
          <p:cNvSpPr>
            <a:spLocks noChangeArrowheads="1"/>
          </p:cNvSpPr>
          <p:nvPr/>
        </p:nvSpPr>
        <p:spPr bwMode="auto">
          <a:xfrm>
            <a:off x="1397000" y="1739900"/>
            <a:ext cx="1219200" cy="5334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97650" name="Line 23">
            <a:extLst>
              <a:ext uri="{FF2B5EF4-FFF2-40B4-BE49-F238E27FC236}">
                <a16:creationId xmlns:a16="http://schemas.microsoft.com/office/drawing/2014/main" id="{51F2E158-880C-4FBD-BD44-B91E46FB5869}"/>
              </a:ext>
            </a:extLst>
          </p:cNvPr>
          <p:cNvSpPr>
            <a:spLocks noChangeShapeType="1"/>
          </p:cNvSpPr>
          <p:nvPr/>
        </p:nvSpPr>
        <p:spPr bwMode="auto">
          <a:xfrm flipH="1">
            <a:off x="2616200" y="1587500"/>
            <a:ext cx="4610100" cy="1651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91958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5">
            <a:extLst>
              <a:ext uri="{FF2B5EF4-FFF2-40B4-BE49-F238E27FC236}">
                <a16:creationId xmlns:a16="http://schemas.microsoft.com/office/drawing/2014/main" id="{BC9921AA-569E-4620-A259-1BE266ECED78}"/>
              </a:ext>
            </a:extLst>
          </p:cNvPr>
          <p:cNvSpPr>
            <a:spLocks noGrp="1" noChangeArrowheads="1"/>
          </p:cNvSpPr>
          <p:nvPr>
            <p:ph type="title"/>
          </p:nvPr>
        </p:nvSpPr>
        <p:spPr>
          <a:xfrm>
            <a:off x="0" y="0"/>
            <a:ext cx="9144000" cy="9144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ja-JP" altLang="en-US" sz="3600" b="1">
                <a:solidFill>
                  <a:srgbClr val="0000FF"/>
                </a:solidFill>
                <a:ea typeface="ＨＧ丸ゴシックB" charset="-128"/>
              </a:rPr>
              <a:t>結合原子価和 </a:t>
            </a:r>
            <a:r>
              <a:rPr lang="en-US" altLang="ja-JP" sz="3600" b="1">
                <a:solidFill>
                  <a:srgbClr val="0000FF"/>
                </a:solidFill>
                <a:ea typeface="ＨＧ丸ゴシックB" charset="-128"/>
              </a:rPr>
              <a:t>(Bond valence sum)</a:t>
            </a:r>
            <a:endParaRPr lang="en-US" altLang="ja-JP" sz="3600" b="1" baseline="-25000">
              <a:solidFill>
                <a:srgbClr val="0000FF"/>
              </a:solidFill>
              <a:ea typeface="ＨＧ丸ゴシックB" charset="-128"/>
            </a:endParaRPr>
          </a:p>
        </p:txBody>
      </p:sp>
      <p:graphicFrame>
        <p:nvGraphicFramePr>
          <p:cNvPr id="198659" name="Object 17">
            <a:extLst>
              <a:ext uri="{FF2B5EF4-FFF2-40B4-BE49-F238E27FC236}">
                <a16:creationId xmlns:a16="http://schemas.microsoft.com/office/drawing/2014/main" id="{19FA7496-EACE-492F-969B-E7166EAB43A4}"/>
              </a:ext>
            </a:extLst>
          </p:cNvPr>
          <p:cNvGraphicFramePr>
            <a:graphicFrameLocks noChangeAspect="1"/>
          </p:cNvGraphicFramePr>
          <p:nvPr/>
        </p:nvGraphicFramePr>
        <p:xfrm>
          <a:off x="1219200" y="1431925"/>
          <a:ext cx="4343400" cy="877888"/>
        </p:xfrm>
        <a:graphic>
          <a:graphicData uri="http://schemas.openxmlformats.org/presentationml/2006/ole">
            <mc:AlternateContent xmlns:mc="http://schemas.openxmlformats.org/markup-compatibility/2006">
              <mc:Choice xmlns:v="urn:schemas-microsoft-com:vml" Requires="v">
                <p:oleObj name="数式" r:id="rId2" imgW="1688367" imgH="342751" progId="Equation.3">
                  <p:embed/>
                </p:oleObj>
              </mc:Choice>
              <mc:Fallback>
                <p:oleObj name="数式" r:id="rId2" imgW="1688367" imgH="342751" progId="Equation.3">
                  <p:embed/>
                  <p:pic>
                    <p:nvPicPr>
                      <p:cNvPr id="198659" name="Object 17">
                        <a:extLst>
                          <a:ext uri="{FF2B5EF4-FFF2-40B4-BE49-F238E27FC236}">
                            <a16:creationId xmlns:a16="http://schemas.microsoft.com/office/drawing/2014/main" id="{19FA7496-EACE-492F-969B-E7166EAB4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31925"/>
                        <a:ext cx="4343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8660" name="Rectangle 18">
            <a:extLst>
              <a:ext uri="{FF2B5EF4-FFF2-40B4-BE49-F238E27FC236}">
                <a16:creationId xmlns:a16="http://schemas.microsoft.com/office/drawing/2014/main" id="{F078F1AB-5B21-40C6-B7F9-95AFA8D28F7F}"/>
              </a:ext>
            </a:extLst>
          </p:cNvPr>
          <p:cNvSpPr>
            <a:spLocks noChangeArrowheads="1"/>
          </p:cNvSpPr>
          <p:nvPr/>
        </p:nvSpPr>
        <p:spPr bwMode="auto">
          <a:xfrm>
            <a:off x="381000" y="2422525"/>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2400" b="1" i="0" u="none" strike="noStrike" kern="1200" cap="none" spc="0" normalizeH="0" baseline="-25000" noProof="0">
              <a:ln>
                <a:noFill/>
              </a:ln>
              <a:solidFill>
                <a:srgbClr val="FF0000"/>
              </a:solidFill>
              <a:effectLst/>
              <a:uLnTx/>
              <a:uFillTx/>
              <a:latin typeface="Times New Roman" panose="02020603050405020304" pitchFamily="18" charset="0"/>
              <a:ea typeface="ＨＧ丸ゴシックB" charset="-128"/>
              <a:cs typeface="+mn-cs"/>
            </a:endParaRPr>
          </a:p>
        </p:txBody>
      </p:sp>
      <p:sp>
        <p:nvSpPr>
          <p:cNvPr id="198661" name="Rectangle 19">
            <a:extLst>
              <a:ext uri="{FF2B5EF4-FFF2-40B4-BE49-F238E27FC236}">
                <a16:creationId xmlns:a16="http://schemas.microsoft.com/office/drawing/2014/main" id="{71394C93-134F-427D-B75B-DAE0EDF11302}"/>
              </a:ext>
            </a:extLst>
          </p:cNvPr>
          <p:cNvSpPr>
            <a:spLocks noChangeArrowheads="1"/>
          </p:cNvSpPr>
          <p:nvPr/>
        </p:nvSpPr>
        <p:spPr bwMode="auto">
          <a:xfrm>
            <a:off x="228600" y="974725"/>
            <a:ext cx="5100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ＨＧ丸ゴシックB" charset="-128"/>
                <a:cs typeface="+mn-cs"/>
              </a:rPr>
              <a:t>ポーリングの第二法則</a:t>
            </a:r>
            <a:r>
              <a:rPr kumimoji="1" lang="en-US" altLang="ja-JP" sz="2400" b="1" i="0" u="none" strike="noStrike" kern="1200" cap="none" spc="0" normalizeH="0" baseline="0" noProof="0">
                <a:ln>
                  <a:noFill/>
                </a:ln>
                <a:solidFill>
                  <a:srgbClr val="FF0000"/>
                </a:solidFill>
                <a:effectLst/>
                <a:uLnTx/>
                <a:uFillTx/>
                <a:latin typeface="Times New Roman" panose="02020603050405020304" pitchFamily="18" charset="0"/>
                <a:ea typeface="ＨＧ丸ゴシックB" charset="-128"/>
                <a:cs typeface="+mn-cs"/>
              </a:rPr>
              <a:t>: </a:t>
            </a: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ＨＧ丸ゴシックB" charset="-128"/>
                <a:cs typeface="+mn-cs"/>
              </a:rPr>
              <a:t>結合原子価和</a:t>
            </a:r>
          </a:p>
        </p:txBody>
      </p:sp>
      <p:sp>
        <p:nvSpPr>
          <p:cNvPr id="198662" name="Rectangle 20">
            <a:extLst>
              <a:ext uri="{FF2B5EF4-FFF2-40B4-BE49-F238E27FC236}">
                <a16:creationId xmlns:a16="http://schemas.microsoft.com/office/drawing/2014/main" id="{F198C619-35CB-411A-A1FF-92C97DF5AC63}"/>
              </a:ext>
            </a:extLst>
          </p:cNvPr>
          <p:cNvSpPr>
            <a:spLocks noChangeArrowheads="1"/>
          </p:cNvSpPr>
          <p:nvPr/>
        </p:nvSpPr>
        <p:spPr bwMode="auto">
          <a:xfrm>
            <a:off x="838200" y="2193925"/>
            <a:ext cx="3944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ＨＧ丸ゴシックB" charset="-128"/>
                <a:cs typeface="+mn-cs"/>
              </a:rPr>
              <a:t>は中心イオンの価数に等しい</a:t>
            </a:r>
          </a:p>
        </p:txBody>
      </p:sp>
      <p:sp>
        <p:nvSpPr>
          <p:cNvPr id="198663" name="AutoShape 21">
            <a:extLst>
              <a:ext uri="{FF2B5EF4-FFF2-40B4-BE49-F238E27FC236}">
                <a16:creationId xmlns:a16="http://schemas.microsoft.com/office/drawing/2014/main" id="{F107126B-5B86-4355-B851-E58413DC758A}"/>
              </a:ext>
            </a:extLst>
          </p:cNvPr>
          <p:cNvSpPr>
            <a:spLocks noChangeArrowheads="1"/>
          </p:cNvSpPr>
          <p:nvPr/>
        </p:nvSpPr>
        <p:spPr bwMode="auto">
          <a:xfrm>
            <a:off x="1676400" y="2727325"/>
            <a:ext cx="1600200" cy="701675"/>
          </a:xfrm>
          <a:prstGeom prst="downArrow">
            <a:avLst>
              <a:gd name="adj1" fmla="val 50000"/>
              <a:gd name="adj2" fmla="val 25000"/>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98664" name="Rectangle 22">
            <a:extLst>
              <a:ext uri="{FF2B5EF4-FFF2-40B4-BE49-F238E27FC236}">
                <a16:creationId xmlns:a16="http://schemas.microsoft.com/office/drawing/2014/main" id="{108731F2-188C-48EB-AF5E-56810DC14565}"/>
              </a:ext>
            </a:extLst>
          </p:cNvPr>
          <p:cNvSpPr>
            <a:spLocks noChangeArrowheads="1"/>
          </p:cNvSpPr>
          <p:nvPr/>
        </p:nvSpPr>
        <p:spPr bwMode="auto">
          <a:xfrm>
            <a:off x="2835275" y="2667000"/>
            <a:ext cx="89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CC"/>
                </a:solidFill>
                <a:effectLst/>
                <a:uLnTx/>
                <a:uFillTx/>
                <a:latin typeface="Times New Roman" panose="02020603050405020304" pitchFamily="18" charset="0"/>
                <a:ea typeface="ＨＧ丸ゴシックB" charset="-128"/>
                <a:cs typeface="+mn-cs"/>
              </a:rPr>
              <a:t>拡張</a:t>
            </a:r>
          </a:p>
        </p:txBody>
      </p:sp>
      <p:graphicFrame>
        <p:nvGraphicFramePr>
          <p:cNvPr id="198665" name="Object 24">
            <a:extLst>
              <a:ext uri="{FF2B5EF4-FFF2-40B4-BE49-F238E27FC236}">
                <a16:creationId xmlns:a16="http://schemas.microsoft.com/office/drawing/2014/main" id="{E7F89489-4732-4B24-BC09-8D3656AF300A}"/>
              </a:ext>
            </a:extLst>
          </p:cNvPr>
          <p:cNvGraphicFramePr>
            <a:graphicFrameLocks noChangeAspect="1"/>
          </p:cNvGraphicFramePr>
          <p:nvPr/>
        </p:nvGraphicFramePr>
        <p:xfrm>
          <a:off x="838200" y="3352800"/>
          <a:ext cx="3395663" cy="1106488"/>
        </p:xfrm>
        <a:graphic>
          <a:graphicData uri="http://schemas.openxmlformats.org/presentationml/2006/ole">
            <mc:AlternateContent xmlns:mc="http://schemas.openxmlformats.org/markup-compatibility/2006">
              <mc:Choice xmlns:v="urn:schemas-microsoft-com:vml" Requires="v">
                <p:oleObj name="数式" r:id="rId4" imgW="1320227" imgH="431613" progId="Equation.3">
                  <p:embed/>
                </p:oleObj>
              </mc:Choice>
              <mc:Fallback>
                <p:oleObj name="数式" r:id="rId4" imgW="1320227" imgH="431613" progId="Equation.3">
                  <p:embed/>
                  <p:pic>
                    <p:nvPicPr>
                      <p:cNvPr id="198665" name="Object 24">
                        <a:extLst>
                          <a:ext uri="{FF2B5EF4-FFF2-40B4-BE49-F238E27FC236}">
                            <a16:creationId xmlns:a16="http://schemas.microsoft.com/office/drawing/2014/main" id="{E7F89489-4732-4B24-BC09-8D3656AF30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352800"/>
                        <a:ext cx="339566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8666" name="Rectangle 25">
            <a:extLst>
              <a:ext uri="{FF2B5EF4-FFF2-40B4-BE49-F238E27FC236}">
                <a16:creationId xmlns:a16="http://schemas.microsoft.com/office/drawing/2014/main" id="{2B02989F-7556-4891-A7C0-DE00D4791B7A}"/>
              </a:ext>
            </a:extLst>
          </p:cNvPr>
          <p:cNvSpPr>
            <a:spLocks noChangeArrowheads="1"/>
          </p:cNvSpPr>
          <p:nvPr/>
        </p:nvSpPr>
        <p:spPr bwMode="auto">
          <a:xfrm>
            <a:off x="4495800" y="3276600"/>
            <a:ext cx="40592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BV: </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結合原子価和</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B</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 (</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結合イオン対で決まる</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定数 </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0.37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r</a:t>
            </a:r>
            <a:r>
              <a:rPr kumimoji="1" lang="en-US" altLang="ja-JP" sz="2000" b="1" i="0" u="none" strike="noStrike" kern="1200" cap="none" spc="0" normalizeH="0" baseline="-25000" noProof="0">
                <a:ln>
                  <a:noFill/>
                </a:ln>
                <a:solidFill>
                  <a:srgbClr val="000000"/>
                </a:solidFill>
                <a:effectLst/>
                <a:uLnTx/>
                <a:uFillTx/>
                <a:latin typeface="Times New Roman" panose="02020603050405020304" pitchFamily="18" charset="0"/>
                <a:ea typeface="ＨＧ丸ゴシックB" charset="-128"/>
                <a:cs typeface="+mn-cs"/>
              </a:rPr>
              <a:t>0</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 </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結合イオン対で決まる定数</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1"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r</a:t>
            </a:r>
            <a:r>
              <a:rPr kumimoji="1" lang="en-US" altLang="ja-JP" sz="2000" b="1" i="0" u="none" strike="noStrike" kern="1200" cap="none" spc="0" normalizeH="0" baseline="-25000" noProof="0">
                <a:ln>
                  <a:noFill/>
                </a:ln>
                <a:solidFill>
                  <a:srgbClr val="000000"/>
                </a:solidFill>
                <a:effectLst/>
                <a:uLnTx/>
                <a:uFillTx/>
                <a:latin typeface="Times New Roman" panose="02020603050405020304" pitchFamily="18" charset="0"/>
                <a:ea typeface="ＨＧ丸ゴシックB" charset="-128"/>
                <a:cs typeface="+mn-cs"/>
              </a:rPr>
              <a:t>i</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 </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ＨＧ丸ゴシックB" charset="-128"/>
                <a:cs typeface="+mn-cs"/>
              </a:rPr>
              <a:t>結合長</a:t>
            </a:r>
          </a:p>
        </p:txBody>
      </p:sp>
      <p:sp>
        <p:nvSpPr>
          <p:cNvPr id="198667" name="Rectangle 26">
            <a:extLst>
              <a:ext uri="{FF2B5EF4-FFF2-40B4-BE49-F238E27FC236}">
                <a16:creationId xmlns:a16="http://schemas.microsoft.com/office/drawing/2014/main" id="{07048D5A-F3F0-4958-B289-13F2BF78E73B}"/>
              </a:ext>
            </a:extLst>
          </p:cNvPr>
          <p:cNvSpPr>
            <a:spLocks noChangeArrowheads="1"/>
          </p:cNvSpPr>
          <p:nvPr/>
        </p:nvSpPr>
        <p:spPr bwMode="auto">
          <a:xfrm>
            <a:off x="2511425" y="4660900"/>
            <a:ext cx="65563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中井泉</a:t>
            </a:r>
            <a:r>
              <a:rPr kumimoji="1" lang="en-US" altLang="ja-JP"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泉富士夫編集</a:t>
            </a:r>
            <a:r>
              <a:rPr kumimoji="1" lang="en-US" altLang="ja-JP"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粉末</a:t>
            </a:r>
            <a:r>
              <a:rPr kumimoji="1" lang="en-US" altLang="ja-JP"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ja-JP"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線解析の実際，付録</a:t>
            </a:r>
            <a:r>
              <a:rPr kumimoji="1" lang="en-US" altLang="ja-JP"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 </a:t>
            </a:r>
            <a:r>
              <a:rPr kumimoji="1" lang="ja-JP"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朝倉書店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 Brese, M.O’Keeffe, Acta Crystallogr., Sect. B, 47, 192 (1991)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I.D.Brown: http://homepage.mac.com/fujioizumi/rietan/book/book.html#BVP</a:t>
            </a:r>
          </a:p>
        </p:txBody>
      </p:sp>
      <p:sp>
        <p:nvSpPr>
          <p:cNvPr id="198668" name="Rectangle 27">
            <a:extLst>
              <a:ext uri="{FF2B5EF4-FFF2-40B4-BE49-F238E27FC236}">
                <a16:creationId xmlns:a16="http://schemas.microsoft.com/office/drawing/2014/main" id="{D6EAEB4A-5F7A-4A59-AFA5-D7AF97D30DA2}"/>
              </a:ext>
            </a:extLst>
          </p:cNvPr>
          <p:cNvSpPr>
            <a:spLocks noChangeArrowheads="1"/>
          </p:cNvSpPr>
          <p:nvPr/>
        </p:nvSpPr>
        <p:spPr bwMode="auto">
          <a:xfrm>
            <a:off x="1144588" y="4637088"/>
            <a:ext cx="1497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
            </a:r>
            <a:r>
              <a:rPr kumimoji="1" lang="en-US" altLang="ja-JP" sz="18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0 </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B</a:t>
            </a:r>
            <a:r>
              <a:rPr kumimoji="1" lang="en-US" altLang="ja-JP"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の値は</a:t>
            </a:r>
          </a:p>
        </p:txBody>
      </p:sp>
      <p:sp>
        <p:nvSpPr>
          <p:cNvPr id="198669" name="Rectangle 28">
            <a:extLst>
              <a:ext uri="{FF2B5EF4-FFF2-40B4-BE49-F238E27FC236}">
                <a16:creationId xmlns:a16="http://schemas.microsoft.com/office/drawing/2014/main" id="{063FFD3E-CCF7-4C68-BA1B-C79D89C07D24}"/>
              </a:ext>
            </a:extLst>
          </p:cNvPr>
          <p:cNvSpPr>
            <a:spLocks noChangeArrowheads="1"/>
          </p:cNvSpPr>
          <p:nvPr/>
        </p:nvSpPr>
        <p:spPr bwMode="auto">
          <a:xfrm>
            <a:off x="76200" y="5562600"/>
            <a:ext cx="54102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LaCuOSe</a:t>
            </a:r>
            <a:r>
              <a:rPr kumimoji="1" lang="ja-JP"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の例</a:t>
            </a:r>
            <a:r>
              <a:rPr kumimoji="1" lang="en-US" altLang="ja-JP" sz="2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La: 4</a:t>
            </a:r>
            <a:r>
              <a:rPr kumimoji="1" lang="en-US" altLang="ja-JP" sz="2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La-O (0.54) + 4</a:t>
            </a:r>
            <a:r>
              <a:rPr kumimoji="1" lang="en-US" altLang="ja-JP" sz="2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La-Se (0.20) = 2.97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Cu: 4</a:t>
            </a:r>
            <a:r>
              <a:rPr kumimoji="1" lang="en-US" altLang="ja-JP" sz="2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Cu-Se (0.34) = 1.36</a:t>
            </a:r>
          </a:p>
        </p:txBody>
      </p:sp>
      <p:sp>
        <p:nvSpPr>
          <p:cNvPr id="198670" name="Rectangle 30">
            <a:extLst>
              <a:ext uri="{FF2B5EF4-FFF2-40B4-BE49-F238E27FC236}">
                <a16:creationId xmlns:a16="http://schemas.microsoft.com/office/drawing/2014/main" id="{0E8D96C8-CFA0-4C82-A92B-D4B7F2BC312B}"/>
              </a:ext>
            </a:extLst>
          </p:cNvPr>
          <p:cNvSpPr>
            <a:spLocks noChangeArrowheads="1"/>
          </p:cNvSpPr>
          <p:nvPr/>
        </p:nvSpPr>
        <p:spPr bwMode="auto">
          <a:xfrm>
            <a:off x="76200" y="5562600"/>
            <a:ext cx="8915400" cy="11430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98671" name="Rectangle 31">
            <a:extLst>
              <a:ext uri="{FF2B5EF4-FFF2-40B4-BE49-F238E27FC236}">
                <a16:creationId xmlns:a16="http://schemas.microsoft.com/office/drawing/2014/main" id="{D56B8361-C551-4F87-9324-12BEC68BDA16}"/>
              </a:ext>
            </a:extLst>
          </p:cNvPr>
          <p:cNvSpPr>
            <a:spLocks noChangeArrowheads="1"/>
          </p:cNvSpPr>
          <p:nvPr/>
        </p:nvSpPr>
        <p:spPr bwMode="auto">
          <a:xfrm>
            <a:off x="3770313" y="5905500"/>
            <a:ext cx="52212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200" b="1"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cs typeface="+mn-cs"/>
              </a:rPr>
              <a:t>                              O: 4</a:t>
            </a:r>
            <a:r>
              <a:rPr kumimoji="1" lang="en-US" altLang="ja-JP" sz="2200" b="1"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cs typeface="+mn-cs"/>
              </a:rPr>
              <a:t>O-La  (0.54) = 2.16</a:t>
            </a:r>
            <a:br>
              <a:rPr kumimoji="1" lang="en-US" altLang="ja-JP" sz="2200" b="1"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cs typeface="+mn-cs"/>
              </a:rPr>
            </a:br>
            <a:r>
              <a:rPr kumimoji="1" lang="en-US" altLang="ja-JP" sz="2200" b="1"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cs typeface="+mn-cs"/>
              </a:rPr>
              <a:t>Se: 4</a:t>
            </a:r>
            <a:r>
              <a:rPr kumimoji="1" lang="en-US" altLang="ja-JP" sz="2200" b="1"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cs typeface="+mn-cs"/>
              </a:rPr>
              <a:t>Se-La (0.20) + 4</a:t>
            </a:r>
            <a:r>
              <a:rPr kumimoji="1" lang="en-US" altLang="ja-JP" sz="2200" b="1"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cs typeface="+mn-cs"/>
              </a:rPr>
              <a:t>Se-Cu (0.34) = 2.18</a:t>
            </a:r>
          </a:p>
        </p:txBody>
      </p:sp>
    </p:spTree>
    <p:extLst>
      <p:ext uri="{BB962C8B-B14F-4D97-AF65-F5344CB8AC3E}">
        <p14:creationId xmlns:p14="http://schemas.microsoft.com/office/powerpoint/2010/main" val="43392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4471" name="Text Box 30">
                <a:extLst>
                  <a:ext uri="{FF2B5EF4-FFF2-40B4-BE49-F238E27FC236}">
                    <a16:creationId xmlns:a16="http://schemas.microsoft.com/office/drawing/2014/main" id="{5C19DC2E-6B9B-4EFB-A48C-BD4504DC9DF5}"/>
                  </a:ext>
                </a:extLst>
              </p:cNvPr>
              <p:cNvSpPr txBox="1">
                <a:spLocks noChangeArrowheads="1"/>
              </p:cNvSpPr>
              <p:nvPr/>
            </p:nvSpPr>
            <p:spPr bwMode="auto">
              <a:xfrm>
                <a:off x="152400" y="811213"/>
                <a:ext cx="8991600" cy="56067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１．各原子対のパラメータを </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vbparam2016.cif</a:t>
                </a: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から読み取る。</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loop_</a:t>
                </a:r>
                <a:endPar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_valence_param_atom_1</a:t>
                </a:r>
                <a:endPar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_valence_param_atom_1_valence</a:t>
                </a:r>
                <a:endPar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_</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valence_param_details</a:t>
                </a:r>
                <a:endPar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Ac 3   O  -2    2.24     0.37     b   ?</a:t>
                </a:r>
                <a:endPar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左から、原子</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原子</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の価数　原子</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原子</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の価数　</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r0</a:t>
                </a: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a:t>
                </a: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参考文献</a:t>
                </a: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参考文献は </a:t>
                </a:r>
                <a:r>
                  <a:rPr kumimoji="1" lang="en-US" altLang="ja-JP"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cif</a:t>
                </a: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ファイルの最初の方に記号と一緒にまとめらており、上記の各行にはその記号が示されています。</a:t>
                </a: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２．</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La-O</a:t>
                </a: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の例</a:t>
                </a: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La 3   O  -2    2.172    0.37     a   ?</a:t>
                </a:r>
                <a:endPar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La 3   O  -2    2.172    0.33     ac  ?</a:t>
                </a:r>
                <a:endPar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La 3   O  -2    2.148    0.37     ae  'from transition metal complexes'</a:t>
                </a:r>
                <a:endPar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と、３種類あり、計算結果は若干異なります。</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６番目に参考文献の記号 </a:t>
                </a: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 ac, ae)</a:t>
                </a: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があるので、同じ結晶で計算する場合はなるべく同じ文献の値を使います。</a:t>
                </a: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３．計算式</a:t>
                </a: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14:m>
                  <m:oMath xmlns:m="http://schemas.openxmlformats.org/officeDocument/2006/math">
                    <m: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𝐵𝑉</m:t>
                    </m:r>
                    <m: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supHide m:val="on"/>
                        <m:ctrlP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up/>
                      <m:e>
                        <m:func>
                          <m:funcPr>
                            <m:ctrlP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ja-JP" altLang="en-US" sz="1400" b="0" i="0" u="none" strike="noStrike" kern="1200" cap="none" spc="0" normalizeH="0" baseline="0" noProof="0">
                                <a:ln>
                                  <a:noFill/>
                                </a:ln>
                                <a:solidFill>
                                  <a:srgbClr val="000000"/>
                                </a:solidFill>
                                <a:effectLst/>
                                <a:uLnTx/>
                                <a:uFillTx/>
                                <a:latin typeface="Cambria Math" panose="02040503050406030204" pitchFamily="18" charset="0"/>
                                <a:cs typeface="+mn-cs"/>
                              </a:rPr>
                              <m:t>exp</m:t>
                            </m:r>
                          </m:fName>
                          <m:e>
                            <m:d>
                              <m:dPr>
                                <m:ctrlP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
                                  <m:fPr>
                                    <m:ctrlP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b>
                                      <m:sSubPr>
                                        <m:ctrlP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e>
                                      <m:sub>
                                        <m: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Sub>
                                    <m: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e>
                                      <m:sub>
                                        <m: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num>
                                  <m:den>
                                    <m:r>
                                      <a:rPr kumimoji="1" lang="ja-JP"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𝐵</m:t>
                                    </m:r>
                                  </m:den>
                                </m:f>
                              </m:e>
                            </m:d>
                          </m:e>
                        </m:func>
                      </m:e>
                    </m:nary>
                  </m:oMath>
                </a14:m>
                <a:r>
                  <a:rPr kumimoji="1" lang="ja-JP"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p>
            </p:txBody>
          </p:sp>
        </mc:Choice>
        <mc:Fallback>
          <p:sp>
            <p:nvSpPr>
              <p:cNvPr id="104471" name="Text Box 30">
                <a:extLst>
                  <a:ext uri="{FF2B5EF4-FFF2-40B4-BE49-F238E27FC236}">
                    <a16:creationId xmlns:a16="http://schemas.microsoft.com/office/drawing/2014/main" id="{5C19DC2E-6B9B-4EFB-A48C-BD4504DC9DF5}"/>
                  </a:ext>
                </a:extLst>
              </p:cNvPr>
              <p:cNvSpPr txBox="1">
                <a:spLocks noRot="1" noChangeAspect="1" noMove="1" noResize="1" noEditPoints="1" noAdjustHandles="1" noChangeArrowheads="1" noChangeShapeType="1" noTextEdit="1"/>
              </p:cNvSpPr>
              <p:nvPr/>
            </p:nvSpPr>
            <p:spPr bwMode="auto">
              <a:xfrm>
                <a:off x="152400" y="811213"/>
                <a:ext cx="8991600" cy="5606791"/>
              </a:xfrm>
              <a:prstGeom prst="rect">
                <a:avLst/>
              </a:prstGeom>
              <a:blipFill>
                <a:blip r:embed="rId2"/>
                <a:stretch>
                  <a:fillRect l="-203" t="-326" b="-69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
        <p:nvSpPr>
          <p:cNvPr id="104472" name="Rectangle 31">
            <a:extLst>
              <a:ext uri="{FF2B5EF4-FFF2-40B4-BE49-F238E27FC236}">
                <a16:creationId xmlns:a16="http://schemas.microsoft.com/office/drawing/2014/main" id="{858C39B6-D48B-4E0B-9F6D-71AE9F1BF8ED}"/>
              </a:ext>
            </a:extLst>
          </p:cNvPr>
          <p:cNvSpPr>
            <a:spLocks noGrp="1" noChangeArrowheads="1"/>
          </p:cNvSpPr>
          <p:nvPr>
            <p:ph type="title"/>
          </p:nvPr>
        </p:nvSpPr>
        <p:spPr>
          <a:xfrm>
            <a:off x="0" y="0"/>
            <a:ext cx="9144000" cy="8382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en-US" altLang="ja-JP" sz="3600" b="1" dirty="0">
                <a:solidFill>
                  <a:srgbClr val="0000FF"/>
                </a:solidFill>
              </a:rPr>
              <a:t>BVS</a:t>
            </a:r>
            <a:r>
              <a:rPr lang="ja-JP" altLang="en-US" sz="3600" b="1">
                <a:solidFill>
                  <a:srgbClr val="0000FF"/>
                </a:solidFill>
              </a:rPr>
              <a:t>の計算方法</a:t>
            </a:r>
            <a:endParaRPr lang="ja-JP" altLang="en-US" sz="3600" b="1" dirty="0">
              <a:solidFill>
                <a:srgbClr val="0000FF"/>
              </a:solidFill>
            </a:endParaRPr>
          </a:p>
        </p:txBody>
      </p:sp>
    </p:spTree>
    <p:extLst>
      <p:ext uri="{BB962C8B-B14F-4D97-AF65-F5344CB8AC3E}">
        <p14:creationId xmlns:p14="http://schemas.microsoft.com/office/powerpoint/2010/main" val="108901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229154AE-E56C-4B1B-B0C7-F5906AEF02C0}"/>
              </a:ext>
            </a:extLst>
          </p:cNvPr>
          <p:cNvSpPr>
            <a:spLocks noGrp="1" noChangeArrowheads="1"/>
          </p:cNvSpPr>
          <p:nvPr>
            <p:ph type="title"/>
          </p:nvPr>
        </p:nvSpPr>
        <p:spPr>
          <a:xfrm>
            <a:off x="0" y="0"/>
            <a:ext cx="9144000" cy="9144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ja-JP" altLang="en-US" sz="3600" b="1">
                <a:solidFill>
                  <a:srgbClr val="0000FF"/>
                </a:solidFill>
                <a:ea typeface="ＨＧ丸ゴシックB" charset="-128"/>
              </a:rPr>
              <a:t>結合原子価和の例</a:t>
            </a:r>
            <a:endParaRPr lang="ja-JP" altLang="en-US" sz="3600" b="1" baseline="-25000">
              <a:solidFill>
                <a:srgbClr val="0000FF"/>
              </a:solidFill>
              <a:ea typeface="ＨＧ丸ゴシックB" charset="-128"/>
            </a:endParaRPr>
          </a:p>
        </p:txBody>
      </p:sp>
      <p:sp>
        <p:nvSpPr>
          <p:cNvPr id="199683" name="Rectangle 13">
            <a:extLst>
              <a:ext uri="{FF2B5EF4-FFF2-40B4-BE49-F238E27FC236}">
                <a16:creationId xmlns:a16="http://schemas.microsoft.com/office/drawing/2014/main" id="{7E7510F4-C171-4DE2-B0EC-2653F8697C44}"/>
              </a:ext>
            </a:extLst>
          </p:cNvPr>
          <p:cNvSpPr>
            <a:spLocks noChangeArrowheads="1"/>
          </p:cNvSpPr>
          <p:nvPr/>
        </p:nvSpPr>
        <p:spPr bwMode="auto">
          <a:xfrm>
            <a:off x="0" y="5310188"/>
            <a:ext cx="7010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SrFe</a:t>
            </a:r>
            <a:r>
              <a:rPr kumimoji="1" lang="en-US" altLang="ja-JP" sz="22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en-US" altLang="ja-JP" sz="2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As</a:t>
            </a:r>
            <a:r>
              <a:rPr kumimoji="1" lang="en-US" altLang="ja-JP" sz="22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en-US" altLang="ja-JP" sz="2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Sr: 8</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Sr-As</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(0.23) = 1.96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Fe: 4</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Fe-As (0.94) = 3.76  </a:t>
            </a:r>
            <a:r>
              <a:rPr kumimoji="1" lang="en-US" altLang="ja-JP" sz="2200" b="1" i="1" u="none" strike="noStrike" kern="1200" cap="none" spc="0" normalizeH="0" baseline="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a:t>
            </a:r>
            <a:r>
              <a:rPr kumimoji="1" lang="ja-JP" altLang="en-US" sz="2200" b="1" i="1" u="none" strike="noStrike" kern="1200" cap="none" spc="0" normalizeH="0" baseline="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注</a:t>
            </a:r>
            <a:r>
              <a:rPr kumimoji="1" lang="en-US" altLang="ja-JP" sz="2200" b="1" i="1" u="none" strike="noStrike" kern="1200" cap="none" spc="0" normalizeH="0" baseline="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 B, r</a:t>
            </a:r>
            <a:r>
              <a:rPr kumimoji="1" lang="en-US" altLang="ja-JP" sz="2200" b="1" i="1" u="none" strike="noStrike" kern="1200" cap="none" spc="0" normalizeH="0" baseline="-2500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0</a:t>
            </a:r>
            <a:r>
              <a:rPr kumimoji="1" lang="ja-JP" altLang="en-US" sz="2200" b="1" i="1" u="none" strike="noStrike" kern="1200" cap="none" spc="0" normalizeH="0" baseline="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は</a:t>
            </a:r>
            <a:r>
              <a:rPr kumimoji="1" lang="en-US" altLang="ja-JP" sz="2200" b="1" i="1" u="none" strike="noStrike" kern="1200" cap="none" spc="0" normalizeH="0" baseline="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Fe</a:t>
            </a:r>
            <a:r>
              <a:rPr kumimoji="1" lang="en-US" altLang="ja-JP" sz="2200" b="1" i="1" u="none" strike="noStrike" kern="1200" cap="none" spc="0" normalizeH="0" baseline="3000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9+</a:t>
            </a:r>
            <a:r>
              <a:rPr kumimoji="1" lang="en-US" altLang="ja-JP" sz="2200" b="1" i="1" u="none" strike="noStrike" kern="1200" cap="none" spc="0" normalizeH="0" baseline="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 - As</a:t>
            </a:r>
            <a:r>
              <a:rPr kumimoji="1" lang="en-US" altLang="ja-JP" sz="2200" b="1" i="1" u="none" strike="noStrike" kern="1200" cap="none" spc="0" normalizeH="0" baseline="3000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3-</a:t>
            </a:r>
            <a:r>
              <a:rPr kumimoji="1" lang="en-US" altLang="ja-JP" sz="2200" b="1" i="1" u="none" strike="noStrike" kern="1200" cap="none" spc="0" normalizeH="0" baseline="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200" b="1" i="1" u="none" strike="noStrike" kern="1200" cap="none" spc="0" normalizeH="0" baseline="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の値 </a:t>
            </a:r>
            <a:r>
              <a:rPr kumimoji="1" lang="en-US" altLang="ja-JP" sz="2200" b="1" i="1" u="none" strike="noStrike" kern="1200" cap="none" spc="0" normalizeH="0" baseline="0" noProof="0">
                <a:ln>
                  <a:noFill/>
                </a:ln>
                <a:solidFill>
                  <a:srgbClr val="0000CC"/>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rPr>
              <a:t>As: 4</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rPr>
              <a:t>As-Sr  (0.26) + 4</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rPr>
              <a:t>As-Fe  (0.94) = 4.73</a:t>
            </a:r>
          </a:p>
        </p:txBody>
      </p:sp>
      <p:sp>
        <p:nvSpPr>
          <p:cNvPr id="199684" name="Rectangle 16">
            <a:extLst>
              <a:ext uri="{FF2B5EF4-FFF2-40B4-BE49-F238E27FC236}">
                <a16:creationId xmlns:a16="http://schemas.microsoft.com/office/drawing/2014/main" id="{70D00DCD-7E4F-41E5-B927-AC7DB1DED38C}"/>
              </a:ext>
            </a:extLst>
          </p:cNvPr>
          <p:cNvSpPr>
            <a:spLocks noChangeArrowheads="1"/>
          </p:cNvSpPr>
          <p:nvPr/>
        </p:nvSpPr>
        <p:spPr bwMode="auto">
          <a:xfrm>
            <a:off x="0" y="1981200"/>
            <a:ext cx="6248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Fe</a:t>
            </a:r>
            <a:r>
              <a:rPr kumimoji="1" lang="en-US" altLang="ja-JP" sz="22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r>
              <a:rPr kumimoji="1" lang="en-US" altLang="ja-JP" sz="2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O</a:t>
            </a:r>
            <a:r>
              <a:rPr kumimoji="1" lang="en-US" altLang="ja-JP" sz="22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a:t>
            </a:r>
            <a:r>
              <a:rPr kumimoji="1" lang="en-US" altLang="ja-JP" sz="2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Fe(I) : 4</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Fe-O (0.85) = 3.40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Fe(II): 6</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Fe-O (0.41) = 2.45</a:t>
            </a:r>
            <a:b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rPr>
              <a:t>O: 1</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O-Fe(I) (0.85) + </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rPr>
              <a:t>3</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rPr>
              <a:t>O-Fe(II) (0.41) = 2.08</a:t>
            </a:r>
          </a:p>
        </p:txBody>
      </p:sp>
      <p:sp>
        <p:nvSpPr>
          <p:cNvPr id="199685" name="Rectangle 18">
            <a:extLst>
              <a:ext uri="{FF2B5EF4-FFF2-40B4-BE49-F238E27FC236}">
                <a16:creationId xmlns:a16="http://schemas.microsoft.com/office/drawing/2014/main" id="{C891BE2E-3B61-4F36-BE41-B86BB5CBCAC1}"/>
              </a:ext>
            </a:extLst>
          </p:cNvPr>
          <p:cNvSpPr>
            <a:spLocks noChangeArrowheads="1"/>
          </p:cNvSpPr>
          <p:nvPr/>
        </p:nvSpPr>
        <p:spPr bwMode="auto">
          <a:xfrm>
            <a:off x="0" y="3543300"/>
            <a:ext cx="91440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MgIn</a:t>
            </a:r>
            <a:r>
              <a:rPr kumimoji="1" lang="en-US" altLang="ja-JP" sz="22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en-US" altLang="ja-JP" sz="2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O</a:t>
            </a:r>
            <a:r>
              <a:rPr kumimoji="1" lang="en-US" altLang="ja-JP" sz="22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4</a:t>
            </a:r>
            <a:r>
              <a:rPr kumimoji="1" lang="en-US" altLang="ja-JP" sz="2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Mg   : 6</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Mg-O (0.34)     = 2.03</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In(I) : 4</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In(I)-O (0.51)   = 2.05</a:t>
            </a:r>
            <a:b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In(II): 6</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In(II)-O (0.60) = 3.60</a:t>
            </a:r>
            <a:b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rPr>
              <a:t>O: 1</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O-Mg (0.34) + </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rPr>
              <a:t>3</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rPr>
              <a:t>O-In(I) (0.51) + 3</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rPr>
              <a:t>O-In(II) (0.60) = 3.32</a:t>
            </a:r>
          </a:p>
        </p:txBody>
      </p:sp>
      <p:sp>
        <p:nvSpPr>
          <p:cNvPr id="199686" name="Rectangle 22">
            <a:extLst>
              <a:ext uri="{FF2B5EF4-FFF2-40B4-BE49-F238E27FC236}">
                <a16:creationId xmlns:a16="http://schemas.microsoft.com/office/drawing/2014/main" id="{A0900ED6-ACFA-41E0-A0A6-ED519B310653}"/>
              </a:ext>
            </a:extLst>
          </p:cNvPr>
          <p:cNvSpPr>
            <a:spLocks noChangeArrowheads="1"/>
          </p:cNvSpPr>
          <p:nvPr/>
        </p:nvSpPr>
        <p:spPr bwMode="auto">
          <a:xfrm>
            <a:off x="0" y="838200"/>
            <a:ext cx="62484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MgO:</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Mg : 6</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22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Mg-O (0.33) = 1.96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rPr>
              <a:t>   O    : 6</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O-Mg (0.33)</a:t>
            </a:r>
            <a:r>
              <a:rPr kumimoji="1" lang="en-US" altLang="ja-JP" sz="2200" b="1"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50" charset="-128"/>
                <a:cs typeface="+mn-cs"/>
              </a:rPr>
              <a:t> = 1.96</a:t>
            </a:r>
          </a:p>
        </p:txBody>
      </p:sp>
    </p:spTree>
    <p:extLst>
      <p:ext uri="{BB962C8B-B14F-4D97-AF65-F5344CB8AC3E}">
        <p14:creationId xmlns:p14="http://schemas.microsoft.com/office/powerpoint/2010/main" val="3278875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685800"/>
          </a:xfrm>
        </p:spPr>
        <p:txBody>
          <a:bodyPr/>
          <a:lstStyle/>
          <a:p>
            <a:pPr eaLnBrk="1" hangingPunct="1"/>
            <a:r>
              <a:rPr lang="en-US" altLang="ja-JP" sz="3600" b="1" dirty="0">
                <a:solidFill>
                  <a:srgbClr val="0000FF"/>
                </a:solidFill>
              </a:rPr>
              <a:t>Representation</a:t>
            </a:r>
            <a:r>
              <a:rPr lang="ja-JP" altLang="en-US" sz="3600" b="1" dirty="0">
                <a:solidFill>
                  <a:srgbClr val="0000FF"/>
                </a:solidFill>
              </a:rPr>
              <a:t> </a:t>
            </a:r>
            <a:r>
              <a:rPr lang="en-US" altLang="ja-JP" sz="3600" b="1" dirty="0">
                <a:solidFill>
                  <a:srgbClr val="0000FF"/>
                </a:solidFill>
              </a:rPr>
              <a:t>of</a:t>
            </a:r>
            <a:r>
              <a:rPr lang="ja-JP" altLang="en-US" sz="3600" b="1" dirty="0">
                <a:solidFill>
                  <a:srgbClr val="0000FF"/>
                </a:solidFill>
              </a:rPr>
              <a:t> </a:t>
            </a:r>
            <a:r>
              <a:rPr lang="en-US" altLang="ja-JP" sz="3600" b="1" dirty="0">
                <a:solidFill>
                  <a:srgbClr val="0000FF"/>
                </a:solidFill>
              </a:rPr>
              <a:t>lattice</a:t>
            </a:r>
            <a:r>
              <a:rPr lang="ja-JP" altLang="en-US" sz="3600" b="1" dirty="0">
                <a:solidFill>
                  <a:srgbClr val="0000FF"/>
                </a:solidFill>
              </a:rPr>
              <a:t> </a:t>
            </a:r>
            <a:r>
              <a:rPr lang="en-US" altLang="ja-JP" sz="3600" b="1" dirty="0">
                <a:solidFill>
                  <a:srgbClr val="0000FF"/>
                </a:solidFill>
              </a:rPr>
              <a:t>geometry</a:t>
            </a:r>
            <a:endParaRPr lang="ja-JP" altLang="en-US" sz="3600" b="1" dirty="0">
              <a:solidFill>
                <a:srgbClr val="0000FF"/>
              </a:solidFill>
            </a:endParaRPr>
          </a:p>
        </p:txBody>
      </p:sp>
      <p:sp>
        <p:nvSpPr>
          <p:cNvPr id="4" name="正方形/長方形 3"/>
          <p:cNvSpPr/>
          <p:nvPr/>
        </p:nvSpPr>
        <p:spPr>
          <a:xfrm>
            <a:off x="14086" y="705070"/>
            <a:ext cx="9022410" cy="3046988"/>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ts val="0"/>
              </a:spcAft>
              <a:buClrTx/>
              <a:buSzTx/>
              <a:buFont typeface="+mj-lt"/>
              <a:buAutoNum type="arabicPeriod"/>
              <a:tabLst>
                <a:tab pos="457200" algn="l"/>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Unit cell is determined by a set of lattice parameters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 b, c, α, β, γ)</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b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endParaRPr kumimoji="1" lang="ja-JP"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342900" marR="0" lvl="0" indent="-342900" algn="l" defTabSz="914400" rtl="0" eaLnBrk="0" fontAlgn="base" latinLnBrk="0" hangingPunct="0">
              <a:lnSpc>
                <a:spcPct val="100000"/>
              </a:lnSpc>
              <a:spcBef>
                <a:spcPct val="0"/>
              </a:spcBef>
              <a:spcAft>
                <a:spcPts val="0"/>
              </a:spcAft>
              <a:buClrTx/>
              <a:buSzTx/>
              <a:buFont typeface="+mj-lt"/>
              <a:buAutoNum type="arabicPeriod"/>
              <a:tabLst>
                <a:tab pos="457200" algn="l"/>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Atom positions are expressed by ‘fractional coordinate’ (internal coordinate)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3</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Usual range is 0 &lt;=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3</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&lt; 1.0 but can be extended.</a:t>
            </a:r>
          </a:p>
          <a:p>
            <a:pPr marL="342900" marR="0" lvl="0" indent="-342900" algn="l" defTabSz="914400" rtl="0" eaLnBrk="0" fontAlgn="base" latinLnBrk="0" hangingPunct="0">
              <a:lnSpc>
                <a:spcPct val="100000"/>
              </a:lnSpc>
              <a:spcBef>
                <a:spcPct val="0"/>
              </a:spcBef>
              <a:spcAft>
                <a:spcPts val="0"/>
              </a:spcAft>
              <a:buClrTx/>
              <a:buSzTx/>
              <a:buFont typeface="+mj-lt"/>
              <a:buAutoNum type="arabicPeriod"/>
              <a:tabLst>
                <a:tab pos="457200" algn="l"/>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ts val="0"/>
              </a:spcAft>
              <a:buClrTx/>
              <a:buSzTx/>
              <a:buFont typeface="+mj-lt"/>
              <a:buAutoNum type="arabicPeriod"/>
              <a:tabLst>
                <a:tab pos="457200" algn="l"/>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Unit cell axes are expressed by base vectors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a:t>
            </a:r>
            <a:r>
              <a:rPr kumimoji="1" lang="en-US" altLang="ja-JP" sz="24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lattice vectors</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t>
            </a:r>
          </a:p>
          <a:p>
            <a:pPr marL="342900" marR="0" lvl="0" indent="-342900" algn="l" defTabSz="914400" rtl="0" eaLnBrk="0" fontAlgn="base" latinLnBrk="0" hangingPunct="0">
              <a:lnSpc>
                <a:spcPct val="100000"/>
              </a:lnSpc>
              <a:spcBef>
                <a:spcPct val="0"/>
              </a:spcBef>
              <a:spcAft>
                <a:spcPts val="0"/>
              </a:spcAft>
              <a:buClrTx/>
              <a:buSzTx/>
              <a:buFont typeface="+mj-lt"/>
              <a:buAutoNum type="arabicPeriod"/>
              <a:tabLst>
                <a:tab pos="457200" algn="l"/>
              </a:tabLst>
              <a:defRPr/>
            </a:pP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R</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1</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a:t>
            </a:r>
            <a:r>
              <a:rPr kumimoji="1" lang="en-US" altLang="ja-JP" sz="24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1</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2</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a:t>
            </a:r>
            <a:r>
              <a:rPr kumimoji="1" lang="en-US" altLang="ja-JP" sz="24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2</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3</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a:t>
            </a:r>
            <a:r>
              <a:rPr kumimoji="1" lang="en-US" altLang="ja-JP" sz="24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3</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a:t>
            </a:r>
            <a:r>
              <a:rPr kumimoji="1" lang="en-US" altLang="ja-JP" sz="24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t>
            </a:r>
            <a:endParaRPr kumimoji="1" lang="ja-JP"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709C8B29-B5FF-7179-17A5-CD3F0CB9EDC5}"/>
              </a:ext>
            </a:extLst>
          </p:cNvPr>
          <p:cNvSpPr txBox="1"/>
          <p:nvPr/>
        </p:nvSpPr>
        <p:spPr>
          <a:xfrm>
            <a:off x="1043608" y="4437112"/>
            <a:ext cx="560525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Lattice vectors are not always orthogonal</a:t>
            </a:r>
            <a:endPar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502497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685800"/>
          </a:xfrm>
        </p:spPr>
        <p:txBody>
          <a:bodyPr/>
          <a:lstStyle/>
          <a:p>
            <a:pPr eaLnBrk="1" hangingPunct="1"/>
            <a:r>
              <a:rPr lang="ja-JP" altLang="en-US" sz="3600" b="1" dirty="0">
                <a:solidFill>
                  <a:srgbClr val="0000FF"/>
                </a:solidFill>
              </a:rPr>
              <a:t>結晶格子の表現： 基本</a:t>
            </a:r>
          </a:p>
        </p:txBody>
      </p:sp>
      <p:sp>
        <p:nvSpPr>
          <p:cNvPr id="4" name="正方形/長方形 3"/>
          <p:cNvSpPr/>
          <p:nvPr/>
        </p:nvSpPr>
        <p:spPr>
          <a:xfrm>
            <a:off x="14086" y="705070"/>
            <a:ext cx="9022410" cy="4524315"/>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ts val="0"/>
              </a:spcAft>
              <a:buClrTx/>
              <a:buSzTx/>
              <a:buFont typeface="+mj-lt"/>
              <a:buAutoNum type="arabicPeriod"/>
              <a:tabLst>
                <a:tab pos="457200" algn="l"/>
              </a:tabLst>
              <a:defRPr/>
            </a:pP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結晶の単位格子は、格子定数の組（</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 b, c, α, β, γ) </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で定義される。</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b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endParaRPr kumimoji="1" lang="ja-JP"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342900" marR="0" lvl="0" indent="-342900" algn="l" defTabSz="914400" rtl="0" eaLnBrk="0" fontAlgn="base" latinLnBrk="0" hangingPunct="0">
              <a:lnSpc>
                <a:spcPct val="100000"/>
              </a:lnSpc>
              <a:spcBef>
                <a:spcPct val="0"/>
              </a:spcBef>
              <a:spcAft>
                <a:spcPts val="0"/>
              </a:spcAft>
              <a:buClrTx/>
              <a:buSzTx/>
              <a:buFont typeface="+mj-lt"/>
              <a:buAutoNum type="arabicPeriod"/>
              <a:tabLst>
                <a:tab pos="457200" algn="l"/>
              </a:tabLst>
              <a:defRPr/>
            </a:pP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通常は簡便のため、単位格子内の原子の座標は、「部分座標」あるいは「内部座標」で表現される。これは、単位格子の原点を</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(0, 0, 0), a</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軸の端を</a:t>
            </a:r>
            <a:r>
              <a:rPr kumimoji="1" lang="ja-JP"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 </a:t>
            </a:r>
            <a:r>
              <a:rPr kumimoji="1" lang="en-US" altLang="ja-JP" sz="2400" b="0" i="1"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x </a:t>
            </a: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 1.0, b</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軸の端を</a:t>
            </a:r>
            <a:r>
              <a:rPr kumimoji="1" lang="ja-JP"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 </a:t>
            </a:r>
            <a:r>
              <a:rPr kumimoji="1" lang="en-US" altLang="ja-JP" sz="2400" b="0" i="1"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y </a:t>
            </a: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 1.0, c</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軸の端を</a:t>
            </a:r>
            <a:r>
              <a:rPr kumimoji="1" lang="ja-JP"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 </a:t>
            </a:r>
            <a:r>
              <a:rPr kumimoji="1" lang="en-US" altLang="ja-JP" sz="2400" b="0" i="1"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z </a:t>
            </a: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 1.0</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とし、</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0 </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から</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1 </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の間の数値で座標を表現するものである。</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b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endParaRPr kumimoji="1" lang="ja-JP"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342900" marR="0" lvl="0" indent="-342900" algn="l" defTabSz="914400" rtl="0" eaLnBrk="0" fontAlgn="base" latinLnBrk="0" hangingPunct="0">
              <a:lnSpc>
                <a:spcPct val="100000"/>
              </a:lnSpc>
              <a:spcBef>
                <a:spcPct val="0"/>
              </a:spcBef>
              <a:spcAft>
                <a:spcPts val="0"/>
              </a:spcAft>
              <a:buClrTx/>
              <a:buSzTx/>
              <a:buFont typeface="+mj-lt"/>
              <a:buAutoNum type="arabicPeriod"/>
              <a:tabLst>
                <a:tab pos="457200" algn="l"/>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 b, c </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軸をベクトルで表すのが便利である。これらに対応するベクトルを</a:t>
            </a:r>
            <a:r>
              <a:rPr kumimoji="1" lang="ja-JP"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 </a:t>
            </a:r>
            <a:r>
              <a:rPr kumimoji="1" lang="en-US" altLang="ja-JP" sz="2400" b="1"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a</a:t>
            </a: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 </a:t>
            </a:r>
            <a:r>
              <a:rPr kumimoji="1" lang="en-US" altLang="ja-JP" sz="2400" b="1"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b</a:t>
            </a: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 </a:t>
            </a:r>
            <a:r>
              <a:rPr kumimoji="1" lang="en-US" altLang="ja-JP" sz="2400" b="1"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c</a:t>
            </a:r>
            <a:r>
              <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Times New Roman" panose="02020603050405020304" pitchFamily="18" charset="0"/>
                <a:cs typeface="ＭＳ Ｐゴシック" panose="020B0600070205080204" pitchFamily="50" charset="-128"/>
              </a:rPr>
              <a:t> </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とすると、部分座標</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x</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y</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z</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にある原子の位置ベクトル</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R</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は</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b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R</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x</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y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b</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z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c</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(1)</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b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とあらわされる</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a:t>
            </a:r>
            <a:r>
              <a:rPr kumimoji="1" lang="en-US" altLang="ja-JP" sz="24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i</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ＭＳ Ｐゴシック" panose="020B0600070205080204" pitchFamily="50" charset="-128"/>
              </a:rPr>
              <a:t> 格子ベクトル</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endParaRPr kumimoji="1" lang="ja-JP"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3F3E8CAB-700E-DA73-B3F1-B1C6317FB91E}"/>
              </a:ext>
            </a:extLst>
          </p:cNvPr>
          <p:cNvSpPr txBox="1"/>
          <p:nvPr/>
        </p:nvSpPr>
        <p:spPr>
          <a:xfrm>
            <a:off x="1115616" y="5691265"/>
            <a:ext cx="55322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格子ベクトルは直交しているとは限らない</a:t>
            </a:r>
          </a:p>
        </p:txBody>
      </p:sp>
    </p:spTree>
    <p:extLst>
      <p:ext uri="{BB962C8B-B14F-4D97-AF65-F5344CB8AC3E}">
        <p14:creationId xmlns:p14="http://schemas.microsoft.com/office/powerpoint/2010/main" val="15138966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685800"/>
          </a:xfrm>
        </p:spPr>
        <p:txBody>
          <a:bodyPr/>
          <a:lstStyle/>
          <a:p>
            <a:pPr eaLnBrk="1" hangingPunct="1"/>
            <a:r>
              <a:rPr lang="ja-JP" altLang="en-US" sz="3600" b="1" dirty="0">
                <a:solidFill>
                  <a:srgbClr val="0000FF"/>
                </a:solidFill>
                <a:latin typeface="+mn-lt"/>
                <a:ea typeface="+mn-ea"/>
              </a:rPr>
              <a:t>一般座標系</a:t>
            </a:r>
            <a:r>
              <a:rPr lang="en-US" altLang="ja-JP" sz="3600" b="1" dirty="0">
                <a:solidFill>
                  <a:srgbClr val="0000FF"/>
                </a:solidFill>
                <a:latin typeface="+mn-lt"/>
                <a:ea typeface="+mn-ea"/>
              </a:rPr>
              <a:t> (general coordinate system)</a:t>
            </a:r>
            <a:endParaRPr lang="ja-JP" altLang="en-US" sz="3600" b="1" dirty="0">
              <a:solidFill>
                <a:srgbClr val="0000FF"/>
              </a:solidFill>
              <a:latin typeface="+mn-lt"/>
              <a:ea typeface="+mn-ea"/>
            </a:endParaRPr>
          </a:p>
        </p:txBody>
      </p:sp>
      <p:sp>
        <p:nvSpPr>
          <p:cNvPr id="196611" name="Line 3"/>
          <p:cNvSpPr>
            <a:spLocks noChangeShapeType="1"/>
          </p:cNvSpPr>
          <p:nvPr/>
        </p:nvSpPr>
        <p:spPr bwMode="auto">
          <a:xfrm flipH="1">
            <a:off x="4597980" y="1541552"/>
            <a:ext cx="1265237" cy="327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12" name="Line 4"/>
          <p:cNvSpPr>
            <a:spLocks noChangeShapeType="1"/>
          </p:cNvSpPr>
          <p:nvPr/>
        </p:nvSpPr>
        <p:spPr bwMode="auto">
          <a:xfrm flipV="1">
            <a:off x="4597980" y="4665752"/>
            <a:ext cx="3165475"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13" name="Line 5"/>
          <p:cNvSpPr>
            <a:spLocks noChangeShapeType="1"/>
          </p:cNvSpPr>
          <p:nvPr/>
        </p:nvSpPr>
        <p:spPr bwMode="auto">
          <a:xfrm flipV="1">
            <a:off x="4597980" y="4784814"/>
            <a:ext cx="712787" cy="33338"/>
          </a:xfrm>
          <a:prstGeom prst="line">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14" name="Text Box 6"/>
          <p:cNvSpPr txBox="1">
            <a:spLocks noChangeArrowheads="1"/>
          </p:cNvSpPr>
          <p:nvPr/>
        </p:nvSpPr>
        <p:spPr bwMode="auto">
          <a:xfrm>
            <a:off x="4736976" y="4665752"/>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a</a:t>
            </a:r>
            <a: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a:t>1</a:t>
            </a:r>
          </a:p>
        </p:txBody>
      </p:sp>
      <p:sp>
        <p:nvSpPr>
          <p:cNvPr id="196615" name="Line 7"/>
          <p:cNvSpPr>
            <a:spLocks noChangeShapeType="1"/>
          </p:cNvSpPr>
          <p:nvPr/>
        </p:nvSpPr>
        <p:spPr bwMode="auto">
          <a:xfrm flipV="1">
            <a:off x="4597980" y="4121239"/>
            <a:ext cx="282575" cy="696913"/>
          </a:xfrm>
          <a:prstGeom prst="line">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16" name="Text Box 8"/>
          <p:cNvSpPr txBox="1">
            <a:spLocks noChangeArrowheads="1"/>
          </p:cNvSpPr>
          <p:nvPr/>
        </p:nvSpPr>
        <p:spPr bwMode="auto">
          <a:xfrm>
            <a:off x="4355976" y="4087902"/>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a</a:t>
            </a:r>
            <a: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a:t>2</a:t>
            </a:r>
          </a:p>
        </p:txBody>
      </p:sp>
      <p:sp>
        <p:nvSpPr>
          <p:cNvPr id="196617" name="Oval 9"/>
          <p:cNvSpPr>
            <a:spLocks noChangeArrowheads="1"/>
          </p:cNvSpPr>
          <p:nvPr/>
        </p:nvSpPr>
        <p:spPr bwMode="auto">
          <a:xfrm>
            <a:off x="6144205" y="2532152"/>
            <a:ext cx="71437"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18" name="Line 10"/>
          <p:cNvSpPr>
            <a:spLocks noChangeShapeType="1"/>
          </p:cNvSpPr>
          <p:nvPr/>
        </p:nvSpPr>
        <p:spPr bwMode="auto">
          <a:xfrm flipV="1">
            <a:off x="4597980" y="2608352"/>
            <a:ext cx="1546225"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19" name="Text Box 11"/>
          <p:cNvSpPr txBox="1">
            <a:spLocks noChangeArrowheads="1"/>
          </p:cNvSpPr>
          <p:nvPr/>
        </p:nvSpPr>
        <p:spPr bwMode="auto">
          <a:xfrm>
            <a:off x="6240749" y="2379752"/>
            <a:ext cx="356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a:ln>
                  <a:noFill/>
                </a:ln>
                <a:solidFill>
                  <a:srgbClr val="000000"/>
                </a:solidFill>
                <a:effectLst/>
                <a:uLnTx/>
                <a:uFillTx/>
                <a:latin typeface="Times New Roman"/>
                <a:ea typeface="ＭＳ Ｐゴシック"/>
                <a:cs typeface="+mn-cs"/>
              </a:rPr>
              <a:t>P</a:t>
            </a:r>
            <a:endParaRPr kumimoji="1" lang="en-US" altLang="ja-JP" sz="2400" b="1" i="0" u="none" strike="noStrike" kern="1200" cap="none" spc="0" normalizeH="0" baseline="-25000" noProof="0">
              <a:ln>
                <a:noFill/>
              </a:ln>
              <a:solidFill>
                <a:srgbClr val="000000"/>
              </a:solidFill>
              <a:effectLst/>
              <a:uLnTx/>
              <a:uFillTx/>
              <a:latin typeface="Times New Roman"/>
              <a:ea typeface="ＭＳ Ｐゴシック"/>
              <a:cs typeface="+mn-cs"/>
            </a:endParaRPr>
          </a:p>
        </p:txBody>
      </p:sp>
      <p:sp>
        <p:nvSpPr>
          <p:cNvPr id="196620" name="Line 12"/>
          <p:cNvSpPr>
            <a:spLocks noChangeShapeType="1"/>
          </p:cNvSpPr>
          <p:nvPr/>
        </p:nvSpPr>
        <p:spPr bwMode="auto">
          <a:xfrm flipH="1">
            <a:off x="5321880" y="2454364"/>
            <a:ext cx="903287" cy="235267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21" name="Line 13"/>
          <p:cNvSpPr>
            <a:spLocks noChangeShapeType="1"/>
          </p:cNvSpPr>
          <p:nvPr/>
        </p:nvSpPr>
        <p:spPr bwMode="auto">
          <a:xfrm flipV="1">
            <a:off x="5440942" y="2575014"/>
            <a:ext cx="815975" cy="222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22" name="Text Box 14"/>
          <p:cNvSpPr txBox="1">
            <a:spLocks noChangeArrowheads="1"/>
          </p:cNvSpPr>
          <p:nvPr/>
        </p:nvSpPr>
        <p:spPr bwMode="auto">
          <a:xfrm>
            <a:off x="5143510" y="4665752"/>
            <a:ext cx="5774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a:ea typeface="ＭＳ Ｐゴシック"/>
                <a:cs typeface="+mn-cs"/>
              </a:rPr>
              <a:t>n</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,1</a:t>
            </a:r>
          </a:p>
        </p:txBody>
      </p:sp>
      <p:sp>
        <p:nvSpPr>
          <p:cNvPr id="196623" name="Text Box 15"/>
          <p:cNvSpPr txBox="1">
            <a:spLocks noChangeArrowheads="1"/>
          </p:cNvSpPr>
          <p:nvPr/>
        </p:nvSpPr>
        <p:spPr bwMode="auto">
          <a:xfrm>
            <a:off x="4930703" y="2238464"/>
            <a:ext cx="5774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a:ea typeface="ＭＳ Ｐゴシック"/>
                <a:cs typeface="+mn-cs"/>
              </a:rPr>
              <a:t>n</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,2</a:t>
            </a:r>
          </a:p>
        </p:txBody>
      </p:sp>
      <p:sp>
        <p:nvSpPr>
          <p:cNvPr id="196624" name="Text Box 16"/>
          <p:cNvSpPr txBox="1">
            <a:spLocks noChangeArrowheads="1"/>
          </p:cNvSpPr>
          <p:nvPr/>
        </p:nvSpPr>
        <p:spPr bwMode="auto">
          <a:xfrm>
            <a:off x="6564853" y="2348880"/>
            <a:ext cx="21836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r</a:t>
            </a:r>
            <a:r>
              <a:rPr kumimoji="1" lang="ja-JP" altLang="en-US" sz="2400" b="1"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a:ea typeface="ＭＳ Ｐゴシック"/>
                <a:cs typeface="+mn-cs"/>
              </a:rPr>
              <a:t>g,</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1</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rPr>
              <a:t>1</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a:ea typeface="ＭＳ Ｐゴシック"/>
                <a:cs typeface="+mn-cs"/>
              </a:rPr>
              <a:t>g,</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2</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rPr>
              <a:t>2</a:t>
            </a:r>
          </a:p>
        </p:txBody>
      </p:sp>
      <p:sp>
        <p:nvSpPr>
          <p:cNvPr id="196643" name="Rectangle 35"/>
          <p:cNvSpPr>
            <a:spLocks noChangeArrowheads="1"/>
          </p:cNvSpPr>
          <p:nvPr/>
        </p:nvSpPr>
        <p:spPr bwMode="auto">
          <a:xfrm>
            <a:off x="4615625" y="859572"/>
            <a:ext cx="41633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一般座標</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非直交系 </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(Non-Cartesian)</a:t>
            </a:r>
          </a:p>
        </p:txBody>
      </p:sp>
      <p:sp>
        <p:nvSpPr>
          <p:cNvPr id="62" name="Rectangle 35">
            <a:extLst>
              <a:ext uri="{FF2B5EF4-FFF2-40B4-BE49-F238E27FC236}">
                <a16:creationId xmlns:a16="http://schemas.microsoft.com/office/drawing/2014/main" id="{A2C695F3-AD6D-46EB-98B8-7A36DAF63213}"/>
              </a:ext>
            </a:extLst>
          </p:cNvPr>
          <p:cNvSpPr>
            <a:spLocks noChangeArrowheads="1"/>
          </p:cNvSpPr>
          <p:nvPr/>
        </p:nvSpPr>
        <p:spPr bwMode="auto">
          <a:xfrm>
            <a:off x="98984" y="868650"/>
            <a:ext cx="42569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直交座標系 </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(Orthogonal)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デカルト座標系 </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(Cartesian)</a:t>
            </a:r>
          </a:p>
        </p:txBody>
      </p:sp>
      <p:cxnSp>
        <p:nvCxnSpPr>
          <p:cNvPr id="3" name="直線コネクタ 2">
            <a:extLst>
              <a:ext uri="{FF2B5EF4-FFF2-40B4-BE49-F238E27FC236}">
                <a16:creationId xmlns:a16="http://schemas.microsoft.com/office/drawing/2014/main" id="{23327C94-8E92-4567-BDAC-6D7F111F2B5E}"/>
              </a:ext>
            </a:extLst>
          </p:cNvPr>
          <p:cNvCxnSpPr/>
          <p:nvPr/>
        </p:nvCxnSpPr>
        <p:spPr>
          <a:xfrm>
            <a:off x="691332" y="4789473"/>
            <a:ext cx="35926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線矢印コネクタ 4">
            <a:extLst>
              <a:ext uri="{FF2B5EF4-FFF2-40B4-BE49-F238E27FC236}">
                <a16:creationId xmlns:a16="http://schemas.microsoft.com/office/drawing/2014/main" id="{5F5F383D-C15D-41DF-9C6D-D03A0CCEC1D7}"/>
              </a:ext>
            </a:extLst>
          </p:cNvPr>
          <p:cNvCxnSpPr/>
          <p:nvPr/>
        </p:nvCxnSpPr>
        <p:spPr>
          <a:xfrm flipV="1">
            <a:off x="691332" y="1651000"/>
            <a:ext cx="0" cy="3154786"/>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線矢印コネクタ 66">
            <a:extLst>
              <a:ext uri="{FF2B5EF4-FFF2-40B4-BE49-F238E27FC236}">
                <a16:creationId xmlns:a16="http://schemas.microsoft.com/office/drawing/2014/main" id="{64FDAE8D-93EC-4790-92A5-42CE1C8821E3}"/>
              </a:ext>
            </a:extLst>
          </p:cNvPr>
          <p:cNvCxnSpPr>
            <a:cxnSpLocks/>
          </p:cNvCxnSpPr>
          <p:nvPr/>
        </p:nvCxnSpPr>
        <p:spPr>
          <a:xfrm flipV="1">
            <a:off x="683568" y="3855720"/>
            <a:ext cx="0" cy="950066"/>
          </a:xfrm>
          <a:prstGeom prst="straightConnector1">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0" name="直線矢印コネクタ 69">
            <a:extLst>
              <a:ext uri="{FF2B5EF4-FFF2-40B4-BE49-F238E27FC236}">
                <a16:creationId xmlns:a16="http://schemas.microsoft.com/office/drawing/2014/main" id="{7243B95D-DED5-4950-A548-085CBB944ABC}"/>
              </a:ext>
            </a:extLst>
          </p:cNvPr>
          <p:cNvCxnSpPr>
            <a:cxnSpLocks/>
          </p:cNvCxnSpPr>
          <p:nvPr/>
        </p:nvCxnSpPr>
        <p:spPr>
          <a:xfrm>
            <a:off x="691188" y="4797152"/>
            <a:ext cx="855712" cy="0"/>
          </a:xfrm>
          <a:prstGeom prst="straightConnector1">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2" name="Text Box 6">
            <a:extLst>
              <a:ext uri="{FF2B5EF4-FFF2-40B4-BE49-F238E27FC236}">
                <a16:creationId xmlns:a16="http://schemas.microsoft.com/office/drawing/2014/main" id="{ECB45880-45E0-49E9-88F1-CEBB5EA41AA8}"/>
              </a:ext>
            </a:extLst>
          </p:cNvPr>
          <p:cNvSpPr txBox="1">
            <a:spLocks noChangeArrowheads="1"/>
          </p:cNvSpPr>
          <p:nvPr/>
        </p:nvSpPr>
        <p:spPr bwMode="auto">
          <a:xfrm>
            <a:off x="827584" y="4653136"/>
            <a:ext cx="4235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e</a:t>
            </a:r>
            <a: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a:t>1</a:t>
            </a:r>
          </a:p>
        </p:txBody>
      </p:sp>
      <p:sp>
        <p:nvSpPr>
          <p:cNvPr id="73" name="Line 10">
            <a:extLst>
              <a:ext uri="{FF2B5EF4-FFF2-40B4-BE49-F238E27FC236}">
                <a16:creationId xmlns:a16="http://schemas.microsoft.com/office/drawing/2014/main" id="{F60786C4-E154-496B-9E6D-39F7B8D9A021}"/>
              </a:ext>
            </a:extLst>
          </p:cNvPr>
          <p:cNvSpPr>
            <a:spLocks noChangeShapeType="1"/>
          </p:cNvSpPr>
          <p:nvPr/>
        </p:nvSpPr>
        <p:spPr bwMode="auto">
          <a:xfrm flipV="1">
            <a:off x="702236" y="2577480"/>
            <a:ext cx="1546225"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74" name="Text Box 11">
            <a:extLst>
              <a:ext uri="{FF2B5EF4-FFF2-40B4-BE49-F238E27FC236}">
                <a16:creationId xmlns:a16="http://schemas.microsoft.com/office/drawing/2014/main" id="{8DAEF374-8D9E-4791-8790-7E43215CE297}"/>
              </a:ext>
            </a:extLst>
          </p:cNvPr>
          <p:cNvSpPr txBox="1">
            <a:spLocks noChangeArrowheads="1"/>
          </p:cNvSpPr>
          <p:nvPr/>
        </p:nvSpPr>
        <p:spPr bwMode="auto">
          <a:xfrm>
            <a:off x="2123728" y="2204864"/>
            <a:ext cx="356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P</a:t>
            </a:r>
            <a:endPar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endParaRPr>
          </a:p>
        </p:txBody>
      </p:sp>
      <p:sp>
        <p:nvSpPr>
          <p:cNvPr id="75" name="Text Box 16">
            <a:extLst>
              <a:ext uri="{FF2B5EF4-FFF2-40B4-BE49-F238E27FC236}">
                <a16:creationId xmlns:a16="http://schemas.microsoft.com/office/drawing/2014/main" id="{3A81BAC7-AAE7-4999-805E-6354DB0B3FB9}"/>
              </a:ext>
            </a:extLst>
          </p:cNvPr>
          <p:cNvSpPr txBox="1">
            <a:spLocks noChangeArrowheads="1"/>
          </p:cNvSpPr>
          <p:nvPr/>
        </p:nvSpPr>
        <p:spPr bwMode="auto">
          <a:xfrm>
            <a:off x="2410831" y="2175247"/>
            <a:ext cx="21611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r</a:t>
            </a:r>
            <a:r>
              <a:rPr kumimoji="1" lang="ja-JP" altLang="en-US" sz="2400" b="1"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a:ea typeface="ＭＳ Ｐゴシック"/>
                <a:cs typeface="+mn-cs"/>
              </a:rPr>
              <a:t>c,</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1</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e</a:t>
            </a:r>
            <a:r>
              <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rPr>
              <a:t>1</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c,2</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e</a:t>
            </a:r>
            <a:r>
              <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rPr>
              <a:t>2</a:t>
            </a:r>
          </a:p>
        </p:txBody>
      </p:sp>
      <p:sp>
        <p:nvSpPr>
          <p:cNvPr id="77" name="Text Box 8">
            <a:extLst>
              <a:ext uri="{FF2B5EF4-FFF2-40B4-BE49-F238E27FC236}">
                <a16:creationId xmlns:a16="http://schemas.microsoft.com/office/drawing/2014/main" id="{0A8C866C-F159-40A6-823F-E2B40C9C86DA}"/>
              </a:ext>
            </a:extLst>
          </p:cNvPr>
          <p:cNvSpPr txBox="1">
            <a:spLocks noChangeArrowheads="1"/>
          </p:cNvSpPr>
          <p:nvPr/>
        </p:nvSpPr>
        <p:spPr bwMode="auto">
          <a:xfrm>
            <a:off x="323246" y="4005064"/>
            <a:ext cx="4235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e</a:t>
            </a:r>
            <a: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a:t>2</a:t>
            </a:r>
          </a:p>
        </p:txBody>
      </p:sp>
      <p:cxnSp>
        <p:nvCxnSpPr>
          <p:cNvPr id="78" name="直線矢印コネクタ 77">
            <a:extLst>
              <a:ext uri="{FF2B5EF4-FFF2-40B4-BE49-F238E27FC236}">
                <a16:creationId xmlns:a16="http://schemas.microsoft.com/office/drawing/2014/main" id="{50C5D394-3CB8-4DFA-8A53-61D2E94D4E6D}"/>
              </a:ext>
            </a:extLst>
          </p:cNvPr>
          <p:cNvCxnSpPr/>
          <p:nvPr/>
        </p:nvCxnSpPr>
        <p:spPr>
          <a:xfrm flipV="1">
            <a:off x="2241456" y="2613660"/>
            <a:ext cx="0" cy="2192126"/>
          </a:xfrm>
          <a:prstGeom prst="straightConnector1">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矢印コネクタ 79">
            <a:extLst>
              <a:ext uri="{FF2B5EF4-FFF2-40B4-BE49-F238E27FC236}">
                <a16:creationId xmlns:a16="http://schemas.microsoft.com/office/drawing/2014/main" id="{6B67340D-21DB-425B-B27F-B9D92A5D70A0}"/>
              </a:ext>
            </a:extLst>
          </p:cNvPr>
          <p:cNvCxnSpPr/>
          <p:nvPr/>
        </p:nvCxnSpPr>
        <p:spPr>
          <a:xfrm flipV="1">
            <a:off x="686232" y="2597239"/>
            <a:ext cx="1562229" cy="2287"/>
          </a:xfrm>
          <a:prstGeom prst="straightConnector1">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3" name="Text Box 6">
                <a:extLst>
                  <a:ext uri="{FF2B5EF4-FFF2-40B4-BE49-F238E27FC236}">
                    <a16:creationId xmlns:a16="http://schemas.microsoft.com/office/drawing/2014/main" id="{E220FDA5-3B38-4379-A167-7E90DC896319}"/>
                  </a:ext>
                </a:extLst>
              </p:cNvPr>
              <p:cNvSpPr txBox="1">
                <a:spLocks noChangeArrowheads="1"/>
              </p:cNvSpPr>
              <p:nvPr/>
            </p:nvSpPr>
            <p:spPr bwMode="auto">
              <a:xfrm>
                <a:off x="251520" y="5157192"/>
                <a:ext cx="3551165" cy="11344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正規直交系 </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(orthonormal system)</a:t>
                </a:r>
                <a:endParaRPr kumimoji="1" lang="pt-BR" altLang="ja-JP"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pt-BR"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sSub>
                      <m:sSubPr>
                        <m:ctrlPr>
                          <a:rPr kumimoji="1" lang="pt-BR"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𝒆</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sub>
                    </m:sSub>
                    <m: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𝒆</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𝒋</m:t>
                        </m:r>
                      </m:sub>
                    </m:s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𝛿</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𝑖𝑗</m:t>
                        </m:r>
                      </m:sub>
                    </m:sSub>
                  </m:oMath>
                </a14:m>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pt-BR"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d>
                      <m:dPr>
                        <m:begChr m:val="|"/>
                        <m:endChr m:val="|"/>
                        <m:ctrlPr>
                          <a:rPr kumimoji="1" lang="pt-BR"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𝒆</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sub>
                        </m:sSub>
                      </m:e>
                    </m:d>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oMath>
                </a14:m>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 </a:t>
                </a:r>
              </a:p>
            </p:txBody>
          </p:sp>
        </mc:Choice>
        <mc:Fallback xmlns="">
          <p:sp>
            <p:nvSpPr>
              <p:cNvPr id="83" name="Text Box 6">
                <a:extLst>
                  <a:ext uri="{FF2B5EF4-FFF2-40B4-BE49-F238E27FC236}">
                    <a16:creationId xmlns:a16="http://schemas.microsoft.com/office/drawing/2014/main" id="{E220FDA5-3B38-4379-A167-7E90DC896319}"/>
                  </a:ext>
                </a:extLst>
              </p:cNvPr>
              <p:cNvSpPr txBox="1">
                <a:spLocks noRot="1" noChangeAspect="1" noMove="1" noResize="1" noEditPoints="1" noAdjustHandles="1" noChangeArrowheads="1" noChangeShapeType="1" noTextEdit="1"/>
              </p:cNvSpPr>
              <p:nvPr/>
            </p:nvSpPr>
            <p:spPr bwMode="auto">
              <a:xfrm>
                <a:off x="251520" y="5157192"/>
                <a:ext cx="3551165" cy="1134478"/>
              </a:xfrm>
              <a:prstGeom prst="rect">
                <a:avLst/>
              </a:prstGeom>
              <a:blipFill>
                <a:blip r:embed="rId2"/>
                <a:stretch>
                  <a:fillRect l="-1372" t="-4301" r="-343" b="-16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4" name="Text Box 6">
                <a:extLst>
                  <a:ext uri="{FF2B5EF4-FFF2-40B4-BE49-F238E27FC236}">
                    <a16:creationId xmlns:a16="http://schemas.microsoft.com/office/drawing/2014/main" id="{F48C150A-374B-4D6F-9E06-7DC598CBAF9A}"/>
                  </a:ext>
                </a:extLst>
              </p:cNvPr>
              <p:cNvSpPr txBox="1">
                <a:spLocks noChangeArrowheads="1"/>
              </p:cNvSpPr>
              <p:nvPr/>
            </p:nvSpPr>
            <p:spPr bwMode="auto">
              <a:xfrm>
                <a:off x="4693243" y="5157192"/>
                <a:ext cx="4125232" cy="11430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一般座標系 </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(general coordinate system)</a:t>
                </a:r>
                <a:b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sSub>
                      <m:sSubPr>
                        <m:ctrlPr>
                          <a:rPr kumimoji="1" lang="pt-BR"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sub>
                    </m:sSub>
                    <m: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𝒋</m:t>
                        </m:r>
                      </m:sub>
                    </m:s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𝛿</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𝑖𝑗</m:t>
                        </m:r>
                      </m:sub>
                    </m:sSub>
                  </m:oMath>
                </a14:m>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pt-BR"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endPar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endParaRPr>
              </a:p>
            </p:txBody>
          </p:sp>
        </mc:Choice>
        <mc:Fallback xmlns="">
          <p:sp>
            <p:nvSpPr>
              <p:cNvPr id="84" name="Text Box 6">
                <a:extLst>
                  <a:ext uri="{FF2B5EF4-FFF2-40B4-BE49-F238E27FC236}">
                    <a16:creationId xmlns:a16="http://schemas.microsoft.com/office/drawing/2014/main" id="{F48C150A-374B-4D6F-9E06-7DC598CBAF9A}"/>
                  </a:ext>
                </a:extLst>
              </p:cNvPr>
              <p:cNvSpPr txBox="1">
                <a:spLocks noRot="1" noChangeAspect="1" noMove="1" noResize="1" noEditPoints="1" noAdjustHandles="1" noChangeArrowheads="1" noChangeShapeType="1" noTextEdit="1"/>
              </p:cNvSpPr>
              <p:nvPr/>
            </p:nvSpPr>
            <p:spPr bwMode="auto">
              <a:xfrm>
                <a:off x="4693243" y="5157192"/>
                <a:ext cx="4125232" cy="1143005"/>
              </a:xfrm>
              <a:prstGeom prst="rect">
                <a:avLst/>
              </a:prstGeom>
              <a:blipFill>
                <a:blip r:embed="rId3"/>
                <a:stretch>
                  <a:fillRect l="-1329" t="-4278" r="-2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5" name="Text Box 6">
                <a:extLst>
                  <a:ext uri="{FF2B5EF4-FFF2-40B4-BE49-F238E27FC236}">
                    <a16:creationId xmlns:a16="http://schemas.microsoft.com/office/drawing/2014/main" id="{EBCE795D-32FD-488B-97AA-BEA0E1CF11FA}"/>
                  </a:ext>
                </a:extLst>
              </p:cNvPr>
              <p:cNvSpPr txBox="1">
                <a:spLocks noChangeArrowheads="1"/>
              </p:cNvSpPr>
              <p:nvPr/>
            </p:nvSpPr>
            <p:spPr bwMode="auto">
              <a:xfrm>
                <a:off x="2456054" y="6257225"/>
                <a:ext cx="3320333"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1" lang="pt-BR" altLang="ja-JP" sz="18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srgbClr val="000000"/>
                            </a:solidFill>
                            <a:effectLst/>
                            <a:uLnTx/>
                            <a:uFillTx/>
                            <a:latin typeface="Cambria Math" panose="02040503050406030204" pitchFamily="18" charset="0"/>
                            <a:cs typeface="+mn-cs"/>
                          </a:rPr>
                          <m:t>𝒆</m:t>
                        </m:r>
                      </m:e>
                      <m:sub>
                        <m:r>
                          <a:rPr kumimoji="1" lang="en-US" altLang="ja-JP" sz="18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sub>
                    </m:sSub>
                  </m:oMath>
                </a14:m>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sSub>
                      <m:sSubPr>
                        <m:ctrlPr>
                          <a:rPr kumimoji="1" lang="pt-BR" altLang="ja-JP" sz="1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b>
                        <m:r>
                          <a:rPr kumimoji="1" lang="en-US" altLang="ja-JP" sz="18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sub>
                    </m:sSub>
                  </m:oMath>
                </a14:m>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基底ベクトル </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(base</a:t>
                </a: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1800" b="1" i="0"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vecor</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endPar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endParaRPr>
              </a:p>
            </p:txBody>
          </p:sp>
        </mc:Choice>
        <mc:Fallback xmlns="">
          <p:sp>
            <p:nvSpPr>
              <p:cNvPr id="85" name="Text Box 6">
                <a:extLst>
                  <a:ext uri="{FF2B5EF4-FFF2-40B4-BE49-F238E27FC236}">
                    <a16:creationId xmlns:a16="http://schemas.microsoft.com/office/drawing/2014/main" id="{EBCE795D-32FD-488B-97AA-BEA0E1CF11FA}"/>
                  </a:ext>
                </a:extLst>
              </p:cNvPr>
              <p:cNvSpPr txBox="1">
                <a:spLocks noRot="1" noChangeAspect="1" noMove="1" noResize="1" noEditPoints="1" noAdjustHandles="1" noChangeArrowheads="1" noChangeShapeType="1" noTextEdit="1"/>
              </p:cNvSpPr>
              <p:nvPr/>
            </p:nvSpPr>
            <p:spPr bwMode="auto">
              <a:xfrm>
                <a:off x="2456054" y="6257225"/>
                <a:ext cx="3320333" cy="369332"/>
              </a:xfrm>
              <a:prstGeom prst="rect">
                <a:avLst/>
              </a:prstGeom>
              <a:blipFill>
                <a:blip r:embed="rId4"/>
                <a:stretch>
                  <a:fillRect t="-11475" r="-1101" b="-262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Tree>
    <p:extLst>
      <p:ext uri="{BB962C8B-B14F-4D97-AF65-F5344CB8AC3E}">
        <p14:creationId xmlns:p14="http://schemas.microsoft.com/office/powerpoint/2010/main" val="31815558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1199990"/>
          </a:xfrm>
        </p:spPr>
        <p:txBody>
          <a:bodyPr/>
          <a:lstStyle/>
          <a:p>
            <a:pPr eaLnBrk="1" hangingPunct="1"/>
            <a:r>
              <a:rPr lang="en-US" altLang="ja-JP" sz="3600" b="1" dirty="0">
                <a:solidFill>
                  <a:srgbClr val="0000FF"/>
                </a:solidFill>
                <a:latin typeface="+mn-lt"/>
                <a:ea typeface="+mn-ea"/>
              </a:rPr>
              <a:t>Cartesian – general </a:t>
            </a:r>
            <a:r>
              <a:rPr lang="en-US" altLang="ja-JP" sz="3600" b="1" dirty="0" err="1">
                <a:solidFill>
                  <a:srgbClr val="0000FF"/>
                </a:solidFill>
                <a:latin typeface="+mn-lt"/>
                <a:ea typeface="+mn-ea"/>
              </a:rPr>
              <a:t>coord</a:t>
            </a:r>
            <a:r>
              <a:rPr lang="en-US" altLang="ja-JP" sz="3600" b="1" dirty="0">
                <a:solidFill>
                  <a:srgbClr val="0000FF"/>
                </a:solidFill>
                <a:latin typeface="+mn-lt"/>
                <a:ea typeface="+mn-ea"/>
              </a:rPr>
              <a:t>. Conversion</a:t>
            </a:r>
            <a:br>
              <a:rPr lang="en-US" altLang="ja-JP" sz="3600" b="1" dirty="0">
                <a:solidFill>
                  <a:srgbClr val="0000FF"/>
                </a:solidFill>
                <a:latin typeface="+mn-lt"/>
                <a:ea typeface="+mn-ea"/>
              </a:rPr>
            </a:br>
            <a:r>
              <a:rPr lang="en-US" altLang="ja-JP" sz="2800" dirty="0">
                <a:solidFill>
                  <a:schemeClr val="tx1"/>
                </a:solidFill>
                <a:latin typeface="+mn-lt"/>
                <a:ea typeface="+mn-ea"/>
              </a:rPr>
              <a:t>(</a:t>
            </a:r>
            <a:r>
              <a:rPr lang="ja-JP" altLang="en-US" sz="2800" dirty="0">
                <a:solidFill>
                  <a:schemeClr val="tx1"/>
                </a:solidFill>
                <a:latin typeface="+mn-lt"/>
                <a:ea typeface="+mn-ea"/>
              </a:rPr>
              <a:t>直交系 － 一般座標系変換</a:t>
            </a:r>
            <a:r>
              <a:rPr lang="en-US" altLang="ja-JP" sz="2800" dirty="0">
                <a:solidFill>
                  <a:schemeClr val="tx1"/>
                </a:solidFill>
                <a:latin typeface="+mn-lt"/>
                <a:ea typeface="+mn-ea"/>
              </a:rPr>
              <a:t>)</a:t>
            </a:r>
            <a:endParaRPr lang="ja-JP" altLang="en-US" sz="3600" dirty="0">
              <a:solidFill>
                <a:schemeClr val="tx1"/>
              </a:solidFill>
              <a:latin typeface="+mn-lt"/>
              <a:ea typeface="+mn-ea"/>
            </a:endParaRPr>
          </a:p>
        </p:txBody>
      </p:sp>
      <p:sp>
        <p:nvSpPr>
          <p:cNvPr id="75" name="Text Box 16">
            <a:extLst>
              <a:ext uri="{FF2B5EF4-FFF2-40B4-BE49-F238E27FC236}">
                <a16:creationId xmlns:a16="http://schemas.microsoft.com/office/drawing/2014/main" id="{3A81BAC7-AAE7-4999-805E-6354DB0B3FB9}"/>
              </a:ext>
            </a:extLst>
          </p:cNvPr>
          <p:cNvSpPr txBox="1">
            <a:spLocks noChangeArrowheads="1"/>
          </p:cNvSpPr>
          <p:nvPr/>
        </p:nvSpPr>
        <p:spPr bwMode="auto">
          <a:xfrm>
            <a:off x="323528" y="1463217"/>
            <a:ext cx="51828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200" b="1" i="1" u="none" strike="noStrike" kern="1200" cap="none" spc="0" normalizeH="0" baseline="0" noProof="0" dirty="0">
                <a:ln>
                  <a:noFill/>
                </a:ln>
                <a:solidFill>
                  <a:srgbClr val="FF0000"/>
                </a:solidFill>
                <a:effectLst/>
                <a:uLnTx/>
                <a:uFillTx/>
                <a:latin typeface="Times New Roman"/>
                <a:ea typeface="ＭＳ Ｐゴシック"/>
                <a:cs typeface="+mn-cs"/>
              </a:rPr>
              <a:t>r</a:t>
            </a:r>
            <a:r>
              <a:rPr kumimoji="1" lang="ja-JP" altLang="en-US" sz="3200" b="1" i="1"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3200" b="1" i="1"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3200" b="1" i="1"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3200" b="0"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3200" b="0" i="1" u="none" strike="noStrike" kern="1200" cap="none" spc="0" normalizeH="0" baseline="-25000" noProof="0" dirty="0">
                <a:ln>
                  <a:noFill/>
                </a:ln>
                <a:solidFill>
                  <a:srgbClr val="FF0000"/>
                </a:solidFill>
                <a:effectLst/>
                <a:uLnTx/>
                <a:uFillTx/>
                <a:latin typeface="Times New Roman"/>
                <a:ea typeface="ＭＳ Ｐゴシック"/>
                <a:cs typeface="+mn-cs"/>
              </a:rPr>
              <a:t>c,</a:t>
            </a:r>
            <a:r>
              <a:rPr kumimoji="1" lang="en-US" altLang="ja-JP" sz="3200" b="0" i="0" u="none" strike="noStrike" kern="1200" cap="none" spc="0" normalizeH="0" baseline="-25000" noProof="0" dirty="0">
                <a:ln>
                  <a:noFill/>
                </a:ln>
                <a:solidFill>
                  <a:srgbClr val="FF0000"/>
                </a:solidFill>
                <a:effectLst/>
                <a:uLnTx/>
                <a:uFillTx/>
                <a:latin typeface="Times New Roman"/>
                <a:ea typeface="ＭＳ Ｐゴシック"/>
                <a:cs typeface="+mn-cs"/>
              </a:rPr>
              <a:t>1</a:t>
            </a:r>
            <a:r>
              <a:rPr kumimoji="1" lang="en-US" altLang="ja-JP" sz="3200" b="1" i="1" u="none" strike="noStrike" kern="1200" cap="none" spc="0" normalizeH="0" baseline="0" noProof="0" dirty="0">
                <a:ln>
                  <a:noFill/>
                </a:ln>
                <a:solidFill>
                  <a:srgbClr val="FF0000"/>
                </a:solidFill>
                <a:effectLst/>
                <a:uLnTx/>
                <a:uFillTx/>
                <a:latin typeface="Times New Roman"/>
                <a:ea typeface="ＭＳ Ｐゴシック"/>
                <a:cs typeface="+mn-cs"/>
              </a:rPr>
              <a:t>e</a:t>
            </a:r>
            <a:r>
              <a:rPr kumimoji="1" lang="en-US" altLang="ja-JP" sz="3200" b="1" i="0" u="none" strike="noStrike" kern="1200" cap="none" spc="0" normalizeH="0" baseline="-25000" noProof="0" dirty="0">
                <a:ln>
                  <a:noFill/>
                </a:ln>
                <a:solidFill>
                  <a:srgbClr val="FF0000"/>
                </a:solidFill>
                <a:effectLst/>
                <a:uLnTx/>
                <a:uFillTx/>
                <a:latin typeface="Times New Roman"/>
                <a:ea typeface="ＭＳ Ｐゴシック"/>
                <a:cs typeface="+mn-cs"/>
              </a:rPr>
              <a:t>1</a:t>
            </a:r>
            <a:r>
              <a:rPr kumimoji="1" lang="en-US" altLang="ja-JP" sz="32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3200" b="0"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3200" b="0" i="0" u="none" strike="noStrike" kern="1200" cap="none" spc="0" normalizeH="0" baseline="-25000" noProof="0" dirty="0">
                <a:ln>
                  <a:noFill/>
                </a:ln>
                <a:solidFill>
                  <a:srgbClr val="FF0000"/>
                </a:solidFill>
                <a:effectLst/>
                <a:uLnTx/>
                <a:uFillTx/>
                <a:latin typeface="Times New Roman"/>
                <a:ea typeface="ＭＳ Ｐゴシック"/>
                <a:cs typeface="+mn-cs"/>
              </a:rPr>
              <a:t>c,2</a:t>
            </a:r>
            <a:r>
              <a:rPr kumimoji="1" lang="en-US" altLang="ja-JP" sz="3200" b="1" i="1" u="none" strike="noStrike" kern="1200" cap="none" spc="0" normalizeH="0" baseline="0" noProof="0" dirty="0">
                <a:ln>
                  <a:noFill/>
                </a:ln>
                <a:solidFill>
                  <a:srgbClr val="FF0000"/>
                </a:solidFill>
                <a:effectLst/>
                <a:uLnTx/>
                <a:uFillTx/>
                <a:latin typeface="Times New Roman"/>
                <a:ea typeface="ＭＳ Ｐゴシック"/>
                <a:cs typeface="+mn-cs"/>
              </a:rPr>
              <a:t>e</a:t>
            </a:r>
            <a:r>
              <a:rPr kumimoji="1" lang="en-US" altLang="ja-JP" sz="3200" b="1" i="0" u="none" strike="noStrike" kern="1200" cap="none" spc="0" normalizeH="0" baseline="-25000" noProof="0" dirty="0">
                <a:ln>
                  <a:noFill/>
                </a:ln>
                <a:solidFill>
                  <a:srgbClr val="FF0000"/>
                </a:solidFill>
                <a:effectLst/>
                <a:uLnTx/>
                <a:uFillTx/>
                <a:latin typeface="Times New Roman"/>
                <a:ea typeface="ＭＳ Ｐゴシック"/>
                <a:cs typeface="+mn-cs"/>
              </a:rPr>
              <a:t>2</a:t>
            </a:r>
            <a:r>
              <a:rPr kumimoji="1" lang="en-US" altLang="ja-JP" sz="3200" b="1" i="1"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3200" b="1" i="1"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3200" b="0"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3200" b="0" i="1" u="none" strike="noStrike" kern="1200" cap="none" spc="0" normalizeH="0" baseline="-25000" noProof="0" dirty="0">
                <a:ln>
                  <a:noFill/>
                </a:ln>
                <a:solidFill>
                  <a:srgbClr val="FF0000"/>
                </a:solidFill>
                <a:effectLst/>
                <a:uLnTx/>
                <a:uFillTx/>
                <a:latin typeface="Times New Roman"/>
                <a:ea typeface="ＭＳ Ｐゴシック"/>
                <a:cs typeface="+mn-cs"/>
              </a:rPr>
              <a:t>g,</a:t>
            </a:r>
            <a:r>
              <a:rPr kumimoji="1" lang="en-US" altLang="ja-JP" sz="3200" b="0" i="0" u="none" strike="noStrike" kern="1200" cap="none" spc="0" normalizeH="0" baseline="-25000" noProof="0" dirty="0">
                <a:ln>
                  <a:noFill/>
                </a:ln>
                <a:solidFill>
                  <a:srgbClr val="FF0000"/>
                </a:solidFill>
                <a:effectLst/>
                <a:uLnTx/>
                <a:uFillTx/>
                <a:latin typeface="Times New Roman"/>
                <a:ea typeface="ＭＳ Ｐゴシック"/>
                <a:cs typeface="+mn-cs"/>
              </a:rPr>
              <a:t>1</a:t>
            </a:r>
            <a:r>
              <a:rPr kumimoji="1" lang="en-US" altLang="ja-JP" sz="3200" b="1" i="1" u="none" strike="noStrike" kern="1200" cap="none" spc="0" normalizeH="0" baseline="0" noProof="0" dirty="0">
                <a:ln>
                  <a:noFill/>
                </a:ln>
                <a:solidFill>
                  <a:srgbClr val="FF0000"/>
                </a:solidFill>
                <a:effectLst/>
                <a:uLnTx/>
                <a:uFillTx/>
                <a:latin typeface="Times New Roman"/>
                <a:ea typeface="ＭＳ Ｐゴシック"/>
                <a:cs typeface="+mn-cs"/>
              </a:rPr>
              <a:t>a</a:t>
            </a:r>
            <a:r>
              <a:rPr kumimoji="1" lang="en-US" altLang="ja-JP" sz="3200" b="1" i="0" u="none" strike="noStrike" kern="1200" cap="none" spc="0" normalizeH="0" baseline="-25000" noProof="0" dirty="0">
                <a:ln>
                  <a:noFill/>
                </a:ln>
                <a:solidFill>
                  <a:srgbClr val="FF0000"/>
                </a:solidFill>
                <a:effectLst/>
                <a:uLnTx/>
                <a:uFillTx/>
                <a:latin typeface="Times New Roman"/>
                <a:ea typeface="ＭＳ Ｐゴシック"/>
                <a:cs typeface="+mn-cs"/>
              </a:rPr>
              <a:t>1</a:t>
            </a:r>
            <a:r>
              <a:rPr kumimoji="1" lang="en-US" altLang="ja-JP" sz="32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3200" b="0"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3200" b="0" i="0" u="none" strike="noStrike" kern="1200" cap="none" spc="0" normalizeH="0" baseline="-25000" noProof="0" dirty="0">
                <a:ln>
                  <a:noFill/>
                </a:ln>
                <a:solidFill>
                  <a:srgbClr val="FF0000"/>
                </a:solidFill>
                <a:effectLst/>
                <a:uLnTx/>
                <a:uFillTx/>
                <a:latin typeface="Times New Roman"/>
                <a:ea typeface="ＭＳ Ｐゴシック"/>
                <a:cs typeface="+mn-cs"/>
              </a:rPr>
              <a:t>g,2</a:t>
            </a:r>
            <a:r>
              <a:rPr kumimoji="1" lang="en-US" altLang="ja-JP" sz="3200" b="1" i="1" u="none" strike="noStrike" kern="1200" cap="none" spc="0" normalizeH="0" baseline="0" noProof="0" dirty="0">
                <a:ln>
                  <a:noFill/>
                </a:ln>
                <a:solidFill>
                  <a:srgbClr val="FF0000"/>
                </a:solidFill>
                <a:effectLst/>
                <a:uLnTx/>
                <a:uFillTx/>
                <a:latin typeface="Times New Roman"/>
                <a:ea typeface="ＭＳ Ｐゴシック"/>
                <a:cs typeface="+mn-cs"/>
              </a:rPr>
              <a:t>a</a:t>
            </a:r>
            <a:r>
              <a:rPr kumimoji="1" lang="en-US" altLang="ja-JP" sz="3200" b="1" i="0" u="none" strike="noStrike" kern="1200" cap="none" spc="0" normalizeH="0" baseline="-25000" noProof="0" dirty="0">
                <a:ln>
                  <a:noFill/>
                </a:ln>
                <a:solidFill>
                  <a:srgbClr val="FF0000"/>
                </a:solidFill>
                <a:effectLst/>
                <a:uLnTx/>
                <a:uFillTx/>
                <a:latin typeface="Times New Roman"/>
                <a:ea typeface="ＭＳ Ｐゴシック"/>
                <a:cs typeface="+mn-cs"/>
              </a:rPr>
              <a:t>2</a:t>
            </a:r>
          </a:p>
        </p:txBody>
      </p:sp>
      <mc:AlternateContent xmlns:mc="http://schemas.openxmlformats.org/markup-compatibility/2006" xmlns:a14="http://schemas.microsoft.com/office/drawing/2010/main">
        <mc:Choice Requires="a14">
          <p:sp>
            <p:nvSpPr>
              <p:cNvPr id="33" name="Text Box 16">
                <a:extLst>
                  <a:ext uri="{FF2B5EF4-FFF2-40B4-BE49-F238E27FC236}">
                    <a16:creationId xmlns:a16="http://schemas.microsoft.com/office/drawing/2014/main" id="{C47D1F95-57D1-429C-9CBF-0186638BCA5E}"/>
                  </a:ext>
                </a:extLst>
              </p:cNvPr>
              <p:cNvSpPr txBox="1">
                <a:spLocks noChangeArrowheads="1"/>
              </p:cNvSpPr>
              <p:nvPr/>
            </p:nvSpPr>
            <p:spPr bwMode="auto">
              <a:xfrm>
                <a:off x="707712" y="2190193"/>
                <a:ext cx="3830792" cy="8309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a:ea typeface="ＭＳ Ｐゴシック"/>
                    <a:cs typeface="+mn-cs"/>
                  </a:rPr>
                  <a:t>c,</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1</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a:ea typeface="ＭＳ Ｐゴシック"/>
                    <a:cs typeface="+mn-cs"/>
                  </a:rPr>
                  <a:t>g,</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1</a:t>
                </a:r>
                <a:r>
                  <a:rPr kumimoji="1" lang="pt-BR"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pt-BR"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m:t>
                        </m:r>
                      </m:sub>
                    </m:sSub>
                    <m: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𝒆</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m:t>
                        </m:r>
                      </m:sub>
                    </m:s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oMath>
                </a14:m>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g,2</a:t>
                </a:r>
                <a:r>
                  <a:rPr kumimoji="1" lang="pt-BR"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𝒆</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oMath>
                </a14:m>
                <a:endPar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a:ea typeface="ＭＳ Ｐゴシック"/>
                    <a:cs typeface="+mn-cs"/>
                  </a:rPr>
                  <a:t>c,</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2</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a:ea typeface="ＭＳ Ｐゴシック"/>
                    <a:cs typeface="+mn-cs"/>
                  </a:rPr>
                  <a:t>g,</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1</a:t>
                </a:r>
                <a:r>
                  <a:rPr kumimoji="1" lang="pt-BR"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pt-BR"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m:t>
                        </m:r>
                      </m:sub>
                    </m:sSub>
                    <m: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𝒆</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oMath>
                </a14:m>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g,2</a:t>
                </a:r>
                <a:r>
                  <a:rPr kumimoji="1" lang="pt-BR"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𝒆</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oMath>
                </a14:m>
                <a:endPar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endParaRPr>
              </a:p>
            </p:txBody>
          </p:sp>
        </mc:Choice>
        <mc:Fallback xmlns="">
          <p:sp>
            <p:nvSpPr>
              <p:cNvPr id="33" name="Text Box 16">
                <a:extLst>
                  <a:ext uri="{FF2B5EF4-FFF2-40B4-BE49-F238E27FC236}">
                    <a16:creationId xmlns:a16="http://schemas.microsoft.com/office/drawing/2014/main" id="{C47D1F95-57D1-429C-9CBF-0186638BCA5E}"/>
                  </a:ext>
                </a:extLst>
              </p:cNvPr>
              <p:cNvSpPr txBox="1">
                <a:spLocks noRot="1" noChangeAspect="1" noMove="1" noResize="1" noEditPoints="1" noAdjustHandles="1" noChangeArrowheads="1" noChangeShapeType="1" noTextEdit="1"/>
              </p:cNvSpPr>
              <p:nvPr/>
            </p:nvSpPr>
            <p:spPr bwMode="auto">
              <a:xfrm>
                <a:off x="707712" y="2190193"/>
                <a:ext cx="3830792" cy="830997"/>
              </a:xfrm>
              <a:prstGeom prst="rect">
                <a:avLst/>
              </a:prstGeom>
              <a:blipFill>
                <a:blip r:embed="rId2"/>
                <a:stretch>
                  <a:fillRect l="-2385" t="-5839" b="-153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7BB4793-4F48-498F-B3DA-10FA20FE6BA2}"/>
                  </a:ext>
                </a:extLst>
              </p:cNvPr>
              <p:cNvSpPr txBox="1"/>
              <p:nvPr/>
            </p:nvSpPr>
            <p:spPr>
              <a:xfrm>
                <a:off x="3923928" y="4494449"/>
                <a:ext cx="4767267" cy="87876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m:t>
                                    </m:r>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e>
                            </m:mr>
                            <m:m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𝑐</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e>
                            </m:mr>
                          </m:m>
                        </m:e>
                      </m:d>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d>
                        <m:d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2"/>
                                    <m:mcJc m:val="center"/>
                                  </m:mcPr>
                                </m:mc>
                              </m:mcs>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11</m:t>
                                    </m:r>
                                  </m:sub>
                                </m:sSub>
                              </m:e>
                              <m:e>
                                <m:sSub>
                                  <m:sSubPr>
                                    <m:ctrlPr>
                                      <a:rPr kumimoji="1" lang="en-US" altLang="ja-JP" sz="32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a:ln>
                                          <a:noFill/>
                                        </a:ln>
                                        <a:solidFill>
                                          <a:srgbClr val="FF0000"/>
                                        </a:solidFill>
                                        <a:effectLst/>
                                        <a:uLnTx/>
                                        <a:uFillTx/>
                                        <a:latin typeface="Cambria Math" panose="02040503050406030204" pitchFamily="18" charset="0"/>
                                        <a:cs typeface="+mn-cs"/>
                                      </a:rPr>
                                      <m:t>𝑎</m:t>
                                    </m:r>
                                  </m:e>
                                  <m:sub>
                                    <m:r>
                                      <a:rPr kumimoji="1" lang="en-US" altLang="ja-JP" sz="3200" b="0" i="1" u="none" strike="noStrike" kern="1200" cap="none" spc="0" normalizeH="0" baseline="0" noProof="0" smtClean="0">
                                        <a:ln>
                                          <a:noFill/>
                                        </a:ln>
                                        <a:solidFill>
                                          <a:srgbClr val="FF0000"/>
                                        </a:solidFill>
                                        <a:effectLst/>
                                        <a:uLnTx/>
                                        <a:uFillTx/>
                                        <a:latin typeface="Cambria Math" panose="02040503050406030204" pitchFamily="18" charset="0"/>
                                        <a:cs typeface="+mn-cs"/>
                                      </a:rPr>
                                      <m:t>2</m:t>
                                    </m:r>
                                    <m:r>
                                      <a:rPr kumimoji="1" lang="en-US" altLang="ja-JP" sz="3200" b="0" i="1" u="none" strike="noStrike" kern="1200" cap="none" spc="0" normalizeH="0" baseline="0" noProof="0">
                                        <a:ln>
                                          <a:noFill/>
                                        </a:ln>
                                        <a:solidFill>
                                          <a:srgbClr val="FF0000"/>
                                        </a:solidFill>
                                        <a:effectLst/>
                                        <a:uLnTx/>
                                        <a:uFillTx/>
                                        <a:latin typeface="Cambria Math" panose="02040503050406030204" pitchFamily="18" charset="0"/>
                                        <a:cs typeface="+mn-cs"/>
                                      </a:rPr>
                                      <m:t>1</m:t>
                                    </m:r>
                                  </m:sub>
                                </m:sSub>
                              </m:e>
                            </m:mr>
                            <m:mr>
                              <m:e>
                                <m:sSub>
                                  <m:sSubPr>
                                    <m:ctrlPr>
                                      <a:rPr kumimoji="1" lang="en-US" altLang="ja-JP" sz="3200" b="0" i="1" u="none" strike="noStrike" kern="1200" cap="none" spc="0" normalizeH="0" baseline="0" noProof="0" smtClean="0">
                                        <a:ln>
                                          <a:noFill/>
                                        </a:ln>
                                        <a:solidFill>
                                          <a:srgbClr val="0000FF"/>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a:ln>
                                          <a:noFill/>
                                        </a:ln>
                                        <a:solidFill>
                                          <a:srgbClr val="0000FF"/>
                                        </a:solidFill>
                                        <a:effectLst/>
                                        <a:uLnTx/>
                                        <a:uFillTx/>
                                        <a:latin typeface="Cambria Math" panose="02040503050406030204" pitchFamily="18" charset="0"/>
                                        <a:cs typeface="+mn-cs"/>
                                      </a:rPr>
                                      <m:t>𝑎</m:t>
                                    </m:r>
                                  </m:e>
                                  <m:sub>
                                    <m:r>
                                      <a:rPr kumimoji="1" lang="en-US" altLang="ja-JP" sz="3200" b="0" i="1" u="none" strike="noStrike" kern="1200" cap="none" spc="0" normalizeH="0" baseline="0" noProof="0" smtClean="0">
                                        <a:ln>
                                          <a:noFill/>
                                        </a:ln>
                                        <a:solidFill>
                                          <a:srgbClr val="0000FF"/>
                                        </a:solidFill>
                                        <a:effectLst/>
                                        <a:uLnTx/>
                                        <a:uFillTx/>
                                        <a:latin typeface="Cambria Math" panose="02040503050406030204" pitchFamily="18" charset="0"/>
                                        <a:cs typeface="+mn-cs"/>
                                      </a:rPr>
                                      <m:t>12</m:t>
                                    </m:r>
                                  </m:sub>
                                </m:sSub>
                              </m:e>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22</m:t>
                                    </m:r>
                                  </m:sub>
                                </m:sSub>
                              </m:e>
                            </m:mr>
                          </m:m>
                        </m:e>
                      </m:d>
                      <m:d>
                        <m:dPr>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𝑔</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e>
                            </m:mr>
                            <m:m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𝑔</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e>
                            </m:mr>
                          </m:m>
                        </m:e>
                      </m:d>
                    </m:oMath>
                  </m:oMathPara>
                </a14:m>
                <a:endPar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2" name="テキスト ボックス 1">
                <a:extLst>
                  <a:ext uri="{FF2B5EF4-FFF2-40B4-BE49-F238E27FC236}">
                    <a16:creationId xmlns:a16="http://schemas.microsoft.com/office/drawing/2014/main" id="{57BB4793-4F48-498F-B3DA-10FA20FE6BA2}"/>
                  </a:ext>
                </a:extLst>
              </p:cNvPr>
              <p:cNvSpPr txBox="1">
                <a:spLocks noRot="1" noChangeAspect="1" noMove="1" noResize="1" noEditPoints="1" noAdjustHandles="1" noChangeArrowheads="1" noChangeShapeType="1" noTextEdit="1"/>
              </p:cNvSpPr>
              <p:nvPr/>
            </p:nvSpPr>
            <p:spPr>
              <a:xfrm>
                <a:off x="3923928" y="4494449"/>
                <a:ext cx="4767267" cy="87876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Text Box 16">
                <a:extLst>
                  <a:ext uri="{FF2B5EF4-FFF2-40B4-BE49-F238E27FC236}">
                    <a16:creationId xmlns:a16="http://schemas.microsoft.com/office/drawing/2014/main" id="{7D11A3D0-5C74-4048-94E3-9A29E9A37E76}"/>
                  </a:ext>
                </a:extLst>
              </p:cNvPr>
              <p:cNvSpPr txBox="1">
                <a:spLocks noChangeArrowheads="1"/>
              </p:cNvSpPr>
              <p:nvPr/>
            </p:nvSpPr>
            <p:spPr bwMode="auto">
              <a:xfrm>
                <a:off x="251520" y="3294120"/>
                <a:ext cx="2818207"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pt-BR"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If </a:t>
                </a:r>
                <a14:m>
                  <m:oMath xmlns:m="http://schemas.openxmlformats.org/officeDocument/2006/math">
                    <m:sSub>
                      <m:sSubPr>
                        <m:ctrlPr>
                          <a:rPr kumimoji="1" lang="pt-BR"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 </m:t>
                    </m:r>
                  </m:oMath>
                </a14:m>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11</a:t>
                </a:r>
                <a14:m>
                  <m:oMath xmlns:m="http://schemas.openxmlformats.org/officeDocument/2006/math">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𝒆</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m:t>
                        </m:r>
                      </m:sub>
                    </m:s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oMath>
                </a14:m>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12</a:t>
                </a:r>
                <a14:m>
                  <m:oMath xmlns:m="http://schemas.openxmlformats.org/officeDocument/2006/math">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𝒆</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oMath>
                </a14:m>
                <a:endPar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pt-BR"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 </m:t>
                    </m:r>
                  </m:oMath>
                </a14:m>
                <a:r>
                  <a:rPr kumimoji="1" lang="en-US" altLang="ja-JP" sz="24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21</a:t>
                </a:r>
                <a14:m>
                  <m:oMath xmlns:m="http://schemas.openxmlformats.org/officeDocument/2006/math">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𝒆</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 </m:t>
                    </m:r>
                  </m:oMath>
                </a14:m>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22</a:t>
                </a:r>
                <a14:m>
                  <m:oMath xmlns:m="http://schemas.openxmlformats.org/officeDocument/2006/math">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𝒆</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oMath>
                </a14:m>
                <a:b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are given, </a:t>
                </a:r>
              </a:p>
            </p:txBody>
          </p:sp>
        </mc:Choice>
        <mc:Fallback xmlns="">
          <p:sp>
            <p:nvSpPr>
              <p:cNvPr id="35" name="Text Box 16">
                <a:extLst>
                  <a:ext uri="{FF2B5EF4-FFF2-40B4-BE49-F238E27FC236}">
                    <a16:creationId xmlns:a16="http://schemas.microsoft.com/office/drawing/2014/main" id="{7D11A3D0-5C74-4048-94E3-9A29E9A37E76}"/>
                  </a:ext>
                </a:extLst>
              </p:cNvPr>
              <p:cNvSpPr txBox="1">
                <a:spLocks noRot="1" noChangeAspect="1" noMove="1" noResize="1" noEditPoints="1" noAdjustHandles="1" noChangeArrowheads="1" noChangeShapeType="1" noTextEdit="1"/>
              </p:cNvSpPr>
              <p:nvPr/>
            </p:nvSpPr>
            <p:spPr bwMode="auto">
              <a:xfrm>
                <a:off x="251520" y="3294120"/>
                <a:ext cx="2818207" cy="1200329"/>
              </a:xfrm>
              <a:prstGeom prst="rect">
                <a:avLst/>
              </a:prstGeom>
              <a:blipFill>
                <a:blip r:embed="rId4"/>
                <a:stretch>
                  <a:fillRect l="-3240" t="-4061" b="-1066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Text Box 16">
                <a:extLst>
                  <a:ext uri="{FF2B5EF4-FFF2-40B4-BE49-F238E27FC236}">
                    <a16:creationId xmlns:a16="http://schemas.microsoft.com/office/drawing/2014/main" id="{7E36C6E8-B65A-48FD-BC49-0670A6EA023E}"/>
                  </a:ext>
                </a:extLst>
              </p:cNvPr>
              <p:cNvSpPr txBox="1">
                <a:spLocks noChangeArrowheads="1"/>
              </p:cNvSpPr>
              <p:nvPr/>
            </p:nvSpPr>
            <p:spPr bwMode="auto">
              <a:xfrm>
                <a:off x="827584" y="4440360"/>
                <a:ext cx="3043462" cy="89114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a:ea typeface="ＭＳ Ｐゴシック"/>
                    <a:cs typeface="+mn-cs"/>
                  </a:rPr>
                  <a:t>c,</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1</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1"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𝑔</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11</m:t>
                        </m:r>
                      </m:sub>
                    </m:s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𝑔</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oMath>
                </a14:m>
                <a:endPar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a:ea typeface="ＭＳ Ｐゴシック"/>
                    <a:cs typeface="+mn-cs"/>
                  </a:rPr>
                  <a:t>c,</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2</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1"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𝑔</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12</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𝑔</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oMath>
                </a14:m>
                <a:endPar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endParaRPr>
              </a:p>
            </p:txBody>
          </p:sp>
        </mc:Choice>
        <mc:Fallback xmlns="">
          <p:sp>
            <p:nvSpPr>
              <p:cNvPr id="36" name="Text Box 16">
                <a:extLst>
                  <a:ext uri="{FF2B5EF4-FFF2-40B4-BE49-F238E27FC236}">
                    <a16:creationId xmlns:a16="http://schemas.microsoft.com/office/drawing/2014/main" id="{7E36C6E8-B65A-48FD-BC49-0670A6EA023E}"/>
                  </a:ext>
                </a:extLst>
              </p:cNvPr>
              <p:cNvSpPr txBox="1">
                <a:spLocks noRot="1" noChangeAspect="1" noMove="1" noResize="1" noEditPoints="1" noAdjustHandles="1" noChangeArrowheads="1" noChangeShapeType="1" noTextEdit="1"/>
              </p:cNvSpPr>
              <p:nvPr/>
            </p:nvSpPr>
            <p:spPr bwMode="auto">
              <a:xfrm>
                <a:off x="827584" y="4440360"/>
                <a:ext cx="3043462" cy="891141"/>
              </a:xfrm>
              <a:prstGeom prst="rect">
                <a:avLst/>
              </a:prstGeom>
              <a:blipFill>
                <a:blip r:embed="rId5"/>
                <a:stretch>
                  <a:fillRect l="-3206" t="-5442" b="-108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5ADA7161-F93B-4D5C-8E86-0CF180C5A9C8}"/>
                  </a:ext>
                </a:extLst>
              </p:cNvPr>
              <p:cNvSpPr txBox="1"/>
              <p:nvPr/>
            </p:nvSpPr>
            <p:spPr>
              <a:xfrm>
                <a:off x="4059099" y="3322122"/>
                <a:ext cx="4401333" cy="826958"/>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b>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m:t>
                                    </m:r>
                                  </m:sub>
                                </m:sSub>
                              </m:e>
                            </m:mr>
                            <m:mr>
                              <m:e>
                                <m:sSub>
                                  <m:sSubPr>
                                    <m:ctrlP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e>
                            </m:mr>
                          </m:m>
                        </m:e>
                      </m:d>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d>
                        <m:d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2"/>
                                    <m:mcJc m:val="center"/>
                                  </m:mcPr>
                                </m:mc>
                              </m:mcs>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11</m:t>
                                    </m:r>
                                  </m:sub>
                                </m:sSub>
                              </m:e>
                              <m:e>
                                <m:sSub>
                                  <m:sSubPr>
                                    <m:ctrlPr>
                                      <a:rPr kumimoji="1" lang="en-US" altLang="ja-JP" sz="3200" b="0" i="1" u="none" strike="noStrike" kern="1200" cap="none" spc="0" normalizeH="0" baseline="0" noProof="0" smtClean="0">
                                        <a:ln>
                                          <a:noFill/>
                                        </a:ln>
                                        <a:solidFill>
                                          <a:srgbClr val="0000FF"/>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a:ln>
                                          <a:noFill/>
                                        </a:ln>
                                        <a:solidFill>
                                          <a:srgbClr val="0000FF"/>
                                        </a:solidFill>
                                        <a:effectLst/>
                                        <a:uLnTx/>
                                        <a:uFillTx/>
                                        <a:latin typeface="Cambria Math" panose="02040503050406030204" pitchFamily="18" charset="0"/>
                                        <a:cs typeface="+mn-cs"/>
                                      </a:rPr>
                                      <m:t>𝑎</m:t>
                                    </m:r>
                                  </m:e>
                                  <m:sub>
                                    <m:r>
                                      <a:rPr kumimoji="1" lang="en-US" altLang="ja-JP" sz="3200" b="0" i="1" u="none" strike="noStrike" kern="1200" cap="none" spc="0" normalizeH="0" baseline="0" noProof="0" smtClean="0">
                                        <a:ln>
                                          <a:noFill/>
                                        </a:ln>
                                        <a:solidFill>
                                          <a:srgbClr val="0000FF"/>
                                        </a:solidFill>
                                        <a:effectLst/>
                                        <a:uLnTx/>
                                        <a:uFillTx/>
                                        <a:latin typeface="Cambria Math" panose="02040503050406030204" pitchFamily="18" charset="0"/>
                                        <a:cs typeface="+mn-cs"/>
                                      </a:rPr>
                                      <m:t>12</m:t>
                                    </m:r>
                                  </m:sub>
                                </m:sSub>
                              </m:e>
                            </m:mr>
                            <m:mr>
                              <m:e>
                                <m:sSub>
                                  <m:sSubPr>
                                    <m:ctrlPr>
                                      <a:rPr kumimoji="1" lang="en-US" altLang="ja-JP" sz="32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a:ln>
                                          <a:noFill/>
                                        </a:ln>
                                        <a:solidFill>
                                          <a:srgbClr val="FF0000"/>
                                        </a:solidFill>
                                        <a:effectLst/>
                                        <a:uLnTx/>
                                        <a:uFillTx/>
                                        <a:latin typeface="Cambria Math" panose="02040503050406030204" pitchFamily="18" charset="0"/>
                                        <a:cs typeface="+mn-cs"/>
                                      </a:rPr>
                                      <m:t>𝑎</m:t>
                                    </m:r>
                                  </m:e>
                                  <m:sub>
                                    <m:r>
                                      <a:rPr kumimoji="1" lang="en-US" altLang="ja-JP" sz="3200" b="0" i="1" u="none" strike="noStrike" kern="1200" cap="none" spc="0" normalizeH="0" baseline="0" noProof="0" smtClean="0">
                                        <a:ln>
                                          <a:noFill/>
                                        </a:ln>
                                        <a:solidFill>
                                          <a:srgbClr val="FF0000"/>
                                        </a:solidFill>
                                        <a:effectLst/>
                                        <a:uLnTx/>
                                        <a:uFillTx/>
                                        <a:latin typeface="Cambria Math" panose="02040503050406030204" pitchFamily="18" charset="0"/>
                                        <a:cs typeface="+mn-cs"/>
                                      </a:rPr>
                                      <m:t>21</m:t>
                                    </m:r>
                                  </m:sub>
                                </m:sSub>
                              </m:e>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22</m:t>
                                    </m:r>
                                  </m:sub>
                                </m:sSub>
                              </m:e>
                            </m:mr>
                          </m:m>
                        </m:e>
                      </m:d>
                      <m:d>
                        <m:dPr>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𝒆</m:t>
                                    </m:r>
                                  </m:e>
                                  <m:sub>
                                    <m: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e>
                            </m:mr>
                            <m:mr>
                              <m:e>
                                <m:sSub>
                                  <m:sSubPr>
                                    <m:ctrlP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𝒆</m:t>
                                    </m:r>
                                  </m:e>
                                  <m:sub>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e>
                            </m:mr>
                          </m:m>
                        </m:e>
                      </m:d>
                    </m:oMath>
                  </m:oMathPara>
                </a14:m>
                <a:endPar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37" name="テキスト ボックス 36">
                <a:extLst>
                  <a:ext uri="{FF2B5EF4-FFF2-40B4-BE49-F238E27FC236}">
                    <a16:creationId xmlns:a16="http://schemas.microsoft.com/office/drawing/2014/main" id="{5ADA7161-F93B-4D5C-8E86-0CF180C5A9C8}"/>
                  </a:ext>
                </a:extLst>
              </p:cNvPr>
              <p:cNvSpPr txBox="1">
                <a:spLocks noRot="1" noChangeAspect="1" noMove="1" noResize="1" noEditPoints="1" noAdjustHandles="1" noChangeArrowheads="1" noChangeShapeType="1" noTextEdit="1"/>
              </p:cNvSpPr>
              <p:nvPr/>
            </p:nvSpPr>
            <p:spPr>
              <a:xfrm>
                <a:off x="4059099" y="3322122"/>
                <a:ext cx="4401333" cy="826958"/>
              </a:xfrm>
              <a:prstGeom prst="rect">
                <a:avLst/>
              </a:prstGeom>
              <a:blipFill>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587066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387884E-44C2-CAEF-EDE0-84DADF921E4A}"/>
              </a:ext>
            </a:extLst>
          </p:cNvPr>
          <p:cNvPicPr>
            <a:picLocks noChangeAspect="1"/>
          </p:cNvPicPr>
          <p:nvPr/>
        </p:nvPicPr>
        <p:blipFill>
          <a:blip r:embed="rId3"/>
          <a:stretch>
            <a:fillRect/>
          </a:stretch>
        </p:blipFill>
        <p:spPr>
          <a:xfrm>
            <a:off x="80842" y="980728"/>
            <a:ext cx="6291358" cy="5855593"/>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Manage CIF</a:t>
            </a:r>
          </a:p>
        </p:txBody>
      </p:sp>
      <p:sp>
        <p:nvSpPr>
          <p:cNvPr id="3" name="テキスト ボックス 2">
            <a:extLst>
              <a:ext uri="{FF2B5EF4-FFF2-40B4-BE49-F238E27FC236}">
                <a16:creationId xmlns:a16="http://schemas.microsoft.com/office/drawing/2014/main" id="{DFC555D4-4B5F-ECA3-E078-5A72E0797053}"/>
              </a:ext>
            </a:extLst>
          </p:cNvPr>
          <p:cNvSpPr txBox="1"/>
          <p:nvPr/>
        </p:nvSpPr>
        <p:spPr>
          <a:xfrm>
            <a:off x="107504" y="548680"/>
            <a:ext cx="7992888" cy="400110"/>
          </a:xfrm>
          <a:prstGeom prst="rect">
            <a:avLst/>
          </a:prstGeom>
          <a:noFill/>
        </p:spPr>
        <p:txBody>
          <a:bodyPr wrap="square">
            <a:spAutoFit/>
          </a:bodyPr>
          <a:lstStyle/>
          <a:p>
            <a:pPr marL="342900" indent="-342900" defTabSz="457200" fontAlgn="auto">
              <a:spcBef>
                <a:spcPts val="0"/>
              </a:spcBef>
              <a:spcAft>
                <a:spcPts val="0"/>
              </a:spcAft>
              <a:buAutoNum type="arabicPeriod"/>
              <a:defRPr/>
            </a:pPr>
            <a:r>
              <a:rPr kumimoji="0" lang="en-US" altLang="ja-JP" sz="2000" b="0" i="0" u="none" strike="noStrike" kern="1200" cap="none" spc="0" normalizeH="0" baseline="0" noProof="0" dirty="0">
                <a:ln>
                  <a:noFill/>
                </a:ln>
                <a:effectLst/>
                <a:uLnTx/>
                <a:uFillTx/>
                <a:latin typeface="Times New Roman"/>
                <a:ea typeface="ＭＳ Ｐゴシック"/>
                <a:cs typeface="+mn-cs"/>
              </a:rPr>
              <a:t>Choose, e.g., [</a:t>
            </a:r>
            <a:r>
              <a:rPr kumimoji="0" lang="en-US" altLang="ja-JP" sz="2000" b="0" i="0" u="none" strike="noStrike" kern="1200" cap="none" spc="0" normalizeH="0" baseline="0" noProof="0" dirty="0" err="1">
                <a:ln>
                  <a:noFill/>
                </a:ln>
                <a:effectLst/>
                <a:uLnTx/>
                <a:uFillTx/>
                <a:latin typeface="Times New Roman"/>
                <a:ea typeface="ＭＳ Ｐゴシック"/>
                <a:cs typeface="+mn-cs"/>
              </a:rPr>
              <a:t>tkprog_X_path</a:t>
            </a:r>
            <a:r>
              <a:rPr kumimoji="0" lang="en-US" altLang="ja-JP" sz="2000" b="0" i="0" u="none" strike="noStrike" kern="1200" cap="none" spc="0" normalizeH="0" baseline="0" noProof="0" dirty="0">
                <a:ln>
                  <a:noFill/>
                </a:ln>
                <a:effectLst/>
                <a:uLnTx/>
                <a:uFillTx/>
                <a:latin typeface="Times New Roman"/>
                <a:ea typeface="ＭＳ Ｐゴシック"/>
                <a:cs typeface="+mn-cs"/>
              </a:rPr>
              <a:t>]\crystal\</a:t>
            </a:r>
            <a:r>
              <a:rPr kumimoji="0" lang="en-US" altLang="ja-JP" sz="2000" b="0" i="0" u="none" strike="noStrike" kern="1200" cap="none" spc="0" normalizeH="0" baseline="0" noProof="0" dirty="0" err="1">
                <a:ln>
                  <a:noFill/>
                </a:ln>
                <a:effectLst/>
                <a:uLnTx/>
                <a:uFillTx/>
                <a:latin typeface="Times New Roman"/>
                <a:ea typeface="ＭＳ Ｐゴシック"/>
                <a:cs typeface="+mn-cs"/>
              </a:rPr>
              <a:t>cif</a:t>
            </a:r>
            <a:r>
              <a:rPr kumimoji="0" lang="en-US" altLang="ja-JP" sz="2000" b="0" i="0" u="none" strike="noStrike" kern="1200" cap="none" spc="0" normalizeH="0" baseline="0" noProof="0" dirty="0">
                <a:ln>
                  <a:noFill/>
                </a:ln>
                <a:effectLst/>
                <a:uLnTx/>
                <a:uFillTx/>
                <a:latin typeface="Times New Roman"/>
                <a:ea typeface="ＭＳ Ｐゴシック"/>
                <a:cs typeface="+mn-cs"/>
              </a:rPr>
              <a:t>\SrTiO3.cif</a:t>
            </a:r>
          </a:p>
        </p:txBody>
      </p:sp>
      <p:sp>
        <p:nvSpPr>
          <p:cNvPr id="6" name="テキスト ボックス 5">
            <a:extLst>
              <a:ext uri="{FF2B5EF4-FFF2-40B4-BE49-F238E27FC236}">
                <a16:creationId xmlns:a16="http://schemas.microsoft.com/office/drawing/2014/main" id="{070893DC-6459-F6E8-F64B-231A79CE3E70}"/>
              </a:ext>
            </a:extLst>
          </p:cNvPr>
          <p:cNvSpPr txBox="1"/>
          <p:nvPr/>
        </p:nvSpPr>
        <p:spPr>
          <a:xfrm>
            <a:off x="2987824" y="1772816"/>
            <a:ext cx="5616624" cy="646331"/>
          </a:xfrm>
          <a:prstGeom prst="rect">
            <a:avLst/>
          </a:prstGeom>
          <a:solidFill>
            <a:schemeClr val="bg1"/>
          </a:solidFill>
        </p:spPr>
        <p:txBody>
          <a:bodyPr wrap="square">
            <a:spAutoFit/>
          </a:bodyPr>
          <a:lstStyle/>
          <a:p>
            <a:pPr defTabSz="457200" fontAlgn="auto">
              <a:spcBef>
                <a:spcPts val="0"/>
              </a:spcBef>
              <a:spcAft>
                <a:spcPts val="0"/>
              </a:spcAft>
              <a:defRPr/>
            </a:pPr>
            <a:r>
              <a:rPr kumimoji="0"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Show crystal structure  information.</a:t>
            </a:r>
            <a:br>
              <a:rPr kumimoji="0"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These 3 are similar but </a:t>
            </a:r>
            <a:r>
              <a:rPr kumimoji="0" lang="en-US" altLang="ja-JP" sz="1800" b="1" dirty="0">
                <a:solidFill>
                  <a:srgbClr val="0000FF"/>
                </a:solidFill>
                <a:latin typeface="Times New Roman"/>
                <a:ea typeface="ＭＳ Ｐゴシック"/>
              </a:rPr>
              <a:t>provide some different info</a:t>
            </a:r>
          </a:p>
        </p:txBody>
      </p:sp>
      <p:sp>
        <p:nvSpPr>
          <p:cNvPr id="7" name="テキスト ボックス 6">
            <a:extLst>
              <a:ext uri="{FF2B5EF4-FFF2-40B4-BE49-F238E27FC236}">
                <a16:creationId xmlns:a16="http://schemas.microsoft.com/office/drawing/2014/main" id="{8425ACAD-B005-2786-5FE8-F7FB7F1AE843}"/>
              </a:ext>
            </a:extLst>
          </p:cNvPr>
          <p:cNvSpPr txBox="1"/>
          <p:nvPr/>
        </p:nvSpPr>
        <p:spPr>
          <a:xfrm>
            <a:off x="3203848" y="2439290"/>
            <a:ext cx="5616624" cy="369332"/>
          </a:xfrm>
          <a:prstGeom prst="rect">
            <a:avLst/>
          </a:prstGeom>
          <a:solidFill>
            <a:schemeClr val="bg1"/>
          </a:solidFill>
        </p:spPr>
        <p:txBody>
          <a:bodyPr wrap="square">
            <a:spAutoFit/>
          </a:bodyPr>
          <a:lstStyle/>
          <a:p>
            <a:pPr defTabSz="457200" fontAlgn="auto">
              <a:spcBef>
                <a:spcPts val="0"/>
              </a:spcBef>
              <a:spcAft>
                <a:spcPts val="0"/>
              </a:spcAft>
              <a:defRPr/>
            </a:pPr>
            <a:r>
              <a:rPr kumimoji="0"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Break the symmetry and make a P1 symmetry CIF</a:t>
            </a:r>
          </a:p>
        </p:txBody>
      </p:sp>
      <p:sp>
        <p:nvSpPr>
          <p:cNvPr id="8" name="テキスト ボックス 7">
            <a:extLst>
              <a:ext uri="{FF2B5EF4-FFF2-40B4-BE49-F238E27FC236}">
                <a16:creationId xmlns:a16="http://schemas.microsoft.com/office/drawing/2014/main" id="{800F16C0-9721-CF78-90B3-D3E36260D9AF}"/>
              </a:ext>
            </a:extLst>
          </p:cNvPr>
          <p:cNvSpPr txBox="1"/>
          <p:nvPr/>
        </p:nvSpPr>
        <p:spPr>
          <a:xfrm>
            <a:off x="5148064" y="3203684"/>
            <a:ext cx="1440160" cy="276999"/>
          </a:xfrm>
          <a:prstGeom prst="rect">
            <a:avLst/>
          </a:prstGeom>
          <a:solidFill>
            <a:schemeClr val="bg1"/>
          </a:solidFill>
        </p:spPr>
        <p:txBody>
          <a:bodyPr wrap="square">
            <a:spAutoFit/>
          </a:bodyPr>
          <a:lstStyle/>
          <a:p>
            <a:pPr defTabSz="457200" fontAlgn="auto">
              <a:spcBef>
                <a:spcPts val="0"/>
              </a:spcBef>
              <a:spcAft>
                <a:spcPts val="0"/>
              </a:spcAft>
              <a:defRPr/>
            </a:pPr>
            <a:r>
              <a:rPr kumimoji="0" lang="en-US" altLang="ja-JP" sz="1200" i="0" u="none" strike="noStrike" kern="1200" cap="none" spc="0" normalizeH="0" baseline="0" noProof="0" dirty="0">
                <a:ln>
                  <a:noFill/>
                </a:ln>
                <a:solidFill>
                  <a:srgbClr val="0000FF"/>
                </a:solidFill>
                <a:effectLst/>
                <a:uLnTx/>
                <a:uFillTx/>
                <a:latin typeface="Times New Roman"/>
                <a:ea typeface="ＭＳ Ｐゴシック"/>
                <a:cs typeface="+mn-cs"/>
              </a:rPr>
              <a:t>Used for </a:t>
            </a:r>
            <a:r>
              <a:rPr kumimoji="0" lang="en-US" altLang="ja-JP" sz="1200" i="0" u="none" strike="noStrike" kern="1200" cap="none" spc="0" normalizeH="0" baseline="0" noProof="0" dirty="0" err="1">
                <a:ln>
                  <a:noFill/>
                </a:ln>
                <a:solidFill>
                  <a:srgbClr val="0000FF"/>
                </a:solidFill>
                <a:effectLst/>
                <a:uLnTx/>
                <a:uFillTx/>
                <a:latin typeface="Times New Roman"/>
                <a:ea typeface="ＭＳ Ｐゴシック"/>
                <a:cs typeface="+mn-cs"/>
              </a:rPr>
              <a:t>perl</a:t>
            </a:r>
            <a:r>
              <a:rPr kumimoji="0" lang="en-US" altLang="ja-JP" sz="120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0" lang="en-US" altLang="ja-JP" sz="1200" i="0" u="none" strike="noStrike" kern="1200" cap="none" spc="0" normalizeH="0" baseline="0" noProof="0" dirty="0" err="1">
                <a:ln>
                  <a:noFill/>
                </a:ln>
                <a:solidFill>
                  <a:srgbClr val="0000FF"/>
                </a:solidFill>
                <a:effectLst/>
                <a:uLnTx/>
                <a:uFillTx/>
                <a:latin typeface="Times New Roman"/>
                <a:ea typeface="ＭＳ Ｐゴシック"/>
                <a:cs typeface="+mn-cs"/>
              </a:rPr>
              <a:t>ver</a:t>
            </a:r>
            <a:endParaRPr kumimoji="0" lang="en-US" altLang="ja-JP" sz="1200"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
        <p:nvSpPr>
          <p:cNvPr id="9" name="テキスト ボックス 8">
            <a:extLst>
              <a:ext uri="{FF2B5EF4-FFF2-40B4-BE49-F238E27FC236}">
                <a16:creationId xmlns:a16="http://schemas.microsoft.com/office/drawing/2014/main" id="{8D29A805-4941-6E21-EB64-E86FCE40F090}"/>
              </a:ext>
            </a:extLst>
          </p:cNvPr>
          <p:cNvSpPr txBox="1"/>
          <p:nvPr/>
        </p:nvSpPr>
        <p:spPr>
          <a:xfrm>
            <a:off x="3491880" y="3569241"/>
            <a:ext cx="2376264" cy="276999"/>
          </a:xfrm>
          <a:prstGeom prst="rect">
            <a:avLst/>
          </a:prstGeom>
          <a:solidFill>
            <a:schemeClr val="bg1"/>
          </a:solidFill>
        </p:spPr>
        <p:txBody>
          <a:bodyPr wrap="square">
            <a:spAutoFit/>
          </a:bodyPr>
          <a:lstStyle/>
          <a:p>
            <a:pPr defTabSz="457200" fontAlgn="auto">
              <a:spcBef>
                <a:spcPts val="0"/>
              </a:spcBef>
              <a:spcAft>
                <a:spcPts val="0"/>
              </a:spcAft>
              <a:defRPr/>
            </a:pPr>
            <a:r>
              <a:rPr kumimoji="0" lang="en-US" altLang="ja-JP" sz="1200" dirty="0">
                <a:solidFill>
                  <a:srgbClr val="0000FF"/>
                </a:solidFill>
                <a:latin typeface="Times New Roman"/>
                <a:ea typeface="ＭＳ Ｐゴシック"/>
              </a:rPr>
              <a:t>Require python </a:t>
            </a:r>
            <a:r>
              <a:rPr kumimoji="0" lang="en-US" altLang="ja-JP" sz="1200">
                <a:solidFill>
                  <a:srgbClr val="0000FF"/>
                </a:solidFill>
                <a:latin typeface="Times New Roman"/>
                <a:ea typeface="ＭＳ Ｐゴシック"/>
              </a:rPr>
              <a:t>and </a:t>
            </a:r>
            <a:r>
              <a:rPr kumimoji="0" lang="en-US" altLang="ja-JP" sz="1200" dirty="0" err="1">
                <a:solidFill>
                  <a:srgbClr val="0000FF"/>
                </a:solidFill>
                <a:latin typeface="Times New Roman"/>
                <a:ea typeface="ＭＳ Ｐゴシック"/>
              </a:rPr>
              <a:t>pymatgen</a:t>
            </a:r>
            <a:endParaRPr kumimoji="0" lang="en-US" altLang="ja-JP" sz="1200"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
        <p:nvSpPr>
          <p:cNvPr id="10" name="テキスト ボックス 9">
            <a:extLst>
              <a:ext uri="{FF2B5EF4-FFF2-40B4-BE49-F238E27FC236}">
                <a16:creationId xmlns:a16="http://schemas.microsoft.com/office/drawing/2014/main" id="{A950248A-F783-E44D-4D82-E9620A8A418B}"/>
              </a:ext>
            </a:extLst>
          </p:cNvPr>
          <p:cNvSpPr txBox="1"/>
          <p:nvPr/>
        </p:nvSpPr>
        <p:spPr>
          <a:xfrm>
            <a:off x="3951412" y="3861708"/>
            <a:ext cx="5192588" cy="276999"/>
          </a:xfrm>
          <a:prstGeom prst="rect">
            <a:avLst/>
          </a:prstGeom>
          <a:solidFill>
            <a:schemeClr val="bg1"/>
          </a:solidFill>
        </p:spPr>
        <p:txBody>
          <a:bodyPr wrap="square">
            <a:spAutoFit/>
          </a:bodyPr>
          <a:lstStyle/>
          <a:p>
            <a:pPr defTabSz="457200" fontAlgn="auto">
              <a:spcBef>
                <a:spcPts val="0"/>
              </a:spcBef>
              <a:spcAft>
                <a:spcPts val="0"/>
              </a:spcAft>
              <a:defRPr/>
            </a:pPr>
            <a:r>
              <a:rPr kumimoji="0" lang="en-US" altLang="ja-JP" sz="1200" dirty="0">
                <a:solidFill>
                  <a:srgbClr val="0000FF"/>
                </a:solidFill>
                <a:latin typeface="Times New Roman"/>
                <a:ea typeface="ＭＳ Ｐゴシック"/>
              </a:rPr>
              <a:t>Require </a:t>
            </a:r>
            <a:r>
              <a:rPr kumimoji="0" lang="en-US" altLang="ja-JP" sz="1200" dirty="0" err="1">
                <a:solidFill>
                  <a:srgbClr val="0000FF"/>
                </a:solidFill>
                <a:latin typeface="Times New Roman"/>
                <a:ea typeface="ＭＳ Ｐゴシック"/>
              </a:rPr>
              <a:t>perl</a:t>
            </a:r>
            <a:r>
              <a:rPr kumimoji="0" lang="en-US" altLang="ja-JP" sz="1200" dirty="0">
                <a:solidFill>
                  <a:srgbClr val="0000FF"/>
                </a:solidFill>
                <a:latin typeface="Times New Roman"/>
                <a:ea typeface="ＭＳ Ｐゴシック"/>
              </a:rPr>
              <a:t> and struct.exe (not included in the standard distribution package)</a:t>
            </a:r>
            <a:endParaRPr kumimoji="0" lang="en-US" altLang="ja-JP" sz="1200"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
        <p:nvSpPr>
          <p:cNvPr id="11" name="テキスト ボックス 10">
            <a:extLst>
              <a:ext uri="{FF2B5EF4-FFF2-40B4-BE49-F238E27FC236}">
                <a16:creationId xmlns:a16="http://schemas.microsoft.com/office/drawing/2014/main" id="{14E25BDA-48C5-E974-DA7A-2A7C7BD5E16F}"/>
              </a:ext>
            </a:extLst>
          </p:cNvPr>
          <p:cNvSpPr txBox="1"/>
          <p:nvPr/>
        </p:nvSpPr>
        <p:spPr>
          <a:xfrm>
            <a:off x="1835696" y="5229200"/>
            <a:ext cx="2376264" cy="276999"/>
          </a:xfrm>
          <a:prstGeom prst="rect">
            <a:avLst/>
          </a:prstGeom>
          <a:solidFill>
            <a:schemeClr val="bg1"/>
          </a:solidFill>
        </p:spPr>
        <p:txBody>
          <a:bodyPr wrap="square">
            <a:spAutoFit/>
          </a:bodyPr>
          <a:lstStyle/>
          <a:p>
            <a:pPr defTabSz="457200" fontAlgn="auto">
              <a:spcBef>
                <a:spcPts val="0"/>
              </a:spcBef>
              <a:spcAft>
                <a:spcPts val="0"/>
              </a:spcAft>
              <a:defRPr/>
            </a:pPr>
            <a:r>
              <a:rPr kumimoji="0" lang="en-US" altLang="ja-JP" sz="1200" dirty="0">
                <a:solidFill>
                  <a:srgbClr val="0000FF"/>
                </a:solidFill>
                <a:latin typeface="Times New Roman"/>
                <a:ea typeface="ＭＳ Ｐゴシック"/>
              </a:rPr>
              <a:t>Edit programs</a:t>
            </a:r>
            <a:endParaRPr kumimoji="0" lang="en-US" altLang="ja-JP" sz="1200"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403547878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1199990"/>
          </a:xfrm>
        </p:spPr>
        <p:txBody>
          <a:bodyPr/>
          <a:lstStyle/>
          <a:p>
            <a:pPr eaLnBrk="1" hangingPunct="1"/>
            <a:r>
              <a:rPr lang="en-US" altLang="ja-JP" sz="3600" b="1" dirty="0">
                <a:solidFill>
                  <a:srgbClr val="0000FF"/>
                </a:solidFill>
                <a:latin typeface="+mn-lt"/>
                <a:ea typeface="+mn-ea"/>
              </a:rPr>
              <a:t>Fractional coordinates in crystal</a:t>
            </a:r>
            <a:br>
              <a:rPr lang="en-US" altLang="ja-JP" sz="3600" b="1" dirty="0">
                <a:solidFill>
                  <a:srgbClr val="0000FF"/>
                </a:solidFill>
                <a:latin typeface="+mn-lt"/>
                <a:ea typeface="+mn-ea"/>
              </a:rPr>
            </a:br>
            <a:r>
              <a:rPr lang="en-US" altLang="ja-JP" sz="2800" dirty="0">
                <a:solidFill>
                  <a:schemeClr val="tx1"/>
                </a:solidFill>
                <a:latin typeface="+mn-lt"/>
                <a:ea typeface="+mn-ea"/>
              </a:rPr>
              <a:t>(</a:t>
            </a:r>
            <a:r>
              <a:rPr lang="ja-JP" altLang="en-US" sz="2800" dirty="0">
                <a:solidFill>
                  <a:schemeClr val="tx1"/>
                </a:solidFill>
                <a:latin typeface="+mn-lt"/>
                <a:ea typeface="+mn-ea"/>
              </a:rPr>
              <a:t>結晶の内部座標</a:t>
            </a:r>
            <a:r>
              <a:rPr lang="en-US" altLang="ja-JP" sz="2800" dirty="0">
                <a:solidFill>
                  <a:schemeClr val="tx1"/>
                </a:solidFill>
                <a:latin typeface="+mn-lt"/>
                <a:ea typeface="+mn-ea"/>
              </a:rPr>
              <a:t>)</a:t>
            </a:r>
            <a:endParaRPr lang="ja-JP" altLang="en-US" sz="2800" dirty="0">
              <a:solidFill>
                <a:schemeClr val="tx1"/>
              </a:solidFill>
              <a:latin typeface="+mn-lt"/>
              <a:ea typeface="+mn-ea"/>
            </a:endParaRPr>
          </a:p>
        </p:txBody>
      </p:sp>
      <mc:AlternateContent xmlns:mc="http://schemas.openxmlformats.org/markup-compatibility/2006" xmlns:a14="http://schemas.microsoft.com/office/drawing/2010/main">
        <mc:Choice Requires="a14">
          <p:sp>
            <p:nvSpPr>
              <p:cNvPr id="75" name="Text Box 16">
                <a:extLst>
                  <a:ext uri="{FF2B5EF4-FFF2-40B4-BE49-F238E27FC236}">
                    <a16:creationId xmlns:a16="http://schemas.microsoft.com/office/drawing/2014/main" id="{3A81BAC7-AAE7-4999-805E-6354DB0B3FB9}"/>
                  </a:ext>
                </a:extLst>
              </p:cNvPr>
              <p:cNvSpPr txBox="1">
                <a:spLocks noChangeArrowheads="1"/>
              </p:cNvSpPr>
              <p:nvPr/>
            </p:nvSpPr>
            <p:spPr bwMode="auto">
              <a:xfrm>
                <a:off x="323528" y="1196752"/>
                <a:ext cx="7174977" cy="7078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Lattice parameters:</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r>
                      <a:rPr kumimoji="1" lang="en-US" altLang="ja-JP"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r>
                      <a:rPr kumimoji="1" lang="en-US" altLang="ja-JP"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altLang="ja-JP"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𝑏</m:t>
                    </m:r>
                    <m:r>
                      <a:rPr kumimoji="1" lang="en-US" altLang="ja-JP"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altLang="ja-JP"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m:t>
                    </m:r>
                  </m:oMath>
                </a14:m>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en-US" altLang="ja-JP" sz="20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oMath>
                </a14:m>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oMath>
                </a14:m>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oMath>
                </a14:m>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ja-JP"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𝛼</m:t>
                    </m:r>
                    <m:r>
                      <a:rPr kumimoji="1" lang="en-US" altLang="ja-JP"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ja-JP"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𝛽</m:t>
                    </m:r>
                    <m:r>
                      <a:rPr kumimoji="1" lang="en-US" altLang="ja-JP"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ja-JP" alt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𝛾</m:t>
                    </m:r>
                  </m:oMath>
                </a14:m>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14:m>
                  <m:oMath xmlns:m="http://schemas.openxmlformats.org/officeDocument/2006/math">
                    <m:r>
                      <a:rPr kumimoji="1" lang="en-US" altLang="ja-JP" sz="2000" b="0" i="0"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𝛼</m:t>
                        </m:r>
                      </m:e>
                      <m:sub>
                        <m:r>
                          <a:rPr kumimoji="1" lang="en-US" altLang="ja-JP"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23</m:t>
                        </m:r>
                      </m:sub>
                    </m:sSub>
                  </m:oMath>
                </a14:m>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𝛼</m:t>
                        </m:r>
                      </m:e>
                      <m:sub>
                        <m:r>
                          <a:rPr kumimoji="1" lang="en-US" altLang="ja-JP"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13</m:t>
                        </m:r>
                      </m:sub>
                    </m:sSub>
                  </m:oMath>
                </a14:m>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𝛼</m:t>
                        </m:r>
                      </m:e>
                      <m:sub>
                        <m:r>
                          <a:rPr kumimoji="1" lang="en-US" altLang="ja-JP"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12</m:t>
                        </m:r>
                      </m:sub>
                    </m:sSub>
                  </m:oMath>
                </a14:m>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Lattice vectors: </a:t>
                </a:r>
                <a14:m>
                  <m:oMath xmlns:m="http://schemas.openxmlformats.org/officeDocument/2006/math">
                    <m:sSub>
                      <m:sSubPr>
                        <m:ctrlPr>
                          <a:rPr kumimoji="1" lang="en-US" altLang="ja-JP" sz="20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0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b>
                        <m:r>
                          <a:rPr kumimoji="1" lang="en-US" altLang="ja-JP" sz="20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m:t>
                        </m:r>
                      </m:sub>
                    </m:sSub>
                  </m:oMath>
                </a14:m>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en-US" altLang="ja-JP" sz="20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0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0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oMath>
                </a14:m>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en-US" altLang="ja-JP" sz="20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0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0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𝟑</m:t>
                        </m:r>
                      </m:sub>
                    </m:sSub>
                    <m:r>
                      <a:rPr kumimoji="1" lang="en-US" altLang="ja-JP" sz="20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20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r>
                      <a:rPr kumimoji="1" lang="en-US" altLang="ja-JP" sz="2000" b="1"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altLang="ja-JP" sz="20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𝒃</m:t>
                    </m:r>
                    <m:r>
                      <a:rPr kumimoji="1" lang="en-US" altLang="ja-JP" sz="2000" b="1"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altLang="ja-JP" sz="20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𝒄</m:t>
                    </m:r>
                  </m:oMath>
                </a14:m>
                <a:endParaRPr kumimoji="1" lang="en-US" altLang="ja-JP" sz="2000" b="1" i="1"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75" name="Text Box 16">
                <a:extLst>
                  <a:ext uri="{FF2B5EF4-FFF2-40B4-BE49-F238E27FC236}">
                    <a16:creationId xmlns:a16="http://schemas.microsoft.com/office/drawing/2014/main" id="{3A81BAC7-AAE7-4999-805E-6354DB0B3FB9}"/>
                  </a:ext>
                </a:extLst>
              </p:cNvPr>
              <p:cNvSpPr txBox="1">
                <a:spLocks noRot="1" noChangeAspect="1" noMove="1" noResize="1" noEditPoints="1" noAdjustHandles="1" noChangeArrowheads="1" noChangeShapeType="1" noTextEdit="1"/>
              </p:cNvSpPr>
              <p:nvPr/>
            </p:nvSpPr>
            <p:spPr bwMode="auto">
              <a:xfrm>
                <a:off x="323528" y="1196752"/>
                <a:ext cx="7174977" cy="707886"/>
              </a:xfrm>
              <a:prstGeom prst="rect">
                <a:avLst/>
              </a:prstGeom>
              <a:blipFill>
                <a:blip r:embed="rId2"/>
                <a:stretch>
                  <a:fillRect l="-850" t="-4310" b="-146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Text Box 16">
                <a:extLst>
                  <a:ext uri="{FF2B5EF4-FFF2-40B4-BE49-F238E27FC236}">
                    <a16:creationId xmlns:a16="http://schemas.microsoft.com/office/drawing/2014/main" id="{C47D1F95-57D1-429C-9CBF-0186638BCA5E}"/>
                  </a:ext>
                </a:extLst>
              </p:cNvPr>
              <p:cNvSpPr txBox="1">
                <a:spLocks noChangeArrowheads="1"/>
              </p:cNvSpPr>
              <p:nvPr/>
            </p:nvSpPr>
            <p:spPr bwMode="auto">
              <a:xfrm>
                <a:off x="539552" y="2924944"/>
                <a:ext cx="3837269" cy="8607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d>
                        <m:dPr>
                          <m:begChr m:val="|"/>
                          <m:endChr m:val="|"/>
                          <m:ctrlP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𝒊</m:t>
                              </m:r>
                            </m:sub>
                          </m:sSub>
                        </m:e>
                      </m:d>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𝑖</m:t>
                          </m:r>
                        </m:sub>
                      </m:sSub>
                    </m:oMath>
                  </m:oMathPara>
                </a14:m>
                <a:endParaRPr kumimoji="1" lang="en-US" altLang="ja-JP" sz="2400" b="1"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sub>
                    </m:s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func>
                      <m:func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uncPr>
                      <m:fName>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m:rPr>
                            <m:sty m:val="p"/>
                          </m:rPr>
                          <a:rPr kumimoji="1" lang="en-US" altLang="ja-JP" sz="2400" b="0" i="0" u="none" strike="noStrike" kern="1200" cap="none" spc="0" normalizeH="0" baseline="0" noProof="0" smtClean="0">
                            <a:ln>
                              <a:noFill/>
                            </a:ln>
                            <a:solidFill>
                              <a:srgbClr val="000000"/>
                            </a:solidFill>
                            <a:effectLst/>
                            <a:uLnTx/>
                            <a:uFillTx/>
                            <a:latin typeface="Cambria Math" panose="02040503050406030204" pitchFamily="18" charset="0"/>
                            <a:cs typeface="+mn-cs"/>
                          </a:rPr>
                          <m:t>cos</m:t>
                        </m:r>
                      </m:fName>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𝛼</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𝑖𝑗</m:t>
                            </m:r>
                          </m:sub>
                        </m:sSub>
                      </m:e>
                    </m:func>
                  </m:oMath>
                </a14:m>
                <a:r>
                  <a:rPr kumimoji="1" lang="en-US" altLang="ja-JP" sz="2400" b="1"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mn-cs"/>
                  </a:rPr>
                  <a:t> (</a:t>
                </a:r>
                <a14:m>
                  <m:oMath xmlns:m="http://schemas.openxmlformats.org/officeDocument/2006/math">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𝑖</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oMath>
                </a14:m>
                <a:r>
                  <a:rPr kumimoji="1" lang="en-US" altLang="ja-JP"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mn-cs"/>
                  </a:rPr>
                  <a:t>)</a:t>
                </a:r>
                <a:endParaRPr kumimoji="1" lang="en-US" altLang="ja-JP" sz="2400" b="1"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mn-cs"/>
                </a:endParaRPr>
              </a:p>
            </p:txBody>
          </p:sp>
        </mc:Choice>
        <mc:Fallback xmlns="">
          <p:sp>
            <p:nvSpPr>
              <p:cNvPr id="33" name="Text Box 16">
                <a:extLst>
                  <a:ext uri="{FF2B5EF4-FFF2-40B4-BE49-F238E27FC236}">
                    <a16:creationId xmlns:a16="http://schemas.microsoft.com/office/drawing/2014/main" id="{C47D1F95-57D1-429C-9CBF-0186638BCA5E}"/>
                  </a:ext>
                </a:extLst>
              </p:cNvPr>
              <p:cNvSpPr txBox="1">
                <a:spLocks noRot="1" noChangeAspect="1" noMove="1" noResize="1" noEditPoints="1" noAdjustHandles="1" noChangeArrowheads="1" noChangeShapeType="1" noTextEdit="1"/>
              </p:cNvSpPr>
              <p:nvPr/>
            </p:nvSpPr>
            <p:spPr bwMode="auto">
              <a:xfrm>
                <a:off x="539552" y="2924944"/>
                <a:ext cx="3837269" cy="860748"/>
              </a:xfrm>
              <a:prstGeom prst="rect">
                <a:avLst/>
              </a:prstGeom>
              <a:blipFill>
                <a:blip r:embed="rId3"/>
                <a:stretch>
                  <a:fillRect r="-954" b="-1134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5ADA7161-F93B-4D5C-8E86-0CF180C5A9C8}"/>
                  </a:ext>
                </a:extLst>
              </p:cNvPr>
              <p:cNvSpPr txBox="1"/>
              <p:nvPr/>
            </p:nvSpPr>
            <p:spPr>
              <a:xfrm>
                <a:off x="1727754" y="3761681"/>
                <a:ext cx="4971426" cy="114653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e>
                            </m:m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e>
                            </m:m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𝟑</m:t>
                                    </m:r>
                                  </m:sub>
                                </m:sSub>
                              </m:e>
                            </m:mr>
                          </m:m>
                        </m:e>
                      </m:d>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d>
                        <m:d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3"/>
                                    <m:mcJc m:val="center"/>
                                  </m:mcPr>
                                </m:mc>
                              </m:mcs>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11</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b>
                                </m:sSub>
                              </m:e>
                            </m:m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22</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23</m:t>
                                    </m:r>
                                  </m:sub>
                                </m:sSub>
                              </m:e>
                            </m:m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32</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33</m:t>
                                    </m:r>
                                  </m:sub>
                                </m:sSub>
                              </m:e>
                            </m:mr>
                          </m:m>
                        </m:e>
                      </m:d>
                      <m:d>
                        <m:d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𝒆</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e>
                            </m:mr>
                            <m:mr>
                              <m:e>
                                <m:sSub>
                                  <m:sSubPr>
                                    <m:ctrlP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𝒆</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e>
                            </m:m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𝒆</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𝟑</m:t>
                                    </m:r>
                                  </m:sub>
                                </m:sSub>
                              </m:e>
                            </m:mr>
                          </m:m>
                        </m:e>
                      </m:d>
                    </m:oMath>
                  </m:oMathPara>
                </a14:m>
                <a:endPar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37" name="テキスト ボックス 36">
                <a:extLst>
                  <a:ext uri="{FF2B5EF4-FFF2-40B4-BE49-F238E27FC236}">
                    <a16:creationId xmlns:a16="http://schemas.microsoft.com/office/drawing/2014/main" id="{5ADA7161-F93B-4D5C-8E86-0CF180C5A9C8}"/>
                  </a:ext>
                </a:extLst>
              </p:cNvPr>
              <p:cNvSpPr txBox="1">
                <a:spLocks noRot="1" noChangeAspect="1" noMove="1" noResize="1" noEditPoints="1" noAdjustHandles="1" noChangeArrowheads="1" noChangeShapeType="1" noTextEdit="1"/>
              </p:cNvSpPr>
              <p:nvPr/>
            </p:nvSpPr>
            <p:spPr>
              <a:xfrm>
                <a:off x="1727754" y="3761681"/>
                <a:ext cx="4971426" cy="1146532"/>
              </a:xfrm>
              <a:prstGeom prst="rect">
                <a:avLst/>
              </a:prstGeom>
              <a:blipFill>
                <a:blip r:embed="rId4"/>
                <a:stretch>
                  <a:fillRect/>
                </a:stretch>
              </a:blipFill>
            </p:spPr>
            <p:txBody>
              <a:bodyPr/>
              <a:lstStyle/>
              <a:p>
                <a:r>
                  <a:rPr lang="ja-JP" altLang="en-US">
                    <a:noFill/>
                  </a:rPr>
                  <a:t> </a:t>
                </a:r>
              </a:p>
            </p:txBody>
          </p:sp>
        </mc:Fallback>
      </mc:AlternateContent>
      <p:sp>
        <p:nvSpPr>
          <p:cNvPr id="9" name="Text Box 16">
            <a:extLst>
              <a:ext uri="{FF2B5EF4-FFF2-40B4-BE49-F238E27FC236}">
                <a16:creationId xmlns:a16="http://schemas.microsoft.com/office/drawing/2014/main" id="{02DD3687-8BBC-4AD8-844E-F8672E4E64E4}"/>
              </a:ext>
            </a:extLst>
          </p:cNvPr>
          <p:cNvSpPr txBox="1">
            <a:spLocks noChangeArrowheads="1"/>
          </p:cNvSpPr>
          <p:nvPr/>
        </p:nvSpPr>
        <p:spPr bwMode="auto">
          <a:xfrm>
            <a:off x="683568" y="1844824"/>
            <a:ext cx="61366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r</a:t>
            </a:r>
            <a:r>
              <a:rPr kumimoji="1" lang="ja-JP" altLang="en-US" sz="2400" b="1" i="1"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400" b="1" i="1"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FF"/>
                </a:solidFill>
                <a:effectLst/>
                <a:uLnTx/>
                <a:uFillTx/>
                <a:latin typeface="Times New Roman"/>
                <a:ea typeface="ＭＳ Ｐゴシック"/>
                <a:cs typeface="+mn-cs"/>
              </a:rPr>
              <a:t>f,</a:t>
            </a:r>
            <a:r>
              <a:rPr kumimoji="1" lang="en-US" altLang="ja-JP" sz="2400" b="0" i="0" u="none" strike="noStrike" kern="1200" cap="none" spc="0" normalizeH="0" baseline="-25000" noProof="0" dirty="0">
                <a:ln>
                  <a:noFill/>
                </a:ln>
                <a:solidFill>
                  <a:srgbClr val="0000FF"/>
                </a:solidFill>
                <a:effectLst/>
                <a:uLnTx/>
                <a:uFillTx/>
                <a:latin typeface="Times New Roman"/>
                <a:ea typeface="ＭＳ Ｐゴシック"/>
                <a:cs typeface="+mn-cs"/>
              </a:rPr>
              <a:t>1</a:t>
            </a: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a</a:t>
            </a:r>
            <a:r>
              <a:rPr kumimoji="1" lang="en-US" altLang="ja-JP" sz="2400" b="1" i="0" u="none" strike="noStrike" kern="1200" cap="none" spc="0" normalizeH="0" baseline="-25000" noProof="0" dirty="0">
                <a:ln>
                  <a:noFill/>
                </a:ln>
                <a:solidFill>
                  <a:srgbClr val="0000FF"/>
                </a:solidFill>
                <a:effectLst/>
                <a:uLnTx/>
                <a:uFillTx/>
                <a:latin typeface="Times New Roman"/>
                <a:ea typeface="ＭＳ Ｐゴシック"/>
                <a:cs typeface="+mn-cs"/>
              </a:rPr>
              <a:t>1</a:t>
            </a:r>
            <a:r>
              <a:rPr kumimoji="1" lang="en-US" altLang="ja-JP" sz="24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FF"/>
                </a:solidFill>
                <a:effectLst/>
                <a:uLnTx/>
                <a:uFillTx/>
                <a:latin typeface="Times New Roman"/>
                <a:ea typeface="ＭＳ Ｐゴシック"/>
                <a:cs typeface="+mn-cs"/>
              </a:rPr>
              <a:t>f,2</a:t>
            </a: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a</a:t>
            </a:r>
            <a:r>
              <a:rPr kumimoji="1" lang="en-US" altLang="ja-JP" sz="2400" b="1" i="0" u="none" strike="noStrike" kern="1200" cap="none" spc="0" normalizeH="0" baseline="-25000" noProof="0" dirty="0">
                <a:ln>
                  <a:noFill/>
                </a:ln>
                <a:solidFill>
                  <a:srgbClr val="0000FF"/>
                </a:solidFill>
                <a:effectLst/>
                <a:uLnTx/>
                <a:uFillTx/>
                <a:latin typeface="Times New Roman"/>
                <a:ea typeface="ＭＳ Ｐゴシック"/>
                <a:cs typeface="+mn-cs"/>
              </a:rPr>
              <a:t>2</a:t>
            </a:r>
            <a:r>
              <a:rPr kumimoji="1" lang="en-US" altLang="ja-JP" sz="2400" b="1" i="0" u="none" strike="noStrike" kern="1200" cap="none" spc="0" normalizeH="0" baseline="0" noProof="0" dirty="0">
                <a:ln>
                  <a:noFill/>
                </a:ln>
                <a:solidFill>
                  <a:srgbClr val="0000FF"/>
                </a:solidFill>
                <a:effectLst/>
                <a:uLnTx/>
                <a:uFillTx/>
                <a:latin typeface="Times New Roman"/>
                <a:ea typeface="ＭＳ Ｐゴシック"/>
                <a:cs typeface="+mn-cs"/>
              </a:rPr>
              <a:t> + </a:t>
            </a:r>
            <a:r>
              <a:rPr kumimoji="1" lang="en-US" altLang="ja-JP" sz="2400" b="0"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FF"/>
                </a:solidFill>
                <a:effectLst/>
                <a:uLnTx/>
                <a:uFillTx/>
                <a:latin typeface="Times New Roman"/>
                <a:ea typeface="ＭＳ Ｐゴシック"/>
                <a:cs typeface="+mn-cs"/>
              </a:rPr>
              <a:t>f,3</a:t>
            </a: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a</a:t>
            </a:r>
            <a:r>
              <a:rPr kumimoji="1" lang="en-US" altLang="ja-JP" sz="2400" b="1" i="0" u="none" strike="noStrike" kern="1200" cap="none" spc="0" normalizeH="0" baseline="-25000" noProof="0" dirty="0">
                <a:ln>
                  <a:noFill/>
                </a:ln>
                <a:solidFill>
                  <a:srgbClr val="0000FF"/>
                </a:solidFill>
                <a:effectLst/>
                <a:uLnTx/>
                <a:uFillTx/>
                <a:latin typeface="Times New Roman"/>
                <a:ea typeface="ＭＳ Ｐゴシック"/>
                <a:cs typeface="+mn-cs"/>
              </a:rPr>
              <a:t>3</a:t>
            </a: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2400" b="1" i="1"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0000FF"/>
                </a:solidFill>
                <a:effectLst/>
                <a:uLnTx/>
                <a:uFillTx/>
                <a:latin typeface="Times New Roman"/>
                <a:ea typeface="ＭＳ Ｐゴシック"/>
                <a:cs typeface="+mn-cs"/>
              </a:rPr>
              <a:t>c,</a:t>
            </a:r>
            <a:r>
              <a:rPr kumimoji="1" lang="en-US" altLang="ja-JP" sz="2400" b="0" i="0" u="none" strike="noStrike" kern="1200" cap="none" spc="0" normalizeH="0" baseline="-25000" noProof="0" dirty="0">
                <a:ln>
                  <a:noFill/>
                </a:ln>
                <a:solidFill>
                  <a:srgbClr val="0000FF"/>
                </a:solidFill>
                <a:effectLst/>
                <a:uLnTx/>
                <a:uFillTx/>
                <a:latin typeface="Times New Roman"/>
                <a:ea typeface="ＭＳ Ｐゴシック"/>
                <a:cs typeface="+mn-cs"/>
              </a:rPr>
              <a:t>1</a:t>
            </a: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e</a:t>
            </a:r>
            <a:r>
              <a:rPr kumimoji="1" lang="en-US" altLang="ja-JP" sz="2400" b="1" i="0" u="none" strike="noStrike" kern="1200" cap="none" spc="0" normalizeH="0" baseline="-25000" noProof="0" dirty="0">
                <a:ln>
                  <a:noFill/>
                </a:ln>
                <a:solidFill>
                  <a:srgbClr val="0000FF"/>
                </a:solidFill>
                <a:effectLst/>
                <a:uLnTx/>
                <a:uFillTx/>
                <a:latin typeface="Times New Roman"/>
                <a:ea typeface="ＭＳ Ｐゴシック"/>
                <a:cs typeface="+mn-cs"/>
              </a:rPr>
              <a:t>1</a:t>
            </a:r>
            <a:r>
              <a:rPr kumimoji="1" lang="en-US" altLang="ja-JP" sz="24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FF"/>
                </a:solidFill>
                <a:effectLst/>
                <a:uLnTx/>
                <a:uFillTx/>
                <a:latin typeface="Times New Roman"/>
                <a:ea typeface="ＭＳ Ｐゴシック"/>
                <a:cs typeface="+mn-cs"/>
              </a:rPr>
              <a:t>c,2</a:t>
            </a: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e</a:t>
            </a:r>
            <a:r>
              <a:rPr kumimoji="1" lang="en-US" altLang="ja-JP" sz="2400" b="1" i="0" u="none" strike="noStrike" kern="1200" cap="none" spc="0" normalizeH="0" baseline="-25000" noProof="0" dirty="0">
                <a:ln>
                  <a:noFill/>
                </a:ln>
                <a:solidFill>
                  <a:srgbClr val="0000FF"/>
                </a:solidFill>
                <a:effectLst/>
                <a:uLnTx/>
                <a:uFillTx/>
                <a:latin typeface="Times New Roman"/>
                <a:ea typeface="ＭＳ Ｐゴシック"/>
                <a:cs typeface="+mn-cs"/>
              </a:rPr>
              <a:t>2</a:t>
            </a:r>
            <a:r>
              <a:rPr kumimoji="1" lang="en-US" altLang="ja-JP" sz="2400" b="1" i="0" u="none" strike="noStrike" kern="1200" cap="none" spc="0" normalizeH="0" baseline="0" noProof="0" dirty="0">
                <a:ln>
                  <a:noFill/>
                </a:ln>
                <a:solidFill>
                  <a:srgbClr val="0000FF"/>
                </a:solidFill>
                <a:effectLst/>
                <a:uLnTx/>
                <a:uFillTx/>
                <a:latin typeface="Times New Roman"/>
                <a:ea typeface="ＭＳ Ｐゴシック"/>
                <a:cs typeface="+mn-cs"/>
              </a:rPr>
              <a:t> + </a:t>
            </a:r>
            <a:r>
              <a:rPr kumimoji="1" lang="en-US" altLang="ja-JP" sz="2400" b="0"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FF"/>
                </a:solidFill>
                <a:effectLst/>
                <a:uLnTx/>
                <a:uFillTx/>
                <a:latin typeface="Times New Roman"/>
                <a:ea typeface="ＭＳ Ｐゴシック"/>
                <a:cs typeface="+mn-cs"/>
              </a:rPr>
              <a:t>c,3</a:t>
            </a: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e</a:t>
            </a:r>
            <a:r>
              <a:rPr kumimoji="1" lang="en-US" altLang="ja-JP" sz="2400" b="1" i="0" u="none" strike="noStrike" kern="1200" cap="none" spc="0" normalizeH="0" baseline="-25000" noProof="0" dirty="0">
                <a:ln>
                  <a:noFill/>
                </a:ln>
                <a:solidFill>
                  <a:srgbClr val="0000FF"/>
                </a:solidFill>
                <a:effectLst/>
                <a:uLnTx/>
                <a:uFillTx/>
                <a:latin typeface="Times New Roman"/>
                <a:ea typeface="ＭＳ Ｐゴシック"/>
                <a:cs typeface="+mn-cs"/>
              </a:rPr>
              <a:t>3</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en-US" altLang="ja-JP" sz="2400" b="0"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FF0000"/>
                </a:solidFill>
                <a:effectLst/>
                <a:uLnTx/>
                <a:uFillTx/>
                <a:latin typeface="Times New Roman"/>
                <a:ea typeface="ＭＳ Ｐゴシック"/>
                <a:cs typeface="+mn-cs"/>
              </a:rPr>
              <a:t>f,</a:t>
            </a:r>
            <a:r>
              <a:rPr kumimoji="1" lang="en-US" altLang="ja-JP" sz="2400" b="0" i="0" u="none" strike="noStrike" kern="1200" cap="none" spc="0" normalizeH="0" baseline="-25000" noProof="0" dirty="0">
                <a:ln>
                  <a:noFill/>
                </a:ln>
                <a:solidFill>
                  <a:srgbClr val="FF0000"/>
                </a:solidFill>
                <a:effectLst/>
                <a:uLnTx/>
                <a:uFillTx/>
                <a:latin typeface="Times New Roman"/>
                <a:ea typeface="ＭＳ Ｐゴシック"/>
                <a:cs typeface="+mn-cs"/>
              </a:rPr>
              <a:t>1</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FF0000"/>
                </a:solidFill>
                <a:effectLst/>
                <a:uLnTx/>
                <a:uFillTx/>
                <a:latin typeface="Times New Roman"/>
                <a:ea typeface="ＭＳ Ｐゴシック"/>
                <a:cs typeface="+mn-cs"/>
              </a:rPr>
              <a:t>f,</a:t>
            </a:r>
            <a:r>
              <a:rPr kumimoji="1" lang="en-US" altLang="ja-JP" sz="2400" b="0" i="0" u="none" strike="noStrike" kern="1200" cap="none" spc="0" normalizeH="0" baseline="-25000" noProof="0" dirty="0">
                <a:ln>
                  <a:noFill/>
                </a:ln>
                <a:solidFill>
                  <a:srgbClr val="FF0000"/>
                </a:solidFill>
                <a:effectLst/>
                <a:uLnTx/>
                <a:uFillTx/>
                <a:latin typeface="Times New Roman"/>
                <a:ea typeface="ＭＳ Ｐゴシック"/>
                <a:cs typeface="+mn-cs"/>
              </a:rPr>
              <a:t>1</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2400" b="0" i="1" u="none" strike="noStrike" kern="1200" cap="none" spc="0" normalizeH="0" baseline="-25000" noProof="0" dirty="0">
                <a:ln>
                  <a:noFill/>
                </a:ln>
                <a:solidFill>
                  <a:srgbClr val="FF0000"/>
                </a:solidFill>
                <a:effectLst/>
                <a:uLnTx/>
                <a:uFillTx/>
                <a:latin typeface="Times New Roman"/>
                <a:ea typeface="ＭＳ Ｐゴシック"/>
                <a:cs typeface="+mn-cs"/>
              </a:rPr>
              <a:t>f,</a:t>
            </a:r>
            <a:r>
              <a:rPr kumimoji="1" lang="en-US" altLang="ja-JP" sz="2400" b="0" i="0" u="none" strike="noStrike" kern="1200" cap="none" spc="0" normalizeH="0" baseline="-25000" noProof="0" dirty="0">
                <a:ln>
                  <a:noFill/>
                </a:ln>
                <a:solidFill>
                  <a:srgbClr val="FF0000"/>
                </a:solidFill>
                <a:effectLst/>
                <a:uLnTx/>
                <a:uFillTx/>
                <a:latin typeface="Times New Roman"/>
                <a:ea typeface="ＭＳ Ｐゴシック"/>
                <a:cs typeface="+mn-cs"/>
              </a:rPr>
              <a:t>3</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 Fractional coordinate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部分座標</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b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Internal coordinate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内部座標</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endPar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642FA332-D652-4508-BB0C-E6F4C7403B91}"/>
                  </a:ext>
                </a:extLst>
              </p:cNvPr>
              <p:cNvSpPr txBox="1"/>
              <p:nvPr/>
            </p:nvSpPr>
            <p:spPr>
              <a:xfrm>
                <a:off x="1727754" y="5387708"/>
                <a:ext cx="5309017" cy="118930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m:t>
                                    </m:r>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e>
                            </m:mr>
                            <m:mr>
                              <m:e>
                                <m:sSub>
                                  <m:sSub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m:t>
                                    </m:r>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e>
                            </m:m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m:t>
                                    </m:r>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b>
                                </m:sSub>
                              </m:e>
                            </m:mr>
                          </m:m>
                        </m:e>
                      </m:d>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d>
                        <m:d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3"/>
                                    <m:mcJc m:val="center"/>
                                  </m:mcPr>
                                </m:mc>
                              </m:mcs>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11</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21</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31</m:t>
                                    </m:r>
                                  </m:sub>
                                </m:sSub>
                              </m:e>
                            </m:m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12</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22</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32</m:t>
                                    </m:r>
                                  </m:sub>
                                </m:sSub>
                              </m:e>
                            </m:m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13</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23</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33</m:t>
                                    </m:r>
                                  </m:sub>
                                </m:sSub>
                              </m:e>
                            </m:mr>
                          </m:m>
                        </m:e>
                      </m:d>
                      <m:d>
                        <m:d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e>
                            </m:m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e>
                            </m:m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e>
                            </m:mr>
                          </m:m>
                        </m:e>
                      </m:d>
                    </m:oMath>
                  </m:oMathPara>
                </a14:m>
                <a:endPar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10" name="テキスト ボックス 9">
                <a:extLst>
                  <a:ext uri="{FF2B5EF4-FFF2-40B4-BE49-F238E27FC236}">
                    <a16:creationId xmlns:a16="http://schemas.microsoft.com/office/drawing/2014/main" id="{642FA332-D652-4508-BB0C-E6F4C7403B91}"/>
                  </a:ext>
                </a:extLst>
              </p:cNvPr>
              <p:cNvSpPr txBox="1">
                <a:spLocks noRot="1" noChangeAspect="1" noMove="1" noResize="1" noEditPoints="1" noAdjustHandles="1" noChangeArrowheads="1" noChangeShapeType="1" noTextEdit="1"/>
              </p:cNvSpPr>
              <p:nvPr/>
            </p:nvSpPr>
            <p:spPr>
              <a:xfrm>
                <a:off x="1727754" y="5387708"/>
                <a:ext cx="5309017" cy="1189300"/>
              </a:xfrm>
              <a:prstGeom prst="rect">
                <a:avLst/>
              </a:prstGeom>
              <a:blipFill>
                <a:blip r:embed="rId5"/>
                <a:stretch>
                  <a:fillRect/>
                </a:stretch>
              </a:blipFill>
            </p:spPr>
            <p:txBody>
              <a:bodyPr/>
              <a:lstStyle/>
              <a:p>
                <a:r>
                  <a:rPr lang="ja-JP" altLang="en-US">
                    <a:noFill/>
                  </a:rPr>
                  <a:t> </a:t>
                </a:r>
              </a:p>
            </p:txBody>
          </p:sp>
        </mc:Fallback>
      </mc:AlternateContent>
      <p:sp>
        <p:nvSpPr>
          <p:cNvPr id="11" name="Text Box 16">
            <a:extLst>
              <a:ext uri="{FF2B5EF4-FFF2-40B4-BE49-F238E27FC236}">
                <a16:creationId xmlns:a16="http://schemas.microsoft.com/office/drawing/2014/main" id="{A0FF8BEF-D350-4700-B702-ED80F7564FD9}"/>
              </a:ext>
            </a:extLst>
          </p:cNvPr>
          <p:cNvSpPr txBox="1">
            <a:spLocks noChangeArrowheads="1"/>
          </p:cNvSpPr>
          <p:nvPr/>
        </p:nvSpPr>
        <p:spPr bwMode="auto">
          <a:xfrm>
            <a:off x="288610" y="4983559"/>
            <a:ext cx="61991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Times New Roman"/>
                <a:ea typeface="ＭＳ Ｐゴシック"/>
                <a:cs typeface="+mn-cs"/>
              </a:rPr>
              <a:t>Fractional coordinate to Cartesian coordinate</a:t>
            </a:r>
            <a:endPar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8470601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830997"/>
          </a:xfrm>
        </p:spPr>
        <p:txBody>
          <a:bodyPr/>
          <a:lstStyle/>
          <a:p>
            <a:pPr eaLnBrk="1" hangingPunct="1"/>
            <a:r>
              <a:rPr lang="en-US" altLang="ja-JP" sz="3600" b="1" dirty="0">
                <a:solidFill>
                  <a:srgbClr val="0000FF"/>
                </a:solidFill>
                <a:latin typeface="+mn-lt"/>
                <a:ea typeface="+mn-ea"/>
              </a:rPr>
              <a:t>Conversion</a:t>
            </a:r>
            <a:r>
              <a:rPr lang="ja-JP" altLang="en-US" sz="3600" b="1" dirty="0">
                <a:solidFill>
                  <a:srgbClr val="0000FF"/>
                </a:solidFill>
                <a:latin typeface="+mn-lt"/>
                <a:ea typeface="+mn-ea"/>
              </a:rPr>
              <a:t> </a:t>
            </a:r>
            <a:r>
              <a:rPr lang="en-US" altLang="ja-JP" sz="3600" b="1" dirty="0">
                <a:solidFill>
                  <a:srgbClr val="0000FF"/>
                </a:solidFill>
                <a:latin typeface="+mn-lt"/>
                <a:ea typeface="+mn-ea"/>
              </a:rPr>
              <a:t>matrix</a:t>
            </a:r>
            <a:endParaRPr lang="ja-JP" altLang="en-US" sz="2800" dirty="0">
              <a:solidFill>
                <a:schemeClr val="tx1"/>
              </a:solidFill>
              <a:latin typeface="+mn-lt"/>
              <a:ea typeface="+mn-ea"/>
            </a:endParaRPr>
          </a:p>
        </p:txBody>
      </p:sp>
      <mc:AlternateContent xmlns:mc="http://schemas.openxmlformats.org/markup-compatibility/2006" xmlns:a14="http://schemas.microsoft.com/office/drawing/2010/main">
        <mc:Choice Requires="a14">
          <p:sp>
            <p:nvSpPr>
              <p:cNvPr id="33" name="Text Box 16">
                <a:extLst>
                  <a:ext uri="{FF2B5EF4-FFF2-40B4-BE49-F238E27FC236}">
                    <a16:creationId xmlns:a16="http://schemas.microsoft.com/office/drawing/2014/main" id="{C47D1F95-57D1-429C-9CBF-0186638BCA5E}"/>
                  </a:ext>
                </a:extLst>
              </p:cNvPr>
              <p:cNvSpPr txBox="1">
                <a:spLocks noChangeArrowheads="1"/>
              </p:cNvSpPr>
              <p:nvPr/>
            </p:nvSpPr>
            <p:spPr bwMode="auto">
              <a:xfrm>
                <a:off x="882842" y="2038640"/>
                <a:ext cx="3327642" cy="8962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d>
                        <m:dPr>
                          <m:begChr m:val="|"/>
                          <m:endChr m:val="|"/>
                          <m:ctrlP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𝒊</m:t>
                              </m:r>
                            </m:sub>
                          </m:sSub>
                        </m:e>
                      </m:d>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pt-BR"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𝑖</m:t>
                          </m:r>
                        </m:sub>
                      </m:sSub>
                    </m:oMath>
                  </m:oMathPara>
                </a14:m>
                <a:endParaRPr kumimoji="1" lang="en-US" altLang="ja-JP" sz="2400" b="1"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sub>
                    </m:s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pt-BR"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𝒋</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func>
                      <m:func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uncPr>
                      <m:fName>
                        <m:r>
                          <m:rPr>
                            <m:sty m:val="p"/>
                          </m:rPr>
                          <a:rPr kumimoji="1" lang="en-US" altLang="ja-JP" sz="2400" b="0" i="0" u="none" strike="noStrike" kern="1200" cap="none" spc="0" normalizeH="0" baseline="0" noProof="0" smtClean="0">
                            <a:ln>
                              <a:noFill/>
                            </a:ln>
                            <a:solidFill>
                              <a:srgbClr val="000000"/>
                            </a:solidFill>
                            <a:effectLst/>
                            <a:uLnTx/>
                            <a:uFillTx/>
                            <a:latin typeface="Cambria Math" panose="02040503050406030204" pitchFamily="18" charset="0"/>
                            <a:cs typeface="+mn-cs"/>
                          </a:rPr>
                          <m:t>cos</m:t>
                        </m:r>
                      </m:fName>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𝛼</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𝑖𝑗</m:t>
                            </m:r>
                          </m:sub>
                        </m:sSub>
                      </m:e>
                    </m:func>
                  </m:oMath>
                </a14:m>
                <a:r>
                  <a:rPr kumimoji="1" lang="en-US" altLang="ja-JP" sz="2400" b="1"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mn-cs"/>
                  </a:rPr>
                  <a:t> (</a:t>
                </a:r>
                <a14:m>
                  <m:oMath xmlns:m="http://schemas.openxmlformats.org/officeDocument/2006/math">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𝑖</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𝑗</m:t>
                    </m:r>
                  </m:oMath>
                </a14:m>
                <a:r>
                  <a:rPr kumimoji="1" lang="en-US" altLang="ja-JP"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mn-cs"/>
                  </a:rPr>
                  <a:t>)</a:t>
                </a:r>
                <a:endParaRPr kumimoji="1" lang="en-US" altLang="ja-JP" sz="2400" b="1"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mn-cs"/>
                </a:endParaRPr>
              </a:p>
            </p:txBody>
          </p:sp>
        </mc:Choice>
        <mc:Fallback xmlns="">
          <p:sp>
            <p:nvSpPr>
              <p:cNvPr id="33" name="Text Box 16">
                <a:extLst>
                  <a:ext uri="{FF2B5EF4-FFF2-40B4-BE49-F238E27FC236}">
                    <a16:creationId xmlns:a16="http://schemas.microsoft.com/office/drawing/2014/main" id="{C47D1F95-57D1-429C-9CBF-0186638BCA5E}"/>
                  </a:ext>
                </a:extLst>
              </p:cNvPr>
              <p:cNvSpPr txBox="1">
                <a:spLocks noRot="1" noChangeAspect="1" noMove="1" noResize="1" noEditPoints="1" noAdjustHandles="1" noChangeArrowheads="1" noChangeShapeType="1" noTextEdit="1"/>
              </p:cNvSpPr>
              <p:nvPr/>
            </p:nvSpPr>
            <p:spPr bwMode="auto">
              <a:xfrm>
                <a:off x="882842" y="2038640"/>
                <a:ext cx="3327642" cy="896207"/>
              </a:xfrm>
              <a:prstGeom prst="rect">
                <a:avLst/>
              </a:prstGeom>
              <a:blipFill>
                <a:blip r:embed="rId2"/>
                <a:stretch>
                  <a:fillRect r="-366" b="-68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5ADA7161-F93B-4D5C-8E86-0CF180C5A9C8}"/>
                  </a:ext>
                </a:extLst>
              </p:cNvPr>
              <p:cNvSpPr txBox="1"/>
              <p:nvPr/>
            </p:nvSpPr>
            <p:spPr>
              <a:xfrm>
                <a:off x="163708" y="836712"/>
                <a:ext cx="4971426" cy="114653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e>
                            </m:m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e>
                            </m:m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𝟑</m:t>
                                    </m:r>
                                  </m:sub>
                                </m:sSub>
                              </m:e>
                            </m:mr>
                          </m:m>
                        </m:e>
                      </m:d>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d>
                        <m:d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3"/>
                                    <m:mcJc m:val="center"/>
                                  </m:mcPr>
                                </m:mc>
                              </m:mcs>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11</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b>
                                </m:sSub>
                              </m:e>
                            </m:m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22</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23</m:t>
                                    </m:r>
                                  </m:sub>
                                </m:sSub>
                              </m:e>
                            </m:mr>
                            <m:m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32</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33</m:t>
                                    </m:r>
                                  </m:sub>
                                </m:sSub>
                              </m:e>
                            </m:mr>
                          </m:m>
                        </m:e>
                      </m:d>
                      <m:d>
                        <m:d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𝒆</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e>
                            </m:mr>
                            <m:mr>
                              <m:e>
                                <m:sSub>
                                  <m:sSubPr>
                                    <m:ctrlP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𝒆</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e>
                            </m:m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𝒆</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𝟑</m:t>
                                    </m:r>
                                  </m:sub>
                                </m:sSub>
                              </m:e>
                            </m:mr>
                          </m:m>
                        </m:e>
                      </m:d>
                    </m:oMath>
                  </m:oMathPara>
                </a14:m>
                <a:endPar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37" name="テキスト ボックス 36">
                <a:extLst>
                  <a:ext uri="{FF2B5EF4-FFF2-40B4-BE49-F238E27FC236}">
                    <a16:creationId xmlns:a16="http://schemas.microsoft.com/office/drawing/2014/main" id="{5ADA7161-F93B-4D5C-8E86-0CF180C5A9C8}"/>
                  </a:ext>
                </a:extLst>
              </p:cNvPr>
              <p:cNvSpPr txBox="1">
                <a:spLocks noRot="1" noChangeAspect="1" noMove="1" noResize="1" noEditPoints="1" noAdjustHandles="1" noChangeArrowheads="1" noChangeShapeType="1" noTextEdit="1"/>
              </p:cNvSpPr>
              <p:nvPr/>
            </p:nvSpPr>
            <p:spPr>
              <a:xfrm>
                <a:off x="163708" y="836712"/>
                <a:ext cx="4971426" cy="114653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E9B00EDF-8542-412E-A1BA-AD783AA6CD0F}"/>
                  </a:ext>
                </a:extLst>
              </p:cNvPr>
              <p:cNvSpPr txBox="1"/>
              <p:nvPr/>
            </p:nvSpPr>
            <p:spPr>
              <a:xfrm>
                <a:off x="107504" y="3464232"/>
                <a:ext cx="8489440" cy="1908984"/>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e>
                            </m:m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e>
                            </m:m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𝟑</m:t>
                                    </m:r>
                                  </m:sub>
                                </m:sSub>
                              </m:e>
                            </m:mr>
                          </m:m>
                        </m:e>
                      </m:d>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d>
                        <m:d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3"/>
                                    <m:mcJc m:val="center"/>
                                  </m:mcPr>
                                </m:mc>
                              </m:mcs>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mPr>
                            <m:mr>
                              <m:e>
                                <m:r>
                                  <m:rPr>
                                    <m:brk m:alnAt="7"/>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e>
                            </m:mr>
                            <m:m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𝑏</m:t>
                                </m:r>
                                <m:func>
                                  <m:func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𝛾</m:t>
                                    </m:r>
                                  </m:e>
                                </m:func>
                              </m:e>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𝑏</m:t>
                                </m:r>
                                <m:func>
                                  <m:func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ja-JP" sz="2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sin</m:t>
                                    </m:r>
                                  </m:fName>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𝛾</m:t>
                                    </m:r>
                                  </m:e>
                                </m:func>
                              </m:e>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e>
                            </m:mr>
                            <m:m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𝑐</m:t>
                                </m:r>
                                <m:func>
                                  <m:func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𝛽</m:t>
                                    </m:r>
                                  </m:e>
                                </m:func>
                              </m:e>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𝑐</m:t>
                                </m:r>
                                <m:func>
                                  <m:func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𝛽</m:t>
                                    </m:r>
                                  </m:e>
                                </m:func>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𝑐</m:t>
                                </m:r>
                                <m:func>
                                  <m:func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𝛽</m:t>
                                    </m:r>
                                  </m:e>
                                </m:func>
                                <m:func>
                                  <m:func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uncPr>
                                  <m:fName>
                                    <m:r>
                                      <m:rPr>
                                        <m:sty m:val="p"/>
                                      </m:rPr>
                                      <a:rPr kumimoji="1" lang="en-US" altLang="ja-JP" sz="2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cos</m:t>
                                    </m:r>
                                  </m:fName>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𝛾</m:t>
                                    </m:r>
                                  </m:e>
                                </m:func>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33</m:t>
                                    </m:r>
                                  </m:sub>
                                </m:sSub>
                              </m:e>
                            </m:mr>
                          </m:m>
                        </m:e>
                      </m:d>
                      <m:d>
                        <m:d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𝒆</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e>
                            </m:mr>
                            <m:mr>
                              <m:e>
                                <m:sSub>
                                  <m:sSubPr>
                                    <m:ctrlP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𝒆</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e>
                            </m:mr>
                            <m:m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𝒆</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𝟑</m:t>
                                    </m:r>
                                  </m:sub>
                                </m:sSub>
                              </m:e>
                            </m:mr>
                          </m:m>
                        </m:e>
                      </m:d>
                    </m:oMath>
                  </m:oMathPara>
                </a14:m>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33</m:t>
                        </m:r>
                      </m:sub>
                    </m:s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ad>
                      <m:radPr>
                        <m:degHide m:val="on"/>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radPr>
                      <m:deg/>
                      <m:e>
                        <m:sSup>
                          <m:sSup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m:t>
                            </m:r>
                          </m:e>
                          <m:sup>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p>
                          <m:sSup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3</m:t>
                                </m:r>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e>
                          <m:sup>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p>
                          <m:sSup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32</m:t>
                                </m:r>
                              </m:sub>
                            </m:sSub>
                          </m:e>
                          <m:sup>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rad>
                  </m:oMath>
                </a14:m>
                <a:endPar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12" name="テキスト ボックス 11">
                <a:extLst>
                  <a:ext uri="{FF2B5EF4-FFF2-40B4-BE49-F238E27FC236}">
                    <a16:creationId xmlns:a16="http://schemas.microsoft.com/office/drawing/2014/main" id="{E9B00EDF-8542-412E-A1BA-AD783AA6CD0F}"/>
                  </a:ext>
                </a:extLst>
              </p:cNvPr>
              <p:cNvSpPr txBox="1">
                <a:spLocks noRot="1" noChangeAspect="1" noMove="1" noResize="1" noEditPoints="1" noAdjustHandles="1" noChangeArrowheads="1" noChangeShapeType="1" noTextEdit="1"/>
              </p:cNvSpPr>
              <p:nvPr/>
            </p:nvSpPr>
            <p:spPr>
              <a:xfrm>
                <a:off x="107504" y="3464232"/>
                <a:ext cx="8489440" cy="190898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88873DD4-A767-43BB-9E4B-329882F541AE}"/>
                  </a:ext>
                </a:extLst>
              </p:cNvPr>
              <p:cNvSpPr txBox="1"/>
              <p:nvPr/>
            </p:nvSpPr>
            <p:spPr>
              <a:xfrm>
                <a:off x="5292080" y="2025713"/>
                <a:ext cx="324036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𝑏</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m:t>
                    </m:r>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en-US" altLang="ja-JP" sz="24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14:m>
                  <m:oMath xmlns:m="http://schemas.openxmlformats.org/officeDocument/2006/math">
                    <m:r>
                      <a:rPr kumimoji="1" lang="ja-JP"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𝛼</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ja-JP"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𝛽</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ja-JP"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𝛾</m:t>
                    </m:r>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𝛼</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23</m:t>
                        </m:r>
                      </m:sub>
                    </m:sSub>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𝛼</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13</m:t>
                        </m:r>
                      </m:sub>
                    </m:sSub>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𝛼</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12</m:t>
                        </m:r>
                      </m:sub>
                    </m:sSub>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13" name="テキスト ボックス 12">
                <a:extLst>
                  <a:ext uri="{FF2B5EF4-FFF2-40B4-BE49-F238E27FC236}">
                    <a16:creationId xmlns:a16="http://schemas.microsoft.com/office/drawing/2014/main" id="{88873DD4-A767-43BB-9E4B-329882F541AE}"/>
                  </a:ext>
                </a:extLst>
              </p:cNvPr>
              <p:cNvSpPr txBox="1">
                <a:spLocks noRot="1" noChangeAspect="1" noMove="1" noResize="1" noEditPoints="1" noAdjustHandles="1" noChangeArrowheads="1" noChangeShapeType="1" noTextEdit="1"/>
              </p:cNvSpPr>
              <p:nvPr/>
            </p:nvSpPr>
            <p:spPr>
              <a:xfrm>
                <a:off x="5292080" y="2025713"/>
                <a:ext cx="3240360" cy="830997"/>
              </a:xfrm>
              <a:prstGeom prst="rect">
                <a:avLst/>
              </a:prstGeom>
              <a:blipFill>
                <a:blip r:embed="rId5"/>
                <a:stretch>
                  <a:fillRect t="-5839" r="-1692" b="-15328"/>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44A54FA9-22A5-4EF7-BBE7-74838DCB9ACC}"/>
              </a:ext>
            </a:extLst>
          </p:cNvPr>
          <p:cNvSpPr txBox="1"/>
          <p:nvPr/>
        </p:nvSpPr>
        <p:spPr>
          <a:xfrm>
            <a:off x="199204" y="3002831"/>
            <a:ext cx="494886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tkcrystalbase</a:t>
            </a:r>
            <a:r>
              <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cal_lattice_vectors</a:t>
            </a:r>
            <a:r>
              <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a:t>
            </a:r>
            <a:endParaRPr kumimoji="1" lang="ja-JP" altLang="en-US"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7656893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1"/>
            <a:ext cx="9144000" cy="676216"/>
          </a:xfrm>
        </p:spPr>
        <p:txBody>
          <a:bodyPr/>
          <a:lstStyle/>
          <a:p>
            <a:pPr eaLnBrk="1" hangingPunct="1"/>
            <a:r>
              <a:rPr lang="en-US" altLang="ja-JP" sz="3600" b="1" dirty="0">
                <a:solidFill>
                  <a:srgbClr val="0000FF"/>
                </a:solidFill>
                <a:latin typeface="+mn-lt"/>
                <a:ea typeface="+mn-ea"/>
              </a:rPr>
              <a:t>Lattice properties</a:t>
            </a:r>
            <a:endParaRPr lang="ja-JP" altLang="en-US" sz="2800" dirty="0">
              <a:solidFill>
                <a:schemeClr val="tx1"/>
              </a:solidFill>
              <a:latin typeface="+mn-lt"/>
              <a:ea typeface="+mn-ea"/>
            </a:endParaRPr>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5ADA7161-F93B-4D5C-8E86-0CF180C5A9C8}"/>
                  </a:ext>
                </a:extLst>
              </p:cNvPr>
              <p:cNvSpPr txBox="1"/>
              <p:nvPr/>
            </p:nvSpPr>
            <p:spPr>
              <a:xfrm>
                <a:off x="323528" y="563266"/>
                <a:ext cx="8459391" cy="6178102"/>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Unit cell volume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𝑉</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𝟑</m:t>
                            </m:r>
                          </m:sub>
                        </m:sSub>
                      </m:e>
                    </m:d>
                  </m:oMath>
                </a14:m>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Distance </a:t>
                </a:r>
                <a:r>
                  <a:rPr kumimoji="1" lang="en-US" altLang="ja-JP" sz="2400" b="1" i="1"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r</a:t>
                </a:r>
                <a:r>
                  <a:rPr kumimoji="1" lang="en-US" altLang="ja-JP" sz="2400" b="1" i="1" u="none" strike="noStrike" kern="1200" cap="none" spc="0" normalizeH="0" baseline="-25000" noProof="0" dirty="0" err="1">
                    <a:ln>
                      <a:noFill/>
                    </a:ln>
                    <a:solidFill>
                      <a:srgbClr val="000000"/>
                    </a:solidFill>
                    <a:effectLst/>
                    <a:uLnTx/>
                    <a:uFillTx/>
                    <a:latin typeface="Times New Roman"/>
                    <a:ea typeface="ＭＳ Ｐゴシック" panose="020B0600070205080204" pitchFamily="50" charset="-128"/>
                    <a:cs typeface="+mn-cs"/>
                  </a:rPr>
                  <a:t>kl</a:t>
                </a:r>
                <a:r>
                  <a:rPr kumimoji="1" lang="en-US" altLang="ja-JP" sz="2400" b="1" i="1" u="none" strike="noStrike" kern="1200" cap="none" spc="0" normalizeH="0" baseline="-2500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1" i="1"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r</a:t>
                </a:r>
                <a:r>
                  <a:rPr kumimoji="1" lang="en-US" altLang="ja-JP" sz="2400" b="1" i="1" u="none" strike="noStrike" kern="1200" cap="none" spc="0" normalizeH="0" baseline="-25000" noProof="0" dirty="0" err="1">
                    <a:ln>
                      <a:noFill/>
                    </a:ln>
                    <a:solidFill>
                      <a:srgbClr val="000000"/>
                    </a:solidFill>
                    <a:effectLst/>
                    <a:uLnTx/>
                    <a:uFillTx/>
                    <a:latin typeface="Times New Roman"/>
                    <a:ea typeface="ＭＳ Ｐゴシック" panose="020B0600070205080204" pitchFamily="50" charset="-128"/>
                    <a:cs typeface="+mn-cs"/>
                  </a:rPr>
                  <a:t>k</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 </a:t>
                </a:r>
                <a:r>
                  <a:rPr kumimoji="1" lang="en-US" altLang="ja-JP" sz="2400" b="1" i="1"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r</a:t>
                </a:r>
                <a:r>
                  <a:rPr kumimoji="1" lang="en-US" altLang="ja-JP" sz="2400" b="1" i="1" u="none" strike="noStrike" kern="1200" cap="none" spc="0" normalizeH="0" baseline="-25000" noProof="0" dirty="0" err="1">
                    <a:ln>
                      <a:noFill/>
                    </a:ln>
                    <a:solidFill>
                      <a:srgbClr val="000000"/>
                    </a:solidFill>
                    <a:effectLst/>
                    <a:uLnTx/>
                    <a:uFillTx/>
                    <a:latin typeface="Times New Roman"/>
                    <a:ea typeface="ＭＳ Ｐゴシック" panose="020B0600070205080204" pitchFamily="50" charset="-128"/>
                    <a:cs typeface="+mn-cs"/>
                  </a:rPr>
                  <a:t>l</a:t>
                </a:r>
                <a:endParaRPr kumimoji="1" lang="en-US" altLang="ja-JP" sz="2400" b="1" i="1" u="none" strike="noStrike" kern="1200" cap="none" spc="0" normalizeH="0" baseline="-2500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sSup>
                      <m:sSup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𝑘𝑙</m:t>
                            </m:r>
                          </m:sub>
                        </m:sSub>
                      </m:e>
                      <m:sup>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d>
                          <m:dPr>
                            <m:begChr m:val="|"/>
                            <m:endChr m:val="|"/>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𝒓</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𝒌𝒍</m:t>
                                </m:r>
                              </m:sub>
                            </m:sSub>
                          </m:e>
                        </m:d>
                      </m:e>
                      <m:sup>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m:rPr>
                            <m:brk m:alnAt="23"/>
                          </m:r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𝒊</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𝟎</m:t>
                        </m:r>
                      </m:sub>
                      <m:sup>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𝟐</m:t>
                        </m:r>
                      </m:sup>
                      <m:e>
                        <m:nary>
                          <m:naryPr>
                            <m:chr m:val="∑"/>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m:rPr>
                                <m:brk m:alnAt="23"/>
                              </m:r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𝒋</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𝟎</m:t>
                            </m:r>
                          </m:sub>
                          <m:sup>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𝟐</m:t>
                            </m:r>
                          </m:sup>
                          <m:e>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sub>
                            </m:sSub>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𝑘𝑙</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𝑖</m:t>
                                </m:r>
                              </m:sub>
                            </m:sSub>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𝑘𝑙</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𝑗</m:t>
                                </m:r>
                              </m:sub>
                            </m:sSub>
                          </m:e>
                        </m:nary>
                      </m:e>
                    </m:nary>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supHide m:val="on"/>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brk m:alnAt="23"/>
                          </m:r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sub>
                      <m:sup/>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𝑔</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𝑖𝑗</m:t>
                            </m:r>
                          </m:sub>
                        </m:sSub>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𝑘𝑙</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𝑖</m:t>
                            </m:r>
                          </m:sub>
                        </m:sSub>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𝑘𝑙</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𝑗</m:t>
                            </m:r>
                          </m:sub>
                        </m:sSub>
                      </m:e>
                    </m:nary>
                  </m:oMath>
                </a14:m>
                <a:endPar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𝑔</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𝑖𝑗</m:t>
                        </m:r>
                      </m:sub>
                    </m:sSub>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𝒊</m:t>
                        </m:r>
                      </m:sub>
                    </m:s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sub>
                    </m:sSub>
                  </m:oMath>
                </a14:m>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 Metric tensor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計量テンソル</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Reciprocal lattice vectors</a:t>
                </a:r>
                <a:endPar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sSub>
                      <m:sSubPr>
                        <m:ctrlP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p>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up>
                        </m:sSup>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𝟑</m:t>
                        </m:r>
                      </m:sub>
                    </m:sSub>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/V </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𝟐</m:t>
                    </m:r>
                    <m:r>
                      <a:rPr kumimoji="1" lang="ja-JP" alt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𝝅</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𝟑</m:t>
                        </m:r>
                      </m:sub>
                    </m:sSub>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/V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sSub>
                      <m:sSubPr>
                        <m:ctrlP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p>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up>
                        </m:sSup>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𝟑</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m:t>
                        </m:r>
                      </m:sub>
                    </m:sSub>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/V </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𝟑</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/V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Reciprocal vector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h k l</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sSub>
                      <m:sSubPr>
                        <m:ctrlP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𝑮</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𝒉𝒌𝒍</m:t>
                        </m:r>
                      </m:sub>
                    </m:s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h</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𝟐</m:t>
                        </m:r>
                      </m:sub>
                    </m:s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𝑙</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𝟑</m:t>
                        </m:r>
                      </m:sub>
                    </m:sSub>
                  </m:oMath>
                </a14:m>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Lattice space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sSup>
                      <m:sSup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h𝑘𝑙</m:t>
                            </m:r>
                          </m:sub>
                        </m:sSub>
                      </m:e>
                      <m:sup>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d>
                          <m:dPr>
                            <m:begChr m:val="|"/>
                            <m:endChr m:val="|"/>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𝑮</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𝒉𝒌𝒍</m:t>
                                </m:r>
                              </m:sub>
                            </m:sSub>
                          </m:e>
                        </m:d>
                      </m:e>
                      <m:sup>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m:rPr>
                            <m:brk m:alnAt="23"/>
                          </m:rP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𝒊</m:t>
                        </m:r>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𝟎</m:t>
                        </m:r>
                      </m:sub>
                      <m:sup>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𝟑</m:t>
                        </m:r>
                      </m:sup>
                      <m:e>
                        <m:nary>
                          <m:naryPr>
                            <m:chr m:val="∑"/>
                            <m:ctrlP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m:rPr>
                                <m:brk m:alnAt="23"/>
                              </m:rP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𝒋</m:t>
                            </m:r>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𝟎</m:t>
                            </m:r>
                          </m:sub>
                          <m:sup>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𝟑</m:t>
                            </m:r>
                          </m:sup>
                          <m:e>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sub>
                            </m:sSub>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h</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𝑖</m:t>
                                </m:r>
                              </m:sub>
                            </m:sSub>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h</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𝑗</m:t>
                                </m:r>
                              </m:sub>
                            </m:sSub>
                          </m:e>
                        </m:nary>
                      </m:e>
                    </m:nary>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supHide m:val="on"/>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𝒊</m:t>
                        </m:r>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m:rPr>
                            <m:brk m:alnAt="23"/>
                          </m:r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𝒋</m:t>
                        </m:r>
                      </m:sub>
                      <m:sup/>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𝑅𝑔</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𝑖𝑗</m:t>
                            </m:r>
                          </m:sub>
                        </m:sSub>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h</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h</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e>
                    </m:nary>
                  </m:oMath>
                </a14:m>
                <a:endPar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Bragg angle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2</a:t>
                </a:r>
                <a14:m>
                  <m:oMath xmlns:m="http://schemas.openxmlformats.org/officeDocument/2006/math">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h𝑘𝑙</m:t>
                        </m:r>
                      </m:sub>
                    </m:sSub>
                    <m:func>
                      <m:func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uncPr>
                      <m:fName>
                        <m:r>
                          <m:rPr>
                            <m:sty m:val="p"/>
                          </m:rPr>
                          <a:rPr kumimoji="1" lang="en-US" altLang="ja-JP" sz="2400" b="0" i="0" u="none" strike="noStrike" kern="1200" cap="none" spc="0" normalizeH="0" baseline="0" noProof="0" smtClean="0">
                            <a:ln>
                              <a:noFill/>
                            </a:ln>
                            <a:solidFill>
                              <a:srgbClr val="000000"/>
                            </a:solidFill>
                            <a:effectLst/>
                            <a:uLnTx/>
                            <a:uFillTx/>
                            <a:latin typeface="Cambria Math" panose="02040503050406030204" pitchFamily="18" charset="0"/>
                            <a:cs typeface="+mn-cs"/>
                          </a:rPr>
                          <m:t>sin</m:t>
                        </m:r>
                      </m:fName>
                      <m:e>
                        <m:r>
                          <a:rPr kumimoji="1" lang="ja-JP"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𝜃</m:t>
                        </m:r>
                      </m:e>
                    </m:func>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ja-JP"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𝜆</m:t>
                    </m:r>
                  </m:oMath>
                </a14:m>
                <a:endPar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p:txBody>
          </p:sp>
        </mc:Choice>
        <mc:Fallback xmlns="">
          <p:sp>
            <p:nvSpPr>
              <p:cNvPr id="37" name="テキスト ボックス 36">
                <a:extLst>
                  <a:ext uri="{FF2B5EF4-FFF2-40B4-BE49-F238E27FC236}">
                    <a16:creationId xmlns:a16="http://schemas.microsoft.com/office/drawing/2014/main" id="{5ADA7161-F93B-4D5C-8E86-0CF180C5A9C8}"/>
                  </a:ext>
                </a:extLst>
              </p:cNvPr>
              <p:cNvSpPr txBox="1">
                <a:spLocks noRot="1" noChangeAspect="1" noMove="1" noResize="1" noEditPoints="1" noAdjustHandles="1" noChangeArrowheads="1" noChangeShapeType="1" noTextEdit="1"/>
              </p:cNvSpPr>
              <p:nvPr/>
            </p:nvSpPr>
            <p:spPr>
              <a:xfrm>
                <a:off x="323528" y="563266"/>
                <a:ext cx="8459391" cy="6178102"/>
              </a:xfrm>
              <a:prstGeom prst="rect">
                <a:avLst/>
              </a:prstGeom>
              <a:blipFill>
                <a:blip r:embed="rId2"/>
                <a:stretch>
                  <a:fillRect l="-2161" t="-1479" b="-888"/>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0D48D995-F728-4F22-965A-7ABD3E781D31}"/>
              </a:ext>
            </a:extLst>
          </p:cNvPr>
          <p:cNvSpPr txBox="1"/>
          <p:nvPr/>
        </p:nvSpPr>
        <p:spPr>
          <a:xfrm>
            <a:off x="3943620" y="2549873"/>
            <a:ext cx="4948860"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tkcrystalbase.cal_metrics</a:t>
            </a: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a:t>
            </a:r>
            <a:endParaRPr kumimoji="1" lang="ja-JP" altLang="en-US"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4C52DC7B-CEBE-42DB-B709-256871417E75}"/>
              </a:ext>
            </a:extLst>
          </p:cNvPr>
          <p:cNvSpPr txBox="1"/>
          <p:nvPr/>
        </p:nvSpPr>
        <p:spPr>
          <a:xfrm>
            <a:off x="3707904" y="2939530"/>
            <a:ext cx="5328592"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tkcrystalbase.cal_reciprocal_lattice_vectors</a:t>
            </a: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a:t>
            </a:r>
            <a:endParaRPr kumimoji="1" lang="ja-JP" altLang="en-US"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DA54515B-A580-4B1B-AA29-49A8C3F19D49}"/>
              </a:ext>
            </a:extLst>
          </p:cNvPr>
          <p:cNvSpPr txBox="1"/>
          <p:nvPr/>
        </p:nvSpPr>
        <p:spPr>
          <a:xfrm>
            <a:off x="3582938" y="864435"/>
            <a:ext cx="4948860"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tkcrystalbase.cal_volume</a:t>
            </a: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a:t>
            </a:r>
            <a:endParaRPr kumimoji="1" lang="ja-JP" altLang="en-US"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E3C56E22-32DE-4CE6-A6BE-3BE013AB5453}"/>
              </a:ext>
            </a:extLst>
          </p:cNvPr>
          <p:cNvSpPr txBox="1"/>
          <p:nvPr/>
        </p:nvSpPr>
        <p:spPr>
          <a:xfrm>
            <a:off x="3583580" y="1312271"/>
            <a:ext cx="4948860"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tkcrystalbase.distance2() / .distance()</a:t>
            </a:r>
            <a:endParaRPr kumimoji="1" lang="ja-JP" altLang="en-US"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44349414-1443-44D2-B460-EB2C869F7A40}"/>
                  </a:ext>
                </a:extLst>
              </p:cNvPr>
              <p:cNvSpPr txBox="1"/>
              <p:nvPr/>
            </p:nvSpPr>
            <p:spPr>
              <a:xfrm>
                <a:off x="5652120" y="5877272"/>
                <a:ext cx="3240360" cy="86600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h</m:t>
                    </m:r>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𝑘</m:t>
                    </m:r>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𝑙</m:t>
                    </m:r>
                  </m:oMath>
                </a14:m>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  (</a:t>
                </a:r>
                <a14:m>
                  <m:oMath xmlns:m="http://schemas.openxmlformats.org/officeDocument/2006/math">
                    <m:r>
                      <a:rPr kumimoji="1" lang="en-US" altLang="ja-JP" sz="2400" b="0" i="0" u="none" strike="noStrike" kern="1200" cap="none" spc="0" normalizeH="0" baseline="0" noProof="0" smtClean="0">
                        <a:ln>
                          <a:noFill/>
                        </a:ln>
                        <a:solidFill>
                          <a:srgbClr val="FF0000"/>
                        </a:solidFill>
                        <a:effectLst/>
                        <a:uLnTx/>
                        <a:uFillTx/>
                        <a:latin typeface="Cambria Math" panose="02040503050406030204" pitchFamily="18" charset="0"/>
                        <a:cs typeface="+mn-cs"/>
                      </a:rPr>
                      <m:t>=</m:t>
                    </m:r>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h</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1</m:t>
                        </m:r>
                      </m:sub>
                    </m:sSub>
                  </m:oMath>
                </a14:m>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h</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2</m:t>
                        </m:r>
                      </m:sub>
                    </m:sSub>
                  </m:oMath>
                </a14:m>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h</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3</m:t>
                        </m:r>
                      </m:sub>
                    </m:sSub>
                  </m:oMath>
                </a14:m>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𝑅</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𝑔</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𝑖𝑗</m:t>
                        </m:r>
                      </m:sub>
                    </m:sSub>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𝒂</m:t>
                            </m:r>
                          </m:e>
                          <m:sup>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sup>
                        </m:sSup>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𝒊</m:t>
                        </m:r>
                      </m:sub>
                    </m:s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𝒂</m:t>
                            </m:r>
                          </m:e>
                          <m:sup>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sup>
                        </m:sSup>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sub>
                    </m:sSub>
                  </m:oMath>
                </a14:m>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 </a:t>
                </a:r>
              </a:p>
            </p:txBody>
          </p:sp>
        </mc:Choice>
        <mc:Fallback xmlns="">
          <p:sp>
            <p:nvSpPr>
              <p:cNvPr id="8" name="テキスト ボックス 7">
                <a:extLst>
                  <a:ext uri="{FF2B5EF4-FFF2-40B4-BE49-F238E27FC236}">
                    <a16:creationId xmlns:a16="http://schemas.microsoft.com/office/drawing/2014/main" id="{44349414-1443-44D2-B460-EB2C869F7A40}"/>
                  </a:ext>
                </a:extLst>
              </p:cNvPr>
              <p:cNvSpPr txBox="1">
                <a:spLocks noRot="1" noChangeAspect="1" noMove="1" noResize="1" noEditPoints="1" noAdjustHandles="1" noChangeArrowheads="1" noChangeShapeType="1" noTextEdit="1"/>
              </p:cNvSpPr>
              <p:nvPr/>
            </p:nvSpPr>
            <p:spPr>
              <a:xfrm>
                <a:off x="5652120" y="5877272"/>
                <a:ext cx="3240360" cy="866006"/>
              </a:xfrm>
              <a:prstGeom prst="rect">
                <a:avLst/>
              </a:prstGeom>
              <a:blipFill>
                <a:blip r:embed="rId3"/>
                <a:stretch>
                  <a:fillRect l="-564" t="-5634" b="-63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679244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685800"/>
          </a:xfrm>
        </p:spPr>
        <p:txBody>
          <a:bodyPr/>
          <a:lstStyle/>
          <a:p>
            <a:pPr eaLnBrk="1" hangingPunct="1"/>
            <a:r>
              <a:rPr lang="en-US" altLang="ja-JP" sz="3600" b="1" dirty="0">
                <a:solidFill>
                  <a:srgbClr val="0000FF"/>
                </a:solidFill>
              </a:rPr>
              <a:t>Conversion</a:t>
            </a:r>
            <a:r>
              <a:rPr lang="ja-JP" altLang="en-US" sz="3600" b="1" dirty="0">
                <a:solidFill>
                  <a:srgbClr val="0000FF"/>
                </a:solidFill>
              </a:rPr>
              <a:t> </a:t>
            </a:r>
            <a:r>
              <a:rPr lang="en-US" altLang="ja-JP" sz="3600" b="1" dirty="0">
                <a:solidFill>
                  <a:srgbClr val="0000FF"/>
                </a:solidFill>
              </a:rPr>
              <a:t>matrixes</a:t>
            </a:r>
            <a:endParaRPr lang="ja-JP" altLang="en-US" sz="3600" b="1" dirty="0">
              <a:solidFill>
                <a:srgbClr val="0000FF"/>
              </a:solidFill>
            </a:endParaRPr>
          </a:p>
        </p:txBody>
      </p:sp>
      <p:sp>
        <p:nvSpPr>
          <p:cNvPr id="2" name="正方形/長方形 1"/>
          <p:cNvSpPr/>
          <p:nvPr/>
        </p:nvSpPr>
        <p:spPr>
          <a:xfrm>
            <a:off x="395536" y="546348"/>
            <a:ext cx="3816424" cy="67710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crystal_convert_cell.py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get_conversion_matrix</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(key):</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if key ==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FCCPrim</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np.array</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[ 0.5, 0.5,   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   0.5, 0.5],</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[ 0.5,   0, 0.5]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key ==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BCCPrim</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np.array</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[-0.5, 0.5, 0.5],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[ 0.5,-0.5, 0.5],</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[ 0.5, 0.5,-0.5]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key ==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ACenterPrim</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np.array</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[ 1.0, 0.0, 0.0],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 0.5, 0.5],</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[ 0.0,-0.5, 0.5]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key ==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BCenterPrim</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np.array</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[ 0.5, 0.0, 0.5],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 1.0, 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[-0.5, 0.0, 0.5]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key ==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CCenterPrim</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np.array</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[ 0.5, 0.5, 0.0],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[-0.5, 0.5, 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 0.0, 1.0]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E0318ECE-F113-6E46-73AF-6C6A003659E5}"/>
              </a:ext>
            </a:extLst>
          </p:cNvPr>
          <p:cNvSpPr/>
          <p:nvPr/>
        </p:nvSpPr>
        <p:spPr>
          <a:xfrm>
            <a:off x="4355976" y="1031825"/>
            <a:ext cx="3816424" cy="369331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key ==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RhombHex</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np.array</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[ 1.0, -1.0,  0.0],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  1.0,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[ 1.0,  1.0,  1.0]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key ==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HexRhomb</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np.array</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[ 2.0/3, 1.0/3, 1.0/3],</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[-1.0/3, 1.0/3, 1.0/3],</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[-1.0/3,-2.0/3, 1.0/3]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key ==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HexOrtho</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np.array</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[ 1.0, 0.0, 0.0],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[ 1.0, 2.0, 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 0.0, 1.0] ])</a:t>
            </a:r>
          </a:p>
        </p:txBody>
      </p:sp>
    </p:spTree>
    <p:extLst>
      <p:ext uri="{BB962C8B-B14F-4D97-AF65-F5344CB8AC3E}">
        <p14:creationId xmlns:p14="http://schemas.microsoft.com/office/powerpoint/2010/main" val="6655000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7DAF9E2-735A-85FA-2B5C-3B9B7F31339D}"/>
              </a:ext>
            </a:extLst>
          </p:cNvPr>
          <p:cNvPicPr>
            <a:picLocks noChangeAspect="1"/>
          </p:cNvPicPr>
          <p:nvPr/>
        </p:nvPicPr>
        <p:blipFill>
          <a:blip r:embed="rId2"/>
          <a:stretch>
            <a:fillRect/>
          </a:stretch>
        </p:blipFill>
        <p:spPr>
          <a:xfrm>
            <a:off x="0" y="11317"/>
            <a:ext cx="9144000" cy="6835366"/>
          </a:xfrm>
          <a:prstGeom prst="rect">
            <a:avLst/>
          </a:prstGeom>
        </p:spPr>
      </p:pic>
    </p:spTree>
    <p:extLst>
      <p:ext uri="{BB962C8B-B14F-4D97-AF65-F5344CB8AC3E}">
        <p14:creationId xmlns:p14="http://schemas.microsoft.com/office/powerpoint/2010/main" val="42483515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685800"/>
          </a:xfrm>
        </p:spPr>
        <p:txBody>
          <a:bodyPr/>
          <a:lstStyle/>
          <a:p>
            <a:pPr eaLnBrk="1" hangingPunct="1"/>
            <a:r>
              <a:rPr lang="en-US" altLang="ja-JP" sz="3600" b="1" dirty="0">
                <a:solidFill>
                  <a:srgbClr val="0000FF"/>
                </a:solidFill>
              </a:rPr>
              <a:t>Vector analysis: Lattice conversion</a:t>
            </a:r>
            <a:endParaRPr lang="ja-JP" altLang="en-US" sz="3600" b="1" dirty="0">
              <a:solidFill>
                <a:srgbClr val="0000FF"/>
              </a:solidFill>
            </a:endParaRPr>
          </a:p>
        </p:txBody>
      </p:sp>
      <p:sp>
        <p:nvSpPr>
          <p:cNvPr id="4" name="正方形/長方形 3"/>
          <p:cNvSpPr/>
          <p:nvPr/>
        </p:nvSpPr>
        <p:spPr>
          <a:xfrm>
            <a:off x="179512" y="821025"/>
            <a:ext cx="8842898" cy="532453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Convert base vectors </a:t>
            </a:r>
            <a:r>
              <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2500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to </a:t>
            </a:r>
            <a:r>
              <a:rPr kumimoji="1" lang="en-US" altLang="ja-JP" sz="2000" b="0" i="0" u="none" strike="noStrike" kern="1200" cap="none" spc="0" normalizeH="0" baseline="0" noProof="0" dirty="0">
                <a:ln>
                  <a:noFill/>
                </a:ln>
                <a:solidFill>
                  <a:srgbClr val="008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1" u="none" strike="noStrike" kern="1200" cap="none" spc="0" normalizeH="0" baseline="0" noProof="0" dirty="0" err="1">
                <a:ln>
                  <a:noFill/>
                </a:ln>
                <a:solidFill>
                  <a:srgbClr val="008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25000" noProof="0" dirty="0" err="1">
                <a:ln>
                  <a:noFill/>
                </a:ln>
                <a:solidFill>
                  <a:srgbClr val="008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8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in real space</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1"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0"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1"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srgbClr val="008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T</a:t>
            </a:r>
            <a:r>
              <a:rPr kumimoji="1"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T = (</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Conversion matrix</a:t>
            </a:r>
            <a:endParaRPr kumimoji="1" lang="ja-JP"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Find conversion rules by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‘Invariants (</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不変量</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such as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scalar</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and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vector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Any point vector R: R</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2500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8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008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8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008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err="1">
                <a:ln>
                  <a:noFill/>
                </a:ln>
                <a:solidFill>
                  <a:srgbClr val="008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8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1" u="none" strike="noStrike" kern="1200" cap="none" spc="0" normalizeH="0" baseline="0" noProof="0" dirty="0" err="1">
                <a:ln>
                  <a:noFill/>
                </a:ln>
                <a:solidFill>
                  <a:srgbClr val="008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0" noProof="0" dirty="0" err="1">
                <a:ln>
                  <a:noFill/>
                </a:ln>
                <a:solidFill>
                  <a:srgbClr val="008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25000" noProof="0" dirty="0" err="1">
                <a:ln>
                  <a:noFill/>
                </a:ln>
                <a:solidFill>
                  <a:srgbClr val="008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8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0"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2500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1"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0" i="0" u="none" strike="noStrike" kern="1200" cap="none" spc="0" normalizeH="0" baseline="30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1" i="0"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1"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endParaRPr kumimoji="1" lang="ja-JP"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30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-1</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1"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T</a:t>
            </a:r>
            <a:r>
              <a:rPr kumimoji="1" lang="en-US" altLang="ja-JP" sz="2000" b="0" i="0" u="none" strike="noStrike" kern="1200" cap="none" spc="0" normalizeH="0" baseline="30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t-1</a:t>
            </a:r>
            <a:r>
              <a:rPr kumimoji="1" lang="en-US" altLang="ja-JP" sz="2000" b="1"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endParaRPr kumimoji="1" lang="ja-JP"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
            </a:r>
            <a:r>
              <a:rPr kumimoji="1" lang="ja-JP"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G</a:t>
            </a:r>
            <a:r>
              <a:rPr kumimoji="1" lang="en-US" altLang="ja-JP" sz="20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hkl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hx</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ky</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lz</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is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scalar</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R</a:t>
            </a:r>
            <a:r>
              <a:rPr kumimoji="1" lang="ja-JP"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G</a:t>
            </a:r>
            <a:r>
              <a:rPr kumimoji="1" lang="en-US" altLang="ja-JP" sz="2000" b="1"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hkl</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R'</a:t>
            </a:r>
            <a:r>
              <a:rPr kumimoji="1" lang="ja-JP"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G'</a:t>
            </a:r>
            <a:r>
              <a:rPr kumimoji="1" lang="en-US" altLang="ja-JP" sz="2000" b="1"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h'k'l</a:t>
            </a:r>
            <a:r>
              <a:rPr kumimoji="1" lang="en-US" altLang="ja-JP" sz="20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 </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000" b="0" i="0"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000" b="0" i="0" u="none" strike="noStrike" kern="1200" cap="none" spc="0" normalizeH="0" baseline="-25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i </a:t>
            </a:r>
            <a:r>
              <a:rPr kumimoji="1" lang="en-US" altLang="ja-JP" sz="2000" b="0" i="1"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1"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T</a:t>
            </a:r>
            <a:r>
              <a:rPr kumimoji="1" lang="en-US" altLang="ja-JP" sz="2000" b="1"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endParaRPr kumimoji="1" lang="ja-JP"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Any reciprocal space vector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G</a:t>
            </a:r>
            <a:r>
              <a:rPr kumimoji="1" lang="en-US" altLang="ja-JP" sz="2000" b="1"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hkl</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G</a:t>
            </a:r>
            <a:r>
              <a:rPr kumimoji="1" lang="en-US" altLang="ja-JP" sz="2000" b="1"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hkl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G'</a:t>
            </a:r>
            <a:r>
              <a:rPr kumimoji="1" lang="en-US" altLang="ja-JP" sz="20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h'k'l</a:t>
            </a:r>
            <a:r>
              <a:rPr kumimoji="1" lang="en-US" altLang="ja-JP" sz="20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ja-JP"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1"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1"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 </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ja-JP"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1"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30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1"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30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25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1"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30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0" i="0" u="none" strike="noStrike" kern="1200" cap="none" spc="0" normalizeH="0" baseline="30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1" i="0"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30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endParaRPr kumimoji="1" lang="ja-JP"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1"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30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000" b="0" i="0" u="none" strike="noStrike" kern="1200" cap="none" spc="0" normalizeH="0" baseline="-25000" noProof="0" dirty="0" err="1">
                <a:ln>
                  <a:noFill/>
                </a:ln>
                <a:solidFill>
                  <a:srgbClr val="D67F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30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-1</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1"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30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25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1"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30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 T</a:t>
            </a:r>
            <a:r>
              <a:rPr kumimoji="1" lang="en-US" altLang="ja-JP" sz="2000" b="0" i="0" u="none" strike="noStrike" kern="1200" cap="none" spc="0" normalizeH="0" baseline="30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t-1</a:t>
            </a:r>
            <a:r>
              <a:rPr kumimoji="1" lang="en-US" altLang="ja-JP" sz="2000" b="1"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1" i="0" u="none" strike="noStrike" kern="1200" cap="none" spc="0" normalizeH="0" baseline="3000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rPr>
              <a:t> )</a:t>
            </a:r>
            <a:endParaRPr kumimoji="1" lang="ja-JP" altLang="ja-JP" sz="2000" b="0" i="0" u="none" strike="noStrike" kern="1200" cap="none" spc="0" normalizeH="0" baseline="0" noProof="0" dirty="0">
              <a:ln>
                <a:noFill/>
              </a:ln>
              <a:solidFill>
                <a:srgbClr val="D67F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1044680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685800"/>
          </a:xfrm>
        </p:spPr>
        <p:txBody>
          <a:bodyPr/>
          <a:lstStyle/>
          <a:p>
            <a:pPr eaLnBrk="1" hangingPunct="1"/>
            <a:r>
              <a:rPr lang="en-US" altLang="ja-JP" sz="3600" b="1" dirty="0">
                <a:solidFill>
                  <a:srgbClr val="0000FF"/>
                </a:solidFill>
              </a:rPr>
              <a:t>Lattice conversion: Summary</a:t>
            </a:r>
            <a:endParaRPr lang="ja-JP" altLang="en-US" sz="3600" b="1" dirty="0">
              <a:solidFill>
                <a:srgbClr val="0000FF"/>
              </a:solidFill>
            </a:endParaRPr>
          </a:p>
        </p:txBody>
      </p:sp>
      <p:sp>
        <p:nvSpPr>
          <p:cNvPr id="4" name="正方形/長方形 3"/>
          <p:cNvSpPr/>
          <p:nvPr/>
        </p:nvSpPr>
        <p:spPr>
          <a:xfrm>
            <a:off x="179512" y="586417"/>
            <a:ext cx="9022410" cy="62478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Real space </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base</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vectors</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T</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b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ja-JP" altLang="ja-JP" sz="24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ｊ</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(t</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ja-JP" altLang="ja-JP" sz="24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ｊ</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Real space coordinates</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T</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t-1</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b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(t</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(Reciprocal space </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base</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vectors</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T</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t-1</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ja-JP"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(t</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ja-JP"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Reciprocal space coordinates</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T</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(t</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ja-JP" altLang="ja-JP" sz="20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ｊ</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and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have the same conversion rule </a:t>
            </a:r>
            <a:b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実格子基本ベクトルと逆格子座標は同じ変換を受ける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(Covariant vectors: </a:t>
            </a:r>
            <a:r>
              <a:rPr kumimoji="1" lang="ja-JP"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共変ベクトル</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ja-JP" altLang="ja-JP"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ｊ</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and (a*</a:t>
            </a:r>
            <a:r>
              <a:rPr kumimoji="1" lang="en-US" altLang="ja-JP" sz="20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have the same conversion rule </a:t>
            </a:r>
            <a:b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実格子座標と逆格子基本ベクトルも同じ変換を受ける</a:t>
            </a:r>
            <a:endPar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(Contravariant vectors: </a:t>
            </a:r>
            <a:r>
              <a:rPr kumimoji="1" lang="ja-JP"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反変ベクトル</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88871523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0" y="0"/>
            <a:ext cx="9144000" cy="734034"/>
          </a:xfrm>
          <a:noFill/>
        </p:spPr>
        <p:txBody>
          <a:bodyPr/>
          <a:lstStyle/>
          <a:p>
            <a:pPr eaLnBrk="1" hangingPunct="1"/>
            <a:r>
              <a:rPr lang="en-US" altLang="ja-JP" sz="3600" b="1" dirty="0">
                <a:solidFill>
                  <a:srgbClr val="0000FF"/>
                </a:solidFill>
              </a:rPr>
              <a:t>Madelung potential</a:t>
            </a:r>
            <a:endParaRPr lang="ja-JP" altLang="en-US" sz="3600" b="1" dirty="0">
              <a:solidFill>
                <a:srgbClr val="0000FF"/>
              </a:solidFill>
            </a:endParaRPr>
          </a:p>
        </p:txBody>
      </p:sp>
      <p:sp>
        <p:nvSpPr>
          <p:cNvPr id="220163" name="Text Box 3"/>
          <p:cNvSpPr txBox="1">
            <a:spLocks noChangeArrowheads="1"/>
          </p:cNvSpPr>
          <p:nvPr/>
        </p:nvSpPr>
        <p:spPr bwMode="auto">
          <a:xfrm>
            <a:off x="228600" y="990600"/>
            <a:ext cx="8763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Sum of Coulomb potential in 3D is very slowly converging</a:t>
            </a:r>
            <a:b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Potential is proportional to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b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Polarization potential due to +/- ions is to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b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Number of ions on the sphere surface at radius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is to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=&gt; Contribution of ions from</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surface</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region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to Coulomb sum is almost constant, independent of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
            </a:r>
            <a:endParaRPr kumimoji="1" lang="ja-JP"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aphicFrame>
        <p:nvGraphicFramePr>
          <p:cNvPr id="220164" name="Object 4"/>
          <p:cNvGraphicFramePr>
            <a:graphicFrameLocks noChangeAspect="1"/>
          </p:cNvGraphicFramePr>
          <p:nvPr/>
        </p:nvGraphicFramePr>
        <p:xfrm>
          <a:off x="238125" y="3594100"/>
          <a:ext cx="3744913" cy="1033463"/>
        </p:xfrm>
        <a:graphic>
          <a:graphicData uri="http://schemas.openxmlformats.org/presentationml/2006/ole">
            <mc:AlternateContent xmlns:mc="http://schemas.openxmlformats.org/markup-compatibility/2006">
              <mc:Choice xmlns:v="urn:schemas-microsoft-com:vml" Requires="v">
                <p:oleObj name="数式" r:id="rId3" imgW="1752600" imgH="482600" progId="Equation.3">
                  <p:embed/>
                </p:oleObj>
              </mc:Choice>
              <mc:Fallback>
                <p:oleObj name="数式" r:id="rId3" imgW="1752600" imgH="482600" progId="Equation.3">
                  <p:embed/>
                  <p:pic>
                    <p:nvPicPr>
                      <p:cNvPr id="2201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3594100"/>
                        <a:ext cx="37449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65" name="Object 5"/>
          <p:cNvGraphicFramePr>
            <a:graphicFrameLocks noChangeAspect="1"/>
          </p:cNvGraphicFramePr>
          <p:nvPr/>
        </p:nvGraphicFramePr>
        <p:xfrm>
          <a:off x="195263" y="4495800"/>
          <a:ext cx="4629150" cy="977900"/>
        </p:xfrm>
        <a:graphic>
          <a:graphicData uri="http://schemas.openxmlformats.org/presentationml/2006/ole">
            <mc:AlternateContent xmlns:mc="http://schemas.openxmlformats.org/markup-compatibility/2006">
              <mc:Choice xmlns:v="urn:schemas-microsoft-com:vml" Requires="v">
                <p:oleObj name="数式" r:id="rId5" imgW="2159000" imgH="457200" progId="Equation.3">
                  <p:embed/>
                </p:oleObj>
              </mc:Choice>
              <mc:Fallback>
                <p:oleObj name="数式" r:id="rId5" imgW="2159000" imgH="457200" progId="Equation.3">
                  <p:embed/>
                  <p:pic>
                    <p:nvPicPr>
                      <p:cNvPr id="22016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63" y="4495800"/>
                        <a:ext cx="46291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66" name="Object 6"/>
          <p:cNvGraphicFramePr>
            <a:graphicFrameLocks noChangeAspect="1"/>
          </p:cNvGraphicFramePr>
          <p:nvPr/>
        </p:nvGraphicFramePr>
        <p:xfrm>
          <a:off x="755576" y="5730266"/>
          <a:ext cx="2281238" cy="957263"/>
        </p:xfrm>
        <a:graphic>
          <a:graphicData uri="http://schemas.openxmlformats.org/presentationml/2006/ole">
            <mc:AlternateContent xmlns:mc="http://schemas.openxmlformats.org/markup-compatibility/2006">
              <mc:Choice xmlns:v="urn:schemas-microsoft-com:vml" Requires="v">
                <p:oleObj r:id="rId7" imgW="1066337" imgH="444307" progId="Equation.3">
                  <p:embed/>
                </p:oleObj>
              </mc:Choice>
              <mc:Fallback>
                <p:oleObj r:id="rId7" imgW="1066337" imgH="444307" progId="Equation.3">
                  <p:embed/>
                  <p:pic>
                    <p:nvPicPr>
                      <p:cNvPr id="22016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5730266"/>
                        <a:ext cx="228123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0167" name="Object 7"/>
          <p:cNvGraphicFramePr>
            <a:graphicFrameLocks noChangeAspect="1"/>
          </p:cNvGraphicFramePr>
          <p:nvPr/>
        </p:nvGraphicFramePr>
        <p:xfrm>
          <a:off x="3923928" y="3444378"/>
          <a:ext cx="5429250" cy="2771775"/>
        </p:xfrm>
        <a:graphic>
          <a:graphicData uri="http://schemas.openxmlformats.org/presentationml/2006/ole">
            <mc:AlternateContent xmlns:mc="http://schemas.openxmlformats.org/markup-compatibility/2006">
              <mc:Choice xmlns:v="urn:schemas-microsoft-com:vml" Requires="v">
                <p:oleObj name="Document" r:id="rId9" imgW="3022401" imgH="1546624" progId="Word.Document.8">
                  <p:embed/>
                </p:oleObj>
              </mc:Choice>
              <mc:Fallback>
                <p:oleObj name="Document" r:id="rId9" imgW="3022401" imgH="1546624" progId="Word.Document.8">
                  <p:embed/>
                  <p:pic>
                    <p:nvPicPr>
                      <p:cNvPr id="220167" name="Object 7"/>
                      <p:cNvPicPr>
                        <a:picLocks noChangeAspect="1" noChangeArrowheads="1"/>
                      </p:cNvPicPr>
                      <p:nvPr/>
                    </p:nvPicPr>
                    <p:blipFill>
                      <a:blip r:embed="rId10"/>
                      <a:srcRect/>
                      <a:stretch>
                        <a:fillRect/>
                      </a:stretch>
                    </p:blipFill>
                    <p:spPr bwMode="auto">
                      <a:xfrm>
                        <a:off x="3923928" y="3444378"/>
                        <a:ext cx="542925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a:spLocks noChangeArrowheads="1"/>
          </p:cNvSpPr>
          <p:nvPr/>
        </p:nvSpPr>
        <p:spPr bwMode="auto">
          <a:xfrm>
            <a:off x="3138736" y="5991671"/>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Madelung</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constant</a:t>
            </a:r>
            <a:endPar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291812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830997"/>
          </a:xfrm>
        </p:spPr>
        <p:txBody>
          <a:bodyPr/>
          <a:lstStyle/>
          <a:p>
            <a:pPr eaLnBrk="1" hangingPunct="1"/>
            <a:r>
              <a:rPr lang="en-US" altLang="ja-JP" sz="3600" b="1" dirty="0">
                <a:solidFill>
                  <a:srgbClr val="0000FF"/>
                </a:solidFill>
                <a:latin typeface="+mn-lt"/>
                <a:ea typeface="+mn-ea"/>
              </a:rPr>
              <a:t>Madelung potential: Simple sum</a:t>
            </a:r>
            <a:endParaRPr lang="ja-JP" altLang="en-US" sz="2800" dirty="0">
              <a:solidFill>
                <a:schemeClr val="tx1"/>
              </a:solidFill>
              <a:latin typeface="+mn-lt"/>
              <a:ea typeface="+mn-ea"/>
            </a:endParaRPr>
          </a:p>
        </p:txBody>
      </p:sp>
      <p:sp>
        <p:nvSpPr>
          <p:cNvPr id="6" name="テキスト ボックス 5">
            <a:extLst>
              <a:ext uri="{FF2B5EF4-FFF2-40B4-BE49-F238E27FC236}">
                <a16:creationId xmlns:a16="http://schemas.microsoft.com/office/drawing/2014/main" id="{97BB63E8-DB06-4A61-8FE6-795D1A417970}"/>
              </a:ext>
            </a:extLst>
          </p:cNvPr>
          <p:cNvSpPr txBox="1"/>
          <p:nvPr/>
        </p:nvSpPr>
        <p:spPr>
          <a:xfrm>
            <a:off x="35496" y="548680"/>
            <a:ext cx="457200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python crystal_MP_simple.py</a:t>
            </a:r>
            <a:endParaRPr kumimoji="1" lang="ja-JP" altLang="en-US"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p:txBody>
      </p:sp>
      <p:grpSp>
        <p:nvGrpSpPr>
          <p:cNvPr id="2" name="グループ化 1">
            <a:extLst>
              <a:ext uri="{FF2B5EF4-FFF2-40B4-BE49-F238E27FC236}">
                <a16:creationId xmlns:a16="http://schemas.microsoft.com/office/drawing/2014/main" id="{FC995B11-5288-449C-BF77-E6888E8A792B}"/>
              </a:ext>
            </a:extLst>
          </p:cNvPr>
          <p:cNvGrpSpPr/>
          <p:nvPr/>
        </p:nvGrpSpPr>
        <p:grpSpPr>
          <a:xfrm>
            <a:off x="1403648" y="1420347"/>
            <a:ext cx="7583957" cy="5188862"/>
            <a:chOff x="971600" y="1124744"/>
            <a:chExt cx="8016005" cy="5484465"/>
          </a:xfrm>
        </p:grpSpPr>
        <p:pic>
          <p:nvPicPr>
            <p:cNvPr id="3" name="図 2">
              <a:extLst>
                <a:ext uri="{FF2B5EF4-FFF2-40B4-BE49-F238E27FC236}">
                  <a16:creationId xmlns:a16="http://schemas.microsoft.com/office/drawing/2014/main" id="{31291052-7FDC-4940-9F03-7FBF6D3408A4}"/>
                </a:ext>
              </a:extLst>
            </p:cNvPr>
            <p:cNvPicPr>
              <a:picLocks noChangeAspect="1"/>
            </p:cNvPicPr>
            <p:nvPr/>
          </p:nvPicPr>
          <p:blipFill rotWithShape="1">
            <a:blip r:embed="rId2"/>
            <a:srcRect t="17508"/>
            <a:stretch/>
          </p:blipFill>
          <p:spPr>
            <a:xfrm>
              <a:off x="971600" y="1124744"/>
              <a:ext cx="5734050" cy="5484465"/>
            </a:xfrm>
            <a:prstGeom prst="rect">
              <a:avLst/>
            </a:prstGeom>
          </p:spPr>
        </p:pic>
        <p:cxnSp>
          <p:nvCxnSpPr>
            <p:cNvPr id="5" name="直線コネクタ 4">
              <a:extLst>
                <a:ext uri="{FF2B5EF4-FFF2-40B4-BE49-F238E27FC236}">
                  <a16:creationId xmlns:a16="http://schemas.microsoft.com/office/drawing/2014/main" id="{1A8A8F52-B5A6-4691-9249-E5EF075402C2}"/>
                </a:ext>
              </a:extLst>
            </p:cNvPr>
            <p:cNvCxnSpPr/>
            <p:nvPr/>
          </p:nvCxnSpPr>
          <p:spPr>
            <a:xfrm>
              <a:off x="1697435" y="3806950"/>
              <a:ext cx="60486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D4BB74D-2562-42AD-9D8F-8B05CEAE0E31}"/>
                </a:ext>
              </a:extLst>
            </p:cNvPr>
            <p:cNvSpPr txBox="1"/>
            <p:nvPr/>
          </p:nvSpPr>
          <p:spPr>
            <a:xfrm>
              <a:off x="6948264" y="3789040"/>
              <a:ext cx="203934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Exact: -8.9 eV</a:t>
              </a:r>
              <a:endPar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grpSp>
      <p:sp>
        <p:nvSpPr>
          <p:cNvPr id="9" name="テキスト ボックス 8">
            <a:extLst>
              <a:ext uri="{FF2B5EF4-FFF2-40B4-BE49-F238E27FC236}">
                <a16:creationId xmlns:a16="http://schemas.microsoft.com/office/drawing/2014/main" id="{02937888-582D-457F-815E-10394FAAD8AE}"/>
              </a:ext>
            </a:extLst>
          </p:cNvPr>
          <p:cNvSpPr txBox="1"/>
          <p:nvPr/>
        </p:nvSpPr>
        <p:spPr>
          <a:xfrm>
            <a:off x="827584" y="1075933"/>
            <a:ext cx="5842851" cy="461665"/>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Coulomb sum in sphere with the radius </a:t>
            </a:r>
            <a:r>
              <a:rPr kumimoji="1" lang="en-US" altLang="ja-JP" sz="24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r</a:t>
            </a:r>
            <a:endParaRPr kumimoji="1" lang="ja-JP"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10" name="Rectangle 4">
            <a:extLst>
              <a:ext uri="{FF2B5EF4-FFF2-40B4-BE49-F238E27FC236}">
                <a16:creationId xmlns:a16="http://schemas.microsoft.com/office/drawing/2014/main" id="{0A9F028E-0C36-4F37-B7B5-213D30D6829C}"/>
              </a:ext>
            </a:extLst>
          </p:cNvPr>
          <p:cNvSpPr>
            <a:spLocks noChangeArrowheads="1"/>
          </p:cNvSpPr>
          <p:nvPr/>
        </p:nvSpPr>
        <p:spPr bwMode="auto">
          <a:xfrm>
            <a:off x="107504" y="6269112"/>
            <a:ext cx="1943161" cy="461665"/>
          </a:xfrm>
          <a:prstGeom prst="rect">
            <a:avLst/>
          </a:prstGeom>
          <a:solidFill>
            <a:schemeClr val="bg1"/>
          </a:solidFill>
          <a:ln>
            <a:noFill/>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Rock salt type</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3355249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0"/>
            <a:ext cx="9144000" cy="692696"/>
          </a:xfrm>
          <a:noFill/>
        </p:spPr>
        <p:txBody>
          <a:bodyPr/>
          <a:lstStyle/>
          <a:p>
            <a:pPr eaLnBrk="1" hangingPunct="1"/>
            <a:r>
              <a:rPr lang="en-US" altLang="ja-JP" sz="3600" b="1" dirty="0">
                <a:solidFill>
                  <a:srgbClr val="0000FF"/>
                </a:solidFill>
              </a:rPr>
              <a:t>Efficient</a:t>
            </a:r>
            <a:r>
              <a:rPr lang="ja-JP" altLang="en-US" sz="3600" b="1" dirty="0">
                <a:solidFill>
                  <a:srgbClr val="0000FF"/>
                </a:solidFill>
              </a:rPr>
              <a:t> </a:t>
            </a:r>
            <a:r>
              <a:rPr lang="en-US" altLang="ja-JP" sz="3600" b="1" dirty="0">
                <a:solidFill>
                  <a:srgbClr val="0000FF"/>
                </a:solidFill>
              </a:rPr>
              <a:t>Coulomb</a:t>
            </a:r>
            <a:r>
              <a:rPr lang="ja-JP" altLang="en-US" sz="3600" b="1" dirty="0">
                <a:solidFill>
                  <a:srgbClr val="0000FF"/>
                </a:solidFill>
              </a:rPr>
              <a:t> </a:t>
            </a:r>
            <a:r>
              <a:rPr lang="en-US" altLang="ja-JP" sz="3600" b="1" dirty="0">
                <a:solidFill>
                  <a:srgbClr val="0000FF"/>
                </a:solidFill>
              </a:rPr>
              <a:t>sum: </a:t>
            </a:r>
            <a:r>
              <a:rPr lang="en-US" altLang="ja-JP" sz="3600" b="1" dirty="0" err="1">
                <a:solidFill>
                  <a:srgbClr val="0000FF"/>
                </a:solidFill>
              </a:rPr>
              <a:t>Evjen</a:t>
            </a:r>
            <a:r>
              <a:rPr lang="ja-JP" altLang="en-US" sz="3600" b="1" dirty="0">
                <a:solidFill>
                  <a:srgbClr val="0000FF"/>
                </a:solidFill>
              </a:rPr>
              <a:t> </a:t>
            </a:r>
            <a:r>
              <a:rPr lang="en-US" altLang="ja-JP" sz="3600" b="1" dirty="0">
                <a:solidFill>
                  <a:srgbClr val="0000FF"/>
                </a:solidFill>
              </a:rPr>
              <a:t>method</a:t>
            </a:r>
            <a:endParaRPr lang="ja-JP" altLang="en-US" sz="3600" b="1" dirty="0">
              <a:solidFill>
                <a:srgbClr val="0000FF"/>
              </a:solidFill>
            </a:endParaRPr>
          </a:p>
        </p:txBody>
      </p:sp>
      <p:sp>
        <p:nvSpPr>
          <p:cNvPr id="223235" name="Text Box 3"/>
          <p:cNvSpPr txBox="1">
            <a:spLocks noChangeArrowheads="1"/>
          </p:cNvSpPr>
          <p:nvPr/>
        </p:nvSpPr>
        <p:spPr bwMode="auto">
          <a:xfrm>
            <a:off x="533400" y="838200"/>
            <a:ext cx="6324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Sum</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up</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Coulomb</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potential</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in</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units</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with</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zero</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net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charge</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Ion charges: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Z</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On boundary plane</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1/2</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Z</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On boundary edge</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1/4</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Z</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On boundary corner : 1/8</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Z</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p>
        </p:txBody>
      </p:sp>
      <p:pic>
        <p:nvPicPr>
          <p:cNvPr id="223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90600"/>
            <a:ext cx="25336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3237" name="Object 5"/>
          <p:cNvGraphicFramePr>
            <a:graphicFrameLocks noChangeAspect="1"/>
          </p:cNvGraphicFramePr>
          <p:nvPr/>
        </p:nvGraphicFramePr>
        <p:xfrm>
          <a:off x="781050" y="4572000"/>
          <a:ext cx="6762750" cy="1120775"/>
        </p:xfrm>
        <a:graphic>
          <a:graphicData uri="http://schemas.openxmlformats.org/presentationml/2006/ole">
            <mc:AlternateContent xmlns:mc="http://schemas.openxmlformats.org/markup-compatibility/2006">
              <mc:Choice xmlns:v="urn:schemas-microsoft-com:vml" Requires="v">
                <p:oleObj name="数式" r:id="rId4" imgW="3162300" imgH="520700" progId="Equation.3">
                  <p:embed/>
                </p:oleObj>
              </mc:Choice>
              <mc:Fallback>
                <p:oleObj name="数式" r:id="rId4" imgW="3162300" imgH="520700" progId="Equation.3">
                  <p:embed/>
                  <p:pic>
                    <p:nvPicPr>
                      <p:cNvPr id="22323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4572000"/>
                        <a:ext cx="67627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3238" name="Object 6"/>
          <p:cNvGraphicFramePr>
            <a:graphicFrameLocks noChangeAspect="1"/>
          </p:cNvGraphicFramePr>
          <p:nvPr/>
        </p:nvGraphicFramePr>
        <p:xfrm>
          <a:off x="762000" y="5638800"/>
          <a:ext cx="7605713" cy="901700"/>
        </p:xfrm>
        <a:graphic>
          <a:graphicData uri="http://schemas.openxmlformats.org/presentationml/2006/ole">
            <mc:AlternateContent xmlns:mc="http://schemas.openxmlformats.org/markup-compatibility/2006">
              <mc:Choice xmlns:v="urn:schemas-microsoft-com:vml" Requires="v">
                <p:oleObj name="数式" r:id="rId6" imgW="3556000" imgH="419100" progId="Equation.3">
                  <p:embed/>
                </p:oleObj>
              </mc:Choice>
              <mc:Fallback>
                <p:oleObj name="数式" r:id="rId6" imgW="3556000" imgH="419100" progId="Equation.3">
                  <p:embed/>
                  <p:pic>
                    <p:nvPicPr>
                      <p:cNvPr id="22323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638800"/>
                        <a:ext cx="76057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3239" name="Rectangle 7"/>
          <p:cNvSpPr>
            <a:spLocks noChangeArrowheads="1"/>
          </p:cNvSpPr>
          <p:nvPr/>
        </p:nvSpPr>
        <p:spPr bwMode="auto">
          <a:xfrm>
            <a:off x="196850" y="4114800"/>
            <a:ext cx="585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Madelung</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constant of Rock salt type structure</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907769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Manage CIF</a:t>
            </a:r>
          </a:p>
        </p:txBody>
      </p:sp>
      <p:sp>
        <p:nvSpPr>
          <p:cNvPr id="3" name="テキスト ボックス 2">
            <a:extLst>
              <a:ext uri="{FF2B5EF4-FFF2-40B4-BE49-F238E27FC236}">
                <a16:creationId xmlns:a16="http://schemas.microsoft.com/office/drawing/2014/main" id="{DFC555D4-4B5F-ECA3-E078-5A72E0797053}"/>
              </a:ext>
            </a:extLst>
          </p:cNvPr>
          <p:cNvSpPr txBox="1"/>
          <p:nvPr/>
        </p:nvSpPr>
        <p:spPr>
          <a:xfrm>
            <a:off x="107504" y="548680"/>
            <a:ext cx="7992888" cy="400110"/>
          </a:xfrm>
          <a:prstGeom prst="rect">
            <a:avLst/>
          </a:prstGeom>
          <a:noFill/>
        </p:spPr>
        <p:txBody>
          <a:bodyPr wrap="square">
            <a:spAutoFit/>
          </a:bodyPr>
          <a:lstStyle/>
          <a:p>
            <a:pPr marL="342900" indent="-342900" defTabSz="457200" fontAlgn="auto">
              <a:spcBef>
                <a:spcPts val="0"/>
              </a:spcBef>
              <a:spcAft>
                <a:spcPts val="0"/>
              </a:spcAft>
              <a:buAutoNum type="arabicPeriod"/>
              <a:defRPr/>
            </a:pPr>
            <a:r>
              <a:rPr kumimoji="0" lang="en-US" altLang="ja-JP" sz="2000" b="0" i="0" u="none" strike="noStrike" kern="1200" cap="none" spc="0" normalizeH="0" baseline="0" noProof="0" dirty="0">
                <a:ln>
                  <a:noFill/>
                </a:ln>
                <a:effectLst/>
                <a:uLnTx/>
                <a:uFillTx/>
                <a:latin typeface="Times New Roman"/>
                <a:ea typeface="ＭＳ Ｐゴシック"/>
                <a:cs typeface="+mn-cs"/>
              </a:rPr>
              <a:t>Choose, e.g., [</a:t>
            </a:r>
            <a:r>
              <a:rPr kumimoji="0" lang="en-US" altLang="ja-JP" sz="2000" b="0" i="0" u="none" strike="noStrike" kern="1200" cap="none" spc="0" normalizeH="0" baseline="0" noProof="0" dirty="0" err="1">
                <a:ln>
                  <a:noFill/>
                </a:ln>
                <a:effectLst/>
                <a:uLnTx/>
                <a:uFillTx/>
                <a:latin typeface="Times New Roman"/>
                <a:ea typeface="ＭＳ Ｐゴシック"/>
                <a:cs typeface="+mn-cs"/>
              </a:rPr>
              <a:t>tkprog_X_path</a:t>
            </a:r>
            <a:r>
              <a:rPr kumimoji="0" lang="en-US" altLang="ja-JP" sz="2000" b="0" i="0" u="none" strike="noStrike" kern="1200" cap="none" spc="0" normalizeH="0" baseline="0" noProof="0" dirty="0">
                <a:ln>
                  <a:noFill/>
                </a:ln>
                <a:effectLst/>
                <a:uLnTx/>
                <a:uFillTx/>
                <a:latin typeface="Times New Roman"/>
                <a:ea typeface="ＭＳ Ｐゴシック"/>
                <a:cs typeface="+mn-cs"/>
              </a:rPr>
              <a:t>]\crystal\</a:t>
            </a:r>
            <a:r>
              <a:rPr kumimoji="0" lang="en-US" altLang="ja-JP" sz="2000" b="0" i="0" u="none" strike="noStrike" kern="1200" cap="none" spc="0" normalizeH="0" baseline="0" noProof="0" dirty="0" err="1">
                <a:ln>
                  <a:noFill/>
                </a:ln>
                <a:effectLst/>
                <a:uLnTx/>
                <a:uFillTx/>
                <a:latin typeface="Times New Roman"/>
                <a:ea typeface="ＭＳ Ｐゴシック"/>
                <a:cs typeface="+mn-cs"/>
              </a:rPr>
              <a:t>cif</a:t>
            </a:r>
            <a:r>
              <a:rPr kumimoji="0" lang="en-US" altLang="ja-JP" sz="2000" b="0" i="0" u="none" strike="noStrike" kern="1200" cap="none" spc="0" normalizeH="0" baseline="0" noProof="0" dirty="0">
                <a:ln>
                  <a:noFill/>
                </a:ln>
                <a:effectLst/>
                <a:uLnTx/>
                <a:uFillTx/>
                <a:latin typeface="Times New Roman"/>
                <a:ea typeface="ＭＳ Ｐゴシック"/>
                <a:cs typeface="+mn-cs"/>
              </a:rPr>
              <a:t>\SrTiO3.cif</a:t>
            </a:r>
          </a:p>
        </p:txBody>
      </p:sp>
      <p:pic>
        <p:nvPicPr>
          <p:cNvPr id="5" name="図 4">
            <a:extLst>
              <a:ext uri="{FF2B5EF4-FFF2-40B4-BE49-F238E27FC236}">
                <a16:creationId xmlns:a16="http://schemas.microsoft.com/office/drawing/2014/main" id="{E8EF52A4-F8A4-9AA4-7DB4-94DEE41F63D3}"/>
              </a:ext>
            </a:extLst>
          </p:cNvPr>
          <p:cNvPicPr>
            <a:picLocks noChangeAspect="1"/>
          </p:cNvPicPr>
          <p:nvPr/>
        </p:nvPicPr>
        <p:blipFill>
          <a:blip r:embed="rId3"/>
          <a:stretch>
            <a:fillRect/>
          </a:stretch>
        </p:blipFill>
        <p:spPr>
          <a:xfrm>
            <a:off x="107504" y="1052736"/>
            <a:ext cx="6077515" cy="5656562"/>
          </a:xfrm>
          <a:prstGeom prst="rect">
            <a:avLst/>
          </a:prstGeom>
        </p:spPr>
      </p:pic>
      <p:sp>
        <p:nvSpPr>
          <p:cNvPr id="6" name="テキスト ボックス 5">
            <a:extLst>
              <a:ext uri="{FF2B5EF4-FFF2-40B4-BE49-F238E27FC236}">
                <a16:creationId xmlns:a16="http://schemas.microsoft.com/office/drawing/2014/main" id="{070893DC-6459-F6E8-F64B-231A79CE3E70}"/>
              </a:ext>
            </a:extLst>
          </p:cNvPr>
          <p:cNvSpPr txBox="1"/>
          <p:nvPr/>
        </p:nvSpPr>
        <p:spPr>
          <a:xfrm>
            <a:off x="3059832" y="2060848"/>
            <a:ext cx="5616624" cy="2308324"/>
          </a:xfrm>
          <a:prstGeom prst="rect">
            <a:avLst/>
          </a:prstGeom>
          <a:solidFill>
            <a:schemeClr val="bg1"/>
          </a:solidFill>
        </p:spPr>
        <p:txBody>
          <a:bodyPr wrap="square">
            <a:spAutoFit/>
          </a:bodyPr>
          <a:lstStyle/>
          <a:p>
            <a:pPr defTabSz="457200" fontAlgn="auto">
              <a:spcBef>
                <a:spcPts val="0"/>
              </a:spcBef>
              <a:spcAft>
                <a:spcPts val="0"/>
              </a:spcAft>
              <a:defRPr/>
            </a:pPr>
            <a:r>
              <a:rPr kumimoji="0"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Other tabs:</a:t>
            </a:r>
          </a:p>
          <a:p>
            <a:pPr marL="285750" indent="-285750" defTabSz="457200" fontAlgn="auto">
              <a:spcBef>
                <a:spcPts val="0"/>
              </a:spcBef>
              <a:spcAft>
                <a:spcPts val="0"/>
              </a:spcAft>
              <a:buFont typeface="Arial" panose="020B0604020202020204" pitchFamily="34" charset="0"/>
              <a:buChar char="•"/>
              <a:defRPr/>
            </a:pPr>
            <a:r>
              <a:rPr kumimoji="0" lang="en-US" altLang="ja-JP" sz="1800" b="1" dirty="0">
                <a:solidFill>
                  <a:srgbClr val="0000FF"/>
                </a:solidFill>
                <a:latin typeface="Times New Roman"/>
                <a:ea typeface="ＭＳ Ｐゴシック"/>
              </a:rPr>
              <a:t>superlattice: Make a superlattice CIF</a:t>
            </a:r>
          </a:p>
          <a:p>
            <a:pPr marL="285750" indent="-285750" defTabSz="457200" fontAlgn="auto">
              <a:spcBef>
                <a:spcPts val="0"/>
              </a:spcBef>
              <a:spcAft>
                <a:spcPts val="0"/>
              </a:spcAft>
              <a:buFont typeface="Arial" panose="020B0604020202020204" pitchFamily="34" charset="0"/>
              <a:buChar char="•"/>
              <a:defRPr/>
            </a:pPr>
            <a:r>
              <a:rPr kumimoji="0" lang="en-US" altLang="ja-JP" sz="1800" b="1" dirty="0">
                <a:solidFill>
                  <a:srgbClr val="0000FF"/>
                </a:solidFill>
                <a:latin typeface="Times New Roman"/>
                <a:ea typeface="ＭＳ Ｐゴシック"/>
              </a:rPr>
              <a:t>convert lattice: Convert lattice axis.</a:t>
            </a:r>
            <a:br>
              <a:rPr kumimoji="0" lang="en-US" altLang="ja-JP" sz="1800" b="1" dirty="0">
                <a:solidFill>
                  <a:srgbClr val="0000FF"/>
                </a:solidFill>
                <a:latin typeface="Times New Roman"/>
                <a:ea typeface="ＭＳ Ｐゴシック"/>
              </a:rPr>
            </a:br>
            <a:r>
              <a:rPr kumimoji="0" lang="en-US" altLang="ja-JP" sz="1800" b="1" dirty="0">
                <a:solidFill>
                  <a:srgbClr val="0000FF"/>
                </a:solidFill>
                <a:latin typeface="Times New Roman"/>
                <a:ea typeface="ＭＳ Ｐゴシック"/>
              </a:rPr>
              <a:t>e.g., from hexagonal to orthogonal</a:t>
            </a:r>
          </a:p>
          <a:p>
            <a:pPr marL="285750" indent="-285750" defTabSz="457200" fontAlgn="auto">
              <a:spcBef>
                <a:spcPts val="0"/>
              </a:spcBef>
              <a:spcAft>
                <a:spcPts val="0"/>
              </a:spcAft>
              <a:buFont typeface="Arial" panose="020B0604020202020204" pitchFamily="34" charset="0"/>
              <a:buChar char="•"/>
              <a:defRPr/>
            </a:pPr>
            <a:r>
              <a:rPr kumimoji="0" lang="en-US" altLang="ja-JP" sz="1800" b="1" dirty="0">
                <a:solidFill>
                  <a:srgbClr val="0000FF"/>
                </a:solidFill>
                <a:latin typeface="Times New Roman"/>
                <a:ea typeface="ＭＳ Ｐゴシック"/>
              </a:rPr>
              <a:t>Distance: Calculate interatomic distances and angles</a:t>
            </a:r>
          </a:p>
          <a:p>
            <a:pPr marL="285750" indent="-285750" defTabSz="457200" fontAlgn="auto">
              <a:spcBef>
                <a:spcPts val="0"/>
              </a:spcBef>
              <a:spcAft>
                <a:spcPts val="0"/>
              </a:spcAft>
              <a:buFont typeface="Arial" panose="020B0604020202020204" pitchFamily="34" charset="0"/>
              <a:buChar char="•"/>
              <a:defRPr/>
            </a:pPr>
            <a:r>
              <a:rPr kumimoji="0" lang="en-US" altLang="ja-JP" sz="1800" b="1" dirty="0">
                <a:solidFill>
                  <a:srgbClr val="0000FF"/>
                </a:solidFill>
                <a:latin typeface="Times New Roman"/>
                <a:ea typeface="ＭＳ Ｐゴシック"/>
              </a:rPr>
              <a:t>RDF: Calculate radial distribution functions</a:t>
            </a:r>
          </a:p>
          <a:p>
            <a:pPr defTabSz="457200" fontAlgn="auto">
              <a:spcBef>
                <a:spcPts val="0"/>
              </a:spcBef>
              <a:spcAft>
                <a:spcPts val="0"/>
              </a:spcAft>
              <a:defRPr/>
            </a:pPr>
            <a:endParaRPr kumimoji="0" lang="en-US" altLang="ja-JP" sz="1800" b="1" dirty="0">
              <a:solidFill>
                <a:srgbClr val="0000FF"/>
              </a:solidFill>
              <a:latin typeface="Times New Roman"/>
              <a:ea typeface="ＭＳ Ｐゴシック"/>
            </a:endParaRPr>
          </a:p>
          <a:p>
            <a:pPr defTabSz="457200" fontAlgn="auto">
              <a:spcBef>
                <a:spcPts val="0"/>
              </a:spcBef>
              <a:spcAft>
                <a:spcPts val="0"/>
              </a:spcAft>
              <a:defRPr/>
            </a:pPr>
            <a:r>
              <a:rPr kumimoji="0" lang="en-US" altLang="ja-JP" sz="1800" b="1" dirty="0">
                <a:solidFill>
                  <a:srgbClr val="0000FF"/>
                </a:solidFill>
                <a:latin typeface="Times New Roman"/>
                <a:ea typeface="ＭＳ Ｐゴシック"/>
              </a:rPr>
              <a:t>Other tabs are not tested</a:t>
            </a:r>
          </a:p>
        </p:txBody>
      </p:sp>
      <p:sp>
        <p:nvSpPr>
          <p:cNvPr id="11" name="テキスト ボックス 10">
            <a:extLst>
              <a:ext uri="{FF2B5EF4-FFF2-40B4-BE49-F238E27FC236}">
                <a16:creationId xmlns:a16="http://schemas.microsoft.com/office/drawing/2014/main" id="{14E25BDA-48C5-E974-DA7A-2A7C7BD5E16F}"/>
              </a:ext>
            </a:extLst>
          </p:cNvPr>
          <p:cNvSpPr txBox="1"/>
          <p:nvPr/>
        </p:nvSpPr>
        <p:spPr>
          <a:xfrm>
            <a:off x="1835696" y="5229200"/>
            <a:ext cx="2376264" cy="276999"/>
          </a:xfrm>
          <a:prstGeom prst="rect">
            <a:avLst/>
          </a:prstGeom>
          <a:solidFill>
            <a:schemeClr val="bg1"/>
          </a:solidFill>
        </p:spPr>
        <p:txBody>
          <a:bodyPr wrap="square">
            <a:spAutoFit/>
          </a:bodyPr>
          <a:lstStyle/>
          <a:p>
            <a:pPr defTabSz="457200" fontAlgn="auto">
              <a:spcBef>
                <a:spcPts val="0"/>
              </a:spcBef>
              <a:spcAft>
                <a:spcPts val="0"/>
              </a:spcAft>
              <a:defRPr/>
            </a:pPr>
            <a:r>
              <a:rPr kumimoji="0" lang="en-US" altLang="ja-JP" sz="1200" dirty="0">
                <a:solidFill>
                  <a:srgbClr val="0000FF"/>
                </a:solidFill>
                <a:latin typeface="Times New Roman"/>
                <a:ea typeface="ＭＳ Ｐゴシック"/>
              </a:rPr>
              <a:t>Edit programs</a:t>
            </a:r>
            <a:endParaRPr kumimoji="0" lang="en-US" altLang="ja-JP" sz="1200"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8354393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830997"/>
          </a:xfrm>
        </p:spPr>
        <p:txBody>
          <a:bodyPr/>
          <a:lstStyle/>
          <a:p>
            <a:pPr eaLnBrk="1" hangingPunct="1"/>
            <a:r>
              <a:rPr lang="en-US" altLang="ja-JP" sz="3600" b="1" dirty="0">
                <a:solidFill>
                  <a:srgbClr val="0000FF"/>
                </a:solidFill>
                <a:latin typeface="+mn-lt"/>
                <a:ea typeface="+mn-ea"/>
              </a:rPr>
              <a:t>Madelung potential: </a:t>
            </a:r>
            <a:r>
              <a:rPr lang="en-US" altLang="ja-JP" sz="3600" b="1" dirty="0" err="1">
                <a:solidFill>
                  <a:srgbClr val="0000FF"/>
                </a:solidFill>
                <a:latin typeface="+mn-lt"/>
                <a:ea typeface="+mn-ea"/>
              </a:rPr>
              <a:t>Evjen</a:t>
            </a:r>
            <a:r>
              <a:rPr lang="en-US" altLang="ja-JP" sz="3600" b="1" dirty="0">
                <a:solidFill>
                  <a:srgbClr val="0000FF"/>
                </a:solidFill>
                <a:latin typeface="+mn-lt"/>
                <a:ea typeface="+mn-ea"/>
              </a:rPr>
              <a:t> method</a:t>
            </a:r>
            <a:endParaRPr lang="ja-JP" altLang="en-US" sz="2800" dirty="0">
              <a:solidFill>
                <a:schemeClr val="tx1"/>
              </a:solidFill>
              <a:latin typeface="+mn-lt"/>
              <a:ea typeface="+mn-ea"/>
            </a:endParaRPr>
          </a:p>
        </p:txBody>
      </p:sp>
      <p:sp>
        <p:nvSpPr>
          <p:cNvPr id="6" name="テキスト ボックス 5">
            <a:extLst>
              <a:ext uri="{FF2B5EF4-FFF2-40B4-BE49-F238E27FC236}">
                <a16:creationId xmlns:a16="http://schemas.microsoft.com/office/drawing/2014/main" id="{97BB63E8-DB06-4A61-8FE6-795D1A417970}"/>
              </a:ext>
            </a:extLst>
          </p:cNvPr>
          <p:cNvSpPr txBox="1"/>
          <p:nvPr/>
        </p:nvSpPr>
        <p:spPr>
          <a:xfrm>
            <a:off x="755576" y="735087"/>
            <a:ext cx="8064896" cy="513986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Usage: python crystal_MP_Evjen.py </a:t>
            </a:r>
            <a:r>
              <a:rPr kumimoji="1" lang="en-US" altLang="ja-JP" sz="2400" b="1"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2400" b="1" i="0" u="none" strike="noStrike" kern="1200" cap="none" spc="0" normalizeH="0" baseline="-2500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cell</a:t>
            </a:r>
            <a:endParaRPr kumimoji="1" lang="en-US" altLang="ja-JP" sz="2400" b="1" i="0" u="none" strike="noStrike" kern="1200" cap="none" spc="0" normalizeH="0" baseline="-2500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200" cap="none" spc="0" normalizeH="0" baseline="-2500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24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cell</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MP	Madelung constant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	-8.9766	1.7</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517691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	-8.95586	1.74</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77211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	-8.95521	1.7475</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955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4	-8.9511	1.7475</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744</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5	-8.95508	1.7475</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686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6	-8.95507	1.7475</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665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8	-8.95506	1.7475</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652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	-8.95506	1.74756</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48</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Exact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精確値</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1.74756</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p:txBody>
      </p:sp>
      <p:sp>
        <p:nvSpPr>
          <p:cNvPr id="4" name="Rectangle 4">
            <a:extLst>
              <a:ext uri="{FF2B5EF4-FFF2-40B4-BE49-F238E27FC236}">
                <a16:creationId xmlns:a16="http://schemas.microsoft.com/office/drawing/2014/main" id="{AF30F852-0371-41B1-B324-A93EE1439BBC}"/>
              </a:ext>
            </a:extLst>
          </p:cNvPr>
          <p:cNvSpPr>
            <a:spLocks noChangeArrowheads="1"/>
          </p:cNvSpPr>
          <p:nvPr/>
        </p:nvSpPr>
        <p:spPr bwMode="auto">
          <a:xfrm>
            <a:off x="107504" y="6269112"/>
            <a:ext cx="1943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Rock salt type</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07732714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0" y="0"/>
            <a:ext cx="9144000" cy="712415"/>
          </a:xfrm>
          <a:noFill/>
        </p:spPr>
        <p:txBody>
          <a:bodyPr/>
          <a:lstStyle/>
          <a:p>
            <a:pPr eaLnBrk="1" hangingPunct="1"/>
            <a:r>
              <a:rPr lang="en-US" altLang="ja-JP" sz="3600" b="1" dirty="0">
                <a:solidFill>
                  <a:srgbClr val="0000FF"/>
                </a:solidFill>
              </a:rPr>
              <a:t>3D sum of Coulomb potential: Ewald</a:t>
            </a:r>
            <a:r>
              <a:rPr lang="ja-JP" altLang="en-US" sz="3600" b="1" dirty="0">
                <a:solidFill>
                  <a:srgbClr val="0000FF"/>
                </a:solidFill>
              </a:rPr>
              <a:t> </a:t>
            </a:r>
            <a:r>
              <a:rPr lang="en-US" altLang="ja-JP" sz="3600" b="1" dirty="0">
                <a:solidFill>
                  <a:srgbClr val="0000FF"/>
                </a:solidFill>
              </a:rPr>
              <a:t>method</a:t>
            </a:r>
            <a:endParaRPr lang="ja-JP" altLang="en-US" sz="3600" b="1" dirty="0">
              <a:solidFill>
                <a:srgbClr val="0000FF"/>
              </a:solidFill>
            </a:endParaRPr>
          </a:p>
        </p:txBody>
      </p:sp>
      <p:sp>
        <p:nvSpPr>
          <p:cNvPr id="227331" name="Text Box 3"/>
          <p:cNvSpPr txBox="1">
            <a:spLocks noChangeArrowheads="1"/>
          </p:cNvSpPr>
          <p:nvPr/>
        </p:nvSpPr>
        <p:spPr bwMode="auto">
          <a:xfrm>
            <a:off x="381000" y="83820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Periodic calculation can be enhanced by FT?</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32" name="Line 4"/>
          <p:cNvSpPr>
            <a:spLocks noChangeShapeType="1"/>
          </p:cNvSpPr>
          <p:nvPr/>
        </p:nvSpPr>
        <p:spPr bwMode="auto">
          <a:xfrm>
            <a:off x="1257300" y="6019800"/>
            <a:ext cx="2895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33" name="Line 5"/>
          <p:cNvSpPr>
            <a:spLocks noChangeShapeType="1"/>
          </p:cNvSpPr>
          <p:nvPr/>
        </p:nvSpPr>
        <p:spPr bwMode="auto">
          <a:xfrm flipV="1">
            <a:off x="1485900" y="55626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34" name="Line 6"/>
          <p:cNvSpPr>
            <a:spLocks noChangeShapeType="1"/>
          </p:cNvSpPr>
          <p:nvPr/>
        </p:nvSpPr>
        <p:spPr bwMode="auto">
          <a:xfrm flipV="1">
            <a:off x="2095500" y="60198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35" name="Line 7"/>
          <p:cNvSpPr>
            <a:spLocks noChangeShapeType="1"/>
          </p:cNvSpPr>
          <p:nvPr/>
        </p:nvSpPr>
        <p:spPr bwMode="auto">
          <a:xfrm flipV="1">
            <a:off x="2705100" y="55626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36" name="Line 8"/>
          <p:cNvSpPr>
            <a:spLocks noChangeShapeType="1"/>
          </p:cNvSpPr>
          <p:nvPr/>
        </p:nvSpPr>
        <p:spPr bwMode="auto">
          <a:xfrm flipV="1">
            <a:off x="3314700" y="60198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37" name="Line 9"/>
          <p:cNvSpPr>
            <a:spLocks noChangeShapeType="1"/>
          </p:cNvSpPr>
          <p:nvPr/>
        </p:nvSpPr>
        <p:spPr bwMode="auto">
          <a:xfrm flipV="1">
            <a:off x="3924300" y="55626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38" name="Oval 10"/>
          <p:cNvSpPr>
            <a:spLocks noChangeArrowheads="1"/>
          </p:cNvSpPr>
          <p:nvPr/>
        </p:nvSpPr>
        <p:spPr bwMode="auto">
          <a:xfrm>
            <a:off x="1409700" y="5943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39" name="Oval 11"/>
          <p:cNvSpPr>
            <a:spLocks noChangeArrowheads="1"/>
          </p:cNvSpPr>
          <p:nvPr/>
        </p:nvSpPr>
        <p:spPr bwMode="auto">
          <a:xfrm>
            <a:off x="2019300" y="59436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40" name="Oval 12"/>
          <p:cNvSpPr>
            <a:spLocks noChangeArrowheads="1"/>
          </p:cNvSpPr>
          <p:nvPr/>
        </p:nvSpPr>
        <p:spPr bwMode="auto">
          <a:xfrm>
            <a:off x="2628900" y="5943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41" name="Oval 13"/>
          <p:cNvSpPr>
            <a:spLocks noChangeArrowheads="1"/>
          </p:cNvSpPr>
          <p:nvPr/>
        </p:nvSpPr>
        <p:spPr bwMode="auto">
          <a:xfrm>
            <a:off x="3238500" y="59436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42" name="Oval 14"/>
          <p:cNvSpPr>
            <a:spLocks noChangeArrowheads="1"/>
          </p:cNvSpPr>
          <p:nvPr/>
        </p:nvSpPr>
        <p:spPr bwMode="auto">
          <a:xfrm>
            <a:off x="3848100" y="5943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43" name="Line 15"/>
          <p:cNvSpPr>
            <a:spLocks noChangeShapeType="1"/>
          </p:cNvSpPr>
          <p:nvPr/>
        </p:nvSpPr>
        <p:spPr bwMode="auto">
          <a:xfrm>
            <a:off x="2819400" y="1905000"/>
            <a:ext cx="2895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44" name="Line 16"/>
          <p:cNvSpPr>
            <a:spLocks noChangeShapeType="1"/>
          </p:cNvSpPr>
          <p:nvPr/>
        </p:nvSpPr>
        <p:spPr bwMode="auto">
          <a:xfrm flipV="1">
            <a:off x="3048000" y="14478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45" name="Line 17"/>
          <p:cNvSpPr>
            <a:spLocks noChangeShapeType="1"/>
          </p:cNvSpPr>
          <p:nvPr/>
        </p:nvSpPr>
        <p:spPr bwMode="auto">
          <a:xfrm flipV="1">
            <a:off x="3657600" y="19050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46" name="Line 18"/>
          <p:cNvSpPr>
            <a:spLocks noChangeShapeType="1"/>
          </p:cNvSpPr>
          <p:nvPr/>
        </p:nvSpPr>
        <p:spPr bwMode="auto">
          <a:xfrm flipV="1">
            <a:off x="4267200" y="14478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47" name="Line 19"/>
          <p:cNvSpPr>
            <a:spLocks noChangeShapeType="1"/>
          </p:cNvSpPr>
          <p:nvPr/>
        </p:nvSpPr>
        <p:spPr bwMode="auto">
          <a:xfrm flipV="1">
            <a:off x="4876800" y="19050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48" name="Line 20"/>
          <p:cNvSpPr>
            <a:spLocks noChangeShapeType="1"/>
          </p:cNvSpPr>
          <p:nvPr/>
        </p:nvSpPr>
        <p:spPr bwMode="auto">
          <a:xfrm flipV="1">
            <a:off x="5486400" y="14478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49" name="Oval 21"/>
          <p:cNvSpPr>
            <a:spLocks noChangeArrowheads="1"/>
          </p:cNvSpPr>
          <p:nvPr/>
        </p:nvSpPr>
        <p:spPr bwMode="auto">
          <a:xfrm>
            <a:off x="2971800" y="1828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50" name="Oval 22"/>
          <p:cNvSpPr>
            <a:spLocks noChangeArrowheads="1"/>
          </p:cNvSpPr>
          <p:nvPr/>
        </p:nvSpPr>
        <p:spPr bwMode="auto">
          <a:xfrm>
            <a:off x="3581400" y="18288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51" name="Oval 23"/>
          <p:cNvSpPr>
            <a:spLocks noChangeArrowheads="1"/>
          </p:cNvSpPr>
          <p:nvPr/>
        </p:nvSpPr>
        <p:spPr bwMode="auto">
          <a:xfrm>
            <a:off x="4191000" y="1828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52" name="Oval 24"/>
          <p:cNvSpPr>
            <a:spLocks noChangeArrowheads="1"/>
          </p:cNvSpPr>
          <p:nvPr/>
        </p:nvSpPr>
        <p:spPr bwMode="auto">
          <a:xfrm>
            <a:off x="4800600" y="18288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53" name="Oval 25"/>
          <p:cNvSpPr>
            <a:spLocks noChangeArrowheads="1"/>
          </p:cNvSpPr>
          <p:nvPr/>
        </p:nvSpPr>
        <p:spPr bwMode="auto">
          <a:xfrm>
            <a:off x="5410200" y="1828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nvGrpSpPr>
          <p:cNvPr id="227354" name="Group 26"/>
          <p:cNvGrpSpPr>
            <a:grpSpLocks/>
          </p:cNvGrpSpPr>
          <p:nvPr/>
        </p:nvGrpSpPr>
        <p:grpSpPr bwMode="auto">
          <a:xfrm>
            <a:off x="1744663" y="5638800"/>
            <a:ext cx="685800" cy="382588"/>
            <a:chOff x="3636" y="2598"/>
            <a:chExt cx="4536" cy="1843"/>
          </a:xfrm>
        </p:grpSpPr>
        <p:sp>
          <p:nvSpPr>
            <p:cNvPr id="227914" name="Line 27"/>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15" name="Line 28"/>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16" name="Line 29"/>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17" name="Line 30"/>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18" name="Line 31"/>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19" name="Line 32"/>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20" name="Line 33"/>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21" name="Line 34"/>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22" name="Line 35"/>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23" name="Line 36"/>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24" name="Line 37"/>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25" name="Line 38"/>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26" name="Line 39"/>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27" name="Line 40"/>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28" name="Line 41"/>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29" name="Line 42"/>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30" name="Line 43"/>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31" name="Line 44"/>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32" name="Line 45"/>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33" name="Line 46"/>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34" name="Line 47"/>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35" name="Line 48"/>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36" name="Line 49"/>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37" name="Line 50"/>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38" name="Line 51"/>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39" name="Line 52"/>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40" name="Line 53"/>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41" name="Line 54"/>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42" name="Line 55"/>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43" name="Line 56"/>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44" name="Line 57"/>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45" name="Line 58"/>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46" name="Line 59"/>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47" name="Line 60"/>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48" name="Line 61"/>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49" name="Line 62"/>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50" name="Line 63"/>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51" name="Line 64"/>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52" name="Line 65"/>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53" name="Line 66"/>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54" name="Line 67"/>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55" name="Line 68"/>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56" name="Line 69"/>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57" name="Line 70"/>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58" name="Line 71"/>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59" name="Line 72"/>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60" name="Line 73"/>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61" name="Line 74"/>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62" name="Line 75"/>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63" name="Line 76"/>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64" name="Line 77"/>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65" name="Line 78"/>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66" name="Line 79"/>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67" name="Line 80"/>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68" name="Line 81"/>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69" name="Line 82"/>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70" name="Line 83"/>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71" name="Line 84"/>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72" name="Line 85"/>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73" name="Line 86"/>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7355" name="Group 87"/>
          <p:cNvGrpSpPr>
            <a:grpSpLocks/>
          </p:cNvGrpSpPr>
          <p:nvPr/>
        </p:nvGrpSpPr>
        <p:grpSpPr bwMode="auto">
          <a:xfrm flipV="1">
            <a:off x="1143000" y="6018213"/>
            <a:ext cx="685800" cy="382587"/>
            <a:chOff x="3636" y="2598"/>
            <a:chExt cx="4536" cy="1843"/>
          </a:xfrm>
        </p:grpSpPr>
        <p:sp>
          <p:nvSpPr>
            <p:cNvPr id="227854" name="Line 88"/>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55" name="Line 89"/>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56" name="Line 90"/>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57" name="Line 91"/>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58" name="Line 92"/>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59" name="Line 93"/>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60" name="Line 94"/>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61" name="Line 95"/>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62" name="Line 96"/>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63" name="Line 97"/>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64" name="Line 98"/>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65" name="Line 99"/>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66" name="Line 100"/>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67" name="Line 101"/>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68" name="Line 102"/>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69" name="Line 103"/>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70" name="Line 104"/>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71" name="Line 105"/>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72" name="Line 106"/>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73" name="Line 107"/>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74" name="Line 108"/>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75" name="Line 109"/>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76" name="Line 110"/>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77" name="Line 111"/>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78" name="Line 112"/>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79" name="Line 113"/>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80" name="Line 114"/>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81" name="Line 115"/>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82" name="Line 116"/>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83" name="Line 117"/>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84" name="Line 118"/>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85" name="Line 119"/>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86" name="Line 120"/>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87" name="Line 121"/>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88" name="Line 122"/>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89" name="Line 123"/>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90" name="Line 124"/>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91" name="Line 125"/>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92" name="Line 126"/>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93" name="Line 127"/>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94" name="Line 128"/>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95" name="Line 129"/>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96" name="Line 130"/>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97" name="Line 131"/>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98" name="Line 132"/>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99" name="Line 133"/>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00" name="Line 134"/>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01" name="Line 135"/>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02" name="Line 136"/>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03" name="Line 137"/>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04" name="Line 138"/>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05" name="Line 139"/>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06" name="Line 140"/>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07" name="Line 141"/>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08" name="Line 142"/>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09" name="Line 143"/>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10" name="Line 144"/>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11" name="Line 145"/>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12" name="Line 146"/>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913" name="Line 147"/>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7356" name="Group 148"/>
          <p:cNvGrpSpPr>
            <a:grpSpLocks/>
          </p:cNvGrpSpPr>
          <p:nvPr/>
        </p:nvGrpSpPr>
        <p:grpSpPr bwMode="auto">
          <a:xfrm flipV="1">
            <a:off x="3586163" y="6019800"/>
            <a:ext cx="685800" cy="382588"/>
            <a:chOff x="3636" y="2598"/>
            <a:chExt cx="4536" cy="1843"/>
          </a:xfrm>
        </p:grpSpPr>
        <p:sp>
          <p:nvSpPr>
            <p:cNvPr id="227794" name="Line 149"/>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95" name="Line 150"/>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96" name="Line 151"/>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97" name="Line 152"/>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98" name="Line 153"/>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99" name="Line 154"/>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00" name="Line 155"/>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01" name="Line 156"/>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02" name="Line 157"/>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03" name="Line 158"/>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04" name="Line 159"/>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05" name="Line 160"/>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06" name="Line 161"/>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07" name="Line 162"/>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08" name="Line 163"/>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09" name="Line 164"/>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10" name="Line 165"/>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11" name="Line 166"/>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12" name="Line 167"/>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13" name="Line 168"/>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14" name="Line 169"/>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15" name="Line 170"/>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16" name="Line 171"/>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17" name="Line 172"/>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18" name="Line 173"/>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19" name="Line 174"/>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20" name="Line 175"/>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21" name="Line 176"/>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22" name="Line 177"/>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23" name="Line 178"/>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24" name="Line 179"/>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25" name="Line 180"/>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26" name="Line 181"/>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27" name="Line 182"/>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28" name="Line 183"/>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29" name="Line 184"/>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30" name="Line 185"/>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31" name="Line 186"/>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32" name="Line 187"/>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33" name="Line 188"/>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34" name="Line 189"/>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35" name="Line 190"/>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36" name="Line 191"/>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37" name="Line 192"/>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38" name="Line 193"/>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39" name="Line 194"/>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40" name="Line 195"/>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41" name="Line 196"/>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42" name="Line 197"/>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43" name="Line 198"/>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44" name="Line 199"/>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45" name="Line 200"/>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46" name="Line 201"/>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47" name="Line 202"/>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48" name="Line 203"/>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49" name="Line 204"/>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50" name="Line 205"/>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51" name="Line 206"/>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52" name="Line 207"/>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853" name="Line 208"/>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7357" name="Group 209"/>
          <p:cNvGrpSpPr>
            <a:grpSpLocks/>
          </p:cNvGrpSpPr>
          <p:nvPr/>
        </p:nvGrpSpPr>
        <p:grpSpPr bwMode="auto">
          <a:xfrm>
            <a:off x="2959100" y="5638800"/>
            <a:ext cx="685800" cy="382588"/>
            <a:chOff x="3636" y="2598"/>
            <a:chExt cx="4536" cy="1843"/>
          </a:xfrm>
        </p:grpSpPr>
        <p:sp>
          <p:nvSpPr>
            <p:cNvPr id="227734" name="Line 210"/>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35" name="Line 211"/>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36" name="Line 212"/>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37" name="Line 213"/>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38" name="Line 214"/>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39" name="Line 215"/>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40" name="Line 216"/>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41" name="Line 217"/>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42" name="Line 218"/>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43" name="Line 219"/>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44" name="Line 220"/>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45" name="Line 221"/>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46" name="Line 222"/>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47" name="Line 223"/>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48" name="Line 224"/>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49" name="Line 225"/>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50" name="Line 226"/>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51" name="Line 227"/>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52" name="Line 228"/>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53" name="Line 229"/>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54" name="Line 230"/>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55" name="Line 231"/>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56" name="Line 232"/>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57" name="Line 233"/>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58" name="Line 234"/>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59" name="Line 235"/>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60" name="Line 236"/>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61" name="Line 237"/>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62" name="Line 238"/>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63" name="Line 239"/>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64" name="Line 240"/>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65" name="Line 241"/>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66" name="Line 242"/>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67" name="Line 243"/>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68" name="Line 244"/>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69" name="Line 245"/>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70" name="Line 246"/>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71" name="Line 247"/>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72" name="Line 248"/>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73" name="Line 249"/>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74" name="Line 250"/>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75" name="Line 251"/>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76" name="Line 252"/>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77" name="Line 253"/>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78" name="Line 254"/>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79" name="Line 255"/>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80" name="Line 256"/>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81" name="Line 257"/>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82" name="Line 258"/>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83" name="Line 259"/>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84" name="Line 260"/>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85" name="Line 261"/>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86" name="Line 262"/>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87" name="Line 263"/>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88" name="Line 264"/>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89" name="Line 265"/>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90" name="Line 266"/>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91" name="Line 267"/>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92" name="Line 268"/>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93" name="Line 269"/>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sp>
        <p:nvSpPr>
          <p:cNvPr id="227358" name="Line 270"/>
          <p:cNvSpPr>
            <a:spLocks noChangeShapeType="1"/>
          </p:cNvSpPr>
          <p:nvPr/>
        </p:nvSpPr>
        <p:spPr bwMode="auto">
          <a:xfrm>
            <a:off x="4914900" y="6022975"/>
            <a:ext cx="2895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59" name="Oval 271"/>
          <p:cNvSpPr>
            <a:spLocks noChangeArrowheads="1"/>
          </p:cNvSpPr>
          <p:nvPr/>
        </p:nvSpPr>
        <p:spPr bwMode="auto">
          <a:xfrm>
            <a:off x="5067300" y="5946775"/>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60" name="Oval 272"/>
          <p:cNvSpPr>
            <a:spLocks noChangeArrowheads="1"/>
          </p:cNvSpPr>
          <p:nvPr/>
        </p:nvSpPr>
        <p:spPr bwMode="auto">
          <a:xfrm>
            <a:off x="5676900" y="5946775"/>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61" name="Oval 273"/>
          <p:cNvSpPr>
            <a:spLocks noChangeArrowheads="1"/>
          </p:cNvSpPr>
          <p:nvPr/>
        </p:nvSpPr>
        <p:spPr bwMode="auto">
          <a:xfrm>
            <a:off x="6286500" y="5946775"/>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62" name="Oval 274"/>
          <p:cNvSpPr>
            <a:spLocks noChangeArrowheads="1"/>
          </p:cNvSpPr>
          <p:nvPr/>
        </p:nvSpPr>
        <p:spPr bwMode="auto">
          <a:xfrm>
            <a:off x="6896100" y="5946775"/>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63" name="Oval 275"/>
          <p:cNvSpPr>
            <a:spLocks noChangeArrowheads="1"/>
          </p:cNvSpPr>
          <p:nvPr/>
        </p:nvSpPr>
        <p:spPr bwMode="auto">
          <a:xfrm>
            <a:off x="7505700" y="5946775"/>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nvGrpSpPr>
          <p:cNvPr id="227364" name="Group 276"/>
          <p:cNvGrpSpPr>
            <a:grpSpLocks/>
          </p:cNvGrpSpPr>
          <p:nvPr/>
        </p:nvGrpSpPr>
        <p:grpSpPr bwMode="auto">
          <a:xfrm>
            <a:off x="4800600" y="5641975"/>
            <a:ext cx="685800" cy="382588"/>
            <a:chOff x="3636" y="2598"/>
            <a:chExt cx="4536" cy="1843"/>
          </a:xfrm>
        </p:grpSpPr>
        <p:sp>
          <p:nvSpPr>
            <p:cNvPr id="227674" name="Line 277"/>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75" name="Line 278"/>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76" name="Line 279"/>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77" name="Line 280"/>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78" name="Line 281"/>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79" name="Line 282"/>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80" name="Line 283"/>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81" name="Line 284"/>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82" name="Line 285"/>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83" name="Line 286"/>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84" name="Line 287"/>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85" name="Line 288"/>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86" name="Line 289"/>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87" name="Line 290"/>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88" name="Line 291"/>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89" name="Line 292"/>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90" name="Line 293"/>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91" name="Line 294"/>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92" name="Line 295"/>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93" name="Line 296"/>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94" name="Line 297"/>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95" name="Line 298"/>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96" name="Line 299"/>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97" name="Line 300"/>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98" name="Line 301"/>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99" name="Line 302"/>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00" name="Line 303"/>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01" name="Line 304"/>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02" name="Line 305"/>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03" name="Line 306"/>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04" name="Line 307"/>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05" name="Line 308"/>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06" name="Line 309"/>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07" name="Line 310"/>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08" name="Line 311"/>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09" name="Line 312"/>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10" name="Line 313"/>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11" name="Line 314"/>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12" name="Line 315"/>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13" name="Line 316"/>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14" name="Line 317"/>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15" name="Line 318"/>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16" name="Line 319"/>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17" name="Line 320"/>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18" name="Line 321"/>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19" name="Line 322"/>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20" name="Line 323"/>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21" name="Line 324"/>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22" name="Line 325"/>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23" name="Line 326"/>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24" name="Line 327"/>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25" name="Line 328"/>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26" name="Line 329"/>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27" name="Line 330"/>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28" name="Line 331"/>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29" name="Line 332"/>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30" name="Line 333"/>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31" name="Line 334"/>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32" name="Line 335"/>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733" name="Line 336"/>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7365" name="Group 337"/>
          <p:cNvGrpSpPr>
            <a:grpSpLocks/>
          </p:cNvGrpSpPr>
          <p:nvPr/>
        </p:nvGrpSpPr>
        <p:grpSpPr bwMode="auto">
          <a:xfrm flipV="1">
            <a:off x="5410200" y="6021388"/>
            <a:ext cx="685800" cy="382587"/>
            <a:chOff x="3636" y="2598"/>
            <a:chExt cx="4536" cy="1843"/>
          </a:xfrm>
        </p:grpSpPr>
        <p:sp>
          <p:nvSpPr>
            <p:cNvPr id="227614" name="Line 338"/>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15" name="Line 339"/>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16" name="Line 340"/>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17" name="Line 341"/>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18" name="Line 342"/>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19" name="Line 343"/>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20" name="Line 344"/>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21" name="Line 345"/>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22" name="Line 346"/>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23" name="Line 347"/>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24" name="Line 348"/>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25" name="Line 349"/>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26" name="Line 350"/>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27" name="Line 351"/>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28" name="Line 352"/>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29" name="Line 353"/>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30" name="Line 354"/>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31" name="Line 355"/>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32" name="Line 356"/>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33" name="Line 357"/>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34" name="Line 358"/>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35" name="Line 359"/>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36" name="Line 360"/>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37" name="Line 361"/>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38" name="Line 362"/>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39" name="Line 363"/>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40" name="Line 364"/>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41" name="Line 365"/>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42" name="Line 366"/>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43" name="Line 367"/>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44" name="Line 368"/>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45" name="Line 369"/>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46" name="Line 370"/>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47" name="Line 371"/>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48" name="Line 372"/>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49" name="Line 373"/>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50" name="Line 374"/>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51" name="Line 375"/>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52" name="Line 376"/>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53" name="Line 377"/>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54" name="Line 378"/>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55" name="Line 379"/>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56" name="Line 380"/>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57" name="Line 381"/>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58" name="Line 382"/>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59" name="Line 383"/>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60" name="Line 384"/>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61" name="Line 385"/>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62" name="Line 386"/>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63" name="Line 387"/>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64" name="Line 388"/>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65" name="Line 389"/>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66" name="Line 390"/>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67" name="Line 391"/>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68" name="Line 392"/>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69" name="Line 393"/>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70" name="Line 394"/>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71" name="Line 395"/>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72" name="Line 396"/>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73" name="Line 397"/>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7366" name="Group 398"/>
          <p:cNvGrpSpPr>
            <a:grpSpLocks/>
          </p:cNvGrpSpPr>
          <p:nvPr/>
        </p:nvGrpSpPr>
        <p:grpSpPr bwMode="auto">
          <a:xfrm flipV="1">
            <a:off x="6629400" y="6022975"/>
            <a:ext cx="685800" cy="382588"/>
            <a:chOff x="3636" y="2598"/>
            <a:chExt cx="4536" cy="1843"/>
          </a:xfrm>
        </p:grpSpPr>
        <p:sp>
          <p:nvSpPr>
            <p:cNvPr id="227554" name="Line 399"/>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55" name="Line 400"/>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56" name="Line 401"/>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57" name="Line 402"/>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58" name="Line 403"/>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59" name="Line 404"/>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60" name="Line 405"/>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61" name="Line 406"/>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62" name="Line 407"/>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63" name="Line 408"/>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64" name="Line 409"/>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65" name="Line 410"/>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66" name="Line 411"/>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67" name="Line 412"/>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68" name="Line 413"/>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69" name="Line 414"/>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70" name="Line 415"/>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71" name="Line 416"/>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72" name="Line 417"/>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73" name="Line 418"/>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74" name="Line 419"/>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75" name="Line 420"/>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76" name="Line 421"/>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77" name="Line 422"/>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78" name="Line 423"/>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79" name="Line 424"/>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80" name="Line 425"/>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81" name="Line 426"/>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82" name="Line 427"/>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83" name="Line 428"/>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84" name="Line 429"/>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85" name="Line 430"/>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86" name="Line 431"/>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87" name="Line 432"/>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88" name="Line 433"/>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89" name="Line 434"/>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90" name="Line 435"/>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91" name="Line 436"/>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92" name="Line 437"/>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93" name="Line 438"/>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94" name="Line 439"/>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95" name="Line 440"/>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96" name="Line 441"/>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97" name="Line 442"/>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98" name="Line 443"/>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99" name="Line 444"/>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00" name="Line 445"/>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01" name="Line 446"/>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02" name="Line 447"/>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03" name="Line 448"/>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04" name="Line 449"/>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05" name="Line 450"/>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06" name="Line 451"/>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07" name="Line 452"/>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08" name="Line 453"/>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09" name="Line 454"/>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10" name="Line 455"/>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11" name="Line 456"/>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12" name="Line 457"/>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613" name="Line 458"/>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7367" name="Group 459"/>
          <p:cNvGrpSpPr>
            <a:grpSpLocks/>
          </p:cNvGrpSpPr>
          <p:nvPr/>
        </p:nvGrpSpPr>
        <p:grpSpPr bwMode="auto">
          <a:xfrm>
            <a:off x="6019800" y="5641975"/>
            <a:ext cx="685800" cy="382588"/>
            <a:chOff x="3636" y="2598"/>
            <a:chExt cx="4536" cy="1843"/>
          </a:xfrm>
        </p:grpSpPr>
        <p:sp>
          <p:nvSpPr>
            <p:cNvPr id="227494" name="Line 460"/>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95" name="Line 461"/>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96" name="Line 462"/>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97" name="Line 463"/>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98" name="Line 464"/>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99" name="Line 465"/>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00" name="Line 466"/>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01" name="Line 467"/>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02" name="Line 468"/>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03" name="Line 469"/>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04" name="Line 470"/>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05" name="Line 471"/>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06" name="Line 472"/>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07" name="Line 473"/>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08" name="Line 474"/>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09" name="Line 475"/>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10" name="Line 476"/>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11" name="Line 477"/>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12" name="Line 478"/>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13" name="Line 479"/>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14" name="Line 480"/>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15" name="Line 481"/>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16" name="Line 482"/>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17" name="Line 483"/>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18" name="Line 484"/>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19" name="Line 485"/>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20" name="Line 486"/>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21" name="Line 487"/>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22" name="Line 488"/>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23" name="Line 489"/>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24" name="Line 490"/>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25" name="Line 491"/>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26" name="Line 492"/>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27" name="Line 493"/>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28" name="Line 494"/>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29" name="Line 495"/>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30" name="Line 496"/>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31" name="Line 497"/>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32" name="Line 498"/>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33" name="Line 499"/>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34" name="Line 500"/>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35" name="Line 501"/>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36" name="Line 502"/>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37" name="Line 503"/>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38" name="Line 504"/>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39" name="Line 505"/>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40" name="Line 506"/>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41" name="Line 507"/>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42" name="Line 508"/>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43" name="Line 509"/>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44" name="Line 510"/>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45" name="Line 511"/>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46" name="Line 512"/>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47" name="Line 513"/>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48" name="Line 514"/>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49" name="Line 515"/>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50" name="Line 516"/>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51" name="Line 517"/>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52" name="Line 518"/>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553" name="Line 519"/>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7368" name="Group 520"/>
          <p:cNvGrpSpPr>
            <a:grpSpLocks/>
          </p:cNvGrpSpPr>
          <p:nvPr/>
        </p:nvGrpSpPr>
        <p:grpSpPr bwMode="auto">
          <a:xfrm>
            <a:off x="7239000" y="5640388"/>
            <a:ext cx="685800" cy="382587"/>
            <a:chOff x="3636" y="2598"/>
            <a:chExt cx="4536" cy="1843"/>
          </a:xfrm>
        </p:grpSpPr>
        <p:sp>
          <p:nvSpPr>
            <p:cNvPr id="227434" name="Line 521"/>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35" name="Line 522"/>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36" name="Line 523"/>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37" name="Line 524"/>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38" name="Line 525"/>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39" name="Line 526"/>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40" name="Line 527"/>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41" name="Line 528"/>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42" name="Line 529"/>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43" name="Line 530"/>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44" name="Line 531"/>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45" name="Line 532"/>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46" name="Line 533"/>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47" name="Line 534"/>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48" name="Line 535"/>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49" name="Line 536"/>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50" name="Line 537"/>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51" name="Line 538"/>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52" name="Line 539"/>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53" name="Line 540"/>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54" name="Line 541"/>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55" name="Line 542"/>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56" name="Line 543"/>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57" name="Line 544"/>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58" name="Line 545"/>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59" name="Line 546"/>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60" name="Line 547"/>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61" name="Line 548"/>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62" name="Line 549"/>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63" name="Line 550"/>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64" name="Line 551"/>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65" name="Line 552"/>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66" name="Line 553"/>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67" name="Line 554"/>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68" name="Line 555"/>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69" name="Line 556"/>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70" name="Line 557"/>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71" name="Line 558"/>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72" name="Line 559"/>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73" name="Line 560"/>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74" name="Line 561"/>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75" name="Line 562"/>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76" name="Line 563"/>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77" name="Line 564"/>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78" name="Line 565"/>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79" name="Line 566"/>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80" name="Line 567"/>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81" name="Line 568"/>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82" name="Line 569"/>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83" name="Line 570"/>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84" name="Line 571"/>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85" name="Line 572"/>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86" name="Line 573"/>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87" name="Line 574"/>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88" name="Line 575"/>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89" name="Line 576"/>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90" name="Line 577"/>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91" name="Line 578"/>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92" name="Line 579"/>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93" name="Line 580"/>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sp>
        <p:nvSpPr>
          <p:cNvPr id="227369" name="Line 581"/>
          <p:cNvSpPr>
            <a:spLocks noChangeShapeType="1"/>
          </p:cNvSpPr>
          <p:nvPr/>
        </p:nvSpPr>
        <p:spPr bwMode="auto">
          <a:xfrm>
            <a:off x="76200" y="4419600"/>
            <a:ext cx="89916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70" name="Text Box 582"/>
          <p:cNvSpPr txBox="1">
            <a:spLocks noChangeArrowheads="1"/>
          </p:cNvSpPr>
          <p:nvPr/>
        </p:nvSpPr>
        <p:spPr bwMode="auto">
          <a:xfrm>
            <a:off x="152400" y="2301875"/>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Periodic positions of charge </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=&gt; converted to the origin of FT data</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But the charges are point charges</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=&gt; converted to infinite in FT space</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71" name="Text Box 583"/>
          <p:cNvSpPr txBox="1">
            <a:spLocks noChangeArrowheads="1"/>
          </p:cNvSpPr>
          <p:nvPr/>
        </p:nvSpPr>
        <p:spPr bwMode="auto">
          <a:xfrm>
            <a:off x="228600" y="4725144"/>
            <a:ext cx="876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=&gt; Calculate for charges with finite width</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拡がりのある電荷の周期配列として計算する</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72" name="Rectangle 584"/>
          <p:cNvSpPr>
            <a:spLocks noChangeArrowheads="1"/>
          </p:cNvSpPr>
          <p:nvPr/>
        </p:nvSpPr>
        <p:spPr bwMode="auto">
          <a:xfrm>
            <a:off x="4343400" y="5676900"/>
            <a:ext cx="444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p:txBody>
      </p:sp>
      <p:grpSp>
        <p:nvGrpSpPr>
          <p:cNvPr id="227373" name="Group 585"/>
          <p:cNvGrpSpPr>
            <a:grpSpLocks/>
          </p:cNvGrpSpPr>
          <p:nvPr/>
        </p:nvGrpSpPr>
        <p:grpSpPr bwMode="auto">
          <a:xfrm flipV="1">
            <a:off x="2365375" y="6019800"/>
            <a:ext cx="685800" cy="382588"/>
            <a:chOff x="3636" y="2598"/>
            <a:chExt cx="4536" cy="1843"/>
          </a:xfrm>
        </p:grpSpPr>
        <p:sp>
          <p:nvSpPr>
            <p:cNvPr id="227374" name="Line 586"/>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75" name="Line 587"/>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76" name="Line 588"/>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77" name="Line 589"/>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78" name="Line 590"/>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79" name="Line 591"/>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80" name="Line 592"/>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81" name="Line 593"/>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82" name="Line 594"/>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83" name="Line 595"/>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84" name="Line 596"/>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85" name="Line 597"/>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86" name="Line 598"/>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87" name="Line 599"/>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88" name="Line 600"/>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89" name="Line 601"/>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90" name="Line 602"/>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91" name="Line 603"/>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92" name="Line 604"/>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93" name="Line 605"/>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94" name="Line 606"/>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95" name="Line 607"/>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96" name="Line 608"/>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97" name="Line 609"/>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98" name="Line 610"/>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399" name="Line 611"/>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00" name="Line 612"/>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01" name="Line 613"/>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02" name="Line 614"/>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03" name="Line 615"/>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04" name="Line 616"/>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05" name="Line 617"/>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06" name="Line 618"/>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07" name="Line 619"/>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08" name="Line 620"/>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09" name="Line 621"/>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10" name="Line 622"/>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11" name="Line 623"/>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12" name="Line 624"/>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13" name="Line 625"/>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14" name="Line 626"/>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15" name="Line 627"/>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16" name="Line 628"/>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17" name="Line 629"/>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18" name="Line 630"/>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19" name="Line 631"/>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20" name="Line 632"/>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21" name="Line 633"/>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22" name="Line 634"/>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23" name="Line 635"/>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24" name="Line 636"/>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25" name="Line 637"/>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26" name="Line 638"/>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27" name="Line 639"/>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28" name="Line 640"/>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29" name="Line 641"/>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30" name="Line 642"/>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31" name="Line 643"/>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32" name="Line 644"/>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7433" name="Line 645"/>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spTree>
    <p:extLst>
      <p:ext uri="{BB962C8B-B14F-4D97-AF65-F5344CB8AC3E}">
        <p14:creationId xmlns:p14="http://schemas.microsoft.com/office/powerpoint/2010/main" val="3679648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Line 4"/>
          <p:cNvSpPr>
            <a:spLocks noChangeShapeType="1"/>
          </p:cNvSpPr>
          <p:nvPr/>
        </p:nvSpPr>
        <p:spPr bwMode="auto">
          <a:xfrm>
            <a:off x="4914900" y="2209800"/>
            <a:ext cx="2895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81" name="Line 5"/>
          <p:cNvSpPr>
            <a:spLocks noChangeShapeType="1"/>
          </p:cNvSpPr>
          <p:nvPr/>
        </p:nvSpPr>
        <p:spPr bwMode="auto">
          <a:xfrm flipV="1">
            <a:off x="5143500" y="17526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82" name="Line 6"/>
          <p:cNvSpPr>
            <a:spLocks noChangeShapeType="1"/>
          </p:cNvSpPr>
          <p:nvPr/>
        </p:nvSpPr>
        <p:spPr bwMode="auto">
          <a:xfrm flipV="1">
            <a:off x="5753100" y="22098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83" name="Line 7"/>
          <p:cNvSpPr>
            <a:spLocks noChangeShapeType="1"/>
          </p:cNvSpPr>
          <p:nvPr/>
        </p:nvSpPr>
        <p:spPr bwMode="auto">
          <a:xfrm flipV="1">
            <a:off x="6362700" y="17526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84" name="Line 8"/>
          <p:cNvSpPr>
            <a:spLocks noChangeShapeType="1"/>
          </p:cNvSpPr>
          <p:nvPr/>
        </p:nvSpPr>
        <p:spPr bwMode="auto">
          <a:xfrm flipV="1">
            <a:off x="6972300" y="22098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85" name="Line 9"/>
          <p:cNvSpPr>
            <a:spLocks noChangeShapeType="1"/>
          </p:cNvSpPr>
          <p:nvPr/>
        </p:nvSpPr>
        <p:spPr bwMode="auto">
          <a:xfrm flipV="1">
            <a:off x="7581900" y="17526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86" name="Oval 10"/>
          <p:cNvSpPr>
            <a:spLocks noChangeArrowheads="1"/>
          </p:cNvSpPr>
          <p:nvPr/>
        </p:nvSpPr>
        <p:spPr bwMode="auto">
          <a:xfrm>
            <a:off x="5067300" y="2133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87" name="Oval 11"/>
          <p:cNvSpPr>
            <a:spLocks noChangeArrowheads="1"/>
          </p:cNvSpPr>
          <p:nvPr/>
        </p:nvSpPr>
        <p:spPr bwMode="auto">
          <a:xfrm>
            <a:off x="5676900" y="21336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88" name="Oval 12"/>
          <p:cNvSpPr>
            <a:spLocks noChangeArrowheads="1"/>
          </p:cNvSpPr>
          <p:nvPr/>
        </p:nvSpPr>
        <p:spPr bwMode="auto">
          <a:xfrm>
            <a:off x="6286500" y="2133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89" name="Oval 13"/>
          <p:cNvSpPr>
            <a:spLocks noChangeArrowheads="1"/>
          </p:cNvSpPr>
          <p:nvPr/>
        </p:nvSpPr>
        <p:spPr bwMode="auto">
          <a:xfrm>
            <a:off x="6896100" y="21336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90" name="Oval 14"/>
          <p:cNvSpPr>
            <a:spLocks noChangeArrowheads="1"/>
          </p:cNvSpPr>
          <p:nvPr/>
        </p:nvSpPr>
        <p:spPr bwMode="auto">
          <a:xfrm>
            <a:off x="7505700" y="2133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91" name="Line 15"/>
          <p:cNvSpPr>
            <a:spLocks noChangeShapeType="1"/>
          </p:cNvSpPr>
          <p:nvPr/>
        </p:nvSpPr>
        <p:spPr bwMode="auto">
          <a:xfrm>
            <a:off x="4914900" y="4484688"/>
            <a:ext cx="2895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92" name="Oval 16"/>
          <p:cNvSpPr>
            <a:spLocks noChangeArrowheads="1"/>
          </p:cNvSpPr>
          <p:nvPr/>
        </p:nvSpPr>
        <p:spPr bwMode="auto">
          <a:xfrm>
            <a:off x="5067300" y="4408488"/>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93" name="Oval 17"/>
          <p:cNvSpPr>
            <a:spLocks noChangeArrowheads="1"/>
          </p:cNvSpPr>
          <p:nvPr/>
        </p:nvSpPr>
        <p:spPr bwMode="auto">
          <a:xfrm>
            <a:off x="5676900" y="4408488"/>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94" name="Oval 18"/>
          <p:cNvSpPr>
            <a:spLocks noChangeArrowheads="1"/>
          </p:cNvSpPr>
          <p:nvPr/>
        </p:nvSpPr>
        <p:spPr bwMode="auto">
          <a:xfrm>
            <a:off x="6286500" y="4408488"/>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95" name="Oval 19"/>
          <p:cNvSpPr>
            <a:spLocks noChangeArrowheads="1"/>
          </p:cNvSpPr>
          <p:nvPr/>
        </p:nvSpPr>
        <p:spPr bwMode="auto">
          <a:xfrm>
            <a:off x="6896100" y="4408488"/>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396" name="Oval 20"/>
          <p:cNvSpPr>
            <a:spLocks noChangeArrowheads="1"/>
          </p:cNvSpPr>
          <p:nvPr/>
        </p:nvSpPr>
        <p:spPr bwMode="auto">
          <a:xfrm>
            <a:off x="7505700" y="4408488"/>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nvGrpSpPr>
          <p:cNvPr id="229397" name="Group 21"/>
          <p:cNvGrpSpPr>
            <a:grpSpLocks/>
          </p:cNvGrpSpPr>
          <p:nvPr/>
        </p:nvGrpSpPr>
        <p:grpSpPr bwMode="auto">
          <a:xfrm>
            <a:off x="4800600" y="4103688"/>
            <a:ext cx="685800" cy="382587"/>
            <a:chOff x="3636" y="2598"/>
            <a:chExt cx="4536" cy="1843"/>
          </a:xfrm>
        </p:grpSpPr>
        <p:sp>
          <p:nvSpPr>
            <p:cNvPr id="229964" name="Line 22"/>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65" name="Line 23"/>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66" name="Line 24"/>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67" name="Line 25"/>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68" name="Line 26"/>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69" name="Line 27"/>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70" name="Line 28"/>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71" name="Line 29"/>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72" name="Line 30"/>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73" name="Line 31"/>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74" name="Line 32"/>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75" name="Line 33"/>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76" name="Line 34"/>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77" name="Line 35"/>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78" name="Line 36"/>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79" name="Line 37"/>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80" name="Line 38"/>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81" name="Line 39"/>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82" name="Line 40"/>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83" name="Line 41"/>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84" name="Line 42"/>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85" name="Line 43"/>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86" name="Line 44"/>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87" name="Line 45"/>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88" name="Line 46"/>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89" name="Line 47"/>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90" name="Line 48"/>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91" name="Line 49"/>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92" name="Line 50"/>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93" name="Line 51"/>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94" name="Line 52"/>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95" name="Line 53"/>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96" name="Line 54"/>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97" name="Line 55"/>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98" name="Line 56"/>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99" name="Line 57"/>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00" name="Line 58"/>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01" name="Line 59"/>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02" name="Line 60"/>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03" name="Line 61"/>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04" name="Line 62"/>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05" name="Line 63"/>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06" name="Line 64"/>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07" name="Line 65"/>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08" name="Line 66"/>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09" name="Line 67"/>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10" name="Line 68"/>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11" name="Line 69"/>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12" name="Line 70"/>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13" name="Line 71"/>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14" name="Line 72"/>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15" name="Line 73"/>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16" name="Line 74"/>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17" name="Line 75"/>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18" name="Line 76"/>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19" name="Line 77"/>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20" name="Line 78"/>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21" name="Line 79"/>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22" name="Line 80"/>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023" name="Line 81"/>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9398" name="Group 82"/>
          <p:cNvGrpSpPr>
            <a:grpSpLocks/>
          </p:cNvGrpSpPr>
          <p:nvPr/>
        </p:nvGrpSpPr>
        <p:grpSpPr bwMode="auto">
          <a:xfrm flipV="1">
            <a:off x="5410200" y="4483100"/>
            <a:ext cx="685800" cy="382588"/>
            <a:chOff x="3636" y="2598"/>
            <a:chExt cx="4536" cy="1843"/>
          </a:xfrm>
        </p:grpSpPr>
        <p:sp>
          <p:nvSpPr>
            <p:cNvPr id="229904" name="Line 83"/>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05" name="Line 84"/>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06" name="Line 85"/>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07" name="Line 86"/>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08" name="Line 87"/>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09" name="Line 88"/>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10" name="Line 89"/>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11" name="Line 90"/>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12" name="Line 91"/>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13" name="Line 92"/>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14" name="Line 93"/>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15" name="Line 94"/>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16" name="Line 95"/>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17" name="Line 96"/>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18" name="Line 97"/>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19" name="Line 98"/>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20" name="Line 99"/>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21" name="Line 100"/>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22" name="Line 101"/>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23" name="Line 102"/>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24" name="Line 103"/>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25" name="Line 104"/>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26" name="Line 105"/>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27" name="Line 106"/>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28" name="Line 107"/>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29" name="Line 108"/>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30" name="Line 109"/>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31" name="Line 110"/>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32" name="Line 111"/>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33" name="Line 112"/>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34" name="Line 113"/>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35" name="Line 114"/>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36" name="Line 115"/>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37" name="Line 116"/>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38" name="Line 117"/>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39" name="Line 118"/>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40" name="Line 119"/>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41" name="Line 120"/>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42" name="Line 121"/>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43" name="Line 122"/>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44" name="Line 123"/>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45" name="Line 124"/>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46" name="Line 125"/>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47" name="Line 126"/>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48" name="Line 127"/>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49" name="Line 128"/>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50" name="Line 129"/>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51" name="Line 130"/>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52" name="Line 131"/>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53" name="Line 132"/>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54" name="Line 133"/>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55" name="Line 134"/>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56" name="Line 135"/>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57" name="Line 136"/>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58" name="Line 137"/>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59" name="Line 138"/>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60" name="Line 139"/>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61" name="Line 140"/>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62" name="Line 141"/>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63" name="Line 142"/>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9399" name="Group 143"/>
          <p:cNvGrpSpPr>
            <a:grpSpLocks/>
          </p:cNvGrpSpPr>
          <p:nvPr/>
        </p:nvGrpSpPr>
        <p:grpSpPr bwMode="auto">
          <a:xfrm flipV="1">
            <a:off x="6629400" y="4484688"/>
            <a:ext cx="685800" cy="382587"/>
            <a:chOff x="3636" y="2598"/>
            <a:chExt cx="4536" cy="1843"/>
          </a:xfrm>
        </p:grpSpPr>
        <p:sp>
          <p:nvSpPr>
            <p:cNvPr id="229844" name="Line 144"/>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45" name="Line 145"/>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46" name="Line 146"/>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47" name="Line 147"/>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48" name="Line 148"/>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49" name="Line 149"/>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50" name="Line 150"/>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51" name="Line 151"/>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52" name="Line 152"/>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53" name="Line 153"/>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54" name="Line 154"/>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55" name="Line 155"/>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56" name="Line 156"/>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57" name="Line 157"/>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58" name="Line 158"/>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59" name="Line 159"/>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60" name="Line 160"/>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61" name="Line 161"/>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62" name="Line 162"/>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63" name="Line 163"/>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64" name="Line 164"/>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65" name="Line 165"/>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66" name="Line 166"/>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67" name="Line 167"/>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68" name="Line 168"/>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69" name="Line 169"/>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70" name="Line 170"/>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71" name="Line 171"/>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72" name="Line 172"/>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73" name="Line 173"/>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74" name="Line 174"/>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75" name="Line 175"/>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76" name="Line 176"/>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77" name="Line 177"/>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78" name="Line 178"/>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79" name="Line 179"/>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80" name="Line 180"/>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81" name="Line 181"/>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82" name="Line 182"/>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83" name="Line 183"/>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84" name="Line 184"/>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85" name="Line 185"/>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86" name="Line 186"/>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87" name="Line 187"/>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88" name="Line 188"/>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89" name="Line 189"/>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90" name="Line 190"/>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91" name="Line 191"/>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92" name="Line 192"/>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93" name="Line 193"/>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94" name="Line 194"/>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95" name="Line 195"/>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96" name="Line 196"/>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97" name="Line 197"/>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98" name="Line 198"/>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99" name="Line 199"/>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00" name="Line 200"/>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01" name="Line 201"/>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02" name="Line 202"/>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903" name="Line 203"/>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9400" name="Group 204"/>
          <p:cNvGrpSpPr>
            <a:grpSpLocks/>
          </p:cNvGrpSpPr>
          <p:nvPr/>
        </p:nvGrpSpPr>
        <p:grpSpPr bwMode="auto">
          <a:xfrm>
            <a:off x="6019800" y="4103688"/>
            <a:ext cx="685800" cy="382587"/>
            <a:chOff x="3636" y="2598"/>
            <a:chExt cx="4536" cy="1843"/>
          </a:xfrm>
        </p:grpSpPr>
        <p:sp>
          <p:nvSpPr>
            <p:cNvPr id="229784" name="Line 205"/>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85" name="Line 206"/>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86" name="Line 207"/>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87" name="Line 208"/>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88" name="Line 209"/>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89" name="Line 210"/>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90" name="Line 211"/>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91" name="Line 212"/>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92" name="Line 213"/>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93" name="Line 214"/>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94" name="Line 215"/>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95" name="Line 216"/>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96" name="Line 217"/>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97" name="Line 218"/>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98" name="Line 219"/>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99" name="Line 220"/>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00" name="Line 221"/>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01" name="Line 222"/>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02" name="Line 223"/>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03" name="Line 224"/>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04" name="Line 225"/>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05" name="Line 226"/>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06" name="Line 227"/>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07" name="Line 228"/>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08" name="Line 229"/>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09" name="Line 230"/>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10" name="Line 231"/>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11" name="Line 232"/>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12" name="Line 233"/>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13" name="Line 234"/>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14" name="Line 235"/>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15" name="Line 236"/>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16" name="Line 237"/>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17" name="Line 238"/>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18" name="Line 239"/>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19" name="Line 240"/>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20" name="Line 241"/>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21" name="Line 242"/>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22" name="Line 243"/>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23" name="Line 244"/>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24" name="Line 245"/>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25" name="Line 246"/>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26" name="Line 247"/>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27" name="Line 248"/>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28" name="Line 249"/>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29" name="Line 250"/>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30" name="Line 251"/>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31" name="Line 252"/>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32" name="Line 253"/>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33" name="Line 254"/>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34" name="Line 255"/>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35" name="Line 256"/>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36" name="Line 257"/>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37" name="Line 258"/>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38" name="Line 259"/>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39" name="Line 260"/>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40" name="Line 261"/>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41" name="Line 262"/>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42" name="Line 263"/>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843" name="Line 264"/>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9401" name="Group 265"/>
          <p:cNvGrpSpPr>
            <a:grpSpLocks/>
          </p:cNvGrpSpPr>
          <p:nvPr/>
        </p:nvGrpSpPr>
        <p:grpSpPr bwMode="auto">
          <a:xfrm>
            <a:off x="7239000" y="4102100"/>
            <a:ext cx="685800" cy="382588"/>
            <a:chOff x="3636" y="2598"/>
            <a:chExt cx="4536" cy="1843"/>
          </a:xfrm>
        </p:grpSpPr>
        <p:sp>
          <p:nvSpPr>
            <p:cNvPr id="229724" name="Line 266"/>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25" name="Line 267"/>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26" name="Line 268"/>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27" name="Line 269"/>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28" name="Line 270"/>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29" name="Line 271"/>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30" name="Line 272"/>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31" name="Line 273"/>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32" name="Line 274"/>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33" name="Line 275"/>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34" name="Line 276"/>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35" name="Line 277"/>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36" name="Line 278"/>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37" name="Line 279"/>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38" name="Line 280"/>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39" name="Line 281"/>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40" name="Line 282"/>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41" name="Line 283"/>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42" name="Line 284"/>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43" name="Line 285"/>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44" name="Line 286"/>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45" name="Line 287"/>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46" name="Line 288"/>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47" name="Line 289"/>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48" name="Line 290"/>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49" name="Line 291"/>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50" name="Line 292"/>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51" name="Line 293"/>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52" name="Line 294"/>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53" name="Line 295"/>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54" name="Line 296"/>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55" name="Line 297"/>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56" name="Line 298"/>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57" name="Line 299"/>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58" name="Line 300"/>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59" name="Line 301"/>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60" name="Line 302"/>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61" name="Line 303"/>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62" name="Line 304"/>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63" name="Line 305"/>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64" name="Line 306"/>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65" name="Line 307"/>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66" name="Line 308"/>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67" name="Line 309"/>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68" name="Line 310"/>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69" name="Line 311"/>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70" name="Line 312"/>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71" name="Line 313"/>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72" name="Line 314"/>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73" name="Line 315"/>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74" name="Line 316"/>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75" name="Line 317"/>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76" name="Line 318"/>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77" name="Line 319"/>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78" name="Line 320"/>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79" name="Line 321"/>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80" name="Line 322"/>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81" name="Line 323"/>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82" name="Line 324"/>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83" name="Line 325"/>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mc:AlternateContent xmlns:mc="http://schemas.openxmlformats.org/markup-compatibility/2006" xmlns:a14="http://schemas.microsoft.com/office/drawing/2010/main">
        <mc:Choice Requires="a14">
          <p:sp>
            <p:nvSpPr>
              <p:cNvPr id="229402" name="Object 326"/>
              <p:cNvSpPr txBox="1"/>
              <p:nvPr/>
            </p:nvSpPr>
            <p:spPr bwMode="auto">
              <a:xfrm>
                <a:off x="381000" y="1676400"/>
                <a:ext cx="2362200" cy="1004888"/>
              </a:xfrm>
              <a:prstGeom prst="rect">
                <a:avLst/>
              </a:prstGeom>
              <a:noFill/>
              <a:ln>
                <a:noFill/>
              </a:ln>
            </p:spPr>
            <p:txBody>
              <a:bodyPr>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m:rPr>
                              <m:sty m:val="p"/>
                            </m:r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Φ</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𝐾</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𝐶</m:t>
                          </m:r>
                        </m:sub>
                      </m:sSub>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𝑍</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nary>
                        <m:naryPr>
                          <m:chr m:val="∑"/>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up/>
                        <m:e>
                          <m:f>
                            <m:f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𝑍</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num>
                            <m:den>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𝑖𝑗</m:t>
                                  </m:r>
                                </m:sub>
                              </m:sSub>
                            </m:den>
                          </m:f>
                        </m:e>
                      </m:nary>
                    </m:oMath>
                  </m:oMathPara>
                </a14:m>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229402" name="Object 326"/>
              <p:cNvSpPr txBox="1">
                <a:spLocks noRot="1" noChangeAspect="1" noMove="1" noResize="1" noEditPoints="1" noAdjustHandles="1" noChangeArrowheads="1" noChangeShapeType="1" noTextEdit="1"/>
              </p:cNvSpPr>
              <p:nvPr/>
            </p:nvSpPr>
            <p:spPr bwMode="auto">
              <a:xfrm>
                <a:off x="381000" y="1676400"/>
                <a:ext cx="2362200" cy="1004888"/>
              </a:xfrm>
              <a:prstGeom prst="rect">
                <a:avLst/>
              </a:prstGeom>
              <a:blipFill>
                <a:blip r:embed="rId4"/>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9403" name="Object 327"/>
              <p:cNvSpPr txBox="1"/>
              <p:nvPr/>
            </p:nvSpPr>
            <p:spPr bwMode="auto">
              <a:xfrm>
                <a:off x="254000" y="2960688"/>
                <a:ext cx="3381896" cy="990600"/>
              </a:xfrm>
              <a:prstGeom prst="rect">
                <a:avLst/>
              </a:prstGeom>
              <a:noFill/>
              <a:ln>
                <a:noFill/>
              </a:ln>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m:rPr>
                              <m:sty m:val="p"/>
                            </m:r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Φ</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𝐼</m:t>
                          </m:r>
                        </m:sup>
                      </m:sSub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𝐾</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𝐶</m:t>
                          </m:r>
                        </m:sub>
                      </m:sSub>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𝑍</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nary>
                        <m:naryPr>
                          <m:chr m:val="∑"/>
                          <m:supHide m:val="on"/>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up/>
                        <m:e>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𝑍</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f>
                            <m:f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m:rPr>
                                  <m:sty m:val="p"/>
                                </m:rPr>
                                <a:rPr kumimoji="1" lang="ja-JP" alt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erfc</m:t>
                              </m:r>
                              <m:d>
                                <m:d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𝛼</m:t>
                                  </m:r>
                                  <m:d>
                                    <m:dPr>
                                      <m:begChr m:val="|"/>
                                      <m:endChr m:val="|"/>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𝑖𝑗</m:t>
                                          </m:r>
                                        </m:sub>
                                      </m:sSub>
                                    </m:e>
                                  </m:d>
                                </m:e>
                              </m:d>
                            </m:num>
                            <m:den>
                              <m:d>
                                <m:dPr>
                                  <m:begChr m:val="|"/>
                                  <m:endChr m:val="|"/>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𝑖𝑗</m:t>
                                      </m:r>
                                    </m:sub>
                                  </m:sSub>
                                </m:e>
                              </m:d>
                            </m:den>
                          </m:f>
                        </m:e>
                      </m:nary>
                    </m:oMath>
                  </m:oMathPara>
                </a14:m>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229403" name="Object 327"/>
              <p:cNvSpPr txBox="1">
                <a:spLocks noRot="1" noChangeAspect="1" noMove="1" noResize="1" noEditPoints="1" noAdjustHandles="1" noChangeArrowheads="1" noChangeShapeType="1" noTextEdit="1"/>
              </p:cNvSpPr>
              <p:nvPr/>
            </p:nvSpPr>
            <p:spPr bwMode="auto">
              <a:xfrm>
                <a:off x="254000" y="2960688"/>
                <a:ext cx="3381896" cy="990600"/>
              </a:xfrm>
              <a:prstGeom prst="rect">
                <a:avLst/>
              </a:prstGeom>
              <a:blipFill>
                <a:blip r:embed="rId5"/>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9404" name="Object 328"/>
              <p:cNvSpPr txBox="1"/>
              <p:nvPr/>
            </p:nvSpPr>
            <p:spPr bwMode="auto">
              <a:xfrm>
                <a:off x="250825" y="4077072"/>
                <a:ext cx="8758238" cy="1849437"/>
              </a:xfrm>
              <a:prstGeom prst="rect">
                <a:avLst/>
              </a:prstGeom>
              <a:noFill/>
              <a:ln>
                <a:noFill/>
              </a:ln>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m:rPr>
                              <m:sty m:val="p"/>
                            </m:r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Φ</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𝐼𝐼</m:t>
                          </m:r>
                        </m:sup>
                      </m:sSub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𝐾</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𝐶</m:t>
                          </m:r>
                        </m:sub>
                      </m:sSub>
                      <m:f>
                        <m:f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𝑍</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num>
                        <m:den>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𝑉</m:t>
                          </m:r>
                        </m:den>
                      </m:f>
                      <m:nary>
                        <m:naryPr>
                          <m:chr m:val="∑"/>
                          <m:supHide m:val="on"/>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h</m:t>
                          </m:r>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𝑙</m:t>
                          </m:r>
                        </m:sub>
                        <m:sup/>
                        <m:e>
                          <m:f>
                            <m:f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m:t>
                              </m:r>
                            </m:num>
                            <m:den>
                              <m:sSup>
                                <m:sSup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d>
                                    <m:dPr>
                                      <m:begChr m:val="|"/>
                                      <m:endChr m:val="|"/>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𝐆</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h𝑘𝑙</m:t>
                                          </m:r>
                                        </m:sub>
                                      </m:sSub>
                                    </m:e>
                                  </m:d>
                                </m:e>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den>
                          </m:f>
                          <m:func>
                            <m:func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ja-JP" alt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exp</m:t>
                              </m:r>
                            </m:fName>
                            <m:e>
                              <m:d>
                                <m:d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p>
                                        <m:sSup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e>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sSup>
                                        <m:sSup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d>
                                            <m:dPr>
                                              <m:begChr m:val="|"/>
                                              <m:endChr m:val="|"/>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𝐆</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h𝑘𝑙</m:t>
                                                  </m:r>
                                                </m:sub>
                                              </m:sSub>
                                            </m:e>
                                          </m:d>
                                        </m:e>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num>
                                    <m:den>
                                      <m:sSup>
                                        <m:sSup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𝛼</m:t>
                                          </m:r>
                                        </m:e>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den>
                                  </m:f>
                                </m:e>
                              </m:d>
                            </m:e>
                          </m:func>
                        </m:e>
                      </m:nary>
                    </m:oMath>
                  </m:oMathPara>
                </a14:m>
                <a:br>
                  <a:rPr kumimoji="1" lang="ja-JP"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mn-cs"/>
                  </a:rPr>
                </a:br>
                <a:r>
                  <a:rPr kumimoji="1" lang="ja-JP" altLang="en-US" sz="1800" b="0"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mn-cs"/>
                  </a:rPr>
                  <a:t>　　</a:t>
                </a:r>
                <a14:m>
                  <m:oMath xmlns:m="http://schemas.openxmlformats.org/officeDocument/2006/math">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unc>
                          <m:func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ja-JP" alt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d>
                              <m:d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𝐆</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h𝑘𝑙</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𝐫</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e>
                        </m:func>
                        <m:nary>
                          <m:naryPr>
                            <m:chr m:val="∑"/>
                            <m:supHide m:val="on"/>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up/>
                          <m:e>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𝑍</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func>
                              <m:func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ja-JP" alt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d>
                                  <m:d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𝐆</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h𝑘𝑙</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𝐫</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e>
                                </m:d>
                              </m:e>
                            </m:func>
                          </m:e>
                        </m:nary>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func>
                          <m:func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ja-JP" alt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d>
                              <m:d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𝐆</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h𝑘𝑙</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𝐫</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e>
                        </m:func>
                        <m:nary>
                          <m:naryPr>
                            <m:chr m:val="∑"/>
                            <m:supHide m:val="on"/>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up/>
                          <m:e>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𝑍</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func>
                              <m:func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1" lang="ja-JP" alt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sin</m:t>
                                </m:r>
                              </m:fName>
                              <m:e>
                                <m:d>
                                  <m:d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𝐆</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h𝑘𝑙</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𝐫</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e>
                                </m:d>
                              </m:e>
                            </m:func>
                          </m:e>
                        </m:nary>
                      </m:e>
                    </m:d>
                  </m:oMath>
                </a14:m>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srgbClr val="000000"/>
                            </a:solidFill>
                            <a:effectLst/>
                            <a:uLnTx/>
                            <a:uFillTx/>
                            <a:latin typeface="Cambria Math" panose="02040503050406030204" pitchFamily="18" charset="0"/>
                            <a:cs typeface="+mn-cs"/>
                          </a:rPr>
                          <m:t>𝑮</m:t>
                        </m:r>
                      </m:e>
                      <m:sub>
                        <m:r>
                          <a:rPr kumimoji="1" lang="en-US" altLang="ja-JP" sz="1800" b="0" i="1" u="none" strike="noStrike" kern="1200" cap="none" spc="0" normalizeH="0" baseline="0" noProof="0">
                            <a:ln>
                              <a:noFill/>
                            </a:ln>
                            <a:solidFill>
                              <a:srgbClr val="000000"/>
                            </a:solidFill>
                            <a:effectLst/>
                            <a:uLnTx/>
                            <a:uFillTx/>
                            <a:latin typeface="Cambria Math" panose="02040503050406030204" pitchFamily="18" charset="0"/>
                            <a:cs typeface="+mn-cs"/>
                          </a:rPr>
                          <m:t>h𝑘𝑙</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ja-JP" sz="1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srgbClr val="000000"/>
                            </a:solidFill>
                            <a:effectLst/>
                            <a:uLnTx/>
                            <a:uFillTx/>
                            <a:latin typeface="Cambria Math" panose="02040503050406030204" pitchFamily="18" charset="0"/>
                            <a:cs typeface="+mn-cs"/>
                          </a:rPr>
                          <m:t>𝒓</m:t>
                        </m:r>
                      </m:e>
                      <m:sub>
                        <m:r>
                          <a:rPr kumimoji="1" lang="en-US" altLang="ja-JP" sz="18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sub>
                    </m:sSub>
                    <m:r>
                      <a:rPr kumimoji="1" lang="en-US" altLang="ja-JP" sz="18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h</m:t>
                    </m:r>
                    <m:sSub>
                      <m:sSubPr>
                        <m:ctrlPr>
                          <a:rPr kumimoji="1" lang="en-US" altLang="ja-JP"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b>
                        <m:r>
                          <a:rPr kumimoji="1" lang="en-US" altLang="ja-JP"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m:t>
                    </m:r>
                    <m:sSub>
                      <m:sSubPr>
                        <m:ctrlPr>
                          <a:rPr kumimoji="1" lang="en-US" altLang="ja-JP"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e>
                      <m:sub>
                        <m:r>
                          <a:rPr kumimoji="1" lang="en-US" altLang="ja-JP"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𝑙</m:t>
                    </m:r>
                    <m:sSub>
                      <m:sSubPr>
                        <m:ctrlPr>
                          <a:rPr kumimoji="1" lang="en-US" altLang="ja-JP"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𝑧</m:t>
                        </m:r>
                      </m:e>
                      <m:sub>
                        <m:r>
                          <a:rPr kumimoji="1" lang="en-US" altLang="ja-JP"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oMath>
                </a14:m>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229404" name="Object 328"/>
              <p:cNvSpPr txBox="1">
                <a:spLocks noRot="1" noChangeAspect="1" noMove="1" noResize="1" noEditPoints="1" noAdjustHandles="1" noChangeArrowheads="1" noChangeShapeType="1" noTextEdit="1"/>
              </p:cNvSpPr>
              <p:nvPr/>
            </p:nvSpPr>
            <p:spPr bwMode="auto">
              <a:xfrm>
                <a:off x="250825" y="4077072"/>
                <a:ext cx="8758238" cy="1849437"/>
              </a:xfrm>
              <a:prstGeom prst="rect">
                <a:avLst/>
              </a:prstGeom>
              <a:blipFill>
                <a:blip r:embed="rId6"/>
                <a:stretch>
                  <a:fillRect/>
                </a:stretch>
              </a:blipFill>
              <a:ln>
                <a:noFill/>
              </a:ln>
            </p:spPr>
            <p:txBody>
              <a:bodyPr/>
              <a:lstStyle/>
              <a:p>
                <a:r>
                  <a:rPr lang="ja-JP" altLang="en-US">
                    <a:noFill/>
                  </a:rPr>
                  <a:t> </a:t>
                </a:r>
              </a:p>
            </p:txBody>
          </p:sp>
        </mc:Fallback>
      </mc:AlternateContent>
      <p:sp>
        <p:nvSpPr>
          <p:cNvPr id="229405" name="Line 329"/>
          <p:cNvSpPr>
            <a:spLocks noChangeShapeType="1"/>
          </p:cNvSpPr>
          <p:nvPr/>
        </p:nvSpPr>
        <p:spPr bwMode="auto">
          <a:xfrm>
            <a:off x="76200" y="2819400"/>
            <a:ext cx="89916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AlternateContent xmlns:mc="http://schemas.openxmlformats.org/markup-compatibility/2006" xmlns:a14="http://schemas.microsoft.com/office/drawing/2010/main">
        <mc:Choice Requires="a14">
          <p:sp>
            <p:nvSpPr>
              <p:cNvPr id="229406" name="Object 330"/>
              <p:cNvSpPr txBox="1"/>
              <p:nvPr/>
            </p:nvSpPr>
            <p:spPr bwMode="auto">
              <a:xfrm>
                <a:off x="3962400" y="6019800"/>
                <a:ext cx="2689225" cy="519113"/>
              </a:xfrm>
              <a:prstGeom prst="rect">
                <a:avLst/>
              </a:prstGeom>
              <a:noFill/>
              <a:ln w="19050">
                <a:solidFill>
                  <a:srgbClr val="FF0000"/>
                </a:solidFill>
                <a:miter lim="800000"/>
                <a:headEnd/>
                <a:tailEnd/>
              </a:ln>
            </p:spPr>
            <p:txBody>
              <a:bodyPr>
                <a:normAutofit fontScale="85000"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m:rPr>
                              <m:sty m:val="p"/>
                            </m:r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Φ</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Sup>
                        <m:sSubSup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m:rPr>
                              <m:sty m:val="p"/>
                            </m:r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Φ</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𝐼</m:t>
                          </m:r>
                        </m:sup>
                      </m:sSub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Sup>
                        <m:sSubSup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m:rPr>
                              <m:sty m:val="p"/>
                            </m:r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Φ</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𝐼𝐼</m:t>
                          </m:r>
                        </m:sup>
                      </m:sSub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Sup>
                        <m:sSubSup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m:rPr>
                              <m:sty m:val="p"/>
                            </m:r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Φ</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𝐼𝐼𝐼</m:t>
                          </m:r>
                        </m:sup>
                      </m:sSubSup>
                    </m:oMath>
                  </m:oMathPara>
                </a14:m>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229406" name="Object 330"/>
              <p:cNvSpPr txBox="1">
                <a:spLocks noRot="1" noChangeAspect="1" noMove="1" noResize="1" noEditPoints="1" noAdjustHandles="1" noChangeArrowheads="1" noChangeShapeType="1" noTextEdit="1"/>
              </p:cNvSpPr>
              <p:nvPr/>
            </p:nvSpPr>
            <p:spPr bwMode="auto">
              <a:xfrm>
                <a:off x="3962400" y="6019800"/>
                <a:ext cx="2689225" cy="519113"/>
              </a:xfrm>
              <a:prstGeom prst="rect">
                <a:avLst/>
              </a:prstGeom>
              <a:blipFill>
                <a:blip r:embed="rId7"/>
                <a:stretch>
                  <a:fillRect/>
                </a:stretch>
              </a:blipFill>
              <a:ln w="19050">
                <a:solidFill>
                  <a:srgbClr val="FF0000"/>
                </a:solidFill>
                <a:miter lim="800000"/>
                <a:headEnd/>
                <a:tailEnd/>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9407" name="Object 331"/>
              <p:cNvSpPr txBox="1"/>
              <p:nvPr/>
            </p:nvSpPr>
            <p:spPr bwMode="auto">
              <a:xfrm>
                <a:off x="252414" y="5877272"/>
                <a:ext cx="2254250" cy="877888"/>
              </a:xfrm>
              <a:prstGeom prst="rect">
                <a:avLst/>
              </a:prstGeom>
              <a:noFill/>
              <a:ln>
                <a:noFill/>
              </a:ln>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m:rPr>
                              <m:sty m:val="p"/>
                            </m:r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Φ</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𝐼𝐼𝐼</m:t>
                          </m:r>
                        </m:sup>
                      </m:sSub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𝐾</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𝐶</m:t>
                          </m:r>
                        </m:sub>
                      </m:sSub>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𝑍</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f>
                        <m:f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𝛼</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𝑍</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num>
                        <m:den>
                          <m:rad>
                            <m:radPr>
                              <m:degHide m:val="on"/>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radPr>
                            <m:deg/>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e>
                          </m:rad>
                        </m:den>
                      </m:f>
                    </m:oMath>
                  </m:oMathPara>
                </a14:m>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229407" name="Object 331"/>
              <p:cNvSpPr txBox="1">
                <a:spLocks noRot="1" noChangeAspect="1" noMove="1" noResize="1" noEditPoints="1" noAdjustHandles="1" noChangeArrowheads="1" noChangeShapeType="1" noTextEdit="1"/>
              </p:cNvSpPr>
              <p:nvPr/>
            </p:nvSpPr>
            <p:spPr bwMode="auto">
              <a:xfrm>
                <a:off x="252414" y="5877272"/>
                <a:ext cx="2254250" cy="877888"/>
              </a:xfrm>
              <a:prstGeom prst="rect">
                <a:avLst/>
              </a:prstGeom>
              <a:blipFill>
                <a:blip r:embed="rId8"/>
                <a:stretch>
                  <a:fillRect/>
                </a:stretch>
              </a:blipFill>
              <a:ln>
                <a:noFill/>
              </a:ln>
            </p:spPr>
            <p:txBody>
              <a:bodyPr/>
              <a:lstStyle/>
              <a:p>
                <a:r>
                  <a:rPr lang="ja-JP" altLang="en-US">
                    <a:noFill/>
                  </a:rPr>
                  <a:t> </a:t>
                </a:r>
              </a:p>
            </p:txBody>
          </p:sp>
        </mc:Fallback>
      </mc:AlternateContent>
      <p:sp>
        <p:nvSpPr>
          <p:cNvPr id="229408" name="Line 332"/>
          <p:cNvSpPr>
            <a:spLocks noChangeShapeType="1"/>
          </p:cNvSpPr>
          <p:nvPr/>
        </p:nvSpPr>
        <p:spPr bwMode="auto">
          <a:xfrm>
            <a:off x="4922838" y="3429000"/>
            <a:ext cx="2895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09" name="Line 333"/>
          <p:cNvSpPr>
            <a:spLocks noChangeShapeType="1"/>
          </p:cNvSpPr>
          <p:nvPr/>
        </p:nvSpPr>
        <p:spPr bwMode="auto">
          <a:xfrm flipV="1">
            <a:off x="5151438" y="29718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10" name="Line 334"/>
          <p:cNvSpPr>
            <a:spLocks noChangeShapeType="1"/>
          </p:cNvSpPr>
          <p:nvPr/>
        </p:nvSpPr>
        <p:spPr bwMode="auto">
          <a:xfrm flipV="1">
            <a:off x="5761038" y="34290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11" name="Line 335"/>
          <p:cNvSpPr>
            <a:spLocks noChangeShapeType="1"/>
          </p:cNvSpPr>
          <p:nvPr/>
        </p:nvSpPr>
        <p:spPr bwMode="auto">
          <a:xfrm flipV="1">
            <a:off x="6370638" y="29718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12" name="Line 336"/>
          <p:cNvSpPr>
            <a:spLocks noChangeShapeType="1"/>
          </p:cNvSpPr>
          <p:nvPr/>
        </p:nvSpPr>
        <p:spPr bwMode="auto">
          <a:xfrm flipV="1">
            <a:off x="6980238" y="34290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13" name="Line 337"/>
          <p:cNvSpPr>
            <a:spLocks noChangeShapeType="1"/>
          </p:cNvSpPr>
          <p:nvPr/>
        </p:nvSpPr>
        <p:spPr bwMode="auto">
          <a:xfrm flipV="1">
            <a:off x="7589838" y="29718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14" name="Oval 338"/>
          <p:cNvSpPr>
            <a:spLocks noChangeArrowheads="1"/>
          </p:cNvSpPr>
          <p:nvPr/>
        </p:nvSpPr>
        <p:spPr bwMode="auto">
          <a:xfrm>
            <a:off x="5075238" y="3352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15" name="Oval 339"/>
          <p:cNvSpPr>
            <a:spLocks noChangeArrowheads="1"/>
          </p:cNvSpPr>
          <p:nvPr/>
        </p:nvSpPr>
        <p:spPr bwMode="auto">
          <a:xfrm>
            <a:off x="5684838" y="33528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16" name="Oval 340"/>
          <p:cNvSpPr>
            <a:spLocks noChangeArrowheads="1"/>
          </p:cNvSpPr>
          <p:nvPr/>
        </p:nvSpPr>
        <p:spPr bwMode="auto">
          <a:xfrm>
            <a:off x="6294438" y="3352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17" name="Oval 341"/>
          <p:cNvSpPr>
            <a:spLocks noChangeArrowheads="1"/>
          </p:cNvSpPr>
          <p:nvPr/>
        </p:nvSpPr>
        <p:spPr bwMode="auto">
          <a:xfrm>
            <a:off x="6904038" y="33528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18" name="Oval 342"/>
          <p:cNvSpPr>
            <a:spLocks noChangeArrowheads="1"/>
          </p:cNvSpPr>
          <p:nvPr/>
        </p:nvSpPr>
        <p:spPr bwMode="auto">
          <a:xfrm>
            <a:off x="7513638" y="3352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nvGrpSpPr>
          <p:cNvPr id="229419" name="Group 343"/>
          <p:cNvGrpSpPr>
            <a:grpSpLocks/>
          </p:cNvGrpSpPr>
          <p:nvPr/>
        </p:nvGrpSpPr>
        <p:grpSpPr bwMode="auto">
          <a:xfrm>
            <a:off x="5410200" y="3048000"/>
            <a:ext cx="685800" cy="382588"/>
            <a:chOff x="3636" y="2598"/>
            <a:chExt cx="4536" cy="1843"/>
          </a:xfrm>
        </p:grpSpPr>
        <p:sp>
          <p:nvSpPr>
            <p:cNvPr id="229664" name="Line 344"/>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65" name="Line 345"/>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66" name="Line 346"/>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67" name="Line 347"/>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68" name="Line 348"/>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69" name="Line 349"/>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70" name="Line 350"/>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71" name="Line 351"/>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72" name="Line 352"/>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73" name="Line 353"/>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74" name="Line 354"/>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75" name="Line 355"/>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76" name="Line 356"/>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77" name="Line 357"/>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78" name="Line 358"/>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79" name="Line 359"/>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80" name="Line 360"/>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81" name="Line 361"/>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82" name="Line 362"/>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83" name="Line 363"/>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84" name="Line 364"/>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85" name="Line 365"/>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86" name="Line 366"/>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87" name="Line 367"/>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88" name="Line 368"/>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89" name="Line 369"/>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90" name="Line 370"/>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91" name="Line 371"/>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92" name="Line 372"/>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93" name="Line 373"/>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94" name="Line 374"/>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95" name="Line 375"/>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96" name="Line 376"/>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97" name="Line 377"/>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98" name="Line 378"/>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99" name="Line 379"/>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00" name="Line 380"/>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01" name="Line 381"/>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02" name="Line 382"/>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03" name="Line 383"/>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04" name="Line 384"/>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05" name="Line 385"/>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06" name="Line 386"/>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07" name="Line 387"/>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08" name="Line 388"/>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09" name="Line 389"/>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10" name="Line 390"/>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11" name="Line 391"/>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12" name="Line 392"/>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13" name="Line 393"/>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14" name="Line 394"/>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15" name="Line 395"/>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16" name="Line 396"/>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17" name="Line 397"/>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18" name="Line 398"/>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19" name="Line 399"/>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20" name="Line 400"/>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21" name="Line 401"/>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22" name="Line 402"/>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723" name="Line 403"/>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9420" name="Group 404"/>
          <p:cNvGrpSpPr>
            <a:grpSpLocks/>
          </p:cNvGrpSpPr>
          <p:nvPr/>
        </p:nvGrpSpPr>
        <p:grpSpPr bwMode="auto">
          <a:xfrm flipV="1">
            <a:off x="4808538" y="3427413"/>
            <a:ext cx="685800" cy="382587"/>
            <a:chOff x="3636" y="2598"/>
            <a:chExt cx="4536" cy="1843"/>
          </a:xfrm>
        </p:grpSpPr>
        <p:sp>
          <p:nvSpPr>
            <p:cNvPr id="229604" name="Line 405"/>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05" name="Line 406"/>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06" name="Line 407"/>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07" name="Line 408"/>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08" name="Line 409"/>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09" name="Line 410"/>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10" name="Line 411"/>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11" name="Line 412"/>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12" name="Line 413"/>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13" name="Line 414"/>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14" name="Line 415"/>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15" name="Line 416"/>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16" name="Line 417"/>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17" name="Line 418"/>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18" name="Line 419"/>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19" name="Line 420"/>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20" name="Line 421"/>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21" name="Line 422"/>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22" name="Line 423"/>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23" name="Line 424"/>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24" name="Line 425"/>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25" name="Line 426"/>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26" name="Line 427"/>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27" name="Line 428"/>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28" name="Line 429"/>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29" name="Line 430"/>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30" name="Line 431"/>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31" name="Line 432"/>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32" name="Line 433"/>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33" name="Line 434"/>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34" name="Line 435"/>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35" name="Line 436"/>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36" name="Line 437"/>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37" name="Line 438"/>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38" name="Line 439"/>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39" name="Line 440"/>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40" name="Line 441"/>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41" name="Line 442"/>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42" name="Line 443"/>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43" name="Line 444"/>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44" name="Line 445"/>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45" name="Line 446"/>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46" name="Line 447"/>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47" name="Line 448"/>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48" name="Line 449"/>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49" name="Line 450"/>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50" name="Line 451"/>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51" name="Line 452"/>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52" name="Line 453"/>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53" name="Line 454"/>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54" name="Line 455"/>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55" name="Line 456"/>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56" name="Line 457"/>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57" name="Line 458"/>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58" name="Line 459"/>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59" name="Line 460"/>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60" name="Line 461"/>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61" name="Line 462"/>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62" name="Line 463"/>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63" name="Line 464"/>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9421" name="Group 465"/>
          <p:cNvGrpSpPr>
            <a:grpSpLocks/>
          </p:cNvGrpSpPr>
          <p:nvPr/>
        </p:nvGrpSpPr>
        <p:grpSpPr bwMode="auto">
          <a:xfrm flipV="1">
            <a:off x="7251700" y="3429000"/>
            <a:ext cx="685800" cy="382588"/>
            <a:chOff x="3636" y="2598"/>
            <a:chExt cx="4536" cy="1843"/>
          </a:xfrm>
        </p:grpSpPr>
        <p:sp>
          <p:nvSpPr>
            <p:cNvPr id="229544" name="Line 466"/>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45" name="Line 467"/>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46" name="Line 468"/>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47" name="Line 469"/>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48" name="Line 470"/>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49" name="Line 471"/>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50" name="Line 472"/>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51" name="Line 473"/>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52" name="Line 474"/>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53" name="Line 475"/>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54" name="Line 476"/>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55" name="Line 477"/>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56" name="Line 478"/>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57" name="Line 479"/>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58" name="Line 480"/>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59" name="Line 481"/>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60" name="Line 482"/>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61" name="Line 483"/>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62" name="Line 484"/>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63" name="Line 485"/>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64" name="Line 486"/>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65" name="Line 487"/>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66" name="Line 488"/>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67" name="Line 489"/>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68" name="Line 490"/>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69" name="Line 491"/>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70" name="Line 492"/>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71" name="Line 493"/>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72" name="Line 494"/>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73" name="Line 495"/>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74" name="Line 496"/>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75" name="Line 497"/>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76" name="Line 498"/>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77" name="Line 499"/>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78" name="Line 500"/>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79" name="Line 501"/>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80" name="Line 502"/>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81" name="Line 503"/>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82" name="Line 504"/>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83" name="Line 505"/>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84" name="Line 506"/>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85" name="Line 507"/>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86" name="Line 508"/>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87" name="Line 509"/>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88" name="Line 510"/>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89" name="Line 511"/>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90" name="Line 512"/>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91" name="Line 513"/>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92" name="Line 514"/>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93" name="Line 515"/>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94" name="Line 516"/>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95" name="Line 517"/>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96" name="Line 518"/>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97" name="Line 519"/>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98" name="Line 520"/>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99" name="Line 521"/>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00" name="Line 522"/>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01" name="Line 523"/>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02" name="Line 524"/>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603" name="Line 525"/>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9422" name="Group 526"/>
          <p:cNvGrpSpPr>
            <a:grpSpLocks/>
          </p:cNvGrpSpPr>
          <p:nvPr/>
        </p:nvGrpSpPr>
        <p:grpSpPr bwMode="auto">
          <a:xfrm>
            <a:off x="6624638" y="3048000"/>
            <a:ext cx="685800" cy="382588"/>
            <a:chOff x="3636" y="2598"/>
            <a:chExt cx="4536" cy="1843"/>
          </a:xfrm>
        </p:grpSpPr>
        <p:sp>
          <p:nvSpPr>
            <p:cNvPr id="229484" name="Line 527"/>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85" name="Line 528"/>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86" name="Line 529"/>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87" name="Line 530"/>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88" name="Line 531"/>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89" name="Line 532"/>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90" name="Line 533"/>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91" name="Line 534"/>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92" name="Line 535"/>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93" name="Line 536"/>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94" name="Line 537"/>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95" name="Line 538"/>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96" name="Line 539"/>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97" name="Line 540"/>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98" name="Line 541"/>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99" name="Line 542"/>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00" name="Line 543"/>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01" name="Line 544"/>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02" name="Line 545"/>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03" name="Line 546"/>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04" name="Line 547"/>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05" name="Line 548"/>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06" name="Line 549"/>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07" name="Line 550"/>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08" name="Line 551"/>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09" name="Line 552"/>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10" name="Line 553"/>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11" name="Line 554"/>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12" name="Line 555"/>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13" name="Line 556"/>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14" name="Line 557"/>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15" name="Line 558"/>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16" name="Line 559"/>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17" name="Line 560"/>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18" name="Line 561"/>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19" name="Line 562"/>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20" name="Line 563"/>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21" name="Line 564"/>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22" name="Line 565"/>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23" name="Line 566"/>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24" name="Line 567"/>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25" name="Line 568"/>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26" name="Line 569"/>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27" name="Line 570"/>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28" name="Line 571"/>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29" name="Line 572"/>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30" name="Line 573"/>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31" name="Line 574"/>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32" name="Line 575"/>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33" name="Line 576"/>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34" name="Line 577"/>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35" name="Line 578"/>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36" name="Line 579"/>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37" name="Line 580"/>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38" name="Line 581"/>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39" name="Line 582"/>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40" name="Line 583"/>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41" name="Line 584"/>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42" name="Line 585"/>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543" name="Line 586"/>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29423" name="Group 587"/>
          <p:cNvGrpSpPr>
            <a:grpSpLocks/>
          </p:cNvGrpSpPr>
          <p:nvPr/>
        </p:nvGrpSpPr>
        <p:grpSpPr bwMode="auto">
          <a:xfrm flipV="1">
            <a:off x="6030913" y="3429000"/>
            <a:ext cx="685800" cy="382588"/>
            <a:chOff x="3636" y="2598"/>
            <a:chExt cx="4536" cy="1843"/>
          </a:xfrm>
        </p:grpSpPr>
        <p:sp>
          <p:nvSpPr>
            <p:cNvPr id="229424" name="Line 588"/>
            <p:cNvSpPr>
              <a:spLocks noChangeShapeType="1"/>
            </p:cNvSpPr>
            <p:nvPr/>
          </p:nvSpPr>
          <p:spPr bwMode="auto">
            <a:xfrm>
              <a:off x="363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25" name="Line 589"/>
            <p:cNvSpPr>
              <a:spLocks noChangeShapeType="1"/>
            </p:cNvSpPr>
            <p:nvPr/>
          </p:nvSpPr>
          <p:spPr bwMode="auto">
            <a:xfrm>
              <a:off x="3714"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26" name="Line 590"/>
            <p:cNvSpPr>
              <a:spLocks noChangeShapeType="1"/>
            </p:cNvSpPr>
            <p:nvPr/>
          </p:nvSpPr>
          <p:spPr bwMode="auto">
            <a:xfrm>
              <a:off x="3786"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27" name="Line 591"/>
            <p:cNvSpPr>
              <a:spLocks noChangeShapeType="1"/>
            </p:cNvSpPr>
            <p:nvPr/>
          </p:nvSpPr>
          <p:spPr bwMode="auto">
            <a:xfrm flipV="1">
              <a:off x="3864"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28" name="Line 592"/>
            <p:cNvSpPr>
              <a:spLocks noChangeShapeType="1"/>
            </p:cNvSpPr>
            <p:nvPr/>
          </p:nvSpPr>
          <p:spPr bwMode="auto">
            <a:xfrm>
              <a:off x="3942"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29" name="Line 593"/>
            <p:cNvSpPr>
              <a:spLocks noChangeShapeType="1"/>
            </p:cNvSpPr>
            <p:nvPr/>
          </p:nvSpPr>
          <p:spPr bwMode="auto">
            <a:xfrm flipV="1">
              <a:off x="4020"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30" name="Line 594"/>
            <p:cNvSpPr>
              <a:spLocks noChangeShapeType="1"/>
            </p:cNvSpPr>
            <p:nvPr/>
          </p:nvSpPr>
          <p:spPr bwMode="auto">
            <a:xfrm>
              <a:off x="4098"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31" name="Line 595"/>
            <p:cNvSpPr>
              <a:spLocks noChangeShapeType="1"/>
            </p:cNvSpPr>
            <p:nvPr/>
          </p:nvSpPr>
          <p:spPr bwMode="auto">
            <a:xfrm flipV="1">
              <a:off x="4170"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32" name="Line 596"/>
            <p:cNvSpPr>
              <a:spLocks noChangeShapeType="1"/>
            </p:cNvSpPr>
            <p:nvPr/>
          </p:nvSpPr>
          <p:spPr bwMode="auto">
            <a:xfrm flipV="1">
              <a:off x="424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33" name="Line 597"/>
            <p:cNvSpPr>
              <a:spLocks noChangeShapeType="1"/>
            </p:cNvSpPr>
            <p:nvPr/>
          </p:nvSpPr>
          <p:spPr bwMode="auto">
            <a:xfrm flipV="1">
              <a:off x="4326"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34" name="Line 598"/>
            <p:cNvSpPr>
              <a:spLocks noChangeShapeType="1"/>
            </p:cNvSpPr>
            <p:nvPr/>
          </p:nvSpPr>
          <p:spPr bwMode="auto">
            <a:xfrm flipV="1">
              <a:off x="4404"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35" name="Line 599"/>
            <p:cNvSpPr>
              <a:spLocks noChangeShapeType="1"/>
            </p:cNvSpPr>
            <p:nvPr/>
          </p:nvSpPr>
          <p:spPr bwMode="auto">
            <a:xfrm flipV="1">
              <a:off x="4482"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36" name="Line 600"/>
            <p:cNvSpPr>
              <a:spLocks noChangeShapeType="1"/>
            </p:cNvSpPr>
            <p:nvPr/>
          </p:nvSpPr>
          <p:spPr bwMode="auto">
            <a:xfrm flipV="1">
              <a:off x="4554"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37" name="Line 601"/>
            <p:cNvSpPr>
              <a:spLocks noChangeShapeType="1"/>
            </p:cNvSpPr>
            <p:nvPr/>
          </p:nvSpPr>
          <p:spPr bwMode="auto">
            <a:xfrm flipV="1">
              <a:off x="4632"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38" name="Line 602"/>
            <p:cNvSpPr>
              <a:spLocks noChangeShapeType="1"/>
            </p:cNvSpPr>
            <p:nvPr/>
          </p:nvSpPr>
          <p:spPr bwMode="auto">
            <a:xfrm flipV="1">
              <a:off x="4710"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39" name="Line 603"/>
            <p:cNvSpPr>
              <a:spLocks noChangeShapeType="1"/>
            </p:cNvSpPr>
            <p:nvPr/>
          </p:nvSpPr>
          <p:spPr bwMode="auto">
            <a:xfrm flipV="1">
              <a:off x="478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40" name="Line 604"/>
            <p:cNvSpPr>
              <a:spLocks noChangeShapeType="1"/>
            </p:cNvSpPr>
            <p:nvPr/>
          </p:nvSpPr>
          <p:spPr bwMode="auto">
            <a:xfrm flipV="1">
              <a:off x="486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41" name="Line 605"/>
            <p:cNvSpPr>
              <a:spLocks noChangeShapeType="1"/>
            </p:cNvSpPr>
            <p:nvPr/>
          </p:nvSpPr>
          <p:spPr bwMode="auto">
            <a:xfrm flipV="1">
              <a:off x="493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42" name="Line 606"/>
            <p:cNvSpPr>
              <a:spLocks noChangeShapeType="1"/>
            </p:cNvSpPr>
            <p:nvPr/>
          </p:nvSpPr>
          <p:spPr bwMode="auto">
            <a:xfrm flipV="1">
              <a:off x="5016"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43" name="Line 607"/>
            <p:cNvSpPr>
              <a:spLocks noChangeShapeType="1"/>
            </p:cNvSpPr>
            <p:nvPr/>
          </p:nvSpPr>
          <p:spPr bwMode="auto">
            <a:xfrm flipV="1">
              <a:off x="5094"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44" name="Line 608"/>
            <p:cNvSpPr>
              <a:spLocks noChangeShapeType="1"/>
            </p:cNvSpPr>
            <p:nvPr/>
          </p:nvSpPr>
          <p:spPr bwMode="auto">
            <a:xfrm flipV="1">
              <a:off x="5172"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45" name="Line 609"/>
            <p:cNvSpPr>
              <a:spLocks noChangeShapeType="1"/>
            </p:cNvSpPr>
            <p:nvPr/>
          </p:nvSpPr>
          <p:spPr bwMode="auto">
            <a:xfrm flipV="1">
              <a:off x="5250"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46" name="Line 610"/>
            <p:cNvSpPr>
              <a:spLocks noChangeShapeType="1"/>
            </p:cNvSpPr>
            <p:nvPr/>
          </p:nvSpPr>
          <p:spPr bwMode="auto">
            <a:xfrm flipV="1">
              <a:off x="5322"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47" name="Line 611"/>
            <p:cNvSpPr>
              <a:spLocks noChangeShapeType="1"/>
            </p:cNvSpPr>
            <p:nvPr/>
          </p:nvSpPr>
          <p:spPr bwMode="auto">
            <a:xfrm flipV="1">
              <a:off x="5400"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48" name="Line 612"/>
            <p:cNvSpPr>
              <a:spLocks noChangeShapeType="1"/>
            </p:cNvSpPr>
            <p:nvPr/>
          </p:nvSpPr>
          <p:spPr bwMode="auto">
            <a:xfrm flipV="1">
              <a:off x="547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49" name="Line 613"/>
            <p:cNvSpPr>
              <a:spLocks noChangeShapeType="1"/>
            </p:cNvSpPr>
            <p:nvPr/>
          </p:nvSpPr>
          <p:spPr bwMode="auto">
            <a:xfrm flipV="1">
              <a:off x="5556"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50" name="Line 614"/>
            <p:cNvSpPr>
              <a:spLocks noChangeShapeType="1"/>
            </p:cNvSpPr>
            <p:nvPr/>
          </p:nvSpPr>
          <p:spPr bwMode="auto">
            <a:xfrm flipV="1">
              <a:off x="5634"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51" name="Line 615"/>
            <p:cNvSpPr>
              <a:spLocks noChangeShapeType="1"/>
            </p:cNvSpPr>
            <p:nvPr/>
          </p:nvSpPr>
          <p:spPr bwMode="auto">
            <a:xfrm flipV="1">
              <a:off x="5706"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52" name="Line 616"/>
            <p:cNvSpPr>
              <a:spLocks noChangeShapeType="1"/>
            </p:cNvSpPr>
            <p:nvPr/>
          </p:nvSpPr>
          <p:spPr bwMode="auto">
            <a:xfrm flipV="1">
              <a:off x="5784"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53" name="Line 617"/>
            <p:cNvSpPr>
              <a:spLocks noChangeShapeType="1"/>
            </p:cNvSpPr>
            <p:nvPr/>
          </p:nvSpPr>
          <p:spPr bwMode="auto">
            <a:xfrm>
              <a:off x="5862" y="2598"/>
              <a:ext cx="78" cy="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54" name="Line 618"/>
            <p:cNvSpPr>
              <a:spLocks noChangeShapeType="1"/>
            </p:cNvSpPr>
            <p:nvPr/>
          </p:nvSpPr>
          <p:spPr bwMode="auto">
            <a:xfrm>
              <a:off x="5940" y="2616"/>
              <a:ext cx="78" cy="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55" name="Line 619"/>
            <p:cNvSpPr>
              <a:spLocks noChangeShapeType="1"/>
            </p:cNvSpPr>
            <p:nvPr/>
          </p:nvSpPr>
          <p:spPr bwMode="auto">
            <a:xfrm>
              <a:off x="6018" y="2670"/>
              <a:ext cx="72"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56" name="Line 620"/>
            <p:cNvSpPr>
              <a:spLocks noChangeShapeType="1"/>
            </p:cNvSpPr>
            <p:nvPr/>
          </p:nvSpPr>
          <p:spPr bwMode="auto">
            <a:xfrm>
              <a:off x="6090" y="2754"/>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57" name="Line 621"/>
            <p:cNvSpPr>
              <a:spLocks noChangeShapeType="1"/>
            </p:cNvSpPr>
            <p:nvPr/>
          </p:nvSpPr>
          <p:spPr bwMode="auto">
            <a:xfrm>
              <a:off x="6168" y="2868"/>
              <a:ext cx="78"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58" name="Line 622"/>
            <p:cNvSpPr>
              <a:spLocks noChangeShapeType="1"/>
            </p:cNvSpPr>
            <p:nvPr/>
          </p:nvSpPr>
          <p:spPr bwMode="auto">
            <a:xfrm>
              <a:off x="6246" y="3006"/>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59" name="Line 623"/>
            <p:cNvSpPr>
              <a:spLocks noChangeShapeType="1"/>
            </p:cNvSpPr>
            <p:nvPr/>
          </p:nvSpPr>
          <p:spPr bwMode="auto">
            <a:xfrm>
              <a:off x="6324" y="3150"/>
              <a:ext cx="78" cy="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60" name="Line 624"/>
            <p:cNvSpPr>
              <a:spLocks noChangeShapeType="1"/>
            </p:cNvSpPr>
            <p:nvPr/>
          </p:nvSpPr>
          <p:spPr bwMode="auto">
            <a:xfrm>
              <a:off x="6402" y="3312"/>
              <a:ext cx="72"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61" name="Line 625"/>
            <p:cNvSpPr>
              <a:spLocks noChangeShapeType="1"/>
            </p:cNvSpPr>
            <p:nvPr/>
          </p:nvSpPr>
          <p:spPr bwMode="auto">
            <a:xfrm>
              <a:off x="6474" y="3468"/>
              <a:ext cx="78"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62" name="Line 626"/>
            <p:cNvSpPr>
              <a:spLocks noChangeShapeType="1"/>
            </p:cNvSpPr>
            <p:nvPr/>
          </p:nvSpPr>
          <p:spPr bwMode="auto">
            <a:xfrm>
              <a:off x="6552" y="3618"/>
              <a:ext cx="78"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63" name="Line 627"/>
            <p:cNvSpPr>
              <a:spLocks noChangeShapeType="1"/>
            </p:cNvSpPr>
            <p:nvPr/>
          </p:nvSpPr>
          <p:spPr bwMode="auto">
            <a:xfrm>
              <a:off x="6630" y="3762"/>
              <a:ext cx="78"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64" name="Line 628"/>
            <p:cNvSpPr>
              <a:spLocks noChangeShapeType="1"/>
            </p:cNvSpPr>
            <p:nvPr/>
          </p:nvSpPr>
          <p:spPr bwMode="auto">
            <a:xfrm>
              <a:off x="6708" y="3888"/>
              <a:ext cx="78"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65" name="Line 629"/>
            <p:cNvSpPr>
              <a:spLocks noChangeShapeType="1"/>
            </p:cNvSpPr>
            <p:nvPr/>
          </p:nvSpPr>
          <p:spPr bwMode="auto">
            <a:xfrm>
              <a:off x="6786" y="4002"/>
              <a:ext cx="72" cy="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66" name="Line 630"/>
            <p:cNvSpPr>
              <a:spLocks noChangeShapeType="1"/>
            </p:cNvSpPr>
            <p:nvPr/>
          </p:nvSpPr>
          <p:spPr bwMode="auto">
            <a:xfrm>
              <a:off x="6858" y="4098"/>
              <a:ext cx="78"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67" name="Line 631"/>
            <p:cNvSpPr>
              <a:spLocks noChangeShapeType="1"/>
            </p:cNvSpPr>
            <p:nvPr/>
          </p:nvSpPr>
          <p:spPr bwMode="auto">
            <a:xfrm>
              <a:off x="6936" y="4182"/>
              <a:ext cx="78" cy="6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68" name="Line 632"/>
            <p:cNvSpPr>
              <a:spLocks noChangeShapeType="1"/>
            </p:cNvSpPr>
            <p:nvPr/>
          </p:nvSpPr>
          <p:spPr bwMode="auto">
            <a:xfrm>
              <a:off x="7014" y="4248"/>
              <a:ext cx="78"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69" name="Line 633"/>
            <p:cNvSpPr>
              <a:spLocks noChangeShapeType="1"/>
            </p:cNvSpPr>
            <p:nvPr/>
          </p:nvSpPr>
          <p:spPr bwMode="auto">
            <a:xfrm>
              <a:off x="7092" y="4296"/>
              <a:ext cx="78" cy="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70" name="Line 634"/>
            <p:cNvSpPr>
              <a:spLocks noChangeShapeType="1"/>
            </p:cNvSpPr>
            <p:nvPr/>
          </p:nvSpPr>
          <p:spPr bwMode="auto">
            <a:xfrm>
              <a:off x="7170" y="4338"/>
              <a:ext cx="72"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71" name="Line 635"/>
            <p:cNvSpPr>
              <a:spLocks noChangeShapeType="1"/>
            </p:cNvSpPr>
            <p:nvPr/>
          </p:nvSpPr>
          <p:spPr bwMode="auto">
            <a:xfrm>
              <a:off x="7242" y="4368"/>
              <a:ext cx="78"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72" name="Line 636"/>
            <p:cNvSpPr>
              <a:spLocks noChangeShapeType="1"/>
            </p:cNvSpPr>
            <p:nvPr/>
          </p:nvSpPr>
          <p:spPr bwMode="auto">
            <a:xfrm>
              <a:off x="7320" y="4392"/>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73" name="Line 637"/>
            <p:cNvSpPr>
              <a:spLocks noChangeShapeType="1"/>
            </p:cNvSpPr>
            <p:nvPr/>
          </p:nvSpPr>
          <p:spPr bwMode="auto">
            <a:xfrm>
              <a:off x="7398" y="4404"/>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74" name="Line 638"/>
            <p:cNvSpPr>
              <a:spLocks noChangeShapeType="1"/>
            </p:cNvSpPr>
            <p:nvPr/>
          </p:nvSpPr>
          <p:spPr bwMode="auto">
            <a:xfrm>
              <a:off x="7476" y="4416"/>
              <a:ext cx="78" cy="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75" name="Line 639"/>
            <p:cNvSpPr>
              <a:spLocks noChangeShapeType="1"/>
            </p:cNvSpPr>
            <p:nvPr/>
          </p:nvSpPr>
          <p:spPr bwMode="auto">
            <a:xfrm>
              <a:off x="7554" y="4428"/>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76" name="Line 640"/>
            <p:cNvSpPr>
              <a:spLocks noChangeShapeType="1"/>
            </p:cNvSpPr>
            <p:nvPr/>
          </p:nvSpPr>
          <p:spPr bwMode="auto">
            <a:xfrm>
              <a:off x="7626" y="4428"/>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77" name="Line 641"/>
            <p:cNvSpPr>
              <a:spLocks noChangeShapeType="1"/>
            </p:cNvSpPr>
            <p:nvPr/>
          </p:nvSpPr>
          <p:spPr bwMode="auto">
            <a:xfrm>
              <a:off x="7704" y="4434"/>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78" name="Line 642"/>
            <p:cNvSpPr>
              <a:spLocks noChangeShapeType="1"/>
            </p:cNvSpPr>
            <p:nvPr/>
          </p:nvSpPr>
          <p:spPr bwMode="auto">
            <a:xfrm>
              <a:off x="7782" y="4434"/>
              <a:ext cx="78" cy="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79" name="Line 643"/>
            <p:cNvSpPr>
              <a:spLocks noChangeShapeType="1"/>
            </p:cNvSpPr>
            <p:nvPr/>
          </p:nvSpPr>
          <p:spPr bwMode="auto">
            <a:xfrm>
              <a:off x="786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80" name="Line 644"/>
            <p:cNvSpPr>
              <a:spLocks noChangeShapeType="1"/>
            </p:cNvSpPr>
            <p:nvPr/>
          </p:nvSpPr>
          <p:spPr bwMode="auto">
            <a:xfrm>
              <a:off x="7938" y="4440"/>
              <a:ext cx="7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81" name="Line 645"/>
            <p:cNvSpPr>
              <a:spLocks noChangeShapeType="1"/>
            </p:cNvSpPr>
            <p:nvPr/>
          </p:nvSpPr>
          <p:spPr bwMode="auto">
            <a:xfrm>
              <a:off x="8010"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82" name="Line 646"/>
            <p:cNvSpPr>
              <a:spLocks noChangeShapeType="1"/>
            </p:cNvSpPr>
            <p:nvPr/>
          </p:nvSpPr>
          <p:spPr bwMode="auto">
            <a:xfrm>
              <a:off x="8088" y="4440"/>
              <a:ext cx="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29483" name="Line 647"/>
            <p:cNvSpPr>
              <a:spLocks noChangeShapeType="1"/>
            </p:cNvSpPr>
            <p:nvPr/>
          </p:nvSpPr>
          <p:spPr bwMode="auto">
            <a:xfrm>
              <a:off x="8166" y="4440"/>
              <a:ext cx="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sp>
        <p:nvSpPr>
          <p:cNvPr id="650" name="Rectangle 2"/>
          <p:cNvSpPr>
            <a:spLocks noGrp="1" noChangeArrowheads="1"/>
          </p:cNvSpPr>
          <p:nvPr>
            <p:ph type="title"/>
          </p:nvPr>
        </p:nvSpPr>
        <p:spPr>
          <a:xfrm>
            <a:off x="0" y="0"/>
            <a:ext cx="9144000" cy="712415"/>
          </a:xfrm>
          <a:noFill/>
        </p:spPr>
        <p:txBody>
          <a:bodyPr/>
          <a:lstStyle/>
          <a:p>
            <a:pPr eaLnBrk="1" hangingPunct="1"/>
            <a:r>
              <a:rPr lang="en-US" altLang="ja-JP" sz="3600" b="1" dirty="0">
                <a:solidFill>
                  <a:srgbClr val="0000FF"/>
                </a:solidFill>
              </a:rPr>
              <a:t>3D sum of Coulomb potential: Ewald</a:t>
            </a:r>
            <a:r>
              <a:rPr lang="ja-JP" altLang="en-US" sz="3600" b="1" dirty="0">
                <a:solidFill>
                  <a:srgbClr val="0000FF"/>
                </a:solidFill>
              </a:rPr>
              <a:t> </a:t>
            </a:r>
            <a:r>
              <a:rPr lang="en-US" altLang="ja-JP" sz="3600" b="1" dirty="0">
                <a:solidFill>
                  <a:srgbClr val="0000FF"/>
                </a:solidFill>
              </a:rPr>
              <a:t>method</a:t>
            </a:r>
            <a:endParaRPr lang="ja-JP" altLang="en-US" sz="3600" b="1" dirty="0">
              <a:solidFill>
                <a:srgbClr val="0000FF"/>
              </a:solidFill>
            </a:endParaRPr>
          </a:p>
        </p:txBody>
      </p:sp>
      <p:graphicFrame>
        <p:nvGraphicFramePr>
          <p:cNvPr id="651" name="Object 331"/>
          <p:cNvGraphicFramePr>
            <a:graphicFrameLocks noChangeAspect="1"/>
          </p:cNvGraphicFramePr>
          <p:nvPr/>
        </p:nvGraphicFramePr>
        <p:xfrm>
          <a:off x="332581" y="6690004"/>
          <a:ext cx="1311275" cy="801687"/>
        </p:xfrm>
        <a:graphic>
          <a:graphicData uri="http://schemas.openxmlformats.org/presentationml/2006/ole">
            <mc:AlternateContent xmlns:mc="http://schemas.openxmlformats.org/markup-compatibility/2006">
              <mc:Choice xmlns:v="urn:schemas-microsoft-com:vml" Requires="v">
                <p:oleObj name="数式" r:id="rId9" imgW="711000" imgH="431640" progId="Equation.3">
                  <p:embed/>
                </p:oleObj>
              </mc:Choice>
              <mc:Fallback>
                <p:oleObj name="数式" r:id="rId9" imgW="711000" imgH="431640" progId="Equation.3">
                  <p:embed/>
                  <p:pic>
                    <p:nvPicPr>
                      <p:cNvPr id="651" name="Object 331"/>
                      <p:cNvPicPr>
                        <a:picLocks noChangeAspect="1" noChangeArrowheads="1"/>
                      </p:cNvPicPr>
                      <p:nvPr/>
                    </p:nvPicPr>
                    <p:blipFill>
                      <a:blip r:embed="rId10"/>
                      <a:srcRect/>
                      <a:stretch>
                        <a:fillRect/>
                      </a:stretch>
                    </p:blipFill>
                    <p:spPr bwMode="auto">
                      <a:xfrm>
                        <a:off x="332581" y="6690004"/>
                        <a:ext cx="131127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4" name="Object 328"/>
          <p:cNvGraphicFramePr>
            <a:graphicFrameLocks noChangeAspect="1"/>
          </p:cNvGraphicFramePr>
          <p:nvPr/>
        </p:nvGraphicFramePr>
        <p:xfrm>
          <a:off x="381000" y="7510039"/>
          <a:ext cx="2254250" cy="419100"/>
        </p:xfrm>
        <a:graphic>
          <a:graphicData uri="http://schemas.openxmlformats.org/presentationml/2006/ole">
            <mc:AlternateContent xmlns:mc="http://schemas.openxmlformats.org/markup-compatibility/2006">
              <mc:Choice xmlns:v="urn:schemas-microsoft-com:vml" Requires="v">
                <p:oleObj name="数式" r:id="rId11" imgW="1307880" imgH="241200" progId="Equation.3">
                  <p:embed/>
                </p:oleObj>
              </mc:Choice>
              <mc:Fallback>
                <p:oleObj name="数式" r:id="rId11" imgW="1307880" imgH="241200" progId="Equation.3">
                  <p:embed/>
                  <p:pic>
                    <p:nvPicPr>
                      <p:cNvPr id="654" name="Object 328"/>
                      <p:cNvPicPr>
                        <a:picLocks noChangeAspect="1" noChangeArrowheads="1"/>
                      </p:cNvPicPr>
                      <p:nvPr/>
                    </p:nvPicPr>
                    <p:blipFill>
                      <a:blip r:embed="rId12"/>
                      <a:srcRect/>
                      <a:stretch>
                        <a:fillRect/>
                      </a:stretch>
                    </p:blipFill>
                    <p:spPr bwMode="auto">
                      <a:xfrm>
                        <a:off x="381000" y="7510039"/>
                        <a:ext cx="2254250" cy="419100"/>
                      </a:xfrm>
                      <a:prstGeom prst="rect">
                        <a:avLst/>
                      </a:prstGeom>
                      <a:noFill/>
                      <a:ln>
                        <a:noFill/>
                      </a:ln>
                    </p:spPr>
                  </p:pic>
                </p:oleObj>
              </mc:Fallback>
            </mc:AlternateContent>
          </a:graphicData>
        </a:graphic>
      </p:graphicFrame>
      <p:sp>
        <p:nvSpPr>
          <p:cNvPr id="653" name="Text Box 3">
            <a:extLst>
              <a:ext uri="{FF2B5EF4-FFF2-40B4-BE49-F238E27FC236}">
                <a16:creationId xmlns:a16="http://schemas.microsoft.com/office/drawing/2014/main" id="{AA0AD53C-2AF8-431E-B42B-221FF9B03E28}"/>
              </a:ext>
            </a:extLst>
          </p:cNvPr>
          <p:cNvSpPr txBox="1">
            <a:spLocks noChangeArrowheads="1"/>
          </p:cNvSpPr>
          <p:nvPr/>
        </p:nvSpPr>
        <p:spPr bwMode="auto">
          <a:xfrm>
            <a:off x="76200" y="664820"/>
            <a:ext cx="917632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The finite width</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charge distributions are converted by FT</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=&gt; Take faster calculation parts in the real space and the reciprocal space</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拡がった電荷のフーリエ変換を利用し、実空間和と逆空間和の計算の速い部分をとる</a:t>
            </a:r>
          </a:p>
        </p:txBody>
      </p:sp>
      <mc:AlternateContent xmlns:mc="http://schemas.openxmlformats.org/markup-compatibility/2006" xmlns:a14="http://schemas.microsoft.com/office/drawing/2010/main">
        <mc:Choice Requires="a14">
          <p:sp>
            <p:nvSpPr>
              <p:cNvPr id="658" name="テキスト ボックス 657">
                <a:extLst>
                  <a:ext uri="{FF2B5EF4-FFF2-40B4-BE49-F238E27FC236}">
                    <a16:creationId xmlns:a16="http://schemas.microsoft.com/office/drawing/2014/main" id="{118F0CF1-5C27-4EA1-9628-D00BEEA37643}"/>
                  </a:ext>
                </a:extLst>
              </p:cNvPr>
              <p:cNvSpPr txBox="1"/>
              <p:nvPr/>
            </p:nvSpPr>
            <p:spPr>
              <a:xfrm>
                <a:off x="2749241" y="1700808"/>
                <a:ext cx="2470831" cy="71423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14:m>
                  <m:oMath xmlns:m="http://schemas.openxmlformats.org/officeDocument/2006/math">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𝐾</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𝐶</m:t>
                        </m:r>
                      </m:sub>
                    </m:s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p>
                          <m:sSup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𝑒</m:t>
                            </m:r>
                          </m:e>
                          <m:sup>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num>
                      <m:den>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4</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𝜀</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Sub>
                      </m:den>
                    </m:f>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658" name="テキスト ボックス 657">
                <a:extLst>
                  <a:ext uri="{FF2B5EF4-FFF2-40B4-BE49-F238E27FC236}">
                    <a16:creationId xmlns:a16="http://schemas.microsoft.com/office/drawing/2014/main" id="{118F0CF1-5C27-4EA1-9628-D00BEEA37643}"/>
                  </a:ext>
                </a:extLst>
              </p:cNvPr>
              <p:cNvSpPr txBox="1">
                <a:spLocks noRot="1" noChangeAspect="1" noMove="1" noResize="1" noEditPoints="1" noAdjustHandles="1" noChangeArrowheads="1" noChangeShapeType="1" noTextEdit="1"/>
              </p:cNvSpPr>
              <p:nvPr/>
            </p:nvSpPr>
            <p:spPr>
              <a:xfrm>
                <a:off x="2749241" y="1700808"/>
                <a:ext cx="2470831" cy="714234"/>
              </a:xfrm>
              <a:prstGeom prst="rect">
                <a:avLst/>
              </a:prstGeom>
              <a:blipFill>
                <a:blip r:embed="rId13"/>
                <a:stretch>
                  <a:fillRect l="-3951" b="-8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24586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830997"/>
          </a:xfrm>
        </p:spPr>
        <p:txBody>
          <a:bodyPr/>
          <a:lstStyle/>
          <a:p>
            <a:pPr eaLnBrk="1" hangingPunct="1"/>
            <a:r>
              <a:rPr lang="en-US" altLang="ja-JP" sz="3600" b="1" dirty="0">
                <a:solidFill>
                  <a:srgbClr val="0000FF"/>
                </a:solidFill>
                <a:latin typeface="+mn-lt"/>
                <a:ea typeface="+mn-ea"/>
              </a:rPr>
              <a:t>Madelung potential: Ewald method</a:t>
            </a:r>
            <a:endParaRPr lang="ja-JP" altLang="en-US" sz="2800" dirty="0">
              <a:solidFill>
                <a:schemeClr val="tx1"/>
              </a:solidFill>
              <a:latin typeface="+mn-lt"/>
              <a:ea typeface="+mn-ea"/>
            </a:endParaRPr>
          </a:p>
        </p:txBody>
      </p:sp>
      <p:sp>
        <p:nvSpPr>
          <p:cNvPr id="6" name="テキスト ボックス 5">
            <a:extLst>
              <a:ext uri="{FF2B5EF4-FFF2-40B4-BE49-F238E27FC236}">
                <a16:creationId xmlns:a16="http://schemas.microsoft.com/office/drawing/2014/main" id="{97BB63E8-DB06-4A61-8FE6-795D1A417970}"/>
              </a:ext>
            </a:extLst>
          </p:cNvPr>
          <p:cNvSpPr txBox="1"/>
          <p:nvPr/>
        </p:nvSpPr>
        <p:spPr>
          <a:xfrm>
            <a:off x="251520" y="735087"/>
            <a:ext cx="8568952" cy="480131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Usage: python crystal_MP_Ewald.py alpha </a:t>
            </a:r>
            <a:r>
              <a:rPr kumimoji="1" lang="en-US" altLang="ja-JP" sz="2400" b="1"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prec</a:t>
            </a:r>
            <a:endParaRPr kumimoji="1" lang="en-US" altLang="ja-JP" sz="2400" b="1" i="0" u="none" strike="noStrike" kern="1200" cap="none" spc="0" normalizeH="0" baseline="-2500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2500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Alpha	Precision	</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MP	Madelung constant  Range		    Time (s)</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0.3	10</a:t>
            </a:r>
            <a:r>
              <a:rPr kumimoji="1" lang="en-US" altLang="ja-JP" sz="18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-8.95558	1.747</a:t>
            </a:r>
            <a:r>
              <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6663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10.1/222 0.063 /222  0.016/0       /0.016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0.3	10</a:t>
            </a:r>
            <a:r>
              <a:rPr kumimoji="1" lang="en-US" altLang="ja-JP" sz="18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-5</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-8.95506	1.74756</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46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11.9/333 0.105 /222  0.031/0       /0.031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0.3	10</a:t>
            </a:r>
            <a:r>
              <a:rPr kumimoji="1" lang="en-US" altLang="ja-JP" sz="18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-7</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-8.95506	1.74756</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46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13.6/333 0.147 /333  0.047/0       /0.047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0.2	10</a:t>
            </a:r>
            <a:r>
              <a:rPr kumimoji="1" lang="en-US" altLang="ja-JP" sz="18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-8.95506	1.74756</a:t>
            </a:r>
            <a:r>
              <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46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15.2/333 0.028 /111  0.042/0       /0.042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0.6	10</a:t>
            </a:r>
            <a:r>
              <a:rPr kumimoji="1" lang="en-US" altLang="ja-JP" sz="18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-8.95607	1.747</a:t>
            </a:r>
            <a:r>
              <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7629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5.1/111  0.25  /333  0      /0.016 /0.016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0.8	10</a:t>
            </a:r>
            <a:r>
              <a:rPr kumimoji="1" lang="en-US" altLang="ja-JP" sz="18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-8.95584	1.747</a:t>
            </a:r>
            <a:r>
              <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718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3.8/111  0.45  /444  0      /0.016 /0.016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0.2	10</a:t>
            </a:r>
            <a:r>
              <a:rPr kumimoji="1" lang="en-US" altLang="ja-JP" sz="18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-8.95506	1.74756</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46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24.3/555  0.093/222  0.16/0         /0.16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0.4	10</a:t>
            </a:r>
            <a:r>
              <a:rPr kumimoji="1" lang="en-US" altLang="ja-JP" sz="18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a:t>
            </a:r>
            <a:r>
              <a:rPr kumimoji="1" lang="ja-JP" altLang="en-US" sz="18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-8.95506	1.74756</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46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12.1/333  0.373/444  0.036/0.016/0.052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0.5	10</a:t>
            </a:r>
            <a:r>
              <a:rPr kumimoji="1" lang="en-US" altLang="ja-JP" sz="18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a:t>
            </a:r>
            <a:r>
              <a:rPr kumimoji="1" lang="ja-JP" altLang="en-US" sz="18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-8.95506	1.74756</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46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9.7/222  0.58  /555  0.016/0.016/</a:t>
            </a:r>
            <a:r>
              <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0.031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0.6	10</a:t>
            </a:r>
            <a:r>
              <a:rPr kumimoji="1" lang="en-US" altLang="ja-JP" sz="18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-8.95506	1.74756</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46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8.1/222  0.84  /666  0.016/0.031/0.047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Exact (</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精確値</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1.74756</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Range: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
            </a:r>
            <a:r>
              <a:rPr kumimoji="1" lang="en-US" altLang="ja-JP" sz="18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Å</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18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xmax</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18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ymax</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en-US" altLang="ja-JP" sz="18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zmax</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G</a:t>
            </a:r>
            <a:r>
              <a:rPr kumimoji="1" lang="en-US" altLang="ja-JP" sz="18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a:t>
            </a:r>
            <a:r>
              <a:rPr kumimoji="1" lang="en-US" altLang="ja-JP" sz="18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Å</a:t>
            </a:r>
            <a:r>
              <a:rPr kumimoji="1" lang="en-US" altLang="ja-JP" sz="18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-1</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18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k</a:t>
            </a:r>
            <a:r>
              <a:rPr kumimoji="1" lang="en-US" altLang="ja-JP" sz="18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a:t>
            </a:r>
            <a:r>
              <a:rPr kumimoji="1" lang="en-US" altLang="ja-JP" sz="18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max</a:t>
            </a:r>
            <a:endParaRPr kumimoji="1" lang="en-US" altLang="ja-JP" sz="18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Time: Real space sum / Reciprocal space sum / Total [s]</a:t>
            </a:r>
          </a:p>
        </p:txBody>
      </p:sp>
      <p:sp>
        <p:nvSpPr>
          <p:cNvPr id="4" name="Rectangle 4">
            <a:extLst>
              <a:ext uri="{FF2B5EF4-FFF2-40B4-BE49-F238E27FC236}">
                <a16:creationId xmlns:a16="http://schemas.microsoft.com/office/drawing/2014/main" id="{B9355448-56B2-4D0F-A158-C4BB2DE2BCF1}"/>
              </a:ext>
            </a:extLst>
          </p:cNvPr>
          <p:cNvSpPr>
            <a:spLocks noChangeArrowheads="1"/>
          </p:cNvSpPr>
          <p:nvPr/>
        </p:nvSpPr>
        <p:spPr bwMode="auto">
          <a:xfrm>
            <a:off x="107504" y="6269112"/>
            <a:ext cx="1943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Rock salt type</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6456850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0" y="0"/>
            <a:ext cx="9144000" cy="711200"/>
          </a:xfrm>
          <a:noFill/>
        </p:spPr>
        <p:txBody>
          <a:bodyPr/>
          <a:lstStyle/>
          <a:p>
            <a:pPr eaLnBrk="1" hangingPunct="1"/>
            <a:r>
              <a:rPr lang="en-US" altLang="ja-JP" sz="3600" b="1" dirty="0">
                <a:solidFill>
                  <a:srgbClr val="0000FF"/>
                </a:solidFill>
              </a:rPr>
              <a:t>Comparison: </a:t>
            </a:r>
            <a:r>
              <a:rPr lang="en-US" altLang="ja-JP" sz="3600" b="1" dirty="0" err="1">
                <a:solidFill>
                  <a:srgbClr val="0000FF"/>
                </a:solidFill>
              </a:rPr>
              <a:t>Evjen</a:t>
            </a:r>
            <a:r>
              <a:rPr lang="en-US" altLang="ja-JP" sz="3600" b="1" dirty="0">
                <a:solidFill>
                  <a:srgbClr val="0000FF"/>
                </a:solidFill>
              </a:rPr>
              <a:t> method</a:t>
            </a:r>
            <a:endParaRPr lang="ja-JP" altLang="en-US" sz="3600" b="1" dirty="0">
              <a:solidFill>
                <a:srgbClr val="0000FF"/>
              </a:solidFill>
            </a:endParaRPr>
          </a:p>
        </p:txBody>
      </p:sp>
      <mc:AlternateContent xmlns:mc="http://schemas.openxmlformats.org/markup-compatibility/2006" xmlns:a14="http://schemas.microsoft.com/office/drawing/2010/main">
        <mc:Choice Requires="a14">
          <p:sp>
            <p:nvSpPr>
              <p:cNvPr id="225283" name="Object 3"/>
              <p:cNvSpPr txBox="1"/>
              <p:nvPr/>
            </p:nvSpPr>
            <p:spPr bwMode="auto">
              <a:xfrm>
                <a:off x="2483768" y="711200"/>
                <a:ext cx="6482432" cy="922338"/>
              </a:xfrm>
              <a:prstGeom prst="rect">
                <a:avLst/>
              </a:prstGeom>
              <a:noFill/>
              <a:ln>
                <a:noFill/>
              </a:ln>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𝐴</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m:t>
                          </m:r>
                        </m:num>
                        <m:den>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den>
                      </m:f>
                      <m:nary>
                        <m:naryPr>
                          <m:chr m:val="∑"/>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𝑧</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=−∞,≠(0,0,0)</m:t>
                          </m:r>
                        </m:sub>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e>
                          <m:sSup>
                            <m:sSup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d>
                                <m:d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d>
                            </m:e>
                            <m:sup>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𝑧</m:t>
                                  </m:r>
                                </m:sub>
                              </m:sSub>
                            </m:sup>
                          </m:sSup>
                          <m:f>
                            <m:f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m:t>
                              </m:r>
                            </m:num>
                            <m:den>
                              <m:rad>
                                <m:radPr>
                                  <m:degHide m:val="on"/>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radPr>
                                <m:deg/>
                                <m:e>
                                  <m:sSup>
                                    <m:sSup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ub>
                                      </m:sSub>
                                    </m:e>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sub>
                                      </m:sSub>
                                    </m:e>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𝑧</m:t>
                                          </m:r>
                                        </m:sub>
                                      </m:sSub>
                                    </m:e>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rad>
                            </m:den>
                          </m:f>
                        </m:e>
                      </m:nary>
                    </m:oMath>
                  </m:oMathPara>
                </a14:m>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225283" name="Object 3"/>
              <p:cNvSpPr txBox="1">
                <a:spLocks noRot="1" noChangeAspect="1" noMove="1" noResize="1" noEditPoints="1" noAdjustHandles="1" noChangeArrowheads="1" noChangeShapeType="1" noTextEdit="1"/>
              </p:cNvSpPr>
              <p:nvPr/>
            </p:nvSpPr>
            <p:spPr bwMode="auto">
              <a:xfrm>
                <a:off x="2483768" y="711200"/>
                <a:ext cx="6482432" cy="922338"/>
              </a:xfrm>
              <a:prstGeom prst="rect">
                <a:avLst/>
              </a:prstGeom>
              <a:blipFill>
                <a:blip r:embed="rId4"/>
                <a:stretch>
                  <a:fillRect b="-9272"/>
                </a:stretch>
              </a:blipFill>
              <a:ln>
                <a:noFill/>
              </a:ln>
            </p:spPr>
            <p:txBody>
              <a:bodyPr/>
              <a:lstStyle/>
              <a:p>
                <a:r>
                  <a:rPr lang="ja-JP" altLang="en-US">
                    <a:noFill/>
                  </a:rPr>
                  <a:t> </a:t>
                </a:r>
              </a:p>
            </p:txBody>
          </p:sp>
        </mc:Fallback>
      </mc:AlternateContent>
      <p:sp>
        <p:nvSpPr>
          <p:cNvPr id="225284" name="Rectangle 4"/>
          <p:cNvSpPr>
            <a:spLocks noChangeArrowheads="1"/>
          </p:cNvSpPr>
          <p:nvPr/>
        </p:nvSpPr>
        <p:spPr bwMode="auto">
          <a:xfrm>
            <a:off x="270304" y="863402"/>
            <a:ext cx="1943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Rock salt type</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aphicFrame>
        <p:nvGraphicFramePr>
          <p:cNvPr id="225285" name="Object 5"/>
          <p:cNvGraphicFramePr>
            <a:graphicFrameLocks noChangeAspect="1"/>
          </p:cNvGraphicFramePr>
          <p:nvPr/>
        </p:nvGraphicFramePr>
        <p:xfrm>
          <a:off x="152400" y="1752600"/>
          <a:ext cx="4489450" cy="3516313"/>
        </p:xfrm>
        <a:graphic>
          <a:graphicData uri="http://schemas.openxmlformats.org/presentationml/2006/ole">
            <mc:AlternateContent xmlns:mc="http://schemas.openxmlformats.org/markup-compatibility/2006">
              <mc:Choice xmlns:v="urn:schemas-microsoft-com:vml" Requires="v">
                <p:oleObj name="Worksheet" r:id="rId5" imgW="3924605" imgH="3019958" progId="Excel.Sheet.8">
                  <p:embed/>
                </p:oleObj>
              </mc:Choice>
              <mc:Fallback>
                <p:oleObj name="Worksheet" r:id="rId5" imgW="3924605" imgH="3019958" progId="Excel.Sheet.8">
                  <p:embed/>
                  <p:pic>
                    <p:nvPicPr>
                      <p:cNvPr id="22528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752600"/>
                        <a:ext cx="4489450" cy="351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86" name="Object 6"/>
          <p:cNvGraphicFramePr>
            <a:graphicFrameLocks noChangeAspect="1"/>
          </p:cNvGraphicFramePr>
          <p:nvPr/>
        </p:nvGraphicFramePr>
        <p:xfrm>
          <a:off x="4648200" y="1752600"/>
          <a:ext cx="4419600" cy="4064000"/>
        </p:xfrm>
        <a:graphic>
          <a:graphicData uri="http://schemas.openxmlformats.org/presentationml/2006/ole">
            <mc:AlternateContent xmlns:mc="http://schemas.openxmlformats.org/markup-compatibility/2006">
              <mc:Choice xmlns:v="urn:schemas-microsoft-com:vml" Requires="v">
                <p:oleObj name="Worksheet" r:id="rId7" imgW="3991254" imgH="3677107" progId="Excel.Sheet.8">
                  <p:embed/>
                </p:oleObj>
              </mc:Choice>
              <mc:Fallback>
                <p:oleObj name="Worksheet" r:id="rId7" imgW="3991254" imgH="3677107" progId="Excel.Sheet.8">
                  <p:embed/>
                  <p:pic>
                    <p:nvPicPr>
                      <p:cNvPr id="22528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752600"/>
                        <a:ext cx="44196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287" name="Rectangle 7"/>
          <p:cNvSpPr>
            <a:spLocks noChangeArrowheads="1"/>
          </p:cNvSpPr>
          <p:nvPr/>
        </p:nvSpPr>
        <p:spPr bwMode="auto">
          <a:xfrm>
            <a:off x="6372200" y="5943600"/>
            <a:ext cx="2799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Exact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value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1.7476</a:t>
            </a:r>
          </a:p>
        </p:txBody>
      </p:sp>
    </p:spTree>
    <p:extLst>
      <p:ext uri="{BB962C8B-B14F-4D97-AF65-F5344CB8AC3E}">
        <p14:creationId xmlns:p14="http://schemas.microsoft.com/office/powerpoint/2010/main" val="1523547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Convert to P1 symmetry: Perl</a:t>
            </a:r>
          </a:p>
        </p:txBody>
      </p:sp>
      <p:sp>
        <p:nvSpPr>
          <p:cNvPr id="27" name="テキスト ボックス 26"/>
          <p:cNvSpPr txBox="1"/>
          <p:nvPr/>
        </p:nvSpPr>
        <p:spPr>
          <a:xfrm>
            <a:off x="35496" y="620688"/>
            <a:ext cx="9001896" cy="3693319"/>
          </a:xfrm>
          <a:prstGeom prst="rect">
            <a:avLst/>
          </a:prstGeom>
          <a:noFill/>
        </p:spPr>
        <p:txBody>
          <a:bodyPr wrap="square" rtlCol="0">
            <a:spAutoFit/>
          </a:bodyPr>
          <a:lstStyle/>
          <a:p>
            <a:pPr marL="342900" indent="-342900" defTabSz="457200" fontAlgn="auto">
              <a:spcBef>
                <a:spcPts val="0"/>
              </a:spcBef>
              <a:spcAft>
                <a:spcPts val="0"/>
              </a:spcAft>
              <a:buAutoNum type="arabicPeriod"/>
              <a:defRPr/>
            </a:pPr>
            <a:r>
              <a:rPr kumimoji="0" lang="en-US" altLang="ja-JP" sz="1800" b="0" i="0" u="none" strike="noStrike" kern="1200" cap="none" spc="0" normalizeH="0" baseline="0" noProof="0" dirty="0">
                <a:ln>
                  <a:noFill/>
                </a:ln>
                <a:effectLst/>
                <a:uLnTx/>
                <a:uFillTx/>
                <a:latin typeface="Times New Roman"/>
                <a:ea typeface="ＭＳ Ｐゴシック"/>
                <a:cs typeface="+mn-cs"/>
              </a:rPr>
              <a:t>Execute Launcher.exe</a:t>
            </a:r>
            <a:b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9900"/>
                </a:solidFill>
                <a:effectLst/>
                <a:uLnTx/>
                <a:uFillTx/>
                <a:latin typeface="Times New Roman"/>
                <a:ea typeface="ＭＳ Ｐゴシック"/>
                <a:cs typeface="+mn-cs"/>
              </a:rPr>
              <a:t>   d:\Programs\Launcher.exe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Choose ‘CIF’ =&gt; ‘P1 CIF’</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Choose a </a:t>
            </a:r>
            <a:r>
              <a:rPr kumimoji="0" lang="en-US" altLang="ja-JP" sz="1800" dirty="0" err="1">
                <a:solidFill>
                  <a:srgbClr val="FF0000"/>
                </a:solidFill>
                <a:latin typeface="Times New Roman"/>
                <a:ea typeface="ＭＳ Ｐゴシック"/>
              </a:rPr>
              <a:t>cif</a:t>
            </a:r>
            <a:r>
              <a:rPr kumimoji="0" lang="en-US" altLang="ja-JP" sz="1800" dirty="0">
                <a:solidFill>
                  <a:srgbClr val="FF0000"/>
                </a:solidFill>
                <a:latin typeface="Times New Roman"/>
                <a:ea typeface="ＭＳ Ｐゴシック"/>
              </a:rPr>
              <a:t> file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Edit arguments:</a:t>
            </a:r>
            <a:br>
              <a:rPr kumimoji="0" lang="en-US" altLang="ja-JP" sz="1800" dirty="0">
                <a:solidFill>
                  <a:srgbClr val="FF0000"/>
                </a:solidFill>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For solid-solution (occ &lt; 1.0) </a:t>
            </a:r>
            <a:r>
              <a:rPr kumimoji="0" lang="en-US" altLang="ja-JP" sz="1800" dirty="0" err="1">
                <a:solidFill>
                  <a:srgbClr val="0000FF"/>
                </a:solidFill>
                <a:latin typeface="Times New Roman"/>
                <a:ea typeface="ＭＳ Ｐゴシック"/>
              </a:rPr>
              <a:t>cif</a:t>
            </a:r>
            <a:r>
              <a:rPr kumimoji="0" lang="en-US" altLang="ja-JP" sz="1800" dirty="0">
                <a:solidFill>
                  <a:srgbClr val="0000FF"/>
                </a:solidFill>
                <a:latin typeface="Times New Roman"/>
                <a:ea typeface="ＭＳ Ｐゴシック"/>
              </a:rPr>
              <a:t> file. If </a:t>
            </a:r>
            <a:r>
              <a:rPr kumimoji="0" lang="en-US" altLang="ja-JP" sz="1800" dirty="0" err="1">
                <a:solidFill>
                  <a:srgbClr val="0000FF"/>
                </a:solidFill>
                <a:latin typeface="Times New Roman"/>
                <a:ea typeface="ＭＳ Ｐゴシック"/>
              </a:rPr>
              <a:t>ChooseRandomly</a:t>
            </a:r>
            <a:r>
              <a:rPr kumimoji="0" lang="en-US" altLang="ja-JP" sz="1800" dirty="0">
                <a:solidFill>
                  <a:srgbClr val="0000FF"/>
                </a:solidFill>
                <a:latin typeface="Times New Roman"/>
                <a:ea typeface="ＭＳ Ｐゴシック"/>
              </a:rPr>
              <a:t>=1, script will try to distribute partially occupied sites to occ=1.0 sites</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ChooseRandomly</a:t>
            </a:r>
            <a:r>
              <a:rPr kumimoji="0" lang="en-US" altLang="ja-JP" sz="1800" dirty="0">
                <a:latin typeface="Times New Roman"/>
                <a:ea typeface="ＭＳ Ｐゴシック"/>
              </a:rPr>
              <a:t>=0</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Output file</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OutputFile</a:t>
            </a:r>
            <a:r>
              <a:rPr kumimoji="0" lang="en-US" altLang="ja-JP" sz="1800" dirty="0">
                <a:latin typeface="Times New Roman"/>
                <a:ea typeface="ＭＳ Ｐゴシック"/>
              </a:rPr>
              <a:t>=F:\data-COE\crystal\conversion\MgO-FCC-converted.cif</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Input file</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F:\data-COE\crystal\conversion\MgO-FCC.cif</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Output: MgO-FCC-</a:t>
            </a:r>
            <a:r>
              <a:rPr kumimoji="0" lang="en-US" altLang="ja-JP" sz="1800" dirty="0" err="1">
                <a:solidFill>
                  <a:srgbClr val="FF0000"/>
                </a:solidFill>
                <a:latin typeface="Times New Roman"/>
                <a:ea typeface="ＭＳ Ｐゴシック"/>
              </a:rPr>
              <a:t>converted.cif</a:t>
            </a:r>
            <a:endParaRPr kumimoji="0" lang="en-US" altLang="ja-JP" sz="1800" dirty="0">
              <a:solidFill>
                <a:srgbClr val="FF0000"/>
              </a:solidFill>
              <a:latin typeface="Times New Roman"/>
              <a:ea typeface="ＭＳ Ｐゴシック"/>
            </a:endParaRPr>
          </a:p>
        </p:txBody>
      </p:sp>
    </p:spTree>
    <p:extLst>
      <p:ext uri="{BB962C8B-B14F-4D97-AF65-F5344CB8AC3E}">
        <p14:creationId xmlns:p14="http://schemas.microsoft.com/office/powerpoint/2010/main" val="412592391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Translate coordinates: Perl</a:t>
            </a:r>
          </a:p>
        </p:txBody>
      </p:sp>
      <p:sp>
        <p:nvSpPr>
          <p:cNvPr id="27" name="テキスト ボックス 26"/>
          <p:cNvSpPr txBox="1"/>
          <p:nvPr/>
        </p:nvSpPr>
        <p:spPr>
          <a:xfrm>
            <a:off x="35496" y="620688"/>
            <a:ext cx="9001896" cy="4678204"/>
          </a:xfrm>
          <a:prstGeom prst="rect">
            <a:avLst/>
          </a:prstGeom>
          <a:noFill/>
        </p:spPr>
        <p:txBody>
          <a:bodyPr wrap="square" rtlCol="0">
            <a:spAutoFit/>
          </a:bodyPr>
          <a:lstStyle/>
          <a:p>
            <a:pPr defTabSz="457200" fontAlgn="auto">
              <a:spcBef>
                <a:spcPts val="0"/>
              </a:spcBef>
              <a:spcAft>
                <a:spcPts val="0"/>
              </a:spcAft>
              <a:defRPr/>
            </a:pPr>
            <a:r>
              <a:rPr kumimoji="0" lang="en-US" altLang="ja-JP" sz="2800" b="0" i="0" u="none" strike="noStrike" kern="1200" cap="none" spc="0" normalizeH="0" baseline="0" noProof="0" dirty="0">
                <a:ln>
                  <a:noFill/>
                </a:ln>
                <a:solidFill>
                  <a:srgbClr val="FF0000"/>
                </a:solidFill>
                <a:effectLst/>
                <a:uLnTx/>
                <a:uFillTx/>
                <a:latin typeface="Times New Roman"/>
                <a:ea typeface="ＭＳ Ｐゴシック"/>
                <a:cs typeface="+mn-cs"/>
              </a:rPr>
              <a:t>Note: Use P1 symmetry CIF for translation</a:t>
            </a:r>
          </a:p>
          <a:p>
            <a:pPr marL="342900" indent="-342900" defTabSz="457200" fontAlgn="auto">
              <a:spcBef>
                <a:spcPts val="0"/>
              </a:spcBef>
              <a:spcAft>
                <a:spcPts val="0"/>
              </a:spcAft>
              <a:buAutoNum type="arabicPeriod"/>
              <a:defRPr/>
            </a:pPr>
            <a:endParaRPr kumimoji="0" lang="en-US" altLang="ja-JP" sz="1800" b="0" i="0" u="none" strike="noStrike" kern="1200" cap="none" spc="0" normalizeH="0" baseline="0" noProof="0" dirty="0">
              <a:ln>
                <a:noFill/>
              </a:ln>
              <a:effectLst/>
              <a:uLnTx/>
              <a:uFillTx/>
              <a:latin typeface="Times New Roman"/>
              <a:ea typeface="ＭＳ Ｐゴシック"/>
              <a:cs typeface="+mn-cs"/>
            </a:endParaRPr>
          </a:p>
          <a:p>
            <a:pPr marL="342900" indent="-342900" defTabSz="457200" fontAlgn="auto">
              <a:spcBef>
                <a:spcPts val="0"/>
              </a:spcBef>
              <a:spcAft>
                <a:spcPts val="0"/>
              </a:spcAft>
              <a:buAutoNum type="arabicPeriod"/>
              <a:defRPr/>
            </a:pPr>
            <a:r>
              <a:rPr kumimoji="0" lang="en-US" altLang="ja-JP" sz="1800" b="0" i="0" u="none" strike="noStrike" kern="1200" cap="none" spc="0" normalizeH="0" baseline="0" noProof="0" dirty="0">
                <a:ln>
                  <a:noFill/>
                </a:ln>
                <a:effectLst/>
                <a:uLnTx/>
                <a:uFillTx/>
                <a:latin typeface="Times New Roman"/>
                <a:ea typeface="ＭＳ Ｐゴシック"/>
                <a:cs typeface="+mn-cs"/>
              </a:rPr>
              <a:t>Execute Launcher.exe</a:t>
            </a:r>
            <a:b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9900"/>
                </a:solidFill>
                <a:effectLst/>
                <a:uLnTx/>
                <a:uFillTx/>
                <a:latin typeface="Times New Roman"/>
                <a:ea typeface="ＭＳ Ｐゴシック"/>
                <a:cs typeface="+mn-cs"/>
              </a:rPr>
              <a:t>   d:\Programs\Launcher.exe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Choose ‘CIF’ =&gt; ‘Translate’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Choose a </a:t>
            </a:r>
            <a:r>
              <a:rPr kumimoji="0" lang="en-US" altLang="ja-JP" sz="1800" dirty="0" err="1">
                <a:solidFill>
                  <a:srgbClr val="FF0000"/>
                </a:solidFill>
                <a:latin typeface="Times New Roman"/>
                <a:ea typeface="ＭＳ Ｐゴシック"/>
              </a:rPr>
              <a:t>cif</a:t>
            </a:r>
            <a:r>
              <a:rPr kumimoji="0" lang="en-US" altLang="ja-JP" sz="1800" dirty="0">
                <a:solidFill>
                  <a:srgbClr val="FF0000"/>
                </a:solidFill>
                <a:latin typeface="Times New Roman"/>
                <a:ea typeface="ＭＳ Ｐゴシック"/>
              </a:rPr>
              <a:t> file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Edit arguments</a:t>
            </a:r>
            <a:br>
              <a:rPr kumimoji="0" lang="en-US" altLang="ja-JP" sz="1800" dirty="0">
                <a:solidFill>
                  <a:srgbClr val="FF0000"/>
                </a:solidFill>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Unit of translation vectors. f for internal coordinate, A for angstrom</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--unit=f</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Translation vectors of internal coordinates</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deltaX</a:t>
            </a:r>
            <a:r>
              <a:rPr kumimoji="0" lang="en-US" altLang="ja-JP" sz="1800" dirty="0">
                <a:latin typeface="Times New Roman"/>
                <a:ea typeface="ＭＳ Ｐゴシック"/>
              </a:rPr>
              <a:t>=+0.10</a:t>
            </a:r>
            <a:br>
              <a:rPr kumimoji="0" lang="en-US" altLang="ja-JP" sz="1800" dirty="0">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deltaY</a:t>
            </a:r>
            <a:r>
              <a:rPr kumimoji="0" lang="en-US" altLang="ja-JP" sz="1800" dirty="0">
                <a:latin typeface="Times New Roman"/>
                <a:ea typeface="ＭＳ Ｐゴシック"/>
              </a:rPr>
              <a:t>=+0.00</a:t>
            </a:r>
            <a:br>
              <a:rPr kumimoji="0" lang="en-US" altLang="ja-JP" sz="1800" dirty="0">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deltaZ</a:t>
            </a:r>
            <a:r>
              <a:rPr kumimoji="0" lang="en-US" altLang="ja-JP" sz="1800" dirty="0">
                <a:latin typeface="Times New Roman"/>
                <a:ea typeface="ＭＳ Ｐゴシック"/>
              </a:rPr>
              <a:t>=+0.00</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Input file</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F:\data-COE\crystal\conversion\MgO-FCC-P1.cif</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Output: MgO-FCC-</a:t>
            </a:r>
            <a:r>
              <a:rPr kumimoji="0" lang="en-US" altLang="ja-JP" sz="1800" dirty="0" err="1">
                <a:solidFill>
                  <a:srgbClr val="FF0000"/>
                </a:solidFill>
                <a:latin typeface="Times New Roman"/>
                <a:ea typeface="ＭＳ Ｐゴシック"/>
              </a:rPr>
              <a:t>converted.cif</a:t>
            </a:r>
            <a:endParaRPr kumimoji="0" lang="en-US" altLang="ja-JP" sz="1800" dirty="0">
              <a:solidFill>
                <a:srgbClr val="FF0000"/>
              </a:solidFill>
              <a:latin typeface="Times New Roman"/>
              <a:ea typeface="ＭＳ Ｐゴシック"/>
            </a:endParaRPr>
          </a:p>
        </p:txBody>
      </p:sp>
      <p:sp>
        <p:nvSpPr>
          <p:cNvPr id="2" name="テキスト ボックス 1">
            <a:extLst>
              <a:ext uri="{FF2B5EF4-FFF2-40B4-BE49-F238E27FC236}">
                <a16:creationId xmlns:a16="http://schemas.microsoft.com/office/drawing/2014/main" id="{832081B3-E85A-4075-8476-BAC475EF4EFE}"/>
              </a:ext>
            </a:extLst>
          </p:cNvPr>
          <p:cNvSpPr txBox="1"/>
          <p:nvPr/>
        </p:nvSpPr>
        <p:spPr>
          <a:xfrm>
            <a:off x="1467729" y="2996952"/>
            <a:ext cx="1592103" cy="307777"/>
          </a:xfrm>
          <a:prstGeom prst="rect">
            <a:avLst/>
          </a:prstGeom>
          <a:solidFill>
            <a:srgbClr val="FF0000"/>
          </a:solidFill>
        </p:spPr>
        <p:txBody>
          <a:bodyPr wrap="none" rtlCol="0">
            <a:spAutoFit/>
          </a:bodyPr>
          <a:lstStyle/>
          <a:p>
            <a:r>
              <a:rPr kumimoji="1" lang="en-US" altLang="ja-JP" sz="1400" b="1" dirty="0">
                <a:solidFill>
                  <a:schemeClr val="bg1"/>
                </a:solidFill>
              </a:rPr>
              <a:t>New: Dec 28, 2021</a:t>
            </a:r>
            <a:endParaRPr kumimoji="1" lang="ja-JP" altLang="en-US" sz="1400" b="1" dirty="0">
              <a:solidFill>
                <a:schemeClr val="bg1"/>
              </a:solidFill>
            </a:endParaRPr>
          </a:p>
        </p:txBody>
      </p:sp>
    </p:spTree>
    <p:extLst>
      <p:ext uri="{BB962C8B-B14F-4D97-AF65-F5344CB8AC3E}">
        <p14:creationId xmlns:p14="http://schemas.microsoft.com/office/powerpoint/2010/main" val="340095478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05FA16B-F1E8-4056-9A6F-CB375BEED638}"/>
              </a:ext>
            </a:extLst>
          </p:cNvPr>
          <p:cNvPicPr>
            <a:picLocks noChangeAspect="1"/>
          </p:cNvPicPr>
          <p:nvPr/>
        </p:nvPicPr>
        <p:blipFill rotWithShape="1">
          <a:blip r:embed="rId3"/>
          <a:srcRect l="21317" t="12119" r="12491" b="21651"/>
          <a:stretch/>
        </p:blipFill>
        <p:spPr>
          <a:xfrm>
            <a:off x="5652120" y="3557575"/>
            <a:ext cx="3024336" cy="3179457"/>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Extract cell from </a:t>
            </a:r>
            <a:r>
              <a:rPr lang="en-US" altLang="ja-JP" sz="3600" b="1" dirty="0" err="1">
                <a:solidFill>
                  <a:srgbClr val="0000FF"/>
                </a:solidFill>
              </a:rPr>
              <a:t>cif</a:t>
            </a:r>
            <a:r>
              <a:rPr lang="en-US" altLang="ja-JP" sz="3600" b="1" dirty="0">
                <a:solidFill>
                  <a:srgbClr val="0000FF"/>
                </a:solidFill>
              </a:rPr>
              <a:t>: Perl</a:t>
            </a:r>
          </a:p>
        </p:txBody>
      </p:sp>
      <p:sp>
        <p:nvSpPr>
          <p:cNvPr id="27" name="テキスト ボックス 26"/>
          <p:cNvSpPr txBox="1"/>
          <p:nvPr/>
        </p:nvSpPr>
        <p:spPr>
          <a:xfrm>
            <a:off x="35496" y="620688"/>
            <a:ext cx="9001896" cy="4801314"/>
          </a:xfrm>
          <a:prstGeom prst="rect">
            <a:avLst/>
          </a:prstGeom>
          <a:noFill/>
        </p:spPr>
        <p:txBody>
          <a:bodyPr wrap="square" rtlCol="0">
            <a:spAutoFit/>
          </a:bodyPr>
          <a:lstStyle/>
          <a:p>
            <a:pPr marL="342900" indent="-342900" defTabSz="457200" fontAlgn="auto">
              <a:spcBef>
                <a:spcPts val="0"/>
              </a:spcBef>
              <a:spcAft>
                <a:spcPts val="0"/>
              </a:spcAft>
              <a:buAutoNum type="arabicPeriod"/>
              <a:defRPr/>
            </a:pPr>
            <a:r>
              <a:rPr kumimoji="0" lang="en-US" altLang="ja-JP" sz="1800" b="0" i="0" u="none" strike="noStrike" kern="1200" cap="none" spc="0" normalizeH="0" baseline="0" noProof="0" dirty="0">
                <a:ln>
                  <a:noFill/>
                </a:ln>
                <a:effectLst/>
                <a:uLnTx/>
                <a:uFillTx/>
                <a:latin typeface="Times New Roman"/>
                <a:ea typeface="ＭＳ Ｐゴシック"/>
                <a:cs typeface="+mn-cs"/>
              </a:rPr>
              <a:t>Execute Launcher.exe</a:t>
            </a:r>
            <a:b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9900"/>
                </a:solidFill>
                <a:effectLst/>
                <a:uLnTx/>
                <a:uFillTx/>
                <a:latin typeface="Times New Roman"/>
                <a:ea typeface="ＭＳ Ｐゴシック"/>
                <a:cs typeface="+mn-cs"/>
              </a:rPr>
              <a:t>   d:\Programs\Launcher.exe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Choose ‘CIF’ =&gt; ‘Ext</a:t>
            </a:r>
            <a:r>
              <a:rPr kumimoji="0" lang="ja-JP" altLang="en-US" sz="1800" dirty="0">
                <a:solidFill>
                  <a:srgbClr val="FF0000"/>
                </a:solidFill>
                <a:latin typeface="Times New Roman"/>
                <a:ea typeface="ＭＳ Ｐゴシック"/>
              </a:rPr>
              <a:t> </a:t>
            </a:r>
            <a:r>
              <a:rPr kumimoji="0" lang="en-US" altLang="ja-JP" sz="1800" dirty="0">
                <a:solidFill>
                  <a:srgbClr val="FF0000"/>
                </a:solidFill>
                <a:latin typeface="Times New Roman"/>
                <a:ea typeface="ＭＳ Ｐゴシック"/>
              </a:rPr>
              <a:t>Cell’</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Choose a </a:t>
            </a:r>
            <a:r>
              <a:rPr kumimoji="0" lang="en-US" altLang="ja-JP" sz="1800" dirty="0" err="1">
                <a:solidFill>
                  <a:srgbClr val="FF0000"/>
                </a:solidFill>
                <a:latin typeface="Times New Roman"/>
                <a:ea typeface="ＭＳ Ｐゴシック"/>
              </a:rPr>
              <a:t>cif</a:t>
            </a:r>
            <a:r>
              <a:rPr kumimoji="0" lang="en-US" altLang="ja-JP" sz="1800" dirty="0">
                <a:solidFill>
                  <a:srgbClr val="FF0000"/>
                </a:solidFill>
                <a:latin typeface="Times New Roman"/>
                <a:ea typeface="ＭＳ Ｐゴシック"/>
              </a:rPr>
              <a:t> file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Edit arguments:</a:t>
            </a:r>
            <a:br>
              <a:rPr kumimoji="0" lang="en-US" altLang="ja-JP" sz="1800" dirty="0">
                <a:solidFill>
                  <a:srgbClr val="FF0000"/>
                </a:solidFill>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Do not change</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--Action=</a:t>
            </a:r>
            <a:r>
              <a:rPr kumimoji="0" lang="en-US" altLang="ja-JP" sz="1800" dirty="0" err="1">
                <a:latin typeface="Times New Roman"/>
                <a:ea typeface="ＭＳ Ｐゴシック"/>
              </a:rPr>
              <a:t>ExtractCell</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Number of atoms to be extracted</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nOutputAtom</a:t>
            </a:r>
            <a:r>
              <a:rPr kumimoji="0" lang="en-US" altLang="ja-JP" sz="1800" dirty="0">
                <a:latin typeface="Times New Roman"/>
                <a:ea typeface="ＭＳ Ｐゴシック"/>
              </a:rPr>
              <a:t>=100</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Margin of lattice parameters to fit the extracted cell</a:t>
            </a:r>
            <a:br>
              <a:rPr kumimoji="0" lang="en-US" altLang="ja-JP" sz="1800" dirty="0">
                <a:solidFill>
                  <a:srgbClr val="0000FF"/>
                </a:solidFill>
                <a:latin typeface="Times New Roman"/>
                <a:ea typeface="ＭＳ Ｐゴシック"/>
              </a:rPr>
            </a:br>
            <a:r>
              <a:rPr kumimoji="0" lang="en-US" altLang="ja-JP" sz="1800" dirty="0">
                <a:solidFill>
                  <a:srgbClr val="0000FF"/>
                </a:solidFill>
                <a:latin typeface="Times New Roman"/>
                <a:ea typeface="ＭＳ Ｐゴシック"/>
              </a:rPr>
              <a:t># in the new unit cell. [Angstrom]</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LatticeMargin</a:t>
            </a:r>
            <a:r>
              <a:rPr kumimoji="0" lang="en-US" altLang="ja-JP" sz="1800" dirty="0">
                <a:latin typeface="Times New Roman"/>
                <a:ea typeface="ＭＳ Ｐゴシック"/>
              </a:rPr>
              <a:t>=1.0</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Input file</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F:\data-COE\crystal\RDF\a300.cif</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Output file</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F:\data-COE\crystal\RDF\a300-Extracted.cif</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Output: a300-Extractedcif</a:t>
            </a:r>
          </a:p>
        </p:txBody>
      </p:sp>
      <p:pic>
        <p:nvPicPr>
          <p:cNvPr id="3" name="図 2">
            <a:extLst>
              <a:ext uri="{FF2B5EF4-FFF2-40B4-BE49-F238E27FC236}">
                <a16:creationId xmlns:a16="http://schemas.microsoft.com/office/drawing/2014/main" id="{F278300B-DDEC-4D64-8CC8-1D706458C331}"/>
              </a:ext>
            </a:extLst>
          </p:cNvPr>
          <p:cNvPicPr>
            <a:picLocks noChangeAspect="1"/>
          </p:cNvPicPr>
          <p:nvPr/>
        </p:nvPicPr>
        <p:blipFill rotWithShape="1">
          <a:blip r:embed="rId4"/>
          <a:srcRect l="23524" t="10019" r="5871" b="22701"/>
          <a:stretch/>
        </p:blipFill>
        <p:spPr>
          <a:xfrm>
            <a:off x="5541104" y="548680"/>
            <a:ext cx="3279368" cy="3283337"/>
          </a:xfrm>
          <a:prstGeom prst="rect">
            <a:avLst/>
          </a:prstGeom>
        </p:spPr>
      </p:pic>
      <p:sp>
        <p:nvSpPr>
          <p:cNvPr id="9" name="テキスト ボックス 8">
            <a:extLst>
              <a:ext uri="{FF2B5EF4-FFF2-40B4-BE49-F238E27FC236}">
                <a16:creationId xmlns:a16="http://schemas.microsoft.com/office/drawing/2014/main" id="{C001E048-30F3-444B-B767-FEDB15C3C3CB}"/>
              </a:ext>
            </a:extLst>
          </p:cNvPr>
          <p:cNvSpPr txBox="1"/>
          <p:nvPr/>
        </p:nvSpPr>
        <p:spPr>
          <a:xfrm>
            <a:off x="4894788" y="3797034"/>
            <a:ext cx="2629540" cy="461665"/>
          </a:xfrm>
          <a:prstGeom prst="rect">
            <a:avLst/>
          </a:prstGeom>
          <a:solidFill>
            <a:schemeClr val="bg1"/>
          </a:solidFill>
        </p:spPr>
        <p:txBody>
          <a:bodyPr wrap="square">
            <a:spAutoFit/>
          </a:bodyPr>
          <a:lstStyle/>
          <a:p>
            <a:pPr defTabSz="457200" fontAlgn="auto">
              <a:spcBef>
                <a:spcPts val="0"/>
              </a:spcBef>
              <a:spcAft>
                <a:spcPts val="0"/>
              </a:spcAft>
              <a:defRPr/>
            </a:pPr>
            <a:r>
              <a:rPr kumimoji="0" lang="en-US" altLang="ja-JP" sz="2400" b="1" dirty="0">
                <a:solidFill>
                  <a:srgbClr val="0000FF"/>
                </a:solidFill>
                <a:latin typeface="Times New Roman"/>
                <a:ea typeface="ＭＳ Ｐゴシック"/>
              </a:rPr>
              <a:t>a300-Extracted.cif</a:t>
            </a:r>
          </a:p>
        </p:txBody>
      </p:sp>
      <p:sp>
        <p:nvSpPr>
          <p:cNvPr id="10" name="テキスト ボックス 9">
            <a:extLst>
              <a:ext uri="{FF2B5EF4-FFF2-40B4-BE49-F238E27FC236}">
                <a16:creationId xmlns:a16="http://schemas.microsoft.com/office/drawing/2014/main" id="{5830BCEF-4357-41F9-AEFC-5A1EF5840F41}"/>
              </a:ext>
            </a:extLst>
          </p:cNvPr>
          <p:cNvSpPr txBox="1"/>
          <p:nvPr/>
        </p:nvSpPr>
        <p:spPr>
          <a:xfrm>
            <a:off x="4680520" y="774133"/>
            <a:ext cx="4572000" cy="461665"/>
          </a:xfrm>
          <a:prstGeom prst="rect">
            <a:avLst/>
          </a:prstGeom>
          <a:noFill/>
        </p:spPr>
        <p:txBody>
          <a:bodyPr wrap="square">
            <a:spAutoFit/>
          </a:bodyPr>
          <a:lstStyle/>
          <a:p>
            <a:pPr defTabSz="457200" fontAlgn="auto">
              <a:spcBef>
                <a:spcPts val="0"/>
              </a:spcBef>
              <a:spcAft>
                <a:spcPts val="0"/>
              </a:spcAft>
              <a:defRPr/>
            </a:pPr>
            <a:r>
              <a:rPr kumimoji="0" lang="en-US" altLang="ja-JP" sz="2400" b="1" dirty="0">
                <a:solidFill>
                  <a:srgbClr val="0000FF"/>
                </a:solidFill>
                <a:latin typeface="Times New Roman"/>
                <a:ea typeface="ＭＳ Ｐゴシック"/>
              </a:rPr>
              <a:t>a300.cif</a:t>
            </a:r>
          </a:p>
        </p:txBody>
      </p:sp>
    </p:spTree>
    <p:extLst>
      <p:ext uri="{BB962C8B-B14F-4D97-AF65-F5344CB8AC3E}">
        <p14:creationId xmlns:p14="http://schemas.microsoft.com/office/powerpoint/2010/main" val="277830933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Extract cluster from </a:t>
            </a:r>
            <a:r>
              <a:rPr lang="en-US" altLang="ja-JP" sz="3600" b="1" dirty="0" err="1">
                <a:solidFill>
                  <a:srgbClr val="0000FF"/>
                </a:solidFill>
              </a:rPr>
              <a:t>cif</a:t>
            </a:r>
            <a:r>
              <a:rPr lang="en-US" altLang="ja-JP" sz="3600" b="1" dirty="0">
                <a:solidFill>
                  <a:srgbClr val="0000FF"/>
                </a:solidFill>
              </a:rPr>
              <a:t>: Perl</a:t>
            </a:r>
          </a:p>
        </p:txBody>
      </p:sp>
      <p:sp>
        <p:nvSpPr>
          <p:cNvPr id="27" name="テキスト ボックス 26"/>
          <p:cNvSpPr txBox="1"/>
          <p:nvPr/>
        </p:nvSpPr>
        <p:spPr>
          <a:xfrm>
            <a:off x="35496" y="620688"/>
            <a:ext cx="9001896" cy="4247317"/>
          </a:xfrm>
          <a:prstGeom prst="rect">
            <a:avLst/>
          </a:prstGeom>
          <a:noFill/>
        </p:spPr>
        <p:txBody>
          <a:bodyPr wrap="square" rtlCol="0">
            <a:spAutoFit/>
          </a:bodyPr>
          <a:lstStyle/>
          <a:p>
            <a:pPr marL="342900" indent="-342900" defTabSz="457200" fontAlgn="auto">
              <a:spcBef>
                <a:spcPts val="0"/>
              </a:spcBef>
              <a:spcAft>
                <a:spcPts val="0"/>
              </a:spcAft>
              <a:buAutoNum type="arabicPeriod"/>
              <a:defRPr/>
            </a:pPr>
            <a:r>
              <a:rPr kumimoji="0" lang="en-US" altLang="ja-JP" sz="1800" b="0" i="0" u="none" strike="noStrike" kern="1200" cap="none" spc="0" normalizeH="0" baseline="0" noProof="0" dirty="0">
                <a:ln>
                  <a:noFill/>
                </a:ln>
                <a:effectLst/>
                <a:uLnTx/>
                <a:uFillTx/>
                <a:latin typeface="Times New Roman"/>
                <a:ea typeface="ＭＳ Ｐゴシック"/>
                <a:cs typeface="+mn-cs"/>
              </a:rPr>
              <a:t>Execute Launcher.exe</a:t>
            </a:r>
            <a:b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9900"/>
                </a:solidFill>
                <a:effectLst/>
                <a:uLnTx/>
                <a:uFillTx/>
                <a:latin typeface="Times New Roman"/>
                <a:ea typeface="ＭＳ Ｐゴシック"/>
                <a:cs typeface="+mn-cs"/>
              </a:rPr>
              <a:t>   d:\Programs\Launcher.exe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Choose ‘CIF’ =&gt; ‘Ext Cluster’</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Choose a </a:t>
            </a:r>
            <a:r>
              <a:rPr kumimoji="0" lang="en-US" altLang="ja-JP" sz="1800" dirty="0" err="1">
                <a:solidFill>
                  <a:srgbClr val="FF0000"/>
                </a:solidFill>
                <a:latin typeface="Times New Roman"/>
                <a:ea typeface="ＭＳ Ｐゴシック"/>
              </a:rPr>
              <a:t>cif</a:t>
            </a:r>
            <a:r>
              <a:rPr kumimoji="0" lang="en-US" altLang="ja-JP" sz="1800" dirty="0">
                <a:solidFill>
                  <a:srgbClr val="FF0000"/>
                </a:solidFill>
                <a:latin typeface="Times New Roman"/>
                <a:ea typeface="ＭＳ Ｐゴシック"/>
              </a:rPr>
              <a:t> file</a:t>
            </a:r>
          </a:p>
          <a:p>
            <a:pPr marL="342900" indent="-342900" defTabSz="457200" fontAlgn="auto">
              <a:spcBef>
                <a:spcPts val="0"/>
              </a:spcBef>
              <a:spcAft>
                <a:spcPts val="0"/>
              </a:spcAft>
              <a:buFontTx/>
              <a:buAutoNum type="arabicPeriod"/>
              <a:defRPr/>
            </a:pPr>
            <a:r>
              <a:rPr kumimoji="0" lang="en-US" altLang="ja-JP" sz="1800" dirty="0">
                <a:solidFill>
                  <a:srgbClr val="FF0000"/>
                </a:solidFill>
                <a:latin typeface="Times New Roman"/>
                <a:ea typeface="ＭＳ Ｐゴシック"/>
              </a:rPr>
              <a:t>Edit arguments:</a:t>
            </a:r>
            <a:br>
              <a:rPr kumimoji="0" lang="en-US" altLang="ja-JP" sz="1800" dirty="0">
                <a:solidFill>
                  <a:srgbClr val="FF0000"/>
                </a:solidFill>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Origin of cluster to be extracted</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--Origin=0.5,0.5,0.5</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Maximum distance to extract cluster</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--Radius=6.0</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Input CIF file</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F:\data-COE\crystal\RDF\a300.cif</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a:t>
            </a:r>
            <a:r>
              <a:rPr kumimoji="0" lang="ja-JP" altLang="en-US" sz="1800" dirty="0">
                <a:solidFill>
                  <a:srgbClr val="0000FF"/>
                </a:solidFill>
                <a:latin typeface="Times New Roman"/>
                <a:ea typeface="ＭＳ Ｐゴシック"/>
              </a:rPr>
              <a:t> </a:t>
            </a:r>
            <a:r>
              <a:rPr kumimoji="0" lang="en-US" altLang="ja-JP" sz="1800" dirty="0">
                <a:solidFill>
                  <a:srgbClr val="0000FF"/>
                </a:solidFill>
                <a:latin typeface="Times New Roman"/>
                <a:ea typeface="ＭＳ Ｐゴシック"/>
              </a:rPr>
              <a:t>Output file</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a300-cluster.cif</a:t>
            </a:r>
          </a:p>
          <a:p>
            <a:pPr marL="342900" indent="-342900" defTabSz="457200" fontAlgn="auto">
              <a:spcBef>
                <a:spcPts val="0"/>
              </a:spcBef>
              <a:spcAft>
                <a:spcPts val="0"/>
              </a:spcAft>
              <a:buFontTx/>
              <a:buAutoNum type="arabicPeriod"/>
              <a:defRPr/>
            </a:pPr>
            <a:r>
              <a:rPr kumimoji="0" lang="en-US" altLang="ja-JP" sz="1800" dirty="0">
                <a:solidFill>
                  <a:srgbClr val="FF0000"/>
                </a:solidFill>
                <a:latin typeface="Times New Roman"/>
                <a:ea typeface="ＭＳ Ｐゴシック"/>
              </a:rPr>
              <a:t>Output: a300-cluster.cif</a:t>
            </a:r>
          </a:p>
          <a:p>
            <a:pPr marL="342900" indent="-342900" defTabSz="457200" fontAlgn="auto">
              <a:spcBef>
                <a:spcPts val="0"/>
              </a:spcBef>
              <a:spcAft>
                <a:spcPts val="0"/>
              </a:spcAft>
              <a:buAutoNum type="arabicPeriod"/>
              <a:defRPr/>
            </a:pPr>
            <a:endParaRPr kumimoji="0" lang="en-US" altLang="ja-JP" sz="1800" dirty="0">
              <a:solidFill>
                <a:srgbClr val="FF0000"/>
              </a:solidFill>
              <a:latin typeface="Times New Roman"/>
              <a:ea typeface="ＭＳ Ｐゴシック"/>
            </a:endParaRPr>
          </a:p>
        </p:txBody>
      </p:sp>
      <p:pic>
        <p:nvPicPr>
          <p:cNvPr id="4" name="図 3">
            <a:extLst>
              <a:ext uri="{FF2B5EF4-FFF2-40B4-BE49-F238E27FC236}">
                <a16:creationId xmlns:a16="http://schemas.microsoft.com/office/drawing/2014/main" id="{74D4958A-C04A-41D0-AB00-48DB2BE6364D}"/>
              </a:ext>
            </a:extLst>
          </p:cNvPr>
          <p:cNvPicPr>
            <a:picLocks noChangeAspect="1"/>
          </p:cNvPicPr>
          <p:nvPr/>
        </p:nvPicPr>
        <p:blipFill rotWithShape="1">
          <a:blip r:embed="rId3"/>
          <a:srcRect l="23524" t="53132" r="53309" b="24800"/>
          <a:stretch/>
        </p:blipFill>
        <p:spPr>
          <a:xfrm>
            <a:off x="5796136" y="4005064"/>
            <a:ext cx="2392200" cy="2394149"/>
          </a:xfrm>
          <a:prstGeom prst="rect">
            <a:avLst/>
          </a:prstGeom>
        </p:spPr>
      </p:pic>
      <p:pic>
        <p:nvPicPr>
          <p:cNvPr id="5" name="図 4">
            <a:extLst>
              <a:ext uri="{FF2B5EF4-FFF2-40B4-BE49-F238E27FC236}">
                <a16:creationId xmlns:a16="http://schemas.microsoft.com/office/drawing/2014/main" id="{97BF7D33-2DE8-4ED3-9FCB-6EC462C918BF}"/>
              </a:ext>
            </a:extLst>
          </p:cNvPr>
          <p:cNvPicPr>
            <a:picLocks noChangeAspect="1"/>
          </p:cNvPicPr>
          <p:nvPr/>
        </p:nvPicPr>
        <p:blipFill rotWithShape="1">
          <a:blip r:embed="rId4"/>
          <a:srcRect l="18008" t="11150" r="12491" b="24800"/>
          <a:stretch/>
        </p:blipFill>
        <p:spPr>
          <a:xfrm>
            <a:off x="5580112" y="692696"/>
            <a:ext cx="3272232" cy="3168352"/>
          </a:xfrm>
          <a:prstGeom prst="rect">
            <a:avLst/>
          </a:prstGeom>
        </p:spPr>
      </p:pic>
      <p:sp>
        <p:nvSpPr>
          <p:cNvPr id="6" name="テキスト ボックス 5">
            <a:extLst>
              <a:ext uri="{FF2B5EF4-FFF2-40B4-BE49-F238E27FC236}">
                <a16:creationId xmlns:a16="http://schemas.microsoft.com/office/drawing/2014/main" id="{04EBD040-F42F-40DA-903B-D76DD48B5D3A}"/>
              </a:ext>
            </a:extLst>
          </p:cNvPr>
          <p:cNvSpPr txBox="1"/>
          <p:nvPr/>
        </p:nvSpPr>
        <p:spPr>
          <a:xfrm>
            <a:off x="4139952" y="4119463"/>
            <a:ext cx="2286434" cy="461665"/>
          </a:xfrm>
          <a:prstGeom prst="rect">
            <a:avLst/>
          </a:prstGeom>
          <a:noFill/>
        </p:spPr>
        <p:txBody>
          <a:bodyPr wrap="square">
            <a:spAutoFit/>
          </a:bodyPr>
          <a:lstStyle/>
          <a:p>
            <a:pPr defTabSz="457200" fontAlgn="auto">
              <a:spcBef>
                <a:spcPts val="0"/>
              </a:spcBef>
              <a:spcAft>
                <a:spcPts val="0"/>
              </a:spcAft>
              <a:defRPr/>
            </a:pPr>
            <a:r>
              <a:rPr kumimoji="0" lang="en-US" altLang="ja-JP" sz="2400" b="1" dirty="0">
                <a:solidFill>
                  <a:srgbClr val="0000FF"/>
                </a:solidFill>
                <a:latin typeface="Times New Roman"/>
                <a:ea typeface="ＭＳ Ｐゴシック"/>
              </a:rPr>
              <a:t>a300-cluster.cif</a:t>
            </a:r>
          </a:p>
        </p:txBody>
      </p:sp>
      <p:sp>
        <p:nvSpPr>
          <p:cNvPr id="7" name="テキスト ボックス 6">
            <a:extLst>
              <a:ext uri="{FF2B5EF4-FFF2-40B4-BE49-F238E27FC236}">
                <a16:creationId xmlns:a16="http://schemas.microsoft.com/office/drawing/2014/main" id="{02509DCB-9FE8-4648-884F-328EB2B9E03B}"/>
              </a:ext>
            </a:extLst>
          </p:cNvPr>
          <p:cNvSpPr txBox="1"/>
          <p:nvPr/>
        </p:nvSpPr>
        <p:spPr>
          <a:xfrm>
            <a:off x="4680520" y="774133"/>
            <a:ext cx="4572000" cy="461665"/>
          </a:xfrm>
          <a:prstGeom prst="rect">
            <a:avLst/>
          </a:prstGeom>
          <a:noFill/>
        </p:spPr>
        <p:txBody>
          <a:bodyPr wrap="square">
            <a:spAutoFit/>
          </a:bodyPr>
          <a:lstStyle/>
          <a:p>
            <a:pPr defTabSz="457200" fontAlgn="auto">
              <a:spcBef>
                <a:spcPts val="0"/>
              </a:spcBef>
              <a:spcAft>
                <a:spcPts val="0"/>
              </a:spcAft>
              <a:defRPr/>
            </a:pPr>
            <a:r>
              <a:rPr kumimoji="0" lang="en-US" altLang="ja-JP" sz="2400" b="1" dirty="0">
                <a:solidFill>
                  <a:srgbClr val="0000FF"/>
                </a:solidFill>
                <a:latin typeface="Times New Roman"/>
                <a:ea typeface="ＭＳ Ｐゴシック"/>
              </a:rPr>
              <a:t>a300.cif</a:t>
            </a:r>
          </a:p>
        </p:txBody>
      </p:sp>
    </p:spTree>
    <p:extLst>
      <p:ext uri="{BB962C8B-B14F-4D97-AF65-F5344CB8AC3E}">
        <p14:creationId xmlns:p14="http://schemas.microsoft.com/office/powerpoint/2010/main" val="9497993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Make superlattice: Perl</a:t>
            </a:r>
          </a:p>
        </p:txBody>
      </p:sp>
      <p:sp>
        <p:nvSpPr>
          <p:cNvPr id="27" name="テキスト ボックス 26"/>
          <p:cNvSpPr txBox="1"/>
          <p:nvPr/>
        </p:nvSpPr>
        <p:spPr>
          <a:xfrm>
            <a:off x="35496" y="620688"/>
            <a:ext cx="9001896" cy="5078313"/>
          </a:xfrm>
          <a:prstGeom prst="rect">
            <a:avLst/>
          </a:prstGeom>
          <a:noFill/>
        </p:spPr>
        <p:txBody>
          <a:bodyPr wrap="square" rtlCol="0">
            <a:spAutoFit/>
          </a:bodyPr>
          <a:lstStyle/>
          <a:p>
            <a:pPr marL="342900" marR="0" lvl="0" indent="-342900" algn="l" defTabSz="457200" rtl="0" eaLnBrk="0" fontAlgn="auto" latinLnBrk="0" hangingPunct="0">
              <a:lnSpc>
                <a:spcPct val="100000"/>
              </a:lnSpc>
              <a:spcBef>
                <a:spcPts val="0"/>
              </a:spcBef>
              <a:spcAft>
                <a:spcPts val="0"/>
              </a:spcAft>
              <a:buClrTx/>
              <a:buSzTx/>
              <a:buFontTx/>
              <a:buAutoNum type="arabicPeriod"/>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Execute Launcher.exe</a:t>
            </a:r>
            <a:b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9900"/>
                </a:solidFill>
                <a:effectLst/>
                <a:uLnTx/>
                <a:uFillTx/>
                <a:latin typeface="Times New Roman"/>
                <a:ea typeface="ＭＳ Ｐゴシック"/>
                <a:cs typeface="+mn-cs"/>
              </a:rPr>
              <a:t>   d:\Programs\Launcher.exe</a:t>
            </a:r>
          </a:p>
          <a:p>
            <a:pPr marL="342900" marR="0" lvl="0" indent="-342900" algn="l" defTabSz="457200" rtl="0" eaLnBrk="0" fontAlgn="auto" latinLnBrk="0" hangingPunct="0">
              <a:lnSpc>
                <a:spcPct val="100000"/>
              </a:lnSpc>
              <a:spcBef>
                <a:spcPts val="0"/>
              </a:spcBef>
              <a:spcAft>
                <a:spcPts val="0"/>
              </a:spcAft>
              <a:buClrTx/>
              <a:buSzTx/>
              <a:buFontTx/>
              <a:buAutoNum type="arabicPeriod"/>
              <a:tabLst/>
              <a:defRPr/>
            </a:pPr>
            <a: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Choose ‘CIF’ =&gt; ‘</a:t>
            </a:r>
            <a:r>
              <a:rPr kumimoji="0" lang="en-US" altLang="ja-JP" sz="1800" b="0" i="0" u="none" strike="noStrike" kern="1200" cap="none" spc="0" normalizeH="0" baseline="0" noProof="0" dirty="0" err="1">
                <a:ln>
                  <a:noFill/>
                </a:ln>
                <a:solidFill>
                  <a:srgbClr val="FF0000"/>
                </a:solidFill>
                <a:effectLst/>
                <a:uLnTx/>
                <a:uFillTx/>
                <a:latin typeface="Times New Roman"/>
                <a:ea typeface="ＭＳ Ｐゴシック"/>
                <a:cs typeface="+mn-cs"/>
              </a:rPr>
              <a:t>MkSuperLattice</a:t>
            </a:r>
            <a: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a:t>
            </a:r>
          </a:p>
          <a:p>
            <a:pPr marL="342900" marR="0" lvl="0" indent="-342900" algn="l" defTabSz="457200" rtl="0" eaLnBrk="0" fontAlgn="auto" latinLnBrk="0" hangingPunct="0">
              <a:lnSpc>
                <a:spcPct val="100000"/>
              </a:lnSpc>
              <a:spcBef>
                <a:spcPts val="0"/>
              </a:spcBef>
              <a:spcAft>
                <a:spcPts val="0"/>
              </a:spcAft>
              <a:buClrTx/>
              <a:buSzTx/>
              <a:buFontTx/>
              <a:buAutoNum type="arabicPeriod"/>
              <a:tabLst/>
              <a:defRPr/>
            </a:pPr>
            <a: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Choose a </a:t>
            </a:r>
            <a:r>
              <a:rPr kumimoji="0" lang="en-US" altLang="ja-JP" sz="1800" b="0" i="0" u="none" strike="noStrike" kern="1200" cap="none" spc="0" normalizeH="0" baseline="0" noProof="0" dirty="0" err="1">
                <a:ln>
                  <a:noFill/>
                </a:ln>
                <a:solidFill>
                  <a:srgbClr val="FF0000"/>
                </a:solidFill>
                <a:effectLst/>
                <a:uLnTx/>
                <a:uFillTx/>
                <a:latin typeface="Times New Roman"/>
                <a:ea typeface="ＭＳ Ｐゴシック"/>
                <a:cs typeface="+mn-cs"/>
              </a:rPr>
              <a:t>cif</a:t>
            </a:r>
            <a: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 file</a:t>
            </a:r>
          </a:p>
          <a:p>
            <a:pPr marL="342900" marR="0" lvl="0" indent="-342900" algn="l" defTabSz="457200" rtl="0" eaLnBrk="0" fontAlgn="auto" latinLnBrk="0" hangingPunct="0">
              <a:lnSpc>
                <a:spcPct val="100000"/>
              </a:lnSpc>
              <a:spcBef>
                <a:spcPts val="0"/>
              </a:spcBef>
              <a:spcAft>
                <a:spcPts val="0"/>
              </a:spcAft>
              <a:buClrTx/>
              <a:buSzTx/>
              <a:buFontTx/>
              <a:buAutoNum type="arabicPeriod"/>
              <a:tabLst/>
              <a:defRPr/>
            </a:pPr>
            <a: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Edit arguments:</a:t>
            </a:r>
            <a:b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Do not change</a:t>
            </a:r>
            <a:b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--Action=shift</a:t>
            </a:r>
            <a:b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Translation vectors of internal coordinate</a:t>
            </a:r>
            <a:b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--Shift=0,0,0</a:t>
            </a:r>
            <a:b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For solid-solution (occ &lt; 1.0) </a:t>
            </a:r>
            <a:r>
              <a:rPr kumimoji="0" lang="en-US" altLang="ja-JP" sz="1800" b="0" i="0" u="none" strike="noStrike" kern="1200" cap="none" spc="0" normalizeH="0" baseline="0" noProof="0" dirty="0" err="1">
                <a:ln>
                  <a:noFill/>
                </a:ln>
                <a:solidFill>
                  <a:srgbClr val="0000FF"/>
                </a:solidFill>
                <a:effectLst/>
                <a:uLnTx/>
                <a:uFillTx/>
                <a:latin typeface="Times New Roman"/>
                <a:ea typeface="ＭＳ Ｐゴシック"/>
                <a:cs typeface="+mn-cs"/>
              </a:rPr>
              <a:t>cif</a:t>
            </a: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 file. If </a:t>
            </a:r>
            <a:r>
              <a:rPr kumimoji="0" lang="en-US" altLang="ja-JP" sz="1800" b="0" i="0" u="none" strike="noStrike" kern="1200" cap="none" spc="0" normalizeH="0" baseline="0" noProof="0" dirty="0" err="1">
                <a:ln>
                  <a:noFill/>
                </a:ln>
                <a:solidFill>
                  <a:srgbClr val="0000FF"/>
                </a:solidFill>
                <a:effectLst/>
                <a:uLnTx/>
                <a:uFillTx/>
                <a:latin typeface="Times New Roman"/>
                <a:ea typeface="ＭＳ Ｐゴシック"/>
                <a:cs typeface="+mn-cs"/>
              </a:rPr>
              <a:t>ChooseRandomly</a:t>
            </a: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=1, script will try to distribute partially occupied sites to occ=1.0 sites</a:t>
            </a:r>
            <a:b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ChooseRandomly</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=0</a:t>
            </a:r>
            <a:b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Output file</a:t>
            </a:r>
            <a:b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OutputFile</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=F:\data-COE\crystal\conversion\MgO-FCC-superlattice.cif</a:t>
            </a:r>
            <a:b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Input file</a:t>
            </a:r>
            <a:b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 Numbers of supercells along a, b, c axes are specified after ‘:’ </a:t>
            </a:r>
            <a: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WITHOUT SPACE</a:t>
            </a:r>
            <a: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 </a:t>
            </a:r>
            <a:b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F:\data-COE\crystal\conversion\MgO-FCC.cif:</a:t>
            </a:r>
            <a: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1,1,2</a:t>
            </a:r>
          </a:p>
          <a:p>
            <a:pPr marL="342900" marR="0" lvl="0" indent="-342900" algn="l" defTabSz="457200" rtl="0" eaLnBrk="0" fontAlgn="auto" latinLnBrk="0" hangingPunct="0">
              <a:lnSpc>
                <a:spcPct val="100000"/>
              </a:lnSpc>
              <a:spcBef>
                <a:spcPts val="0"/>
              </a:spcBef>
              <a:spcAft>
                <a:spcPts val="0"/>
              </a:spcAft>
              <a:buClrTx/>
              <a:buSzTx/>
              <a:buFontTx/>
              <a:buAutoNum type="arabicPeriod"/>
              <a:tabLst/>
              <a:defRPr/>
            </a:pPr>
            <a: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Output: MgO-FCC-</a:t>
            </a:r>
            <a:r>
              <a:rPr kumimoji="0" lang="en-US" altLang="ja-JP" sz="1800" b="0" i="0" u="none" strike="noStrike" kern="1200" cap="none" spc="0" normalizeH="0" baseline="0" noProof="0" dirty="0" err="1">
                <a:ln>
                  <a:noFill/>
                </a:ln>
                <a:solidFill>
                  <a:srgbClr val="FF0000"/>
                </a:solidFill>
                <a:effectLst/>
                <a:uLnTx/>
                <a:uFillTx/>
                <a:latin typeface="Times New Roman"/>
                <a:ea typeface="ＭＳ Ｐゴシック"/>
                <a:cs typeface="+mn-cs"/>
              </a:rPr>
              <a:t>superlattice.cif</a:t>
            </a:r>
            <a:endPar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0157731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Powder XRD simulation</a:t>
            </a:r>
          </a:p>
        </p:txBody>
      </p:sp>
      <p:pic>
        <p:nvPicPr>
          <p:cNvPr id="5" name="図 4">
            <a:extLst>
              <a:ext uri="{FF2B5EF4-FFF2-40B4-BE49-F238E27FC236}">
                <a16:creationId xmlns:a16="http://schemas.microsoft.com/office/drawing/2014/main" id="{9B9F66B4-EE95-7670-BFAA-43C1B39DBC2F}"/>
              </a:ext>
            </a:extLst>
          </p:cNvPr>
          <p:cNvPicPr>
            <a:picLocks noChangeAspect="1"/>
          </p:cNvPicPr>
          <p:nvPr/>
        </p:nvPicPr>
        <p:blipFill>
          <a:blip r:embed="rId3"/>
          <a:stretch>
            <a:fillRect/>
          </a:stretch>
        </p:blipFill>
        <p:spPr>
          <a:xfrm>
            <a:off x="251520" y="665566"/>
            <a:ext cx="4495800" cy="6019800"/>
          </a:xfrm>
          <a:prstGeom prst="rect">
            <a:avLst/>
          </a:prstGeom>
        </p:spPr>
      </p:pic>
      <p:sp>
        <p:nvSpPr>
          <p:cNvPr id="6" name="正方形/長方形 5">
            <a:extLst>
              <a:ext uri="{FF2B5EF4-FFF2-40B4-BE49-F238E27FC236}">
                <a16:creationId xmlns:a16="http://schemas.microsoft.com/office/drawing/2014/main" id="{6C72E6C1-0D89-8AFD-D63E-55C73C7D1D91}"/>
              </a:ext>
            </a:extLst>
          </p:cNvPr>
          <p:cNvSpPr/>
          <p:nvPr/>
        </p:nvSpPr>
        <p:spPr>
          <a:xfrm>
            <a:off x="179512" y="4581128"/>
            <a:ext cx="1512168"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ED6D926E-48F4-7ACB-F364-D20C3D41D55B}"/>
              </a:ext>
            </a:extLst>
          </p:cNvPr>
          <p:cNvPicPr>
            <a:picLocks noChangeAspect="1"/>
          </p:cNvPicPr>
          <p:nvPr/>
        </p:nvPicPr>
        <p:blipFill>
          <a:blip r:embed="rId4"/>
          <a:stretch>
            <a:fillRect/>
          </a:stretch>
        </p:blipFill>
        <p:spPr>
          <a:xfrm>
            <a:off x="2499420" y="699694"/>
            <a:ext cx="5915025" cy="3114675"/>
          </a:xfrm>
          <a:prstGeom prst="rect">
            <a:avLst/>
          </a:prstGeom>
        </p:spPr>
      </p:pic>
    </p:spTree>
    <p:extLst>
      <p:ext uri="{BB962C8B-B14F-4D97-AF65-F5344CB8AC3E}">
        <p14:creationId xmlns:p14="http://schemas.microsoft.com/office/powerpoint/2010/main" val="47893305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Make superlattice: Perl</a:t>
            </a:r>
          </a:p>
        </p:txBody>
      </p:sp>
      <p:sp>
        <p:nvSpPr>
          <p:cNvPr id="27" name="テキスト ボックス 26"/>
          <p:cNvSpPr txBox="1"/>
          <p:nvPr/>
        </p:nvSpPr>
        <p:spPr>
          <a:xfrm>
            <a:off x="35496" y="620688"/>
            <a:ext cx="9001896" cy="2031325"/>
          </a:xfrm>
          <a:prstGeom prst="rect">
            <a:avLst/>
          </a:prstGeom>
          <a:noFill/>
        </p:spPr>
        <p:txBody>
          <a:bodyPr wrap="square" rtlCol="0">
            <a:spAutoFit/>
          </a:bodyPr>
          <a:lstStyle/>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Edit arguments:</a:t>
            </a:r>
            <a:br>
              <a:rPr kumimoji="0" lang="en-US" altLang="ja-JP" sz="1800" dirty="0">
                <a:solidFill>
                  <a:srgbClr val="FF0000"/>
                </a:solidFill>
                <a:latin typeface="Times New Roman"/>
                <a:ea typeface="ＭＳ Ｐゴシック"/>
              </a:rPr>
            </a:br>
            <a:r>
              <a:rPr kumimoji="0" lang="en-US" altLang="ja-JP" sz="1800" dirty="0">
                <a:latin typeface="Times New Roman"/>
                <a:ea typeface="ＭＳ Ｐゴシック"/>
              </a:rPr>
              <a:t>--Action=shift</a:t>
            </a:r>
            <a:br>
              <a:rPr kumimoji="0" lang="en-US" altLang="ja-JP" sz="1800" dirty="0">
                <a:latin typeface="Times New Roman"/>
                <a:ea typeface="ＭＳ Ｐゴシック"/>
              </a:rPr>
            </a:br>
            <a:r>
              <a:rPr kumimoji="0" lang="en-US" altLang="ja-JP" sz="1800" dirty="0">
                <a:latin typeface="Times New Roman"/>
                <a:ea typeface="ＭＳ Ｐゴシック"/>
              </a:rPr>
              <a:t>--Shift=0,0,0</a:t>
            </a:r>
            <a:br>
              <a:rPr kumimoji="0" lang="en-US" altLang="ja-JP" sz="1800" dirty="0">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ChooseRandomly</a:t>
            </a:r>
            <a:r>
              <a:rPr kumimoji="0" lang="en-US" altLang="ja-JP" sz="1800" dirty="0">
                <a:latin typeface="Times New Roman"/>
                <a:ea typeface="ＭＳ Ｐゴシック"/>
              </a:rPr>
              <a:t>=0</a:t>
            </a:r>
            <a:br>
              <a:rPr kumimoji="0" lang="en-US" altLang="ja-JP" sz="1800" dirty="0">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OutputFile</a:t>
            </a:r>
            <a:r>
              <a:rPr kumimoji="0" lang="en-US" altLang="ja-JP" sz="1800" dirty="0">
                <a:latin typeface="Times New Roman"/>
                <a:ea typeface="ＭＳ Ｐゴシック"/>
              </a:rPr>
              <a:t>=F:\data-COE\crystal\conversion\MgO-FCC-superlattice.cif</a:t>
            </a:r>
            <a:br>
              <a:rPr kumimoji="0" lang="en-US" altLang="ja-JP" sz="1800" dirty="0">
                <a:latin typeface="Times New Roman"/>
                <a:ea typeface="ＭＳ Ｐゴシック"/>
              </a:rPr>
            </a:br>
            <a:r>
              <a:rPr kumimoji="0" lang="en-US" altLang="ja-JP" sz="1800" dirty="0">
                <a:latin typeface="Times New Roman"/>
                <a:ea typeface="ＭＳ Ｐゴシック"/>
              </a:rPr>
              <a:t>F:\data-COE\crystal\conversion\MgO-FCC.cif:</a:t>
            </a:r>
            <a:r>
              <a:rPr kumimoji="0" lang="en-US" altLang="ja-JP" sz="1800" dirty="0">
                <a:solidFill>
                  <a:srgbClr val="FF0000"/>
                </a:solidFill>
                <a:latin typeface="Times New Roman"/>
                <a:ea typeface="ＭＳ Ｐゴシック"/>
              </a:rPr>
              <a:t>1,1,2</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Output: MgO-FCC-</a:t>
            </a:r>
            <a:r>
              <a:rPr kumimoji="0" lang="en-US" altLang="ja-JP" sz="1800" dirty="0" err="1">
                <a:solidFill>
                  <a:srgbClr val="FF0000"/>
                </a:solidFill>
                <a:latin typeface="Times New Roman"/>
                <a:ea typeface="ＭＳ Ｐゴシック"/>
              </a:rPr>
              <a:t>superlattice.cif</a:t>
            </a:r>
            <a:endParaRPr kumimoji="0" lang="en-US" altLang="ja-JP" sz="1800" dirty="0">
              <a:solidFill>
                <a:srgbClr val="FF0000"/>
              </a:solidFill>
              <a:latin typeface="Times New Roman"/>
              <a:ea typeface="ＭＳ Ｐゴシック"/>
            </a:endParaRPr>
          </a:p>
        </p:txBody>
      </p:sp>
      <p:pic>
        <p:nvPicPr>
          <p:cNvPr id="4" name="図 3">
            <a:extLst>
              <a:ext uri="{FF2B5EF4-FFF2-40B4-BE49-F238E27FC236}">
                <a16:creationId xmlns:a16="http://schemas.microsoft.com/office/drawing/2014/main" id="{3AF84223-8BF0-4DCC-994F-127E16C1B14F}"/>
              </a:ext>
            </a:extLst>
          </p:cNvPr>
          <p:cNvPicPr>
            <a:picLocks noChangeAspect="1"/>
          </p:cNvPicPr>
          <p:nvPr/>
        </p:nvPicPr>
        <p:blipFill rotWithShape="1">
          <a:blip r:embed="rId3"/>
          <a:srcRect l="24626" t="35300" r="43381" b="25850"/>
          <a:stretch/>
        </p:blipFill>
        <p:spPr>
          <a:xfrm>
            <a:off x="4572000" y="3573016"/>
            <a:ext cx="2088232" cy="2664296"/>
          </a:xfrm>
          <a:prstGeom prst="rect">
            <a:avLst/>
          </a:prstGeom>
        </p:spPr>
      </p:pic>
      <p:pic>
        <p:nvPicPr>
          <p:cNvPr id="7" name="図 6">
            <a:extLst>
              <a:ext uri="{FF2B5EF4-FFF2-40B4-BE49-F238E27FC236}">
                <a16:creationId xmlns:a16="http://schemas.microsoft.com/office/drawing/2014/main" id="{76790DC6-ED62-441C-8993-289B526C3119}"/>
              </a:ext>
            </a:extLst>
          </p:cNvPr>
          <p:cNvPicPr>
            <a:picLocks noChangeAspect="1"/>
          </p:cNvPicPr>
          <p:nvPr/>
        </p:nvPicPr>
        <p:blipFill rotWithShape="1">
          <a:blip r:embed="rId4"/>
          <a:srcRect l="22420" t="23750" r="18007" b="23750"/>
          <a:stretch/>
        </p:blipFill>
        <p:spPr>
          <a:xfrm>
            <a:off x="1187624" y="3876641"/>
            <a:ext cx="2593184" cy="2401096"/>
          </a:xfrm>
          <a:prstGeom prst="rect">
            <a:avLst/>
          </a:prstGeom>
        </p:spPr>
      </p:pic>
      <p:sp>
        <p:nvSpPr>
          <p:cNvPr id="13" name="テキスト ボックス 12">
            <a:extLst>
              <a:ext uri="{FF2B5EF4-FFF2-40B4-BE49-F238E27FC236}">
                <a16:creationId xmlns:a16="http://schemas.microsoft.com/office/drawing/2014/main" id="{81257F2C-1FB2-427B-AF17-F2B7A3F49C55}"/>
              </a:ext>
            </a:extLst>
          </p:cNvPr>
          <p:cNvSpPr txBox="1"/>
          <p:nvPr/>
        </p:nvSpPr>
        <p:spPr>
          <a:xfrm>
            <a:off x="4067944" y="3140968"/>
            <a:ext cx="4572000" cy="461665"/>
          </a:xfrm>
          <a:prstGeom prst="rect">
            <a:avLst/>
          </a:prstGeom>
          <a:noFill/>
        </p:spPr>
        <p:txBody>
          <a:bodyPr wrap="square">
            <a:spAutoFit/>
          </a:bodyPr>
          <a:lstStyle/>
          <a:p>
            <a:r>
              <a:rPr kumimoji="0" lang="en-US" altLang="ja-JP" sz="2400" dirty="0">
                <a:solidFill>
                  <a:srgbClr val="FF0000"/>
                </a:solidFill>
                <a:latin typeface="Times New Roman"/>
                <a:ea typeface="ＭＳ Ｐゴシック"/>
              </a:rPr>
              <a:t>MgO-FCC-</a:t>
            </a:r>
            <a:r>
              <a:rPr kumimoji="0" lang="en-US" altLang="ja-JP" sz="2400" dirty="0" err="1">
                <a:solidFill>
                  <a:srgbClr val="FF0000"/>
                </a:solidFill>
                <a:latin typeface="Times New Roman"/>
                <a:ea typeface="ＭＳ Ｐゴシック"/>
              </a:rPr>
              <a:t>superlattice.cif</a:t>
            </a:r>
            <a:endParaRPr lang="ja-JP" altLang="en-US" dirty="0"/>
          </a:p>
        </p:txBody>
      </p:sp>
      <p:sp>
        <p:nvSpPr>
          <p:cNvPr id="14" name="テキスト ボックス 13">
            <a:extLst>
              <a:ext uri="{FF2B5EF4-FFF2-40B4-BE49-F238E27FC236}">
                <a16:creationId xmlns:a16="http://schemas.microsoft.com/office/drawing/2014/main" id="{844D438D-C0AC-4449-875E-598C5530E06A}"/>
              </a:ext>
            </a:extLst>
          </p:cNvPr>
          <p:cNvSpPr txBox="1"/>
          <p:nvPr/>
        </p:nvSpPr>
        <p:spPr>
          <a:xfrm>
            <a:off x="683568" y="3371800"/>
            <a:ext cx="4572000" cy="461665"/>
          </a:xfrm>
          <a:prstGeom prst="rect">
            <a:avLst/>
          </a:prstGeom>
          <a:noFill/>
        </p:spPr>
        <p:txBody>
          <a:bodyPr wrap="square">
            <a:spAutoFit/>
          </a:bodyPr>
          <a:lstStyle/>
          <a:p>
            <a:r>
              <a:rPr kumimoji="0" lang="en-US" altLang="ja-JP" sz="2400" dirty="0">
                <a:solidFill>
                  <a:srgbClr val="FF0000"/>
                </a:solidFill>
                <a:latin typeface="Times New Roman"/>
                <a:ea typeface="ＭＳ Ｐゴシック"/>
              </a:rPr>
              <a:t>MgO-</a:t>
            </a:r>
            <a:r>
              <a:rPr kumimoji="0" lang="en-US" altLang="ja-JP" sz="2400" dirty="0" err="1">
                <a:solidFill>
                  <a:srgbClr val="FF0000"/>
                </a:solidFill>
                <a:latin typeface="Times New Roman"/>
                <a:ea typeface="ＭＳ Ｐゴシック"/>
              </a:rPr>
              <a:t>FCC.cif</a:t>
            </a:r>
            <a:endParaRPr lang="ja-JP" altLang="en-US" dirty="0"/>
          </a:p>
        </p:txBody>
      </p:sp>
    </p:spTree>
    <p:extLst>
      <p:ext uri="{BB962C8B-B14F-4D97-AF65-F5344CB8AC3E}">
        <p14:creationId xmlns:p14="http://schemas.microsoft.com/office/powerpoint/2010/main" val="78883992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Bond distances and angles: Perl</a:t>
            </a:r>
          </a:p>
        </p:txBody>
      </p:sp>
      <p:sp>
        <p:nvSpPr>
          <p:cNvPr id="27" name="テキスト ボックス 26"/>
          <p:cNvSpPr txBox="1"/>
          <p:nvPr/>
        </p:nvSpPr>
        <p:spPr>
          <a:xfrm>
            <a:off x="106608" y="620688"/>
            <a:ext cx="9001896" cy="3970318"/>
          </a:xfrm>
          <a:prstGeom prst="rect">
            <a:avLst/>
          </a:prstGeom>
          <a:noFill/>
        </p:spPr>
        <p:txBody>
          <a:bodyPr wrap="square" rtlCol="0">
            <a:spAutoFit/>
          </a:bodyPr>
          <a:lstStyle/>
          <a:p>
            <a:pPr marL="342900" indent="-342900" defTabSz="457200" fontAlgn="auto">
              <a:spcBef>
                <a:spcPts val="0"/>
              </a:spcBef>
              <a:spcAft>
                <a:spcPts val="0"/>
              </a:spcAft>
              <a:buAutoNum type="arabicPeriod"/>
              <a:defRPr/>
            </a:pPr>
            <a:r>
              <a:rPr kumimoji="0" lang="en-US" altLang="ja-JP" sz="1800" b="0" i="0" u="none" strike="noStrike" kern="1200" cap="none" spc="0" normalizeH="0" baseline="0" noProof="0" dirty="0">
                <a:ln>
                  <a:noFill/>
                </a:ln>
                <a:effectLst/>
                <a:uLnTx/>
                <a:uFillTx/>
                <a:latin typeface="Times New Roman"/>
                <a:ea typeface="ＭＳ Ｐゴシック"/>
                <a:cs typeface="+mn-cs"/>
              </a:rPr>
              <a:t>Execute Launcher.exe</a:t>
            </a:r>
            <a:b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9900"/>
                </a:solidFill>
                <a:effectLst/>
                <a:uLnTx/>
                <a:uFillTx/>
                <a:latin typeface="Times New Roman"/>
                <a:ea typeface="ＭＳ Ｐゴシック"/>
                <a:cs typeface="+mn-cs"/>
              </a:rPr>
              <a:t>   d:\Programs\Launcher.exe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Choose ‘CIF’ =&gt; ‘Distance’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Choose a </a:t>
            </a:r>
            <a:r>
              <a:rPr kumimoji="0" lang="en-US" altLang="ja-JP" sz="1800" dirty="0" err="1">
                <a:solidFill>
                  <a:srgbClr val="FF0000"/>
                </a:solidFill>
                <a:latin typeface="Times New Roman"/>
                <a:ea typeface="ＭＳ Ｐゴシック"/>
              </a:rPr>
              <a:t>cif</a:t>
            </a:r>
            <a:r>
              <a:rPr kumimoji="0" lang="en-US" altLang="ja-JP" sz="1800" dirty="0">
                <a:solidFill>
                  <a:srgbClr val="FF0000"/>
                </a:solidFill>
                <a:latin typeface="Times New Roman"/>
                <a:ea typeface="ＭＳ Ｐゴシック"/>
              </a:rPr>
              <a:t> file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Edit arguments:</a:t>
            </a:r>
            <a:br>
              <a:rPr kumimoji="0" lang="en-US" altLang="ja-JP" sz="1800" dirty="0">
                <a:solidFill>
                  <a:srgbClr val="FF0000"/>
                </a:solidFill>
                <a:latin typeface="Times New Roman"/>
                <a:ea typeface="ＭＳ Ｐゴシック"/>
              </a:rPr>
            </a:br>
            <a:r>
              <a:rPr kumimoji="0" lang="en-US" altLang="ja-JP" sz="1800" dirty="0">
                <a:solidFill>
                  <a:srgbClr val="0000FF"/>
                </a:solidFill>
                <a:latin typeface="Times New Roman"/>
                <a:ea typeface="ＭＳ Ｐゴシック"/>
              </a:rPr>
              <a:t># Maximum distance to calculate distances and angles</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MaximumDistance</a:t>
            </a:r>
            <a:r>
              <a:rPr kumimoji="0" lang="en-US" altLang="ja-JP" sz="1800" dirty="0">
                <a:latin typeface="Times New Roman"/>
                <a:ea typeface="ＭＳ Ｐゴシック"/>
              </a:rPr>
              <a:t>=3.5</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 Maximum number of distances and angles to be calculated</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MaximumNumber</a:t>
            </a:r>
            <a:r>
              <a:rPr kumimoji="0" lang="en-US" altLang="ja-JP" sz="1800" dirty="0">
                <a:latin typeface="Times New Roman"/>
                <a:ea typeface="ＭＳ Ｐゴシック"/>
              </a:rPr>
              <a:t>=1000</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 Flag to sort the distances and angles</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DoSort</a:t>
            </a:r>
            <a:r>
              <a:rPr kumimoji="0" lang="en-US" altLang="ja-JP" sz="1800" dirty="0">
                <a:latin typeface="Times New Roman"/>
                <a:ea typeface="ＭＳ Ｐゴシック"/>
              </a:rPr>
              <a:t>=0</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 Input file</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F:\data-COE\crystal\conversion\MgO-FCC.cif</a:t>
            </a:r>
            <a:endParaRPr kumimoji="0" lang="en-US" altLang="ja-JP" sz="1800" dirty="0">
              <a:solidFill>
                <a:srgbClr val="FF0000"/>
              </a:solidFill>
              <a:latin typeface="Times New Roman"/>
              <a:ea typeface="ＭＳ Ｐゴシック"/>
            </a:endParaRP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Output: MgO-FCC.out.txt</a:t>
            </a:r>
            <a:endParaRPr kumimoji="0" lang="en-US" altLang="ja-JP" sz="1000" dirty="0">
              <a:latin typeface="Times New Roman"/>
              <a:ea typeface="ＭＳ Ｐゴシック"/>
            </a:endParaRPr>
          </a:p>
        </p:txBody>
      </p:sp>
    </p:spTree>
    <p:extLst>
      <p:ext uri="{BB962C8B-B14F-4D97-AF65-F5344CB8AC3E}">
        <p14:creationId xmlns:p14="http://schemas.microsoft.com/office/powerpoint/2010/main" val="205738817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Bond distances and angles: Perl</a:t>
            </a:r>
          </a:p>
        </p:txBody>
      </p:sp>
      <p:sp>
        <p:nvSpPr>
          <p:cNvPr id="27" name="テキスト ボックス 26"/>
          <p:cNvSpPr txBox="1"/>
          <p:nvPr/>
        </p:nvSpPr>
        <p:spPr>
          <a:xfrm>
            <a:off x="106608" y="620688"/>
            <a:ext cx="9001896" cy="5632311"/>
          </a:xfrm>
          <a:prstGeom prst="rect">
            <a:avLst/>
          </a:prstGeom>
          <a:noFill/>
        </p:spPr>
        <p:txBody>
          <a:bodyPr wrap="square" rtlCol="0">
            <a:spAutoFit/>
          </a:bodyPr>
          <a:lstStyle/>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Edit arguments:</a:t>
            </a:r>
            <a:br>
              <a:rPr kumimoji="0" lang="en-US" altLang="ja-JP" sz="1800" dirty="0">
                <a:solidFill>
                  <a:srgbClr val="FF0000"/>
                </a:solidFill>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MaximumDistance</a:t>
            </a:r>
            <a:r>
              <a:rPr kumimoji="0" lang="en-US" altLang="ja-JP" sz="1800" dirty="0">
                <a:latin typeface="Times New Roman"/>
                <a:ea typeface="ＭＳ Ｐゴシック"/>
              </a:rPr>
              <a:t>=3.5</a:t>
            </a:r>
            <a:br>
              <a:rPr kumimoji="0" lang="en-US" altLang="ja-JP" sz="1800" dirty="0">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MaximumNumber</a:t>
            </a:r>
            <a:r>
              <a:rPr kumimoji="0" lang="en-US" altLang="ja-JP" sz="1800" dirty="0">
                <a:latin typeface="Times New Roman"/>
                <a:ea typeface="ＭＳ Ｐゴシック"/>
              </a:rPr>
              <a:t>=1000</a:t>
            </a:r>
            <a:br>
              <a:rPr kumimoji="0" lang="en-US" altLang="ja-JP" sz="1800" dirty="0">
                <a:latin typeface="Times New Roman"/>
                <a:ea typeface="ＭＳ Ｐゴシック"/>
              </a:rPr>
            </a:br>
            <a:r>
              <a:rPr kumimoji="0" lang="en-US" altLang="ja-JP" sz="1800" dirty="0">
                <a:latin typeface="Times New Roman"/>
                <a:ea typeface="ＭＳ Ｐゴシック"/>
              </a:rPr>
              <a:t>--</a:t>
            </a:r>
            <a:r>
              <a:rPr kumimoji="0" lang="en-US" altLang="ja-JP" sz="1800" dirty="0" err="1">
                <a:latin typeface="Times New Roman"/>
                <a:ea typeface="ＭＳ Ｐゴシック"/>
              </a:rPr>
              <a:t>DoSort</a:t>
            </a:r>
            <a:r>
              <a:rPr kumimoji="0" lang="en-US" altLang="ja-JP" sz="1800" dirty="0">
                <a:latin typeface="Times New Roman"/>
                <a:ea typeface="ＭＳ Ｐゴシック"/>
              </a:rPr>
              <a:t>=0</a:t>
            </a:r>
            <a:br>
              <a:rPr kumimoji="0" lang="en-US" altLang="ja-JP" sz="1800" dirty="0">
                <a:latin typeface="Times New Roman"/>
                <a:ea typeface="ＭＳ Ｐゴシック"/>
              </a:rPr>
            </a:br>
            <a:r>
              <a:rPr kumimoji="0" lang="en-US" altLang="ja-JP" sz="1800" dirty="0">
                <a:latin typeface="Times New Roman"/>
                <a:ea typeface="ＭＳ Ｐゴシック"/>
              </a:rPr>
              <a:t>F:\data-COE\crystal\conversion\MgO-FCC.cif</a:t>
            </a:r>
            <a:endParaRPr kumimoji="0" lang="en-US" altLang="ja-JP" sz="1800" dirty="0">
              <a:solidFill>
                <a:srgbClr val="FF0000"/>
              </a:solidFill>
              <a:latin typeface="Times New Roman"/>
              <a:ea typeface="ＭＳ Ｐゴシック"/>
            </a:endParaRP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Output: MgO-FCC.out.txt</a:t>
            </a:r>
          </a:p>
          <a:p>
            <a:pPr defTabSz="457200" fontAlgn="auto">
              <a:spcBef>
                <a:spcPts val="0"/>
              </a:spcBef>
              <a:spcAft>
                <a:spcPts val="0"/>
              </a:spcAft>
              <a:defRPr/>
            </a:pPr>
            <a:r>
              <a:rPr kumimoji="0" lang="en-US" altLang="ja-JP" sz="1200" dirty="0">
                <a:latin typeface="Times New Roman"/>
                <a:ea typeface="ＭＳ Ｐゴシック"/>
              </a:rPr>
              <a:t>-- cut –</a:t>
            </a:r>
          </a:p>
          <a:p>
            <a:pPr defTabSz="457200" fontAlgn="auto">
              <a:spcBef>
                <a:spcPts val="0"/>
              </a:spcBef>
              <a:spcAft>
                <a:spcPts val="0"/>
              </a:spcAft>
              <a:defRPr/>
            </a:pPr>
            <a:r>
              <a:rPr kumimoji="0" lang="en-US" altLang="ja-JP" sz="1200" dirty="0">
                <a:latin typeface="Times New Roman"/>
                <a:ea typeface="ＭＳ Ｐゴシック"/>
              </a:rPr>
              <a:t>Site (</a:t>
            </a:r>
            <a:r>
              <a:rPr kumimoji="0" lang="en-US" altLang="ja-JP" sz="1200" dirty="0" err="1">
                <a:latin typeface="Times New Roman"/>
                <a:ea typeface="ＭＳ Ｐゴシック"/>
              </a:rPr>
              <a:t>indep</a:t>
            </a:r>
            <a:r>
              <a:rPr kumimoji="0" lang="en-US" altLang="ja-JP" sz="1200" dirty="0">
                <a:latin typeface="Times New Roman"/>
                <a:ea typeface="ＭＳ Ｐゴシック"/>
              </a:rPr>
              <a:t> type) 0: Mg (Z=2) (occ=1.): Mg2</a:t>
            </a:r>
          </a:p>
          <a:p>
            <a:pPr defTabSz="457200" fontAlgn="auto">
              <a:spcBef>
                <a:spcPts val="0"/>
              </a:spcBef>
              <a:spcAft>
                <a:spcPts val="0"/>
              </a:spcAft>
              <a:defRPr/>
            </a:pPr>
            <a:r>
              <a:rPr kumimoji="0" lang="en-US" altLang="ja-JP" sz="1200" dirty="0">
                <a:latin typeface="Times New Roman"/>
                <a:ea typeface="ＭＳ Ｐゴシック"/>
              </a:rPr>
              <a:t>Site (</a:t>
            </a:r>
            <a:r>
              <a:rPr kumimoji="0" lang="en-US" altLang="ja-JP" sz="1200" dirty="0" err="1">
                <a:latin typeface="Times New Roman"/>
                <a:ea typeface="ＭＳ Ｐゴシック"/>
              </a:rPr>
              <a:t>indep</a:t>
            </a:r>
            <a:r>
              <a:rPr kumimoji="0" lang="en-US" altLang="ja-JP" sz="1200" dirty="0">
                <a:latin typeface="Times New Roman"/>
                <a:ea typeface="ＭＳ Ｐゴシック"/>
              </a:rPr>
              <a:t> type) 1: O (Z=-1) (occ=1.): O-1</a:t>
            </a:r>
          </a:p>
          <a:p>
            <a:pPr defTabSz="457200" fontAlgn="auto">
              <a:spcBef>
                <a:spcPts val="0"/>
              </a:spcBef>
              <a:spcAft>
                <a:spcPts val="0"/>
              </a:spcAft>
              <a:defRPr/>
            </a:pPr>
            <a:r>
              <a:rPr kumimoji="0" lang="en-US" altLang="ja-JP" sz="1200" dirty="0">
                <a:latin typeface="Times New Roman"/>
                <a:ea typeface="ＭＳ Ｐゴシック"/>
              </a:rPr>
              <a:t>Type 0: {Mg2} Mg (Z=2) (occ=1.): Mg2[1.0000]</a:t>
            </a:r>
          </a:p>
          <a:p>
            <a:pPr defTabSz="457200" fontAlgn="auto">
              <a:spcBef>
                <a:spcPts val="0"/>
              </a:spcBef>
              <a:spcAft>
                <a:spcPts val="0"/>
              </a:spcAft>
              <a:defRPr/>
            </a:pPr>
            <a:r>
              <a:rPr kumimoji="0" lang="en-US" altLang="ja-JP" sz="1200" dirty="0">
                <a:latin typeface="Times New Roman"/>
                <a:ea typeface="ＭＳ Ｐゴシック"/>
              </a:rPr>
              <a:t>Type 1: {O-1} O (Z=-1) (occ=1.): O-1[1.0000]</a:t>
            </a:r>
          </a:p>
          <a:p>
            <a:pPr defTabSz="457200" fontAlgn="auto">
              <a:spcBef>
                <a:spcPts val="0"/>
              </a:spcBef>
              <a:spcAft>
                <a:spcPts val="0"/>
              </a:spcAft>
              <a:defRPr/>
            </a:pPr>
            <a:r>
              <a:rPr kumimoji="0" lang="en-US" altLang="ja-JP" sz="1200" dirty="0">
                <a:latin typeface="Times New Roman"/>
                <a:ea typeface="ＭＳ Ｐゴシック"/>
              </a:rPr>
              <a:t>-- cut –</a:t>
            </a:r>
          </a:p>
          <a:p>
            <a:pPr defTabSz="457200" fontAlgn="auto">
              <a:spcBef>
                <a:spcPts val="0"/>
              </a:spcBef>
              <a:spcAft>
                <a:spcPts val="0"/>
              </a:spcAft>
              <a:defRPr/>
            </a:pPr>
            <a:r>
              <a:rPr kumimoji="0" lang="en-US" altLang="ja-JP" sz="1200" dirty="0">
                <a:latin typeface="Times New Roman"/>
                <a:ea typeface="ＭＳ Ｐゴシック"/>
              </a:rPr>
              <a:t>Unit cell numbers to be examined: (1, 1, 1)</a:t>
            </a:r>
          </a:p>
          <a:p>
            <a:pPr defTabSz="457200" fontAlgn="auto">
              <a:spcBef>
                <a:spcPts val="0"/>
              </a:spcBef>
              <a:spcAft>
                <a:spcPts val="0"/>
              </a:spcAft>
              <a:defRPr/>
            </a:pPr>
            <a:endParaRPr kumimoji="0" lang="en-US" altLang="ja-JP" sz="1200" dirty="0">
              <a:latin typeface="Times New Roman"/>
              <a:ea typeface="ＭＳ Ｐゴシック"/>
            </a:endParaRPr>
          </a:p>
          <a:p>
            <a:pPr defTabSz="457200" fontAlgn="auto">
              <a:spcBef>
                <a:spcPts val="0"/>
              </a:spcBef>
              <a:spcAft>
                <a:spcPts val="0"/>
              </a:spcAft>
              <a:defRPr/>
            </a:pPr>
            <a:r>
              <a:rPr kumimoji="0" lang="en-US" altLang="ja-JP" sz="1200" dirty="0">
                <a:latin typeface="Times New Roman"/>
                <a:ea typeface="ＭＳ Ｐゴシック"/>
              </a:rPr>
              <a:t>Inter-atomic distances</a:t>
            </a:r>
          </a:p>
          <a:p>
            <a:pPr defTabSz="457200" fontAlgn="auto">
              <a:spcBef>
                <a:spcPts val="0"/>
              </a:spcBef>
              <a:spcAft>
                <a:spcPts val="0"/>
              </a:spcAft>
              <a:defRPr/>
            </a:pPr>
            <a:r>
              <a:rPr kumimoji="0" lang="en-US" altLang="ja-JP" sz="1200" dirty="0">
                <a:latin typeface="Times New Roman"/>
                <a:ea typeface="ＭＳ Ｐゴシック"/>
              </a:rPr>
              <a:t>   0001(0001):  Mg1(#  1,@  1) -  Mg1(@  2)[ 0,-1,-1]:  2.9776 A  ---  ( 0.0000, 0.0000, 0.0000)-( 0.0000,-0.5000,-0.5000)</a:t>
            </a:r>
          </a:p>
          <a:p>
            <a:pPr defTabSz="457200" fontAlgn="auto">
              <a:spcBef>
                <a:spcPts val="0"/>
              </a:spcBef>
              <a:spcAft>
                <a:spcPts val="0"/>
              </a:spcAft>
              <a:defRPr/>
            </a:pPr>
            <a:r>
              <a:rPr kumimoji="0" lang="en-US" altLang="ja-JP" sz="1200" dirty="0">
                <a:latin typeface="Times New Roman"/>
                <a:ea typeface="ＭＳ Ｐゴシック"/>
              </a:rPr>
              <a:t>   0005(0005):  Mg1(#  1,@  1) -   O1(@  8)[ 0, 0,-1]:  2.1054 A  ---  ( 0.0000, 0.0000, 0.0000)-( 0.0000, 0.0000,-0.5000)</a:t>
            </a:r>
            <a:br>
              <a:rPr kumimoji="0" lang="en-US" altLang="ja-JP" sz="1200" dirty="0">
                <a:latin typeface="Times New Roman"/>
                <a:ea typeface="ＭＳ Ｐゴシック"/>
              </a:rPr>
            </a:br>
            <a:r>
              <a:rPr kumimoji="0" lang="en-US" altLang="ja-JP" sz="1200" dirty="0">
                <a:latin typeface="Times New Roman"/>
                <a:ea typeface="ＭＳ Ｐゴシック"/>
              </a:rPr>
              <a:t>   0023(0023):   O1(#  2,@  5) -   O1(@  5)[ 0, 0, 0]:  0.0000 A  ---  ( 0.5000, 0.5000, 0.5000)-( 0.5000, 0.5000, 0.5000)</a:t>
            </a:r>
          </a:p>
          <a:p>
            <a:pPr defTabSz="457200" fontAlgn="auto">
              <a:spcBef>
                <a:spcPts val="0"/>
              </a:spcBef>
              <a:spcAft>
                <a:spcPts val="0"/>
              </a:spcAft>
              <a:defRPr/>
            </a:pPr>
            <a:r>
              <a:rPr kumimoji="0" lang="en-US" altLang="ja-JP" sz="1200" dirty="0">
                <a:latin typeface="Times New Roman"/>
                <a:ea typeface="ＭＳ Ｐゴシック"/>
              </a:rPr>
              <a:t>-- cut --</a:t>
            </a:r>
          </a:p>
          <a:p>
            <a:pPr defTabSz="457200" fontAlgn="auto">
              <a:spcBef>
                <a:spcPts val="0"/>
              </a:spcBef>
              <a:spcAft>
                <a:spcPts val="0"/>
              </a:spcAft>
              <a:defRPr/>
            </a:pPr>
            <a:r>
              <a:rPr kumimoji="0" lang="en-US" altLang="ja-JP" sz="1200" dirty="0">
                <a:latin typeface="Times New Roman"/>
                <a:ea typeface="ＭＳ Ｐゴシック"/>
              </a:rPr>
              <a:t>Inter-atomic Angles</a:t>
            </a:r>
          </a:p>
          <a:p>
            <a:pPr defTabSz="457200" fontAlgn="auto">
              <a:spcBef>
                <a:spcPts val="0"/>
              </a:spcBef>
              <a:spcAft>
                <a:spcPts val="0"/>
              </a:spcAft>
              <a:defRPr/>
            </a:pPr>
            <a:r>
              <a:rPr kumimoji="0" lang="en-US" altLang="ja-JP" sz="1200" dirty="0">
                <a:latin typeface="Times New Roman"/>
                <a:ea typeface="ＭＳ Ｐゴシック"/>
              </a:rPr>
              <a:t>   0001:  Mg1(#  1,@  1) -  Mg1(@  1) -  Mg1(@  2):  60.000 deg  ---  ( 0.000, 0.000, 0.000)-( 0.000,-0.500,-0.500)-(-0.500, 0.000,-0.500)</a:t>
            </a:r>
          </a:p>
          <a:p>
            <a:pPr defTabSz="457200" fontAlgn="auto">
              <a:spcBef>
                <a:spcPts val="0"/>
              </a:spcBef>
              <a:spcAft>
                <a:spcPts val="0"/>
              </a:spcAft>
              <a:defRPr/>
            </a:pPr>
            <a:r>
              <a:rPr kumimoji="0" lang="en-US" altLang="ja-JP" sz="1200" dirty="0">
                <a:latin typeface="Times New Roman"/>
                <a:ea typeface="ＭＳ Ｐゴシック"/>
              </a:rPr>
              <a:t>   0002:  Mg1(#  1,@  1) -  Mg1(@  1) -  Mg1(@  3):  90.000 deg  ---  ( 0.000, 0.000, 0.000)-( 0.000,-0.500,-0.500)-( 0.000, 0.500,-0.500)</a:t>
            </a:r>
          </a:p>
          <a:p>
            <a:pPr defTabSz="457200" fontAlgn="auto">
              <a:spcBef>
                <a:spcPts val="0"/>
              </a:spcBef>
              <a:spcAft>
                <a:spcPts val="0"/>
              </a:spcAft>
              <a:defRPr/>
            </a:pPr>
            <a:r>
              <a:rPr kumimoji="0" lang="en-US" altLang="ja-JP" sz="1200" dirty="0">
                <a:latin typeface="Times New Roman"/>
                <a:ea typeface="ＭＳ Ｐゴシック"/>
              </a:rPr>
              <a:t>   0004:  Mg1(#  1,@  1) -  Mg1(@  1) -   O1(@  5):  45.000 deg  ---  ( 0.000, 0.000, 0.000)-( 0.000,-0.500,-0.500)-( 0.000, 0.000,-0.500)</a:t>
            </a:r>
          </a:p>
          <a:p>
            <a:pPr defTabSz="457200" fontAlgn="auto">
              <a:spcBef>
                <a:spcPts val="0"/>
              </a:spcBef>
              <a:spcAft>
                <a:spcPts val="0"/>
              </a:spcAft>
              <a:defRPr/>
            </a:pPr>
            <a:r>
              <a:rPr kumimoji="0" lang="en-US" altLang="ja-JP" sz="1200" dirty="0">
                <a:latin typeface="Times New Roman"/>
                <a:ea typeface="ＭＳ Ｐゴシック"/>
              </a:rPr>
              <a:t>   0016:  Mg1(#  1,@  1) -  Mg1(@  1) -   O1(@ 18): 135.000 deg  ---  ( 0.000, 0.000, 0.000)-( 0.000,-0.500,-0.500)-( 0.000, 0.500, 0.000)</a:t>
            </a:r>
          </a:p>
          <a:p>
            <a:pPr defTabSz="457200" fontAlgn="auto">
              <a:spcBef>
                <a:spcPts val="0"/>
              </a:spcBef>
              <a:spcAft>
                <a:spcPts val="0"/>
              </a:spcAft>
              <a:defRPr/>
            </a:pPr>
            <a:r>
              <a:rPr kumimoji="0" lang="en-US" altLang="ja-JP" sz="1200" dirty="0">
                <a:latin typeface="Times New Roman"/>
                <a:ea typeface="ＭＳ Ｐゴシック"/>
              </a:rPr>
              <a:t>   0604:   O1(#  2,@  5) -   O1(@ 19) -   O1(@ 10): 120.000 deg  ---  ( 0.500, 0.500, 0.500)-( 0.500, 1.000, 1.000)-( 1.000, 0.000, 0.500)</a:t>
            </a:r>
          </a:p>
          <a:p>
            <a:pPr defTabSz="457200" fontAlgn="auto">
              <a:spcBef>
                <a:spcPts val="0"/>
              </a:spcBef>
              <a:spcAft>
                <a:spcPts val="0"/>
              </a:spcAft>
              <a:defRPr/>
            </a:pPr>
            <a:r>
              <a:rPr kumimoji="0" lang="en-US" altLang="ja-JP" sz="1200" dirty="0">
                <a:latin typeface="Times New Roman"/>
                <a:ea typeface="ＭＳ Ｐゴシック"/>
              </a:rPr>
              <a:t>   0605:   O1(#  2,@  5) -   O1(@ 19) -  Mg1(@ 11):  45.000 deg  ---  ( 0.500, 0.500, 0.500)-( 0.500, 1.000, 1.000)-( 0.500, 1.000, 0.500)</a:t>
            </a:r>
          </a:p>
          <a:p>
            <a:pPr defTabSz="457200" fontAlgn="auto">
              <a:spcBef>
                <a:spcPts val="0"/>
              </a:spcBef>
              <a:spcAft>
                <a:spcPts val="0"/>
              </a:spcAft>
              <a:defRPr/>
            </a:pPr>
            <a:r>
              <a:rPr kumimoji="0" lang="en-US" altLang="ja-JP" sz="1200" dirty="0">
                <a:latin typeface="Times New Roman"/>
                <a:ea typeface="ＭＳ Ｐゴシック"/>
              </a:rPr>
              <a:t> </a:t>
            </a:r>
          </a:p>
        </p:txBody>
      </p:sp>
    </p:spTree>
    <p:extLst>
      <p:ext uri="{BB962C8B-B14F-4D97-AF65-F5344CB8AC3E}">
        <p14:creationId xmlns:p14="http://schemas.microsoft.com/office/powerpoint/2010/main" val="107413912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Bond Valence Sum: Perl</a:t>
            </a:r>
          </a:p>
        </p:txBody>
      </p:sp>
      <p:sp>
        <p:nvSpPr>
          <p:cNvPr id="27" name="テキスト ボックス 26"/>
          <p:cNvSpPr txBox="1"/>
          <p:nvPr/>
        </p:nvSpPr>
        <p:spPr>
          <a:xfrm>
            <a:off x="35496" y="548680"/>
            <a:ext cx="9001896" cy="5786199"/>
          </a:xfrm>
          <a:prstGeom prst="rect">
            <a:avLst/>
          </a:prstGeom>
          <a:noFill/>
        </p:spPr>
        <p:txBody>
          <a:bodyPr wrap="square" rtlCol="0">
            <a:spAutoFit/>
          </a:bodyPr>
          <a:lstStyle/>
          <a:p>
            <a:pPr marL="342900" indent="-342900" defTabSz="457200" fontAlgn="auto">
              <a:spcBef>
                <a:spcPts val="0"/>
              </a:spcBef>
              <a:spcAft>
                <a:spcPts val="0"/>
              </a:spcAft>
              <a:buAutoNum type="arabicPeriod"/>
              <a:defRPr/>
            </a:pPr>
            <a:r>
              <a:rPr kumimoji="0" lang="en-US" altLang="ja-JP" sz="1800" b="0" i="0" u="none" strike="noStrike" kern="1200" cap="none" spc="0" normalizeH="0" baseline="0" noProof="0" dirty="0">
                <a:ln>
                  <a:noFill/>
                </a:ln>
                <a:effectLst/>
                <a:uLnTx/>
                <a:uFillTx/>
                <a:latin typeface="Times New Roman"/>
                <a:ea typeface="ＭＳ Ｐゴシック"/>
                <a:cs typeface="+mn-cs"/>
              </a:rPr>
              <a:t>Execute Launcher.exe</a:t>
            </a:r>
            <a:br>
              <a:rPr kumimoji="0"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9900"/>
                </a:solidFill>
                <a:effectLst/>
                <a:uLnTx/>
                <a:uFillTx/>
                <a:latin typeface="Times New Roman"/>
                <a:ea typeface="ＭＳ Ｐゴシック"/>
                <a:cs typeface="+mn-cs"/>
              </a:rPr>
              <a:t>   d:\Programs\Launcher.exe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Choose ‘CIF’ =&gt; ‘</a:t>
            </a:r>
            <a:r>
              <a:rPr kumimoji="0" lang="en-US" altLang="ja-JP" sz="1800" dirty="0" err="1">
                <a:solidFill>
                  <a:srgbClr val="FF0000"/>
                </a:solidFill>
                <a:latin typeface="Times New Roman"/>
                <a:ea typeface="ＭＳ Ｐゴシック"/>
              </a:rPr>
              <a:t>BVSum</a:t>
            </a:r>
            <a:r>
              <a:rPr kumimoji="0" lang="en-US" altLang="ja-JP" sz="1800" dirty="0">
                <a:solidFill>
                  <a:srgbClr val="FF0000"/>
                </a:solidFill>
                <a:latin typeface="Times New Roman"/>
                <a:ea typeface="ＭＳ Ｐゴシック"/>
              </a:rPr>
              <a:t>’</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Choose a </a:t>
            </a:r>
            <a:r>
              <a:rPr kumimoji="0" lang="en-US" altLang="ja-JP" sz="1800" dirty="0" err="1">
                <a:solidFill>
                  <a:srgbClr val="FF0000"/>
                </a:solidFill>
                <a:latin typeface="Times New Roman"/>
                <a:ea typeface="ＭＳ Ｐゴシック"/>
              </a:rPr>
              <a:t>cif</a:t>
            </a:r>
            <a:r>
              <a:rPr kumimoji="0" lang="en-US" altLang="ja-JP" sz="1800" dirty="0">
                <a:solidFill>
                  <a:srgbClr val="FF0000"/>
                </a:solidFill>
                <a:latin typeface="Times New Roman"/>
                <a:ea typeface="ＭＳ Ｐゴシック"/>
              </a:rPr>
              <a:t> file</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Edit arguments:</a:t>
            </a:r>
            <a:br>
              <a:rPr kumimoji="0" lang="en-US" altLang="ja-JP" sz="1800" dirty="0">
                <a:solidFill>
                  <a:srgbClr val="FF0000"/>
                </a:solidFill>
                <a:latin typeface="Times New Roman"/>
                <a:ea typeface="ＭＳ Ｐゴシック"/>
              </a:rPr>
            </a:br>
            <a:r>
              <a:rPr kumimoji="0" lang="en-US" altLang="ja-JP" sz="1800" dirty="0">
                <a:solidFill>
                  <a:srgbClr val="0000FF"/>
                </a:solidFill>
                <a:latin typeface="Times New Roman"/>
                <a:ea typeface="ＭＳ Ｐゴシック"/>
              </a:rPr>
              <a:t># Input CIF file</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F:\data-COE\crystal\RDF\a300.cif</a:t>
            </a:r>
            <a:br>
              <a:rPr kumimoji="0" lang="en-US" altLang="ja-JP" sz="1800" dirty="0">
                <a:latin typeface="Times New Roman"/>
                <a:ea typeface="ＭＳ Ｐゴシック"/>
              </a:rPr>
            </a:br>
            <a:r>
              <a:rPr kumimoji="0" lang="en-US" altLang="ja-JP" sz="1800" dirty="0">
                <a:solidFill>
                  <a:srgbClr val="0000FF"/>
                </a:solidFill>
                <a:latin typeface="Times New Roman"/>
                <a:ea typeface="ＭＳ Ｐゴシック"/>
              </a:rPr>
              <a:t># Maximum distance to calculate BVS</a:t>
            </a:r>
            <a:br>
              <a:rPr kumimoji="0" lang="en-US" altLang="ja-JP" sz="1800" dirty="0">
                <a:solidFill>
                  <a:srgbClr val="0000FF"/>
                </a:solidFill>
                <a:latin typeface="Times New Roman"/>
                <a:ea typeface="ＭＳ Ｐゴシック"/>
              </a:rPr>
            </a:br>
            <a:r>
              <a:rPr kumimoji="0" lang="en-US" altLang="ja-JP" sz="1800" dirty="0">
                <a:latin typeface="Times New Roman"/>
                <a:ea typeface="ＭＳ Ｐゴシック"/>
              </a:rPr>
              <a:t>2.7</a:t>
            </a:r>
          </a:p>
          <a:p>
            <a:pPr marL="342900" indent="-342900" defTabSz="457200" fontAlgn="auto">
              <a:spcBef>
                <a:spcPts val="0"/>
              </a:spcBef>
              <a:spcAft>
                <a:spcPts val="0"/>
              </a:spcAft>
              <a:buAutoNum type="arabicPeriod"/>
              <a:defRPr/>
            </a:pPr>
            <a:r>
              <a:rPr kumimoji="0" lang="en-US" altLang="ja-JP" sz="1800" dirty="0">
                <a:solidFill>
                  <a:srgbClr val="FF0000"/>
                </a:solidFill>
                <a:latin typeface="Times New Roman"/>
                <a:ea typeface="ＭＳ Ｐゴシック"/>
              </a:rPr>
              <a:t>Output: a300.bvs.txt</a:t>
            </a:r>
          </a:p>
          <a:p>
            <a:pPr defTabSz="457200" fontAlgn="auto">
              <a:spcBef>
                <a:spcPts val="0"/>
              </a:spcBef>
              <a:spcAft>
                <a:spcPts val="0"/>
              </a:spcAft>
              <a:defRPr/>
            </a:pPr>
            <a:r>
              <a:rPr kumimoji="0" lang="pt-BR" altLang="ja-JP" sz="1000" dirty="0">
                <a:latin typeface="Times New Roman"/>
                <a:ea typeface="ＭＳ Ｐゴシック"/>
              </a:rPr>
              <a:t>DBPath: d:\Programs\Databases\bvparm2009.cif</a:t>
            </a:r>
          </a:p>
          <a:p>
            <a:pPr defTabSz="457200" fontAlgn="auto">
              <a:spcBef>
                <a:spcPts val="0"/>
              </a:spcBef>
              <a:spcAft>
                <a:spcPts val="0"/>
              </a:spcAft>
              <a:defRPr/>
            </a:pPr>
            <a:r>
              <a:rPr kumimoji="0" lang="pt-BR" altLang="ja-JP" sz="1000" dirty="0">
                <a:latin typeface="Times New Roman"/>
                <a:ea typeface="ＭＳ Ｐゴシック"/>
              </a:rPr>
              <a:t>CIFPath: F:\data-COE\crystal\RDF\a300.cif</a:t>
            </a:r>
          </a:p>
          <a:p>
            <a:pPr defTabSz="457200" fontAlgn="auto">
              <a:spcBef>
                <a:spcPts val="0"/>
              </a:spcBef>
              <a:spcAft>
                <a:spcPts val="0"/>
              </a:spcAft>
              <a:defRPr/>
            </a:pPr>
            <a:r>
              <a:rPr kumimoji="0" lang="pt-BR" altLang="ja-JP" sz="1000" dirty="0">
                <a:latin typeface="Times New Roman"/>
                <a:ea typeface="ＭＳ Ｐゴシック"/>
              </a:rPr>
              <a:t>0: In0</a:t>
            </a:r>
          </a:p>
          <a:p>
            <a:pPr defTabSz="457200" fontAlgn="auto">
              <a:spcBef>
                <a:spcPts val="0"/>
              </a:spcBef>
              <a:spcAft>
                <a:spcPts val="0"/>
              </a:spcAft>
              <a:defRPr/>
            </a:pPr>
            <a:r>
              <a:rPr kumimoji="0" lang="pt-BR" altLang="ja-JP" sz="1000" dirty="0">
                <a:latin typeface="Times New Roman"/>
                <a:ea typeface="ＭＳ Ｐゴシック"/>
              </a:rPr>
              <a:t>  1257: O0   r0=1.902 B=0.37  ri=2.157 bv=0.502 [a for In 3 - O -2]</a:t>
            </a:r>
          </a:p>
          <a:p>
            <a:pPr defTabSz="457200" fontAlgn="auto">
              <a:spcBef>
                <a:spcPts val="0"/>
              </a:spcBef>
              <a:spcAft>
                <a:spcPts val="0"/>
              </a:spcAft>
              <a:defRPr/>
            </a:pPr>
            <a:r>
              <a:rPr kumimoji="0" lang="pt-BR" altLang="ja-JP" sz="1000" dirty="0">
                <a:latin typeface="Times New Roman"/>
                <a:ea typeface="ＭＳ Ｐゴシック"/>
              </a:rPr>
              <a:t>  1489: O0   r0=1.902 B=0.37  ri=2.238 bv=0.403 [a for In 3 - O -2]</a:t>
            </a:r>
          </a:p>
          <a:p>
            <a:pPr defTabSz="457200" fontAlgn="auto">
              <a:spcBef>
                <a:spcPts val="0"/>
              </a:spcBef>
              <a:spcAft>
                <a:spcPts val="0"/>
              </a:spcAft>
              <a:defRPr/>
            </a:pPr>
            <a:r>
              <a:rPr kumimoji="0" lang="pt-BR" altLang="ja-JP" sz="1000" dirty="0">
                <a:latin typeface="Times New Roman"/>
                <a:ea typeface="ＭＳ Ｐゴシック"/>
              </a:rPr>
              <a:t>  1586: O0   r0=1.902 B=0.37  ri=2.149 bv=0.513 [a for In 3 - O -2]</a:t>
            </a:r>
          </a:p>
          <a:p>
            <a:pPr defTabSz="457200" fontAlgn="auto">
              <a:spcBef>
                <a:spcPts val="0"/>
              </a:spcBef>
              <a:spcAft>
                <a:spcPts val="0"/>
              </a:spcAft>
              <a:defRPr/>
            </a:pPr>
            <a:r>
              <a:rPr kumimoji="0" lang="pt-BR" altLang="ja-JP" sz="1000" dirty="0">
                <a:latin typeface="Times New Roman"/>
                <a:ea typeface="ＭＳ Ｐゴシック"/>
              </a:rPr>
              <a:t>  1750: O0   r0=1.902 B=0.37  ri=2.248 bv=0.392 [a for In 3 - O -2]</a:t>
            </a:r>
          </a:p>
          <a:p>
            <a:pPr defTabSz="457200" fontAlgn="auto">
              <a:spcBef>
                <a:spcPts val="0"/>
              </a:spcBef>
              <a:spcAft>
                <a:spcPts val="0"/>
              </a:spcAft>
              <a:defRPr/>
            </a:pPr>
            <a:r>
              <a:rPr kumimoji="0" lang="pt-BR" altLang="ja-JP" sz="1000" dirty="0">
                <a:latin typeface="Times New Roman"/>
                <a:ea typeface="ＭＳ Ｐゴシック"/>
              </a:rPr>
              <a:t>  1773: O0   r0=1.902 B=0.37  ri=2.322 bv=0.321 [a for In 3 - O -2]</a:t>
            </a:r>
          </a:p>
          <a:p>
            <a:pPr defTabSz="457200" fontAlgn="auto">
              <a:spcBef>
                <a:spcPts val="0"/>
              </a:spcBef>
              <a:spcAft>
                <a:spcPts val="0"/>
              </a:spcAft>
              <a:defRPr/>
            </a:pPr>
            <a:r>
              <a:rPr kumimoji="0" lang="pt-BR" altLang="ja-JP" sz="1000" dirty="0">
                <a:latin typeface="Times New Roman"/>
                <a:ea typeface="ＭＳ Ｐゴシック"/>
              </a:rPr>
              <a:t>  1916: O0   r0=1.902 B=0.37  ri=2.296 bv=0.345 [a for In 3 - O -2]</a:t>
            </a:r>
          </a:p>
          <a:p>
            <a:pPr defTabSz="457200" fontAlgn="auto">
              <a:spcBef>
                <a:spcPts val="0"/>
              </a:spcBef>
              <a:spcAft>
                <a:spcPts val="0"/>
              </a:spcAft>
              <a:defRPr/>
            </a:pPr>
            <a:r>
              <a:rPr kumimoji="0" lang="pt-BR" altLang="ja-JP" sz="1000" dirty="0">
                <a:solidFill>
                  <a:srgbClr val="FF0000"/>
                </a:solidFill>
                <a:latin typeface="Times New Roman"/>
                <a:ea typeface="ＭＳ Ｐゴシック"/>
              </a:rPr>
              <a:t>    Bond Valence Sum:  2.475</a:t>
            </a:r>
          </a:p>
          <a:p>
            <a:pPr defTabSz="457200" fontAlgn="auto">
              <a:spcBef>
                <a:spcPts val="0"/>
              </a:spcBef>
              <a:spcAft>
                <a:spcPts val="0"/>
              </a:spcAft>
              <a:defRPr/>
            </a:pPr>
            <a:r>
              <a:rPr kumimoji="0" lang="pt-BR" altLang="ja-JP" sz="1000" dirty="0">
                <a:latin typeface="Times New Roman"/>
                <a:ea typeface="ＭＳ Ｐゴシック"/>
              </a:rPr>
              <a:t>1: In0</a:t>
            </a:r>
          </a:p>
          <a:p>
            <a:pPr defTabSz="457200" fontAlgn="auto">
              <a:spcBef>
                <a:spcPts val="0"/>
              </a:spcBef>
              <a:spcAft>
                <a:spcPts val="0"/>
              </a:spcAft>
              <a:defRPr/>
            </a:pPr>
            <a:r>
              <a:rPr kumimoji="0" lang="pt-BR" altLang="ja-JP" sz="1000" dirty="0">
                <a:latin typeface="Times New Roman"/>
                <a:ea typeface="ＭＳ Ｐゴシック"/>
              </a:rPr>
              <a:t>-- cut –</a:t>
            </a:r>
          </a:p>
          <a:p>
            <a:pPr defTabSz="457200" fontAlgn="auto">
              <a:spcBef>
                <a:spcPts val="0"/>
              </a:spcBef>
              <a:spcAft>
                <a:spcPts val="0"/>
              </a:spcAft>
              <a:defRPr/>
            </a:pPr>
            <a:r>
              <a:rPr kumimoji="0" lang="pt-BR" altLang="ja-JP" sz="1000" dirty="0">
                <a:solidFill>
                  <a:srgbClr val="FF0000"/>
                </a:solidFill>
                <a:latin typeface="Times New Roman"/>
                <a:ea typeface="ＭＳ Ｐゴシック"/>
              </a:rPr>
              <a:t>    Bond Valence Sum:  2.596</a:t>
            </a:r>
          </a:p>
          <a:p>
            <a:pPr defTabSz="457200" fontAlgn="auto">
              <a:spcBef>
                <a:spcPts val="0"/>
              </a:spcBef>
              <a:spcAft>
                <a:spcPts val="0"/>
              </a:spcAft>
              <a:defRPr/>
            </a:pPr>
            <a:r>
              <a:rPr kumimoji="0" lang="en-US" altLang="ja-JP" sz="1000" dirty="0">
                <a:latin typeface="Times New Roman"/>
                <a:ea typeface="ＭＳ Ｐゴシック"/>
              </a:rPr>
              <a:t>1313: O0</a:t>
            </a:r>
          </a:p>
          <a:p>
            <a:pPr defTabSz="457200" fontAlgn="auto">
              <a:spcBef>
                <a:spcPts val="0"/>
              </a:spcBef>
              <a:spcAft>
                <a:spcPts val="0"/>
              </a:spcAft>
              <a:defRPr/>
            </a:pPr>
            <a:r>
              <a:rPr kumimoji="0" lang="pt-BR" altLang="ja-JP" sz="1000" dirty="0">
                <a:latin typeface="Times New Roman"/>
                <a:ea typeface="ＭＳ Ｐゴシック"/>
              </a:rPr>
              <a:t>-- cut –</a:t>
            </a:r>
          </a:p>
          <a:p>
            <a:pPr defTabSz="457200" fontAlgn="auto">
              <a:spcBef>
                <a:spcPts val="0"/>
              </a:spcBef>
              <a:spcAft>
                <a:spcPts val="0"/>
              </a:spcAft>
              <a:defRPr/>
            </a:pPr>
            <a:r>
              <a:rPr kumimoji="0" lang="en-US" altLang="ja-JP" sz="1000" dirty="0">
                <a:solidFill>
                  <a:srgbClr val="FF0000"/>
                </a:solidFill>
                <a:latin typeface="Times New Roman"/>
                <a:ea typeface="ＭＳ Ｐゴシック"/>
              </a:rPr>
              <a:t>    Bond Valence Sum:  1.456</a:t>
            </a:r>
          </a:p>
          <a:p>
            <a:pPr defTabSz="457200" fontAlgn="auto">
              <a:spcBef>
                <a:spcPts val="0"/>
              </a:spcBef>
              <a:spcAft>
                <a:spcPts val="0"/>
              </a:spcAft>
              <a:defRPr/>
            </a:pPr>
            <a:r>
              <a:rPr kumimoji="0" lang="en-US" altLang="ja-JP" sz="1000" dirty="0">
                <a:latin typeface="Times New Roman"/>
                <a:ea typeface="ＭＳ Ｐゴシック"/>
              </a:rPr>
              <a:t>1314: O0</a:t>
            </a:r>
          </a:p>
          <a:p>
            <a:pPr defTabSz="457200" fontAlgn="auto">
              <a:spcBef>
                <a:spcPts val="0"/>
              </a:spcBef>
              <a:spcAft>
                <a:spcPts val="0"/>
              </a:spcAft>
              <a:defRPr/>
            </a:pPr>
            <a:r>
              <a:rPr kumimoji="0" lang="pt-BR" altLang="ja-JP" sz="1000" dirty="0">
                <a:latin typeface="Times New Roman"/>
                <a:ea typeface="ＭＳ Ｐゴシック"/>
              </a:rPr>
              <a:t>-- cut –</a:t>
            </a:r>
          </a:p>
          <a:p>
            <a:pPr defTabSz="457200" fontAlgn="auto">
              <a:spcBef>
                <a:spcPts val="0"/>
              </a:spcBef>
              <a:spcAft>
                <a:spcPts val="0"/>
              </a:spcAft>
              <a:defRPr/>
            </a:pPr>
            <a:r>
              <a:rPr kumimoji="0" lang="en-US" altLang="ja-JP" sz="1000" dirty="0">
                <a:solidFill>
                  <a:srgbClr val="FF0000"/>
                </a:solidFill>
                <a:latin typeface="Times New Roman"/>
                <a:ea typeface="ＭＳ Ｐゴシック"/>
              </a:rPr>
              <a:t>    Bond Valence Sum:  1.384</a:t>
            </a:r>
          </a:p>
        </p:txBody>
      </p:sp>
    </p:spTree>
    <p:extLst>
      <p:ext uri="{BB962C8B-B14F-4D97-AF65-F5344CB8AC3E}">
        <p14:creationId xmlns:p14="http://schemas.microsoft.com/office/powerpoint/2010/main" val="31297393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6D926E-48F4-7ACB-F364-D20C3D41D55B}"/>
              </a:ext>
            </a:extLst>
          </p:cNvPr>
          <p:cNvPicPr>
            <a:picLocks noChangeAspect="1"/>
          </p:cNvPicPr>
          <p:nvPr/>
        </p:nvPicPr>
        <p:blipFill>
          <a:blip r:embed="rId3"/>
          <a:stretch>
            <a:fillRect/>
          </a:stretch>
        </p:blipFill>
        <p:spPr>
          <a:xfrm>
            <a:off x="204309" y="620688"/>
            <a:ext cx="5915025" cy="3114675"/>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Powder XRD simulation</a:t>
            </a:r>
          </a:p>
        </p:txBody>
      </p:sp>
      <p:sp>
        <p:nvSpPr>
          <p:cNvPr id="6" name="正方形/長方形 5">
            <a:extLst>
              <a:ext uri="{FF2B5EF4-FFF2-40B4-BE49-F238E27FC236}">
                <a16:creationId xmlns:a16="http://schemas.microsoft.com/office/drawing/2014/main" id="{6C72E6C1-0D89-8AFD-D63E-55C73C7D1D91}"/>
              </a:ext>
            </a:extLst>
          </p:cNvPr>
          <p:cNvSpPr/>
          <p:nvPr/>
        </p:nvSpPr>
        <p:spPr>
          <a:xfrm>
            <a:off x="107504" y="2924944"/>
            <a:ext cx="1080120"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93DDE25E-6449-712B-8415-C10092121EAF}"/>
              </a:ext>
            </a:extLst>
          </p:cNvPr>
          <p:cNvPicPr>
            <a:picLocks noChangeAspect="1"/>
          </p:cNvPicPr>
          <p:nvPr/>
        </p:nvPicPr>
        <p:blipFill rotWithShape="1">
          <a:blip r:embed="rId4"/>
          <a:srcRect t="8077" b="9540"/>
          <a:stretch/>
        </p:blipFill>
        <p:spPr>
          <a:xfrm>
            <a:off x="1284429" y="3356992"/>
            <a:ext cx="7639050" cy="3672408"/>
          </a:xfrm>
          <a:prstGeom prst="rect">
            <a:avLst/>
          </a:prstGeom>
        </p:spPr>
      </p:pic>
      <p:sp>
        <p:nvSpPr>
          <p:cNvPr id="8" name="テキスト ボックス 7">
            <a:extLst>
              <a:ext uri="{FF2B5EF4-FFF2-40B4-BE49-F238E27FC236}">
                <a16:creationId xmlns:a16="http://schemas.microsoft.com/office/drawing/2014/main" id="{CDE9B080-62CC-21C3-B773-2FA25BDDB4A7}"/>
              </a:ext>
            </a:extLst>
          </p:cNvPr>
          <p:cNvSpPr txBox="1"/>
          <p:nvPr/>
        </p:nvSpPr>
        <p:spPr>
          <a:xfrm>
            <a:off x="5103954" y="3861048"/>
            <a:ext cx="2755617" cy="369332"/>
          </a:xfrm>
          <a:prstGeom prst="rect">
            <a:avLst/>
          </a:prstGeom>
          <a:noFill/>
        </p:spPr>
        <p:txBody>
          <a:bodyPr wrap="square">
            <a:spAutoFit/>
          </a:bodyPr>
          <a:lstStyle/>
          <a:p>
            <a:r>
              <a:rPr lang="en-US" altLang="ja-JP" sz="1800" b="1" dirty="0">
                <a:solidFill>
                  <a:srgbClr val="0000FF"/>
                </a:solidFill>
              </a:rPr>
              <a:t>SrTiO3-pxrd.xlsx</a:t>
            </a:r>
            <a:endParaRPr lang="ja-JP" altLang="en-US" sz="1800" b="1" dirty="0">
              <a:solidFill>
                <a:srgbClr val="0000FF"/>
              </a:solidFill>
            </a:endParaRPr>
          </a:p>
        </p:txBody>
      </p:sp>
    </p:spTree>
    <p:extLst>
      <p:ext uri="{BB962C8B-B14F-4D97-AF65-F5344CB8AC3E}">
        <p14:creationId xmlns:p14="http://schemas.microsoft.com/office/powerpoint/2010/main" val="1288376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6D926E-48F4-7ACB-F364-D20C3D41D55B}"/>
              </a:ext>
            </a:extLst>
          </p:cNvPr>
          <p:cNvPicPr>
            <a:picLocks noChangeAspect="1"/>
          </p:cNvPicPr>
          <p:nvPr/>
        </p:nvPicPr>
        <p:blipFill>
          <a:blip r:embed="rId3"/>
          <a:stretch>
            <a:fillRect/>
          </a:stretch>
        </p:blipFill>
        <p:spPr>
          <a:xfrm>
            <a:off x="-36512" y="548680"/>
            <a:ext cx="4512722" cy="2376264"/>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Powder XRD simulation</a:t>
            </a:r>
          </a:p>
        </p:txBody>
      </p:sp>
      <p:sp>
        <p:nvSpPr>
          <p:cNvPr id="6" name="正方形/長方形 5">
            <a:extLst>
              <a:ext uri="{FF2B5EF4-FFF2-40B4-BE49-F238E27FC236}">
                <a16:creationId xmlns:a16="http://schemas.microsoft.com/office/drawing/2014/main" id="{6C72E6C1-0D89-8AFD-D63E-55C73C7D1D91}"/>
              </a:ext>
            </a:extLst>
          </p:cNvPr>
          <p:cNvSpPr/>
          <p:nvPr/>
        </p:nvSpPr>
        <p:spPr>
          <a:xfrm>
            <a:off x="539552" y="2276872"/>
            <a:ext cx="2088232"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F893F0D-B3A9-9F4E-FC78-43EED337BBA7}"/>
              </a:ext>
            </a:extLst>
          </p:cNvPr>
          <p:cNvSpPr txBox="1"/>
          <p:nvPr/>
        </p:nvSpPr>
        <p:spPr>
          <a:xfrm>
            <a:off x="513284" y="3068960"/>
            <a:ext cx="6563047" cy="3539430"/>
          </a:xfrm>
          <a:prstGeom prst="rect">
            <a:avLst/>
          </a:prstGeom>
          <a:noFill/>
        </p:spPr>
        <p:txBody>
          <a:bodyPr wrap="square">
            <a:spAutoFit/>
          </a:bodyPr>
          <a:lstStyle/>
          <a:p>
            <a:r>
              <a:rPr lang="en-US" altLang="ja-JP" sz="1600" b="1" dirty="0">
                <a:solidFill>
                  <a:srgbClr val="FF0000"/>
                </a:solidFill>
              </a:rPr>
              <a:t>Show all possible diffractions without considering the distinction rule</a:t>
            </a:r>
          </a:p>
          <a:p>
            <a:r>
              <a:rPr lang="ja-JP" altLang="en-US" sz="1600" dirty="0"/>
              <a:t>Lattice parameters: [3.905, 3.905, 3.905, 90.0, 90.0, 90.0]</a:t>
            </a:r>
          </a:p>
          <a:p>
            <a:r>
              <a:rPr lang="ja-JP" altLang="en-US" sz="1600" dirty="0"/>
              <a:t>hkl range: 3 3 3</a:t>
            </a:r>
          </a:p>
          <a:p>
            <a:r>
              <a:rPr lang="ja-JP" altLang="en-US" sz="1600" dirty="0"/>
              <a:t>Diffraction angle, d, h, k, l:</a:t>
            </a:r>
          </a:p>
          <a:p>
            <a:r>
              <a:rPr lang="ja-JP" altLang="en-US" sz="1600" dirty="0"/>
              <a:t>h  k  l    m     dhkl       Q2</a:t>
            </a:r>
          </a:p>
          <a:p>
            <a:r>
              <a:rPr lang="ja-JP" altLang="en-US" sz="1600" dirty="0"/>
              <a:t> 1  0  0    6      3.905000 22.752946</a:t>
            </a:r>
          </a:p>
          <a:p>
            <a:r>
              <a:rPr lang="ja-JP" altLang="en-US" sz="1600" dirty="0"/>
              <a:t> 1  1  0   12      2.761252 32.396338</a:t>
            </a:r>
          </a:p>
          <a:p>
            <a:r>
              <a:rPr lang="ja-JP" altLang="en-US" sz="1600" dirty="0"/>
              <a:t> 1  1  1    8      2.254553 39.955517</a:t>
            </a:r>
          </a:p>
          <a:p>
            <a:r>
              <a:rPr lang="ja-JP" altLang="en-US" sz="1600" dirty="0"/>
              <a:t> 2  0  0    6      1.952500 46.470786</a:t>
            </a:r>
          </a:p>
          <a:p>
            <a:r>
              <a:rPr lang="ja-JP" altLang="en-US" sz="1600" dirty="0"/>
              <a:t> 2  1  0   24      1.746369 52.345000</a:t>
            </a:r>
          </a:p>
          <a:p>
            <a:r>
              <a:rPr lang="ja-JP" altLang="en-US" sz="1600" dirty="0"/>
              <a:t> 2  1  1   24      1.594210 57.785763</a:t>
            </a:r>
          </a:p>
          <a:p>
            <a:r>
              <a:rPr lang="ja-JP" altLang="en-US" sz="1600" dirty="0"/>
              <a:t> 2  2  0   12      1.380626 67.824262</a:t>
            </a:r>
          </a:p>
          <a:p>
            <a:r>
              <a:rPr lang="ja-JP" altLang="en-US" sz="1600" dirty="0"/>
              <a:t> 3  0  0    6      1.301667 72.564632</a:t>
            </a:r>
          </a:p>
          <a:p>
            <a:r>
              <a:rPr lang="ja-JP" altLang="en-US" sz="1600" dirty="0"/>
              <a:t> 2  2  1   24      1.301667 72.564632</a:t>
            </a:r>
          </a:p>
        </p:txBody>
      </p:sp>
    </p:spTree>
    <p:extLst>
      <p:ext uri="{BB962C8B-B14F-4D97-AF65-F5344CB8AC3E}">
        <p14:creationId xmlns:p14="http://schemas.microsoft.com/office/powerpoint/2010/main" val="9580748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3F4C01C-8A84-0099-1559-ED2AD17AC590}"/>
              </a:ext>
            </a:extLst>
          </p:cNvPr>
          <p:cNvPicPr>
            <a:picLocks noChangeAspect="1"/>
          </p:cNvPicPr>
          <p:nvPr/>
        </p:nvPicPr>
        <p:blipFill>
          <a:blip r:embed="rId3"/>
          <a:stretch>
            <a:fillRect/>
          </a:stretch>
        </p:blipFill>
        <p:spPr>
          <a:xfrm>
            <a:off x="51800" y="769716"/>
            <a:ext cx="5229225" cy="1714500"/>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Bond valence sum</a:t>
            </a:r>
          </a:p>
        </p:txBody>
      </p:sp>
      <p:sp>
        <p:nvSpPr>
          <p:cNvPr id="6" name="正方形/長方形 5">
            <a:extLst>
              <a:ext uri="{FF2B5EF4-FFF2-40B4-BE49-F238E27FC236}">
                <a16:creationId xmlns:a16="http://schemas.microsoft.com/office/drawing/2014/main" id="{6C72E6C1-0D89-8AFD-D63E-55C73C7D1D91}"/>
              </a:ext>
            </a:extLst>
          </p:cNvPr>
          <p:cNvSpPr/>
          <p:nvPr/>
        </p:nvSpPr>
        <p:spPr>
          <a:xfrm>
            <a:off x="0" y="1700808"/>
            <a:ext cx="1080120"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DA46428-7C75-49A8-EEFD-6E49F47DE9D2}"/>
              </a:ext>
            </a:extLst>
          </p:cNvPr>
          <p:cNvSpPr txBox="1"/>
          <p:nvPr/>
        </p:nvSpPr>
        <p:spPr>
          <a:xfrm>
            <a:off x="1080120" y="2484216"/>
            <a:ext cx="6732240" cy="4401205"/>
          </a:xfrm>
          <a:prstGeom prst="rect">
            <a:avLst/>
          </a:prstGeom>
          <a:noFill/>
        </p:spPr>
        <p:txBody>
          <a:bodyPr wrap="square">
            <a:spAutoFit/>
          </a:bodyPr>
          <a:lstStyle/>
          <a:p>
            <a:r>
              <a:rPr lang="ja-JP" altLang="en-US" sz="1400" dirty="0"/>
              <a:t>DBPath: D:\tkProg\tkProg.main\tkdb\Databases\bvparm2016.cif</a:t>
            </a:r>
          </a:p>
          <a:p>
            <a:r>
              <a:rPr lang="ja-JP" altLang="en-US" sz="1400" dirty="0"/>
              <a:t>CIFPath: D:/tkProg/tkProg.main/tkprog_COE/crystal/cif/SrTiO3.cif</a:t>
            </a:r>
          </a:p>
          <a:p>
            <a:r>
              <a:rPr lang="ja-JP" altLang="en-US" sz="1400" dirty="0"/>
              <a:t>0: </a:t>
            </a:r>
            <a:r>
              <a:rPr lang="ja-JP" altLang="en-US" sz="1400" dirty="0">
                <a:solidFill>
                  <a:srgbClr val="FF0000"/>
                </a:solidFill>
              </a:rPr>
              <a:t>Sr2</a:t>
            </a:r>
          </a:p>
          <a:p>
            <a:r>
              <a:rPr lang="ja-JP" altLang="en-US" sz="1400" dirty="0"/>
              <a:t>   2: O-1  r0=2.118 B=0.37  ri=2.761 bv=0.176 [a for Sr 2 - O -2]</a:t>
            </a:r>
          </a:p>
          <a:p>
            <a:r>
              <a:rPr lang="en-US" altLang="ja-JP" sz="1400" dirty="0"/>
              <a:t>--cut—</a:t>
            </a:r>
          </a:p>
          <a:p>
            <a:r>
              <a:rPr lang="ja-JP" altLang="en-US" sz="1400" dirty="0"/>
              <a:t> </a:t>
            </a:r>
            <a:r>
              <a:rPr lang="en-US" altLang="ja-JP" sz="1400" dirty="0"/>
              <a:t> </a:t>
            </a:r>
            <a:r>
              <a:rPr lang="ja-JP" altLang="en-US" sz="1400" dirty="0"/>
              <a:t>4: O-1  r0=2.118 B=0.37  ri=2.761 bv=0.176 [a for Sr 2 - O -2]</a:t>
            </a:r>
          </a:p>
          <a:p>
            <a:r>
              <a:rPr lang="ja-JP" altLang="en-US" sz="1400" dirty="0">
                <a:solidFill>
                  <a:srgbClr val="FF0000"/>
                </a:solidFill>
              </a:rPr>
              <a:t>    Bond Valence Sum:  2.109</a:t>
            </a:r>
          </a:p>
          <a:p>
            <a:r>
              <a:rPr lang="ja-JP" altLang="en-US" sz="1400" dirty="0"/>
              <a:t>1: </a:t>
            </a:r>
            <a:r>
              <a:rPr lang="ja-JP" altLang="en-US" sz="1400" dirty="0">
                <a:solidFill>
                  <a:srgbClr val="FF0000"/>
                </a:solidFill>
              </a:rPr>
              <a:t>Ti4</a:t>
            </a:r>
          </a:p>
          <a:p>
            <a:r>
              <a:rPr lang="ja-JP" altLang="en-US" sz="1400" dirty="0"/>
              <a:t>   2: O-1  r0=1.654 B=0.55  ri=1.953 bv=0.578 [bs for Ti 3 - O -2]</a:t>
            </a:r>
          </a:p>
          <a:p>
            <a:r>
              <a:rPr lang="ja-JP" altLang="en-US" sz="1400" dirty="0"/>
              <a:t>   2: O-1  r0=1.654 B=0.55  ri=1.953 bv=0.578 [bs for Ti 3 - O -2]</a:t>
            </a:r>
          </a:p>
          <a:p>
            <a:r>
              <a:rPr lang="ja-JP" altLang="en-US" sz="1400" dirty="0"/>
              <a:t>   3: O-1  r0=1.654 B=0.55  ri=1.953 bv=0.578 [bs for Ti 3 - O -2]</a:t>
            </a:r>
          </a:p>
          <a:p>
            <a:r>
              <a:rPr lang="ja-JP" altLang="en-US" sz="1400" dirty="0"/>
              <a:t>   3: O-1  r0=1.654 B=0.55  ri=1.953 bv=0.578 [bs for Ti 3 - O -2]</a:t>
            </a:r>
          </a:p>
          <a:p>
            <a:r>
              <a:rPr lang="ja-JP" altLang="en-US" sz="1400" dirty="0"/>
              <a:t>   4: O-1  r0=1.654 B=0.55  ri=1.953 bv=0.578 [bs for Ti 3 - O -2]</a:t>
            </a:r>
          </a:p>
          <a:p>
            <a:r>
              <a:rPr lang="ja-JP" altLang="en-US" sz="1400" dirty="0"/>
              <a:t>   4: O-1  r0=1.654 B=0.55  ri=1.953 bv=0.578 [bs for Ti 3 - O -2]</a:t>
            </a:r>
          </a:p>
          <a:p>
            <a:r>
              <a:rPr lang="ja-JP" altLang="en-US" sz="1400" dirty="0"/>
              <a:t> </a:t>
            </a:r>
            <a:r>
              <a:rPr lang="ja-JP" altLang="en-US" sz="1400" dirty="0">
                <a:solidFill>
                  <a:srgbClr val="FF0000"/>
                </a:solidFill>
              </a:rPr>
              <a:t>   Bond Valence Sum:  3.470</a:t>
            </a:r>
          </a:p>
          <a:p>
            <a:r>
              <a:rPr lang="ja-JP" altLang="en-US" sz="1400" dirty="0"/>
              <a:t>2: </a:t>
            </a:r>
            <a:r>
              <a:rPr lang="ja-JP" altLang="en-US" sz="1400" dirty="0">
                <a:solidFill>
                  <a:srgbClr val="FF0000"/>
                </a:solidFill>
              </a:rPr>
              <a:t>O-1</a:t>
            </a:r>
          </a:p>
          <a:p>
            <a:r>
              <a:rPr lang="ja-JP" altLang="en-US" sz="1400" dirty="0"/>
              <a:t>   0: Sr2  r0=2.118 B=0.37  ri=2.761 bv=0.176 [a for Sr 2 - O -2]</a:t>
            </a:r>
          </a:p>
          <a:p>
            <a:r>
              <a:rPr lang="en-US" altLang="ja-JP" sz="1400" dirty="0"/>
              <a:t>--cut—</a:t>
            </a:r>
          </a:p>
          <a:p>
            <a:r>
              <a:rPr lang="ja-JP" altLang="en-US" sz="1400" dirty="0"/>
              <a:t>   4: O-1  r0=1.406 B=0.37  ri=2.761 bv=0.026 [e for O -2 - O -2]</a:t>
            </a:r>
          </a:p>
          <a:p>
            <a:r>
              <a:rPr lang="ja-JP" altLang="en-US" sz="1400" dirty="0">
                <a:solidFill>
                  <a:srgbClr val="FF0000"/>
                </a:solidFill>
              </a:rPr>
              <a:t>    Bond Valence Sum:  2.065</a:t>
            </a:r>
          </a:p>
        </p:txBody>
      </p:sp>
    </p:spTree>
    <p:extLst>
      <p:ext uri="{BB962C8B-B14F-4D97-AF65-F5344CB8AC3E}">
        <p14:creationId xmlns:p14="http://schemas.microsoft.com/office/powerpoint/2010/main" val="34610164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217A9AB-74D2-2FB9-B139-40EF888F262B}"/>
              </a:ext>
            </a:extLst>
          </p:cNvPr>
          <p:cNvPicPr>
            <a:picLocks noChangeAspect="1"/>
          </p:cNvPicPr>
          <p:nvPr/>
        </p:nvPicPr>
        <p:blipFill>
          <a:blip r:embed="rId3"/>
          <a:stretch>
            <a:fillRect/>
          </a:stretch>
        </p:blipFill>
        <p:spPr>
          <a:xfrm>
            <a:off x="62855" y="620688"/>
            <a:ext cx="5229225" cy="2276475"/>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Madelung potential</a:t>
            </a:r>
          </a:p>
        </p:txBody>
      </p:sp>
      <p:sp>
        <p:nvSpPr>
          <p:cNvPr id="6" name="正方形/長方形 5">
            <a:extLst>
              <a:ext uri="{FF2B5EF4-FFF2-40B4-BE49-F238E27FC236}">
                <a16:creationId xmlns:a16="http://schemas.microsoft.com/office/drawing/2014/main" id="{6C72E6C1-0D89-8AFD-D63E-55C73C7D1D91}"/>
              </a:ext>
            </a:extLst>
          </p:cNvPr>
          <p:cNvSpPr/>
          <p:nvPr/>
        </p:nvSpPr>
        <p:spPr>
          <a:xfrm>
            <a:off x="53752" y="2104764"/>
            <a:ext cx="1565920"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DA46428-7C75-49A8-EEFD-6E49F47DE9D2}"/>
              </a:ext>
            </a:extLst>
          </p:cNvPr>
          <p:cNvSpPr txBox="1"/>
          <p:nvPr/>
        </p:nvSpPr>
        <p:spPr>
          <a:xfrm>
            <a:off x="467544" y="3068960"/>
            <a:ext cx="8568952" cy="3600986"/>
          </a:xfrm>
          <a:prstGeom prst="rect">
            <a:avLst/>
          </a:prstGeom>
          <a:noFill/>
        </p:spPr>
        <p:txBody>
          <a:bodyPr wrap="square">
            <a:spAutoFit/>
          </a:bodyPr>
          <a:lstStyle/>
          <a:p>
            <a:r>
              <a:rPr lang="en-US" altLang="ja-JP" sz="1200" dirty="0"/>
              <a:t>Madelung potential (electrostatic potential):</a:t>
            </a:r>
          </a:p>
          <a:p>
            <a:r>
              <a:rPr lang="en-US" altLang="ja-JP" sz="1200" dirty="0">
                <a:solidFill>
                  <a:srgbClr val="FF0000"/>
                </a:solidFill>
              </a:rPr>
              <a:t>Sr</a:t>
            </a:r>
            <a:r>
              <a:rPr lang="en-US" altLang="ja-JP" sz="1200" dirty="0"/>
              <a:t>  : Sr1   : q=       2: MP =  -3.1827e-18 J  (= -1.62078e-18 +            0 -  1.56192e-18)</a:t>
            </a:r>
          </a:p>
          <a:p>
            <a:r>
              <a:rPr lang="en-US" altLang="ja-JP" sz="1200" dirty="0"/>
              <a:t>                          </a:t>
            </a:r>
            <a:r>
              <a:rPr lang="en-US" altLang="ja-JP" sz="1200" dirty="0">
                <a:solidFill>
                  <a:srgbClr val="FF0000"/>
                </a:solidFill>
              </a:rPr>
              <a:t>MP =     -19.8648 eV</a:t>
            </a:r>
            <a:r>
              <a:rPr lang="en-US" altLang="ja-JP" sz="1200" dirty="0"/>
              <a:t> (=     -10.1161 +            0 -      9.74872)</a:t>
            </a:r>
          </a:p>
          <a:p>
            <a:r>
              <a:rPr lang="en-US" altLang="ja-JP" sz="1200" dirty="0" err="1"/>
              <a:t>Ti</a:t>
            </a:r>
            <a:r>
              <a:rPr lang="en-US" altLang="ja-JP" sz="1200" dirty="0"/>
              <a:t>  : Ti1   : q=       4: MP = -7.31246e-18 J  (= -4.18862e-18 +            0 -  3.12384e-18)</a:t>
            </a:r>
          </a:p>
          <a:p>
            <a:r>
              <a:rPr lang="en-US" altLang="ja-JP" sz="1200" dirty="0"/>
              <a:t>                          MP =     -45.6407 eV (=     -26.1433 +            0 -      19.4974)</a:t>
            </a:r>
          </a:p>
          <a:p>
            <a:r>
              <a:rPr lang="en-US" altLang="ja-JP" sz="1200" dirty="0"/>
              <a:t>O   : O1    : q=      -2: MP =  3.81408e-18 J  (=  2.25215e-18 +            0 - -1.56192e-18)</a:t>
            </a:r>
          </a:p>
          <a:p>
            <a:r>
              <a:rPr lang="en-US" altLang="ja-JP" sz="1200" dirty="0"/>
              <a:t>                          MP =      23.8055 eV (=      14.0568 +            0 -     -9.74872)</a:t>
            </a:r>
          </a:p>
          <a:p>
            <a:r>
              <a:rPr lang="en-US" altLang="ja-JP" sz="1200" dirty="0"/>
              <a:t>O   : O1    : q=      -2: MP =  3.81408e-18 J  (=  2.25215e-18 +            0 - -1.56192e-18)</a:t>
            </a:r>
          </a:p>
          <a:p>
            <a:r>
              <a:rPr lang="en-US" altLang="ja-JP" sz="1200" dirty="0"/>
              <a:t>                          MP =      23.8055 eV (=      14.0568 +            0 -     -9.74872)</a:t>
            </a:r>
          </a:p>
          <a:p>
            <a:r>
              <a:rPr lang="en-US" altLang="ja-JP" sz="1200" dirty="0"/>
              <a:t>O   : O1    : q=      -2: MP =  3.81408e-18 J  (=  2.25215e-18 +            0 - -1.56192e-18)</a:t>
            </a:r>
          </a:p>
          <a:p>
            <a:r>
              <a:rPr lang="en-US" altLang="ja-JP" sz="1200" dirty="0"/>
              <a:t>                          MP =      23.8055 eV (=      14.0568 +            0 -     -9.74872)</a:t>
            </a:r>
          </a:p>
          <a:p>
            <a:r>
              <a:rPr lang="en-US" altLang="ja-JP" sz="1200" dirty="0">
                <a:solidFill>
                  <a:srgbClr val="FF0000"/>
                </a:solidFill>
              </a:rPr>
              <a:t>Total Madelung energy in unit cell:     -182.563 eV</a:t>
            </a:r>
          </a:p>
          <a:p>
            <a:endParaRPr lang="en-US" altLang="ja-JP" sz="1200" dirty="0"/>
          </a:p>
          <a:p>
            <a:r>
              <a:rPr lang="en-US" altLang="ja-JP" sz="1200" dirty="0"/>
              <a:t>Madelung constant</a:t>
            </a:r>
          </a:p>
          <a:p>
            <a:r>
              <a:rPr lang="en-US" altLang="ja-JP" sz="1200" dirty="0"/>
              <a:t>NOTE: The a-axis length is taken as the representative atomic distance: a = 3.905</a:t>
            </a:r>
          </a:p>
          <a:p>
            <a:r>
              <a:rPr lang="en-US" altLang="ja-JP" sz="1200" dirty="0"/>
              <a:t>      The charge of the 0-th ion is taken as the representative ion charge: q = 2.0</a:t>
            </a:r>
          </a:p>
          <a:p>
            <a:r>
              <a:rPr lang="en-US" altLang="ja-JP" sz="1200" dirty="0"/>
              <a:t>NOTE: This value is in the unit cell chemical formula</a:t>
            </a:r>
          </a:p>
          <a:p>
            <a:r>
              <a:rPr lang="en-US" altLang="ja-JP" sz="1200" dirty="0"/>
              <a:t>       The following value must be </a:t>
            </a:r>
            <a:r>
              <a:rPr lang="en-US" altLang="ja-JP" sz="1200" dirty="0" err="1"/>
              <a:t>devided</a:t>
            </a:r>
            <a:r>
              <a:rPr lang="en-US" altLang="ja-JP" sz="1200" dirty="0"/>
              <a:t> by Z to get the </a:t>
            </a:r>
            <a:r>
              <a:rPr lang="en-US" altLang="ja-JP" sz="1200" dirty="0" err="1"/>
              <a:t>Madeluing</a:t>
            </a:r>
            <a:r>
              <a:rPr lang="en-US" altLang="ja-JP" sz="1200" dirty="0"/>
              <a:t> constant in the standard definition</a:t>
            </a:r>
          </a:p>
          <a:p>
            <a:r>
              <a:rPr lang="en-US" altLang="ja-JP" sz="1200" dirty="0">
                <a:solidFill>
                  <a:srgbClr val="FF0000"/>
                </a:solidFill>
              </a:rPr>
              <a:t>Madelung constant in unit cell:      24.754953</a:t>
            </a:r>
          </a:p>
        </p:txBody>
      </p:sp>
      <p:sp>
        <p:nvSpPr>
          <p:cNvPr id="4" name="テキスト ボックス 3">
            <a:extLst>
              <a:ext uri="{FF2B5EF4-FFF2-40B4-BE49-F238E27FC236}">
                <a16:creationId xmlns:a16="http://schemas.microsoft.com/office/drawing/2014/main" id="{A8698CAA-102D-E24B-CF07-22C683FC51D9}"/>
              </a:ext>
            </a:extLst>
          </p:cNvPr>
          <p:cNvSpPr txBox="1"/>
          <p:nvPr/>
        </p:nvSpPr>
        <p:spPr>
          <a:xfrm>
            <a:off x="2915816" y="2123564"/>
            <a:ext cx="5616624" cy="369332"/>
          </a:xfrm>
          <a:prstGeom prst="rect">
            <a:avLst/>
          </a:prstGeom>
          <a:solidFill>
            <a:schemeClr val="bg1"/>
          </a:solidFill>
        </p:spPr>
        <p:txBody>
          <a:bodyPr wrap="square">
            <a:spAutoFit/>
          </a:bodyPr>
          <a:lstStyle/>
          <a:p>
            <a:pPr defTabSz="457200" fontAlgn="auto">
              <a:spcBef>
                <a:spcPts val="0"/>
              </a:spcBef>
              <a:spcAft>
                <a:spcPts val="0"/>
              </a:spcAft>
              <a:defRPr/>
            </a:pPr>
            <a:r>
              <a:rPr kumimoji="0"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Both versions should provide the same results</a:t>
            </a:r>
            <a:endParaRPr kumimoji="0" lang="en-US" altLang="ja-JP" sz="1800" b="1" dirty="0">
              <a:solidFill>
                <a:srgbClr val="0000FF"/>
              </a:solidFill>
              <a:latin typeface="Times New Roman"/>
              <a:ea typeface="ＭＳ Ｐゴシック"/>
            </a:endParaRPr>
          </a:p>
        </p:txBody>
      </p:sp>
    </p:spTree>
    <p:extLst>
      <p:ext uri="{BB962C8B-B14F-4D97-AF65-F5344CB8AC3E}">
        <p14:creationId xmlns:p14="http://schemas.microsoft.com/office/powerpoint/2010/main" val="13031086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6858000"/>
          </a:xfrm>
        </p:spPr>
        <p:txBody>
          <a:bodyPr/>
          <a:lstStyle/>
          <a:p>
            <a:pPr eaLnBrk="1" hangingPunct="1"/>
            <a:r>
              <a:rPr lang="en-US" altLang="ja-JP" sz="3600" b="1" dirty="0">
                <a:solidFill>
                  <a:srgbClr val="0000FF"/>
                </a:solidFill>
              </a:rPr>
              <a:t>Theory</a:t>
            </a:r>
            <a:endParaRPr lang="ja-JP" altLang="en-US" sz="3600" b="1" dirty="0">
              <a:solidFill>
                <a:srgbClr val="0000FF"/>
              </a:solidFill>
            </a:endParaRPr>
          </a:p>
        </p:txBody>
      </p:sp>
    </p:spTree>
    <p:extLst>
      <p:ext uri="{BB962C8B-B14F-4D97-AF65-F5344CB8AC3E}">
        <p14:creationId xmlns:p14="http://schemas.microsoft.com/office/powerpoint/2010/main" val="7811471"/>
      </p:ext>
    </p:extLst>
  </p:cSld>
  <p:clrMapOvr>
    <a:masterClrMapping/>
  </p:clrMapOvr>
  <p:transition/>
</p:sld>
</file>

<file path=ppt/theme/theme1.xml><?xml version="1.0" encoding="utf-8"?>
<a:theme xmlns:a="http://schemas.openxmlformats.org/drawingml/2006/main" name="5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TotalTime>
  <Words>5847</Words>
  <Application>Microsoft Office PowerPoint</Application>
  <PresentationFormat>画面に合わせる (4:3)</PresentationFormat>
  <Paragraphs>490</Paragraphs>
  <Slides>43</Slides>
  <Notes>23</Notes>
  <HiddenSlides>0</HiddenSlides>
  <MMClips>0</MMClips>
  <ScaleCrop>false</ScaleCrop>
  <HeadingPairs>
    <vt:vector size="8" baseType="variant">
      <vt:variant>
        <vt:lpstr>使用されているフォント</vt:lpstr>
      </vt:variant>
      <vt:variant>
        <vt:i4>4</vt:i4>
      </vt:variant>
      <vt:variant>
        <vt:lpstr>テーマ</vt:lpstr>
      </vt:variant>
      <vt:variant>
        <vt:i4>5</vt:i4>
      </vt:variant>
      <vt:variant>
        <vt:lpstr>埋め込まれた OLE サーバー</vt:lpstr>
      </vt:variant>
      <vt:variant>
        <vt:i4>4</vt:i4>
      </vt:variant>
      <vt:variant>
        <vt:lpstr>スライド タイトル</vt:lpstr>
      </vt:variant>
      <vt:variant>
        <vt:i4>43</vt:i4>
      </vt:variant>
    </vt:vector>
  </HeadingPairs>
  <TitlesOfParts>
    <vt:vector size="56" baseType="lpstr">
      <vt:lpstr>ＭＳ Ｐゴシック</vt:lpstr>
      <vt:lpstr>Arial</vt:lpstr>
      <vt:lpstr>Cambria Math</vt:lpstr>
      <vt:lpstr>Times New Roman</vt:lpstr>
      <vt:lpstr>5_標準デザイン</vt:lpstr>
      <vt:lpstr>16_標準デザイン</vt:lpstr>
      <vt:lpstr>12_標準デザイン</vt:lpstr>
      <vt:lpstr>標準デザイン</vt:lpstr>
      <vt:lpstr>19_標準デザイン</vt:lpstr>
      <vt:lpstr>数式</vt:lpstr>
      <vt:lpstr>Equation.3</vt:lpstr>
      <vt:lpstr>Document</vt:lpstr>
      <vt:lpstr>Worksheet</vt:lpstr>
      <vt:lpstr>Crystal menu</vt:lpstr>
      <vt:lpstr>Manage CIF</vt:lpstr>
      <vt:lpstr>Manage CIF</vt:lpstr>
      <vt:lpstr>Powder XRD simulation</vt:lpstr>
      <vt:lpstr>Powder XRD simulation</vt:lpstr>
      <vt:lpstr>Powder XRD simulation</vt:lpstr>
      <vt:lpstr>Bond valence sum</vt:lpstr>
      <vt:lpstr>Madelung potential</vt:lpstr>
      <vt:lpstr>Theory</vt:lpstr>
      <vt:lpstr>イオン結晶の基礎</vt:lpstr>
      <vt:lpstr>ポーリング則: イオンの安定配列を決める</vt:lpstr>
      <vt:lpstr>静電原子価則の確認: TiO2</vt:lpstr>
      <vt:lpstr>結合原子価和 (Bond valence sum)</vt:lpstr>
      <vt:lpstr>BVSの計算方法</vt:lpstr>
      <vt:lpstr>結合原子価和の例</vt:lpstr>
      <vt:lpstr>Representation of lattice geometry</vt:lpstr>
      <vt:lpstr>結晶格子の表現： 基本</vt:lpstr>
      <vt:lpstr>一般座標系 (general coordinate system)</vt:lpstr>
      <vt:lpstr>Cartesian – general coord. Conversion (直交系 － 一般座標系変換)</vt:lpstr>
      <vt:lpstr>Fractional coordinates in crystal (結晶の内部座標)</vt:lpstr>
      <vt:lpstr>Conversion matrix</vt:lpstr>
      <vt:lpstr>Lattice properties</vt:lpstr>
      <vt:lpstr>Conversion matrixes</vt:lpstr>
      <vt:lpstr>PowerPoint プレゼンテーション</vt:lpstr>
      <vt:lpstr>Vector analysis: Lattice conversion</vt:lpstr>
      <vt:lpstr>Lattice conversion: Summary</vt:lpstr>
      <vt:lpstr>Madelung potential</vt:lpstr>
      <vt:lpstr>Madelung potential: Simple sum</vt:lpstr>
      <vt:lpstr>Efficient Coulomb sum: Evjen method</vt:lpstr>
      <vt:lpstr>Madelung potential: Evjen method</vt:lpstr>
      <vt:lpstr>3D sum of Coulomb potential: Ewald method</vt:lpstr>
      <vt:lpstr>3D sum of Coulomb potential: Ewald method</vt:lpstr>
      <vt:lpstr>Madelung potential: Ewald method</vt:lpstr>
      <vt:lpstr>Comparison: Evjen method</vt:lpstr>
      <vt:lpstr>Convert to P1 symmetry: Perl</vt:lpstr>
      <vt:lpstr>Translate coordinates: Perl</vt:lpstr>
      <vt:lpstr>Extract cell from cif: Perl</vt:lpstr>
      <vt:lpstr>Extract cluster from cif: Perl</vt:lpstr>
      <vt:lpstr>Make superlattice: Perl</vt:lpstr>
      <vt:lpstr>Make superlattice: Perl</vt:lpstr>
      <vt:lpstr>Bond distances and angles: Perl</vt:lpstr>
      <vt:lpstr>Bond distances and angles: Perl</vt:lpstr>
      <vt:lpstr>Bond Valence Sum: Perl</vt:lpstr>
    </vt:vector>
  </TitlesOfParts>
  <Company>Tokyo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 gaps and Defect levels in Functional oxides</dc:title>
  <dc:creator>Toshio Kamiya</dc:creator>
  <cp:lastModifiedBy>神谷 利夫</cp:lastModifiedBy>
  <cp:revision>258</cp:revision>
  <dcterms:created xsi:type="dcterms:W3CDTF">2006-12-15T00:22:55Z</dcterms:created>
  <dcterms:modified xsi:type="dcterms:W3CDTF">2023-06-12T01:52:21Z</dcterms:modified>
</cp:coreProperties>
</file>