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004" r:id="rId2"/>
    <p:sldMasterId id="2147484016" r:id="rId3"/>
  </p:sldMasterIdLst>
  <p:notesMasterIdLst>
    <p:notesMasterId r:id="rId13"/>
  </p:notesMasterIdLst>
  <p:sldIdLst>
    <p:sldId id="4789" r:id="rId4"/>
    <p:sldId id="4898" r:id="rId5"/>
    <p:sldId id="4954" r:id="rId6"/>
    <p:sldId id="4944" r:id="rId7"/>
    <p:sldId id="4957" r:id="rId8"/>
    <p:sldId id="4955" r:id="rId9"/>
    <p:sldId id="4959" r:id="rId10"/>
    <p:sldId id="4958" r:id="rId11"/>
    <p:sldId id="4960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1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3" autoAdjust="0"/>
    <p:restoredTop sz="96652" autoAdjust="0"/>
  </p:normalViewPr>
  <p:slideViewPr>
    <p:cSldViewPr snapToGrid="0">
      <p:cViewPr varScale="1">
        <p:scale>
          <a:sx n="99" d="100"/>
          <a:sy n="99" d="100"/>
        </p:scale>
        <p:origin x="13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C3348-39E5-4794-A5C8-AE6588455107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300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4725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5541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74665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97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86794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33966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50810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2834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4242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4381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2785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73536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40189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3173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46973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0549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622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65561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6755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579A-6D1E-479C-9D6D-DF6F4DDE1E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D705-7948-46A3-83E9-33B421C9213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0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2C1A-BFF7-4A4D-A94A-2C83D55543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7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D0F0-81B9-4E8E-835F-4EFA3B51A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E56A-DFEF-4601-A57B-02598C5B4E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8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85863-D331-40EE-82D9-88D2CF7DC2D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CA03-DB20-47B6-B03E-F26686ACDF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43F4-0BFF-4D3C-BDC4-5887BC6CAB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FBC2-C74D-489D-A2F2-0920616BF5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2C3B8-5366-4932-B226-A4AD3A98D6A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C84C-72BF-43C3-87A4-A0925ABD90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93C6-1C71-4E5F-A0BA-6F8ED05E0A8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3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3E2E94F-954D-465B-BA5B-D7061B8B63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C3B53A-89E0-2E87-465C-988214427E6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7228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Physical parameters</a:t>
            </a:r>
            <a:br>
              <a:rPr lang="en-US" altLang="ja-JP" sz="3600" b="1" dirty="0">
                <a:solidFill>
                  <a:srgbClr val="0000FF"/>
                </a:solidFill>
              </a:rPr>
            </a:br>
            <a:r>
              <a:rPr lang="en-US" altLang="ja-JP" sz="3600" b="1" dirty="0" err="1">
                <a:solidFill>
                  <a:srgbClr val="0000FF"/>
                </a:solidFill>
              </a:rPr>
              <a:t>perl</a:t>
            </a:r>
            <a:r>
              <a:rPr lang="ja-JP" altLang="en-US" sz="3600" b="1" dirty="0">
                <a:solidFill>
                  <a:srgbClr val="0000FF"/>
                </a:solidFill>
              </a:rPr>
              <a:t>が必要</a:t>
            </a:r>
          </a:p>
        </p:txBody>
      </p:sp>
    </p:spTree>
    <p:extLst>
      <p:ext uri="{BB962C8B-B14F-4D97-AF65-F5344CB8AC3E}">
        <p14:creationId xmlns:p14="http://schemas.microsoft.com/office/powerpoint/2010/main" val="32051438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Perl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のインストール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158" y="656503"/>
            <a:ext cx="896021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altLang="ja-JP" sz="2400" b="1" dirty="0"/>
              <a:t>NAS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share/apps/Perl</a:t>
            </a:r>
            <a:r>
              <a:rPr lang="ja-JP" altLang="en-US" sz="2400" b="1" dirty="0"/>
              <a:t> を適当なディレクトリにコピー</a:t>
            </a:r>
            <a:br>
              <a:rPr lang="en-US" altLang="ja-JP" sz="2400" b="1" dirty="0"/>
            </a:br>
            <a:r>
              <a:rPr lang="ja-JP" altLang="en-US" sz="2400" b="1" dirty="0"/>
              <a:t>例</a:t>
            </a:r>
            <a:r>
              <a:rPr lang="en-US" altLang="ja-JP" sz="2400" b="1" dirty="0"/>
              <a:t>: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d:\Perl,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c:\Perl</a:t>
            </a:r>
            <a:r>
              <a:rPr lang="ja-JP" altLang="en-US" sz="2400" b="1" dirty="0"/>
              <a:t> などが望ましい  </a:t>
            </a:r>
            <a:r>
              <a:rPr lang="en-US" altLang="ja-JP" sz="2400" b="1" dirty="0"/>
              <a:t>=&gt;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[Perl]</a:t>
            </a:r>
            <a:r>
              <a:rPr lang="ja-JP" altLang="en-US" sz="2400" b="1" dirty="0"/>
              <a:t> と書きます</a:t>
            </a:r>
            <a:endParaRPr lang="en-US" altLang="ja-JP" sz="2400" b="1" dirty="0"/>
          </a:p>
          <a:p>
            <a:pPr marL="457200" lvl="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環境変数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PATH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に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[Perl]\bin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を追加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5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D7E2C37-F8E5-F0B0-B492-F24578555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43" y="692696"/>
            <a:ext cx="4495800" cy="6019800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Physical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parameters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E84C60-0C0F-FE84-6EE8-9FC2E79C69FA}"/>
              </a:ext>
            </a:extLst>
          </p:cNvPr>
          <p:cNvSpPr/>
          <p:nvPr/>
        </p:nvSpPr>
        <p:spPr bwMode="auto">
          <a:xfrm>
            <a:off x="1627168" y="4400861"/>
            <a:ext cx="1433984" cy="32154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1D19174-7208-FBD2-7630-3357AB237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937" y="743813"/>
            <a:ext cx="4364796" cy="4598208"/>
          </a:xfrm>
          <a:prstGeom prst="rect">
            <a:avLst/>
          </a:prstGeom>
        </p:spPr>
      </p:pic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D83DF8D2-D34D-0FAD-B69F-BD99CA8F2D44}"/>
              </a:ext>
            </a:extLst>
          </p:cNvPr>
          <p:cNvCxnSpPr>
            <a:stCxn id="3" idx="3"/>
          </p:cNvCxnSpPr>
          <p:nvPr/>
        </p:nvCxnSpPr>
        <p:spPr bwMode="auto">
          <a:xfrm flipV="1">
            <a:off x="3061152" y="3705726"/>
            <a:ext cx="2088364" cy="8559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002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化学組成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B096B0-A588-2883-2CE8-BFDCF3242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644" y="692696"/>
            <a:ext cx="4781550" cy="564832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70CD58-6CF5-A975-2BC6-9FF2907FB35D}"/>
              </a:ext>
            </a:extLst>
          </p:cNvPr>
          <p:cNvSpPr txBox="1"/>
          <p:nvPr/>
        </p:nvSpPr>
        <p:spPr>
          <a:xfrm>
            <a:off x="3495676" y="3096716"/>
            <a:ext cx="5410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err="1">
                <a:solidFill>
                  <a:srgbClr val="FF0000"/>
                </a:solidFill>
              </a:rPr>
              <a:t>LaO</a:t>
            </a:r>
            <a:r>
              <a:rPr lang="en-US" altLang="ja-JP" sz="2400" dirty="0">
                <a:solidFill>
                  <a:srgbClr val="FF0000"/>
                </a:solidFill>
              </a:rPr>
              <a:t> 1 g, </a:t>
            </a:r>
            <a:r>
              <a:rPr lang="en-US" altLang="ja-JP" sz="2400" dirty="0" err="1">
                <a:solidFill>
                  <a:srgbClr val="FF0000"/>
                </a:solidFill>
              </a:rPr>
              <a:t>FeAs</a:t>
            </a:r>
            <a:r>
              <a:rPr lang="en-US" altLang="ja-JP" sz="2400" dirty="0">
                <a:solidFill>
                  <a:srgbClr val="FF0000"/>
                </a:solidFill>
              </a:rPr>
              <a:t> 3 g, Fe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2</a:t>
            </a:r>
            <a:r>
              <a:rPr lang="en-US" altLang="ja-JP" sz="2400" dirty="0">
                <a:solidFill>
                  <a:srgbClr val="FF0000"/>
                </a:solidFill>
              </a:rPr>
              <a:t>As 4 g</a:t>
            </a:r>
          </a:p>
          <a:p>
            <a:r>
              <a:rPr lang="ja-JP" altLang="en-US" sz="2400" dirty="0">
                <a:solidFill>
                  <a:srgbClr val="FF0000"/>
                </a:solidFill>
              </a:rPr>
              <a:t>が仮に反応して純粋相を作ったときの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化学組成を求める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8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化学組成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469CE4-961D-B24B-FF91-F571BABF6A3E}"/>
              </a:ext>
            </a:extLst>
          </p:cNvPr>
          <p:cNvSpPr txBox="1"/>
          <p:nvPr/>
        </p:nvSpPr>
        <p:spPr>
          <a:xfrm>
            <a:off x="279400" y="692696"/>
            <a:ext cx="873355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Calculate total chemical formula from a reagent mixture</a:t>
            </a:r>
          </a:p>
          <a:p>
            <a:r>
              <a:rPr lang="ja-JP" altLang="en-US" dirty="0"/>
              <a:t>1: Compound [LaO] MW=154.9049</a:t>
            </a:r>
          </a:p>
          <a:p>
            <a:r>
              <a:rPr lang="ja-JP" altLang="en-US" dirty="0"/>
              <a:t>1:0: Compound [O] Z=      8  n=1  M=15.9994</a:t>
            </a:r>
          </a:p>
          <a:p>
            <a:r>
              <a:rPr lang="ja-JP" altLang="en-US" dirty="0"/>
              <a:t>1:1: Compound [La] Z=     57  n=1  M=138.9055</a:t>
            </a:r>
          </a:p>
          <a:p>
            <a:r>
              <a:rPr lang="ja-JP" altLang="en-US" dirty="0"/>
              <a:t>   Mol = Weight / Molar mass = (1.000 g) / (154.905 g/mol) = 0.00646 mol</a:t>
            </a:r>
          </a:p>
          <a:p>
            <a:r>
              <a:rPr lang="en-US" altLang="ja-JP" dirty="0"/>
              <a:t>--cut--</a:t>
            </a:r>
          </a:p>
          <a:p>
            <a:r>
              <a:rPr lang="ja-JP" altLang="en-US" dirty="0"/>
              <a:t>Total weight: 8 g</a:t>
            </a:r>
          </a:p>
          <a:p>
            <a:endParaRPr lang="ja-JP" altLang="en-US" dirty="0"/>
          </a:p>
          <a:p>
            <a:r>
              <a:rPr lang="ja-JP" altLang="en-US" dirty="0"/>
              <a:t>Amounts of each element:</a:t>
            </a:r>
          </a:p>
          <a:p>
            <a:r>
              <a:rPr lang="ja-JP" altLang="en-US" dirty="0"/>
              <a:t>  Compound [As]  0.04438 mol  rel=6743</a:t>
            </a:r>
          </a:p>
          <a:p>
            <a:r>
              <a:rPr lang="ja-JP" altLang="en-US" dirty="0"/>
              <a:t>Amounts of each element:</a:t>
            </a:r>
          </a:p>
          <a:p>
            <a:r>
              <a:rPr lang="ja-JP" altLang="en-US" dirty="0"/>
              <a:t>  Compound [Fe]  0.06581 mol  rel=10000</a:t>
            </a:r>
          </a:p>
          <a:p>
            <a:r>
              <a:rPr lang="ja-JP" altLang="en-US" dirty="0"/>
              <a:t>Amounts of each element:</a:t>
            </a:r>
          </a:p>
          <a:p>
            <a:r>
              <a:rPr lang="ja-JP" altLang="en-US" dirty="0"/>
              <a:t>  Compound [La]  0.00646 mol  rel=981</a:t>
            </a:r>
          </a:p>
          <a:p>
            <a:r>
              <a:rPr lang="ja-JP" altLang="en-US" dirty="0"/>
              <a:t>Amounts of each element:</a:t>
            </a:r>
          </a:p>
          <a:p>
            <a:r>
              <a:rPr lang="ja-JP" altLang="en-US" dirty="0"/>
              <a:t>  Compound [O]  0.00646 mol  rel=981</a:t>
            </a:r>
          </a:p>
          <a:p>
            <a:r>
              <a:rPr lang="ja-JP" altLang="en-US" dirty="0"/>
              <a:t>Amounts of each element: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  Normalized compositon: La981Fe10000As6743O981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30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化学反応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2E361AA-C16A-69C5-B4CF-C7B341AAD2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3014"/>
          <a:stretch/>
        </p:blipFill>
        <p:spPr>
          <a:xfrm>
            <a:off x="365124" y="604837"/>
            <a:ext cx="6666585" cy="606266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E6B44E-2834-5114-7C23-D07190EB5405}"/>
              </a:ext>
            </a:extLst>
          </p:cNvPr>
          <p:cNvSpPr txBox="1"/>
          <p:nvPr/>
        </p:nvSpPr>
        <p:spPr>
          <a:xfrm>
            <a:off x="3368676" y="2512516"/>
            <a:ext cx="5410200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K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2</a:t>
            </a:r>
            <a:r>
              <a:rPr lang="en-US" altLang="ja-JP" sz="2400" dirty="0">
                <a:solidFill>
                  <a:srgbClr val="FF0000"/>
                </a:solidFill>
              </a:rPr>
              <a:t>O+Sr+FeAs+Fe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2</a:t>
            </a:r>
            <a:r>
              <a:rPr lang="en-US" altLang="ja-JP" sz="2400" dirty="0">
                <a:solidFill>
                  <a:srgbClr val="FF0000"/>
                </a:solidFill>
              </a:rPr>
              <a:t>As</a:t>
            </a:r>
          </a:p>
          <a:p>
            <a:r>
              <a:rPr lang="ja-JP" altLang="en-US" sz="2400" dirty="0">
                <a:solidFill>
                  <a:srgbClr val="FF0000"/>
                </a:solidFill>
              </a:rPr>
              <a:t>を原料にして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>
                <a:solidFill>
                  <a:srgbClr val="FF0000"/>
                </a:solidFill>
              </a:rPr>
              <a:t>Sr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0.9</a:t>
            </a:r>
            <a:r>
              <a:rPr lang="en-US" altLang="ja-JP" sz="2400" dirty="0">
                <a:solidFill>
                  <a:srgbClr val="FF0000"/>
                </a:solidFill>
              </a:rPr>
              <a:t>K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0.1</a:t>
            </a:r>
            <a:r>
              <a:rPr lang="en-US" altLang="ja-JP" sz="2400" dirty="0">
                <a:solidFill>
                  <a:srgbClr val="FF0000"/>
                </a:solidFill>
              </a:rPr>
              <a:t>Fe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2</a:t>
            </a:r>
            <a:r>
              <a:rPr lang="en-US" altLang="ja-JP" sz="2400" dirty="0">
                <a:solidFill>
                  <a:srgbClr val="FF0000"/>
                </a:solidFill>
              </a:rPr>
              <a:t>As</a:t>
            </a:r>
            <a:r>
              <a:rPr lang="en-US" altLang="ja-JP" sz="24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ja-JP" altLang="en-US" sz="2400" dirty="0">
                <a:solidFill>
                  <a:srgbClr val="FF0000"/>
                </a:solidFill>
              </a:rPr>
              <a:t>を作るときの化学反応を探す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kumimoji="1" lang="en-US" altLang="ja-JP" sz="2400" b="1" dirty="0">
              <a:solidFill>
                <a:srgbClr val="FF0000"/>
              </a:solidFill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</a:rPr>
              <a:t>原料は４種類、元素は５種類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生成物の元素は４種類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</a:rPr>
              <a:t>＝＞</a:t>
            </a:r>
            <a:endParaRPr kumimoji="1" lang="en-US" altLang="ja-JP" sz="2400" b="1" dirty="0">
              <a:solidFill>
                <a:srgbClr val="FF0000"/>
              </a:solidFill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</a:rPr>
              <a:t>一意的な解が得られないのでエラーになっている</a:t>
            </a:r>
          </a:p>
        </p:txBody>
      </p:sp>
    </p:spTree>
    <p:extLst>
      <p:ext uri="{BB962C8B-B14F-4D97-AF65-F5344CB8AC3E}">
        <p14:creationId xmlns:p14="http://schemas.microsoft.com/office/powerpoint/2010/main" val="8025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化学反応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BD5ED8E-E937-A408-3A5C-96D9DC6C8D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568"/>
          <a:stretch/>
        </p:blipFill>
        <p:spPr>
          <a:xfrm>
            <a:off x="187324" y="833437"/>
            <a:ext cx="6239445" cy="570706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E9A608-0401-51F7-BE54-124471E7931F}"/>
              </a:ext>
            </a:extLst>
          </p:cNvPr>
          <p:cNvSpPr txBox="1"/>
          <p:nvPr/>
        </p:nvSpPr>
        <p:spPr>
          <a:xfrm>
            <a:off x="3733800" y="3042335"/>
            <a:ext cx="50038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K+Sr+FeAs+Fe</a:t>
            </a:r>
            <a:r>
              <a:rPr lang="en-US" altLang="ja-JP" sz="2800" baseline="-25000" dirty="0">
                <a:solidFill>
                  <a:srgbClr val="FF0000"/>
                </a:solidFill>
              </a:rPr>
              <a:t>2</a:t>
            </a:r>
            <a:r>
              <a:rPr lang="en-US" altLang="ja-JP" sz="2800" dirty="0">
                <a:solidFill>
                  <a:srgbClr val="FF0000"/>
                </a:solidFill>
              </a:rPr>
              <a:t>As</a:t>
            </a:r>
          </a:p>
          <a:p>
            <a:r>
              <a:rPr lang="ja-JP" altLang="en-US" sz="2800" dirty="0">
                <a:solidFill>
                  <a:srgbClr val="FF0000"/>
                </a:solidFill>
              </a:rPr>
              <a:t>を原料にして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en-US" altLang="ja-JP" sz="2800" dirty="0">
                <a:solidFill>
                  <a:srgbClr val="FF0000"/>
                </a:solidFill>
              </a:rPr>
              <a:t>Sr</a:t>
            </a:r>
            <a:r>
              <a:rPr lang="en-US" altLang="ja-JP" sz="2800" baseline="-25000" dirty="0">
                <a:solidFill>
                  <a:srgbClr val="FF0000"/>
                </a:solidFill>
              </a:rPr>
              <a:t>0.9</a:t>
            </a:r>
            <a:r>
              <a:rPr lang="en-US" altLang="ja-JP" sz="2800" dirty="0">
                <a:solidFill>
                  <a:srgbClr val="FF0000"/>
                </a:solidFill>
              </a:rPr>
              <a:t>K</a:t>
            </a:r>
            <a:r>
              <a:rPr lang="en-US" altLang="ja-JP" sz="2800" baseline="-25000" dirty="0">
                <a:solidFill>
                  <a:srgbClr val="FF0000"/>
                </a:solidFill>
              </a:rPr>
              <a:t>0.1</a:t>
            </a:r>
            <a:r>
              <a:rPr lang="en-US" altLang="ja-JP" sz="2800" dirty="0">
                <a:solidFill>
                  <a:srgbClr val="FF0000"/>
                </a:solidFill>
              </a:rPr>
              <a:t>Fe</a:t>
            </a:r>
            <a:r>
              <a:rPr lang="en-US" altLang="ja-JP" sz="2800" baseline="-25000" dirty="0">
                <a:solidFill>
                  <a:srgbClr val="FF0000"/>
                </a:solidFill>
              </a:rPr>
              <a:t>2</a:t>
            </a:r>
            <a:r>
              <a:rPr lang="en-US" altLang="ja-JP" sz="2800" dirty="0">
                <a:solidFill>
                  <a:srgbClr val="FF0000"/>
                </a:solidFill>
              </a:rPr>
              <a:t>As</a:t>
            </a:r>
            <a:r>
              <a:rPr lang="en-US" altLang="ja-JP" sz="28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ja-JP" altLang="en-US" sz="2800" dirty="0">
                <a:solidFill>
                  <a:srgbClr val="FF0000"/>
                </a:solidFill>
              </a:rPr>
              <a:t>を作るときの化学反応を探す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バッチ計算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2B26696-48B4-9A1B-6299-D87AD111D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782637"/>
            <a:ext cx="4781550" cy="564832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10E6B0-C063-637C-4F19-41F763559A2C}"/>
              </a:ext>
            </a:extLst>
          </p:cNvPr>
          <p:cNvSpPr txBox="1"/>
          <p:nvPr/>
        </p:nvSpPr>
        <p:spPr>
          <a:xfrm>
            <a:off x="3733800" y="2737535"/>
            <a:ext cx="50038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2LaO + Fe</a:t>
            </a:r>
            <a:r>
              <a:rPr lang="ja-JP" altLang="en-US" sz="2800" baseline="-25000" dirty="0">
                <a:solidFill>
                  <a:srgbClr val="FF0000"/>
                </a:solidFill>
              </a:rPr>
              <a:t>1.8</a:t>
            </a:r>
            <a:r>
              <a:rPr lang="ja-JP" altLang="en-US" sz="2800" dirty="0">
                <a:solidFill>
                  <a:srgbClr val="FF0000"/>
                </a:solidFill>
              </a:rPr>
              <a:t>Ca</a:t>
            </a:r>
            <a:r>
              <a:rPr lang="ja-JP" altLang="en-US" sz="2800" baseline="-25000" dirty="0">
                <a:solidFill>
                  <a:srgbClr val="FF0000"/>
                </a:solidFill>
              </a:rPr>
              <a:t>0.2</a:t>
            </a:r>
            <a:r>
              <a:rPr lang="ja-JP" altLang="en-US" sz="2800" dirty="0">
                <a:solidFill>
                  <a:srgbClr val="FF0000"/>
                </a:solidFill>
              </a:rPr>
              <a:t>As + As</a:t>
            </a:r>
            <a:br>
              <a:rPr lang="en-US" altLang="ja-JP" sz="2800" dirty="0">
                <a:solidFill>
                  <a:srgbClr val="FF0000"/>
                </a:solidFill>
              </a:rPr>
            </a:br>
            <a:r>
              <a:rPr lang="ja-JP" altLang="en-US" sz="2800" dirty="0">
                <a:solidFill>
                  <a:srgbClr val="FF0000"/>
                </a:solidFill>
              </a:rPr>
              <a:t>=&gt; 2LaFe</a:t>
            </a:r>
            <a:r>
              <a:rPr lang="ja-JP" altLang="en-US" sz="2800" baseline="-25000" dirty="0">
                <a:solidFill>
                  <a:srgbClr val="FF0000"/>
                </a:solidFill>
              </a:rPr>
              <a:t>0.9</a:t>
            </a:r>
            <a:r>
              <a:rPr lang="ja-JP" altLang="en-US" sz="2800" dirty="0">
                <a:solidFill>
                  <a:srgbClr val="FF0000"/>
                </a:solidFill>
              </a:rPr>
              <a:t>Ca</a:t>
            </a:r>
            <a:r>
              <a:rPr lang="ja-JP" altLang="en-US" sz="2800" baseline="-25000" dirty="0">
                <a:solidFill>
                  <a:srgbClr val="FF0000"/>
                </a:solidFill>
              </a:rPr>
              <a:t>0.1</a:t>
            </a:r>
            <a:r>
              <a:rPr lang="ja-JP" altLang="en-US" sz="2800" dirty="0">
                <a:solidFill>
                  <a:srgbClr val="FF0000"/>
                </a:solidFill>
              </a:rPr>
              <a:t>AsO　を </a:t>
            </a:r>
            <a:r>
              <a:rPr lang="en-US" altLang="ja-JP" sz="2800" dirty="0">
                <a:solidFill>
                  <a:srgbClr val="FF0000"/>
                </a:solidFill>
              </a:rPr>
              <a:t>1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g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バッチ計算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6EE00B-2BFB-37A6-2C80-033D9558AF4C}"/>
              </a:ext>
            </a:extLst>
          </p:cNvPr>
          <p:cNvSpPr txBox="1"/>
          <p:nvPr/>
        </p:nvSpPr>
        <p:spPr>
          <a:xfrm>
            <a:off x="279400" y="413296"/>
            <a:ext cx="83947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Batch calculation</a:t>
            </a:r>
          </a:p>
          <a:p>
            <a:r>
              <a:rPr lang="ja-JP" altLang="en-US" dirty="0"/>
              <a:t>Reaction: 2LaO+Fe1.8Ca0.2As+As=&gt;2LaFe0.9Ca0.1AsO</a:t>
            </a:r>
          </a:p>
          <a:p>
            <a:r>
              <a:rPr lang="ja-JP" altLang="en-US" dirty="0"/>
              <a:t>Reagents: K+Sr+FeAs+Fe2As</a:t>
            </a:r>
          </a:p>
          <a:p>
            <a:endParaRPr lang="ja-JP" altLang="en-US" dirty="0"/>
          </a:p>
          <a:p>
            <a:r>
              <a:rPr lang="ja-JP" altLang="en-US" dirty="0"/>
              <a:t>For Reagents [K+Sr+FeAs+Fe2As]</a:t>
            </a:r>
          </a:p>
          <a:p>
            <a:r>
              <a:rPr lang="ja-JP" altLang="en-US" dirty="0"/>
              <a:t>0: Compound [LaO]: Chemical [2LaO]  MW=154.905  w= 0.5453 g</a:t>
            </a:r>
          </a:p>
          <a:p>
            <a:r>
              <a:rPr lang="ja-JP" altLang="en-US" dirty="0"/>
              <a:t>0:0: Compound [O] n=1 Z=      8 M= 15.999</a:t>
            </a:r>
          </a:p>
          <a:p>
            <a:r>
              <a:rPr lang="ja-JP" altLang="en-US" dirty="0"/>
              <a:t>0:1: Compound [La] n=1 Z=     57 M=138.905</a:t>
            </a:r>
          </a:p>
          <a:p>
            <a:r>
              <a:rPr lang="en-US" altLang="ja-JP" dirty="0"/>
              <a:t>--cut—</a:t>
            </a:r>
          </a:p>
          <a:p>
            <a:endParaRPr lang="ja-JP" altLang="en-US" dirty="0"/>
          </a:p>
          <a:p>
            <a:r>
              <a:rPr lang="ja-JP" altLang="en-US" dirty="0"/>
              <a:t>For Products [Sr0.9K0.1Fe2As2]</a:t>
            </a:r>
          </a:p>
          <a:p>
            <a:r>
              <a:rPr lang="ja-JP" altLang="en-US" dirty="0"/>
              <a:t>2LaFe&lt;sub&gt;0.9&lt;/sub&gt;Ca&lt;sub&gt;0.1&lt;/sub&gt;AsO: Compound [LaFe&lt;sub&gt;0.9&lt;/sub&gt;Ca&lt;sub&gt;0.1&lt;/sub&gt;AsO] n=2  mw=284.097</a:t>
            </a:r>
          </a:p>
          <a:p>
            <a:r>
              <a:rPr lang="ja-JP" altLang="en-US" dirty="0"/>
              <a:t>0: Compound [As] n=1 Z=     33  M= 74.922</a:t>
            </a:r>
          </a:p>
          <a:p>
            <a:r>
              <a:rPr lang="en-US" altLang="ja-JP" dirty="0"/>
              <a:t>--cut—</a:t>
            </a:r>
          </a:p>
          <a:p>
            <a:r>
              <a:rPr lang="ja-JP" altLang="en-US" dirty="0"/>
              <a:t>1: Element [O] n=2 Z=      8  M= 15.999</a:t>
            </a:r>
          </a:p>
          <a:p>
            <a:r>
              <a:rPr lang="en-US" altLang="ja-JP" dirty="0"/>
              <a:t>--cut—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FF0000"/>
                </a:solidFill>
              </a:rPr>
              <a:t>Batch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0: Compound [LaO] n=2  MW=154.905 g/mol  w= 0.5453 g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1: Compound [Fe1.8Ca0.2As] n=1  MW=183.462 g/mol  w= 0.3229 g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2: Compound [As] n=1  MW= 74.922 g/mol  w= 0.1319 g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Total:  1.0000 g</a:t>
            </a:r>
          </a:p>
        </p:txBody>
      </p:sp>
    </p:spTree>
    <p:extLst>
      <p:ext uri="{BB962C8B-B14F-4D97-AF65-F5344CB8AC3E}">
        <p14:creationId xmlns:p14="http://schemas.microsoft.com/office/powerpoint/2010/main" val="289146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3533</TotalTime>
  <Words>581</Words>
  <Application>Microsoft Office PowerPoint</Application>
  <PresentationFormat>画面に合わせる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游ゴシック</vt:lpstr>
      <vt:lpstr>Arial</vt:lpstr>
      <vt:lpstr>Calibri</vt:lpstr>
      <vt:lpstr>Calibri Light</vt:lpstr>
      <vt:lpstr>Times New Roman</vt:lpstr>
      <vt:lpstr>Office テーマ</vt:lpstr>
      <vt:lpstr>101_標準デザイン</vt:lpstr>
      <vt:lpstr>16_標準デザイン</vt:lpstr>
      <vt:lpstr>Physical parameters perlが必要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251</cp:revision>
  <cp:lastPrinted>2020-04-20T20:05:09Z</cp:lastPrinted>
  <dcterms:created xsi:type="dcterms:W3CDTF">2013-04-22T01:26:47Z</dcterms:created>
  <dcterms:modified xsi:type="dcterms:W3CDTF">2023-05-15T07:14:44Z</dcterms:modified>
</cp:coreProperties>
</file>