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4004" r:id="rId2"/>
    <p:sldMasterId id="2147484016" r:id="rId3"/>
  </p:sldMasterIdLst>
  <p:notesMasterIdLst>
    <p:notesMasterId r:id="rId13"/>
  </p:notesMasterIdLst>
  <p:sldIdLst>
    <p:sldId id="4789" r:id="rId4"/>
    <p:sldId id="4898" r:id="rId5"/>
    <p:sldId id="4954" r:id="rId6"/>
    <p:sldId id="4944" r:id="rId7"/>
    <p:sldId id="4957" r:id="rId8"/>
    <p:sldId id="4955" r:id="rId9"/>
    <p:sldId id="4959" r:id="rId10"/>
    <p:sldId id="4958" r:id="rId11"/>
    <p:sldId id="4960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神谷 利夫" initials="神谷" lastIdx="1" clrIdx="0">
    <p:extLst>
      <p:ext uri="{19B8F6BF-5375-455C-9EA6-DF929625EA0E}">
        <p15:presenceInfo xmlns:p15="http://schemas.microsoft.com/office/powerpoint/2012/main" userId="7d9dfa9c7fba710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3" autoAdjust="0"/>
    <p:restoredTop sz="96652" autoAdjust="0"/>
  </p:normalViewPr>
  <p:slideViewPr>
    <p:cSldViewPr snapToGrid="0">
      <p:cViewPr varScale="1">
        <p:scale>
          <a:sx n="99" d="100"/>
          <a:sy n="99" d="100"/>
        </p:scale>
        <p:origin x="138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C9652D-4DC6-43D8-9FF5-E1C9EAEB0F0E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6E9C1-5B12-4393-898A-0F129C7F5F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9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8C3348-39E5-4794-A5C8-AE6588455107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23003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047253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55541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746658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970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867940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33966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508100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36561" indent="-283293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33170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586438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39706" indent="-226634" eaLnBrk="0" hangingPunct="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492974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46243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399511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52779" indent="-22663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0653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6294E8-CF56-4848-A3B5-7413B75C715D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06536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292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506413"/>
            <a:ext cx="3363913" cy="2522537"/>
          </a:xfrm>
          <a:solidFill>
            <a:srgbClr val="FFFFFF"/>
          </a:solidFill>
          <a:ln/>
        </p:spPr>
      </p:sp>
      <p:sp>
        <p:nvSpPr>
          <p:cNvPr id="292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632" y="3199488"/>
            <a:ext cx="7893050" cy="303109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3682" tIns="41841" rIns="83682" bIns="41841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28341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99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699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246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299207-A22D-4C0B-8BC6-0A450BE7DC2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42421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FC073-8E43-4A27-BC9F-D283EADCF086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943818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34A21-2771-4A8E-B948-BC987F9A10E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327855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B5A94D-BEFC-47F2-ADD9-CC1CDE86D830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0735368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BCA061-458E-441E-BCEC-B7AB8E52ABFF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340189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569594-6B2C-4AE0-AD8D-E8464A0C5F91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631735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55A36-BB40-443C-9791-3BA8CB4CEEB2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946973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AF339D-AEDF-4C4B-BCEA-4EC7967453A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90549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557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96F01-06F7-43B2-91C5-9275A55F7CE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58622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40E7A-912F-41C1-BF35-14C8FF108CE7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765561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AF57D0-4F26-4BA8-BA24-6AEA5CF165B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1675549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2579A-6D1E-479C-9D6D-DF6F4DDE1E9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55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6D705-7948-46A3-83E9-33B421C9213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306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32C1A-BFF7-4A4D-A94A-2C83D55543D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877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5D0F0-81B9-4E8E-835F-4EFA3B51A94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86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6E56A-DFEF-4601-A57B-02598C5B4E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48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85863-D331-40EE-82D9-88D2CF7DC2D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59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3CA03-DB20-47B6-B03E-F26686ACDF8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51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6700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F43F4-0BFF-4D3C-BDC4-5887BC6CAB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79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0FBC2-C74D-489D-A2F2-0920616BF5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904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92C3B8-5366-4932-B226-A4AD3A98D6A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93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9C84C-72BF-43C3-87A4-A0925ABD901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96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A93C6-1C71-4E5F-A0BA-6F8ED05E0A8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07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59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289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116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07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96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AC9C-C48F-4FA9-A1BF-043E4229BD26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6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DAC9C-C48F-4FA9-A1BF-043E4229BD26}" type="datetimeFigureOut">
              <a:rPr kumimoji="1" lang="ja-JP" altLang="en-US" smtClean="0"/>
              <a:t>2023/5/15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95BEC-EA90-49F1-A947-E2DAEF0E36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128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826E72-A05E-4B5E-AEF3-9B9A3E33DAE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634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4006" r:id="rId2"/>
    <p:sldLayoutId id="2147484007" r:id="rId3"/>
    <p:sldLayoutId id="2147484008" r:id="rId4"/>
    <p:sldLayoutId id="2147484009" r:id="rId5"/>
    <p:sldLayoutId id="2147484010" r:id="rId6"/>
    <p:sldLayoutId id="2147484011" r:id="rId7"/>
    <p:sldLayoutId id="2147484012" r:id="rId8"/>
    <p:sldLayoutId id="2147484013" r:id="rId9"/>
    <p:sldLayoutId id="2147484014" r:id="rId10"/>
    <p:sldLayoutId id="2147484015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algn="ctr"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63E2E94F-954D-465B-BA5B-D7061B8B63C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7" r:id="rId1"/>
    <p:sldLayoutId id="2147484018" r:id="rId2"/>
    <p:sldLayoutId id="2147484019" r:id="rId3"/>
    <p:sldLayoutId id="2147484020" r:id="rId4"/>
    <p:sldLayoutId id="2147484021" r:id="rId5"/>
    <p:sldLayoutId id="2147484022" r:id="rId6"/>
    <p:sldLayoutId id="2147484023" r:id="rId7"/>
    <p:sldLayoutId id="2147484024" r:id="rId8"/>
    <p:sldLayoutId id="2147484025" r:id="rId9"/>
    <p:sldLayoutId id="2147484026" r:id="rId10"/>
    <p:sldLayoutId id="2147484027" r:id="rId11"/>
    <p:sldLayoutId id="2147484028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4C3B53A-89E0-2E87-465C-988214427E6A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F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  <p:sp>
        <p:nvSpPr>
          <p:cNvPr id="137228" name="Rectangle 1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Physical parameters</a:t>
            </a:r>
            <a:br>
              <a:rPr lang="en-US" altLang="ja-JP" sz="3600" b="1" dirty="0">
                <a:solidFill>
                  <a:srgbClr val="0000FF"/>
                </a:solidFill>
              </a:rPr>
            </a:br>
            <a:r>
              <a:rPr lang="en-US" altLang="ja-JP" sz="3600" b="1" dirty="0" err="1">
                <a:solidFill>
                  <a:srgbClr val="0000FF"/>
                </a:solidFill>
              </a:rPr>
              <a:t>perl</a:t>
            </a:r>
            <a:r>
              <a:rPr lang="ja-JP" altLang="en-US" sz="3600" b="1" dirty="0">
                <a:solidFill>
                  <a:srgbClr val="0000FF"/>
                </a:solidFill>
              </a:rPr>
              <a:t>が必要</a:t>
            </a:r>
          </a:p>
        </p:txBody>
      </p:sp>
    </p:spTree>
    <p:extLst>
      <p:ext uri="{BB962C8B-B14F-4D97-AF65-F5344CB8AC3E}">
        <p14:creationId xmlns:p14="http://schemas.microsoft.com/office/powerpoint/2010/main" val="320514383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Perl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のインストール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41158" y="656503"/>
            <a:ext cx="896021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lang="en-US" altLang="ja-JP" sz="2400" b="1" dirty="0"/>
              <a:t>NAS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share/apps/Perl</a:t>
            </a:r>
            <a:r>
              <a:rPr lang="ja-JP" altLang="en-US" sz="2400" b="1" dirty="0"/>
              <a:t> を適当なディレクトリにコピー</a:t>
            </a:r>
            <a:br>
              <a:rPr lang="en-US" altLang="ja-JP" sz="2400" b="1" dirty="0"/>
            </a:br>
            <a:r>
              <a:rPr lang="ja-JP" altLang="en-US" sz="2400" b="1" dirty="0"/>
              <a:t>例</a:t>
            </a:r>
            <a:r>
              <a:rPr lang="en-US" altLang="ja-JP" sz="2400" b="1" dirty="0"/>
              <a:t>: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d:\Perl,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c:\Perl</a:t>
            </a:r>
            <a:r>
              <a:rPr lang="ja-JP" altLang="en-US" sz="2400" b="1" dirty="0"/>
              <a:t> などが望ましい  </a:t>
            </a:r>
            <a:r>
              <a:rPr lang="en-US" altLang="ja-JP" sz="2400" b="1" dirty="0"/>
              <a:t>=&gt;</a:t>
            </a:r>
            <a:r>
              <a:rPr lang="ja-JP" altLang="en-US" sz="2400" b="1" dirty="0"/>
              <a:t> </a:t>
            </a:r>
            <a:r>
              <a:rPr lang="en-US" altLang="ja-JP" sz="2400" b="1" dirty="0"/>
              <a:t>[Perl]</a:t>
            </a:r>
            <a:r>
              <a:rPr lang="ja-JP" altLang="en-US" sz="2400" b="1" dirty="0"/>
              <a:t> と書きます</a:t>
            </a:r>
            <a:endParaRPr lang="en-US" altLang="ja-JP" sz="2400" b="1" dirty="0"/>
          </a:p>
          <a:p>
            <a:pPr marL="457200" lvl="0" indent="-4572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環境変数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PATH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に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[Perl]\bin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を追加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459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7D7E2C37-F8E5-F0B0-B492-F245785554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043" y="692696"/>
            <a:ext cx="4495800" cy="6019800"/>
          </a:xfrm>
          <a:prstGeom prst="rect">
            <a:avLst/>
          </a:prstGeom>
        </p:spPr>
      </p:pic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Physical</a:t>
            </a: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 </a:t>
            </a:r>
            <a:r>
              <a:rPr kumimoji="1" lang="en-US" altLang="ja-JP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parameters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EE84C60-0C0F-FE84-6EE8-9FC2E79C69FA}"/>
              </a:ext>
            </a:extLst>
          </p:cNvPr>
          <p:cNvSpPr/>
          <p:nvPr/>
        </p:nvSpPr>
        <p:spPr bwMode="auto">
          <a:xfrm>
            <a:off x="1627168" y="4400861"/>
            <a:ext cx="1433984" cy="321547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01D19174-7208-FBD2-7630-3357AB2374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5937" y="743813"/>
            <a:ext cx="4364796" cy="4598208"/>
          </a:xfrm>
          <a:prstGeom prst="rect">
            <a:avLst/>
          </a:prstGeom>
        </p:spPr>
      </p:pic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D83DF8D2-D34D-0FAD-B69F-BD99CA8F2D44}"/>
              </a:ext>
            </a:extLst>
          </p:cNvPr>
          <p:cNvCxnSpPr>
            <a:stCxn id="3" idx="3"/>
          </p:cNvCxnSpPr>
          <p:nvPr/>
        </p:nvCxnSpPr>
        <p:spPr bwMode="auto">
          <a:xfrm flipV="1">
            <a:off x="3061152" y="3705726"/>
            <a:ext cx="2088364" cy="85590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002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化学組成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05B096B0-A588-2883-2CE8-BFDCF3242A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0644" y="692696"/>
            <a:ext cx="4781550" cy="5648325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670CD58-6CF5-A975-2BC6-9FF2907FB35D}"/>
              </a:ext>
            </a:extLst>
          </p:cNvPr>
          <p:cNvSpPr txBox="1"/>
          <p:nvPr/>
        </p:nvSpPr>
        <p:spPr>
          <a:xfrm>
            <a:off x="3495676" y="3096716"/>
            <a:ext cx="5410200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 err="1">
                <a:solidFill>
                  <a:srgbClr val="FF0000"/>
                </a:solidFill>
              </a:rPr>
              <a:t>LaO</a:t>
            </a:r>
            <a:r>
              <a:rPr lang="en-US" altLang="ja-JP" sz="2400" dirty="0">
                <a:solidFill>
                  <a:srgbClr val="FF0000"/>
                </a:solidFill>
              </a:rPr>
              <a:t> 1 g, </a:t>
            </a:r>
            <a:r>
              <a:rPr lang="en-US" altLang="ja-JP" sz="2400" dirty="0" err="1">
                <a:solidFill>
                  <a:srgbClr val="FF0000"/>
                </a:solidFill>
              </a:rPr>
              <a:t>FeAs</a:t>
            </a:r>
            <a:r>
              <a:rPr lang="en-US" altLang="ja-JP" sz="2400" dirty="0">
                <a:solidFill>
                  <a:srgbClr val="FF0000"/>
                </a:solidFill>
              </a:rPr>
              <a:t> 3 g, Fe</a:t>
            </a:r>
            <a:r>
              <a:rPr lang="en-US" altLang="ja-JP" sz="2400" baseline="-25000" dirty="0">
                <a:solidFill>
                  <a:srgbClr val="FF0000"/>
                </a:solidFill>
              </a:rPr>
              <a:t>2</a:t>
            </a:r>
            <a:r>
              <a:rPr lang="en-US" altLang="ja-JP" sz="2400" dirty="0">
                <a:solidFill>
                  <a:srgbClr val="FF0000"/>
                </a:solidFill>
              </a:rPr>
              <a:t>As 4 g</a:t>
            </a:r>
          </a:p>
          <a:p>
            <a:r>
              <a:rPr lang="ja-JP" altLang="en-US" sz="2400" dirty="0">
                <a:solidFill>
                  <a:srgbClr val="FF0000"/>
                </a:solidFill>
              </a:rPr>
              <a:t>が仮に反応して純粋相を作ったときの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化学組成を求める</a:t>
            </a:r>
            <a:endParaRPr lang="en-US" altLang="ja-JP" sz="2400" dirty="0">
              <a:solidFill>
                <a:srgbClr val="FF0000"/>
              </a:solidFill>
            </a:endParaRPr>
          </a:p>
          <a:p>
            <a:endParaRPr kumimoji="1" lang="ja-JP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587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化学組成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A469CE4-961D-B24B-FF91-F571BABF6A3E}"/>
              </a:ext>
            </a:extLst>
          </p:cNvPr>
          <p:cNvSpPr txBox="1"/>
          <p:nvPr/>
        </p:nvSpPr>
        <p:spPr>
          <a:xfrm>
            <a:off x="279400" y="692696"/>
            <a:ext cx="8733556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Calculate total chemical formula from a reagent mixture</a:t>
            </a:r>
          </a:p>
          <a:p>
            <a:r>
              <a:rPr lang="ja-JP" altLang="en-US" dirty="0"/>
              <a:t>1: Compound [LaO] MW=154.9049</a:t>
            </a:r>
          </a:p>
          <a:p>
            <a:r>
              <a:rPr lang="ja-JP" altLang="en-US" dirty="0"/>
              <a:t>1:0: Compound [O] Z=      8  n=1  M=15.9994</a:t>
            </a:r>
          </a:p>
          <a:p>
            <a:r>
              <a:rPr lang="ja-JP" altLang="en-US" dirty="0"/>
              <a:t>1:1: Compound [La] Z=     57  n=1  M=138.9055</a:t>
            </a:r>
          </a:p>
          <a:p>
            <a:r>
              <a:rPr lang="ja-JP" altLang="en-US" dirty="0"/>
              <a:t>   Mol = Weight / Molar mass = (1.000 g) / (154.905 g/mol) = 0.00646 mol</a:t>
            </a:r>
          </a:p>
          <a:p>
            <a:r>
              <a:rPr lang="en-US" altLang="ja-JP" dirty="0"/>
              <a:t>--cut--</a:t>
            </a:r>
          </a:p>
          <a:p>
            <a:r>
              <a:rPr lang="ja-JP" altLang="en-US" dirty="0"/>
              <a:t>Total weight: 8 g</a:t>
            </a:r>
          </a:p>
          <a:p>
            <a:endParaRPr lang="ja-JP" altLang="en-US" dirty="0"/>
          </a:p>
          <a:p>
            <a:r>
              <a:rPr lang="ja-JP" altLang="en-US" dirty="0"/>
              <a:t>Amounts of each element:</a:t>
            </a:r>
          </a:p>
          <a:p>
            <a:r>
              <a:rPr lang="ja-JP" altLang="en-US" dirty="0"/>
              <a:t>  Compound [As]  0.04438 mol  rel=6743</a:t>
            </a:r>
          </a:p>
          <a:p>
            <a:r>
              <a:rPr lang="ja-JP" altLang="en-US" dirty="0"/>
              <a:t>Amounts of each element:</a:t>
            </a:r>
          </a:p>
          <a:p>
            <a:r>
              <a:rPr lang="ja-JP" altLang="en-US" dirty="0"/>
              <a:t>  Compound [Fe]  0.06581 mol  rel=10000</a:t>
            </a:r>
          </a:p>
          <a:p>
            <a:r>
              <a:rPr lang="ja-JP" altLang="en-US" dirty="0"/>
              <a:t>Amounts of each element:</a:t>
            </a:r>
          </a:p>
          <a:p>
            <a:r>
              <a:rPr lang="ja-JP" altLang="en-US" dirty="0"/>
              <a:t>  Compound [La]  0.00646 mol  rel=981</a:t>
            </a:r>
          </a:p>
          <a:p>
            <a:r>
              <a:rPr lang="ja-JP" altLang="en-US" dirty="0"/>
              <a:t>Amounts of each element:</a:t>
            </a:r>
          </a:p>
          <a:p>
            <a:r>
              <a:rPr lang="ja-JP" altLang="en-US" dirty="0"/>
              <a:t>  Compound [O]  0.00646 mol  rel=981</a:t>
            </a:r>
          </a:p>
          <a:p>
            <a:r>
              <a:rPr lang="ja-JP" altLang="en-US" dirty="0"/>
              <a:t>Amounts of each element:</a:t>
            </a:r>
          </a:p>
          <a:p>
            <a:r>
              <a:rPr lang="ja-JP" altLang="en-US" b="1" dirty="0">
                <a:solidFill>
                  <a:srgbClr val="FF0000"/>
                </a:solidFill>
              </a:rPr>
              <a:t>  Normalized compositon: La981Fe10000As6743O981</a:t>
            </a: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309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化学反応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42E361AA-C16A-69C5-B4CF-C7B341AAD2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3014"/>
          <a:stretch/>
        </p:blipFill>
        <p:spPr>
          <a:xfrm>
            <a:off x="365124" y="604837"/>
            <a:ext cx="6666585" cy="6062663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DE6B44E-2834-5114-7C23-D07190EB5405}"/>
              </a:ext>
            </a:extLst>
          </p:cNvPr>
          <p:cNvSpPr txBox="1"/>
          <p:nvPr/>
        </p:nvSpPr>
        <p:spPr>
          <a:xfrm>
            <a:off x="3368676" y="2512516"/>
            <a:ext cx="5410200" cy="41549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K</a:t>
            </a:r>
            <a:r>
              <a:rPr lang="en-US" altLang="ja-JP" sz="2400" baseline="-25000" dirty="0">
                <a:solidFill>
                  <a:srgbClr val="FF0000"/>
                </a:solidFill>
              </a:rPr>
              <a:t>2</a:t>
            </a:r>
            <a:r>
              <a:rPr lang="en-US" altLang="ja-JP" sz="2400" dirty="0">
                <a:solidFill>
                  <a:srgbClr val="FF0000"/>
                </a:solidFill>
              </a:rPr>
              <a:t>O+Sr+FeAs+Fe</a:t>
            </a:r>
            <a:r>
              <a:rPr lang="en-US" altLang="ja-JP" sz="2400" baseline="-25000" dirty="0">
                <a:solidFill>
                  <a:srgbClr val="FF0000"/>
                </a:solidFill>
              </a:rPr>
              <a:t>2</a:t>
            </a:r>
            <a:r>
              <a:rPr lang="en-US" altLang="ja-JP" sz="2400" dirty="0">
                <a:solidFill>
                  <a:srgbClr val="FF0000"/>
                </a:solidFill>
              </a:rPr>
              <a:t>As</a:t>
            </a:r>
          </a:p>
          <a:p>
            <a:r>
              <a:rPr lang="ja-JP" altLang="en-US" sz="2400" dirty="0">
                <a:solidFill>
                  <a:srgbClr val="FF0000"/>
                </a:solidFill>
              </a:rPr>
              <a:t>を原料にして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en-US" altLang="ja-JP" sz="2400" dirty="0">
                <a:solidFill>
                  <a:srgbClr val="FF0000"/>
                </a:solidFill>
              </a:rPr>
              <a:t>Sr</a:t>
            </a:r>
            <a:r>
              <a:rPr lang="en-US" altLang="ja-JP" sz="2400" baseline="-25000" dirty="0">
                <a:solidFill>
                  <a:srgbClr val="FF0000"/>
                </a:solidFill>
              </a:rPr>
              <a:t>0.9</a:t>
            </a:r>
            <a:r>
              <a:rPr lang="en-US" altLang="ja-JP" sz="2400" dirty="0">
                <a:solidFill>
                  <a:srgbClr val="FF0000"/>
                </a:solidFill>
              </a:rPr>
              <a:t>K</a:t>
            </a:r>
            <a:r>
              <a:rPr lang="en-US" altLang="ja-JP" sz="2400" baseline="-25000" dirty="0">
                <a:solidFill>
                  <a:srgbClr val="FF0000"/>
                </a:solidFill>
              </a:rPr>
              <a:t>0.1</a:t>
            </a:r>
            <a:r>
              <a:rPr lang="en-US" altLang="ja-JP" sz="2400" dirty="0">
                <a:solidFill>
                  <a:srgbClr val="FF0000"/>
                </a:solidFill>
              </a:rPr>
              <a:t>Fe</a:t>
            </a:r>
            <a:r>
              <a:rPr lang="en-US" altLang="ja-JP" sz="2400" baseline="-25000" dirty="0">
                <a:solidFill>
                  <a:srgbClr val="FF0000"/>
                </a:solidFill>
              </a:rPr>
              <a:t>2</a:t>
            </a:r>
            <a:r>
              <a:rPr lang="en-US" altLang="ja-JP" sz="2400" dirty="0">
                <a:solidFill>
                  <a:srgbClr val="FF0000"/>
                </a:solidFill>
              </a:rPr>
              <a:t>As</a:t>
            </a:r>
            <a:r>
              <a:rPr lang="en-US" altLang="ja-JP" sz="2400" baseline="-25000" dirty="0">
                <a:solidFill>
                  <a:srgbClr val="FF0000"/>
                </a:solidFill>
              </a:rPr>
              <a:t>2</a:t>
            </a:r>
          </a:p>
          <a:p>
            <a:r>
              <a:rPr lang="ja-JP" altLang="en-US" sz="2400" dirty="0">
                <a:solidFill>
                  <a:srgbClr val="FF0000"/>
                </a:solidFill>
              </a:rPr>
              <a:t>を作るときの化学反応を探す</a:t>
            </a:r>
            <a:endParaRPr lang="en-US" altLang="ja-JP" sz="2400" dirty="0">
              <a:solidFill>
                <a:srgbClr val="FF0000"/>
              </a:solidFill>
            </a:endParaRPr>
          </a:p>
          <a:p>
            <a:endParaRPr kumimoji="1" lang="en-US" altLang="ja-JP" sz="2400" b="1" dirty="0">
              <a:solidFill>
                <a:srgbClr val="FF0000"/>
              </a:solidFill>
            </a:endParaRPr>
          </a:p>
          <a:p>
            <a:r>
              <a:rPr kumimoji="1" lang="ja-JP" altLang="en-US" sz="2400" b="1" dirty="0">
                <a:solidFill>
                  <a:srgbClr val="FF0000"/>
                </a:solidFill>
              </a:rPr>
              <a:t>原料は４種類、元素は５種類</a:t>
            </a:r>
            <a:endParaRPr kumimoji="1" lang="en-US" altLang="ja-JP" sz="2400" b="1" dirty="0">
              <a:solidFill>
                <a:srgbClr val="FF0000"/>
              </a:solidFill>
            </a:endParaRPr>
          </a:p>
          <a:p>
            <a:r>
              <a:rPr lang="ja-JP" altLang="en-US" sz="2400" b="1" dirty="0">
                <a:solidFill>
                  <a:srgbClr val="FF0000"/>
                </a:solidFill>
              </a:rPr>
              <a:t>生成物の元素は４種類</a:t>
            </a:r>
            <a:endParaRPr lang="en-US" altLang="ja-JP" sz="2400" b="1" dirty="0">
              <a:solidFill>
                <a:srgbClr val="FF0000"/>
              </a:solidFill>
            </a:endParaRPr>
          </a:p>
          <a:p>
            <a:endParaRPr lang="en-US" altLang="ja-JP" sz="2400" b="1" dirty="0">
              <a:solidFill>
                <a:srgbClr val="FF0000"/>
              </a:solidFill>
            </a:endParaRPr>
          </a:p>
          <a:p>
            <a:r>
              <a:rPr kumimoji="1" lang="ja-JP" altLang="en-US" sz="2400" b="1" dirty="0">
                <a:solidFill>
                  <a:srgbClr val="FF0000"/>
                </a:solidFill>
              </a:rPr>
              <a:t>＝＞</a:t>
            </a:r>
            <a:endParaRPr kumimoji="1" lang="en-US" altLang="ja-JP" sz="2400" b="1" dirty="0">
              <a:solidFill>
                <a:srgbClr val="FF0000"/>
              </a:solidFill>
            </a:endParaRPr>
          </a:p>
          <a:p>
            <a:r>
              <a:rPr kumimoji="1" lang="ja-JP" altLang="en-US" sz="2400" b="1" dirty="0">
                <a:solidFill>
                  <a:srgbClr val="FF0000"/>
                </a:solidFill>
              </a:rPr>
              <a:t>一意的な解が得られないのでエラーになっている</a:t>
            </a:r>
          </a:p>
        </p:txBody>
      </p:sp>
    </p:spTree>
    <p:extLst>
      <p:ext uri="{BB962C8B-B14F-4D97-AF65-F5344CB8AC3E}">
        <p14:creationId xmlns:p14="http://schemas.microsoft.com/office/powerpoint/2010/main" val="80250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600" b="1" kern="0" dirty="0">
                <a:solidFill>
                  <a:srgbClr val="0000FF"/>
                </a:solidFill>
                <a:latin typeface="Times New Roman"/>
                <a:ea typeface="ＭＳ Ｐゴシック"/>
              </a:rPr>
              <a:t>化学反応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BD5ED8E-E937-A408-3A5C-96D9DC6C8D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2568"/>
          <a:stretch/>
        </p:blipFill>
        <p:spPr>
          <a:xfrm>
            <a:off x="187324" y="833437"/>
            <a:ext cx="6239445" cy="5707063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EE9A608-0401-51F7-BE54-124471E7931F}"/>
              </a:ext>
            </a:extLst>
          </p:cNvPr>
          <p:cNvSpPr txBox="1"/>
          <p:nvPr/>
        </p:nvSpPr>
        <p:spPr>
          <a:xfrm>
            <a:off x="3733800" y="3042335"/>
            <a:ext cx="5003800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sz="2800" dirty="0">
                <a:solidFill>
                  <a:srgbClr val="FF0000"/>
                </a:solidFill>
              </a:rPr>
              <a:t>K+Sr+FeAs+Fe</a:t>
            </a:r>
            <a:r>
              <a:rPr lang="en-US" altLang="ja-JP" sz="2800" baseline="-25000" dirty="0">
                <a:solidFill>
                  <a:srgbClr val="FF0000"/>
                </a:solidFill>
              </a:rPr>
              <a:t>2</a:t>
            </a:r>
            <a:r>
              <a:rPr lang="en-US" altLang="ja-JP" sz="2800" dirty="0">
                <a:solidFill>
                  <a:srgbClr val="FF0000"/>
                </a:solidFill>
              </a:rPr>
              <a:t>As</a:t>
            </a:r>
          </a:p>
          <a:p>
            <a:r>
              <a:rPr lang="ja-JP" altLang="en-US" sz="2800" dirty="0">
                <a:solidFill>
                  <a:srgbClr val="FF0000"/>
                </a:solidFill>
              </a:rPr>
              <a:t>を原料にして</a:t>
            </a:r>
            <a:endParaRPr lang="en-US" altLang="ja-JP" sz="2800" dirty="0">
              <a:solidFill>
                <a:srgbClr val="FF0000"/>
              </a:solidFill>
            </a:endParaRPr>
          </a:p>
          <a:p>
            <a:r>
              <a:rPr lang="en-US" altLang="ja-JP" sz="2800" dirty="0">
                <a:solidFill>
                  <a:srgbClr val="FF0000"/>
                </a:solidFill>
              </a:rPr>
              <a:t>Sr</a:t>
            </a:r>
            <a:r>
              <a:rPr lang="en-US" altLang="ja-JP" sz="2800" baseline="-25000" dirty="0">
                <a:solidFill>
                  <a:srgbClr val="FF0000"/>
                </a:solidFill>
              </a:rPr>
              <a:t>0.9</a:t>
            </a:r>
            <a:r>
              <a:rPr lang="en-US" altLang="ja-JP" sz="2800" dirty="0">
                <a:solidFill>
                  <a:srgbClr val="FF0000"/>
                </a:solidFill>
              </a:rPr>
              <a:t>K</a:t>
            </a:r>
            <a:r>
              <a:rPr lang="en-US" altLang="ja-JP" sz="2800" baseline="-25000" dirty="0">
                <a:solidFill>
                  <a:srgbClr val="FF0000"/>
                </a:solidFill>
              </a:rPr>
              <a:t>0.1</a:t>
            </a:r>
            <a:r>
              <a:rPr lang="en-US" altLang="ja-JP" sz="2800" dirty="0">
                <a:solidFill>
                  <a:srgbClr val="FF0000"/>
                </a:solidFill>
              </a:rPr>
              <a:t>Fe</a:t>
            </a:r>
            <a:r>
              <a:rPr lang="en-US" altLang="ja-JP" sz="2800" baseline="-25000" dirty="0">
                <a:solidFill>
                  <a:srgbClr val="FF0000"/>
                </a:solidFill>
              </a:rPr>
              <a:t>2</a:t>
            </a:r>
            <a:r>
              <a:rPr lang="en-US" altLang="ja-JP" sz="2800" dirty="0">
                <a:solidFill>
                  <a:srgbClr val="FF0000"/>
                </a:solidFill>
              </a:rPr>
              <a:t>As</a:t>
            </a:r>
            <a:r>
              <a:rPr lang="en-US" altLang="ja-JP" sz="2800" baseline="-25000" dirty="0">
                <a:solidFill>
                  <a:srgbClr val="FF0000"/>
                </a:solidFill>
              </a:rPr>
              <a:t>2</a:t>
            </a:r>
          </a:p>
          <a:p>
            <a:r>
              <a:rPr lang="ja-JP" altLang="en-US" sz="2800" dirty="0">
                <a:solidFill>
                  <a:srgbClr val="FF0000"/>
                </a:solidFill>
              </a:rPr>
              <a:t>を作るときの化学反応を探す</a:t>
            </a:r>
            <a:endParaRPr lang="en-US" altLang="ja-JP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59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バッチ計算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2B26696-48B4-9A1B-6299-D87AD111DB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25" y="782637"/>
            <a:ext cx="4781550" cy="5648325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10E6B0-C063-637C-4F19-41F763559A2C}"/>
              </a:ext>
            </a:extLst>
          </p:cNvPr>
          <p:cNvSpPr txBox="1"/>
          <p:nvPr/>
        </p:nvSpPr>
        <p:spPr>
          <a:xfrm>
            <a:off x="3733800" y="2737535"/>
            <a:ext cx="5003800" cy="95410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2LaO + Fe</a:t>
            </a:r>
            <a:r>
              <a:rPr lang="ja-JP" altLang="en-US" sz="2800" baseline="-25000" dirty="0">
                <a:solidFill>
                  <a:srgbClr val="FF0000"/>
                </a:solidFill>
              </a:rPr>
              <a:t>1.8</a:t>
            </a:r>
            <a:r>
              <a:rPr lang="ja-JP" altLang="en-US" sz="2800" dirty="0">
                <a:solidFill>
                  <a:srgbClr val="FF0000"/>
                </a:solidFill>
              </a:rPr>
              <a:t>Ca</a:t>
            </a:r>
            <a:r>
              <a:rPr lang="ja-JP" altLang="en-US" sz="2800" baseline="-25000" dirty="0">
                <a:solidFill>
                  <a:srgbClr val="FF0000"/>
                </a:solidFill>
              </a:rPr>
              <a:t>0.2</a:t>
            </a:r>
            <a:r>
              <a:rPr lang="ja-JP" altLang="en-US" sz="2800" dirty="0">
                <a:solidFill>
                  <a:srgbClr val="FF0000"/>
                </a:solidFill>
              </a:rPr>
              <a:t>As + As</a:t>
            </a:r>
            <a:br>
              <a:rPr lang="en-US" altLang="ja-JP" sz="2800" dirty="0">
                <a:solidFill>
                  <a:srgbClr val="FF0000"/>
                </a:solidFill>
              </a:rPr>
            </a:br>
            <a:r>
              <a:rPr lang="ja-JP" altLang="en-US" sz="2800" dirty="0">
                <a:solidFill>
                  <a:srgbClr val="FF0000"/>
                </a:solidFill>
              </a:rPr>
              <a:t>=&gt; 2LaFe</a:t>
            </a:r>
            <a:r>
              <a:rPr lang="ja-JP" altLang="en-US" sz="2800" baseline="-25000" dirty="0">
                <a:solidFill>
                  <a:srgbClr val="FF0000"/>
                </a:solidFill>
              </a:rPr>
              <a:t>0.9</a:t>
            </a:r>
            <a:r>
              <a:rPr lang="ja-JP" altLang="en-US" sz="2800" dirty="0">
                <a:solidFill>
                  <a:srgbClr val="FF0000"/>
                </a:solidFill>
              </a:rPr>
              <a:t>Ca</a:t>
            </a:r>
            <a:r>
              <a:rPr lang="ja-JP" altLang="en-US" sz="2800" baseline="-25000" dirty="0">
                <a:solidFill>
                  <a:srgbClr val="FF0000"/>
                </a:solidFill>
              </a:rPr>
              <a:t>0.1</a:t>
            </a:r>
            <a:r>
              <a:rPr lang="ja-JP" altLang="en-US" sz="2800" dirty="0">
                <a:solidFill>
                  <a:srgbClr val="FF0000"/>
                </a:solidFill>
              </a:rPr>
              <a:t>AsO　を </a:t>
            </a:r>
            <a:r>
              <a:rPr lang="en-US" altLang="ja-JP" sz="2800" dirty="0">
                <a:solidFill>
                  <a:srgbClr val="FF0000"/>
                </a:solidFill>
              </a:rPr>
              <a:t>1</a:t>
            </a:r>
            <a:r>
              <a:rPr lang="ja-JP" altLang="en-US" sz="2800" dirty="0">
                <a:solidFill>
                  <a:srgbClr val="FF0000"/>
                </a:solidFill>
              </a:rPr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g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25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0" y="0"/>
            <a:ext cx="9144000" cy="6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j-cs"/>
              </a:rPr>
              <a:t>バッチ計算</a:t>
            </a:r>
            <a:endParaRPr kumimoji="1" lang="ja-JP" alt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ＭＳ Ｐゴシック"/>
              <a:cs typeface="+mj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6EE00B-2BFB-37A6-2C80-033D9558AF4C}"/>
              </a:ext>
            </a:extLst>
          </p:cNvPr>
          <p:cNvSpPr txBox="1"/>
          <p:nvPr/>
        </p:nvSpPr>
        <p:spPr>
          <a:xfrm>
            <a:off x="279400" y="413296"/>
            <a:ext cx="839470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Batch calculation</a:t>
            </a:r>
          </a:p>
          <a:p>
            <a:r>
              <a:rPr lang="ja-JP" altLang="en-US" dirty="0"/>
              <a:t>Reaction: 2LaO+Fe1.8Ca0.2As+As=&gt;2LaFe0.9Ca0.1AsO</a:t>
            </a:r>
          </a:p>
          <a:p>
            <a:r>
              <a:rPr lang="ja-JP" altLang="en-US" dirty="0"/>
              <a:t>Reagents: K+Sr+FeAs+Fe2As</a:t>
            </a:r>
          </a:p>
          <a:p>
            <a:endParaRPr lang="ja-JP" altLang="en-US" dirty="0"/>
          </a:p>
          <a:p>
            <a:r>
              <a:rPr lang="ja-JP" altLang="en-US" dirty="0"/>
              <a:t>For Reagents [K+Sr+FeAs+Fe2As]</a:t>
            </a:r>
          </a:p>
          <a:p>
            <a:r>
              <a:rPr lang="ja-JP" altLang="en-US" dirty="0"/>
              <a:t>0: Compound [LaO]: Chemical [2LaO]  MW=154.905  w= 0.5453 g</a:t>
            </a:r>
          </a:p>
          <a:p>
            <a:r>
              <a:rPr lang="ja-JP" altLang="en-US" dirty="0"/>
              <a:t>0:0: Compound [O] n=1 Z=      8 M= 15.999</a:t>
            </a:r>
          </a:p>
          <a:p>
            <a:r>
              <a:rPr lang="ja-JP" altLang="en-US" dirty="0"/>
              <a:t>0:1: Compound [La] n=1 Z=     57 M=138.905</a:t>
            </a:r>
          </a:p>
          <a:p>
            <a:r>
              <a:rPr lang="en-US" altLang="ja-JP" dirty="0"/>
              <a:t>--cut—</a:t>
            </a:r>
          </a:p>
          <a:p>
            <a:endParaRPr lang="ja-JP" altLang="en-US" dirty="0"/>
          </a:p>
          <a:p>
            <a:r>
              <a:rPr lang="ja-JP" altLang="en-US" dirty="0"/>
              <a:t>For Products [Sr0.9K0.1Fe2As2]</a:t>
            </a:r>
          </a:p>
          <a:p>
            <a:r>
              <a:rPr lang="ja-JP" altLang="en-US" dirty="0"/>
              <a:t>2LaFe&lt;sub&gt;0.9&lt;/sub&gt;Ca&lt;sub&gt;0.1&lt;/sub&gt;AsO: Compound [LaFe&lt;sub&gt;0.9&lt;/sub&gt;Ca&lt;sub&gt;0.1&lt;/sub&gt;AsO] n=2  mw=284.097</a:t>
            </a:r>
          </a:p>
          <a:p>
            <a:r>
              <a:rPr lang="ja-JP" altLang="en-US" dirty="0"/>
              <a:t>0: Compound [As] n=1 Z=     33  M= 74.922</a:t>
            </a:r>
          </a:p>
          <a:p>
            <a:r>
              <a:rPr lang="en-US" altLang="ja-JP" dirty="0"/>
              <a:t>--cut—</a:t>
            </a:r>
          </a:p>
          <a:p>
            <a:r>
              <a:rPr lang="ja-JP" altLang="en-US" dirty="0"/>
              <a:t>1: Element [O] n=2 Z=      8  M= 15.999</a:t>
            </a:r>
          </a:p>
          <a:p>
            <a:r>
              <a:rPr lang="en-US" altLang="ja-JP" dirty="0"/>
              <a:t>--cut—</a:t>
            </a:r>
          </a:p>
          <a:p>
            <a:endParaRPr lang="ja-JP" altLang="en-US" dirty="0"/>
          </a:p>
          <a:p>
            <a:r>
              <a:rPr lang="ja-JP" altLang="en-US" b="1" dirty="0">
                <a:solidFill>
                  <a:srgbClr val="FF0000"/>
                </a:solidFill>
              </a:rPr>
              <a:t>Batch</a:t>
            </a:r>
          </a:p>
          <a:p>
            <a:r>
              <a:rPr lang="ja-JP" altLang="en-US" b="1" dirty="0">
                <a:solidFill>
                  <a:srgbClr val="FF0000"/>
                </a:solidFill>
              </a:rPr>
              <a:t>0: Compound [LaO] n=2  MW=154.905 g/mol  w= 0.5453 g</a:t>
            </a:r>
          </a:p>
          <a:p>
            <a:r>
              <a:rPr lang="ja-JP" altLang="en-US" b="1" dirty="0">
                <a:solidFill>
                  <a:srgbClr val="FF0000"/>
                </a:solidFill>
              </a:rPr>
              <a:t>1: Compound [Fe1.8Ca0.2As] n=1  MW=183.462 g/mol  w= 0.3229 g</a:t>
            </a:r>
          </a:p>
          <a:p>
            <a:r>
              <a:rPr lang="ja-JP" altLang="en-US" b="1" dirty="0">
                <a:solidFill>
                  <a:srgbClr val="FF0000"/>
                </a:solidFill>
              </a:rPr>
              <a:t>2: Compound [As] n=1  MW= 74.922 g/mol  w= 0.1319 g</a:t>
            </a:r>
          </a:p>
          <a:p>
            <a:r>
              <a:rPr lang="ja-JP" altLang="en-US" b="1" dirty="0">
                <a:solidFill>
                  <a:srgbClr val="FF0000"/>
                </a:solidFill>
              </a:rPr>
              <a:t>Total:  1.0000 g</a:t>
            </a:r>
          </a:p>
        </p:txBody>
      </p:sp>
    </p:spTree>
    <p:extLst>
      <p:ext uri="{BB962C8B-B14F-4D97-AF65-F5344CB8AC3E}">
        <p14:creationId xmlns:p14="http://schemas.microsoft.com/office/powerpoint/2010/main" val="2891469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0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6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3533</TotalTime>
  <Words>581</Words>
  <Application>Microsoft Office PowerPoint</Application>
  <PresentationFormat>画面に合わせる (4:3)</PresentationFormat>
  <Paragraphs>78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游ゴシック</vt:lpstr>
      <vt:lpstr>Arial</vt:lpstr>
      <vt:lpstr>Calibri</vt:lpstr>
      <vt:lpstr>Calibri Light</vt:lpstr>
      <vt:lpstr>Times New Roman</vt:lpstr>
      <vt:lpstr>Office テーマ</vt:lpstr>
      <vt:lpstr>101_標準デザイン</vt:lpstr>
      <vt:lpstr>16_標準デザイン</vt:lpstr>
      <vt:lpstr>Physical parameters perlが必要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レポートS6点群のステレオ投影</dc:title>
  <dc:creator>神谷利夫</dc:creator>
  <cp:lastModifiedBy>神谷 利夫</cp:lastModifiedBy>
  <cp:revision>251</cp:revision>
  <cp:lastPrinted>2020-04-20T20:05:09Z</cp:lastPrinted>
  <dcterms:created xsi:type="dcterms:W3CDTF">2013-04-22T01:26:47Z</dcterms:created>
  <dcterms:modified xsi:type="dcterms:W3CDTF">2023-05-15T07:14:44Z</dcterms:modified>
</cp:coreProperties>
</file>