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705" r:id="rId2"/>
  </p:sldMasterIdLst>
  <p:notesMasterIdLst>
    <p:notesMasterId r:id="rId23"/>
  </p:notesMasterIdLst>
  <p:sldIdLst>
    <p:sldId id="4042" r:id="rId3"/>
    <p:sldId id="4918" r:id="rId4"/>
    <p:sldId id="4041" r:id="rId5"/>
    <p:sldId id="4781" r:id="rId6"/>
    <p:sldId id="4914" r:id="rId7"/>
    <p:sldId id="4931" r:id="rId8"/>
    <p:sldId id="4919" r:id="rId9"/>
    <p:sldId id="4916" r:id="rId10"/>
    <p:sldId id="4922" r:id="rId11"/>
    <p:sldId id="4915" r:id="rId12"/>
    <p:sldId id="4920" r:id="rId13"/>
    <p:sldId id="4917" r:id="rId14"/>
    <p:sldId id="4921" r:id="rId15"/>
    <p:sldId id="4926" r:id="rId16"/>
    <p:sldId id="4927" r:id="rId17"/>
    <p:sldId id="4923" r:id="rId18"/>
    <p:sldId id="4924" r:id="rId19"/>
    <p:sldId id="4928" r:id="rId20"/>
    <p:sldId id="4930" r:id="rId21"/>
    <p:sldId id="4929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AA8383D-8C6C-414A-8AB2-47E49350A154}">
          <p14:sldIdLst>
            <p14:sldId id="4042"/>
            <p14:sldId id="4918"/>
            <p14:sldId id="4041"/>
            <p14:sldId id="4781"/>
            <p14:sldId id="4914"/>
            <p14:sldId id="4931"/>
            <p14:sldId id="4919"/>
            <p14:sldId id="4916"/>
            <p14:sldId id="4922"/>
            <p14:sldId id="4915"/>
            <p14:sldId id="4920"/>
            <p14:sldId id="4917"/>
            <p14:sldId id="4921"/>
            <p14:sldId id="4926"/>
            <p14:sldId id="4927"/>
            <p14:sldId id="4923"/>
            <p14:sldId id="4924"/>
            <p14:sldId id="4928"/>
            <p14:sldId id="4930"/>
            <p14:sldId id="4929"/>
          </p14:sldIdLst>
        </p14:section>
        <p14:section name="タイトルなしのセクション" id="{F09C2A22-55A5-46BD-8F80-D8B8B7512D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E920E"/>
    <a:srgbClr val="002060"/>
    <a:srgbClr val="014F97"/>
    <a:srgbClr val="FFFF00"/>
    <a:srgbClr val="FF0066"/>
    <a:srgbClr val="FF7D00"/>
    <a:srgbClr val="FF3EFF"/>
    <a:srgbClr val="E8BC49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1" autoAdjust="0"/>
    <p:restoredTop sz="95127" autoAdjust="0"/>
  </p:normalViewPr>
  <p:slideViewPr>
    <p:cSldViewPr snapToGrid="0">
      <p:cViewPr varScale="1">
        <p:scale>
          <a:sx n="130" d="100"/>
          <a:sy n="130" d="100"/>
        </p:scale>
        <p:origin x="1344" y="138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E8F7B-28ED-438E-8C80-84CFFDA28EB9}" type="datetimeFigureOut">
              <a:rPr lang="zh-CN" altLang="en-US" smtClean="0"/>
              <a:t>2023/4/12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8C0C3-4464-4D55-94B5-DAC4AAED03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4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43664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99359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24457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709671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050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402196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86838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24363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907119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523268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4451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325902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55945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52286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40219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91801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77631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1213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70476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80399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6713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267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50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673" y="41336"/>
            <a:ext cx="8592652" cy="6443459"/>
          </a:xfrm>
          <a:prstGeom prst="rect">
            <a:avLst/>
          </a:prstGeom>
        </p:spPr>
      </p:pic>
      <p:sp>
        <p:nvSpPr>
          <p:cNvPr id="4" name="正方形/長方形 3"/>
          <p:cNvSpPr/>
          <p:nvPr userDrawn="1"/>
        </p:nvSpPr>
        <p:spPr>
          <a:xfrm>
            <a:off x="8300312" y="-4242"/>
            <a:ext cx="702078" cy="119427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-4242"/>
            <a:ext cx="9144000" cy="139180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381363" y="3909153"/>
            <a:ext cx="83812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86969"/>
            <a:ext cx="7772400" cy="1470025"/>
          </a:xfrm>
        </p:spPr>
        <p:txBody>
          <a:bodyPr>
            <a:normAutofit/>
          </a:bodyPr>
          <a:lstStyle>
            <a:lvl1pPr algn="ctr">
              <a:defRPr sz="3000" baseline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203864"/>
                </a:solidFill>
                <a:latin typeface="+mj-ea"/>
                <a:ea typeface="+mj-e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pic>
        <p:nvPicPr>
          <p:cNvPr id="9" name="図 8" descr="flag_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6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1" y="126751"/>
            <a:ext cx="8064896" cy="709963"/>
          </a:xfrm>
        </p:spPr>
        <p:txBody>
          <a:bodyPr bIns="0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827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3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795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pic>
        <p:nvPicPr>
          <p:cNvPr id="5" name="図 4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5802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CC2344-3C51-1546-8129-9C54973DD3EE}"/>
              </a:ext>
            </a:extLst>
          </p:cNvPr>
          <p:cNvSpPr/>
          <p:nvPr userDrawn="1"/>
        </p:nvSpPr>
        <p:spPr>
          <a:xfrm>
            <a:off x="7364896" y="0"/>
            <a:ext cx="1779104" cy="1351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353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4707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3598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183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2910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7714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7080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0572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17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51521" y="116632"/>
            <a:ext cx="8064896" cy="72008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7544" y="1268762"/>
            <a:ext cx="8219256" cy="525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2" name="図 11" descr="flogs.pn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8427" y="9248"/>
            <a:ext cx="511256" cy="89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kumimoji="1" sz="2700" kern="1200" baseline="0">
          <a:solidFill>
            <a:schemeClr val="accent5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j-cs"/>
        </a:defRPr>
      </a:lvl1pPr>
    </p:titleStyle>
    <p:bodyStyle>
      <a:lvl1pPr marL="257175" indent="-270000" algn="l" defTabSz="685800" rtl="0" eaLnBrk="1" latinLnBrk="0" hangingPunct="1">
        <a:spcBef>
          <a:spcPts val="900"/>
        </a:spcBef>
        <a:buFont typeface="Wingdings" panose="05000000000000000000" pitchFamily="2" charset="2"/>
        <a:buChar char="l"/>
        <a:defRPr kumimoji="1" sz="2400" kern="1200" baseline="0">
          <a:solidFill>
            <a:srgbClr val="203864"/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1pPr>
      <a:lvl2pPr marL="557213" indent="-270000" algn="l" defTabSz="685800" rtl="0" eaLnBrk="1" latinLnBrk="0" hangingPunct="1">
        <a:spcBef>
          <a:spcPts val="150"/>
        </a:spcBef>
        <a:buFont typeface="Wingdings" panose="05000000000000000000" pitchFamily="2" charset="2"/>
        <a:buChar char="n"/>
        <a:defRPr kumimoji="1" sz="21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2pPr>
      <a:lvl3pPr marL="740569" indent="-271463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3pPr>
      <a:lvl4pPr marL="1012031" indent="-339329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4pPr>
      <a:lvl5pPr marL="1276350" indent="-332185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nf.msl.titech.ac.jp/D2MatE/Launcher/Launcher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記号の説明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509D339-3E28-56AE-4FE6-691C5755EF62}"/>
              </a:ext>
            </a:extLst>
          </p:cNvPr>
          <p:cNvSpPr txBox="1"/>
          <p:nvPr/>
        </p:nvSpPr>
        <p:spPr>
          <a:xfrm>
            <a:off x="152399" y="779548"/>
            <a:ext cx="8991601" cy="164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400" b="1" dirty="0">
                <a:solidFill>
                  <a:srgbClr val="FF0000"/>
                </a:solidFill>
              </a:rPr>
              <a:t>[</a:t>
            </a:r>
            <a:r>
              <a:rPr lang="en-US" altLang="ja-JP" sz="2400" b="1" dirty="0" err="1">
                <a:solidFill>
                  <a:srgbClr val="FF0000"/>
                </a:solidFill>
              </a:rPr>
              <a:t>tkProg</a:t>
            </a:r>
            <a:r>
              <a:rPr lang="en-US" altLang="ja-JP" sz="2400" b="1" dirty="0">
                <a:solidFill>
                  <a:srgbClr val="FF0000"/>
                </a:solidFill>
              </a:rPr>
              <a:t>]</a:t>
            </a:r>
            <a:r>
              <a:rPr lang="ja-JP" altLang="en-US" sz="2400" b="1" dirty="0">
                <a:solidFill>
                  <a:srgbClr val="FF0000"/>
                </a:solidFill>
              </a:rPr>
              <a:t>　</a:t>
            </a:r>
            <a:r>
              <a:rPr lang="en-US" altLang="ja-JP" sz="2400" b="1" dirty="0" err="1"/>
              <a:t>tkProg</a:t>
            </a:r>
            <a:r>
              <a:rPr lang="ja-JP" altLang="en-US" sz="2400" b="1" dirty="0"/>
              <a:t>をインストールしたルートディレクトリ</a:t>
            </a:r>
            <a:endParaRPr lang="en-US" altLang="ja-JP" sz="2400" b="1" dirty="0"/>
          </a:p>
          <a:p>
            <a:pPr>
              <a:spcAft>
                <a:spcPts val="600"/>
              </a:spcAft>
            </a:pPr>
            <a:r>
              <a:rPr lang="en-US" altLang="ja-JP" sz="2400" b="1" dirty="0">
                <a:solidFill>
                  <a:srgbClr val="FF0000"/>
                </a:solidFill>
              </a:rPr>
              <a:t>[</a:t>
            </a:r>
            <a:r>
              <a:rPr lang="en-US" altLang="ja-JP" sz="2400" b="1" dirty="0" err="1">
                <a:solidFill>
                  <a:srgbClr val="FF0000"/>
                </a:solidFill>
              </a:rPr>
              <a:t>tkprog_XX</a:t>
            </a:r>
            <a:r>
              <a:rPr lang="en-US" altLang="ja-JP" sz="2400" b="1" dirty="0">
                <a:solidFill>
                  <a:srgbClr val="FF0000"/>
                </a:solidFill>
              </a:rPr>
              <a:t>]</a:t>
            </a:r>
            <a:r>
              <a:rPr lang="ja-JP" altLang="en-US" sz="2400" b="1" dirty="0">
                <a:solidFill>
                  <a:srgbClr val="FF0000"/>
                </a:solidFill>
              </a:rPr>
              <a:t>　</a:t>
            </a:r>
            <a:r>
              <a:rPr lang="ja-JP" altLang="en-US" sz="2400" b="1" dirty="0"/>
              <a:t>プログラムメインディレクトリ。</a:t>
            </a:r>
            <a:br>
              <a:rPr lang="en-US" altLang="ja-JP" sz="2400" b="1" dirty="0"/>
            </a:br>
            <a:r>
              <a:rPr lang="ja-JP" altLang="en-US" sz="2400" b="1" dirty="0"/>
              <a:t>　　　　　　　　　配布パッケージごとに異なる。</a:t>
            </a:r>
            <a:br>
              <a:rPr lang="en-US" altLang="ja-JP" sz="2400" b="1" dirty="0"/>
            </a:br>
            <a:r>
              <a:rPr lang="en-US" altLang="ja-JP" sz="2400" b="1" dirty="0"/>
              <a:t>                        [</a:t>
            </a:r>
            <a:r>
              <a:rPr lang="en-US" altLang="ja-JP" sz="2400" b="1" dirty="0" err="1"/>
              <a:t>tkProg</a:t>
            </a:r>
            <a:r>
              <a:rPr lang="en-US" altLang="ja-JP" sz="2400" b="1" dirty="0"/>
              <a:t>]\</a:t>
            </a:r>
            <a:r>
              <a:rPr lang="en-US" altLang="ja-JP" sz="2400" b="1" dirty="0" err="1"/>
              <a:t>tkprog_COE</a:t>
            </a:r>
            <a:r>
              <a:rPr lang="en-US" altLang="ja-JP" sz="2400" b="1" dirty="0"/>
              <a:t>, [</a:t>
            </a:r>
            <a:r>
              <a:rPr lang="en-US" altLang="ja-JP" sz="2400" b="1" dirty="0" err="1"/>
              <a:t>tkProg</a:t>
            </a:r>
            <a:r>
              <a:rPr lang="en-US" altLang="ja-JP" sz="2400" b="1" dirty="0"/>
              <a:t>]\</a:t>
            </a:r>
            <a:r>
              <a:rPr lang="en-US" altLang="ja-JP" sz="2400" b="1" dirty="0" err="1"/>
              <a:t>tkprog</a:t>
            </a:r>
            <a:r>
              <a:rPr lang="ja-JP" altLang="en-US" sz="2400" b="1" dirty="0"/>
              <a:t> など</a:t>
            </a:r>
            <a:endParaRPr lang="en-US" altLang="ja-JP" sz="24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9724F0E-E884-C4DB-C064-D6C74BC2C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88762"/>
            <a:ext cx="9144000" cy="752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defTabSz="914400" eaLnBrk="1" hangingPunct="1"/>
            <a:r>
              <a:rPr lang="ja-JP" altLang="en-US" sz="3600" b="1" kern="0" dirty="0">
                <a:solidFill>
                  <a:srgbClr val="0000FF"/>
                </a:solidFill>
              </a:rPr>
              <a:t>ディレクトリ構成</a:t>
            </a:r>
            <a:endParaRPr lang="en-US" altLang="ja-JP" sz="3600" b="1" kern="0" dirty="0">
              <a:solidFill>
                <a:srgbClr val="0000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B99B16D-2E2D-85E4-3054-AF756FBA8853}"/>
              </a:ext>
            </a:extLst>
          </p:cNvPr>
          <p:cNvSpPr txBox="1"/>
          <p:nvPr/>
        </p:nvSpPr>
        <p:spPr>
          <a:xfrm>
            <a:off x="152399" y="3568310"/>
            <a:ext cx="8991601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b="1" dirty="0">
                <a:solidFill>
                  <a:srgbClr val="FF0000"/>
                </a:solidFill>
              </a:rPr>
              <a:t>[</a:t>
            </a:r>
            <a:r>
              <a:rPr lang="en-US" altLang="ja-JP" b="1" dirty="0" err="1">
                <a:solidFill>
                  <a:srgbClr val="FF0000"/>
                </a:solidFill>
              </a:rPr>
              <a:t>tkProg</a:t>
            </a:r>
            <a:r>
              <a:rPr lang="en-US" altLang="ja-JP" b="1" dirty="0">
                <a:solidFill>
                  <a:srgbClr val="FF0000"/>
                </a:solidFill>
              </a:rPr>
              <a:t>]		</a:t>
            </a:r>
            <a:r>
              <a:rPr lang="en-US" altLang="ja-JP" b="1" dirty="0"/>
              <a:t>	</a:t>
            </a:r>
            <a:r>
              <a:rPr lang="en-US" altLang="ja-JP" b="1" dirty="0" err="1"/>
              <a:t>tkProg</a:t>
            </a:r>
            <a:r>
              <a:rPr lang="ja-JP" altLang="en-US" b="1" dirty="0"/>
              <a:t>ルートディレクトリ </a:t>
            </a:r>
            <a:r>
              <a:rPr lang="en-US" altLang="ja-JP" b="1" dirty="0"/>
              <a:t>(</a:t>
            </a:r>
            <a:r>
              <a:rPr lang="ja-JP" altLang="en-US" b="1" dirty="0"/>
              <a:t>環境変数</a:t>
            </a:r>
            <a:r>
              <a:rPr kumimoji="1" lang="en-US" altLang="ja-JP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tkProgRoot</a:t>
            </a:r>
            <a:r>
              <a:rPr lang="en-US" altLang="ja-JP" b="1" dirty="0"/>
              <a:t>)</a:t>
            </a:r>
          </a:p>
          <a:p>
            <a:pPr>
              <a:spcAft>
                <a:spcPts val="600"/>
              </a:spcAft>
            </a:pPr>
            <a:r>
              <a:rPr lang="ja-JP" altLang="en-US" dirty="0"/>
              <a:t>　</a:t>
            </a:r>
            <a:r>
              <a:rPr lang="en-US" altLang="ja-JP" dirty="0"/>
              <a:t>+ </a:t>
            </a:r>
            <a:r>
              <a:rPr lang="en-US" altLang="ja-JP" dirty="0" err="1"/>
              <a:t>tkdb</a:t>
            </a:r>
            <a:r>
              <a:rPr lang="en-US" altLang="ja-JP" dirty="0"/>
              <a:t>			</a:t>
            </a:r>
            <a:r>
              <a:rPr lang="ja-JP" altLang="en-US" dirty="0"/>
              <a:t>データベースディレクトリ </a:t>
            </a:r>
            <a:r>
              <a:rPr lang="en-US" altLang="ja-JP" dirty="0"/>
              <a:t>(</a:t>
            </a:r>
            <a:r>
              <a:rPr lang="ja-JP" altLang="en-US" dirty="0"/>
              <a:t>環境変数 </a:t>
            </a:r>
            <a:r>
              <a:rPr lang="en-US" altLang="ja-JP" dirty="0" err="1"/>
              <a:t>tkDatabase</a:t>
            </a:r>
            <a:r>
              <a:rPr lang="en-US" altLang="ja-JP" dirty="0"/>
              <a:t>)</a:t>
            </a:r>
          </a:p>
          <a:p>
            <a:pPr>
              <a:spcAft>
                <a:spcPts val="600"/>
              </a:spcAft>
            </a:pPr>
            <a:r>
              <a:rPr lang="ja-JP" altLang="en-US" dirty="0"/>
              <a:t>　</a:t>
            </a:r>
            <a:r>
              <a:rPr lang="en-US" altLang="ja-JP" dirty="0"/>
              <a:t>+ </a:t>
            </a:r>
            <a:r>
              <a:rPr lang="en-US" altLang="ja-JP" dirty="0" err="1"/>
              <a:t>tklib</a:t>
            </a:r>
            <a:r>
              <a:rPr lang="en-US" altLang="ja-JP" dirty="0"/>
              <a:t>			</a:t>
            </a:r>
            <a:r>
              <a:rPr lang="ja-JP" altLang="en-US" dirty="0"/>
              <a:t>ライブラリディレクトリ</a:t>
            </a:r>
            <a:endParaRPr lang="en-US" altLang="ja-JP" dirty="0"/>
          </a:p>
          <a:p>
            <a:pPr>
              <a:spcAft>
                <a:spcPts val="600"/>
              </a:spcAft>
            </a:pPr>
            <a:r>
              <a:rPr lang="ja-JP" altLang="en-US" b="1" dirty="0">
                <a:solidFill>
                  <a:srgbClr val="FF0000"/>
                </a:solidFill>
              </a:rPr>
              <a:t>　</a:t>
            </a:r>
            <a:r>
              <a:rPr lang="en-US" altLang="ja-JP" b="1" dirty="0">
                <a:solidFill>
                  <a:srgbClr val="FF0000"/>
                </a:solidFill>
              </a:rPr>
              <a:t>+</a:t>
            </a:r>
            <a:r>
              <a:rPr lang="ja-JP" altLang="en-US" b="1" dirty="0">
                <a:solidFill>
                  <a:srgbClr val="FF0000"/>
                </a:solidFill>
              </a:rPr>
              <a:t> </a:t>
            </a:r>
            <a:r>
              <a:rPr lang="en-US" altLang="ja-JP" b="1" dirty="0">
                <a:solidFill>
                  <a:srgbClr val="FF0000"/>
                </a:solidFill>
              </a:rPr>
              <a:t>+</a:t>
            </a:r>
            <a:r>
              <a:rPr lang="ja-JP" altLang="en-US" b="1" dirty="0">
                <a:solidFill>
                  <a:srgbClr val="FF0000"/>
                </a:solidFill>
              </a:rPr>
              <a:t> </a:t>
            </a:r>
            <a:r>
              <a:rPr lang="en-US" altLang="ja-JP" b="1" dirty="0">
                <a:solidFill>
                  <a:srgbClr val="FF0000"/>
                </a:solidFill>
              </a:rPr>
              <a:t>python	</a:t>
            </a:r>
            <a:r>
              <a:rPr lang="en-US" altLang="ja-JP" b="1" dirty="0"/>
              <a:t>	python</a:t>
            </a:r>
            <a:r>
              <a:rPr lang="ja-JP" altLang="en-US" b="1" dirty="0"/>
              <a:t>ライブラリディレクトリ </a:t>
            </a:r>
            <a:r>
              <a:rPr lang="en-US" altLang="ja-JP" b="1" dirty="0"/>
              <a:t>(</a:t>
            </a:r>
            <a:r>
              <a:rPr lang="ja-JP" altLang="en-US" b="1" dirty="0"/>
              <a:t>環境変数</a:t>
            </a:r>
            <a:r>
              <a:rPr lang="en-US" altLang="ja-JP" b="1" dirty="0"/>
              <a:t>PYTHONLIB)</a:t>
            </a:r>
            <a:endParaRPr lang="en-US" altLang="ja-JP" b="1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ja-JP" altLang="en-US" dirty="0"/>
              <a:t>　</a:t>
            </a:r>
            <a:r>
              <a:rPr lang="en-US" altLang="ja-JP" dirty="0"/>
              <a:t>+</a:t>
            </a:r>
            <a:r>
              <a:rPr lang="ja-JP" altLang="en-US" dirty="0"/>
              <a:t> </a:t>
            </a:r>
            <a:r>
              <a:rPr lang="en-US" altLang="ja-JP" dirty="0"/>
              <a:t>+</a:t>
            </a:r>
            <a:r>
              <a:rPr lang="ja-JP" altLang="en-US" dirty="0"/>
              <a:t> </a:t>
            </a:r>
            <a:r>
              <a:rPr lang="en-US" altLang="ja-JP" dirty="0"/>
              <a:t>Perl		</a:t>
            </a:r>
            <a:r>
              <a:rPr lang="en-US" altLang="ja-JP" dirty="0" err="1"/>
              <a:t>perl</a:t>
            </a:r>
            <a:r>
              <a:rPr lang="ja-JP" altLang="en-US" dirty="0"/>
              <a:t>ライブラリディレクトリ　</a:t>
            </a:r>
            <a:r>
              <a:rPr lang="en-US" altLang="ja-JP" dirty="0"/>
              <a:t>(</a:t>
            </a:r>
            <a:r>
              <a:rPr lang="ja-JP" altLang="en-US" dirty="0"/>
              <a:t>環境変数</a:t>
            </a:r>
            <a:r>
              <a:rPr lang="en-US" altLang="ja-JP" dirty="0"/>
              <a:t>Perl5Lib)</a:t>
            </a:r>
          </a:p>
          <a:p>
            <a:pPr>
              <a:spcAft>
                <a:spcPts val="600"/>
              </a:spcAft>
            </a:pPr>
            <a:r>
              <a:rPr lang="ja-JP" altLang="en-US" b="1" dirty="0">
                <a:solidFill>
                  <a:srgbClr val="FF0000"/>
                </a:solidFill>
              </a:rPr>
              <a:t>　</a:t>
            </a:r>
            <a:r>
              <a:rPr lang="en-US" altLang="ja-JP" b="1" dirty="0">
                <a:solidFill>
                  <a:srgbClr val="FF0000"/>
                </a:solidFill>
              </a:rPr>
              <a:t>+ user</a:t>
            </a:r>
            <a:r>
              <a:rPr lang="en-US" altLang="ja-JP" b="1" dirty="0"/>
              <a:t>			</a:t>
            </a:r>
            <a:r>
              <a:rPr lang="ja-JP" altLang="en-US" b="1" dirty="0"/>
              <a:t>ユーザ設定ディレクトリ</a:t>
            </a:r>
            <a:endParaRPr lang="en-US" altLang="ja-JP" b="1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ja-JP" altLang="en-US" dirty="0"/>
              <a:t>　</a:t>
            </a:r>
            <a:r>
              <a:rPr lang="en-US" altLang="ja-JP" dirty="0"/>
              <a:t>+ </a:t>
            </a:r>
            <a:r>
              <a:rPr lang="en-US" altLang="ja-JP" dirty="0" err="1"/>
              <a:t>tkapp_open</a:t>
            </a:r>
            <a:r>
              <a:rPr lang="en-US" altLang="ja-JP" dirty="0"/>
              <a:t>	</a:t>
            </a:r>
            <a:r>
              <a:rPr lang="ja-JP" altLang="en-US" dirty="0"/>
              <a:t>無料ソフト。</a:t>
            </a:r>
            <a:r>
              <a:rPr lang="en-US" altLang="ja-JP" dirty="0"/>
              <a:t>VESTA</a:t>
            </a:r>
            <a:r>
              <a:rPr lang="ja-JP" altLang="en-US" dirty="0"/>
              <a:t>、</a:t>
            </a:r>
            <a:r>
              <a:rPr lang="en-US" altLang="ja-JP" dirty="0" err="1"/>
              <a:t>Chesta</a:t>
            </a:r>
            <a:r>
              <a:rPr lang="ja-JP" altLang="en-US" dirty="0"/>
              <a:t>、</a:t>
            </a:r>
            <a:r>
              <a:rPr lang="en-US" altLang="ja-JP" dirty="0" err="1"/>
              <a:t>RefFIT</a:t>
            </a:r>
            <a:br>
              <a:rPr lang="en-US" altLang="ja-JP" dirty="0"/>
            </a:br>
            <a:r>
              <a:rPr lang="ja-JP" altLang="en-US" b="1" dirty="0">
                <a:solidFill>
                  <a:srgbClr val="FF0000"/>
                </a:solidFill>
              </a:rPr>
              <a:t>　</a:t>
            </a:r>
            <a:r>
              <a:rPr lang="en-US" altLang="ja-JP" b="1" dirty="0">
                <a:solidFill>
                  <a:srgbClr val="FF0000"/>
                </a:solidFill>
              </a:rPr>
              <a:t>+</a:t>
            </a:r>
            <a:r>
              <a:rPr lang="ja-JP" altLang="en-US" b="1" dirty="0">
                <a:solidFill>
                  <a:srgbClr val="FF0000"/>
                </a:solidFill>
              </a:rPr>
              <a:t> </a:t>
            </a:r>
            <a:r>
              <a:rPr lang="en-US" altLang="ja-JP" b="1" dirty="0">
                <a:solidFill>
                  <a:srgbClr val="FF0000"/>
                </a:solidFill>
              </a:rPr>
              <a:t>[</a:t>
            </a:r>
            <a:r>
              <a:rPr lang="en-US" altLang="ja-JP" b="1" dirty="0" err="1">
                <a:solidFill>
                  <a:srgbClr val="FF0000"/>
                </a:solidFill>
              </a:rPr>
              <a:t>tkprog_XX</a:t>
            </a:r>
            <a:r>
              <a:rPr lang="en-US" altLang="ja-JP" b="1" dirty="0">
                <a:solidFill>
                  <a:srgbClr val="FF0000"/>
                </a:solidFill>
              </a:rPr>
              <a:t>]</a:t>
            </a:r>
            <a:r>
              <a:rPr lang="ja-JP" altLang="en-US" b="1" dirty="0">
                <a:solidFill>
                  <a:srgbClr val="FF0000"/>
                </a:solidFill>
              </a:rPr>
              <a:t>　</a:t>
            </a:r>
            <a:r>
              <a:rPr lang="en-US" altLang="ja-JP" b="1" dirty="0">
                <a:solidFill>
                  <a:srgbClr val="FF0000"/>
                </a:solidFill>
              </a:rPr>
              <a:t>	</a:t>
            </a:r>
            <a:r>
              <a:rPr lang="ja-JP" altLang="en-US" b="1" dirty="0"/>
              <a:t>プログラムメインディレクトリ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64177434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内部設定の確認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</a:t>
            </a:r>
            <a:r>
              <a:rPr lang="ja-JP" altLang="en-US" b="1" dirty="0">
                <a:solidFill>
                  <a:srgbClr val="0000FF"/>
                </a:solidFill>
              </a:rPr>
              <a:t>‘</a:t>
            </a:r>
            <a:r>
              <a:rPr lang="en-US" altLang="ja-JP" b="1" dirty="0">
                <a:solidFill>
                  <a:srgbClr val="0000FF"/>
                </a:solidFill>
              </a:rPr>
              <a:t>Development’</a:t>
            </a:r>
            <a:r>
              <a:rPr lang="ja-JP" altLang="en-US" b="1" dirty="0">
                <a:solidFill>
                  <a:srgbClr val="0000FF"/>
                </a:solidFill>
              </a:rPr>
              <a:t>タブ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CF115A2-BDB7-761B-8C62-8F329216C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04" y="959281"/>
            <a:ext cx="4239396" cy="5676479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65E15B-A49A-0E16-A967-40E97E50E84B}"/>
              </a:ext>
            </a:extLst>
          </p:cNvPr>
          <p:cNvSpPr/>
          <p:nvPr/>
        </p:nvSpPr>
        <p:spPr>
          <a:xfrm>
            <a:off x="1758688" y="2765134"/>
            <a:ext cx="857512" cy="36933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A9E30E4-9E16-E991-6BC3-DD5D09D1BC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3333" b="42243"/>
          <a:stretch/>
        </p:blipFill>
        <p:spPr>
          <a:xfrm>
            <a:off x="116704" y="3815299"/>
            <a:ext cx="6096000" cy="297455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7CF39FA-934B-89C2-CCE8-724DBDB75FDD}"/>
              </a:ext>
            </a:extLst>
          </p:cNvPr>
          <p:cNvSpPr txBox="1"/>
          <p:nvPr/>
        </p:nvSpPr>
        <p:spPr>
          <a:xfrm>
            <a:off x="4500948" y="622742"/>
            <a:ext cx="4668452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Launcher</a:t>
            </a:r>
            <a:r>
              <a:rPr lang="ja-JP" altLang="en-US" b="1" dirty="0">
                <a:solidFill>
                  <a:srgbClr val="0000FF"/>
                </a:solidFill>
              </a:rPr>
              <a:t>のスクリプト作成支援のため、</a:t>
            </a:r>
            <a:br>
              <a:rPr lang="en-US" altLang="ja-JP" b="1" dirty="0">
                <a:solidFill>
                  <a:srgbClr val="0000FF"/>
                </a:solidFill>
              </a:rPr>
            </a:br>
            <a:r>
              <a:rPr lang="ja-JP" altLang="en-US" b="1" dirty="0">
                <a:solidFill>
                  <a:srgbClr val="0000FF"/>
                </a:solidFill>
              </a:rPr>
              <a:t>以下の情報を表示できます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dirty="0" err="1"/>
              <a:t>scr</a:t>
            </a:r>
            <a:r>
              <a:rPr lang="ja-JP" altLang="en-US" dirty="0"/>
              <a:t> </a:t>
            </a:r>
            <a:r>
              <a:rPr lang="en-US" altLang="ja-JP" dirty="0"/>
              <a:t>vars:</a:t>
            </a:r>
            <a:r>
              <a:rPr lang="ja-JP" altLang="en-US" dirty="0"/>
              <a:t> </a:t>
            </a:r>
            <a:r>
              <a:rPr lang="en-US" altLang="ja-JP" dirty="0"/>
              <a:t>Launcher</a:t>
            </a:r>
            <a:r>
              <a:rPr lang="ja-JP" altLang="en-US" dirty="0"/>
              <a:t>スクリプトで使える内部変数</a:t>
            </a:r>
            <a:br>
              <a:rPr lang="en-US" altLang="ja-JP" dirty="0"/>
            </a:br>
            <a:r>
              <a:rPr lang="ja-JP" altLang="en-US" dirty="0"/>
              <a:t>　　　　　　変数名は全て小文字</a:t>
            </a: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app</a:t>
            </a:r>
            <a:r>
              <a:rPr lang="ja-JP" altLang="en-US" dirty="0"/>
              <a:t> </a:t>
            </a:r>
            <a:r>
              <a:rPr lang="en-US" altLang="ja-JP" dirty="0"/>
              <a:t>vars:</a:t>
            </a:r>
            <a:r>
              <a:rPr lang="ja-JP" altLang="en-US" dirty="0"/>
              <a:t> </a:t>
            </a:r>
            <a:r>
              <a:rPr lang="en-US" altLang="ja-JP" dirty="0" err="1"/>
              <a:t>scr</a:t>
            </a:r>
            <a:r>
              <a:rPr lang="en-US" altLang="ja-JP" dirty="0"/>
              <a:t> vars</a:t>
            </a:r>
            <a:r>
              <a:rPr lang="ja-JP" altLang="en-US" dirty="0"/>
              <a:t>の</a:t>
            </a:r>
            <a:r>
              <a:rPr lang="en-US" altLang="ja-JP" dirty="0"/>
              <a:t>Launcher</a:t>
            </a:r>
            <a:r>
              <a:rPr lang="ja-JP" altLang="en-US" dirty="0"/>
              <a:t>内部表現</a:t>
            </a:r>
            <a:br>
              <a:rPr lang="en-US" altLang="ja-JP" dirty="0"/>
            </a:br>
            <a:r>
              <a:rPr lang="ja-JP" altLang="en-US" dirty="0"/>
              <a:t>　　　　　　変数名は全て大文字・小文字</a:t>
            </a: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env</a:t>
            </a:r>
            <a:r>
              <a:rPr lang="ja-JP" altLang="en-US" dirty="0"/>
              <a:t> </a:t>
            </a:r>
            <a:r>
              <a:rPr lang="en-US" altLang="ja-JP" dirty="0"/>
              <a:t>vars:</a:t>
            </a:r>
            <a:r>
              <a:rPr lang="ja-JP" altLang="en-US" dirty="0"/>
              <a:t> </a:t>
            </a:r>
            <a:r>
              <a:rPr lang="en-US" altLang="ja-JP" dirty="0"/>
              <a:t>Launcher</a:t>
            </a:r>
            <a:r>
              <a:rPr lang="ja-JP" altLang="en-US" dirty="0"/>
              <a:t>内部の環境変数</a:t>
            </a:r>
            <a:br>
              <a:rPr lang="en-US" altLang="ja-JP" dirty="0"/>
            </a:br>
            <a:r>
              <a:rPr lang="ja-JP" altLang="en-US" dirty="0"/>
              <a:t>　　　　　　</a:t>
            </a:r>
            <a:r>
              <a:rPr lang="en-US" altLang="ja-JP" dirty="0"/>
              <a:t>cmd.exe</a:t>
            </a:r>
            <a:r>
              <a:rPr lang="ja-JP" altLang="en-US" dirty="0"/>
              <a:t>などを起動した場合に</a:t>
            </a:r>
            <a:br>
              <a:rPr lang="en-US" altLang="ja-JP" dirty="0"/>
            </a:br>
            <a:r>
              <a:rPr lang="ja-JP" altLang="en-US" dirty="0"/>
              <a:t>　　　　　　引き継がれる</a:t>
            </a: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Config:</a:t>
            </a:r>
            <a:r>
              <a:rPr lang="ja-JP" altLang="en-US" dirty="0"/>
              <a:t> </a:t>
            </a:r>
            <a:r>
              <a:rPr lang="en-US" altLang="ja-JP" dirty="0"/>
              <a:t>Launcher</a:t>
            </a:r>
            <a:r>
              <a:rPr lang="ja-JP" altLang="en-US" dirty="0"/>
              <a:t>設定変数。</a:t>
            </a:r>
            <a:br>
              <a:rPr lang="en-US" altLang="ja-JP" dirty="0"/>
            </a:br>
            <a:r>
              <a:rPr lang="ja-JP" altLang="en-US" dirty="0"/>
              <a:t>　　　　　</a:t>
            </a:r>
            <a:r>
              <a:rPr lang="en-US" altLang="ja-JP" dirty="0"/>
              <a:t>.</a:t>
            </a:r>
            <a:r>
              <a:rPr lang="en-US" altLang="ja-JP" dirty="0" err="1"/>
              <a:t>ini</a:t>
            </a:r>
            <a:r>
              <a:rPr lang="ja-JP" altLang="en-US" dirty="0"/>
              <a:t>ファイルの内容</a:t>
            </a: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dirty="0" err="1"/>
              <a:t>tkvars</a:t>
            </a:r>
            <a:r>
              <a:rPr lang="en-US" altLang="ja-JP" dirty="0"/>
              <a:t>:</a:t>
            </a:r>
            <a:r>
              <a:rPr lang="ja-JP" altLang="en-US" dirty="0"/>
              <a:t> </a:t>
            </a:r>
            <a:r>
              <a:rPr lang="en-US" altLang="ja-JP" dirty="0" err="1"/>
              <a:t>tkinter</a:t>
            </a:r>
            <a:r>
              <a:rPr lang="ja-JP" altLang="en-US" dirty="0"/>
              <a:t>ウィジェット変数</a:t>
            </a: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dirty="0" err="1"/>
              <a:t>cparams</a:t>
            </a:r>
            <a:r>
              <a:rPr lang="en-US" altLang="ja-JP" dirty="0"/>
              <a:t>: </a:t>
            </a:r>
            <a:r>
              <a:rPr lang="en-US" altLang="ja-JP" dirty="0" err="1"/>
              <a:t>Launhcer</a:t>
            </a:r>
            <a:r>
              <a:rPr lang="ja-JP" altLang="en-US" dirty="0"/>
              <a:t>共通変数</a:t>
            </a: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app:</a:t>
            </a:r>
            <a:r>
              <a:rPr lang="ja-JP" altLang="en-US" dirty="0"/>
              <a:t> </a:t>
            </a:r>
            <a:r>
              <a:rPr lang="en-US" altLang="ja-JP" dirty="0" err="1"/>
              <a:t>tkApplication</a:t>
            </a:r>
            <a:r>
              <a:rPr lang="ja-JP" altLang="en-US" dirty="0"/>
              <a:t>変数</a:t>
            </a:r>
            <a:endParaRPr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F3BC17-FC58-118B-7694-A1F4183C8A8A}"/>
              </a:ext>
            </a:extLst>
          </p:cNvPr>
          <p:cNvSpPr txBox="1"/>
          <p:nvPr/>
        </p:nvSpPr>
        <p:spPr>
          <a:xfrm>
            <a:off x="180204" y="3195147"/>
            <a:ext cx="411239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2. </a:t>
            </a:r>
            <a:r>
              <a:rPr lang="ja-JP" altLang="en-US" b="1" dirty="0">
                <a:solidFill>
                  <a:srgbClr val="0000FF"/>
                </a:solidFill>
              </a:rPr>
              <a:t>‘</a:t>
            </a:r>
            <a:r>
              <a:rPr lang="en-US" altLang="ja-JP" b="1" dirty="0" err="1">
                <a:solidFill>
                  <a:srgbClr val="0000FF"/>
                </a:solidFill>
              </a:rPr>
              <a:t>scr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vars‘</a:t>
            </a:r>
            <a:r>
              <a:rPr lang="ja-JP" altLang="en-US" b="1" dirty="0">
                <a:solidFill>
                  <a:srgbClr val="0000FF"/>
                </a:solidFill>
              </a:rPr>
              <a:t>を押すと、</a:t>
            </a:r>
            <a:r>
              <a:rPr lang="en-US" altLang="ja-JP" b="1" dirty="0">
                <a:solidFill>
                  <a:srgbClr val="0000FF"/>
                </a:solidFill>
              </a:rPr>
              <a:t>Launcher</a:t>
            </a:r>
            <a:r>
              <a:rPr lang="ja-JP" altLang="en-US" b="1" dirty="0">
                <a:solidFill>
                  <a:srgbClr val="0000FF"/>
                </a:solidFill>
              </a:rPr>
              <a:t>スクリプトで使える内部変数をコンソールに表示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59405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Python</a:t>
            </a:r>
            <a:r>
              <a:rPr lang="ja-JP" altLang="en-US" sz="3600" b="1" dirty="0">
                <a:solidFill>
                  <a:srgbClr val="0000FF"/>
                </a:solidFill>
              </a:rPr>
              <a:t>プログラムの実行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</a:t>
            </a:r>
            <a:r>
              <a:rPr lang="ja-JP" altLang="en-US" b="1" dirty="0">
                <a:solidFill>
                  <a:srgbClr val="0000FF"/>
                </a:solidFill>
              </a:rPr>
              <a:t>‘</a:t>
            </a:r>
            <a:r>
              <a:rPr lang="en-US" altLang="ja-JP" b="1" dirty="0">
                <a:solidFill>
                  <a:srgbClr val="0000FF"/>
                </a:solidFill>
              </a:rPr>
              <a:t>Development’</a:t>
            </a:r>
            <a:r>
              <a:rPr lang="ja-JP" altLang="en-US" b="1" dirty="0">
                <a:solidFill>
                  <a:srgbClr val="0000FF"/>
                </a:solidFill>
              </a:rPr>
              <a:t>タブ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FF386E-FF26-4B01-19BC-708DA961F4C8}"/>
              </a:ext>
            </a:extLst>
          </p:cNvPr>
          <p:cNvSpPr txBox="1"/>
          <p:nvPr/>
        </p:nvSpPr>
        <p:spPr>
          <a:xfrm>
            <a:off x="4347608" y="1749554"/>
            <a:ext cx="482179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</a:rPr>
              <a:t>help():</a:t>
            </a:r>
            <a:r>
              <a:rPr lang="ja-JP" altLang="en-US" sz="2000" b="1" dirty="0">
                <a:solidFill>
                  <a:srgbClr val="FF0000"/>
                </a:solidFill>
              </a:rPr>
              <a:t> 使える</a:t>
            </a:r>
            <a:r>
              <a:rPr lang="en-US" altLang="ja-JP" sz="2000" b="1" dirty="0">
                <a:solidFill>
                  <a:srgbClr val="FF0000"/>
                </a:solidFill>
              </a:rPr>
              <a:t>global</a:t>
            </a:r>
            <a:r>
              <a:rPr lang="ja-JP" altLang="en-US" sz="2000" b="1" dirty="0">
                <a:solidFill>
                  <a:srgbClr val="FF0000"/>
                </a:solidFill>
              </a:rPr>
              <a:t>変数・関数を表示</a:t>
            </a:r>
            <a:br>
              <a:rPr lang="en-US" altLang="ja-JP" sz="2000" b="1" dirty="0">
                <a:solidFill>
                  <a:srgbClr val="FF0000"/>
                </a:solidFill>
              </a:rPr>
            </a:br>
            <a:r>
              <a:rPr lang="ja-JP" altLang="en-US" sz="1600" dirty="0">
                <a:solidFill>
                  <a:srgbClr val="0000FF"/>
                </a:solidFill>
              </a:rPr>
              <a:t>exp, log, log10, sin, cos, tan, arcsin, arccos, arctan, sqrt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h, h_bar, hbar, e, kB, NA, c, pi, pi2, torad, todeg, basee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me, mp, mn, u0, e0, e2_4pie0, a0, R, F, g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acos, asin, atan, cosh, sinh, tanh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degcos, degsin, degtan, degacos, degasin, degatan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eVTonm, nmToeV</a:t>
            </a:r>
          </a:p>
          <a:p>
            <a:r>
              <a:rPr lang="ja-JP" altLang="en-US" sz="1600" dirty="0">
                <a:solidFill>
                  <a:srgbClr val="0000FF"/>
                </a:solidFill>
              </a:rPr>
              <a:t>factorial, Gaussian, Lorentzian, combination, gamma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1D7E721-7055-FF61-9160-E40AE7420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04" y="1129503"/>
            <a:ext cx="4213996" cy="5642469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6ECBF8B-02D7-24BD-E648-0E1A53896CC9}"/>
              </a:ext>
            </a:extLst>
          </p:cNvPr>
          <p:cNvSpPr/>
          <p:nvPr/>
        </p:nvSpPr>
        <p:spPr>
          <a:xfrm>
            <a:off x="46554" y="3200400"/>
            <a:ext cx="639246" cy="482600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3FF2193-A8B0-B9EA-C78B-9C9F183525F6}"/>
              </a:ext>
            </a:extLst>
          </p:cNvPr>
          <p:cNvSpPr/>
          <p:nvPr/>
        </p:nvSpPr>
        <p:spPr>
          <a:xfrm>
            <a:off x="46554" y="3613497"/>
            <a:ext cx="2709346" cy="831504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14F6385A-77CB-2325-BF0B-FBCA1283DDC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4931" r="53915" b="6166"/>
          <a:stretch/>
        </p:blipFill>
        <p:spPr>
          <a:xfrm>
            <a:off x="3081892" y="3951943"/>
            <a:ext cx="6011308" cy="2858129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BFE35F-190B-4DBD-7669-1D169EC9DACB}"/>
              </a:ext>
            </a:extLst>
          </p:cNvPr>
          <p:cNvSpPr txBox="1"/>
          <p:nvPr/>
        </p:nvSpPr>
        <p:spPr>
          <a:xfrm>
            <a:off x="353479" y="438412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</a:rPr>
              <a:t>コンソールに表示される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30258952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実行方法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  <a:r>
              <a:rPr lang="ja-JP" altLang="en-US" sz="3600" b="1">
                <a:solidFill>
                  <a:srgbClr val="0000FF"/>
                </a:solidFill>
              </a:rPr>
              <a:t>を例に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10444A5-0C27-3FF9-87D7-2F4E66FFA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04" y="954760"/>
            <a:ext cx="4332870" cy="580164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“Fitting/</a:t>
            </a:r>
            <a:r>
              <a:rPr lang="ja-JP" altLang="en-US" b="1" dirty="0">
                <a:solidFill>
                  <a:srgbClr val="0000FF"/>
                </a:solidFill>
              </a:rPr>
              <a:t>フィッティング</a:t>
            </a:r>
            <a:r>
              <a:rPr lang="en-US" altLang="ja-JP" b="1" dirty="0">
                <a:solidFill>
                  <a:srgbClr val="0000FF"/>
                </a:solidFill>
              </a:rPr>
              <a:t>”</a:t>
            </a:r>
            <a:r>
              <a:rPr lang="ja-JP" altLang="en-US" b="1" dirty="0">
                <a:solidFill>
                  <a:srgbClr val="0000FF"/>
                </a:solidFill>
              </a:rPr>
              <a:t>メニュー選択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65E15B-A49A-0E16-A967-40E97E50E84B}"/>
              </a:ext>
            </a:extLst>
          </p:cNvPr>
          <p:cNvSpPr/>
          <p:nvPr/>
        </p:nvSpPr>
        <p:spPr>
          <a:xfrm>
            <a:off x="338473" y="5553087"/>
            <a:ext cx="909090" cy="36933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F3BC17-FC58-118B-7694-A1F4183C8A8A}"/>
              </a:ext>
            </a:extLst>
          </p:cNvPr>
          <p:cNvSpPr txBox="1"/>
          <p:nvPr/>
        </p:nvSpPr>
        <p:spPr>
          <a:xfrm>
            <a:off x="1214830" y="5741185"/>
            <a:ext cx="9090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13A5BAE-C491-EFF7-6E85-654D3A5EA465}"/>
              </a:ext>
            </a:extLst>
          </p:cNvPr>
          <p:cNvCxnSpPr>
            <a:cxnSpLocks/>
          </p:cNvCxnSpPr>
          <p:nvPr/>
        </p:nvCxnSpPr>
        <p:spPr>
          <a:xfrm flipH="1">
            <a:off x="1778000" y="985293"/>
            <a:ext cx="1140596" cy="2583407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>
            <a:extLst>
              <a:ext uri="{FF2B5EF4-FFF2-40B4-BE49-F238E27FC236}">
                <a16:creationId xmlns:a16="http://schemas.microsoft.com/office/drawing/2014/main" id="{BD99DE51-26F8-78CA-2F36-3C625A9790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0215" y="2042043"/>
            <a:ext cx="5650382" cy="412115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C0FED2-D412-9546-418E-37D2BA86524C}"/>
              </a:ext>
            </a:extLst>
          </p:cNvPr>
          <p:cNvSpPr txBox="1"/>
          <p:nvPr/>
        </p:nvSpPr>
        <p:spPr>
          <a:xfrm>
            <a:off x="4669028" y="1193125"/>
            <a:ext cx="6367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2. </a:t>
            </a:r>
            <a:r>
              <a:rPr lang="ja-JP" altLang="en-US" b="1" dirty="0">
                <a:solidFill>
                  <a:srgbClr val="0000FF"/>
                </a:solidFill>
              </a:rPr>
              <a:t>ファイル選択ダイアログで </a:t>
            </a:r>
            <a:r>
              <a:rPr lang="en-US" altLang="ja-JP" b="1" dirty="0">
                <a:solidFill>
                  <a:srgbClr val="0000FF"/>
                </a:solidFill>
              </a:rPr>
              <a:t>[</a:t>
            </a:r>
            <a:r>
              <a:rPr lang="en-US" altLang="ja-JP" b="1" dirty="0" err="1">
                <a:solidFill>
                  <a:srgbClr val="0000FF"/>
                </a:solidFill>
              </a:rPr>
              <a:t>tkProg</a:t>
            </a:r>
            <a:r>
              <a:rPr lang="en-US" altLang="ja-JP" b="1" dirty="0">
                <a:solidFill>
                  <a:srgbClr val="0000FF"/>
                </a:solidFill>
              </a:rPr>
              <a:t>]\</a:t>
            </a:r>
            <a:r>
              <a:rPr lang="en-US" altLang="ja-JP" b="1" dirty="0" err="1">
                <a:solidFill>
                  <a:srgbClr val="0000FF"/>
                </a:solidFill>
              </a:rPr>
              <a:t>tkprog_COE</a:t>
            </a:r>
            <a:r>
              <a:rPr lang="en-US" altLang="ja-JP" b="1" dirty="0">
                <a:solidFill>
                  <a:srgbClr val="0000FF"/>
                </a:solidFill>
              </a:rPr>
              <a:t>\electrical\Hall</a:t>
            </a: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0154643-F837-5610-A852-C8981E8FEF37}"/>
              </a:ext>
            </a:extLst>
          </p:cNvPr>
          <p:cNvCxnSpPr>
            <a:cxnSpLocks/>
          </p:cNvCxnSpPr>
          <p:nvPr/>
        </p:nvCxnSpPr>
        <p:spPr>
          <a:xfrm flipV="1">
            <a:off x="1930400" y="1839456"/>
            <a:ext cx="2984500" cy="3898297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B10A8D1-523E-D183-4D7D-5F536386727A}"/>
              </a:ext>
            </a:extLst>
          </p:cNvPr>
          <p:cNvSpPr txBox="1"/>
          <p:nvPr/>
        </p:nvSpPr>
        <p:spPr>
          <a:xfrm>
            <a:off x="3657600" y="4123642"/>
            <a:ext cx="4771340" cy="1077218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3200" b="1" dirty="0">
                <a:solidFill>
                  <a:srgbClr val="FFFF00"/>
                </a:solidFill>
              </a:rPr>
              <a:t>続きは</a:t>
            </a:r>
            <a:endParaRPr lang="en-US" altLang="ja-JP" sz="3200" b="1" dirty="0">
              <a:solidFill>
                <a:srgbClr val="FFFF00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3200" b="1" dirty="0">
                <a:solidFill>
                  <a:srgbClr val="FFFF00"/>
                </a:solidFill>
              </a:rPr>
              <a:t>50-10-ArrhenisuPlot.pptx</a:t>
            </a:r>
          </a:p>
        </p:txBody>
      </p:sp>
    </p:spTree>
    <p:extLst>
      <p:ext uri="{BB962C8B-B14F-4D97-AF65-F5344CB8AC3E}">
        <p14:creationId xmlns:p14="http://schemas.microsoft.com/office/powerpoint/2010/main" val="325926570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実行パターン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501868-25A5-97FF-7A9B-53B1C4EC6D08}"/>
              </a:ext>
            </a:extLst>
          </p:cNvPr>
          <p:cNvSpPr txBox="1"/>
          <p:nvPr/>
        </p:nvSpPr>
        <p:spPr>
          <a:xfrm>
            <a:off x="242502" y="752173"/>
            <a:ext cx="865899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ファイル形式</a:t>
            </a:r>
            <a:r>
              <a:rPr lang="en-US" altLang="ja-JP" b="1" dirty="0"/>
              <a:t>:</a:t>
            </a:r>
            <a:r>
              <a:rPr lang="ja-JP" altLang="en-US" b="1" dirty="0"/>
              <a:t> 基本は </a:t>
            </a:r>
            <a:r>
              <a:rPr lang="en-US" altLang="ja-JP" b="1" dirty="0"/>
              <a:t>Excel</a:t>
            </a:r>
            <a:r>
              <a:rPr lang="ja-JP" altLang="en-US" b="1" dirty="0"/>
              <a:t> </a:t>
            </a:r>
            <a:r>
              <a:rPr lang="en-US" altLang="ja-JP" b="1" dirty="0"/>
              <a:t>(.xlsx)</a:t>
            </a:r>
            <a:r>
              <a:rPr lang="ja-JP" altLang="en-US" b="1" dirty="0"/>
              <a:t>。場合によっては </a:t>
            </a:r>
            <a:r>
              <a:rPr lang="en-US" altLang="ja-JP" b="1" dirty="0"/>
              <a:t>CSV</a:t>
            </a:r>
            <a:r>
              <a:rPr lang="ja-JP" altLang="en-US" b="1" dirty="0"/>
              <a:t>、テキストが読める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2400" b="1" dirty="0">
                <a:solidFill>
                  <a:srgbClr val="0000FF"/>
                </a:solidFill>
              </a:rPr>
              <a:t>ファイル選択の順番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marL="342900" lvl="0" indent="-342900"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最初に入力ファイルを聞いてくる場合</a:t>
            </a:r>
            <a:br>
              <a:rPr lang="en-US" altLang="ja-JP" b="1" dirty="0"/>
            </a:br>
            <a:r>
              <a:rPr lang="ja-JP" altLang="en-US" b="1" dirty="0"/>
              <a:t>　入力ファイルのラベル行を読み込み、ダイアログで選択して実行できる</a:t>
            </a:r>
            <a:endParaRPr lang="en-US" altLang="ja-JP" b="1" dirty="0"/>
          </a:p>
          <a:p>
            <a:pPr marL="342900" lvl="0" indent="-342900">
              <a:buAutoNum type="arabicPeriod"/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marL="342900" indent="-342900">
              <a:buFontTx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最初に入力ファイルを聞いて来ない場合</a:t>
            </a:r>
            <a:br>
              <a:rPr lang="en-US" altLang="ja-JP" b="1" dirty="0"/>
            </a:br>
            <a:r>
              <a:rPr lang="ja-JP" altLang="en-US" b="1" dirty="0"/>
              <a:t>　入力ファイルの行のどれを使うかは、プログラム毎に固定。</a:t>
            </a:r>
            <a:endParaRPr lang="en-US" altLang="ja-JP" b="1" dirty="0"/>
          </a:p>
          <a:p>
            <a:pPr marL="342900" indent="-342900">
              <a:buFontTx/>
              <a:buAutoNum type="arabicPeriod"/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2400" b="1" dirty="0">
                <a:solidFill>
                  <a:srgbClr val="0000FF"/>
                </a:solidFill>
              </a:rPr>
              <a:t>プログラムの実行方法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marL="342900" lvl="0" indent="-342900"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ダイアログの </a:t>
            </a:r>
            <a:r>
              <a:rPr lang="en-US" altLang="ja-JP" b="1" dirty="0"/>
              <a:t>“OK”,</a:t>
            </a:r>
            <a:r>
              <a:rPr lang="ja-JP" altLang="en-US" b="1" dirty="0"/>
              <a:t> </a:t>
            </a:r>
            <a:r>
              <a:rPr lang="en-US" altLang="ja-JP" b="1" dirty="0"/>
              <a:t>“Cancel”</a:t>
            </a:r>
            <a:r>
              <a:rPr lang="ja-JP" altLang="en-US" b="1" dirty="0"/>
              <a:t> ボタンの上に実行ボタンがある場合</a:t>
            </a:r>
            <a:br>
              <a:rPr lang="en-US" altLang="ja-JP" b="1" dirty="0"/>
            </a:br>
            <a:r>
              <a:rPr lang="ja-JP" altLang="en-US" b="1" dirty="0"/>
              <a:t>　</a:t>
            </a:r>
            <a:r>
              <a:rPr lang="en-US" altLang="ja-JP" b="1" dirty="0"/>
              <a:t>OK,</a:t>
            </a:r>
            <a:r>
              <a:rPr lang="ja-JP" altLang="en-US" b="1" dirty="0"/>
              <a:t> </a:t>
            </a:r>
            <a:r>
              <a:rPr lang="en-US" altLang="ja-JP" b="1" dirty="0"/>
              <a:t>Cancel</a:t>
            </a:r>
            <a:r>
              <a:rPr lang="ja-JP" altLang="en-US" b="1" dirty="0"/>
              <a:t>のいずれを押しても、何もせずに</a:t>
            </a:r>
            <a:r>
              <a:rPr lang="en-US" altLang="ja-JP" b="1" dirty="0"/>
              <a:t>Launcher</a:t>
            </a:r>
            <a:r>
              <a:rPr lang="ja-JP" altLang="en-US" b="1" dirty="0"/>
              <a:t>画面に戻る</a:t>
            </a:r>
            <a:endParaRPr lang="en-US" altLang="ja-JP" b="1" dirty="0"/>
          </a:p>
          <a:p>
            <a:pPr marL="342900" lvl="0" indent="-342900">
              <a:buAutoNum type="arabicPeriod"/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marL="342900" indent="-342900">
              <a:buFontTx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ダイアログの </a:t>
            </a:r>
            <a:r>
              <a:rPr lang="en-US" altLang="ja-JP" b="1" dirty="0"/>
              <a:t>“OK”,</a:t>
            </a:r>
            <a:r>
              <a:rPr lang="ja-JP" altLang="en-US" b="1" dirty="0"/>
              <a:t> </a:t>
            </a:r>
            <a:r>
              <a:rPr lang="en-US" altLang="ja-JP" b="1" dirty="0"/>
              <a:t>“Cancel”</a:t>
            </a:r>
            <a:r>
              <a:rPr lang="ja-JP" altLang="en-US" b="1" dirty="0"/>
              <a:t> ボタンの上に実行ボタンがない場合</a:t>
            </a:r>
            <a:br>
              <a:rPr lang="en-US" altLang="ja-JP" b="1" dirty="0"/>
            </a:br>
            <a:r>
              <a:rPr lang="ja-JP" altLang="en-US" b="1" dirty="0"/>
              <a:t>　</a:t>
            </a:r>
            <a:r>
              <a:rPr lang="en-US" altLang="ja-JP" b="1" dirty="0"/>
              <a:t>OK</a:t>
            </a:r>
            <a:r>
              <a:rPr lang="ja-JP" altLang="en-US" b="1" dirty="0"/>
              <a:t>を押して計算を実行する</a:t>
            </a:r>
            <a:br>
              <a:rPr lang="en-US" altLang="ja-JP" b="1" dirty="0"/>
            </a:br>
            <a:r>
              <a:rPr lang="ja-JP" altLang="en-US" b="1" dirty="0"/>
              <a:t>　</a:t>
            </a:r>
            <a:r>
              <a:rPr lang="en-US" altLang="ja-JP" b="1" dirty="0"/>
              <a:t>Cancel</a:t>
            </a:r>
            <a:r>
              <a:rPr lang="ja-JP" altLang="en-US" b="1" dirty="0"/>
              <a:t>を押すと、何もせずに</a:t>
            </a:r>
            <a:r>
              <a:rPr lang="en-US" altLang="ja-JP" b="1" dirty="0"/>
              <a:t>Launcher</a:t>
            </a:r>
            <a:r>
              <a:rPr lang="ja-JP" altLang="en-US" b="1" dirty="0"/>
              <a:t>画面に戻る</a:t>
            </a:r>
            <a:endParaRPr lang="en-US" altLang="ja-JP" b="1" dirty="0"/>
          </a:p>
          <a:p>
            <a:pPr marL="342900" lvl="0" indent="-342900">
              <a:buAutoNum type="arabicPeriod"/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87161339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200" b="1" dirty="0">
                <a:solidFill>
                  <a:srgbClr val="0000FF"/>
                </a:solidFill>
              </a:rPr>
              <a:t>データの情報を表示</a:t>
            </a:r>
            <a:r>
              <a:rPr lang="en-US" altLang="ja-JP" sz="3200" b="1" dirty="0">
                <a:solidFill>
                  <a:srgbClr val="0000FF"/>
                </a:solidFill>
              </a:rPr>
              <a:t>:</a:t>
            </a:r>
            <a:r>
              <a:rPr lang="ja-JP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ja-JP" sz="3200" b="1" dirty="0" err="1">
                <a:solidFill>
                  <a:srgbClr val="0000FF"/>
                </a:solidFill>
              </a:rPr>
              <a:t>Arrhnius</a:t>
            </a:r>
            <a:r>
              <a:rPr lang="ja-JP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ja-JP" sz="3200" b="1" dirty="0">
                <a:solidFill>
                  <a:srgbClr val="0000FF"/>
                </a:solidFill>
              </a:rPr>
              <a:t>plot</a:t>
            </a:r>
            <a:r>
              <a:rPr lang="ja-JP" altLang="en-US" sz="3200" b="1" dirty="0">
                <a:solidFill>
                  <a:srgbClr val="0000FF"/>
                </a:solidFill>
              </a:rPr>
              <a:t>を例に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142104" y="718013"/>
            <a:ext cx="9001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0E920E"/>
                </a:solidFill>
              </a:rPr>
              <a:t>Launcher:</a:t>
            </a:r>
            <a:r>
              <a:rPr lang="ja-JP" altLang="en-US" sz="1600" b="1" dirty="0">
                <a:solidFill>
                  <a:srgbClr val="0E920E"/>
                </a:solidFill>
              </a:rPr>
              <a:t> </a:t>
            </a:r>
            <a:r>
              <a:rPr lang="en-US" altLang="ja-JP" sz="1600" b="1" dirty="0">
                <a:solidFill>
                  <a:srgbClr val="0E920E"/>
                </a:solidFill>
              </a:rPr>
              <a:t>Fitting/</a:t>
            </a:r>
            <a:r>
              <a:rPr lang="ja-JP" altLang="en-US" sz="1600" b="1" dirty="0">
                <a:solidFill>
                  <a:srgbClr val="0E920E"/>
                </a:solidFill>
              </a:rPr>
              <a:t>フィッティング </a:t>
            </a:r>
            <a:r>
              <a:rPr lang="en-US" altLang="ja-JP" sz="1600" b="1" dirty="0">
                <a:solidFill>
                  <a:srgbClr val="0E920E"/>
                </a:solidFill>
              </a:rPr>
              <a:t>=&gt;</a:t>
            </a:r>
            <a:r>
              <a:rPr lang="ja-JP" altLang="en-US" sz="1600" b="1" dirty="0">
                <a:solidFill>
                  <a:srgbClr val="0E920E"/>
                </a:solidFill>
              </a:rPr>
              <a:t> </a:t>
            </a:r>
            <a:r>
              <a:rPr lang="en-US" altLang="ja-JP" sz="1600" b="1" dirty="0">
                <a:solidFill>
                  <a:srgbClr val="0E920E"/>
                </a:solidFill>
              </a:rPr>
              <a:t>Arrhenius</a:t>
            </a:r>
            <a:r>
              <a:rPr lang="ja-JP" altLang="en-US" sz="1600" b="1" dirty="0">
                <a:solidFill>
                  <a:srgbClr val="0E920E"/>
                </a:solidFill>
              </a:rPr>
              <a:t> </a:t>
            </a:r>
            <a:r>
              <a:rPr lang="en-US" altLang="ja-JP" sz="1600" b="1" dirty="0">
                <a:solidFill>
                  <a:srgbClr val="0E920E"/>
                </a:solidFill>
              </a:rPr>
              <a:t>plot</a:t>
            </a:r>
            <a:endParaRPr lang="en-US" altLang="ja-JP" sz="1050" dirty="0">
              <a:solidFill>
                <a:srgbClr val="0E920E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0B3B5C4-1AAB-7E72-AA34-45BA8B336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66647"/>
            <a:ext cx="4865297" cy="526568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68A24E9-62D4-B237-A312-BF210105C8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2938" y="3523088"/>
            <a:ext cx="5921062" cy="3334912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787E63-83FA-495B-01AA-D8E11E45D3B2}"/>
              </a:ext>
            </a:extLst>
          </p:cNvPr>
          <p:cNvSpPr txBox="1"/>
          <p:nvPr/>
        </p:nvSpPr>
        <p:spPr>
          <a:xfrm>
            <a:off x="3917730" y="3131597"/>
            <a:ext cx="654531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グラフ内でクリックすると、一番近いデータの情報が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コンソールに表示される</a:t>
            </a:r>
            <a:endParaRPr lang="en-US" altLang="ja-JP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1925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200" b="1" dirty="0" err="1">
                <a:solidFill>
                  <a:srgbClr val="0000FF"/>
                </a:solidFill>
              </a:rPr>
              <a:t>PPTx</a:t>
            </a:r>
            <a:r>
              <a:rPr lang="ja-JP" altLang="en-US" sz="3200" b="1" dirty="0">
                <a:solidFill>
                  <a:srgbClr val="0000FF"/>
                </a:solidFill>
              </a:rPr>
              <a:t>へコピー</a:t>
            </a:r>
            <a:r>
              <a:rPr lang="en-US" altLang="ja-JP" sz="3200" b="1" dirty="0">
                <a:solidFill>
                  <a:srgbClr val="0000FF"/>
                </a:solidFill>
              </a:rPr>
              <a:t>:</a:t>
            </a:r>
            <a:r>
              <a:rPr lang="ja-JP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ja-JP" sz="3200" b="1" dirty="0" err="1">
                <a:solidFill>
                  <a:srgbClr val="0000FF"/>
                </a:solidFill>
              </a:rPr>
              <a:t>Arrhnius</a:t>
            </a:r>
            <a:r>
              <a:rPr lang="ja-JP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ja-JP" sz="3200" b="1" dirty="0">
                <a:solidFill>
                  <a:srgbClr val="0000FF"/>
                </a:solidFill>
              </a:rPr>
              <a:t>plot</a:t>
            </a:r>
            <a:r>
              <a:rPr lang="ja-JP" altLang="en-US" sz="3200" b="1" dirty="0">
                <a:solidFill>
                  <a:srgbClr val="0000FF"/>
                </a:solidFill>
              </a:rPr>
              <a:t>を例に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142104" y="718013"/>
            <a:ext cx="9001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DbPeriod"/>
              <a:tabLst>
                <a:tab pos="263525" algn="l"/>
                <a:tab pos="3054350" algn="l"/>
              </a:tabLst>
              <a:defRPr/>
            </a:pPr>
            <a:r>
              <a:rPr lang="ja-JP" altLang="en-US" sz="3600" b="1" dirty="0"/>
              <a:t>グラフウィンドウを表示する</a:t>
            </a:r>
            <a:endParaRPr lang="en-US" altLang="ja-JP" sz="3600" b="1" dirty="0"/>
          </a:p>
          <a:p>
            <a:pPr marL="342900" lvl="0" indent="-342900">
              <a:buAutoNum type="arabicDbPeriod"/>
              <a:tabLst>
                <a:tab pos="263525" algn="l"/>
                <a:tab pos="3054350" algn="l"/>
              </a:tabLst>
              <a:defRPr/>
            </a:pPr>
            <a:r>
              <a:rPr lang="en-US" altLang="ja-JP" sz="3600" b="1" dirty="0" err="1"/>
              <a:t>Alt+Prt</a:t>
            </a:r>
            <a:r>
              <a:rPr lang="ja-JP" altLang="en-US" sz="3600" b="1" dirty="0"/>
              <a:t> </a:t>
            </a:r>
            <a:r>
              <a:rPr lang="en-US" altLang="ja-JP" sz="3600" b="1" dirty="0"/>
              <a:t>Sc</a:t>
            </a:r>
            <a:r>
              <a:rPr lang="ja-JP" altLang="en-US" sz="3600" b="1" dirty="0"/>
              <a:t>キーでコピー</a:t>
            </a:r>
            <a:endParaRPr lang="en-US" altLang="ja-JP" sz="3600" b="1" dirty="0"/>
          </a:p>
          <a:p>
            <a:pPr marL="342900" lvl="0" indent="-342900">
              <a:buAutoNum type="arabicDbPeriod"/>
              <a:tabLst>
                <a:tab pos="263525" algn="l"/>
                <a:tab pos="3054350" algn="l"/>
              </a:tabLst>
              <a:defRPr/>
            </a:pPr>
            <a:r>
              <a:rPr lang="en-US" altLang="ja-JP" sz="3600" b="1" dirty="0" err="1"/>
              <a:t>Ctrl+V</a:t>
            </a:r>
            <a:r>
              <a:rPr lang="ja-JP" altLang="en-US" sz="3600" b="1" dirty="0"/>
              <a:t>で貼りつけ</a:t>
            </a:r>
            <a:endParaRPr lang="en-US" altLang="ja-JP" sz="36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B6B2789-FBBB-53EB-FFF4-1ABB6D648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6" y="2879846"/>
            <a:ext cx="9144000" cy="752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defTabSz="914400" eaLnBrk="1" hangingPunct="1"/>
            <a:r>
              <a:rPr lang="ja-JP" altLang="en-US" sz="3200" b="1" kern="0" dirty="0">
                <a:solidFill>
                  <a:srgbClr val="0000FF"/>
                </a:solidFill>
              </a:rPr>
              <a:t>計算結果など</a:t>
            </a:r>
            <a:endParaRPr lang="en-US" altLang="ja-JP" sz="3600" b="1" kern="0" dirty="0">
              <a:solidFill>
                <a:srgbClr val="0000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92A6629-20C4-585F-AD2B-D05304262B5F}"/>
              </a:ext>
            </a:extLst>
          </p:cNvPr>
          <p:cNvSpPr txBox="1"/>
          <p:nvPr/>
        </p:nvSpPr>
        <p:spPr>
          <a:xfrm>
            <a:off x="152610" y="3597859"/>
            <a:ext cx="9001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DbPeriod"/>
              <a:tabLst>
                <a:tab pos="263525" algn="l"/>
                <a:tab pos="3054350" algn="l"/>
              </a:tabLst>
              <a:defRPr/>
            </a:pPr>
            <a:r>
              <a:rPr lang="en-US" altLang="ja-JP" sz="3600" b="1" dirty="0"/>
              <a:t>Explorer</a:t>
            </a:r>
            <a:r>
              <a:rPr lang="ja-JP" altLang="en-US" sz="3600" b="1" dirty="0"/>
              <a:t>を起動し、</a:t>
            </a:r>
            <a:r>
              <a:rPr lang="ja-JP" altLang="en-US" sz="3600" b="1" dirty="0">
                <a:solidFill>
                  <a:srgbClr val="FF0000"/>
                </a:solidFill>
              </a:rPr>
              <a:t>新しい</a:t>
            </a:r>
            <a:r>
              <a:rPr lang="en-US" altLang="ja-JP" sz="3600" b="1" dirty="0">
                <a:solidFill>
                  <a:srgbClr val="FF0000"/>
                </a:solidFill>
              </a:rPr>
              <a:t>Excel</a:t>
            </a:r>
            <a:r>
              <a:rPr lang="ja-JP" altLang="en-US" sz="3600" b="1" dirty="0">
                <a:solidFill>
                  <a:srgbClr val="FF0000"/>
                </a:solidFill>
              </a:rPr>
              <a:t>ファイル</a:t>
            </a:r>
            <a:r>
              <a:rPr lang="ja-JP" altLang="en-US" sz="3600" b="1" dirty="0"/>
              <a:t>が</a:t>
            </a:r>
            <a:br>
              <a:rPr lang="en-US" altLang="ja-JP" sz="3600" b="1" dirty="0"/>
            </a:br>
            <a:r>
              <a:rPr lang="ja-JP" altLang="en-US" sz="3600" b="1" dirty="0"/>
              <a:t>ないか確認する </a:t>
            </a:r>
            <a:r>
              <a:rPr lang="en-US" altLang="ja-JP" sz="3600" b="1" dirty="0"/>
              <a:t>=&gt;</a:t>
            </a:r>
            <a:r>
              <a:rPr lang="ja-JP" altLang="en-US" sz="3600" b="1" dirty="0"/>
              <a:t> 計算結果</a:t>
            </a:r>
            <a:endParaRPr lang="en-US" altLang="ja-JP" sz="3600" b="1" dirty="0"/>
          </a:p>
          <a:p>
            <a:pPr marL="342900" lvl="0" indent="-342900">
              <a:buAutoNum type="arabicDbPeriod"/>
              <a:tabLst>
                <a:tab pos="263525" algn="l"/>
                <a:tab pos="3054350" algn="l"/>
              </a:tabLst>
              <a:defRPr/>
            </a:pPr>
            <a:r>
              <a:rPr lang="ja-JP" altLang="en-US" sz="3600" b="1" dirty="0"/>
              <a:t>フィッティング等では、</a:t>
            </a:r>
            <a:r>
              <a:rPr lang="ja-JP" altLang="en-US" sz="3600" b="1" dirty="0">
                <a:solidFill>
                  <a:srgbClr val="FF0000"/>
                </a:solidFill>
              </a:rPr>
              <a:t>*</a:t>
            </a:r>
            <a:r>
              <a:rPr lang="en-US" altLang="ja-JP" sz="3600" b="1" dirty="0">
                <a:solidFill>
                  <a:srgbClr val="FF0000"/>
                </a:solidFill>
              </a:rPr>
              <a:t>.in</a:t>
            </a:r>
            <a:r>
              <a:rPr lang="ja-JP" altLang="en-US" sz="3600" b="1" dirty="0"/>
              <a:t> あるいは </a:t>
            </a:r>
            <a:r>
              <a:rPr lang="ja-JP" altLang="en-US" sz="3600" b="1" dirty="0">
                <a:solidFill>
                  <a:srgbClr val="FF0000"/>
                </a:solidFill>
              </a:rPr>
              <a:t>*</a:t>
            </a:r>
            <a:r>
              <a:rPr lang="en-US" altLang="ja-JP" sz="3600" b="1" dirty="0">
                <a:solidFill>
                  <a:srgbClr val="FF0000"/>
                </a:solidFill>
              </a:rPr>
              <a:t>.</a:t>
            </a:r>
            <a:r>
              <a:rPr lang="en-US" altLang="ja-JP" sz="3600" b="1" dirty="0" err="1">
                <a:solidFill>
                  <a:srgbClr val="FF0000"/>
                </a:solidFill>
              </a:rPr>
              <a:t>prm</a:t>
            </a:r>
            <a:br>
              <a:rPr lang="en-US" altLang="ja-JP" sz="3600" b="1" dirty="0"/>
            </a:br>
            <a:r>
              <a:rPr lang="ja-JP" altLang="en-US" sz="3600" b="1" dirty="0"/>
              <a:t>というファイルがあれば、フィッティング結果・条件が入っている</a:t>
            </a:r>
            <a:endParaRPr lang="en-US" altLang="ja-JP" sz="3600" b="1" dirty="0"/>
          </a:p>
        </p:txBody>
      </p:sp>
    </p:spTree>
    <p:extLst>
      <p:ext uri="{BB962C8B-B14F-4D97-AF65-F5344CB8AC3E}">
        <p14:creationId xmlns:p14="http://schemas.microsoft.com/office/powerpoint/2010/main" val="233501870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ボタンヘルプ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10444A5-0C27-3FF9-87D7-2F4E66FFA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04" y="954760"/>
            <a:ext cx="4332870" cy="580164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“Fitting/</a:t>
            </a:r>
            <a:r>
              <a:rPr lang="ja-JP" altLang="en-US" b="1" dirty="0">
                <a:solidFill>
                  <a:srgbClr val="0000FF"/>
                </a:solidFill>
              </a:rPr>
              <a:t>フィッティング</a:t>
            </a:r>
            <a:r>
              <a:rPr lang="en-US" altLang="ja-JP" b="1" dirty="0">
                <a:solidFill>
                  <a:srgbClr val="0000FF"/>
                </a:solidFill>
              </a:rPr>
              <a:t>”</a:t>
            </a:r>
            <a:r>
              <a:rPr lang="ja-JP" altLang="en-US" b="1" dirty="0">
                <a:solidFill>
                  <a:srgbClr val="0000FF"/>
                </a:solidFill>
              </a:rPr>
              <a:t>メニュー選択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65E15B-A49A-0E16-A967-40E97E50E84B}"/>
              </a:ext>
            </a:extLst>
          </p:cNvPr>
          <p:cNvSpPr/>
          <p:nvPr/>
        </p:nvSpPr>
        <p:spPr>
          <a:xfrm>
            <a:off x="1347467" y="5553087"/>
            <a:ext cx="300031" cy="264389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C0FED2-D412-9546-418E-37D2BA86524C}"/>
              </a:ext>
            </a:extLst>
          </p:cNvPr>
          <p:cNvSpPr txBox="1"/>
          <p:nvPr/>
        </p:nvSpPr>
        <p:spPr>
          <a:xfrm>
            <a:off x="5000104" y="1839456"/>
            <a:ext cx="63675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Button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menu</a:t>
            </a:r>
            <a:r>
              <a:rPr lang="ja-JP" altLang="en-US" b="1" dirty="0">
                <a:solidFill>
                  <a:srgbClr val="0000FF"/>
                </a:solidFill>
              </a:rPr>
              <a:t>右の小さいボタンが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“?”</a:t>
            </a:r>
            <a:r>
              <a:rPr lang="ja-JP" altLang="en-US" b="1" dirty="0">
                <a:solidFill>
                  <a:srgbClr val="0000FF"/>
                </a:solidFill>
              </a:rPr>
              <a:t> の場合：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・ ソースファイルを編集</a:t>
            </a: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・ ヘルプファイルを表示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・ ヘルプを表示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のいずれかが実行される</a:t>
            </a:r>
            <a:endParaRPr lang="en-US" altLang="ja-JP" dirty="0"/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0154643-F837-5610-A852-C8981E8FEF37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1647498" y="1839456"/>
            <a:ext cx="3267402" cy="3845826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45699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Command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line entry</a:t>
            </a:r>
            <a:r>
              <a:rPr lang="ja-JP" altLang="en-US" sz="3600" b="1" dirty="0">
                <a:solidFill>
                  <a:srgbClr val="0000FF"/>
                </a:solidFill>
              </a:rPr>
              <a:t>の利用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C0FED2-D412-9546-418E-37D2BA86524C}"/>
              </a:ext>
            </a:extLst>
          </p:cNvPr>
          <p:cNvSpPr txBox="1"/>
          <p:nvPr/>
        </p:nvSpPr>
        <p:spPr>
          <a:xfrm>
            <a:off x="5000104" y="2611966"/>
            <a:ext cx="63675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/>
              <a:t>Button</a:t>
            </a:r>
            <a:r>
              <a:rPr lang="ja-JP" altLang="en-US" b="1" dirty="0"/>
              <a:t> </a:t>
            </a:r>
            <a:r>
              <a:rPr lang="en-US" altLang="ja-JP" b="1" dirty="0"/>
              <a:t>menu</a:t>
            </a:r>
            <a:r>
              <a:rPr lang="ja-JP" altLang="en-US" b="1" dirty="0"/>
              <a:t>でスクリプトを実行すると、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最後のコマンドラインが表示される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/>
              <a:t>“Run/</a:t>
            </a:r>
            <a:r>
              <a:rPr lang="ja-JP" altLang="en-US" b="1" dirty="0"/>
              <a:t>実行</a:t>
            </a:r>
            <a:r>
              <a:rPr lang="en-US" altLang="ja-JP" b="1" dirty="0"/>
              <a:t>”</a:t>
            </a:r>
            <a:r>
              <a:rPr lang="ja-JP" altLang="en-US" b="1" dirty="0"/>
              <a:t> ボタンを押すと、</a:t>
            </a:r>
            <a:br>
              <a:rPr lang="en-US" altLang="ja-JP" b="1" dirty="0"/>
            </a:br>
            <a:r>
              <a:rPr lang="ja-JP" altLang="en-US" b="1" dirty="0"/>
              <a:t>ここに書かれているコマンドが実行される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FF0000"/>
                </a:solidFill>
              </a:rPr>
              <a:t>プログラムの実行でエラーが起こったら</a:t>
            </a:r>
            <a:r>
              <a:rPr lang="en-US" altLang="ja-JP" b="1" dirty="0">
                <a:solidFill>
                  <a:srgbClr val="FF0000"/>
                </a:solidFill>
              </a:rPr>
              <a:t>: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“cmd.exe /C” </a:t>
            </a:r>
            <a:r>
              <a:rPr lang="ja-JP" altLang="en-US" dirty="0"/>
              <a:t>を</a:t>
            </a:r>
            <a:br>
              <a:rPr lang="en-US" altLang="ja-JP" dirty="0"/>
            </a:br>
            <a:r>
              <a:rPr lang="en-US" altLang="ja-JP" dirty="0"/>
              <a:t>“cmd.exe /K” </a:t>
            </a:r>
            <a:r>
              <a:rPr lang="ja-JP" altLang="en-US" dirty="0"/>
              <a:t>に変更して</a:t>
            </a:r>
            <a:br>
              <a:rPr lang="en-US" altLang="ja-JP" dirty="0"/>
            </a:br>
            <a:r>
              <a:rPr lang="en-US" altLang="ja-JP" dirty="0"/>
              <a:t>“Run/</a:t>
            </a:r>
            <a:r>
              <a:rPr lang="ja-JP" altLang="en-US" dirty="0"/>
              <a:t>実行</a:t>
            </a:r>
            <a:r>
              <a:rPr lang="en-US" altLang="ja-JP" dirty="0"/>
              <a:t>”</a:t>
            </a:r>
            <a:r>
              <a:rPr lang="ja-JP" altLang="en-US" dirty="0"/>
              <a:t> ボタンで実行すると、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プログラム終了時にコンソールが残って</a:t>
            </a:r>
            <a:br>
              <a:rPr lang="en-US" altLang="ja-JP" dirty="0"/>
            </a:br>
            <a:r>
              <a:rPr lang="ja-JP" altLang="en-US" dirty="0"/>
              <a:t>エラーメッセージを確認できる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/>
              <a:t>Entry</a:t>
            </a:r>
            <a:r>
              <a:rPr lang="ja-JP" altLang="en-US" b="1" dirty="0"/>
              <a:t>内容のコピー</a:t>
            </a:r>
            <a:r>
              <a:rPr lang="en-US" altLang="ja-JP" b="1" dirty="0"/>
              <a:t>: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　</a:t>
            </a:r>
            <a:r>
              <a:rPr lang="en-US" altLang="ja-JP" dirty="0" err="1"/>
              <a:t>ctrl+A</a:t>
            </a:r>
            <a:r>
              <a:rPr lang="ja-JP" altLang="en-US" dirty="0"/>
              <a:t>で全選択し、</a:t>
            </a:r>
            <a:r>
              <a:rPr lang="en-US" altLang="ja-JP" dirty="0" err="1"/>
              <a:t>ctrl+C</a:t>
            </a:r>
            <a:r>
              <a:rPr lang="ja-JP" altLang="en-US" dirty="0"/>
              <a:t>でコピー</a:t>
            </a:r>
            <a:endParaRPr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2F3D633-2C61-A003-F2DA-62D3188E6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630569"/>
            <a:ext cx="4495800" cy="6019800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4584DFC-DC62-BE45-D4D6-3A503E5F1E7C}"/>
              </a:ext>
            </a:extLst>
          </p:cNvPr>
          <p:cNvSpPr/>
          <p:nvPr/>
        </p:nvSpPr>
        <p:spPr>
          <a:xfrm>
            <a:off x="906033" y="6118885"/>
            <a:ext cx="3169353" cy="264389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3474FBFF-7214-92F8-663C-7355B3DFEB89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4075386" y="3200400"/>
            <a:ext cx="924718" cy="305068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94093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リンク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C0FED2-D412-9546-418E-37D2BA86524C}"/>
              </a:ext>
            </a:extLst>
          </p:cNvPr>
          <p:cNvSpPr txBox="1"/>
          <p:nvPr/>
        </p:nvSpPr>
        <p:spPr>
          <a:xfrm>
            <a:off x="5000104" y="2611966"/>
            <a:ext cx="39533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/>
              <a:t>D2MatE</a:t>
            </a:r>
            <a:r>
              <a:rPr lang="ja-JP" altLang="en-US" b="1" dirty="0"/>
              <a:t> </a:t>
            </a:r>
            <a:r>
              <a:rPr lang="en-US" altLang="ja-JP" b="1" dirty="0"/>
              <a:t>HP:</a:t>
            </a:r>
            <a:r>
              <a:rPr lang="ja-JP" altLang="en-US" b="1" dirty="0"/>
              <a:t> </a:t>
            </a:r>
            <a:r>
              <a:rPr lang="en-US" altLang="ja-JP" b="1" dirty="0"/>
              <a:t>D</a:t>
            </a:r>
            <a:r>
              <a:rPr lang="en-US" altLang="ja-JP" b="1" baseline="30000" dirty="0"/>
              <a:t>2</a:t>
            </a:r>
            <a:r>
              <a:rPr lang="en-US" altLang="ja-JP" b="1" dirty="0"/>
              <a:t>MatE</a:t>
            </a:r>
            <a:r>
              <a:rPr lang="ja-JP" altLang="en-US" b="1" dirty="0"/>
              <a:t>プロジェクト</a:t>
            </a:r>
            <a:r>
              <a:rPr lang="en-US" altLang="ja-JP" b="1" dirty="0"/>
              <a:t>HP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/>
              <a:t>D2MatE</a:t>
            </a:r>
            <a:r>
              <a:rPr lang="ja-JP" altLang="en-US" b="1" dirty="0"/>
              <a:t> </a:t>
            </a:r>
            <a:r>
              <a:rPr lang="en-US" altLang="ja-JP" b="1" dirty="0"/>
              <a:t>Prog:</a:t>
            </a:r>
            <a:r>
              <a:rPr lang="ja-JP" altLang="en-US" b="1" dirty="0"/>
              <a:t> </a:t>
            </a:r>
            <a:r>
              <a:rPr lang="en-US" altLang="ja-JP" b="1" dirty="0"/>
              <a:t>Launcher</a:t>
            </a:r>
            <a:r>
              <a:rPr lang="ja-JP" altLang="en-US" b="1" dirty="0"/>
              <a:t>などの情報、マニュアル、ダウンロードなど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/>
              <a:t>その他関連リンク</a:t>
            </a:r>
            <a:endParaRPr lang="en-US" altLang="ja-JP" b="1" dirty="0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EDBCF0A7-6516-7982-5757-04ACE4CF7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752173"/>
            <a:ext cx="44958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01261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COE</a:t>
            </a:r>
            <a:r>
              <a:rPr lang="ja-JP" altLang="en-US" sz="3600" b="1" dirty="0">
                <a:solidFill>
                  <a:srgbClr val="0000FF"/>
                </a:solidFill>
              </a:rPr>
              <a:t>パッケージの場合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C0FED2-D412-9546-418E-37D2BA86524C}"/>
              </a:ext>
            </a:extLst>
          </p:cNvPr>
          <p:cNvSpPr txBox="1"/>
          <p:nvPr/>
        </p:nvSpPr>
        <p:spPr>
          <a:xfrm>
            <a:off x="5000104" y="2611966"/>
            <a:ext cx="39533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/>
              <a:t>VS</a:t>
            </a:r>
            <a:r>
              <a:rPr lang="ja-JP" altLang="en-US" b="1" dirty="0"/>
              <a:t> </a:t>
            </a:r>
            <a:r>
              <a:rPr lang="en-US" altLang="ja-JP" b="1" dirty="0"/>
              <a:t>Code:</a:t>
            </a:r>
            <a:r>
              <a:rPr lang="ja-JP" altLang="en-US" b="1" dirty="0"/>
              <a:t> </a:t>
            </a:r>
            <a:r>
              <a:rPr lang="en-US" altLang="ja-JP" b="1" dirty="0"/>
              <a:t>VSC</a:t>
            </a:r>
            <a:r>
              <a:rPr lang="ja-JP" altLang="en-US" b="1" dirty="0"/>
              <a:t>を複数起動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　　　　　　　　</a:t>
            </a:r>
            <a:r>
              <a:rPr lang="en-US" altLang="ja-JP" b="1" dirty="0"/>
              <a:t>(-n</a:t>
            </a:r>
            <a:r>
              <a:rPr lang="ja-JP" altLang="en-US" b="1" dirty="0"/>
              <a:t>オプション</a:t>
            </a:r>
            <a:r>
              <a:rPr lang="en-US" altLang="ja-JP" b="1" dirty="0"/>
              <a:t>)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/>
              <a:t>COE-NAS(apps):</a:t>
            </a:r>
            <a:r>
              <a:rPr lang="ja-JP" altLang="en-US" b="1" dirty="0"/>
              <a:t> </a:t>
            </a:r>
            <a:r>
              <a:rPr lang="en-US" altLang="ja-JP" b="1" dirty="0"/>
              <a:t>NAS</a:t>
            </a:r>
            <a:r>
              <a:rPr lang="ja-JP" altLang="en-US" b="1" dirty="0"/>
              <a:t>を開く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/>
              <a:t>COE</a:t>
            </a:r>
            <a:r>
              <a:rPr lang="ja-JP" altLang="en-US" b="1" dirty="0"/>
              <a:t> </a:t>
            </a:r>
            <a:r>
              <a:rPr lang="en-US" altLang="ja-JP" b="1" dirty="0"/>
              <a:t>Zoom:</a:t>
            </a:r>
            <a:r>
              <a:rPr lang="ja-JP" altLang="en-US" b="1" dirty="0"/>
              <a:t> ゼミ用</a:t>
            </a:r>
            <a:r>
              <a:rPr lang="en-US" altLang="ja-JP" b="1"/>
              <a:t>Zoom</a:t>
            </a:r>
            <a:r>
              <a:rPr lang="ja-JP" altLang="en-US" b="1"/>
              <a:t>を</a:t>
            </a:r>
            <a:r>
              <a:rPr lang="ja-JP" altLang="en-US" b="1" dirty="0"/>
              <a:t>開く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神谷・片瀬研</a:t>
            </a:r>
            <a:r>
              <a:rPr lang="en-US" altLang="ja-JP" b="1" dirty="0"/>
              <a:t>:</a:t>
            </a:r>
            <a:r>
              <a:rPr lang="ja-JP" altLang="en-US" b="1" dirty="0"/>
              <a:t> </a:t>
            </a:r>
            <a:r>
              <a:rPr lang="en-US" altLang="ja-JP" b="1" dirty="0"/>
              <a:t>HP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269FB54-6BBC-8FE0-C89B-ABAF6BB2D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04" y="617728"/>
            <a:ext cx="44958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203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B601F36-330F-D47C-A42A-E856A7CBC82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F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Launcher.py</a:t>
            </a:r>
            <a:r>
              <a:rPr lang="ja-JP" altLang="en-US" sz="3600" b="1" dirty="0">
                <a:solidFill>
                  <a:srgbClr val="0000FF"/>
                </a:solidFill>
              </a:rPr>
              <a:t>を動かすために必要なこと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509D339-3E28-56AE-4FE6-691C5755EF62}"/>
              </a:ext>
            </a:extLst>
          </p:cNvPr>
          <p:cNvSpPr txBox="1"/>
          <p:nvPr/>
        </p:nvSpPr>
        <p:spPr>
          <a:xfrm>
            <a:off x="152399" y="692835"/>
            <a:ext cx="8991601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2400" b="1" dirty="0"/>
              <a:t>.pptx</a:t>
            </a:r>
            <a:r>
              <a:rPr lang="ja-JP" altLang="en-US" sz="2400" b="1" dirty="0"/>
              <a:t>ファイルは </a:t>
            </a:r>
            <a:r>
              <a:rPr lang="en-US" altLang="ja-JP" sz="2400" b="1" dirty="0"/>
              <a:t>[</a:t>
            </a:r>
            <a:r>
              <a:rPr lang="en-US" altLang="ja-JP" sz="2400" b="1" dirty="0" err="1"/>
              <a:t>tkprog_XX</a:t>
            </a:r>
            <a:r>
              <a:rPr lang="en-US" altLang="ja-JP" sz="2400" b="1" dirty="0"/>
              <a:t>]\docs</a:t>
            </a:r>
            <a:r>
              <a:rPr lang="ja-JP" altLang="en-US" sz="2400" b="1" dirty="0"/>
              <a:t> にある</a:t>
            </a:r>
            <a:endParaRPr lang="en-US" altLang="ja-JP" sz="2400" b="1" dirty="0"/>
          </a:p>
          <a:p>
            <a:pPr>
              <a:spcAft>
                <a:spcPts val="600"/>
              </a:spcAft>
            </a:pPr>
            <a:endParaRPr lang="en-US" altLang="ja-JP" sz="2400" b="1" dirty="0"/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altLang="ja-JP" sz="2400" b="1" dirty="0"/>
              <a:t>python</a:t>
            </a:r>
            <a:r>
              <a:rPr lang="ja-JP" altLang="en-US" sz="2400" b="1" dirty="0"/>
              <a:t>、モジュール、</a:t>
            </a:r>
            <a:r>
              <a:rPr lang="en-US" altLang="ja-JP" sz="2400" b="1" dirty="0" err="1"/>
              <a:t>tkProg</a:t>
            </a:r>
            <a:r>
              <a:rPr lang="ja-JP" altLang="en-US" sz="2400" b="1" dirty="0"/>
              <a:t>をインストール</a:t>
            </a:r>
            <a:br>
              <a:rPr lang="en-US" altLang="ja-JP" sz="2400" b="1" dirty="0"/>
            </a:br>
            <a:r>
              <a:rPr lang="ja-JP" altLang="en-US" b="1" dirty="0"/>
              <a:t>　</a:t>
            </a:r>
            <a:r>
              <a:rPr lang="ja-JP" altLang="en-US" b="1" dirty="0">
                <a:solidFill>
                  <a:srgbClr val="0000FF"/>
                </a:solidFill>
              </a:rPr>
              <a:t>必要動作環境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r>
              <a:rPr lang="ja-JP" altLang="en-US" dirty="0"/>
              <a:t> </a:t>
            </a:r>
            <a:r>
              <a:rPr lang="en-US" altLang="ja-JP" dirty="0"/>
              <a:t>python</a:t>
            </a:r>
            <a:r>
              <a:rPr lang="ja-JP" altLang="en-US" dirty="0"/>
              <a:t> </a:t>
            </a:r>
            <a:r>
              <a:rPr lang="en-US" altLang="ja-JP" dirty="0" err="1"/>
              <a:t>ver</a:t>
            </a:r>
            <a:r>
              <a:rPr lang="en-US" altLang="ja-JP" dirty="0"/>
              <a:t> 3.9</a:t>
            </a:r>
            <a:r>
              <a:rPr lang="ja-JP" altLang="en-US" dirty="0"/>
              <a:t>以上</a:t>
            </a:r>
            <a:br>
              <a:rPr lang="en-US" altLang="ja-JP" dirty="0"/>
            </a:br>
            <a:r>
              <a:rPr lang="ja-JP" altLang="en-US" dirty="0"/>
              <a:t>　</a:t>
            </a:r>
            <a:r>
              <a:rPr lang="ja-JP" altLang="en-US" b="1" dirty="0">
                <a:solidFill>
                  <a:srgbClr val="0000FF"/>
                </a:solidFill>
              </a:rPr>
              <a:t>推奨動作環境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r>
              <a:rPr lang="ja-JP" altLang="en-US" dirty="0"/>
              <a:t> </a:t>
            </a:r>
            <a:r>
              <a:rPr lang="en-US" altLang="ja-JP" dirty="0" err="1"/>
              <a:t>Cpython</a:t>
            </a:r>
            <a:r>
              <a:rPr lang="en-US" altLang="ja-JP" dirty="0"/>
              <a:t> (python.org, Windows Store, Linux/Unix)</a:t>
            </a:r>
            <a:br>
              <a:rPr lang="en-US" altLang="ja-JP" dirty="0"/>
            </a:br>
            <a:r>
              <a:rPr lang="ja-JP" altLang="en-US" sz="2400" dirty="0"/>
              <a:t>　参考</a:t>
            </a:r>
            <a:r>
              <a:rPr lang="en-US" altLang="ja-JP" sz="2400" dirty="0"/>
              <a:t>:</a:t>
            </a:r>
            <a:r>
              <a:rPr lang="ja-JP" altLang="en-US" sz="2400" dirty="0"/>
              <a:t> </a:t>
            </a:r>
            <a:r>
              <a:rPr lang="en-US" altLang="ja-JP" sz="2400" dirty="0"/>
              <a:t>10-00-Install-CPython.pptx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altLang="ja-JP" sz="2400" b="1" dirty="0"/>
              <a:t>(</a:t>
            </a:r>
            <a:r>
              <a:rPr lang="ja-JP" altLang="en-US" sz="2400" b="1" dirty="0"/>
              <a:t>必要であれば</a:t>
            </a:r>
            <a:r>
              <a:rPr lang="en-US" altLang="ja-JP" sz="2400" b="1" dirty="0"/>
              <a:t>)</a:t>
            </a:r>
            <a:r>
              <a:rPr lang="ja-JP" altLang="en-US" sz="2400" b="1" dirty="0"/>
              <a:t> エディタをインストール</a:t>
            </a:r>
            <a:br>
              <a:rPr lang="en-US" altLang="ja-JP" sz="2400" b="1" dirty="0"/>
            </a:br>
            <a:r>
              <a:rPr lang="ja-JP" altLang="en-US" sz="2400" dirty="0"/>
              <a:t>　参考</a:t>
            </a:r>
            <a:r>
              <a:rPr lang="en-US" altLang="ja-JP" sz="2400" dirty="0"/>
              <a:t>:</a:t>
            </a:r>
            <a:r>
              <a:rPr lang="ja-JP" altLang="en-US" sz="2400" dirty="0"/>
              <a:t> </a:t>
            </a:r>
            <a:r>
              <a:rPr lang="en-US" altLang="ja-JP" sz="2400" dirty="0"/>
              <a:t>10-01a-Install-Editor-VSCode.pptx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altLang="ja-JP" sz="2400" b="1" dirty="0"/>
              <a:t>(</a:t>
            </a:r>
            <a:r>
              <a:rPr lang="ja-JP" altLang="en-US" sz="2400" b="1" dirty="0"/>
              <a:t>必要であれば</a:t>
            </a:r>
            <a:r>
              <a:rPr lang="en-US" altLang="ja-JP" sz="2400" b="1" dirty="0"/>
              <a:t>)</a:t>
            </a:r>
            <a:r>
              <a:rPr lang="ja-JP" altLang="en-US" sz="2400" b="1" dirty="0"/>
              <a:t> 環境変数</a:t>
            </a:r>
            <a:r>
              <a:rPr lang="en-US" altLang="ja-JP" sz="2400" b="1" dirty="0"/>
              <a:t>PATH,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PYTHONPATH</a:t>
            </a:r>
            <a:r>
              <a:rPr lang="ja-JP" altLang="en-US" sz="2400" b="1" dirty="0"/>
              <a:t>を設定</a:t>
            </a:r>
            <a:br>
              <a:rPr lang="en-US" altLang="ja-JP" sz="2400" b="1" dirty="0"/>
            </a:br>
            <a:r>
              <a:rPr lang="ja-JP" altLang="en-US" sz="2000" dirty="0"/>
              <a:t>・ </a:t>
            </a:r>
            <a:r>
              <a:rPr lang="en-US" altLang="ja-JP" sz="2000" dirty="0"/>
              <a:t>Launcher.py</a:t>
            </a:r>
            <a:r>
              <a:rPr lang="ja-JP" altLang="en-US" sz="2000" dirty="0"/>
              <a:t>から起動する場合は、環境変数の設定は不要と思います</a:t>
            </a:r>
            <a:br>
              <a:rPr lang="en-US" altLang="ja-JP" sz="2000" dirty="0"/>
            </a:br>
            <a:r>
              <a:rPr lang="ja-JP" altLang="en-US" sz="2000" dirty="0"/>
              <a:t>　（必要だった場合、連絡をください） </a:t>
            </a:r>
            <a:br>
              <a:rPr lang="en-US" altLang="ja-JP" sz="2000" dirty="0"/>
            </a:br>
            <a:r>
              <a:rPr lang="ja-JP" altLang="en-US" sz="2000" dirty="0"/>
              <a:t>・ </a:t>
            </a:r>
            <a:r>
              <a:rPr lang="en-US" altLang="ja-JP" sz="2000" dirty="0"/>
              <a:t>Launcher.py</a:t>
            </a:r>
            <a:r>
              <a:rPr lang="ja-JP" altLang="en-US" sz="2000" dirty="0"/>
              <a:t>を使わずに直接各プログラムを起動する場合は、</a:t>
            </a:r>
            <a:br>
              <a:rPr lang="en-US" altLang="ja-JP" sz="2000" dirty="0"/>
            </a:br>
            <a:r>
              <a:rPr lang="ja-JP" altLang="en-US" sz="2000" dirty="0"/>
              <a:t>　</a:t>
            </a:r>
            <a:r>
              <a:rPr lang="en-US" altLang="ja-JP" sz="2000" dirty="0" err="1"/>
              <a:t>tklib</a:t>
            </a:r>
            <a:r>
              <a:rPr lang="ja-JP" altLang="en-US" sz="2000" dirty="0"/>
              <a:t>を読み込むパスを環境変数</a:t>
            </a:r>
            <a:r>
              <a:rPr lang="en-US" altLang="ja-JP" sz="2000" dirty="0"/>
              <a:t>PYTHONPATH</a:t>
            </a:r>
            <a:r>
              <a:rPr lang="ja-JP" altLang="en-US" sz="2000" dirty="0"/>
              <a:t>に設定する必要があります</a:t>
            </a:r>
            <a:br>
              <a:rPr lang="en-US" altLang="ja-JP" sz="2000" dirty="0"/>
            </a:br>
            <a:r>
              <a:rPr lang="ja-JP" altLang="en-US" sz="2000" b="1" dirty="0">
                <a:solidFill>
                  <a:srgbClr val="FF0000"/>
                </a:solidFill>
              </a:rPr>
              <a:t>　　</a:t>
            </a:r>
            <a:r>
              <a:rPr lang="en-US" altLang="ja-JP" sz="2000" b="1" dirty="0">
                <a:solidFill>
                  <a:srgbClr val="FF0000"/>
                </a:solidFill>
              </a:rPr>
              <a:t>PYTHONPATH=</a:t>
            </a:r>
            <a:r>
              <a:rPr lang="en-US" altLang="ja-JP" sz="2000" b="1" dirty="0">
                <a:solidFill>
                  <a:srgbClr val="0000FF"/>
                </a:solidFill>
              </a:rPr>
              <a:t>[</a:t>
            </a:r>
            <a:r>
              <a:rPr lang="en-US" altLang="ja-JP" sz="2000" b="1" dirty="0" err="1">
                <a:solidFill>
                  <a:srgbClr val="0000FF"/>
                </a:solidFill>
              </a:rPr>
              <a:t>tkProg</a:t>
            </a:r>
            <a:r>
              <a:rPr lang="en-US" altLang="ja-JP" sz="2000" b="1" dirty="0">
                <a:solidFill>
                  <a:srgbClr val="0000FF"/>
                </a:solidFill>
              </a:rPr>
              <a:t>]</a:t>
            </a:r>
            <a:r>
              <a:rPr lang="en-US" altLang="ja-JP" sz="2000" b="1" dirty="0">
                <a:solidFill>
                  <a:srgbClr val="FF0000"/>
                </a:solidFill>
              </a:rPr>
              <a:t>\</a:t>
            </a:r>
            <a:r>
              <a:rPr lang="en-US" altLang="ja-JP" sz="2000" b="1" dirty="0" err="1">
                <a:solidFill>
                  <a:srgbClr val="FF0000"/>
                </a:solidFill>
              </a:rPr>
              <a:t>tklib</a:t>
            </a:r>
            <a:r>
              <a:rPr lang="en-US" altLang="ja-JP" sz="2000" b="1" dirty="0">
                <a:solidFill>
                  <a:srgbClr val="FF0000"/>
                </a:solidFill>
              </a:rPr>
              <a:t>\python</a:t>
            </a:r>
            <a:br>
              <a:rPr lang="en-US" altLang="ja-JP" sz="2000" dirty="0"/>
            </a:br>
            <a:r>
              <a:rPr lang="ja-JP" altLang="en-US" sz="2400" dirty="0"/>
              <a:t>　参考</a:t>
            </a:r>
            <a:r>
              <a:rPr lang="en-US" altLang="ja-JP" sz="2400" dirty="0"/>
              <a:t>:</a:t>
            </a:r>
            <a:r>
              <a:rPr lang="ja-JP" altLang="en-US" sz="2400" dirty="0"/>
              <a:t> </a:t>
            </a:r>
            <a:r>
              <a:rPr lang="en-US" altLang="ja-JP" sz="2400" dirty="0"/>
              <a:t>10-02a-Install-EnvironmentVariables-Windows.pptx</a:t>
            </a:r>
          </a:p>
        </p:txBody>
      </p:sp>
    </p:spTree>
    <p:extLst>
      <p:ext uri="{BB962C8B-B14F-4D97-AF65-F5344CB8AC3E}">
        <p14:creationId xmlns:p14="http://schemas.microsoft.com/office/powerpoint/2010/main" val="352523216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Perl</a:t>
            </a:r>
            <a:r>
              <a:rPr lang="ja-JP" altLang="en-US" sz="3600" b="1" dirty="0">
                <a:solidFill>
                  <a:srgbClr val="0000FF"/>
                </a:solidFill>
              </a:rPr>
              <a:t>プログラムをインストールした場合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C0FED2-D412-9546-418E-37D2BA86524C}"/>
              </a:ext>
            </a:extLst>
          </p:cNvPr>
          <p:cNvSpPr txBox="1"/>
          <p:nvPr/>
        </p:nvSpPr>
        <p:spPr>
          <a:xfrm>
            <a:off x="5000104" y="2611966"/>
            <a:ext cx="39533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物理・物性定数</a:t>
            </a:r>
            <a:r>
              <a:rPr lang="en-US" altLang="ja-JP" b="1" dirty="0"/>
              <a:t>:</a:t>
            </a:r>
            <a:br>
              <a:rPr lang="en-US" altLang="ja-JP" b="1" dirty="0"/>
            </a:br>
            <a:r>
              <a:rPr lang="ja-JP" altLang="en-US" b="1" dirty="0"/>
              <a:t>　様々な物理計算、単位変換など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組成バッチ計算：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　化学組成、原料を指定して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　秤量計算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CE9DF4FC-988E-A6D1-268A-50CC3CB94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" y="752173"/>
            <a:ext cx="44958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38127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0EFC6AF-2E51-4DFE-B04A-5D8DA249BBF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F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ラウンチャの起動テストとショーカット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34600" y="631340"/>
            <a:ext cx="90018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2000" b="1" dirty="0">
                <a:solidFill>
                  <a:srgbClr val="0000FF"/>
                </a:solidFill>
              </a:rPr>
              <a:t>1. Launcher</a:t>
            </a:r>
            <a:r>
              <a:rPr lang="ja-JP" altLang="en-US" sz="2000" b="1" dirty="0">
                <a:solidFill>
                  <a:srgbClr val="0000FF"/>
                </a:solidFill>
              </a:rPr>
              <a:t>フォルダーに移動</a:t>
            </a:r>
            <a:br>
              <a:rPr lang="en-US" altLang="ja-JP" sz="2000" b="1" dirty="0">
                <a:solidFill>
                  <a:srgbClr val="0000FF"/>
                </a:solidFill>
              </a:rPr>
            </a:br>
            <a:r>
              <a:rPr lang="ja-JP" altLang="en-US" sz="2000" b="1" dirty="0">
                <a:solidFill>
                  <a:srgbClr val="0000FF"/>
                </a:solidFill>
              </a:rPr>
              <a:t>　　</a:t>
            </a:r>
            <a:r>
              <a:rPr lang="en-US" altLang="ja-JP" sz="2000" b="1" dirty="0">
                <a:solidFill>
                  <a:srgbClr val="0000FF"/>
                </a:solidFill>
              </a:rPr>
              <a:t>&gt;</a:t>
            </a:r>
            <a:r>
              <a:rPr lang="ja-JP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ja-JP" sz="2000" b="1" dirty="0">
                <a:solidFill>
                  <a:srgbClr val="0000FF"/>
                </a:solidFill>
              </a:rPr>
              <a:t>cd [</a:t>
            </a:r>
            <a:r>
              <a:rPr lang="en-US" altLang="ja-JP" sz="2000" b="1" dirty="0" err="1">
                <a:solidFill>
                  <a:srgbClr val="0000FF"/>
                </a:solidFill>
              </a:rPr>
              <a:t>tkProg</a:t>
            </a:r>
            <a:r>
              <a:rPr lang="en-US" altLang="ja-JP" sz="2000" b="1" dirty="0">
                <a:solidFill>
                  <a:srgbClr val="0000FF"/>
                </a:solidFill>
              </a:rPr>
              <a:t>]\[</a:t>
            </a:r>
            <a:r>
              <a:rPr lang="en-US" altLang="ja-JP" sz="2000" b="1" dirty="0" err="1">
                <a:solidFill>
                  <a:srgbClr val="0000FF"/>
                </a:solidFill>
              </a:rPr>
              <a:t>tkprog_X</a:t>
            </a:r>
            <a:r>
              <a:rPr lang="en-US" altLang="ja-JP" sz="2000" b="1" dirty="0">
                <a:solidFill>
                  <a:srgbClr val="0000FF"/>
                </a:solidFill>
              </a:rPr>
              <a:t>]\Launcher</a:t>
            </a:r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sz="2000" b="1" dirty="0">
                <a:solidFill>
                  <a:srgbClr val="0000FF"/>
                </a:solidFill>
              </a:rPr>
              <a:t>	[</a:t>
            </a:r>
            <a:r>
              <a:rPr lang="en-US" altLang="ja-JP" sz="2000" b="1" dirty="0" err="1">
                <a:solidFill>
                  <a:srgbClr val="0000FF"/>
                </a:solidFill>
              </a:rPr>
              <a:t>tkprog_X</a:t>
            </a:r>
            <a:r>
              <a:rPr lang="en-US" altLang="ja-JP" sz="2000" b="1" dirty="0">
                <a:solidFill>
                  <a:srgbClr val="0000FF"/>
                </a:solidFill>
              </a:rPr>
              <a:t>]</a:t>
            </a:r>
            <a:r>
              <a:rPr lang="ja-JP" altLang="en-US" sz="2000" b="1" dirty="0">
                <a:solidFill>
                  <a:srgbClr val="0000FF"/>
                </a:solidFill>
              </a:rPr>
              <a:t> は配布パッケージごとに異なる。本チュートリアルでは</a:t>
            </a:r>
            <a:r>
              <a:rPr lang="en-US" altLang="ja-JP" sz="2000" b="1" dirty="0" err="1">
                <a:solidFill>
                  <a:srgbClr val="0000FF"/>
                </a:solidFill>
              </a:rPr>
              <a:t>tkprog_tutorial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sz="2000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2000" b="1" dirty="0">
                <a:solidFill>
                  <a:srgbClr val="0000FF"/>
                </a:solidFill>
              </a:rPr>
              <a:t>2. Launcher.bat</a:t>
            </a:r>
            <a:r>
              <a:rPr lang="ja-JP" altLang="en-US" sz="2000" b="1" dirty="0">
                <a:solidFill>
                  <a:srgbClr val="0000FF"/>
                </a:solidFill>
              </a:rPr>
              <a:t> を起動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2000" b="1" dirty="0">
                <a:solidFill>
                  <a:srgbClr val="0000FF"/>
                </a:solidFill>
              </a:rPr>
              <a:t>　　</a:t>
            </a:r>
            <a:r>
              <a:rPr lang="en-US" altLang="ja-JP" sz="2000" b="1" dirty="0">
                <a:solidFill>
                  <a:srgbClr val="0000FF"/>
                </a:solidFill>
              </a:rPr>
              <a:t>&gt;</a:t>
            </a:r>
            <a:r>
              <a:rPr lang="ja-JP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ja-JP" sz="2000" b="1" dirty="0">
                <a:solidFill>
                  <a:srgbClr val="0000FF"/>
                </a:solidFill>
              </a:rPr>
              <a:t>Launcher.bat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2000" b="1" dirty="0">
                <a:solidFill>
                  <a:srgbClr val="0000FF"/>
                </a:solidFill>
              </a:rPr>
              <a:t>　右の画面が出れば</a:t>
            </a:r>
            <a:r>
              <a:rPr lang="en-US" altLang="ja-JP" sz="2000" b="1" dirty="0">
                <a:solidFill>
                  <a:srgbClr val="0000FF"/>
                </a:solidFill>
              </a:rPr>
              <a:t>OK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sz="2000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2000" b="1" dirty="0">
                <a:solidFill>
                  <a:srgbClr val="0000FF"/>
                </a:solidFill>
              </a:rPr>
              <a:t>2’.</a:t>
            </a:r>
            <a:r>
              <a:rPr lang="ja-JP" altLang="en-US" sz="2000" b="1" dirty="0">
                <a:solidFill>
                  <a:srgbClr val="0000FF"/>
                </a:solidFill>
              </a:rPr>
              <a:t> 起動しない場合、</a:t>
            </a:r>
            <a:r>
              <a:rPr lang="en-US" altLang="ja-JP" sz="2000" b="1" dirty="0">
                <a:solidFill>
                  <a:srgbClr val="0000FF"/>
                </a:solidFill>
              </a:rPr>
              <a:t>Launcher_for_error.bat</a:t>
            </a:r>
            <a:r>
              <a:rPr lang="ja-JP" altLang="en-US" sz="2000" b="1" dirty="0">
                <a:solidFill>
                  <a:srgbClr val="0000FF"/>
                </a:solidFill>
              </a:rPr>
              <a:t> を起動し、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2000" b="1" dirty="0">
                <a:solidFill>
                  <a:srgbClr val="0000FF"/>
                </a:solidFill>
              </a:rPr>
              <a:t>　コンソールのエラーメッセージのスナップショットを神谷に送る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ja-JP" altLang="en-US" sz="2000" b="1" dirty="0">
                <a:solidFill>
                  <a:srgbClr val="0000FF"/>
                </a:solidFill>
              </a:rPr>
              <a:t>　　</a:t>
            </a:r>
            <a:r>
              <a:rPr lang="en-US" altLang="ja-JP" sz="2000" b="1" dirty="0">
                <a:solidFill>
                  <a:srgbClr val="0000FF"/>
                </a:solidFill>
              </a:rPr>
              <a:t>&gt;</a:t>
            </a:r>
            <a:r>
              <a:rPr lang="ja-JP" altLang="en-US" sz="2000" b="1" dirty="0">
                <a:solidFill>
                  <a:srgbClr val="0000FF"/>
                </a:solidFill>
              </a:rPr>
              <a:t> </a:t>
            </a:r>
            <a:r>
              <a:rPr lang="en-US" altLang="ja-JP" sz="2000" b="1" dirty="0">
                <a:solidFill>
                  <a:srgbClr val="0000FF"/>
                </a:solidFill>
              </a:rPr>
              <a:t>Launcher_for_error.bat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br>
              <a:rPr lang="en-US" altLang="ja-JP" sz="2000" b="1" dirty="0">
                <a:solidFill>
                  <a:srgbClr val="0000FF"/>
                </a:solidFill>
              </a:rPr>
            </a:br>
            <a:r>
              <a:rPr lang="en-US" altLang="ja-JP" sz="2000" b="1" dirty="0">
                <a:solidFill>
                  <a:srgbClr val="0000FF"/>
                </a:solidFill>
              </a:rPr>
              <a:t>3. Launcher.bat</a:t>
            </a:r>
            <a:r>
              <a:rPr lang="ja-JP" altLang="en-US" sz="2000" b="1" dirty="0">
                <a:solidFill>
                  <a:srgbClr val="0000FF"/>
                </a:solidFill>
              </a:rPr>
              <a:t> のショートカットを</a:t>
            </a:r>
            <a:br>
              <a:rPr lang="en-US" altLang="ja-JP" sz="2000" b="1" dirty="0">
                <a:solidFill>
                  <a:srgbClr val="0000FF"/>
                </a:solidFill>
              </a:rPr>
            </a:br>
            <a:r>
              <a:rPr lang="ja-JP" altLang="en-US" sz="2000" b="1" dirty="0">
                <a:solidFill>
                  <a:srgbClr val="0000FF"/>
                </a:solidFill>
              </a:rPr>
              <a:t>　デスクトップなどに作る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2000" b="1" dirty="0">
                <a:solidFill>
                  <a:srgbClr val="0000FF"/>
                </a:solidFill>
              </a:rPr>
              <a:t>　　</a:t>
            </a:r>
            <a:endParaRPr lang="en-US" altLang="ja-JP" sz="2000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sz="2000" b="1" dirty="0">
              <a:solidFill>
                <a:srgbClr val="0000FF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DBC02EF-EB11-86DA-9B89-B787E7EFE7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8776" y="1395314"/>
            <a:ext cx="3731523" cy="49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04691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200" b="1" dirty="0">
                <a:solidFill>
                  <a:srgbClr val="0000FF"/>
                </a:solidFill>
              </a:rPr>
              <a:t>ラウンチャ</a:t>
            </a:r>
            <a:r>
              <a:rPr lang="en-US" altLang="ja-JP" sz="3200" b="1" dirty="0">
                <a:solidFill>
                  <a:srgbClr val="0000FF"/>
                </a:solidFill>
              </a:rPr>
              <a:t>:</a:t>
            </a:r>
            <a:r>
              <a:rPr lang="ja-JP" altLang="en-US" sz="3200" b="1" dirty="0">
                <a:solidFill>
                  <a:srgbClr val="0000FF"/>
                </a:solidFill>
              </a:rPr>
              <a:t> </a:t>
            </a:r>
            <a:r>
              <a:rPr lang="ja-JP" altLang="en-US" sz="3600" b="1" dirty="0">
                <a:solidFill>
                  <a:srgbClr val="0000FF"/>
                </a:solidFill>
              </a:rPr>
              <a:t>コマンドプロンプトを残さないために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142104" y="1317109"/>
            <a:ext cx="900189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Windows</a:t>
            </a:r>
            <a:r>
              <a:rPr lang="ja-JP" altLang="en-US" sz="2400" b="1" dirty="0">
                <a:solidFill>
                  <a:srgbClr val="0000FF"/>
                </a:solidFill>
              </a:rPr>
              <a:t>の</a:t>
            </a:r>
            <a:r>
              <a:rPr lang="en-US" altLang="ja-JP" sz="2400" b="1" dirty="0">
                <a:solidFill>
                  <a:srgbClr val="0000FF"/>
                </a:solidFill>
              </a:rPr>
              <a:t>cmd.exe</a:t>
            </a:r>
            <a:r>
              <a:rPr lang="ja-JP" altLang="en-US" sz="2400" b="1" dirty="0">
                <a:solidFill>
                  <a:srgbClr val="0000FF"/>
                </a:solidFill>
              </a:rPr>
              <a:t>の起動時引数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・ </a:t>
            </a:r>
            <a:r>
              <a:rPr lang="en-US" altLang="ja-JP" dirty="0"/>
              <a:t>[</a:t>
            </a:r>
            <a:r>
              <a:rPr lang="en-US" altLang="ja-JP" dirty="0" err="1"/>
              <a:t>tkProg</a:t>
            </a:r>
            <a:r>
              <a:rPr lang="en-US" altLang="ja-JP" dirty="0"/>
              <a:t>]\[</a:t>
            </a:r>
            <a:r>
              <a:rPr lang="en-US" altLang="ja-JP" dirty="0" err="1"/>
              <a:t>tkprog_XX</a:t>
            </a:r>
            <a:r>
              <a:rPr lang="en-US" altLang="ja-JP" dirty="0"/>
              <a:t>]\Launcher\Launcher.bat</a:t>
            </a:r>
            <a:r>
              <a:rPr lang="ja-JP" altLang="en-US" dirty="0"/>
              <a:t> の内容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　　</a:t>
            </a:r>
            <a:r>
              <a:rPr lang="en-US" altLang="ja-JP" dirty="0"/>
              <a:t>cmd.exe /C python Launcher.py	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>
                <a:solidFill>
                  <a:srgbClr val="FF0000"/>
                </a:solidFill>
              </a:rPr>
              <a:t>　　　</a:t>
            </a:r>
            <a:r>
              <a:rPr lang="en-US" altLang="ja-JP" dirty="0">
                <a:solidFill>
                  <a:srgbClr val="FF0000"/>
                </a:solidFill>
              </a:rPr>
              <a:t># /C</a:t>
            </a:r>
            <a:r>
              <a:rPr lang="ja-JP" altLang="en-US" dirty="0">
                <a:solidFill>
                  <a:srgbClr val="FF0000"/>
                </a:solidFill>
              </a:rPr>
              <a:t>オプションは、</a:t>
            </a:r>
            <a:r>
              <a:rPr lang="en-US" altLang="ja-JP" dirty="0">
                <a:solidFill>
                  <a:srgbClr val="FF0000"/>
                </a:solidFill>
              </a:rPr>
              <a:t>python..</a:t>
            </a:r>
            <a:r>
              <a:rPr lang="ja-JP" altLang="en-US" dirty="0">
                <a:solidFill>
                  <a:srgbClr val="FF0000"/>
                </a:solidFill>
              </a:rPr>
              <a:t>以下の実行を終了したときに</a:t>
            </a:r>
            <a:r>
              <a:rPr lang="en-US" altLang="ja-JP" dirty="0">
                <a:solidFill>
                  <a:srgbClr val="FF0000"/>
                </a:solidFill>
              </a:rPr>
              <a:t>cmd.exe</a:t>
            </a:r>
            <a:r>
              <a:rPr lang="ja-JP" altLang="en-US" dirty="0">
                <a:solidFill>
                  <a:srgbClr val="FF0000"/>
                </a:solidFill>
              </a:rPr>
              <a:t>を閉じる</a:t>
            </a:r>
            <a:endParaRPr lang="en-US" altLang="ja-JP" dirty="0">
              <a:solidFill>
                <a:srgbClr val="FF0000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・ </a:t>
            </a:r>
            <a:r>
              <a:rPr lang="en-US" altLang="ja-JP" dirty="0"/>
              <a:t>[</a:t>
            </a:r>
            <a:r>
              <a:rPr lang="en-US" altLang="ja-JP" dirty="0" err="1"/>
              <a:t>tkProg</a:t>
            </a:r>
            <a:r>
              <a:rPr lang="en-US" altLang="ja-JP" dirty="0"/>
              <a:t>]\[</a:t>
            </a:r>
            <a:r>
              <a:rPr lang="en-US" altLang="ja-JP" dirty="0" err="1"/>
              <a:t>tkprog_XX</a:t>
            </a:r>
            <a:r>
              <a:rPr lang="en-US" altLang="ja-JP" dirty="0"/>
              <a:t>]\Launcher\Launcher_for_error.bat</a:t>
            </a:r>
            <a:r>
              <a:rPr lang="ja-JP" altLang="en-US" dirty="0"/>
              <a:t> の内容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　　</a:t>
            </a:r>
            <a:r>
              <a:rPr lang="en-US" altLang="ja-JP" dirty="0"/>
              <a:t>cmd.exe /K python Launcher.py	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dirty="0">
                <a:solidFill>
                  <a:srgbClr val="FF0000"/>
                </a:solidFill>
              </a:rPr>
              <a:t>	</a:t>
            </a: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>
                <a:solidFill>
                  <a:srgbClr val="FF0000"/>
                </a:solidFill>
              </a:rPr>
              <a:t># /K</a:t>
            </a:r>
            <a:r>
              <a:rPr lang="ja-JP" altLang="en-US" dirty="0">
                <a:solidFill>
                  <a:srgbClr val="FF0000"/>
                </a:solidFill>
              </a:rPr>
              <a:t>オプションは、</a:t>
            </a:r>
            <a:r>
              <a:rPr lang="en-US" altLang="ja-JP" dirty="0">
                <a:solidFill>
                  <a:srgbClr val="FF0000"/>
                </a:solidFill>
              </a:rPr>
              <a:t>python..</a:t>
            </a:r>
            <a:r>
              <a:rPr lang="ja-JP" altLang="en-US" dirty="0">
                <a:solidFill>
                  <a:srgbClr val="FF0000"/>
                </a:solidFill>
              </a:rPr>
              <a:t>以下の実行を終了してｍ</a:t>
            </a:r>
            <a:r>
              <a:rPr lang="en-US" altLang="ja-JP" dirty="0">
                <a:solidFill>
                  <a:srgbClr val="FF0000"/>
                </a:solidFill>
              </a:rPr>
              <a:t>cmd.exe</a:t>
            </a:r>
            <a:r>
              <a:rPr lang="ja-JP" altLang="en-US" dirty="0">
                <a:solidFill>
                  <a:srgbClr val="FF0000"/>
                </a:solidFill>
              </a:rPr>
              <a:t>を閉じない</a:t>
            </a:r>
            <a:endParaRPr lang="en-US" altLang="ja-JP" dirty="0">
              <a:solidFill>
                <a:srgbClr val="FF0000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162947240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Launcher</a:t>
            </a:r>
            <a:r>
              <a:rPr lang="ja-JP" altLang="en-US" sz="3600" b="1" dirty="0">
                <a:solidFill>
                  <a:srgbClr val="0000FF"/>
                </a:solidFill>
              </a:rPr>
              <a:t>画面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520443C-060C-25BF-DCC9-98E5DE75A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2" y="744044"/>
            <a:ext cx="4330700" cy="5798734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65E15B-A49A-0E16-A967-40E97E50E84B}"/>
              </a:ext>
            </a:extLst>
          </p:cNvPr>
          <p:cNvSpPr/>
          <p:nvPr/>
        </p:nvSpPr>
        <p:spPr>
          <a:xfrm>
            <a:off x="2174744" y="1169558"/>
            <a:ext cx="2231718" cy="30130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CE352E-EDC6-6806-802C-F7B4AEB31773}"/>
              </a:ext>
            </a:extLst>
          </p:cNvPr>
          <p:cNvSpPr txBox="1"/>
          <p:nvPr/>
        </p:nvSpPr>
        <p:spPr>
          <a:xfrm>
            <a:off x="1164892" y="1135543"/>
            <a:ext cx="1065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Tool bar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75EA585-4319-B3AD-A6CD-7CE8DE2878C2}"/>
              </a:ext>
            </a:extLst>
          </p:cNvPr>
          <p:cNvSpPr/>
          <p:nvPr/>
        </p:nvSpPr>
        <p:spPr>
          <a:xfrm>
            <a:off x="2177367" y="1462976"/>
            <a:ext cx="1732477" cy="239700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CB8334-88F9-C6ED-E05B-6F400AFF580F}"/>
              </a:ext>
            </a:extLst>
          </p:cNvPr>
          <p:cNvSpPr txBox="1"/>
          <p:nvPr/>
        </p:nvSpPr>
        <p:spPr>
          <a:xfrm>
            <a:off x="1640489" y="1374656"/>
            <a:ext cx="1065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Tab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27E1C8-4944-3795-9AA5-DCEA3921AC04}"/>
              </a:ext>
            </a:extLst>
          </p:cNvPr>
          <p:cNvSpPr/>
          <p:nvPr/>
        </p:nvSpPr>
        <p:spPr>
          <a:xfrm>
            <a:off x="2172314" y="1720338"/>
            <a:ext cx="2821191" cy="1999943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F37E69-3A0E-2232-369A-5909BB81155D}"/>
              </a:ext>
            </a:extLst>
          </p:cNvPr>
          <p:cNvSpPr txBox="1"/>
          <p:nvPr/>
        </p:nvSpPr>
        <p:spPr>
          <a:xfrm>
            <a:off x="874983" y="2574309"/>
            <a:ext cx="1344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Main menu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FDBCD-A805-D188-9961-CC3164EF6CA0}"/>
              </a:ext>
            </a:extLst>
          </p:cNvPr>
          <p:cNvSpPr/>
          <p:nvPr/>
        </p:nvSpPr>
        <p:spPr>
          <a:xfrm>
            <a:off x="2153725" y="4280753"/>
            <a:ext cx="4330700" cy="1548548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E65BD56-9D79-BBAA-53CA-E412448CF062}"/>
              </a:ext>
            </a:extLst>
          </p:cNvPr>
          <p:cNvSpPr txBox="1"/>
          <p:nvPr/>
        </p:nvSpPr>
        <p:spPr>
          <a:xfrm>
            <a:off x="716694" y="4944223"/>
            <a:ext cx="1493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Button menu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D2C6488-A9F8-1B43-708E-ED65BF3C43EE}"/>
              </a:ext>
            </a:extLst>
          </p:cNvPr>
          <p:cNvSpPr txBox="1"/>
          <p:nvPr/>
        </p:nvSpPr>
        <p:spPr>
          <a:xfrm>
            <a:off x="56294" y="5998323"/>
            <a:ext cx="240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Command line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entry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BA54596-1683-F667-771E-6A6C4B115DEE}"/>
              </a:ext>
            </a:extLst>
          </p:cNvPr>
          <p:cNvSpPr txBox="1"/>
          <p:nvPr/>
        </p:nvSpPr>
        <p:spPr>
          <a:xfrm>
            <a:off x="6583990" y="5995896"/>
            <a:ext cx="1493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Run button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B42BBCA-DB10-073F-10B2-FB767DA8D60E}"/>
              </a:ext>
            </a:extLst>
          </p:cNvPr>
          <p:cNvSpPr txBox="1"/>
          <p:nvPr/>
        </p:nvSpPr>
        <p:spPr>
          <a:xfrm>
            <a:off x="246794" y="6188823"/>
            <a:ext cx="240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Message line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entry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47BE476-6EEB-7E43-41CF-A33629928E8E}"/>
              </a:ext>
            </a:extLst>
          </p:cNvPr>
          <p:cNvSpPr/>
          <p:nvPr/>
        </p:nvSpPr>
        <p:spPr>
          <a:xfrm>
            <a:off x="5234159" y="1604708"/>
            <a:ext cx="1306344" cy="2115573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C2E92F-BE61-6752-8FE0-3F1A2C7F5434}"/>
              </a:ext>
            </a:extLst>
          </p:cNvPr>
          <p:cNvSpPr txBox="1"/>
          <p:nvPr/>
        </p:nvSpPr>
        <p:spPr>
          <a:xfrm>
            <a:off x="6583879" y="2220055"/>
            <a:ext cx="190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Common buttons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C30F561-50CF-3097-774B-9546EA652363}"/>
              </a:ext>
            </a:extLst>
          </p:cNvPr>
          <p:cNvSpPr/>
          <p:nvPr/>
        </p:nvSpPr>
        <p:spPr>
          <a:xfrm>
            <a:off x="5873646" y="5994715"/>
            <a:ext cx="768456" cy="36933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949665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ヘルプ</a:t>
            </a:r>
            <a:r>
              <a:rPr lang="en-US" altLang="ja-JP" sz="3600" b="1" dirty="0">
                <a:solidFill>
                  <a:srgbClr val="0000FF"/>
                </a:solidFill>
              </a:rPr>
              <a:t>Launcher</a:t>
            </a:r>
            <a:r>
              <a:rPr lang="ja-JP" altLang="en-US" sz="3600" b="1" dirty="0">
                <a:solidFill>
                  <a:srgbClr val="0000FF"/>
                </a:solidFill>
              </a:rPr>
              <a:t>画面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6F5EDA-C36A-BB4D-883B-6341AB4D903C}"/>
              </a:ext>
            </a:extLst>
          </p:cNvPr>
          <p:cNvSpPr txBox="1"/>
          <p:nvPr/>
        </p:nvSpPr>
        <p:spPr>
          <a:xfrm>
            <a:off x="4665731" y="2699595"/>
            <a:ext cx="42266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Manual(web):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http://conf.msl.titech.ac.jp/D2MatE/Launcher/Launcher.html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Manual/</a:t>
            </a:r>
            <a:r>
              <a:rPr lang="ja-JP" altLang="en-US" b="1" dirty="0">
                <a:solidFill>
                  <a:srgbClr val="0000FF"/>
                </a:solidFill>
              </a:rPr>
              <a:t>マニュアル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br>
              <a:rPr lang="en-US" altLang="ja-JP" b="1" dirty="0">
                <a:solidFill>
                  <a:srgbClr val="0000FF"/>
                </a:solidFill>
              </a:rPr>
            </a:br>
            <a:r>
              <a:rPr lang="ja-JP" altLang="en-US" dirty="0"/>
              <a:t>　</a:t>
            </a:r>
            <a:r>
              <a:rPr lang="en-US" altLang="ja-JP" dirty="0"/>
              <a:t>pptx(</a:t>
            </a:r>
            <a:r>
              <a:rPr lang="ja-JP" altLang="en-US" dirty="0"/>
              <a:t>このファイル</a:t>
            </a:r>
            <a:r>
              <a:rPr lang="en-US" altLang="ja-JP" dirty="0"/>
              <a:t>)</a:t>
            </a:r>
            <a:br>
              <a:rPr lang="en-US" altLang="ja-JP" dirty="0"/>
            </a:br>
            <a:r>
              <a:rPr lang="ja-JP" altLang="en-US" dirty="0"/>
              <a:t>　</a:t>
            </a:r>
            <a:r>
              <a:rPr lang="en-US" altLang="ja-JP" dirty="0"/>
              <a:t>text</a:t>
            </a:r>
            <a:r>
              <a:rPr lang="ja-JP" altLang="en-US" dirty="0"/>
              <a:t>ファイル</a:t>
            </a:r>
            <a:r>
              <a:rPr lang="en-US" altLang="ja-JP" dirty="0"/>
              <a:t>(</a:t>
            </a:r>
            <a:r>
              <a:rPr lang="en-US" altLang="ja-JP" dirty="0" err="1"/>
              <a:t>Launcehr</a:t>
            </a:r>
            <a:r>
              <a:rPr lang="ja-JP" altLang="en-US" dirty="0"/>
              <a:t>スクリプト言語など</a:t>
            </a:r>
            <a:r>
              <a:rPr lang="en-US" altLang="ja-JP" dirty="0"/>
              <a:t>)</a:t>
            </a:r>
          </a:p>
          <a:p>
            <a:pPr>
              <a:tabLst>
                <a:tab pos="263525" algn="l"/>
                <a:tab pos="3054350" algn="l"/>
              </a:tabLst>
              <a:defRPr/>
            </a:pP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How to report bugs/</a:t>
            </a:r>
            <a:r>
              <a:rPr lang="ja-JP" altLang="en-US" b="1" dirty="0">
                <a:solidFill>
                  <a:srgbClr val="0000FF"/>
                </a:solidFill>
              </a:rPr>
              <a:t>バグ報告の仕方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br>
              <a:rPr lang="en-US" altLang="ja-JP" b="1" dirty="0">
                <a:solidFill>
                  <a:srgbClr val="0000FF"/>
                </a:solidFill>
              </a:rPr>
            </a:br>
            <a:r>
              <a:rPr lang="ja-JP" altLang="en-US" dirty="0"/>
              <a:t>　</a:t>
            </a:r>
            <a:r>
              <a:rPr lang="en-US" altLang="ja-JP" dirty="0"/>
              <a:t>pptx</a:t>
            </a:r>
            <a:r>
              <a:rPr lang="ja-JP" altLang="en-US" dirty="0"/>
              <a:t>を表示</a:t>
            </a:r>
            <a:br>
              <a:rPr lang="en-US" altLang="ja-JP" dirty="0"/>
            </a:b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最下段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　</a:t>
            </a:r>
            <a:r>
              <a:rPr lang="en-US" altLang="ja-JP" dirty="0"/>
              <a:t>Launcher.py</a:t>
            </a:r>
            <a:r>
              <a:rPr lang="ja-JP" altLang="en-US" dirty="0"/>
              <a:t>のデバッグ用</a:t>
            </a:r>
            <a:endParaRPr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49BF541-F4A6-B1C1-525A-FC237595F3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058" y="583746"/>
            <a:ext cx="4443527" cy="594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84530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プログラムの設定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Toolbar </a:t>
            </a:r>
            <a:r>
              <a:rPr lang="ja-JP" altLang="en-US" b="1" dirty="0">
                <a:solidFill>
                  <a:srgbClr val="0000FF"/>
                </a:solidFill>
              </a:rPr>
              <a:t>”</a:t>
            </a:r>
            <a:r>
              <a:rPr lang="en-US" altLang="ja-JP" b="1" dirty="0">
                <a:solidFill>
                  <a:srgbClr val="0000FF"/>
                </a:solidFill>
              </a:rPr>
              <a:t>Setup”</a:t>
            </a:r>
            <a:r>
              <a:rPr lang="ja-JP" altLang="en-US" b="1" dirty="0">
                <a:solidFill>
                  <a:srgbClr val="0000FF"/>
                </a:solidFill>
              </a:rPr>
              <a:t> ボタンをクリック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520443C-060C-25BF-DCC9-98E5DE75A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00" y="957886"/>
            <a:ext cx="4330700" cy="579873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9A89FBA-938B-D2B8-9B95-D9DA442BBA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2537" y="1628775"/>
            <a:ext cx="6562725" cy="268605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65E15B-A49A-0E16-A967-40E97E50E84B}"/>
              </a:ext>
            </a:extLst>
          </p:cNvPr>
          <p:cNvSpPr/>
          <p:nvPr/>
        </p:nvSpPr>
        <p:spPr>
          <a:xfrm>
            <a:off x="120388" y="1368134"/>
            <a:ext cx="857512" cy="36933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13A5BAE-C491-EFF7-6E85-654D3A5EA465}"/>
              </a:ext>
            </a:extLst>
          </p:cNvPr>
          <p:cNvCxnSpPr>
            <a:cxnSpLocks/>
          </p:cNvCxnSpPr>
          <p:nvPr/>
        </p:nvCxnSpPr>
        <p:spPr>
          <a:xfrm>
            <a:off x="988460" y="1631485"/>
            <a:ext cx="1615040" cy="7434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CC0155-47DC-9ED5-5EF9-39BA74CA6E48}"/>
              </a:ext>
            </a:extLst>
          </p:cNvPr>
          <p:cNvSpPr txBox="1"/>
          <p:nvPr/>
        </p:nvSpPr>
        <p:spPr>
          <a:xfrm>
            <a:off x="4643052" y="4679961"/>
            <a:ext cx="4970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2. Editor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path</a:t>
            </a:r>
            <a:r>
              <a:rPr lang="ja-JP" altLang="en-US" b="1" dirty="0">
                <a:solidFill>
                  <a:srgbClr val="0000FF"/>
                </a:solidFill>
              </a:rPr>
              <a:t>のデフォルトは </a:t>
            </a:r>
            <a:r>
              <a:rPr lang="en-US" altLang="ja-JP" b="1" dirty="0" err="1">
                <a:solidFill>
                  <a:srgbClr val="0000FF"/>
                </a:solidFill>
              </a:rPr>
              <a:t>VSCode</a:t>
            </a:r>
            <a:r>
              <a:rPr lang="ja-JP" altLang="en-US" b="1" dirty="0">
                <a:solidFill>
                  <a:srgbClr val="0000FF"/>
                </a:solidFill>
              </a:rPr>
              <a:t>か</a:t>
            </a:r>
            <a:br>
              <a:rPr lang="en-US" altLang="ja-JP" b="1" dirty="0">
                <a:solidFill>
                  <a:srgbClr val="0000FF"/>
                </a:solidFill>
              </a:rPr>
            </a:br>
            <a:r>
              <a:rPr lang="ja-JP" altLang="en-US" b="1" dirty="0">
                <a:solidFill>
                  <a:srgbClr val="0000FF"/>
                </a:solidFill>
              </a:rPr>
              <a:t>　　</a:t>
            </a:r>
            <a:r>
              <a:rPr lang="en-US" altLang="ja-JP" b="1" dirty="0">
                <a:solidFill>
                  <a:srgbClr val="0000FF"/>
                </a:solidFill>
              </a:rPr>
              <a:t>notepad.exe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3.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python3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path</a:t>
            </a:r>
            <a:r>
              <a:rPr lang="ja-JP" altLang="en-US" b="1" dirty="0">
                <a:solidFill>
                  <a:srgbClr val="0000FF"/>
                </a:solidFill>
              </a:rPr>
              <a:t>は最初に見つかった</a:t>
            </a:r>
            <a:br>
              <a:rPr lang="en-US" altLang="ja-JP" b="1" dirty="0">
                <a:solidFill>
                  <a:srgbClr val="0000FF"/>
                </a:solidFill>
              </a:rPr>
            </a:br>
            <a:r>
              <a:rPr lang="ja-JP" altLang="en-US" b="1" dirty="0">
                <a:solidFill>
                  <a:srgbClr val="0000FF"/>
                </a:solidFill>
              </a:rPr>
              <a:t>　</a:t>
            </a:r>
            <a:r>
              <a:rPr lang="en-US" altLang="ja-JP" b="1" dirty="0">
                <a:solidFill>
                  <a:srgbClr val="0000FF"/>
                </a:solidFill>
              </a:rPr>
              <a:t>python3.exe</a:t>
            </a:r>
            <a:r>
              <a:rPr lang="ja-JP" altLang="en-US" b="1" dirty="0">
                <a:solidFill>
                  <a:srgbClr val="0000FF"/>
                </a:solidFill>
              </a:rPr>
              <a:t>、</a:t>
            </a:r>
            <a:r>
              <a:rPr lang="en-US" altLang="ja-JP" b="1" dirty="0">
                <a:solidFill>
                  <a:srgbClr val="0000FF"/>
                </a:solidFill>
              </a:rPr>
              <a:t>python.exe</a:t>
            </a:r>
            <a:r>
              <a:rPr lang="ja-JP" altLang="en-US" b="1" dirty="0">
                <a:solidFill>
                  <a:srgbClr val="0000FF"/>
                </a:solidFill>
              </a:rPr>
              <a:t>、</a:t>
            </a:r>
            <a:r>
              <a:rPr lang="en-US" altLang="ja-JP" b="1" dirty="0">
                <a:solidFill>
                  <a:srgbClr val="0000FF"/>
                </a:solidFill>
              </a:rPr>
              <a:t>py.exe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　実際に使う</a:t>
            </a:r>
            <a:r>
              <a:rPr lang="en-US" altLang="ja-JP" b="1" dirty="0">
                <a:solidFill>
                  <a:srgbClr val="0000FF"/>
                </a:solidFill>
              </a:rPr>
              <a:t>python</a:t>
            </a:r>
            <a:r>
              <a:rPr lang="ja-JP" altLang="en-US" b="1" dirty="0">
                <a:solidFill>
                  <a:srgbClr val="0000FF"/>
                </a:solidFill>
              </a:rPr>
              <a:t>になっているかどうか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　確認する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4.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Apply</a:t>
            </a:r>
            <a:r>
              <a:rPr lang="ja-JP" altLang="en-US" b="1" dirty="0">
                <a:solidFill>
                  <a:srgbClr val="0000FF"/>
                </a:solidFill>
              </a:rPr>
              <a:t>をクリックして設定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29DB415-95A5-8239-2469-9E0F24D5BD6F}"/>
              </a:ext>
            </a:extLst>
          </p:cNvPr>
          <p:cNvSpPr txBox="1"/>
          <p:nvPr/>
        </p:nvSpPr>
        <p:spPr>
          <a:xfrm>
            <a:off x="4993505" y="3743931"/>
            <a:ext cx="3799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2’. </a:t>
            </a:r>
            <a:r>
              <a:rPr lang="ja-JP" altLang="en-US" b="1" dirty="0">
                <a:solidFill>
                  <a:srgbClr val="0000FF"/>
                </a:solidFill>
              </a:rPr>
              <a:t>終了時の確認が不要の場合は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　</a:t>
            </a:r>
            <a:r>
              <a:rPr lang="en-US" altLang="ja-JP" b="1" dirty="0">
                <a:solidFill>
                  <a:srgbClr val="0000FF"/>
                </a:solidFill>
              </a:rPr>
              <a:t>‘Confirm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on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exit’</a:t>
            </a:r>
            <a:r>
              <a:rPr lang="ja-JP" altLang="en-US" b="1" dirty="0">
                <a:solidFill>
                  <a:srgbClr val="0000FF"/>
                </a:solidFill>
              </a:rPr>
              <a:t>のチェックを外す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68608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4A6A119-5ACD-9688-7E26-9C47F1F2D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04" y="1095487"/>
            <a:ext cx="4275587" cy="5724939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日本語設定 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</a:t>
            </a:r>
            <a:r>
              <a:rPr lang="ja-JP" altLang="en-US" b="1" dirty="0">
                <a:solidFill>
                  <a:srgbClr val="0000FF"/>
                </a:solidFill>
              </a:rPr>
              <a:t>ツールバーの言語設定で </a:t>
            </a:r>
            <a:r>
              <a:rPr lang="en-US" altLang="ja-JP" b="1" dirty="0">
                <a:solidFill>
                  <a:srgbClr val="0000FF"/>
                </a:solidFill>
              </a:rPr>
              <a:t>‘ja’</a:t>
            </a:r>
            <a:r>
              <a:rPr lang="ja-JP" altLang="en-US" b="1" dirty="0">
                <a:solidFill>
                  <a:srgbClr val="0000FF"/>
                </a:solidFill>
              </a:rPr>
              <a:t> を選択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65E15B-A49A-0E16-A967-40E97E50E84B}"/>
              </a:ext>
            </a:extLst>
          </p:cNvPr>
          <p:cNvSpPr/>
          <p:nvPr/>
        </p:nvSpPr>
        <p:spPr>
          <a:xfrm>
            <a:off x="1164532" y="1516747"/>
            <a:ext cx="613468" cy="36933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F3BC17-FC58-118B-7694-A1F4183C8A8A}"/>
              </a:ext>
            </a:extLst>
          </p:cNvPr>
          <p:cNvSpPr txBox="1"/>
          <p:nvPr/>
        </p:nvSpPr>
        <p:spPr>
          <a:xfrm>
            <a:off x="2672891" y="6161900"/>
            <a:ext cx="1345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2.</a:t>
            </a:r>
            <a:r>
              <a:rPr lang="ja-JP" altLang="en-US" b="1" dirty="0">
                <a:solidFill>
                  <a:srgbClr val="0000FF"/>
                </a:solidFill>
              </a:rPr>
              <a:t> 再起動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13A5BAE-C491-EFF7-6E85-654D3A5EA465}"/>
              </a:ext>
            </a:extLst>
          </p:cNvPr>
          <p:cNvCxnSpPr>
            <a:cxnSpLocks/>
          </p:cNvCxnSpPr>
          <p:nvPr/>
        </p:nvCxnSpPr>
        <p:spPr>
          <a:xfrm flipH="1">
            <a:off x="1778000" y="985293"/>
            <a:ext cx="1140596" cy="71612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061E5C1-C9B0-6E3E-A16C-C2A23A48D85B}"/>
              </a:ext>
            </a:extLst>
          </p:cNvPr>
          <p:cNvSpPr/>
          <p:nvPr/>
        </p:nvSpPr>
        <p:spPr>
          <a:xfrm>
            <a:off x="1443932" y="5872707"/>
            <a:ext cx="1345260" cy="36933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4E26F6F2-A270-C2A0-06AD-A76658B719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9727" y="838200"/>
            <a:ext cx="44958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52050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Common buttons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520443C-060C-25BF-DCC9-98E5DE75A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2" y="752173"/>
            <a:ext cx="4330700" cy="5798734"/>
          </a:xfrm>
          <a:prstGeom prst="rect">
            <a:avLst/>
          </a:prstGeom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47BE476-6EEB-7E43-41CF-A33629928E8E}"/>
              </a:ext>
            </a:extLst>
          </p:cNvPr>
          <p:cNvSpPr/>
          <p:nvPr/>
        </p:nvSpPr>
        <p:spPr>
          <a:xfrm>
            <a:off x="3151359" y="1612837"/>
            <a:ext cx="1306344" cy="2115573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C2E92F-BE61-6752-8FE0-3F1A2C7F5434}"/>
              </a:ext>
            </a:extLst>
          </p:cNvPr>
          <p:cNvSpPr txBox="1"/>
          <p:nvPr/>
        </p:nvSpPr>
        <p:spPr>
          <a:xfrm>
            <a:off x="4610100" y="1308037"/>
            <a:ext cx="40005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FF0000"/>
                </a:solidFill>
              </a:rPr>
              <a:t>Common buttons: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/>
              <a:t>・各メニューごとに</a:t>
            </a:r>
            <a:br>
              <a:rPr lang="en-US" altLang="ja-JP" b="1" dirty="0"/>
            </a:br>
            <a:r>
              <a:rPr lang="ja-JP" altLang="en-US" b="1" dirty="0"/>
              <a:t>　デフォルトディレクトリが変わる</a:t>
            </a:r>
            <a:endParaRPr lang="en-US" altLang="ja-JP" b="1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cmd.exe: </a:t>
            </a:r>
            <a:r>
              <a:rPr lang="ja-JP" altLang="en-US" b="1" dirty="0">
                <a:solidFill>
                  <a:srgbClr val="0000FF"/>
                </a:solidFill>
              </a:rPr>
              <a:t>端末</a:t>
            </a:r>
            <a:r>
              <a:rPr lang="en-US" altLang="ja-JP" b="1" dirty="0">
                <a:solidFill>
                  <a:srgbClr val="0000FF"/>
                </a:solidFill>
              </a:rPr>
              <a:t>(</a:t>
            </a:r>
            <a:r>
              <a:rPr lang="ja-JP" altLang="en-US" b="1" dirty="0">
                <a:solidFill>
                  <a:srgbClr val="0000FF"/>
                </a:solidFill>
              </a:rPr>
              <a:t>コンソール</a:t>
            </a:r>
            <a:r>
              <a:rPr lang="en-US" altLang="ja-JP" b="1" dirty="0">
                <a:solidFill>
                  <a:srgbClr val="0000FF"/>
                </a:solidFill>
              </a:rPr>
              <a:t>)</a:t>
            </a:r>
            <a:r>
              <a:rPr lang="ja-JP" altLang="en-US" b="1" dirty="0">
                <a:solidFill>
                  <a:srgbClr val="0000FF"/>
                </a:solidFill>
              </a:rPr>
              <a:t>アプリ起動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　 </a:t>
            </a:r>
            <a:r>
              <a:rPr lang="en-US" altLang="ja-JP" dirty="0"/>
              <a:t>Windows</a:t>
            </a:r>
            <a:r>
              <a:rPr lang="ja-JP" altLang="en-US" dirty="0"/>
              <a:t>の場合は </a:t>
            </a:r>
            <a:r>
              <a:rPr lang="en-US" altLang="ja-JP" dirty="0"/>
              <a:t>cmd.exe</a:t>
            </a:r>
            <a:br>
              <a:rPr lang="en-US" altLang="ja-JP" dirty="0"/>
            </a:br>
            <a:r>
              <a:rPr lang="en-US" altLang="ja-JP" dirty="0"/>
              <a:t>PowerShell.exe:</a:t>
            </a:r>
            <a:r>
              <a:rPr lang="ja-JP" altLang="en-US" dirty="0"/>
              <a:t> </a:t>
            </a:r>
            <a:r>
              <a:rPr lang="en-US" altLang="ja-JP" dirty="0"/>
              <a:t>Windows</a:t>
            </a:r>
            <a:r>
              <a:rPr lang="ja-JP" altLang="en-US" dirty="0"/>
              <a:t>のみ。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　</a:t>
            </a:r>
            <a:r>
              <a:rPr lang="en-US" altLang="ja-JP" dirty="0"/>
              <a:t>Power</a:t>
            </a:r>
            <a:r>
              <a:rPr lang="ja-JP" altLang="en-US" dirty="0"/>
              <a:t> </a:t>
            </a:r>
            <a:r>
              <a:rPr lang="en-US" altLang="ja-JP" dirty="0"/>
              <a:t>Shell</a:t>
            </a:r>
            <a:r>
              <a:rPr lang="ja-JP" altLang="en-US" dirty="0"/>
              <a:t> を起動</a:t>
            </a: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Explorer:</a:t>
            </a:r>
            <a:r>
              <a:rPr lang="ja-JP" altLang="en-US" b="1" dirty="0">
                <a:solidFill>
                  <a:srgbClr val="0000FF"/>
                </a:solidFill>
              </a:rPr>
              <a:t> ファイラーを起動</a:t>
            </a:r>
            <a:br>
              <a:rPr lang="en-US" altLang="ja-JP" b="1" dirty="0">
                <a:solidFill>
                  <a:srgbClr val="0000FF"/>
                </a:solidFill>
              </a:rPr>
            </a:br>
            <a:r>
              <a:rPr lang="ja-JP" altLang="en-US" dirty="0"/>
              <a:t>　 </a:t>
            </a:r>
            <a:r>
              <a:rPr lang="en-US" altLang="ja-JP" dirty="0"/>
              <a:t>Windows</a:t>
            </a:r>
            <a:r>
              <a:rPr lang="ja-JP" altLang="en-US" dirty="0"/>
              <a:t>の場合は </a:t>
            </a:r>
            <a:r>
              <a:rPr lang="en-US" altLang="ja-JP" dirty="0"/>
              <a:t>explorer.exe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Editor: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Editor</a:t>
            </a:r>
            <a:r>
              <a:rPr lang="ja-JP" altLang="en-US" b="1" dirty="0">
                <a:solidFill>
                  <a:srgbClr val="0000FF"/>
                </a:solidFill>
              </a:rPr>
              <a:t>を起動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Edit</a:t>
            </a:r>
            <a:r>
              <a:rPr lang="ja-JP" altLang="en-US" dirty="0"/>
              <a:t> </a:t>
            </a:r>
            <a:r>
              <a:rPr lang="en-US" altLang="ja-JP" dirty="0"/>
              <a:t>script:</a:t>
            </a:r>
            <a:r>
              <a:rPr lang="ja-JP" altLang="en-US" dirty="0"/>
              <a:t> メインメニューで選択しているスクリプトファイルを編集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Edit</a:t>
            </a:r>
            <a:r>
              <a:rPr lang="ja-JP" altLang="en-US" dirty="0"/>
              <a:t> </a:t>
            </a:r>
            <a:r>
              <a:rPr lang="en-US" altLang="ja-JP" dirty="0"/>
              <a:t>list:</a:t>
            </a:r>
            <a:r>
              <a:rPr lang="ja-JP" altLang="en-US" dirty="0"/>
              <a:t> 現在の</a:t>
            </a:r>
            <a:r>
              <a:rPr lang="en-US" altLang="ja-JP" dirty="0"/>
              <a:t>Launcher</a:t>
            </a:r>
            <a:r>
              <a:rPr lang="ja-JP" altLang="en-US" dirty="0"/>
              <a:t>が使っているｽｸﾘﾌﾟﾄﾘｽﾄファイルを編集</a:t>
            </a:r>
            <a:endParaRPr lang="en-US" altLang="ja-JP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Edit</a:t>
            </a:r>
            <a:r>
              <a:rPr lang="ja-JP" altLang="en-US" dirty="0"/>
              <a:t> </a:t>
            </a:r>
            <a:r>
              <a:rPr lang="en-US" altLang="ja-JP" dirty="0"/>
              <a:t>list:</a:t>
            </a:r>
            <a:r>
              <a:rPr lang="ja-JP" altLang="en-US" dirty="0"/>
              <a:t> 現在の</a:t>
            </a:r>
            <a:r>
              <a:rPr lang="en-US" altLang="ja-JP" dirty="0"/>
              <a:t>Launcher</a:t>
            </a:r>
            <a:r>
              <a:rPr lang="ja-JP" altLang="en-US" dirty="0"/>
              <a:t>が使っているｽｸﾘﾌﾟﾄﾘｽﾄファイルを編集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Edit</a:t>
            </a:r>
            <a:r>
              <a:rPr lang="ja-JP" altLang="en-US" dirty="0"/>
              <a:t> </a:t>
            </a:r>
            <a:r>
              <a:rPr lang="en-US" altLang="ja-JP" dirty="0"/>
              <a:t>resource:</a:t>
            </a:r>
            <a:r>
              <a:rPr lang="ja-JP" altLang="en-US" dirty="0"/>
              <a:t> 日英言語設定ファイルを編集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939323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40068</TotalTime>
  <Words>1644</Words>
  <Application>Microsoft Office PowerPoint</Application>
  <PresentationFormat>画面に合わせる (4:3)</PresentationFormat>
  <Paragraphs>195</Paragraphs>
  <Slides>20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20</vt:i4>
      </vt:variant>
    </vt:vector>
  </HeadingPairs>
  <TitlesOfParts>
    <vt:vector size="30" baseType="lpstr">
      <vt:lpstr>等线</vt:lpstr>
      <vt:lpstr>ＭＳ Ｐゴシック</vt:lpstr>
      <vt:lpstr>メイリオ</vt:lpstr>
      <vt:lpstr>Arial</vt:lpstr>
      <vt:lpstr>Calibri</vt:lpstr>
      <vt:lpstr>Times New Roman</vt:lpstr>
      <vt:lpstr>Verdana</vt:lpstr>
      <vt:lpstr>Wingdings</vt:lpstr>
      <vt:lpstr>101_標準デザイン</vt:lpstr>
      <vt:lpstr>Office テーマ</vt:lpstr>
      <vt:lpstr>記号の説明</vt:lpstr>
      <vt:lpstr>Launcher.pyを動かすために必要なこと</vt:lpstr>
      <vt:lpstr>ラウンチャの起動テストとショーカット</vt:lpstr>
      <vt:lpstr>ラウンチャ: コマンドプロンプトを残さないために</vt:lpstr>
      <vt:lpstr>Launcher画面</vt:lpstr>
      <vt:lpstr>ヘルプLauncher画面</vt:lpstr>
      <vt:lpstr>プログラムの設定</vt:lpstr>
      <vt:lpstr>日本語設定 </vt:lpstr>
      <vt:lpstr>Common buttons</vt:lpstr>
      <vt:lpstr>内部設定の確認</vt:lpstr>
      <vt:lpstr>Pythonプログラムの実行</vt:lpstr>
      <vt:lpstr>実行方法: Arrhenius plotを例に</vt:lpstr>
      <vt:lpstr>実行パターン</vt:lpstr>
      <vt:lpstr>データの情報を表示: Arrhnius plotを例に</vt:lpstr>
      <vt:lpstr>PPTxへコピー: Arrhnius plotを例に</vt:lpstr>
      <vt:lpstr>ボタンヘルプ</vt:lpstr>
      <vt:lpstr>Command line entryの利用</vt:lpstr>
      <vt:lpstr>リンク</vt:lpstr>
      <vt:lpstr>COEパッケージの場合</vt:lpstr>
      <vt:lpstr>Perlプログラムをインストールした場合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 XINYI</dc:creator>
  <cp:lastModifiedBy>神谷 利夫</cp:lastModifiedBy>
  <cp:revision>1871</cp:revision>
  <cp:lastPrinted>2019-01-16T07:11:21Z</cp:lastPrinted>
  <dcterms:created xsi:type="dcterms:W3CDTF">2018-09-23T14:38:03Z</dcterms:created>
  <dcterms:modified xsi:type="dcterms:W3CDTF">2023-04-12T01:18:31Z</dcterms:modified>
</cp:coreProperties>
</file>