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60" r:id="rId1"/>
    <p:sldMasterId id="2147483931" r:id="rId2"/>
    <p:sldMasterId id="2147484004" r:id="rId3"/>
    <p:sldMasterId id="2147484041" r:id="rId4"/>
  </p:sldMasterIdLst>
  <p:notesMasterIdLst>
    <p:notesMasterId r:id="rId73"/>
  </p:notesMasterIdLst>
  <p:sldIdLst>
    <p:sldId id="4784" r:id="rId5"/>
    <p:sldId id="4036" r:id="rId6"/>
    <p:sldId id="4021" r:id="rId7"/>
    <p:sldId id="4022" r:id="rId8"/>
    <p:sldId id="4789" r:id="rId9"/>
    <p:sldId id="4890" r:id="rId10"/>
    <p:sldId id="4820" r:id="rId11"/>
    <p:sldId id="4821" r:id="rId12"/>
    <p:sldId id="4841" r:id="rId13"/>
    <p:sldId id="4797" r:id="rId14"/>
    <p:sldId id="4803" r:id="rId15"/>
    <p:sldId id="4827" r:id="rId16"/>
    <p:sldId id="4891" r:id="rId17"/>
    <p:sldId id="4828" r:id="rId18"/>
    <p:sldId id="4852" r:id="rId19"/>
    <p:sldId id="4851" r:id="rId20"/>
    <p:sldId id="4845" r:id="rId21"/>
    <p:sldId id="4846" r:id="rId22"/>
    <p:sldId id="4847" r:id="rId23"/>
    <p:sldId id="4823" r:id="rId24"/>
    <p:sldId id="4850" r:id="rId25"/>
    <p:sldId id="4824" r:id="rId26"/>
    <p:sldId id="4830" r:id="rId27"/>
    <p:sldId id="4854" r:id="rId28"/>
    <p:sldId id="4892" r:id="rId29"/>
    <p:sldId id="4855" r:id="rId30"/>
    <p:sldId id="4831" r:id="rId31"/>
    <p:sldId id="4832" r:id="rId32"/>
    <p:sldId id="4799" r:id="rId33"/>
    <p:sldId id="4800" r:id="rId34"/>
    <p:sldId id="4856" r:id="rId35"/>
    <p:sldId id="4858" r:id="rId36"/>
    <p:sldId id="4835" r:id="rId37"/>
    <p:sldId id="4860" r:id="rId38"/>
    <p:sldId id="4834" r:id="rId39"/>
    <p:sldId id="4842" r:id="rId40"/>
    <p:sldId id="4836" r:id="rId41"/>
    <p:sldId id="4862" r:id="rId42"/>
    <p:sldId id="4864" r:id="rId43"/>
    <p:sldId id="4865" r:id="rId44"/>
    <p:sldId id="4863" r:id="rId45"/>
    <p:sldId id="4867" r:id="rId46"/>
    <p:sldId id="4868" r:id="rId47"/>
    <p:sldId id="4869" r:id="rId48"/>
    <p:sldId id="4871" r:id="rId49"/>
    <p:sldId id="4872" r:id="rId50"/>
    <p:sldId id="4873" r:id="rId51"/>
    <p:sldId id="4866" r:id="rId52"/>
    <p:sldId id="4874" r:id="rId53"/>
    <p:sldId id="4870" r:id="rId54"/>
    <p:sldId id="4888" r:id="rId55"/>
    <p:sldId id="4887" r:id="rId56"/>
    <p:sldId id="4886" r:id="rId57"/>
    <p:sldId id="4875" r:id="rId58"/>
    <p:sldId id="4878" r:id="rId59"/>
    <p:sldId id="4876" r:id="rId60"/>
    <p:sldId id="4879" r:id="rId61"/>
    <p:sldId id="4877" r:id="rId62"/>
    <p:sldId id="4880" r:id="rId63"/>
    <p:sldId id="4881" r:id="rId64"/>
    <p:sldId id="4882" r:id="rId65"/>
    <p:sldId id="4889" r:id="rId66"/>
    <p:sldId id="4884" r:id="rId67"/>
    <p:sldId id="4861" r:id="rId68"/>
    <p:sldId id="4843" r:id="rId69"/>
    <p:sldId id="4848" r:id="rId70"/>
    <p:sldId id="4844" r:id="rId71"/>
    <p:sldId id="4859" r:id="rId7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神谷 利夫" initials="神谷" lastIdx="1" clrIdx="0">
    <p:extLst>
      <p:ext uri="{19B8F6BF-5375-455C-9EA6-DF929625EA0E}">
        <p15:presenceInfo xmlns:p15="http://schemas.microsoft.com/office/powerpoint/2012/main" userId="7d9dfa9c7fba71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1" autoAdjust="0"/>
    <p:restoredTop sz="86396" autoAdjust="0"/>
  </p:normalViewPr>
  <p:slideViewPr>
    <p:cSldViewPr snapToGrid="0">
      <p:cViewPr varScale="1">
        <p:scale>
          <a:sx n="103" d="100"/>
          <a:sy n="103" d="100"/>
        </p:scale>
        <p:origin x="942" y="108"/>
      </p:cViewPr>
      <p:guideLst/>
    </p:cSldViewPr>
  </p:slideViewPr>
  <p:outlineViewPr>
    <p:cViewPr>
      <p:scale>
        <a:sx n="33" d="100"/>
        <a:sy n="33" d="100"/>
      </p:scale>
      <p:origin x="0" y="-244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9652D-4DC6-43D8-9FF5-E1C9EAEB0F0E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6E9C1-5B12-4393-898A-0F129C7F5F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91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36917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02674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56996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82051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64661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88034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32483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98319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87057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58936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27824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394782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999344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11070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5569942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351606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619294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449822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215934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791952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471727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297902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971154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969523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925779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856665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557778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027665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17414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455252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930136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241908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99298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6924830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486433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0657197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406370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3884826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338795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9047548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3072666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08207571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550126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33012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92300365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6766173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60394507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877793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30788090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3360319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4453080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711160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460600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4629211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60011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094167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83649606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7076093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938749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9292263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3323927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5970240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8642936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6442624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38455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4900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54127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2843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992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FFD452-D6C8-4457-A19E-BCF2A28B9538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27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E8D5A7-90A5-43E6-BC84-F2A5DAED5572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628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22855-7AB7-4449-A8D9-C0157CACEAEE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529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A155AB-EE5D-4017-BD2F-761123675B13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29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835C93-6F7B-4FFF-A0D0-0249924A8BF6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8244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790678-006A-49DA-B114-4E72D9E1EFB5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1057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B8063-A1F4-4332-9D28-38051B08A828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564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C2B2A1-F09E-4708-B99D-A56FC476FA2C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660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555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07E3D1-6DFB-4869-9E2F-A54C9297DC62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554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545FA-44DC-4929-B83A-12C3235F082E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5354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9D5394-D96E-45CD-AB8A-6F0716746D70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9610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99207-A22D-4C0B-8BC6-0A450BE7DC2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42421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3FC073-8E43-4A27-BC9F-D283EADCF086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4381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634A21-2771-4A8E-B948-BC987F9A10E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27855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B5A94D-BEFC-47F2-ADD9-CC1CDE86D83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73536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CA061-458E-441E-BCEC-B7AB8E52ABFF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340189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69594-6B2C-4AE0-AD8D-E8464A0C5F91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31735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55A36-BB40-443C-9791-3BA8CB4CEEB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946973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6700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F339D-AEDF-4C4B-BCEA-4EC7967453A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05495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96F01-06F7-43B2-91C5-9275A55F7CE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358622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940E7A-912F-41C1-BF35-14C8FF108CE7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5561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F57D0-4F26-4BA8-BA24-6AEA5CF165B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67554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FD452-D6C8-4457-A19E-BCF2A28B953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00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8D5A7-90A5-43E6-BC84-F2A5DAED557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978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22855-7AB7-4449-A8D9-C0157CACEAE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438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155AB-EE5D-4017-BD2F-761123675B1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097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35C93-6F7B-4FFF-A0D0-0249924A8BF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607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790678-006A-49DA-B114-4E72D9E1EFB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60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5959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BB8063-A1F4-4332-9D28-38051B08A82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615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C2B2A1-F09E-4708-B99D-A56FC476FA2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159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7E3D1-6DFB-4869-9E2F-A54C9297DC6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822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A545FA-44DC-4929-B83A-12C3235F08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208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D5394-D96E-45CD-AB8A-6F0716746D7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2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89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1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10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9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DAC9C-C48F-4FA9-A1BF-043E4229BD26}" type="datetimeFigureOut">
              <a:rPr kumimoji="1" lang="ja-JP" altLang="en-US" smtClean="0"/>
              <a:t>2023/2/17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95BEC-EA90-49F1-A947-E2DAEF0E3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2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BE128B-FAF9-49F9-B534-D0362DE59A71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18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826E72-A05E-4B5E-AEF3-9B9A3E33DAE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63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BE128B-FAF9-49F9-B534-D0362DE59A7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7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kamiya@msl.titech.ac.j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.png"/><Relationship Id="rId4" Type="http://schemas.openxmlformats.org/officeDocument/2006/relationships/hyperlink" Target="http://conf.msl.titech.ac.jp/D2MatE/tutorial2022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nf.msl.titech.ac.jp/D2MatE_progr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conf.msl.titech.ac.jp/D2MatE/tutorial2022.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5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081FAC-3385-AD32-4C91-28C69CC7CD8F}"/>
              </a:ext>
            </a:extLst>
          </p:cNvPr>
          <p:cNvSpPr txBox="1"/>
          <p:nvPr/>
        </p:nvSpPr>
        <p:spPr>
          <a:xfrm>
            <a:off x="457412" y="1100084"/>
            <a:ext cx="863261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本講義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第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1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回を含む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に関する質問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第５回チュートリアルに関する希望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dirty="0">
                <a:solidFill>
                  <a:srgbClr val="000000"/>
                </a:solidFill>
                <a:latin typeface="Times New Roman"/>
                <a:ea typeface="ＭＳ Ｐゴシック"/>
              </a:rPr>
              <a:t>　（第４回は非線形最適化・最小二乗法）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プログラムに関するバグ報告、要望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などは、本チュートリアル中にチャットでも受け付けます。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チャットを開き、　「神谷利夫」 あてに投稿してください。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チュートリアル以降は、メールで受け付けます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	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tkamiya@msl.titech.ac.jp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最新講義資料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:</a:t>
            </a:r>
            <a:b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　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http://conf.msl.titech.ac.jp/D2MatE/tutorial2022.html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ED2C1F5-ACD7-F294-E32F-298C01E584CA}"/>
              </a:ext>
            </a:extLst>
          </p:cNvPr>
          <p:cNvSpPr txBox="1">
            <a:spLocks/>
          </p:cNvSpPr>
          <p:nvPr/>
        </p:nvSpPr>
        <p:spPr bwMode="auto">
          <a:xfrm>
            <a:off x="1183506" y="63542"/>
            <a:ext cx="9361040" cy="64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36000" rIns="0" bIns="36000" anchor="ctr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智慧とデータが拓くエレクトロニクス新材料開発拠点</a:t>
            </a:r>
            <a:endParaRPr kumimoji="0" lang="en-US" altLang="ja-JP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Verdana" panose="020B0604030504040204" pitchFamily="34" charset="0"/>
                <a:ea typeface="メイリオ" panose="020B0604030504040204" pitchFamily="50" charset="-128"/>
                <a:cs typeface="Lucida Bright" pitchFamily="18" charset="0"/>
              </a:rPr>
              <a:t>Data Driven Materials Research Institute for Electronics </a:t>
            </a:r>
          </a:p>
        </p:txBody>
      </p:sp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66073070-1BD1-6114-3D47-82839B2959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625" y="39919"/>
            <a:ext cx="663789" cy="66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3725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カーネル回帰とカーネル関数の例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60662" y="693483"/>
                <a:ext cx="9100884" cy="6021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0" dirty="0">
                    <a:solidFill>
                      <a:srgbClr val="FF0000"/>
                    </a:solidFill>
                  </a:rPr>
                  <a:t>最少化問題の解</a:t>
                </a:r>
                <a:r>
                  <a:rPr lang="en-US" altLang="ja-JP" sz="2400" b="0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sz="2400" b="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b>
                        </m:sSub>
                      </m:e>
                    </m:d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sz="2400" dirty="0">
                    <a:latin typeface="Cambria Math" panose="02040503050406030204" pitchFamily="18" charset="0"/>
                  </a:rPr>
                  <a:t> に対して</a:t>
                </a:r>
                <a:endParaRPr lang="en-US" altLang="ja-JP" sz="2400" dirty="0"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chemeClr val="tx1"/>
                    </a:solidFill>
                  </a:rPr>
                  <a:t>　　</a:t>
                </a:r>
                <a14:m>
                  <m:oMath xmlns:m="http://schemas.openxmlformats.org/officeDocument/2006/math">
                    <m:r>
                      <a:rPr lang="en-US" altLang="ja-JP" sz="24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altLang="ja-JP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′=1</m:t>
                        </m:r>
                      </m:sub>
                      <m:sup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nary>
                    <m:r>
                      <a:rPr lang="en-US" altLang="ja-JP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sz="2400" dirty="0">
                    <a:solidFill>
                      <a:srgbClr val="0000FF"/>
                    </a:solidFill>
                  </a:rPr>
                  <a:t>  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として </a:t>
                </a:r>
                <a:r>
                  <a:rPr lang="en-US" altLang="ja-JP" sz="2400" b="1" dirty="0">
                    <a:solidFill>
                      <a:srgbClr val="0000FF"/>
                    </a:solidFill>
                  </a:rPr>
                  <a:t>y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を表せる</a:t>
                </a:r>
                <a:endParaRPr lang="en-US" altLang="ja-JP" sz="2400" dirty="0">
                  <a:solidFill>
                    <a:schemeClr val="tx1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　　　　</a:t>
                </a:r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証明</a:t>
                </a:r>
                <a: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:</a:t>
                </a:r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</m:d>
                      </m:e>
                      <m:sup>
                        <m:r>
                          <a:rPr lang="en-US" altLang="ja-JP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</m:oMath>
                </a14:m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を</a:t>
                </a:r>
                <a:r>
                  <a:rPr lang="en-US" altLang="ja-JP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</a:t>
                </a:r>
                <a:r>
                  <a:rPr lang="ja-JP" altLang="en-US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の成分について最小化</a:t>
                </a:r>
                <a:endParaRPr lang="en-US" altLang="ja-JP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　　　　　　</a:t>
                </a:r>
                <a:r>
                  <a:rPr lang="en-US" altLang="ja-JP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=&gt;</a:t>
                </a:r>
                <a:r>
                  <a:rPr lang="ja-JP" altLang="en-US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ja-JP" altLang="en-US" dirty="0">
                    <a:latin typeface="Cambria Math" panose="02040503050406030204" pitchFamily="18" charset="0"/>
                  </a:rPr>
                  <a:t>を解けばよい</a:t>
                </a:r>
                <a:br>
                  <a:rPr lang="en-US" altLang="ja-JP" dirty="0">
                    <a:latin typeface="Cambria Math" panose="02040503050406030204" pitchFamily="18" charset="0"/>
                  </a:rPr>
                </a:br>
                <a:r>
                  <a:rPr lang="ja-JP" altLang="en-US" dirty="0">
                    <a:latin typeface="Cambria Math" panose="02040503050406030204" pitchFamily="18" charset="0"/>
                  </a:rPr>
                  <a:t>　　　　 　　　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ja-JP" alt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は正定値行列なので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b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r>
                  <a:rPr lang="en-US" altLang="ja-JP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	        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ja-JP" altLang="en-US" b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と、カーネルの逆行列だけで </a:t>
                </a:r>
                <a14:m>
                  <m:oMath xmlns:m="http://schemas.openxmlformats.org/officeDocument/2006/math"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b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が求められる</a:t>
                </a:r>
                <a:endParaRPr lang="en-US" altLang="ja-JP" b="1" dirty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カーネル関数の例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:</a:t>
                </a:r>
                <a:br>
                  <a:rPr lang="en-US" altLang="ja-JP" sz="2400" dirty="0">
                    <a:solidFill>
                      <a:srgbClr val="0000FF"/>
                    </a:solidFill>
                  </a:rPr>
                </a:br>
                <a:r>
                  <a:rPr lang="ja-JP" altLang="en-US" sz="2000" dirty="0">
                    <a:solidFill>
                      <a:srgbClr val="0000FF"/>
                    </a:solidFill>
                  </a:rPr>
                  <a:t>　ガウシアンカーネル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: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ja-JP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ja-JP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𝒌</m:t>
                                            </m:r>
                                          </m:sub>
                                        </m:sSub>
                                        <m:r>
                                          <a:rPr lang="en-US" altLang="ja-JP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𝒌</m:t>
                                            </m:r>
                                            <m:r>
                                              <a:rPr lang="en-US" altLang="ja-JP" sz="2000" b="1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′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ja-JP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ja-JP" sz="2000" dirty="0">
                  <a:solidFill>
                    <a:srgbClr val="0000FF"/>
                  </a:solidFill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多項式カーネル     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: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000" b="1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  <m:r>
                              <a:rPr lang="en-US" altLang="ja-JP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en-US" altLang="ja-JP" sz="2000" i="1" dirty="0"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/>
                  <a:t>　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ja-JP" altLang="en-US" sz="2000" dirty="0">
                    <a:latin typeface="Cambria Math" panose="02040503050406030204" pitchFamily="18" charset="0"/>
                  </a:rPr>
                  <a:t>を定数 </a:t>
                </a:r>
                <a:r>
                  <a:rPr lang="en-US" altLang="ja-JP" sz="2000" dirty="0">
                    <a:latin typeface="Cambria Math" panose="02040503050406030204" pitchFamily="18" charset="0"/>
                  </a:rPr>
                  <a:t>(</a:t>
                </a:r>
                <a:r>
                  <a:rPr lang="ja-JP" altLang="en-US" sz="2000" dirty="0">
                    <a:latin typeface="Cambria Math" panose="02040503050406030204" pitchFamily="18" charset="0"/>
                  </a:rPr>
                  <a:t>ハイパーパラメータ</a:t>
                </a:r>
                <a:r>
                  <a:rPr lang="en-US" altLang="ja-JP" sz="2000" dirty="0">
                    <a:latin typeface="Cambria Math" panose="02040503050406030204" pitchFamily="18" charset="0"/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ja-JP" altLang="en-US" sz="2000" dirty="0">
                    <a:latin typeface="Cambria Math" panose="02040503050406030204" pitchFamily="18" charset="0"/>
                  </a:rPr>
                  <a:t>と書き換えるとわかりやすい</a:t>
                </a:r>
                <a:endParaRPr lang="en-US" altLang="ja-JP" sz="2000" i="1" dirty="0"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　例えば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: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lang="en-US" altLang="ja-JP" sz="2000" b="1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  <m:t>𝒌</m:t>
                                            </m:r>
                                          </m:sub>
                                        </m:s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b="1" i="1">
                                                <a:latin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𝒄</m:t>
                                            </m:r>
                                            <m:r>
                                              <a:rPr lang="en-US" altLang="ja-JP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altLang="ja-JP" sz="2000" b="1" i="1" smtClean="0">
                                                <a:latin typeface="Cambria Math" panose="02040503050406030204" pitchFamily="18" charset="0"/>
                                              </a:rPr>
                                              <m:t>𝒊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ja-JP" altLang="en-US" sz="20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ja-JP" sz="20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/>
                  <a:t>　　　</a:t>
                </a:r>
                <a:r>
                  <a:rPr lang="en-US" altLang="ja-JP" sz="2000" dirty="0"/>
                  <a:t>“</a:t>
                </a:r>
                <a:r>
                  <a:rPr lang="ja-JP" altLang="en-US" sz="2000" dirty="0"/>
                  <a:t>記述子空間</a:t>
                </a:r>
                <a:r>
                  <a:rPr lang="en-US" altLang="ja-JP" sz="2000" dirty="0"/>
                  <a:t>”</a:t>
                </a:r>
                <a:r>
                  <a:rPr lang="ja-JP" altLang="en-US" sz="2000" dirty="0"/>
                  <a:t>のデータ点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</m:e>
                      <m:sup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ja-JP" sz="2000" b="1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ja-JP" sz="2000" b="1" i="1">
                        <a:latin typeface="Cambria Math" panose="02040503050406030204" pitchFamily="18" charset="0"/>
                      </a:rPr>
                      <m:t>=(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⋯,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sup>
                    </m:sSup>
                    <m:r>
                      <a:rPr lang="en-US" altLang="ja-JP" sz="20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sz="2000" dirty="0"/>
                  <a:t> </a:t>
                </a:r>
                <a:r>
                  <a:rPr lang="ja-JP" altLang="en-US" sz="2000" dirty="0"/>
                  <a:t>一つずつに</a:t>
                </a:r>
                <a:br>
                  <a:rPr lang="en-US" altLang="ja-JP" sz="2000" dirty="0"/>
                </a:br>
                <a:r>
                  <a:rPr lang="ja-JP" altLang="en-US" sz="2000" dirty="0"/>
                  <a:t>　　　ガウス関数を置いた関数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62" y="693483"/>
                <a:ext cx="9100884" cy="6021641"/>
              </a:xfrm>
              <a:prstGeom prst="rect">
                <a:avLst/>
              </a:prstGeom>
              <a:blipFill>
                <a:blip r:embed="rId3"/>
                <a:stretch>
                  <a:fillRect l="-1072" t="-506" b="-32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42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カーネル法</a:t>
            </a:r>
            <a:r>
              <a:rPr lang="en-US" altLang="ja-JP" dirty="0"/>
              <a:t>:</a:t>
            </a:r>
            <a:r>
              <a:rPr lang="ja-JP" altLang="en-US" dirty="0"/>
              <a:t> 行列表示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0" y="769620"/>
                <a:ext cx="9144000" cy="6088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r>
                      <a:rPr lang="en-US" altLang="ja-JP" sz="2400" b="1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altLang="ja-JP" sz="2400" dirty="0">
                    <a:latin typeface="Cambria Math" panose="02040503050406030204" pitchFamily="18" charset="0"/>
                  </a:rPr>
                  <a:t>  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r>
                      <a:rPr lang="en-US" altLang="ja-JP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altLang="ja-JP" sz="24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sz="2400" b="1" dirty="0"/>
                  <a:t>を解く</a:t>
                </a:r>
                <a:endParaRPr lang="en-US" altLang="ja-JP" sz="2400" b="1" dirty="0"/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b="1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r>
                          <a:rPr lang="en-US" altLang="ja-JP" sz="2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⋯</m:t>
                        </m:r>
                        <m:r>
                          <a:rPr lang="en-US" altLang="ja-JP" sz="2400" b="0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b="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e>
                    </m:d>
                  </m:oMath>
                </a14:m>
                <a:r>
                  <a:rPr lang="ja-JP" altLang="en-US" sz="2400" dirty="0">
                    <a:solidFill>
                      <a:srgbClr val="0000FF"/>
                    </a:solidFill>
                  </a:rPr>
                  <a:t>  　　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ja-JP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dirty="0">
                    <a:solidFill>
                      <a:srgbClr val="0000FF"/>
                    </a:solidFill>
                  </a:rPr>
                  <a:t>: </a:t>
                </a:r>
                <a:r>
                  <a:rPr lang="en-US" altLang="ja-JP" i="1" dirty="0">
                    <a:solidFill>
                      <a:srgbClr val="0000FF"/>
                    </a:solidFill>
                  </a:rPr>
                  <a:t>j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番目のデータの</a:t>
                </a:r>
                <a:r>
                  <a:rPr lang="en-US" altLang="ja-JP" i="1" dirty="0">
                    <a:solidFill>
                      <a:srgbClr val="0000FF"/>
                    </a:solidFill>
                  </a:rPr>
                  <a:t>k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番目の記述子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 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/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/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/>
                              <m:e/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/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d>
                                  <m:d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  <m:r>
                                      <a:rPr lang="en-US" altLang="ja-JP" sz="2400" i="1" dirty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400" b="1" i="1"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</m:e>
                                      <m:sub>
                                        <m:r>
                                          <a:rPr lang="en-US" altLang="ja-JP" sz="2400" b="1" i="1" smtClean="0"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ja-JP" alt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ja-JP" alt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dirty="0">
                  <a:solidFill>
                    <a:srgbClr val="FF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注意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回帰するデータ数 </a:t>
                </a:r>
                <a:r>
                  <a:rPr lang="en-US" altLang="ja-JP" sz="2400" i="1" dirty="0">
                    <a:solidFill>
                      <a:srgbClr val="FF0000"/>
                    </a:solidFill>
                  </a:rPr>
                  <a:t>n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は関数の数 </a:t>
                </a:r>
                <a:r>
                  <a:rPr lang="en-US" altLang="ja-JP" sz="2400" i="1" dirty="0">
                    <a:solidFill>
                      <a:srgbClr val="FF0000"/>
                    </a:solidFill>
                  </a:rPr>
                  <a:t>p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に等しくなければいけない</a:t>
                </a:r>
                <a:endParaRPr lang="en-US" altLang="ja-JP" sz="2400" dirty="0">
                  <a:solidFill>
                    <a:srgbClr val="FF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　変数の数 ＝ 方程式の数</a:t>
                </a:r>
                <a:br>
                  <a:rPr lang="en-US" altLang="ja-JP" sz="2400" dirty="0">
                    <a:solidFill>
                      <a:srgbClr val="0000FF"/>
                    </a:solidFill>
                  </a:rPr>
                </a:br>
                <a:r>
                  <a:rPr lang="ja-JP" altLang="en-US" sz="2400" dirty="0">
                    <a:solidFill>
                      <a:srgbClr val="0000FF"/>
                    </a:solidFill>
                  </a:rPr>
                  <a:t>　　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=&gt;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データ点の再現はできるが、それ以外の点の予測性が悪くなる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69620"/>
                <a:ext cx="9144000" cy="6088380"/>
              </a:xfrm>
              <a:prstGeom prst="rect">
                <a:avLst/>
              </a:prstGeom>
              <a:blipFill>
                <a:blip r:embed="rId3"/>
                <a:stretch>
                  <a:fillRect l="-1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647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カーネル法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1</a:t>
            </a:r>
            <a:r>
              <a:rPr lang="ja-JP" altLang="en-US" dirty="0"/>
              <a:t>次元 </a:t>
            </a:r>
            <a:r>
              <a:rPr lang="en-US" altLang="ja-JP" i="1" dirty="0"/>
              <a:t>y</a:t>
            </a:r>
            <a:r>
              <a:rPr lang="en-US" altLang="ja-JP" dirty="0"/>
              <a:t> =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dirty="0"/>
              <a:t>) </a:t>
            </a:r>
            <a:r>
              <a:rPr lang="ja-JP" altLang="en-US" dirty="0"/>
              <a:t>への回帰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368300" y="566420"/>
                <a:ext cx="8458200" cy="6088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1" dirty="0">
                    <a:latin typeface="Cambria Math" panose="02040503050406030204" pitchFamily="18" charset="0"/>
                  </a:rPr>
                  <a:t>データ点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ja-JP" altLang="en-US" sz="2400" b="1" dirty="0">
                    <a:latin typeface="Cambria Math" panose="02040503050406030204" pitchFamily="18" charset="0"/>
                  </a:rPr>
                  <a:t> 一つづつにカーネル関数を置き、データ点自身を</a:t>
                </a:r>
                <a:br>
                  <a:rPr lang="en-US" altLang="ja-JP" sz="2400" b="1" dirty="0">
                    <a:latin typeface="Cambria Math" panose="02040503050406030204" pitchFamily="18" charset="0"/>
                  </a:rPr>
                </a:br>
                <a:r>
                  <a:rPr lang="ja-JP" altLang="en-US" sz="2400" b="1" dirty="0">
                    <a:latin typeface="Cambria Math" panose="02040503050406030204" pitchFamily="18" charset="0"/>
                  </a:rPr>
                  <a:t>を記述子とみなす </a:t>
                </a:r>
                <a:br>
                  <a:rPr lang="en-US" altLang="ja-JP" sz="2400" b="1" dirty="0">
                    <a:latin typeface="Cambria Math" panose="02040503050406030204" pitchFamily="18" charset="0"/>
                  </a:rPr>
                </a:br>
                <a:r>
                  <a:rPr lang="en-US" altLang="ja-JP" sz="2400" b="1" dirty="0">
                    <a:latin typeface="Cambria Math" panose="02040503050406030204" pitchFamily="18" charset="0"/>
                  </a:rPr>
                  <a:t>(“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記述子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”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ではなく、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”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基底関数を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ja-JP" altLang="en-US" sz="2400" b="1" dirty="0">
                    <a:latin typeface="Cambria Math" panose="02040503050406030204" pitchFamily="18" charset="0"/>
                  </a:rPr>
                  <a:t> に置く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”</a:t>
                </a:r>
                <a:r>
                  <a:rPr lang="ja-JP" altLang="en-US" sz="2400" b="1">
                    <a:latin typeface="Cambria Math" panose="02040503050406030204" pitchFamily="18" charset="0"/>
                  </a:rPr>
                  <a:t> の方が</a:t>
                </a:r>
                <a:r>
                  <a:rPr lang="ja-JP" altLang="en-US" sz="2400" b="1" dirty="0">
                    <a:latin typeface="Cambria Math" panose="02040503050406030204" pitchFamily="18" charset="0"/>
                  </a:rPr>
                  <a:t>わかりやすい</a:t>
                </a:r>
                <a:r>
                  <a:rPr lang="en-US" altLang="ja-JP" sz="2400" b="1" dirty="0">
                    <a:latin typeface="Cambria Math" panose="02040503050406030204" pitchFamily="18" charset="0"/>
                  </a:rPr>
                  <a:t>)</a:t>
                </a:r>
              </a:p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ja-JP" sz="2400" b="1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altLang="ja-JP" sz="2400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400" b="1" dirty="0">
                    <a:latin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=1,2,⋯,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ja-JP" sz="2400" b="1" dirty="0">
                    <a:latin typeface="Cambria Math" panose="02040503050406030204" pitchFamily="18" charset="0"/>
                  </a:rPr>
                  <a:t> </a:t>
                </a:r>
              </a:p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ガウシアンカーネルの例</a:t>
                </a:r>
                <a:r>
                  <a:rPr lang="en-US" altLang="ja-JP" sz="2400" b="1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endPara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8300" y="566420"/>
                <a:ext cx="8458200" cy="6088380"/>
              </a:xfrm>
              <a:prstGeom prst="rect">
                <a:avLst/>
              </a:prstGeom>
              <a:blipFill>
                <a:blip r:embed="rId3"/>
                <a:stretch>
                  <a:fillRect l="-10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90F43CB-C27E-7FB6-C8E8-A9A19AE3834B}"/>
                  </a:ext>
                </a:extLst>
              </p:cNvPr>
              <p:cNvSpPr txBox="1"/>
              <p:nvPr/>
            </p:nvSpPr>
            <p:spPr bwMode="auto">
              <a:xfrm>
                <a:off x="1181100" y="2241751"/>
                <a:ext cx="7277100" cy="43546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 xmlns:m="http://schemas.openxmlformats.org/officeDocument/2006/math">
                    <m:d>
                      <m:dPr>
                        <m:ctrlPr>
                          <a:rPr lang="ja-JP" altLang="en-US" sz="3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altLang="ja-JP" sz="3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3200"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ja-JP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altLang="ja-JP" sz="32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altLang="ja-JP" sz="32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ja-JP" sz="3200" i="1">
                                                    <a:latin typeface="Cambria Math" panose="02040503050406030204" pitchFamily="18" charset="0"/>
                                                  </a:rPr>
                                                  <m:t>𝑗</m:t>
                                                </m:r>
                                                <m:r>
                                                  <a:rPr lang="ja-JP" altLang="en-US" sz="3200" i="1">
                                                    <a:latin typeface="Cambria Math" panose="02040503050406030204" pitchFamily="18" charset="0"/>
                                                  </a:rPr>
                                                  <m:t>’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altLang="ja-JP" sz="3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ja-JP" altLang="en-US" sz="3200" i="1"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p>
                                        <m:r>
                                          <a:rPr lang="en-US" altLang="ja-JP" sz="32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  <m:d>
                      <m:dPr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ja-JP" altLang="en-US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ja-JP" alt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3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ja-JP" sz="3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を解く</a:t>
                </a:r>
                <a:r>
                  <a:rPr kumimoji="1" lang="en-US" altLang="ja-JP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。</a:t>
                </a:r>
                <a14:m>
                  <m:oMath xmlns:m="http://schemas.openxmlformats.org/officeDocument/2006/math">
                    <m:r>
                      <a:rPr lang="ja-JP" altLang="en-US" sz="32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:r>
                  <a:rPr lang="ja-JP" altLang="en-US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あるいは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32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ja-JP" sz="3200" i="1">
                            <a:latin typeface="Cambria Math" panose="02040503050406030204" pitchFamily="18" charset="0"/>
                          </a:rPr>
                          <m:t>𝑗𝑗</m:t>
                        </m:r>
                        <m:r>
                          <a:rPr lang="en-US" altLang="ja-JP" sz="3200" i="1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altLang="ja-JP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 </a:t>
                </a:r>
                <a:r>
                  <a:rPr kumimoji="1" lang="ja-JP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はハイパーパラメータ</a:t>
                </a:r>
                <a:endPara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90F43CB-C27E-7FB6-C8E8-A9A19AE38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81100" y="2241751"/>
                <a:ext cx="7277100" cy="4354629"/>
              </a:xfrm>
              <a:prstGeom prst="rect">
                <a:avLst/>
              </a:prstGeom>
              <a:blipFill>
                <a:blip r:embed="rId4"/>
                <a:stretch>
                  <a:fillRect l="-15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05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Kernel</a:t>
            </a:r>
            <a:r>
              <a:rPr lang="ja-JP" altLang="en-US" dirty="0"/>
              <a:t>回帰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2AD0C6A-5E0B-F027-E9B3-A1C15EC75DA6}"/>
              </a:ext>
            </a:extLst>
          </p:cNvPr>
          <p:cNvGrpSpPr/>
          <p:nvPr/>
        </p:nvGrpSpPr>
        <p:grpSpPr>
          <a:xfrm>
            <a:off x="304800" y="1128711"/>
            <a:ext cx="3876916" cy="5191125"/>
            <a:chOff x="476250" y="638175"/>
            <a:chExt cx="4495800" cy="60198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D8EC8A1-EC28-0DBE-6470-7B3DC3B0A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250" y="638175"/>
              <a:ext cx="4495800" cy="6019800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CE7BE073-C0B9-039D-AB4C-2ACEA1B3B4B4}"/>
                </a:ext>
              </a:extLst>
            </p:cNvPr>
            <p:cNvSpPr/>
            <p:nvPr/>
          </p:nvSpPr>
          <p:spPr>
            <a:xfrm>
              <a:off x="1933575" y="4724400"/>
              <a:ext cx="1409700" cy="266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A27A713E-2562-F190-637E-7991A21F2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0" y="2133600"/>
            <a:ext cx="573405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8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D5C31DF-0409-EE70-0DCC-B2AD39D34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060" y="1745639"/>
            <a:ext cx="6156325" cy="511236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Kernel</a:t>
            </a:r>
            <a:r>
              <a:rPr lang="ja-JP" altLang="en-US" dirty="0"/>
              <a:t>回帰はデータを再現できるが・・・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76115" y="566420"/>
            <a:ext cx="8458200" cy="14812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0.0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正規化項は入れない </a:t>
            </a:r>
            <a:r>
              <a:rPr lang="en-US" altLang="ja-JP" dirty="0">
                <a:latin typeface="Cambria Math" panose="02040503050406030204" pitchFamily="18" charset="0"/>
              </a:rPr>
              <a:t>(Ridge</a:t>
            </a:r>
            <a:r>
              <a:rPr lang="ja-JP" altLang="en-US" dirty="0">
                <a:latin typeface="Cambria Math" panose="02040503050406030204" pitchFamily="18" charset="0"/>
              </a:rPr>
              <a:t>解析をしない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15859A-1305-3694-9F58-79D985AE0BE9}"/>
              </a:ext>
            </a:extLst>
          </p:cNvPr>
          <p:cNvSpPr txBox="1"/>
          <p:nvPr/>
        </p:nvSpPr>
        <p:spPr>
          <a:xfrm>
            <a:off x="0" y="3252485"/>
            <a:ext cx="3883689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データ点は完全に再現しているが、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latin typeface="Cambria Math" panose="02040503050406030204" pitchFamily="18" charset="0"/>
              </a:rPr>
              <a:t>他の </a:t>
            </a:r>
            <a:r>
              <a:rPr lang="en-US" altLang="ja-JP" b="1" dirty="0">
                <a:latin typeface="Cambria Math" panose="02040503050406030204" pitchFamily="18" charset="0"/>
              </a:rPr>
              <a:t>x</a:t>
            </a:r>
            <a:r>
              <a:rPr lang="ja-JP" altLang="en-US" b="1" dirty="0">
                <a:latin typeface="Cambria Math" panose="02040503050406030204" pitchFamily="18" charset="0"/>
              </a:rPr>
              <a:t> ではまったく合っていない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　基底関数で表現できない領域がある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　　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=&gt;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幅 </a:t>
            </a:r>
            <a:r>
              <a:rPr lang="en-US" altLang="ja-JP" b="1" dirty="0" err="1">
                <a:solidFill>
                  <a:srgbClr val="FF0000"/>
                </a:solidFill>
                <a:latin typeface="Cambria Math" panose="02040503050406030204" pitchFamily="18" charset="0"/>
              </a:rPr>
              <a:t>wG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を広げる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9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B974E3E-6A4D-B2F6-CFF2-6953EC49F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952" y="1791070"/>
            <a:ext cx="6101617" cy="5066929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ハイパーパラメータで合う解は見つかるが・・・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76115" y="566420"/>
            <a:ext cx="8458200" cy="14812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0.0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正規化項は入れない </a:t>
            </a:r>
            <a:r>
              <a:rPr lang="en-US" altLang="ja-JP" dirty="0">
                <a:latin typeface="Cambria Math" panose="02040503050406030204" pitchFamily="18" charset="0"/>
              </a:rPr>
              <a:t>(Ridge</a:t>
            </a:r>
            <a:r>
              <a:rPr lang="ja-JP" altLang="en-US" dirty="0">
                <a:latin typeface="Cambria Math" panose="02040503050406030204" pitchFamily="18" charset="0"/>
              </a:rPr>
              <a:t>解析をしない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213803-FA1F-5FDC-27A5-FC6714E3C6D8}"/>
              </a:ext>
            </a:extLst>
          </p:cNvPr>
          <p:cNvSpPr txBox="1"/>
          <p:nvPr/>
        </p:nvSpPr>
        <p:spPr>
          <a:xfrm>
            <a:off x="93784" y="2428449"/>
            <a:ext cx="339187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きれいにフィッティングしているが、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すべてのデータ点を通った曲線が望ましい解か？</a:t>
            </a:r>
            <a:br>
              <a:rPr lang="en-US" altLang="ja-JP" b="1" dirty="0">
                <a:latin typeface="Cambria Math" panose="02040503050406030204" pitchFamily="18" charset="0"/>
              </a:rPr>
            </a:br>
            <a:r>
              <a:rPr lang="ja-JP" altLang="en-US" b="1" dirty="0">
                <a:latin typeface="Cambria Math" panose="02040503050406030204" pitchFamily="18" charset="0"/>
              </a:rPr>
              <a:t>　過剰適合？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F60ED38-D96C-6302-FE59-69E0B1A2C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812" y="1759409"/>
            <a:ext cx="5820263" cy="4833286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Kernel</a:t>
            </a:r>
            <a:r>
              <a:rPr lang="ja-JP" altLang="en-US" dirty="0"/>
              <a:t>回帰はデータを再現できるが・・・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76115" y="566420"/>
            <a:ext cx="8458200" cy="14812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0.0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正規化項は入れない </a:t>
            </a:r>
            <a:r>
              <a:rPr lang="en-US" altLang="ja-JP" dirty="0">
                <a:latin typeface="Cambria Math" panose="02040503050406030204" pitchFamily="18" charset="0"/>
              </a:rPr>
              <a:t>(Ridge</a:t>
            </a:r>
            <a:r>
              <a:rPr lang="ja-JP" altLang="en-US" dirty="0">
                <a:latin typeface="Cambria Math" panose="02040503050406030204" pitchFamily="18" charset="0"/>
              </a:rPr>
              <a:t>解析をしない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E27D386-85F9-DD4A-39A6-A8DBCC01B91F}"/>
              </a:ext>
            </a:extLst>
          </p:cNvPr>
          <p:cNvSpPr txBox="1"/>
          <p:nvPr/>
        </p:nvSpPr>
        <p:spPr>
          <a:xfrm>
            <a:off x="54708" y="2551837"/>
            <a:ext cx="3391877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データ点はほぼ再現しているが、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他の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x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では振動が大きい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そもそも、すべてのデータ点を通った曲線が望ましい解か？</a:t>
            </a:r>
            <a:br>
              <a:rPr lang="en-US" altLang="ja-JP" b="1" dirty="0">
                <a:latin typeface="Cambria Math" panose="02040503050406030204" pitchFamily="18" charset="0"/>
              </a:rPr>
            </a:br>
            <a:r>
              <a:rPr lang="ja-JP" altLang="en-US" b="1" dirty="0">
                <a:latin typeface="Cambria Math" panose="02040503050406030204" pitchFamily="18" charset="0"/>
              </a:rPr>
              <a:t>　過剰適合？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02C8FD-5B11-6CC4-E84D-57D1AB4B33E1}"/>
              </a:ext>
            </a:extLst>
          </p:cNvPr>
          <p:cNvSpPr txBox="1"/>
          <p:nvPr/>
        </p:nvSpPr>
        <p:spPr>
          <a:xfrm>
            <a:off x="5480137" y="4628481"/>
            <a:ext cx="317931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回帰係数が正負に大きく振動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8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共線性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(collinearity)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121683" y="626522"/>
            <a:ext cx="4532546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共線性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FF0000"/>
                </a:solidFill>
              </a:rPr>
              <a:t>２つの記述子</a:t>
            </a:r>
            <a:r>
              <a:rPr lang="en-US" altLang="ja-JP" sz="1600" b="1" dirty="0">
                <a:solidFill>
                  <a:srgbClr val="FF0000"/>
                </a:solidFill>
              </a:rPr>
              <a:t>A, B</a:t>
            </a:r>
            <a:r>
              <a:rPr lang="ja-JP" altLang="en-US" sz="1600" b="1" dirty="0">
                <a:solidFill>
                  <a:srgbClr val="FF0000"/>
                </a:solidFill>
              </a:rPr>
              <a:t>に線形的な関係</a:t>
            </a:r>
            <a:r>
              <a:rPr lang="ja-JP" altLang="en-US" sz="1600" b="1" dirty="0"/>
              <a:t>がある</a:t>
            </a:r>
            <a:endParaRPr lang="en-US" altLang="ja-JP" sz="16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例： 生年</a:t>
            </a:r>
            <a:r>
              <a:rPr lang="en-US" altLang="ja-JP" sz="1600" b="1" dirty="0"/>
              <a:t>A</a:t>
            </a:r>
            <a:r>
              <a:rPr lang="ja-JP" altLang="en-US" sz="1600" b="1" dirty="0"/>
              <a:t>と数え年</a:t>
            </a:r>
            <a:r>
              <a:rPr lang="en-US" altLang="ja-JP" sz="1600" b="1" dirty="0"/>
              <a:t>B</a:t>
            </a:r>
            <a:endParaRPr lang="en-US" altLang="ja-JP" sz="2000" b="1" dirty="0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4499172A-08F9-47C9-2128-E2408904BE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131841"/>
              </p:ext>
            </p:extLst>
          </p:nvPr>
        </p:nvGraphicFramePr>
        <p:xfrm>
          <a:off x="362724" y="1676385"/>
          <a:ext cx="2020088" cy="1598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044">
                  <a:extLst>
                    <a:ext uri="{9D8B030D-6E8A-4147-A177-3AD203B41FA5}">
                      <a16:colId xmlns:a16="http://schemas.microsoft.com/office/drawing/2014/main" val="4243634556"/>
                    </a:ext>
                  </a:extLst>
                </a:gridCol>
                <a:gridCol w="1010044">
                  <a:extLst>
                    <a:ext uri="{9D8B030D-6E8A-4147-A177-3AD203B41FA5}">
                      <a16:colId xmlns:a16="http://schemas.microsoft.com/office/drawing/2014/main" val="82957747"/>
                    </a:ext>
                  </a:extLst>
                </a:gridCol>
              </a:tblGrid>
              <a:tr h="399612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生年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数え年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8072"/>
                  </a:ext>
                </a:extLst>
              </a:tr>
              <a:tr h="3996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163855"/>
                  </a:ext>
                </a:extLst>
              </a:tr>
              <a:tr h="3996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420153"/>
                  </a:ext>
                </a:extLst>
              </a:tr>
              <a:tr h="399612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147254"/>
                  </a:ext>
                </a:extLst>
              </a:tr>
            </a:tbl>
          </a:graphicData>
        </a:graphic>
      </p:graphicFrame>
      <p:sp>
        <p:nvSpPr>
          <p:cNvPr id="4" name="オブジェクト 2">
            <a:extLst>
              <a:ext uri="{FF2B5EF4-FFF2-40B4-BE49-F238E27FC236}">
                <a16:creationId xmlns:a16="http://schemas.microsoft.com/office/drawing/2014/main" id="{DB6F24F2-8BE3-D0E8-F80B-D09470CEAE01}"/>
              </a:ext>
            </a:extLst>
          </p:cNvPr>
          <p:cNvSpPr txBox="1"/>
          <p:nvPr/>
        </p:nvSpPr>
        <p:spPr bwMode="auto">
          <a:xfrm>
            <a:off x="3818534" y="626522"/>
            <a:ext cx="5145712" cy="1357507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多重共線性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>
                <a:solidFill>
                  <a:srgbClr val="FF0000"/>
                </a:solidFill>
              </a:rPr>
              <a:t>２つ以上の記述子</a:t>
            </a:r>
            <a:r>
              <a:rPr lang="en-US" altLang="ja-JP" sz="1600" b="1" dirty="0">
                <a:solidFill>
                  <a:srgbClr val="FF0000"/>
                </a:solidFill>
              </a:rPr>
              <a:t>A, B, C,  </a:t>
            </a:r>
            <a:r>
              <a:rPr lang="ja-JP" altLang="en-US" sz="1600" b="1" dirty="0">
                <a:solidFill>
                  <a:srgbClr val="FF0000"/>
                </a:solidFill>
              </a:rPr>
              <a:t>･･･に線形的な関係</a:t>
            </a:r>
            <a:r>
              <a:rPr lang="ja-JP" altLang="en-US" sz="1600" b="1" dirty="0"/>
              <a:t>がある</a:t>
            </a:r>
            <a:endParaRPr lang="en-US" altLang="ja-JP" sz="16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例：お小遣いを、テストで８０点以上取ったときに１００円、</a:t>
            </a:r>
            <a:br>
              <a:rPr lang="en-US" altLang="ja-JP" sz="1600" b="1" dirty="0"/>
            </a:br>
            <a:r>
              <a:rPr lang="ja-JP" altLang="en-US" sz="1600" b="1" dirty="0"/>
              <a:t>　　大会で入賞したときに５０円ずつ上げる</a:t>
            </a:r>
            <a:r>
              <a:rPr lang="en-US" altLang="ja-JP" sz="1600" b="1" dirty="0"/>
              <a:t>  </a:t>
            </a:r>
            <a:endParaRPr lang="en-US" altLang="ja-JP" sz="2000" b="1" dirty="0"/>
          </a:p>
        </p:txBody>
      </p:sp>
      <p:graphicFrame>
        <p:nvGraphicFramePr>
          <p:cNvPr id="5" name="表 6">
            <a:extLst>
              <a:ext uri="{FF2B5EF4-FFF2-40B4-BE49-F238E27FC236}">
                <a16:creationId xmlns:a16="http://schemas.microsoft.com/office/drawing/2014/main" id="{B7748E50-6E73-7F1F-6F63-1E78AF4E0F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842408"/>
              </p:ext>
            </p:extLst>
          </p:nvPr>
        </p:nvGraphicFramePr>
        <p:xfrm>
          <a:off x="4248730" y="1903354"/>
          <a:ext cx="3865704" cy="2618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568">
                  <a:extLst>
                    <a:ext uri="{9D8B030D-6E8A-4147-A177-3AD203B41FA5}">
                      <a16:colId xmlns:a16="http://schemas.microsoft.com/office/drawing/2014/main" val="693707538"/>
                    </a:ext>
                  </a:extLst>
                </a:gridCol>
                <a:gridCol w="1288568">
                  <a:extLst>
                    <a:ext uri="{9D8B030D-6E8A-4147-A177-3AD203B41FA5}">
                      <a16:colId xmlns:a16="http://schemas.microsoft.com/office/drawing/2014/main" val="3204021906"/>
                    </a:ext>
                  </a:extLst>
                </a:gridCol>
                <a:gridCol w="1288568">
                  <a:extLst>
                    <a:ext uri="{9D8B030D-6E8A-4147-A177-3AD203B41FA5}">
                      <a16:colId xmlns:a16="http://schemas.microsoft.com/office/drawing/2014/main" val="3689184963"/>
                    </a:ext>
                  </a:extLst>
                </a:gridCol>
              </a:tblGrid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80</a:t>
                      </a:r>
                      <a:r>
                        <a:rPr kumimoji="1" lang="ja-JP" altLang="en-US" dirty="0"/>
                        <a:t>点以上の回数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入賞回数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お小遣い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536286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978835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105171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583925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350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285758"/>
                  </a:ext>
                </a:extLst>
              </a:tr>
              <a:tr h="39568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805039"/>
                  </a:ext>
                </a:extLst>
              </a:tr>
            </a:tbl>
          </a:graphicData>
        </a:graphic>
      </p:graphicFrame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21C4800-0D21-EAC4-7D6B-D68F591B0357}"/>
              </a:ext>
            </a:extLst>
          </p:cNvPr>
          <p:cNvSpPr txBox="1"/>
          <p:nvPr/>
        </p:nvSpPr>
        <p:spPr bwMode="auto">
          <a:xfrm>
            <a:off x="55766" y="4544487"/>
            <a:ext cx="4532546" cy="2009472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記述子 </a:t>
            </a:r>
            <a:r>
              <a:rPr lang="en-US" altLang="ja-JP" sz="2000" b="1" dirty="0"/>
              <a:t>αA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+ (1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–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α)(2024 – B)</a:t>
            </a:r>
            <a:br>
              <a:rPr lang="en-US" altLang="ja-JP" sz="2000" b="1" dirty="0"/>
            </a:br>
            <a:r>
              <a:rPr lang="ja-JP" altLang="en-US" sz="2000" b="1" dirty="0"/>
              <a:t>は </a:t>
            </a:r>
            <a:r>
              <a:rPr lang="en-US" altLang="ja-JP" sz="2000" b="1" dirty="0"/>
              <a:t>α</a:t>
            </a:r>
            <a:r>
              <a:rPr lang="ja-JP" altLang="en-US" sz="2000" b="1" dirty="0"/>
              <a:t> が違っても同じ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記述子の重みが</a:t>
            </a:r>
            <a:r>
              <a:rPr lang="en-US" altLang="ja-JP" sz="2000" b="1" dirty="0"/>
              <a:t>α</a:t>
            </a:r>
            <a:r>
              <a:rPr lang="ja-JP" altLang="en-US" sz="2000" b="1" dirty="0"/>
              <a:t>分不定になる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重みを計算する線形回帰の方程式</a:t>
            </a:r>
            <a:br>
              <a:rPr lang="en-US" altLang="ja-JP" sz="2000" b="1" dirty="0"/>
            </a:br>
            <a:r>
              <a:rPr lang="ja-JP" altLang="en-US" sz="2000" b="1" dirty="0"/>
              <a:t>　</a:t>
            </a:r>
            <a:r>
              <a:rPr lang="en-US" altLang="ja-JP" sz="2000" b="1" dirty="0"/>
              <a:t>XA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=</a:t>
            </a:r>
            <a:r>
              <a:rPr lang="ja-JP" altLang="en-US" sz="2000" b="1" dirty="0"/>
              <a:t> </a:t>
            </a:r>
            <a:r>
              <a:rPr lang="en-US" altLang="ja-JP" sz="2000" b="1" dirty="0"/>
              <a:t>Y</a:t>
            </a:r>
            <a:r>
              <a:rPr lang="ja-JP" altLang="en-US" sz="2000" b="1" dirty="0"/>
              <a:t> で 行列 </a:t>
            </a:r>
            <a:r>
              <a:rPr lang="en-US" altLang="ja-JP" sz="2000" b="1" dirty="0"/>
              <a:t>X</a:t>
            </a:r>
            <a:r>
              <a:rPr lang="ja-JP" altLang="en-US" sz="2000" b="1" dirty="0"/>
              <a:t> が逆行列を持たない 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E65C48F1-9CF6-C255-61D0-8FE5A29C40DF}"/>
              </a:ext>
            </a:extLst>
          </p:cNvPr>
          <p:cNvSpPr/>
          <p:nvPr/>
        </p:nvSpPr>
        <p:spPr>
          <a:xfrm>
            <a:off x="4446969" y="5791513"/>
            <a:ext cx="428822" cy="379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オブジェクト 2">
            <a:extLst>
              <a:ext uri="{FF2B5EF4-FFF2-40B4-BE49-F238E27FC236}">
                <a16:creationId xmlns:a16="http://schemas.microsoft.com/office/drawing/2014/main" id="{82106058-3C51-FA5E-857F-F3B002A9B15F}"/>
              </a:ext>
            </a:extLst>
          </p:cNvPr>
          <p:cNvSpPr txBox="1"/>
          <p:nvPr/>
        </p:nvSpPr>
        <p:spPr bwMode="auto">
          <a:xfrm>
            <a:off x="4830554" y="5166095"/>
            <a:ext cx="4209416" cy="1735152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正則でない </a:t>
            </a:r>
            <a:r>
              <a:rPr lang="en-US" altLang="ja-JP" sz="2000" b="1" dirty="0"/>
              <a:t>X</a:t>
            </a:r>
            <a:r>
              <a:rPr lang="ja-JP" altLang="en-US" sz="2000" b="1" dirty="0"/>
              <a:t> について</a:t>
            </a:r>
            <a:br>
              <a:rPr lang="en-US" altLang="ja-JP" sz="2000" b="1" dirty="0"/>
            </a:br>
            <a:r>
              <a:rPr lang="en-US" altLang="ja-JP" sz="2000" b="1" dirty="0">
                <a:solidFill>
                  <a:srgbClr val="FF0000"/>
                </a:solidFill>
              </a:rPr>
              <a:t>X</a:t>
            </a:r>
            <a:r>
              <a:rPr lang="ja-JP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</a:rPr>
              <a:t>+</a:t>
            </a:r>
            <a:r>
              <a:rPr lang="ja-JP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ja-JP" sz="2000" b="1" dirty="0" err="1">
                <a:solidFill>
                  <a:srgbClr val="FF0000"/>
                </a:solidFill>
              </a:rPr>
              <a:t>λI</a:t>
            </a:r>
            <a:r>
              <a:rPr lang="ja-JP" altLang="en-US" sz="2000" b="1" dirty="0">
                <a:solidFill>
                  <a:srgbClr val="FF0000"/>
                </a:solidFill>
              </a:rPr>
              <a:t> </a:t>
            </a:r>
            <a:r>
              <a:rPr lang="ja-JP" altLang="en-US" sz="2000" b="1" dirty="0"/>
              <a:t>が正定値行列になるように</a:t>
            </a:r>
            <a:br>
              <a:rPr lang="en-US" altLang="ja-JP" sz="2000" b="1" dirty="0"/>
            </a:br>
            <a:r>
              <a:rPr lang="ja-JP" altLang="en-US" sz="2000" b="1" dirty="0"/>
              <a:t>正数 </a:t>
            </a:r>
            <a:r>
              <a:rPr lang="en-US" altLang="ja-JP" sz="2000" b="1" dirty="0"/>
              <a:t>λ</a:t>
            </a:r>
            <a:r>
              <a:rPr lang="ja-JP" altLang="en-US" sz="2000" b="1" dirty="0"/>
              <a:t> を選ぶことができる</a:t>
            </a:r>
            <a:r>
              <a:rPr lang="en-US" altLang="ja-JP" sz="2000" b="1" dirty="0"/>
              <a:t>:</a:t>
            </a:r>
            <a:r>
              <a:rPr lang="ja-JP" altLang="en-US" sz="2000" b="1" dirty="0"/>
              <a:t> 正則化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　</a:t>
            </a:r>
            <a:r>
              <a:rPr lang="en-US" altLang="ja-JP" sz="1600" b="1" dirty="0"/>
              <a:t>※</a:t>
            </a:r>
            <a:r>
              <a:rPr lang="ja-JP" altLang="en-US" sz="1600" b="1" dirty="0"/>
              <a:t> 正則</a:t>
            </a:r>
            <a:r>
              <a:rPr lang="en-US" altLang="ja-JP" sz="1600" b="1" dirty="0"/>
              <a:t>:</a:t>
            </a:r>
            <a:r>
              <a:rPr lang="ja-JP" altLang="en-US" sz="1600" b="1" dirty="0"/>
              <a:t> 素性の良い性質を持っていること。　</a:t>
            </a:r>
            <a:endParaRPr lang="en-US" altLang="ja-JP" sz="16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b="1" dirty="0"/>
              <a:t>　　　微分可能、逆数を持つ、など</a:t>
            </a:r>
            <a:endParaRPr lang="en-US" altLang="ja-JP" sz="16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98A14C1-2A1C-7C84-B688-39F19E3C1830}"/>
              </a:ext>
            </a:extLst>
          </p:cNvPr>
          <p:cNvSpPr txBox="1"/>
          <p:nvPr/>
        </p:nvSpPr>
        <p:spPr>
          <a:xfrm>
            <a:off x="1135684" y="3225823"/>
            <a:ext cx="232213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altLang="ja-JP" sz="2800" b="1" dirty="0"/>
              <a:t>B</a:t>
            </a:r>
            <a:r>
              <a:rPr lang="ja-JP" altLang="en-US" sz="2800" b="1" dirty="0"/>
              <a:t> ＝</a:t>
            </a:r>
            <a:r>
              <a:rPr lang="en-US" altLang="ja-JP" sz="2800" b="1" dirty="0"/>
              <a:t>2024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–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A</a:t>
            </a:r>
            <a:endParaRPr lang="ja-JP" altLang="en-US" sz="28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ED14656-3DBE-4442-9C10-8269DD17D7C6}"/>
              </a:ext>
            </a:extLst>
          </p:cNvPr>
          <p:cNvSpPr txBox="1"/>
          <p:nvPr/>
        </p:nvSpPr>
        <p:spPr>
          <a:xfrm>
            <a:off x="6194613" y="4473157"/>
            <a:ext cx="2586664" cy="4675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2800" b="1" dirty="0"/>
              <a:t>C</a:t>
            </a:r>
            <a:r>
              <a:rPr lang="ja-JP" altLang="en-US" sz="2800" b="1" dirty="0"/>
              <a:t> ＝ </a:t>
            </a:r>
            <a:r>
              <a:rPr lang="en-US" altLang="ja-JP" sz="2800" b="1" dirty="0"/>
              <a:t>100A + 50B</a:t>
            </a:r>
          </a:p>
        </p:txBody>
      </p:sp>
    </p:spTree>
    <p:extLst>
      <p:ext uri="{BB962C8B-B14F-4D97-AF65-F5344CB8AC3E}">
        <p14:creationId xmlns:p14="http://schemas.microsoft.com/office/powerpoint/2010/main" val="326935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関数ベクトルの共線性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30EB63F-6C77-115E-E625-6775CBFEC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4995" y="2745700"/>
            <a:ext cx="4640989" cy="3965233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478EB36-2774-9747-6441-4A24FEC770E1}"/>
              </a:ext>
            </a:extLst>
          </p:cNvPr>
          <p:cNvSpPr txBox="1"/>
          <p:nvPr/>
        </p:nvSpPr>
        <p:spPr>
          <a:xfrm>
            <a:off x="195262" y="661910"/>
            <a:ext cx="8859837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関数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i="1" baseline="-25000" dirty="0"/>
              <a:t>i</a:t>
            </a:r>
            <a:r>
              <a:rPr lang="en-US" altLang="ja-JP" dirty="0"/>
              <a:t>):</a:t>
            </a:r>
            <a:r>
              <a:rPr lang="ja-JP" altLang="en-US" dirty="0"/>
              <a:t> </a:t>
            </a:r>
            <a:r>
              <a:rPr lang="en-US" altLang="ja-JP" i="1" dirty="0"/>
              <a:t>N</a:t>
            </a:r>
            <a:r>
              <a:rPr lang="ja-JP" altLang="en-US" dirty="0"/>
              <a:t>個のデータの組 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i="1" baseline="-25000" dirty="0">
                <a:solidFill>
                  <a:srgbClr val="FF0000"/>
                </a:solidFill>
              </a:rPr>
              <a:t>i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 を </a:t>
            </a:r>
            <a:r>
              <a:rPr lang="en-US" altLang="ja-JP" b="1" i="1" dirty="0">
                <a:solidFill>
                  <a:srgbClr val="FF0000"/>
                </a:solidFill>
              </a:rPr>
              <a:t>N</a:t>
            </a:r>
            <a:r>
              <a:rPr lang="ja-JP" altLang="en-US" b="1" dirty="0">
                <a:solidFill>
                  <a:srgbClr val="FF0000"/>
                </a:solidFill>
              </a:rPr>
              <a:t>次元ベクトル</a:t>
            </a:r>
            <a:r>
              <a:rPr lang="ja-JP" altLang="en-US" dirty="0"/>
              <a:t>と考えると、</a:t>
            </a:r>
            <a:br>
              <a:rPr lang="en-US" altLang="ja-JP" dirty="0"/>
            </a:br>
            <a:r>
              <a:rPr lang="ja-JP" altLang="en-US" dirty="0"/>
              <a:t>　　　　　　 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i="1" baseline="-25000" dirty="0"/>
              <a:t>i</a:t>
            </a:r>
            <a:r>
              <a:rPr lang="en-US" altLang="ja-JP" dirty="0"/>
              <a:t>)</a:t>
            </a:r>
            <a:r>
              <a:rPr lang="ja-JP" altLang="en-US" dirty="0"/>
              <a:t> の組 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f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i="1" baseline="-25000" dirty="0">
                <a:solidFill>
                  <a:srgbClr val="FF0000"/>
                </a:solidFill>
              </a:rPr>
              <a:t>i</a:t>
            </a:r>
            <a:r>
              <a:rPr lang="en-US" altLang="ja-JP" b="1" dirty="0">
                <a:solidFill>
                  <a:srgbClr val="FF0000"/>
                </a:solidFill>
              </a:rPr>
              <a:t>))</a:t>
            </a:r>
            <a:r>
              <a:rPr lang="ja-JP" altLang="en-US" b="1" dirty="0">
                <a:solidFill>
                  <a:srgbClr val="FF0000"/>
                </a:solidFill>
              </a:rPr>
              <a:t> も </a:t>
            </a:r>
            <a:r>
              <a:rPr lang="en-US" altLang="ja-JP" b="1" i="1" dirty="0">
                <a:solidFill>
                  <a:srgbClr val="FF0000"/>
                </a:solidFill>
              </a:rPr>
              <a:t>N</a:t>
            </a:r>
            <a:r>
              <a:rPr lang="ja-JP" altLang="en-US" b="1" dirty="0">
                <a:solidFill>
                  <a:srgbClr val="FF0000"/>
                </a:solidFill>
              </a:rPr>
              <a:t>次元ベクトル</a:t>
            </a:r>
            <a:r>
              <a:rPr lang="ja-JP" altLang="en-US" dirty="0"/>
              <a:t>として考えられる</a:t>
            </a:r>
            <a:endParaRPr lang="en-US" altLang="ja-JP" dirty="0"/>
          </a:p>
          <a:p>
            <a:r>
              <a:rPr lang="ja-JP" altLang="en-US" dirty="0"/>
              <a:t>連続関数 </a:t>
            </a:r>
            <a:r>
              <a:rPr lang="en-US" altLang="ja-JP" i="1" dirty="0"/>
              <a:t>f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dirty="0"/>
              <a:t>):</a:t>
            </a:r>
            <a:r>
              <a:rPr lang="ja-JP" altLang="en-US" dirty="0"/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、</a:t>
            </a:r>
            <a:r>
              <a:rPr lang="en-US" altLang="ja-JP" b="1" i="1" dirty="0">
                <a:solidFill>
                  <a:srgbClr val="FF0000"/>
                </a:solidFill>
              </a:rPr>
              <a:t>f</a:t>
            </a:r>
            <a:r>
              <a:rPr lang="en-US" altLang="ja-JP" b="1" dirty="0">
                <a:solidFill>
                  <a:srgbClr val="FF0000"/>
                </a:solidFill>
              </a:rPr>
              <a:t>(</a:t>
            </a:r>
            <a:r>
              <a:rPr lang="en-US" altLang="ja-JP" b="1" i="1" dirty="0">
                <a:solidFill>
                  <a:srgbClr val="FF0000"/>
                </a:solidFill>
              </a:rPr>
              <a:t>x</a:t>
            </a:r>
            <a:r>
              <a:rPr lang="en-US" altLang="ja-JP" b="1" dirty="0">
                <a:solidFill>
                  <a:srgbClr val="FF0000"/>
                </a:solidFill>
              </a:rPr>
              <a:t>)</a:t>
            </a:r>
            <a:r>
              <a:rPr lang="ja-JP" altLang="en-US" b="1" dirty="0">
                <a:solidFill>
                  <a:srgbClr val="FF0000"/>
                </a:solidFill>
              </a:rPr>
              <a:t> は無限次元ベクトル</a:t>
            </a:r>
            <a:endParaRPr lang="en-US" altLang="ja-JP" b="1" dirty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lang="ja-JP" altLang="en-US" dirty="0"/>
              <a:t>ファイル： 関数ベクトルの共線性</a:t>
            </a:r>
            <a:r>
              <a:rPr lang="en-US" altLang="ja-JP" dirty="0"/>
              <a:t>.xlsx</a:t>
            </a:r>
          </a:p>
          <a:p>
            <a:r>
              <a:rPr lang="ja-JP" altLang="en-US" dirty="0"/>
              <a:t>　</a:t>
            </a:r>
            <a:r>
              <a:rPr lang="en-US" altLang="ja-JP" i="1" dirty="0"/>
              <a:t>x</a:t>
            </a:r>
            <a:r>
              <a:rPr lang="en-US" altLang="ja-JP" baseline="-25000" dirty="0"/>
              <a:t>0 </a:t>
            </a:r>
            <a:r>
              <a:rPr lang="ja-JP" altLang="en-US" dirty="0"/>
              <a:t>の前後 </a:t>
            </a:r>
            <a:r>
              <a:rPr lang="en-US" altLang="ja-JP" i="1" dirty="0"/>
              <a:t>x</a:t>
            </a:r>
            <a:r>
              <a:rPr lang="en-US" altLang="ja-JP" baseline="-25000" dirty="0"/>
              <a:t>0 </a:t>
            </a:r>
            <a:r>
              <a:rPr lang="en-US" altLang="ja-JP" dirty="0"/>
              <a:t>– </a:t>
            </a:r>
            <a:r>
              <a:rPr lang="en-US" altLang="ja-JP" i="1" dirty="0"/>
              <a:t>h</a:t>
            </a:r>
            <a:r>
              <a:rPr lang="ja-JP" altLang="en-US" dirty="0"/>
              <a:t>、</a:t>
            </a:r>
            <a:r>
              <a:rPr lang="en-US" altLang="ja-JP" i="1" dirty="0"/>
              <a:t>x</a:t>
            </a:r>
            <a:r>
              <a:rPr lang="en-US" altLang="ja-JP" baseline="-25000" dirty="0"/>
              <a:t>0 </a:t>
            </a:r>
            <a:r>
              <a:rPr lang="en-US" altLang="ja-JP" dirty="0"/>
              <a:t>+ </a:t>
            </a:r>
            <a:r>
              <a:rPr lang="en-US" altLang="ja-JP" i="1" dirty="0"/>
              <a:t>h</a:t>
            </a:r>
            <a:r>
              <a:rPr lang="ja-JP" altLang="en-US" dirty="0"/>
              <a:t> </a:t>
            </a:r>
            <a:r>
              <a:rPr lang="en-US" altLang="ja-JP" dirty="0"/>
              <a:t>(</a:t>
            </a:r>
            <a:r>
              <a:rPr lang="en-US" altLang="ja-JP" i="1" dirty="0"/>
              <a:t>h</a:t>
            </a:r>
            <a:r>
              <a:rPr lang="ja-JP" altLang="en-US" dirty="0"/>
              <a:t> </a:t>
            </a:r>
            <a:r>
              <a:rPr lang="en-US" altLang="ja-JP" dirty="0"/>
              <a:t>&lt;&lt;</a:t>
            </a:r>
            <a:r>
              <a:rPr lang="ja-JP" altLang="en-US" dirty="0"/>
              <a:t> </a:t>
            </a:r>
            <a:r>
              <a:rPr lang="en-US" altLang="ja-JP" i="1" dirty="0"/>
              <a:t>w</a:t>
            </a:r>
            <a:r>
              <a:rPr lang="en-US" altLang="ja-JP" dirty="0"/>
              <a:t>)</a:t>
            </a:r>
            <a:r>
              <a:rPr lang="ja-JP" altLang="en-US" dirty="0"/>
              <a:t> のガウス基底関数 </a:t>
            </a:r>
            <a:r>
              <a:rPr lang="en-US" altLang="ja-JP" dirty="0"/>
              <a:t>(</a:t>
            </a:r>
            <a:r>
              <a:rPr lang="ja-JP" altLang="en-US" dirty="0"/>
              <a:t>動径基底関数 </a:t>
            </a:r>
            <a:r>
              <a:rPr lang="en-US" altLang="ja-JP" dirty="0"/>
              <a:t>RBF)</a:t>
            </a:r>
            <a:r>
              <a:rPr lang="ja-JP" altLang="en-US" dirty="0"/>
              <a:t> </a:t>
            </a:r>
            <a:r>
              <a:rPr lang="en-US" altLang="ja-JP" i="1" dirty="0"/>
              <a:t>G</a:t>
            </a:r>
            <a:r>
              <a:rPr lang="en-US" altLang="ja-JP" dirty="0"/>
              <a:t>(</a:t>
            </a:r>
            <a:r>
              <a:rPr lang="en-US" altLang="ja-JP" i="1" dirty="0"/>
              <a:t>x</a:t>
            </a:r>
            <a:r>
              <a:rPr lang="en-US" altLang="ja-JP" dirty="0"/>
              <a:t>) </a:t>
            </a:r>
            <a:r>
              <a:rPr lang="ja-JP" altLang="en-US" dirty="0"/>
              <a:t>の</a:t>
            </a:r>
            <a:br>
              <a:rPr lang="en-US" altLang="ja-JP" dirty="0"/>
            </a:br>
            <a:r>
              <a:rPr lang="ja-JP" altLang="en-US" dirty="0"/>
              <a:t>　平均として </a:t>
            </a:r>
            <a:r>
              <a:rPr lang="en-US" altLang="ja-JP" i="1" dirty="0"/>
              <a:t>x</a:t>
            </a:r>
            <a:r>
              <a:rPr lang="en-US" altLang="ja-JP" baseline="-25000" dirty="0"/>
              <a:t>0</a:t>
            </a:r>
            <a:r>
              <a:rPr lang="en-US" altLang="ja-JP" dirty="0"/>
              <a:t> </a:t>
            </a:r>
            <a:r>
              <a:rPr lang="ja-JP" altLang="en-US" dirty="0"/>
              <a:t>の</a:t>
            </a:r>
            <a:r>
              <a:rPr lang="en-US" altLang="ja-JP" dirty="0"/>
              <a:t>RBF</a:t>
            </a:r>
            <a:r>
              <a:rPr lang="ja-JP" altLang="en-US" dirty="0"/>
              <a:t>は近似できる</a:t>
            </a:r>
            <a:endParaRPr lang="en-US" altLang="ja-JP" dirty="0"/>
          </a:p>
          <a:p>
            <a:r>
              <a:rPr lang="ja-JP" altLang="en-US" dirty="0"/>
              <a:t>　　　　　　　</a:t>
            </a:r>
            <a:r>
              <a:rPr lang="ja-JP" altLang="en-US" b="1" dirty="0"/>
              <a:t>　　　　　　</a:t>
            </a:r>
            <a:r>
              <a:rPr lang="en-US" altLang="ja-JP" b="1" i="1" dirty="0"/>
              <a:t>G</a:t>
            </a:r>
            <a:r>
              <a:rPr lang="en-US" altLang="ja-JP" b="1" dirty="0"/>
              <a:t>(</a:t>
            </a:r>
            <a:r>
              <a:rPr lang="en-US" altLang="ja-JP" b="1" i="1" dirty="0"/>
              <a:t>x</a:t>
            </a:r>
            <a:r>
              <a:rPr lang="en-US" altLang="ja-JP" b="1" baseline="-25000" dirty="0"/>
              <a:t>0</a:t>
            </a:r>
            <a:r>
              <a:rPr lang="en-US" altLang="ja-JP" b="1" dirty="0"/>
              <a:t>)</a:t>
            </a:r>
            <a:r>
              <a:rPr lang="ja-JP" altLang="en-US" b="1" dirty="0"/>
              <a:t> </a:t>
            </a:r>
            <a:r>
              <a:rPr lang="en-US" altLang="ja-JP" b="1" dirty="0"/>
              <a:t>~</a:t>
            </a:r>
            <a:r>
              <a:rPr lang="ja-JP" altLang="en-US" b="1" dirty="0"/>
              <a:t> </a:t>
            </a:r>
            <a:r>
              <a:rPr lang="en-US" altLang="ja-JP" b="1" dirty="0"/>
              <a:t>(</a:t>
            </a:r>
            <a:r>
              <a:rPr lang="en-US" altLang="ja-JP" b="1" i="1" dirty="0"/>
              <a:t>G</a:t>
            </a:r>
            <a:r>
              <a:rPr lang="en-US" altLang="ja-JP" b="1" dirty="0"/>
              <a:t>(</a:t>
            </a:r>
            <a:r>
              <a:rPr lang="en-US" altLang="ja-JP" b="1" i="1" dirty="0"/>
              <a:t>x</a:t>
            </a:r>
            <a:r>
              <a:rPr lang="en-US" altLang="ja-JP" b="1" baseline="-25000" dirty="0"/>
              <a:t>0</a:t>
            </a:r>
            <a:r>
              <a:rPr lang="en-US" altLang="ja-JP" b="1" dirty="0"/>
              <a:t> – </a:t>
            </a:r>
            <a:r>
              <a:rPr lang="en-US" altLang="ja-JP" b="1" i="1" dirty="0"/>
              <a:t>h </a:t>
            </a:r>
            <a:r>
              <a:rPr lang="en-US" altLang="ja-JP" b="1" dirty="0"/>
              <a:t>) + </a:t>
            </a:r>
            <a:r>
              <a:rPr lang="en-US" altLang="ja-JP" b="1" i="1" dirty="0"/>
              <a:t>G</a:t>
            </a:r>
            <a:r>
              <a:rPr lang="en-US" altLang="ja-JP" b="1" dirty="0"/>
              <a:t>(</a:t>
            </a:r>
            <a:r>
              <a:rPr lang="en-US" altLang="ja-JP" b="1" i="1" dirty="0"/>
              <a:t>x</a:t>
            </a:r>
            <a:r>
              <a:rPr lang="en-US" altLang="ja-JP" b="1" baseline="-25000" dirty="0"/>
              <a:t>0</a:t>
            </a:r>
            <a:r>
              <a:rPr lang="en-US" altLang="ja-JP" b="1" dirty="0"/>
              <a:t> + </a:t>
            </a:r>
            <a:r>
              <a:rPr lang="en-US" altLang="ja-JP" b="1" i="1" dirty="0"/>
              <a:t>h</a:t>
            </a:r>
            <a:r>
              <a:rPr lang="en-US" altLang="ja-JP" b="1" dirty="0"/>
              <a:t>)) / 2   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1906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kern="0" dirty="0">
                <a:solidFill>
                  <a:srgbClr val="0000FF"/>
                </a:solidFill>
                <a:latin typeface="Times New Roman"/>
                <a:ea typeface="ＭＳ Ｐゴシック"/>
              </a:rPr>
              <a:t>相関係数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478EB36-2774-9747-6441-4A24FEC770E1}"/>
                  </a:ext>
                </a:extLst>
              </p:cNvPr>
              <p:cNvSpPr txBox="1"/>
              <p:nvPr/>
            </p:nvSpPr>
            <p:spPr>
              <a:xfrm>
                <a:off x="195262" y="714375"/>
                <a:ext cx="8859837" cy="11445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b="1" i="1" dirty="0"/>
                  <a:t>k</a:t>
                </a:r>
                <a:r>
                  <a:rPr lang="ja-JP" altLang="en-US" b="1" dirty="0"/>
                  <a:t>番目の記述子ベクトル </a:t>
                </a:r>
                <a:r>
                  <a:rPr lang="en-US" altLang="ja-JP" b="1" i="1" dirty="0"/>
                  <a:t>A</a:t>
                </a:r>
                <a:r>
                  <a:rPr lang="en-US" altLang="ja-JP" b="1" baseline="30000" dirty="0"/>
                  <a:t>(</a:t>
                </a:r>
                <a:r>
                  <a:rPr lang="en-US" altLang="ja-JP" b="1" i="1" baseline="30000" dirty="0"/>
                  <a:t>k</a:t>
                </a:r>
                <a:r>
                  <a:rPr lang="en-US" altLang="ja-JP" b="1" baseline="30000" dirty="0"/>
                  <a:t>)</a:t>
                </a:r>
                <a:r>
                  <a:rPr lang="ja-JP" altLang="en-US" b="1" dirty="0"/>
                  <a:t> と </a:t>
                </a:r>
                <a:r>
                  <a:rPr lang="en-US" altLang="ja-JP" b="1" i="1" dirty="0"/>
                  <a:t>B</a:t>
                </a:r>
                <a:r>
                  <a:rPr lang="en-US" altLang="ja-JP" b="1" baseline="30000" dirty="0"/>
                  <a:t> (</a:t>
                </a:r>
                <a:r>
                  <a:rPr lang="en-US" altLang="ja-JP" b="1" i="1" baseline="30000" dirty="0"/>
                  <a:t>k</a:t>
                </a:r>
                <a:r>
                  <a:rPr lang="en-US" altLang="ja-JP" b="1" baseline="30000" dirty="0"/>
                  <a:t>)</a:t>
                </a:r>
                <a:r>
                  <a:rPr lang="ja-JP" altLang="en-US" b="1" dirty="0"/>
                  <a:t> </a:t>
                </a:r>
                <a:r>
                  <a:rPr lang="en-US" altLang="ja-JP" b="1" dirty="0"/>
                  <a:t>(</a:t>
                </a:r>
                <a:r>
                  <a:rPr lang="ja-JP" altLang="en-US" b="1" dirty="0"/>
                  <a:t>要素はデータの</a:t>
                </a:r>
                <a:r>
                  <a:rPr lang="en-US" altLang="ja-JP" b="1" dirty="0"/>
                  <a:t>k</a:t>
                </a:r>
                <a:r>
                  <a:rPr lang="ja-JP" altLang="en-US" b="1" dirty="0"/>
                  <a:t>番目の記述子の値</a:t>
                </a:r>
                <a:r>
                  <a:rPr lang="en-US" altLang="ja-JP" b="1" dirty="0"/>
                  <a:t>)</a:t>
                </a:r>
              </a:p>
              <a:p>
                <a:r>
                  <a:rPr lang="ja-JP" altLang="en-US" b="1" dirty="0"/>
                  <a:t>　　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相関係数</a:t>
                </a:r>
                <a:r>
                  <a:rPr lang="en-US" altLang="ja-JP" b="1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  <m:sSup>
                          <m:sSupPr>
                            <m:ctrlP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  <m:sup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ja-JP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p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ja-JP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p>
                                <m:r>
                                  <a:rPr lang="en-US" altLang="ja-JP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ja-JP" b="1" dirty="0">
                    <a:solidFill>
                      <a:srgbClr val="FF0000"/>
                    </a:solidFill>
                  </a:rPr>
                  <a:t> cos(</a:t>
                </a:r>
                <a:r>
                  <a:rPr lang="en-US" altLang="ja-JP" b="1" i="1" dirty="0">
                    <a:solidFill>
                      <a:srgbClr val="FF0000"/>
                    </a:solidFill>
                  </a:rPr>
                  <a:t>A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(</a:t>
                </a:r>
                <a:r>
                  <a:rPr lang="en-US" altLang="ja-JP" b="1" i="1" baseline="30000" dirty="0">
                    <a:solidFill>
                      <a:srgbClr val="FF0000"/>
                    </a:solidFill>
                  </a:rPr>
                  <a:t>k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)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 と </a:t>
                </a:r>
                <a:r>
                  <a:rPr lang="en-US" altLang="ja-JP" b="1" i="1" dirty="0">
                    <a:solidFill>
                      <a:srgbClr val="FF0000"/>
                    </a:solidFill>
                  </a:rPr>
                  <a:t>B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 (</a:t>
                </a:r>
                <a:r>
                  <a:rPr lang="en-US" altLang="ja-JP" b="1" i="1" baseline="30000" dirty="0">
                    <a:solidFill>
                      <a:srgbClr val="FF0000"/>
                    </a:solidFill>
                  </a:rPr>
                  <a:t>k</a:t>
                </a:r>
                <a:r>
                  <a:rPr lang="en-US" altLang="ja-JP" b="1" baseline="30000" dirty="0">
                    <a:solidFill>
                      <a:srgbClr val="FF0000"/>
                    </a:solidFill>
                  </a:rPr>
                  <a:t>)</a:t>
                </a:r>
                <a:r>
                  <a:rPr lang="ja-JP" altLang="en-US" b="1" dirty="0">
                    <a:solidFill>
                      <a:srgbClr val="FF0000"/>
                    </a:solidFill>
                  </a:rPr>
                  <a:t>の成す角</a:t>
                </a:r>
                <a:r>
                  <a:rPr lang="en-US" altLang="ja-JP" b="1" dirty="0">
                    <a:solidFill>
                      <a:srgbClr val="FF0000"/>
                    </a:solidFill>
                  </a:rPr>
                  <a:t>)</a:t>
                </a:r>
              </a:p>
              <a:p>
                <a:r>
                  <a:rPr lang="en-US" altLang="ja-JP" b="1" dirty="0"/>
                  <a:t>   </a:t>
                </a:r>
                <a:endParaRPr lang="ja-JP" altLang="en-US" b="1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478EB36-2774-9747-6441-4A24FEC77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62" y="714375"/>
                <a:ext cx="8859837" cy="1144544"/>
              </a:xfrm>
              <a:prstGeom prst="rect">
                <a:avLst/>
              </a:prstGeom>
              <a:blipFill>
                <a:blip r:embed="rId3"/>
                <a:stretch>
                  <a:fillRect l="-551" t="-372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9E67702A-FD27-DF37-3B4A-142B4B785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161" y="2553907"/>
            <a:ext cx="2731504" cy="241782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FFF271F-63DB-D9A5-742D-819FE98D1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544" y="2553907"/>
            <a:ext cx="2731504" cy="241782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F8F1D5D-B38C-185C-CAD1-86D839905E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0016" y="2553907"/>
            <a:ext cx="2731504" cy="241782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00CA31-1D2C-15CB-F00D-4B3C6D88EE07}"/>
              </a:ext>
            </a:extLst>
          </p:cNvPr>
          <p:cNvSpPr txBox="1"/>
          <p:nvPr/>
        </p:nvSpPr>
        <p:spPr>
          <a:xfrm>
            <a:off x="661269" y="1950822"/>
            <a:ext cx="19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h = 0.1</a:t>
            </a:r>
            <a:r>
              <a:rPr lang="en-US" altLang="ja-JP" b="1" dirty="0"/>
              <a:t>, w = 1.0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R = 0.980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0E46D71-4924-7FD3-49FC-BA7017B1EE6E}"/>
              </a:ext>
            </a:extLst>
          </p:cNvPr>
          <p:cNvSpPr txBox="1"/>
          <p:nvPr/>
        </p:nvSpPr>
        <p:spPr>
          <a:xfrm>
            <a:off x="3697851" y="1931601"/>
            <a:ext cx="19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h = 0.4</a:t>
            </a:r>
            <a:r>
              <a:rPr lang="en-US" altLang="ja-JP" b="1" dirty="0"/>
              <a:t>, w = 1.0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R = 0.726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18184C8-9286-BEF3-0D6E-1D8270E09E09}"/>
              </a:ext>
            </a:extLst>
          </p:cNvPr>
          <p:cNvSpPr txBox="1"/>
          <p:nvPr/>
        </p:nvSpPr>
        <p:spPr>
          <a:xfrm>
            <a:off x="6340267" y="1931601"/>
            <a:ext cx="19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h = 0.8</a:t>
            </a:r>
            <a:r>
              <a:rPr lang="en-US" altLang="ja-JP" b="1" dirty="0"/>
              <a:t>, w = 1.0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R = 0.278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FD844CE-2B68-2137-E797-8A33B24BDB91}"/>
              </a:ext>
            </a:extLst>
          </p:cNvPr>
          <p:cNvSpPr txBox="1"/>
          <p:nvPr/>
        </p:nvSpPr>
        <p:spPr>
          <a:xfrm>
            <a:off x="576262" y="5438775"/>
            <a:ext cx="80904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相関係数の絶対値が１に近い記述子</a:t>
            </a:r>
            <a:r>
              <a:rPr lang="en-US" altLang="ja-JP" b="1" dirty="0">
                <a:solidFill>
                  <a:srgbClr val="FF0000"/>
                </a:solidFill>
              </a:rPr>
              <a:t>:</a:t>
            </a:r>
            <a:r>
              <a:rPr lang="ja-JP" altLang="en-US" b="1" dirty="0">
                <a:solidFill>
                  <a:srgbClr val="FF0000"/>
                </a:solidFill>
              </a:rPr>
              <a:t> 相関が大きい</a:t>
            </a:r>
            <a:endParaRPr lang="en-US" altLang="ja-JP" b="1" dirty="0">
              <a:solidFill>
                <a:srgbClr val="FF0000"/>
              </a:solidFill>
            </a:endParaRPr>
          </a:p>
          <a:p>
            <a:r>
              <a:rPr lang="ja-JP" altLang="en-US" b="1" dirty="0"/>
              <a:t>　取り除くか、正則化する必要がある</a:t>
            </a:r>
            <a:endParaRPr lang="en-US" altLang="ja-JP" b="1" dirty="0"/>
          </a:p>
          <a:p>
            <a:r>
              <a:rPr lang="ja-JP" altLang="en-US" b="1" dirty="0"/>
              <a:t>　</a:t>
            </a:r>
            <a:r>
              <a:rPr lang="en-US" altLang="ja-JP" b="1" dirty="0"/>
              <a:t>(</a:t>
            </a:r>
            <a:r>
              <a:rPr lang="ja-JP" altLang="en-US" b="1" dirty="0"/>
              <a:t>多重共線性がある場合は相関係数からはわからない</a:t>
            </a:r>
            <a:r>
              <a:rPr lang="en-US" altLang="ja-JP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8778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EFC6AF-2E51-4DFE-B04A-5D8DA249BBF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21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最新版ファイル</a:t>
            </a:r>
            <a:endParaRPr lang="en-US" altLang="ja-JP" sz="3600" b="1" dirty="0">
              <a:solidFill>
                <a:srgbClr val="0000FF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8999" y="36592"/>
            <a:ext cx="898142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2F2110-4977-AB17-D853-675731EA3967}"/>
              </a:ext>
            </a:extLst>
          </p:cNvPr>
          <p:cNvSpPr txBox="1"/>
          <p:nvPr/>
        </p:nvSpPr>
        <p:spPr>
          <a:xfrm>
            <a:off x="-6" y="600471"/>
            <a:ext cx="881854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http://conf.msl.titech.ac.jp/D2MatE_programs.html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http://conf.msl.titech.ac.jp/D2MatE/tutorial2022.html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にて更新。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(2/16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10:34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に最終更新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4A65B43-4BDB-ACBF-1192-148A0AB6BC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967" b="59964"/>
          <a:stretch/>
        </p:blipFill>
        <p:spPr>
          <a:xfrm>
            <a:off x="564166" y="958023"/>
            <a:ext cx="8015668" cy="1993513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1E689D5-A8B4-234E-A46D-DFD210609AFA}"/>
              </a:ext>
            </a:extLst>
          </p:cNvPr>
          <p:cNvSpPr/>
          <p:nvPr/>
        </p:nvSpPr>
        <p:spPr bwMode="auto">
          <a:xfrm>
            <a:off x="398999" y="1930400"/>
            <a:ext cx="4631267" cy="3894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D9BF3F74-513D-E9D5-4A83-2AC45B8FD685}"/>
              </a:ext>
            </a:extLst>
          </p:cNvPr>
          <p:cNvSpPr/>
          <p:nvPr/>
        </p:nvSpPr>
        <p:spPr bwMode="auto">
          <a:xfrm>
            <a:off x="238700" y="2319866"/>
            <a:ext cx="325466" cy="837519"/>
          </a:xfrm>
          <a:custGeom>
            <a:avLst/>
            <a:gdLst>
              <a:gd name="connsiteX0" fmla="*/ 476301 w 476301"/>
              <a:gd name="connsiteY0" fmla="*/ 0 h 2323652"/>
              <a:gd name="connsiteX1" fmla="*/ 2965 w 476301"/>
              <a:gd name="connsiteY1" fmla="*/ 753035 h 2323652"/>
              <a:gd name="connsiteX2" fmla="*/ 282664 w 476301"/>
              <a:gd name="connsiteY2" fmla="*/ 2323652 h 232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301" h="2323652">
                <a:moveTo>
                  <a:pt x="476301" y="0"/>
                </a:moveTo>
                <a:cubicBezTo>
                  <a:pt x="255769" y="182880"/>
                  <a:pt x="35238" y="365760"/>
                  <a:pt x="2965" y="753035"/>
                </a:cubicBezTo>
                <a:cubicBezTo>
                  <a:pt x="-29308" y="1140310"/>
                  <a:pt x="210946" y="2287793"/>
                  <a:pt x="282664" y="2323652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D62714E-3F39-6E30-9935-08D1CA1A0EB9}"/>
              </a:ext>
            </a:extLst>
          </p:cNvPr>
          <p:cNvSpPr/>
          <p:nvPr/>
        </p:nvSpPr>
        <p:spPr bwMode="auto">
          <a:xfrm>
            <a:off x="4464382" y="4619596"/>
            <a:ext cx="1832532" cy="26779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DFD931E-FF48-376B-07A8-A8BE508EB0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4024" r="21795" b="51084"/>
          <a:stretch/>
        </p:blipFill>
        <p:spPr>
          <a:xfrm>
            <a:off x="113799" y="3900271"/>
            <a:ext cx="8713523" cy="2153688"/>
          </a:xfrm>
          <a:prstGeom prst="rect">
            <a:avLst/>
          </a:prstGeom>
        </p:spPr>
      </p:pic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BC0061F-C09E-D67A-C7A9-BAE791F26A30}"/>
              </a:ext>
            </a:extLst>
          </p:cNvPr>
          <p:cNvSpPr/>
          <p:nvPr/>
        </p:nvSpPr>
        <p:spPr bwMode="auto">
          <a:xfrm flipH="1">
            <a:off x="3378199" y="3546389"/>
            <a:ext cx="1162792" cy="1068901"/>
          </a:xfrm>
          <a:custGeom>
            <a:avLst/>
            <a:gdLst>
              <a:gd name="connsiteX0" fmla="*/ 476301 w 476301"/>
              <a:gd name="connsiteY0" fmla="*/ 0 h 2323652"/>
              <a:gd name="connsiteX1" fmla="*/ 2965 w 476301"/>
              <a:gd name="connsiteY1" fmla="*/ 753035 h 2323652"/>
              <a:gd name="connsiteX2" fmla="*/ 282664 w 476301"/>
              <a:gd name="connsiteY2" fmla="*/ 2323652 h 2323652"/>
              <a:gd name="connsiteX0" fmla="*/ 533768 w 533768"/>
              <a:gd name="connsiteY0" fmla="*/ 0 h 2934399"/>
              <a:gd name="connsiteX1" fmla="*/ 60432 w 533768"/>
              <a:gd name="connsiteY1" fmla="*/ 753035 h 2934399"/>
              <a:gd name="connsiteX2" fmla="*/ 31613 w 533768"/>
              <a:gd name="connsiteY2" fmla="*/ 2934399 h 2934399"/>
              <a:gd name="connsiteX0" fmla="*/ 515202 w 515202"/>
              <a:gd name="connsiteY0" fmla="*/ 0 h 2934399"/>
              <a:gd name="connsiteX1" fmla="*/ 219458 w 515202"/>
              <a:gd name="connsiteY1" fmla="*/ 893977 h 2934399"/>
              <a:gd name="connsiteX2" fmla="*/ 13047 w 515202"/>
              <a:gd name="connsiteY2" fmla="*/ 2934399 h 2934399"/>
              <a:gd name="connsiteX0" fmla="*/ 515202 w 515202"/>
              <a:gd name="connsiteY0" fmla="*/ 0 h 2934399"/>
              <a:gd name="connsiteX1" fmla="*/ 219458 w 515202"/>
              <a:gd name="connsiteY1" fmla="*/ 893977 h 2934399"/>
              <a:gd name="connsiteX2" fmla="*/ 13047 w 515202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  <a:gd name="connsiteX0" fmla="*/ 502155 w 502155"/>
              <a:gd name="connsiteY0" fmla="*/ 0 h 2934399"/>
              <a:gd name="connsiteX1" fmla="*/ 206411 w 502155"/>
              <a:gd name="connsiteY1" fmla="*/ 893977 h 2934399"/>
              <a:gd name="connsiteX2" fmla="*/ 0 w 502155"/>
              <a:gd name="connsiteY2" fmla="*/ 2934399 h 293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155" h="2934399">
                <a:moveTo>
                  <a:pt x="502155" y="0"/>
                </a:moveTo>
                <a:cubicBezTo>
                  <a:pt x="281623" y="182880"/>
                  <a:pt x="250350" y="600662"/>
                  <a:pt x="206411" y="893977"/>
                </a:cubicBezTo>
                <a:cubicBezTo>
                  <a:pt x="154694" y="1281253"/>
                  <a:pt x="44948" y="2099868"/>
                  <a:pt x="0" y="2934399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AF1740B-AC89-840D-25C0-EC29F4C7B186}"/>
              </a:ext>
            </a:extLst>
          </p:cNvPr>
          <p:cNvSpPr/>
          <p:nvPr/>
        </p:nvSpPr>
        <p:spPr bwMode="auto">
          <a:xfrm>
            <a:off x="403079" y="5257489"/>
            <a:ext cx="3485749" cy="106890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9DD3A4-1B85-E2D0-D75D-C59E03A0E7D5}"/>
              </a:ext>
            </a:extLst>
          </p:cNvPr>
          <p:cNvSpPr txBox="1"/>
          <p:nvPr/>
        </p:nvSpPr>
        <p:spPr>
          <a:xfrm>
            <a:off x="3277663" y="5668865"/>
            <a:ext cx="3505206" cy="923330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dirty="0">
                <a:solidFill>
                  <a:srgbClr val="FFFF00"/>
                </a:solidFill>
                <a:latin typeface="Times New Roman"/>
                <a:ea typeface="ＭＳ Ｐゴシック"/>
              </a:rPr>
              <a:t>機械学習の実習をするためには</a:t>
            </a:r>
            <a:endParaRPr kumimoji="0" lang="en-US" altLang="ja-JP" b="1" dirty="0">
              <a:solidFill>
                <a:srgbClr val="FFFF00"/>
              </a:solidFill>
              <a:latin typeface="Times New Roman"/>
              <a:ea typeface="ＭＳ Ｐゴシック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seaborn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グラフ描画モジュール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が必要です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204995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正則化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75463" y="695942"/>
                <a:ext cx="9108504" cy="6108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dirty="0"/>
                  <a:t>正則</a:t>
                </a:r>
                <a:r>
                  <a:rPr lang="en-US" altLang="ja-JP" dirty="0"/>
                  <a:t>:</a:t>
                </a:r>
                <a:r>
                  <a:rPr lang="ja-JP" altLang="en-US" dirty="0"/>
                  <a:t> 素性の良い性質を持っていること。微分可能、逆数を持つ、など</a:t>
                </a:r>
                <a:endParaRPr lang="en-US" altLang="ja-JP" dirty="0"/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係数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en-US" altLang="ja-JP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の絶対値が大きくならないように</a:t>
                </a: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ペナルティ 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(</a:t>
                </a:r>
                <a:r>
                  <a:rPr lang="ja-JP" altLang="en-US" sz="2000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正則化項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)</a:t>
                </a: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を加える</a:t>
                </a:r>
                <a:endParaRPr kumimoji="1" lang="en-US" altLang="ja-JP" sz="20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　モデル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:</a:t>
                </a:r>
                <a:r>
                  <a:rPr lang="ja-JP" altLang="en-US" sz="200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20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ja-JP" alt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endParaRPr lang="en-US" altLang="ja-JP" sz="20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00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　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LASSO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回帰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(L1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)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 </a:t>
                </a:r>
                <a:r>
                  <a:rPr lang="en-US" altLang="ja-JP" sz="2000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(Least Absolute Shrinkage and Selection Operator)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目的関数 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ja-JP" altLang="en-US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chemeClr val="tx1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chemeClr val="tx1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chemeClr val="tx1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kumimoji="1" lang="ja-JP" altLang="en-US" sz="20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:endParaRPr kumimoji="1" lang="en-US" altLang="ja-JP" sz="20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　　　・ 適切に </a:t>
                </a:r>
                <a14:m>
                  <m:oMath xmlns:m="http://schemas.openxmlformats.org/officeDocument/2006/math">
                    <m:r>
                      <a:rPr lang="ja-JP" altLang="en-US" sz="20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ja-JP" alt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ja-JP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ja-JP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を選ぶと、</a:t>
                </a:r>
                <a:r>
                  <a:rPr lang="ja-JP" altLang="en-US" sz="1400" b="1" dirty="0">
                    <a:solidFill>
                      <a:srgbClr val="000000"/>
                    </a:solidFill>
                  </a:rPr>
                  <a:t>フィッティングは悪くなるが</a:t>
                </a: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不要な係数が０になる</a:t>
                </a: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　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Ridge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回帰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(L2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)</a:t>
                </a:r>
                <a:endParaRPr lang="en-US" altLang="ja-JP" sz="2000" dirty="0">
                  <a:solidFill>
                    <a:srgbClr val="0000FF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目的関数 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sSup>
                          <m:sSupPr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kumimoji="1" lang="ja-JP" altLang="en-US" sz="20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:endParaRPr kumimoji="1" lang="en-US" altLang="ja-JP" sz="20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　　　・ </a:t>
                </a:r>
                <a14:m>
                  <m:oMath xmlns:m="http://schemas.openxmlformats.org/officeDocument/2006/math">
                    <m:r>
                      <a:rPr lang="ja-JP" altLang="en-US" sz="20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ja-JP" alt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ja-JP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 を大きくすると、</a:t>
                </a:r>
                <a:r>
                  <a:rPr lang="ja-JP" altLang="en-US" sz="14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フィッティングは悪くなるが</a:t>
                </a:r>
                <a:r>
                  <a:rPr lang="ja-JP" altLang="en-US" sz="2000" b="1" dirty="0">
                    <a:solidFill>
                      <a:srgbClr val="000000"/>
                    </a:solidFill>
                    <a:latin typeface="Times New Roman"/>
                    <a:ea typeface="ＭＳ Ｐゴシック"/>
                  </a:rPr>
                  <a:t>振動が抑えられる</a:t>
                </a: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　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Elastic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Net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回帰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(L1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+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 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L2</a:t>
                </a:r>
                <a:r>
                  <a:rPr lang="ja-JP" altLang="en-US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正則化</a:t>
                </a:r>
                <a:r>
                  <a:rPr lang="en-US" altLang="ja-JP" sz="2000" b="1" dirty="0">
                    <a:solidFill>
                      <a:srgbClr val="0000FF"/>
                    </a:solidFill>
                    <a:latin typeface="Times New Roman"/>
                    <a:ea typeface="ＭＳ Ｐゴシック"/>
                  </a:rPr>
                  <a:t>)</a:t>
                </a:r>
                <a:endParaRPr lang="en-US" altLang="ja-JP" sz="2000" dirty="0">
                  <a:solidFill>
                    <a:srgbClr val="0000FF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目的関数 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chemeClr val="tx1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(1−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0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sSup>
                          <m:sSupPr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kumimoji="1" lang="ja-JP" altLang="en-US" sz="20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:endParaRPr kumimoji="1" lang="en-US" altLang="ja-JP" sz="20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b="1" dirty="0">
                  <a:solidFill>
                    <a:srgbClr val="000000"/>
                  </a:solidFill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1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463" y="695942"/>
                <a:ext cx="9108504" cy="6108350"/>
              </a:xfrm>
              <a:prstGeom prst="rect">
                <a:avLst/>
              </a:prstGeom>
              <a:blipFill>
                <a:blip r:embed="rId3"/>
                <a:stretch>
                  <a:fillRect l="-669" t="-299" b="-65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DEFE5E2-7069-75E5-4ACD-D0C643C888ED}"/>
              </a:ext>
            </a:extLst>
          </p:cNvPr>
          <p:cNvCxnSpPr>
            <a:cxnSpLocks/>
          </p:cNvCxnSpPr>
          <p:nvPr/>
        </p:nvCxnSpPr>
        <p:spPr>
          <a:xfrm>
            <a:off x="2120590" y="3372266"/>
            <a:ext cx="26233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7B15B08-A732-D35F-192E-2E4810592514}"/>
              </a:ext>
            </a:extLst>
          </p:cNvPr>
          <p:cNvCxnSpPr>
            <a:cxnSpLocks/>
          </p:cNvCxnSpPr>
          <p:nvPr/>
        </p:nvCxnSpPr>
        <p:spPr>
          <a:xfrm>
            <a:off x="5030019" y="3372266"/>
            <a:ext cx="14292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419563-AFC8-ADDC-2AD0-EA9C396B9FBF}"/>
              </a:ext>
            </a:extLst>
          </p:cNvPr>
          <p:cNvSpPr txBox="1"/>
          <p:nvPr/>
        </p:nvSpPr>
        <p:spPr>
          <a:xfrm>
            <a:off x="2908427" y="3372266"/>
            <a:ext cx="463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00FF"/>
                </a:solidFill>
                <a:latin typeface="Cambria Math" panose="02040503050406030204" pitchFamily="18" charset="0"/>
              </a:rPr>
              <a:t>誤差項　　　　　　　　　　　正則化項</a:t>
            </a:r>
            <a:endParaRPr lang="ja-JP" altLang="en-US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05A9A44-B2F7-5B11-8E39-0184E4434AD1}"/>
              </a:ext>
            </a:extLst>
          </p:cNvPr>
          <p:cNvCxnSpPr>
            <a:cxnSpLocks/>
          </p:cNvCxnSpPr>
          <p:nvPr/>
        </p:nvCxnSpPr>
        <p:spPr>
          <a:xfrm>
            <a:off x="2171040" y="4928323"/>
            <a:ext cx="262338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793D087-97C6-A906-A808-7F2C02EA4C94}"/>
              </a:ext>
            </a:extLst>
          </p:cNvPr>
          <p:cNvCxnSpPr>
            <a:cxnSpLocks/>
          </p:cNvCxnSpPr>
          <p:nvPr/>
        </p:nvCxnSpPr>
        <p:spPr>
          <a:xfrm>
            <a:off x="5080469" y="4928323"/>
            <a:ext cx="14292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7AB1EEA-18FD-91C4-A50D-BA6EAFE4B137}"/>
              </a:ext>
            </a:extLst>
          </p:cNvPr>
          <p:cNvSpPr txBox="1"/>
          <p:nvPr/>
        </p:nvSpPr>
        <p:spPr>
          <a:xfrm>
            <a:off x="2958877" y="4928323"/>
            <a:ext cx="463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00FF"/>
                </a:solidFill>
                <a:latin typeface="Cambria Math" panose="02040503050406030204" pitchFamily="18" charset="0"/>
              </a:rPr>
              <a:t>誤差項　　　　　　　　　　　正則化項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85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en-US" altLang="ja-JP" dirty="0"/>
              <a:t>Ridge</a:t>
            </a:r>
            <a:r>
              <a:rPr lang="ja-JP" altLang="en-US" dirty="0"/>
              <a:t>回帰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75463" y="761157"/>
                <a:ext cx="9108504" cy="6108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62500" lnSpcReduction="20000"/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Ridge</a:t>
                </a:r>
                <a:r>
                  <a:rPr kumimoji="1" lang="ja-JP" altLang="en-US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回帰では目的関数に</a:t>
                </a:r>
                <a:r>
                  <a:rPr kumimoji="1" lang="en-US" altLang="ja-JP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L2</a:t>
                </a:r>
                <a:r>
                  <a:rPr lang="ja-JP" altLang="en-US" sz="4500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正則化項 </a:t>
                </a:r>
                <a:r>
                  <a:rPr kumimoji="1" lang="ja-JP" altLang="en-US" sz="45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を加える</a:t>
                </a:r>
                <a:endParaRPr kumimoji="1" lang="en-US" altLang="ja-JP" sz="45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9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900" dirty="0">
                    <a:solidFill>
                      <a:srgbClr val="000000"/>
                    </a:solidFill>
                  </a:rPr>
                  <a:t>　モデル</a:t>
                </a:r>
                <a:r>
                  <a:rPr lang="en-US" altLang="ja-JP" sz="29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9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9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9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9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ja-JP" altLang="en-US" sz="29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9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9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9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9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9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9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9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9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9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9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endParaRPr kumimoji="1" lang="en-US" altLang="ja-JP" sz="29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9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目的関数 </a:t>
                </a:r>
                <a:r>
                  <a:rPr kumimoji="1" lang="en-US" altLang="ja-JP" sz="29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altLang="ja-JP" sz="2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9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9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9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9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9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9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9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9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9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9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9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9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9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9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9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9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9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9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9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  <m:r>
                      <a:rPr lang="en-US" altLang="ja-JP" sz="2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9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3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nary>
                      <m:naryPr>
                        <m:chr m:val="∑"/>
                        <m:ctrlP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ja-JP" sz="29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  <m:e>
                        <m:sSup>
                          <m:sSupPr>
                            <m:ctrlPr>
                              <a:rPr lang="en-US" altLang="ja-JP" sz="29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ja-JP" altLang="en-US" sz="29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9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e>
                              <m:sub>
                                <m:r>
                                  <a:rPr lang="ja-JP" altLang="en-US" sz="29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ja-JP" sz="29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nary>
                  </m:oMath>
                </a14:m>
                <a:r>
                  <a:rPr kumimoji="1" lang="ja-JP" altLang="en-US" sz="2900" b="1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　　　</a:t>
                </a:r>
                <a14:m>
                  <m:oMath xmlns:m="http://schemas.openxmlformats.org/officeDocument/2006/math">
                    <m:r>
                      <a:rPr lang="ja-JP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ja-JP" altLang="en-US" sz="29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altLang="ja-JP" sz="29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kumimoji="1" lang="en-US" altLang="ja-JP" sz="2900" b="1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4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4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b="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3200" b="0" dirty="0">
                    <a:solidFill>
                      <a:srgbClr val="000000"/>
                    </a:solidFill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dS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ja-JP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>
                          <m:sSubPr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  <m:r>
                      <a:rPr lang="en-US" altLang="ja-JP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nary>
                      <m:naryPr>
                        <m:chr m:val="∑"/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3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3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altLang="ja-JP" sz="32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32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3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3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3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32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32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3200" baseline="-25000" dirty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32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</m:e>
                    </m:nary>
                    <m:r>
                      <a:rPr lang="en-US" altLang="ja-JP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32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ja-JP" sz="32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3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ja-JP" altLang="en-US" sz="3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3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3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kumimoji="1" lang="en-US" altLang="ja-JP" sz="320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3200" dirty="0">
                    <a:solidFill>
                      <a:srgbClr val="000000"/>
                    </a:solidFill>
                  </a:rPr>
                  <a:t>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ja-JP" altLang="en-US" sz="3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ja-JP" altLang="en-US" sz="32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nary>
                          <m:naryPr>
                            <m:chr m:val="∑"/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d>
                                      <m:dPr>
                                        <m:ctrlP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sup>
                                </m:sSup>
                              </m:e>
                              <m:sub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altLang="ja-JP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32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3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ja-JP" altLang="en-US" sz="3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ja-JP" altLang="en-US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32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3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ja-JP" alt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ja-JP" altLang="en-US" sz="3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3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sz="3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d>
                                      <m:dPr>
                                        <m:ctrlP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altLang="ja-JP" sz="32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e>
                                    </m:d>
                                  </m:sup>
                                </m:sSup>
                              </m:e>
                              <m:sub>
                                <m:r>
                                  <a:rPr lang="en-US" altLang="ja-JP" sz="3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altLang="ja-JP" sz="3200" i="1" dirty="0">
                                <a:solidFill>
                                  <a:srgbClr val="000000"/>
                                </a:solidFill>
                              </a:rPr>
                              <m:t>y</m:t>
                            </m:r>
                            <m:r>
                              <m:rPr>
                                <m:nor/>
                              </m:rPr>
                              <a:rPr lang="en-US" altLang="ja-JP" sz="3200" baseline="-25000" dirty="0">
                                <a:solidFill>
                                  <a:srgbClr val="000000"/>
                                </a:solidFill>
                              </a:rPr>
                              <m:t>j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altLang="ja-JP" sz="3200" b="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rPr>
                  <a:t>　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ja-JP" alt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5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  <m:r>
                                <a:rPr lang="en-US" altLang="ja-JP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ja-JP" sz="24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ja-JP" altLang="en-US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r>
                                <a:rPr lang="ja-JP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r>
                                    <a:rPr lang="en-US" altLang="ja-JP" sz="2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ja-JP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ja-JP" altLang="en-US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  <m:r>
                                <a:rPr lang="en-US" altLang="ja-JP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altLang="ja-JP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ja-JP" altLang="en-US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e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mr>
                          <m:mr>
                            <m:e>
                              <m:r>
                                <a:rPr lang="ja-JP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  <m:e/>
                            <m:e/>
                            <m:e>
                              <m:r>
                                <a:rPr lang="ja-JP" alt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⋱</m:t>
                              </m:r>
                            </m:e>
                            <m:e/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  <m:e/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r>
                                    <a:rPr lang="en-US" altLang="ja-JP" sz="24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ja-JP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ja-JP" altLang="en-US" sz="2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nary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ja-JP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  <m:mr>
                            <m:e>
                              <m:r>
                                <a:rPr lang="ja-JP" alt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ja-JP" altLang="en-US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ja-JP" sz="24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altLang="ja-JP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ja-JP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d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ja-JP" altLang="en-US" sz="2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mr>
                        </m:m>
                      </m:e>
                    </m:d>
                  </m:oMath>
                </a14:m>
                <a:endParaRPr lang="ja-JP" altLang="en-US" sz="32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br>
                  <a:rPr lang="en-US" altLang="ja-JP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en-US" altLang="ja-JP" sz="23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4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sz="4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4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ja-JP" sz="4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ja-JP" altLang="en-US" sz="4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4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4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ja-JP" altLang="en-US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4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altLang="ja-JP" sz="4000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40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altLang="ja-JP" sz="4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4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𝛼𝜆</m:t>
                    </m:r>
                    <m:sSub>
                      <m:sSubPr>
                        <m:ctrlPr>
                          <a:rPr lang="en-US" altLang="ja-JP" sz="4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4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ja-JP" sz="4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𝑘𝑘</m:t>
                        </m:r>
                        <m:r>
                          <a:rPr lang="en-US" altLang="ja-JP" sz="4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4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32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d>
                          <m:dPr>
                            <m:ctrlP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</m:sup>
                    </m:sSup>
                    <m:r>
                      <a:rPr lang="en-US" altLang="ja-JP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altLang="ja-JP" sz="28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d>
                          <m:d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sz="28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800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ja-JP" sz="2800" b="1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sup>
                    </m:sSup>
                    <m:r>
                      <a:rPr lang="en-US" altLang="ja-JP" sz="2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28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1" lang="en-US" altLang="ja-JP" sz="29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:endParaRPr lang="en-US" altLang="ja-JP" sz="2000" noProof="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2000" b="0" i="0" u="none" strike="noStrike" kern="120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	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000" noProof="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	</a:t>
                </a:r>
                <a:r>
                  <a:rPr kumimoji="1" lang="en-US" altLang="ja-JP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XA=Y</a:t>
                </a:r>
                <a:r>
                  <a:rPr kumimoji="1" lang="ja-JP" alt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　</a:t>
                </a:r>
                <a:r>
                  <a:rPr lang="ja-JP" altLang="en-US" sz="3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を解く</a:t>
                </a:r>
                <a:endParaRPr kumimoji="1" lang="en-US" altLang="ja-JP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463" y="761157"/>
                <a:ext cx="9108504" cy="6108350"/>
              </a:xfrm>
              <a:prstGeom prst="rect">
                <a:avLst/>
              </a:prstGeom>
              <a:blipFill>
                <a:blip r:embed="rId3"/>
                <a:stretch>
                  <a:fillRect l="-2207" t="-13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ADEFE5E2-7069-75E5-4ACD-D0C643C888ED}"/>
              </a:ext>
            </a:extLst>
          </p:cNvPr>
          <p:cNvCxnSpPr>
            <a:cxnSpLocks/>
          </p:cNvCxnSpPr>
          <p:nvPr/>
        </p:nvCxnSpPr>
        <p:spPr>
          <a:xfrm>
            <a:off x="1715538" y="2163952"/>
            <a:ext cx="23408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7B15B08-A732-D35F-192E-2E4810592514}"/>
              </a:ext>
            </a:extLst>
          </p:cNvPr>
          <p:cNvCxnSpPr>
            <a:cxnSpLocks/>
          </p:cNvCxnSpPr>
          <p:nvPr/>
        </p:nvCxnSpPr>
        <p:spPr>
          <a:xfrm>
            <a:off x="4290490" y="2163952"/>
            <a:ext cx="132405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419563-AFC8-ADDC-2AD0-EA9C396B9FBF}"/>
              </a:ext>
            </a:extLst>
          </p:cNvPr>
          <p:cNvSpPr txBox="1"/>
          <p:nvPr/>
        </p:nvSpPr>
        <p:spPr>
          <a:xfrm>
            <a:off x="1973401" y="2163952"/>
            <a:ext cx="463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0000FF"/>
                </a:solidFill>
                <a:latin typeface="Cambria Math" panose="02040503050406030204" pitchFamily="18" charset="0"/>
              </a:rPr>
              <a:t>誤差項　　　　　　　　　　　正則化項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924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リッジカーネル回帰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65767" y="836358"/>
                <a:ext cx="9100884" cy="6021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カーネル法の最小化問題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altLang="ja-JP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p>
                                <m:r>
                                  <a:rPr lang="en-US" altLang="ja-JP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b>
                        </m:sSub>
                      </m:e>
                    </m:d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sz="2400" dirty="0">
                    <a:solidFill>
                      <a:srgbClr val="0000FF"/>
                    </a:solidFill>
                  </a:rPr>
                  <a:t> に対して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i="1" dirty="0">
                    <a:solidFill>
                      <a:schemeClr val="tx1"/>
                    </a:solidFill>
                  </a:rPr>
                  <a:t>　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d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</a:rPr>
                  <a:t>を最小化</a:t>
                </a:r>
                <a:endParaRPr lang="en-US" altLang="ja-JP" sz="2400" dirty="0">
                  <a:solidFill>
                    <a:schemeClr val="tx1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　　　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=&gt;</a:t>
                </a:r>
                <a14:m>
                  <m:oMath xmlns:m="http://schemas.openxmlformats.org/officeDocument/2006/math">
                    <m:r>
                      <a:rPr lang="en-US" altLang="ja-JP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ja-JP" altLang="en-US" sz="2400" dirty="0"/>
                  <a:t>を解けばよい</a:t>
                </a:r>
                <a:br>
                  <a:rPr lang="en-US" altLang="ja-JP" sz="1800" dirty="0"/>
                </a:br>
                <a:endParaRPr lang="en-US" altLang="ja-JP" sz="1800" dirty="0"/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400" dirty="0">
                    <a:solidFill>
                      <a:srgbClr val="0000FF"/>
                    </a:solidFill>
                  </a:rPr>
                  <a:t>L</a:t>
                </a:r>
                <a:r>
                  <a:rPr lang="en-US" altLang="ja-JP" sz="2400" baseline="30000" dirty="0">
                    <a:solidFill>
                      <a:srgbClr val="0000FF"/>
                    </a:solidFill>
                  </a:rPr>
                  <a:t>2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正規化項を加えて過学習を抑える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Ridge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Kernel</a:t>
                </a:r>
                <a:r>
                  <a:rPr lang="ja-JP" alt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FF"/>
                    </a:solidFill>
                  </a:rPr>
                  <a:t>Regression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0" dirty="0">
                    <a:solidFill>
                      <a:srgbClr val="FF0000"/>
                    </a:solidFill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m:rPr>
                            <m:brk m:alnAt="1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m:rPr>
                            <m:brk m:alnAt="1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ja-JP" altLang="en-US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ja-JP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sz="2400" b="0" dirty="0">
                    <a:solidFill>
                      <a:srgbClr val="FF0000"/>
                    </a:solidFill>
                  </a:rPr>
                  <a:t>   </a:t>
                </a:r>
                <a:r>
                  <a:rPr lang="ja-JP" altLang="en-US" sz="2400" b="0" dirty="0">
                    <a:solidFill>
                      <a:schemeClr val="tx2"/>
                    </a:solidFill>
                  </a:rPr>
                  <a:t>を最小化</a:t>
                </a:r>
                <a:br>
                  <a:rPr lang="en-US" altLang="ja-JP" sz="2400" b="0" dirty="0">
                    <a:solidFill>
                      <a:srgbClr val="FF0000"/>
                    </a:solidFill>
                  </a:rPr>
                </a:br>
                <a:r>
                  <a:rPr lang="en-US" altLang="ja-JP" dirty="0"/>
                  <a:t>			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(</a:t>
                </a:r>
                <a:r>
                  <a:rPr lang="en-US" altLang="ja-JP" i="1" dirty="0"/>
                  <a:t>p</a:t>
                </a:r>
                <a:r>
                  <a:rPr lang="ja-JP" altLang="en-US" dirty="0"/>
                  <a:t>は正規化係数が記述子の次元に依存しないように導入</a:t>
                </a:r>
                <a:r>
                  <a:rPr lang="en-US" altLang="ja-JP" dirty="0"/>
                  <a:t>)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dirty="0">
                    <a:solidFill>
                      <a:srgbClr val="0000FF"/>
                    </a:solidFill>
                  </a:rPr>
                  <a:t>正則化項に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K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 を入れているために次のように簡単になる </a:t>
                </a:r>
                <a:endParaRPr lang="en-US" altLang="ja-JP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FF"/>
                    </a:solidFill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ja-JP" alt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sSub>
                              <m:sSubPr>
                                <m:ctrlP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altLang="ja-JP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r>
                  <a:rPr lang="en-US" altLang="ja-JP" sz="2400" b="1" i="1" dirty="0">
                    <a:solidFill>
                      <a:srgbClr val="0000FF"/>
                    </a:solidFill>
                  </a:rPr>
                  <a:t>	</a:t>
                </a:r>
                <a:r>
                  <a:rPr lang="en-US" altLang="ja-JP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</a:rPr>
                  <a:t>は</a:t>
                </a:r>
                <a:r>
                  <a:rPr lang="en-US" altLang="ja-JP" sz="2400" dirty="0">
                    <a:solidFill>
                      <a:schemeClr val="tx1"/>
                    </a:solidFill>
                  </a:rPr>
                  <a:t>p</a:t>
                </a:r>
                <a:r>
                  <a:rPr lang="ja-JP" altLang="en-US" sz="2400" dirty="0">
                    <a:solidFill>
                      <a:schemeClr val="tx1"/>
                    </a:solidFill>
                  </a:rPr>
                  <a:t>次元単位行列</a:t>
                </a:r>
                <a:endParaRPr lang="en-US" altLang="ja-JP" sz="24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chemeClr val="tx1"/>
                    </a:solidFill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nary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a:rPr lang="en-US" altLang="ja-JP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b="0" i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 panose="02040503050406030204" pitchFamily="18" charset="0"/>
                      </a:rPr>
                      <m:t>K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ja-JP" alt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sSub>
                              <m:sSubPr>
                                <m:ctrlP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altLang="ja-JP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endParaRPr lang="en-US" altLang="ja-JP" sz="2400" dirty="0">
                  <a:solidFill>
                    <a:schemeClr val="tx1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dirty="0"/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67" y="836358"/>
                <a:ext cx="9100884" cy="6021641"/>
              </a:xfrm>
              <a:prstGeom prst="rect">
                <a:avLst/>
              </a:prstGeom>
              <a:blipFill>
                <a:blip r:embed="rId3"/>
                <a:stretch>
                  <a:fillRect l="-1072" t="-5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073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A2E8B71-C590-EF47-821F-6FCBE7939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244" y="1752130"/>
            <a:ext cx="6148510" cy="510587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カーネルリッジ回帰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KernelRidge-Gauusian.py</a:t>
            </a:r>
            <a:endParaRPr lang="ja-JP" altLang="en-US" dirty="0"/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11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 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latin typeface="Cambria Math" panose="02040503050406030204" pitchFamily="18" charset="0"/>
              </a:rPr>
              <a:t>11</a:t>
            </a:r>
            <a:r>
              <a:rPr lang="ja-JP" altLang="en-US" dirty="0">
                <a:latin typeface="Cambria Math" panose="02040503050406030204" pitchFamily="18" charset="0"/>
              </a:rPr>
              <a:t>個の幅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15859A-1305-3694-9F58-79D985AE0BE9}"/>
              </a:ext>
            </a:extLst>
          </p:cNvPr>
          <p:cNvSpPr txBox="1"/>
          <p:nvPr/>
        </p:nvSpPr>
        <p:spPr>
          <a:xfrm>
            <a:off x="3453002" y="6082562"/>
            <a:ext cx="434675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データ点は再現しないが、</a:t>
            </a:r>
            <a:br>
              <a:rPr lang="en-US" altLang="ja-JP" b="1" dirty="0">
                <a:latin typeface="Cambria Math" panose="02040503050406030204" pitchFamily="18" charset="0"/>
              </a:rPr>
            </a:br>
            <a:r>
              <a:rPr lang="ja-JP" altLang="en-US" b="1" dirty="0">
                <a:latin typeface="Cambria Math" panose="02040503050406030204" pitchFamily="18" charset="0"/>
              </a:rPr>
              <a:t>ノイズを除いて回帰曲線を引けてきている</a:t>
            </a:r>
            <a:endParaRPr lang="en-US" altLang="ja-JP" b="1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53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リッジ回帰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27BEEA6-57AA-ADC2-D52F-325B6E24D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" y="769620"/>
            <a:ext cx="4234019" cy="566928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D474564-D129-CBC7-CAD4-9FCED8102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950" y="2070735"/>
            <a:ext cx="5734050" cy="306705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4E07DDA-0B3F-6B40-BCAC-B9844FF9BDCB}"/>
              </a:ext>
            </a:extLst>
          </p:cNvPr>
          <p:cNvSpPr/>
          <p:nvPr/>
        </p:nvSpPr>
        <p:spPr>
          <a:xfrm>
            <a:off x="237537" y="4633384"/>
            <a:ext cx="1215643" cy="229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B275B-D568-C482-C413-8FB2E4C2A1A0}"/>
              </a:ext>
            </a:extLst>
          </p:cNvPr>
          <p:cNvSpPr/>
          <p:nvPr/>
        </p:nvSpPr>
        <p:spPr>
          <a:xfrm>
            <a:off x="3028950" y="3795184"/>
            <a:ext cx="2505075" cy="2910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CFEE8F5-599B-A6ED-4CDB-C7BC865EFEFB}"/>
              </a:ext>
            </a:extLst>
          </p:cNvPr>
          <p:cNvSpPr txBox="1"/>
          <p:nvPr/>
        </p:nvSpPr>
        <p:spPr>
          <a:xfrm>
            <a:off x="5534025" y="3759227"/>
            <a:ext cx="2505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基底関数の数が自由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83DDCA-0D8F-5784-3F22-FCF40E1B9273}"/>
              </a:ext>
            </a:extLst>
          </p:cNvPr>
          <p:cNvSpPr txBox="1"/>
          <p:nvPr/>
        </p:nvSpPr>
        <p:spPr>
          <a:xfrm>
            <a:off x="4076700" y="769620"/>
            <a:ext cx="4943475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ガウス関数をカーネルとしてではなく、</a:t>
            </a:r>
            <a:br>
              <a:rPr lang="en-US" altLang="ja-JP" dirty="0">
                <a:solidFill>
                  <a:srgbClr val="FF0000"/>
                </a:solidFill>
              </a:rPr>
            </a:br>
            <a:r>
              <a:rPr lang="ja-JP" altLang="en-US" dirty="0">
                <a:solidFill>
                  <a:srgbClr val="FF0000"/>
                </a:solidFill>
              </a:rPr>
              <a:t>基底関数として使っている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　</a:t>
            </a:r>
            <a:r>
              <a:rPr lang="en-US" altLang="ja-JP" dirty="0">
                <a:solidFill>
                  <a:srgbClr val="FF0000"/>
                </a:solidFill>
              </a:rPr>
              <a:t>=&gt;</a:t>
            </a:r>
            <a:r>
              <a:rPr lang="ja-JP" altLang="en-US" dirty="0">
                <a:solidFill>
                  <a:srgbClr val="FF0000"/>
                </a:solidFill>
              </a:rPr>
              <a:t> 任意の位置、任意の数の基底関数を使える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　本プログラムでは、位置は均等に配置</a:t>
            </a:r>
          </a:p>
        </p:txBody>
      </p:sp>
    </p:spTree>
    <p:extLst>
      <p:ext uri="{BB962C8B-B14F-4D97-AF65-F5344CB8AC3E}">
        <p14:creationId xmlns:p14="http://schemas.microsoft.com/office/powerpoint/2010/main" val="146003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8575847-8027-590E-6491-4A9CAB156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090" y="1785275"/>
            <a:ext cx="5953125" cy="494361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リッジ回帰</a:t>
            </a:r>
            <a:r>
              <a:rPr lang="en-US" altLang="ja-JP" dirty="0"/>
              <a:t>: </a:t>
            </a:r>
            <a:r>
              <a:rPr lang="ja-JP" altLang="en-US" dirty="0"/>
              <a:t>基底関数の数を減らした場合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4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 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solidFill>
                  <a:srgbClr val="FF0000"/>
                </a:solidFill>
                <a:latin typeface="Cambria Math" panose="02040503050406030204" pitchFamily="18" charset="0"/>
              </a:rPr>
              <a:t>4</a:t>
            </a:r>
            <a:r>
              <a:rPr lang="ja-JP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個</a:t>
            </a:r>
            <a:r>
              <a:rPr lang="ja-JP" altLang="en-US" dirty="0">
                <a:latin typeface="Cambria Math" panose="02040503050406030204" pitchFamily="18" charset="0"/>
              </a:rPr>
              <a:t>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0.5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43AD91-5AF6-B4A0-A39A-FB0A843CE704}"/>
              </a:ext>
            </a:extLst>
          </p:cNvPr>
          <p:cNvSpPr txBox="1"/>
          <p:nvPr/>
        </p:nvSpPr>
        <p:spPr>
          <a:xfrm>
            <a:off x="4165600" y="1972506"/>
            <a:ext cx="4978400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Cambria Math" panose="02040503050406030204" pitchFamily="18" charset="0"/>
              </a:rPr>
              <a:t>基底関数を減らしても、</a:t>
            </a:r>
            <a:r>
              <a:rPr lang="en-US" altLang="ja-JP" b="1" dirty="0" err="1">
                <a:latin typeface="Cambria Math" panose="02040503050406030204" pitchFamily="18" charset="0"/>
              </a:rPr>
              <a:t>wG</a:t>
            </a:r>
            <a:r>
              <a:rPr lang="ja-JP" altLang="en-US" b="1" dirty="0">
                <a:latin typeface="Cambria Math" panose="02040503050406030204" pitchFamily="18" charset="0"/>
              </a:rPr>
              <a:t> を調整すれば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latin typeface="Cambria Math" panose="02040503050406030204" pitchFamily="18" charset="0"/>
              </a:rPr>
              <a:t>良いフィッティング結果が得られる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latin typeface="Cambria Math" panose="02040503050406030204" pitchFamily="18" charset="0"/>
              </a:rPr>
              <a:t>基底関数の数と</a:t>
            </a:r>
            <a:r>
              <a:rPr lang="en-US" altLang="ja-JP" b="1" dirty="0" err="1">
                <a:latin typeface="Cambria Math" panose="02040503050406030204" pitchFamily="18" charset="0"/>
              </a:rPr>
              <a:t>wG</a:t>
            </a:r>
            <a:r>
              <a:rPr lang="ja-JP" altLang="en-US" b="1" dirty="0">
                <a:latin typeface="Cambria Math" panose="02040503050406030204" pitchFamily="18" charset="0"/>
              </a:rPr>
              <a:t>の最適化に任意性が入る</a:t>
            </a:r>
            <a:endParaRPr lang="en-US" altLang="ja-JP" b="1" dirty="0"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基底関数を多く入れて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α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をとる方が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任意性がなくなる　　　　　　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2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078B0B7-A90A-AC00-CE5D-8393E7935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75" y="1828717"/>
            <a:ext cx="6164140" cy="5118849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リッジ回帰</a:t>
            </a:r>
            <a:r>
              <a:rPr lang="en-US" altLang="ja-JP" dirty="0"/>
              <a:t>: </a:t>
            </a:r>
            <a:r>
              <a:rPr lang="ja-JP" altLang="en-US" dirty="0"/>
              <a:t>基底関数の数を増やした場合</a:t>
            </a:r>
          </a:p>
        </p:txBody>
      </p:sp>
      <p:sp>
        <p:nvSpPr>
          <p:cNvPr id="3" name="オブジェクト 2"/>
          <p:cNvSpPr txBox="1"/>
          <p:nvPr/>
        </p:nvSpPr>
        <p:spPr bwMode="auto">
          <a:xfrm>
            <a:off x="368300" y="566420"/>
            <a:ext cx="8458200" cy="325530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latin typeface="Cambria Math" panose="02040503050406030204" pitchFamily="18" charset="0"/>
              </a:rPr>
              <a:t>Usage: python KernelRidge-Gauusian.py </a:t>
            </a:r>
            <a:r>
              <a:rPr lang="en-US" altLang="ja-JP" dirty="0" err="1">
                <a:latin typeface="Cambria Math" panose="02040503050406030204" pitchFamily="18" charset="0"/>
              </a:rPr>
              <a:t>infile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nG</a:t>
            </a:r>
            <a:r>
              <a:rPr lang="en-US" altLang="ja-JP" dirty="0">
                <a:latin typeface="Cambria Math" panose="02040503050406030204" pitchFamily="18" charset="0"/>
              </a:rPr>
              <a:t> </a:t>
            </a:r>
            <a:r>
              <a:rPr lang="en-US" altLang="ja-JP" dirty="0" err="1">
                <a:latin typeface="Cambria Math" panose="02040503050406030204" pitchFamily="18" charset="0"/>
              </a:rPr>
              <a:t>wG</a:t>
            </a:r>
            <a:r>
              <a:rPr lang="en-US" altLang="ja-JP" dirty="0">
                <a:latin typeface="Cambria Math" panose="02040503050406030204" pitchFamily="18" charset="0"/>
              </a:rPr>
              <a:t> alpha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ex: 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python KernelRidge-Gauusian.py random-poly-Gauss .xlsx 50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en-US" altLang="ja-JP" b="1" dirty="0">
                <a:solidFill>
                  <a:srgbClr val="006600"/>
                </a:solidFill>
                <a:latin typeface="Cambria Math" panose="02040503050406030204" pitchFamily="18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br>
              <a:rPr lang="en-US" altLang="ja-JP" dirty="0">
                <a:latin typeface="Cambria Math" panose="02040503050406030204" pitchFamily="18" charset="0"/>
              </a:rPr>
            </a:br>
            <a:r>
              <a:rPr lang="en-US" altLang="ja-JP" dirty="0">
                <a:latin typeface="Cambria Math" panose="02040503050406030204" pitchFamily="18" charset="0"/>
              </a:rPr>
              <a:t> random-poly-Gauss .xlsx (</a:t>
            </a:r>
            <a:r>
              <a:rPr lang="ja-JP" altLang="en-US" dirty="0">
                <a:latin typeface="Cambria Math" panose="02040503050406030204" pitchFamily="18" charset="0"/>
              </a:rPr>
              <a:t>データ点数</a:t>
            </a:r>
            <a:r>
              <a:rPr lang="en-US" altLang="ja-JP" dirty="0">
                <a:latin typeface="Cambria Math" panose="02040503050406030204" pitchFamily="18" charset="0"/>
              </a:rPr>
              <a:t>11)</a:t>
            </a:r>
            <a:r>
              <a:rPr lang="ja-JP" altLang="en-US" dirty="0">
                <a:latin typeface="Cambria Math" panose="02040503050406030204" pitchFamily="18" charset="0"/>
              </a:rPr>
              <a:t> を読み込み、</a:t>
            </a:r>
            <a:r>
              <a:rPr lang="en-US" altLang="ja-JP" dirty="0">
                <a:solidFill>
                  <a:srgbClr val="FF0000"/>
                </a:solidFill>
                <a:latin typeface="Cambria Math" panose="02040503050406030204" pitchFamily="18" charset="0"/>
              </a:rPr>
              <a:t>50</a:t>
            </a:r>
            <a:r>
              <a:rPr lang="ja-JP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個</a:t>
            </a:r>
            <a:r>
              <a:rPr lang="ja-JP" altLang="en-US" dirty="0">
                <a:latin typeface="Cambria Math" panose="02040503050406030204" pitchFamily="18" charset="0"/>
              </a:rPr>
              <a:t>の幅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0.3</a:t>
            </a:r>
            <a:r>
              <a:rPr lang="ja-JP" altLang="en-US" dirty="0">
                <a:latin typeface="Cambria Math" panose="02040503050406030204" pitchFamily="18" charset="0"/>
              </a:rPr>
              <a:t>のガウス関数でフィッティング。</a:t>
            </a:r>
            <a:r>
              <a:rPr lang="en-US" altLang="ja-JP" dirty="0">
                <a:latin typeface="Cambria Math" panose="02040503050406030204" pitchFamily="18" charset="0"/>
              </a:rPr>
              <a:t>L2</a:t>
            </a:r>
            <a:r>
              <a:rPr lang="ja-JP" altLang="en-US" dirty="0">
                <a:latin typeface="Cambria Math" panose="02040503050406030204" pitchFamily="18" charset="0"/>
              </a:rPr>
              <a:t>正規化項の係数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0.1</a:t>
            </a:r>
            <a:r>
              <a:rPr lang="ja-JP" altLang="en-US" dirty="0">
                <a:latin typeface="Cambria Math" panose="02040503050406030204" pitchFamily="18" charset="0"/>
              </a:rPr>
              <a:t> を入れる </a:t>
            </a:r>
            <a:r>
              <a:rPr lang="en-US" altLang="ja-JP" dirty="0">
                <a:latin typeface="Cambria Math" panose="02040503050406030204" pitchFamily="18" charset="0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Ridge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回帰</a:t>
            </a:r>
            <a:r>
              <a:rPr lang="en-US" altLang="ja-JP" dirty="0">
                <a:latin typeface="Cambria Math" panose="02040503050406030204" pitchFamily="18" charset="0"/>
              </a:rPr>
              <a:t>)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43AD91-5AF6-B4A0-A39A-FB0A843CE704}"/>
              </a:ext>
            </a:extLst>
          </p:cNvPr>
          <p:cNvSpPr txBox="1"/>
          <p:nvPr/>
        </p:nvSpPr>
        <p:spPr>
          <a:xfrm>
            <a:off x="4165600" y="1972506"/>
            <a:ext cx="444695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基底関数を多く入れても </a:t>
            </a:r>
            <a:r>
              <a:rPr lang="en-US" altLang="ja-JP" b="1" dirty="0">
                <a:solidFill>
                  <a:srgbClr val="FF0000"/>
                </a:solidFill>
                <a:latin typeface="Cambria Math" panose="02040503050406030204" pitchFamily="18" charset="0"/>
              </a:rPr>
              <a:t>α</a:t>
            </a:r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 を適切にとれば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Cambria Math" panose="02040503050406030204" pitchFamily="18" charset="0"/>
              </a:rPr>
              <a:t>過剰適合しない</a:t>
            </a:r>
            <a:endParaRPr lang="en-US" altLang="ja-JP" b="1" dirty="0">
              <a:solidFill>
                <a:srgbClr val="FF0000"/>
              </a:solidFill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0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5EA916-10E8-4AA1-C0C2-D9AA3400A65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正規化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/>
              <a:t>機械学習</a:t>
            </a:r>
            <a:endParaRPr lang="en-US" altLang="ja-JP" dirty="0"/>
          </a:p>
          <a:p>
            <a:pPr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ハイパーパラメータ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  <a:p>
            <a:pPr>
              <a:defRPr/>
            </a:pPr>
            <a:r>
              <a:rPr lang="ja-JP" altLang="en-US" dirty="0"/>
              <a:t>検証</a:t>
            </a:r>
            <a:endParaRPr lang="en-US" altLang="ja-JP" dirty="0"/>
          </a:p>
          <a:p>
            <a:pPr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カテゴリー変数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7617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回帰の手順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900" dirty="0">
                <a:solidFill>
                  <a:srgbClr val="006600"/>
                </a:solidFill>
              </a:rPr>
              <a:t>lsq-polynomial-ML.py</a:t>
            </a:r>
            <a:r>
              <a:rPr lang="ja-JP" altLang="en-US" sz="1900" dirty="0">
                <a:solidFill>
                  <a:srgbClr val="006600"/>
                </a:solidFill>
              </a:rPr>
              <a:t>：</a:t>
            </a:r>
            <a:endParaRPr lang="en-US" altLang="ja-JP" sz="1900" dirty="0">
              <a:solidFill>
                <a:srgbClr val="0066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500" dirty="0"/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>
                <a:solidFill>
                  <a:srgbClr val="FF0000"/>
                </a:solidFill>
              </a:rPr>
              <a:t>#Import</a:t>
            </a:r>
            <a:br>
              <a:rPr lang="en-US" altLang="ja-JP" sz="1500" dirty="0">
                <a:solidFill>
                  <a:srgbClr val="FF0000"/>
                </a:solidFill>
              </a:rPr>
            </a:br>
            <a:r>
              <a:rPr lang="en-US" altLang="ja-JP" sz="1500" dirty="0"/>
              <a:t>from </a:t>
            </a:r>
            <a:r>
              <a:rPr lang="en-US" altLang="ja-JP" sz="1500" dirty="0" err="1"/>
              <a:t>sklearn.preprocessing</a:t>
            </a:r>
            <a:r>
              <a:rPr lang="en-US" altLang="ja-JP" sz="1500" dirty="0"/>
              <a:t> import </a:t>
            </a:r>
            <a:r>
              <a:rPr lang="en-US" altLang="ja-JP" sz="1500" dirty="0" err="1"/>
              <a:t>StandardScaler</a:t>
            </a:r>
            <a:endParaRPr lang="en-US" altLang="ja-JP" sz="1500" dirty="0"/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from </a:t>
            </a:r>
            <a:r>
              <a:rPr lang="en-US" altLang="ja-JP" sz="1500" dirty="0" err="1"/>
              <a:t>sklearn.linear_model</a:t>
            </a:r>
            <a:r>
              <a:rPr lang="en-US" altLang="ja-JP" sz="1500" dirty="0"/>
              <a:t> import </a:t>
            </a:r>
            <a:r>
              <a:rPr lang="en-US" altLang="ja-JP" sz="1500" dirty="0" err="1">
                <a:solidFill>
                  <a:srgbClr val="0000FF"/>
                </a:solidFill>
              </a:rPr>
              <a:t>LinearRegression</a:t>
            </a:r>
            <a:r>
              <a:rPr lang="en-US" altLang="ja-JP" sz="1500" dirty="0">
                <a:solidFill>
                  <a:srgbClr val="0000FF"/>
                </a:solidFill>
              </a:rPr>
              <a:t>	 	#</a:t>
            </a:r>
            <a:r>
              <a:rPr lang="ja-JP" altLang="en-US" sz="1500" dirty="0">
                <a:solidFill>
                  <a:srgbClr val="0000FF"/>
                </a:solidFill>
              </a:rPr>
              <a:t> 方法 </a:t>
            </a:r>
            <a:r>
              <a:rPr lang="en-US" altLang="ja-JP" sz="1500" dirty="0">
                <a:solidFill>
                  <a:srgbClr val="0000FF"/>
                </a:solidFill>
              </a:rPr>
              <a:t>(</a:t>
            </a:r>
            <a:r>
              <a:rPr lang="ja-JP" altLang="en-US" sz="1500" dirty="0">
                <a:solidFill>
                  <a:srgbClr val="0000FF"/>
                </a:solidFill>
              </a:rPr>
              <a:t>アルゴリズム</a:t>
            </a:r>
            <a:r>
              <a:rPr lang="en-US" altLang="ja-JP" sz="1500" dirty="0">
                <a:solidFill>
                  <a:srgbClr val="0000FF"/>
                </a:solidFill>
              </a:rPr>
              <a:t>)</a:t>
            </a:r>
            <a:r>
              <a:rPr lang="ja-JP" altLang="en-US" sz="1500" dirty="0">
                <a:solidFill>
                  <a:srgbClr val="0000FF"/>
                </a:solidFill>
              </a:rPr>
              <a:t> を</a:t>
            </a:r>
            <a:r>
              <a:rPr lang="en-US" altLang="ja-JP" sz="1500" dirty="0">
                <a:solidFill>
                  <a:srgbClr val="0000FF"/>
                </a:solidFill>
              </a:rPr>
              <a:t>import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from </a:t>
            </a:r>
            <a:r>
              <a:rPr lang="en-US" altLang="ja-JP" sz="1500" dirty="0" err="1"/>
              <a:t>sklearn.metrics</a:t>
            </a:r>
            <a:r>
              <a:rPr lang="en-US" altLang="ja-JP" sz="1500" dirty="0"/>
              <a:t> import </a:t>
            </a:r>
            <a:r>
              <a:rPr lang="en-US" altLang="ja-JP" sz="1500" dirty="0" err="1"/>
              <a:t>mean_absolute_error</a:t>
            </a:r>
            <a:r>
              <a:rPr lang="en-US" altLang="ja-JP" sz="1500" dirty="0"/>
              <a:t>, </a:t>
            </a:r>
            <a:r>
              <a:rPr lang="en-US" altLang="ja-JP" sz="1500" dirty="0" err="1"/>
              <a:t>mean_squared_error</a:t>
            </a:r>
            <a:r>
              <a:rPr lang="en-US" altLang="ja-JP" sz="1500" dirty="0"/>
              <a:t>, r2_score</a:t>
            </a:r>
            <a:r>
              <a:rPr lang="en-US" altLang="ja-JP" sz="1500" dirty="0">
                <a:solidFill>
                  <a:srgbClr val="0000FF"/>
                </a:solidFill>
              </a:rPr>
              <a:t>	#</a:t>
            </a:r>
            <a:r>
              <a:rPr lang="ja-JP" altLang="en-US" sz="1500" dirty="0">
                <a:solidFill>
                  <a:srgbClr val="0000FF"/>
                </a:solidFill>
              </a:rPr>
              <a:t> 評価関数を</a:t>
            </a:r>
            <a:r>
              <a:rPr lang="en-US" altLang="ja-JP" sz="1500" dirty="0">
                <a:solidFill>
                  <a:srgbClr val="0000FF"/>
                </a:solidFill>
              </a:rPr>
              <a:t>import</a:t>
            </a:r>
            <a:endParaRPr lang="en-US" altLang="ja-JP" sz="1500" dirty="0"/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データ読み込み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</a:t>
            </a:r>
            <a:r>
              <a:rPr lang="en-US" altLang="ja-JP" sz="1500" dirty="0"/>
              <a:t> </a:t>
            </a:r>
            <a:r>
              <a:rPr lang="en-US" altLang="ja-JP" sz="1500" dirty="0" err="1"/>
              <a:t>df</a:t>
            </a:r>
            <a:r>
              <a:rPr lang="en-US" altLang="ja-JP" sz="1500" dirty="0"/>
              <a:t> = </a:t>
            </a:r>
            <a:r>
              <a:rPr lang="en-US" altLang="ja-JP" sz="1500" dirty="0" err="1"/>
              <a:t>pd.read_excel</a:t>
            </a:r>
            <a:r>
              <a:rPr lang="en-US" altLang="ja-JP" sz="1500" dirty="0"/>
              <a:t>(</a:t>
            </a:r>
            <a:r>
              <a:rPr lang="en-US" altLang="ja-JP" sz="1500" dirty="0" err="1"/>
              <a:t>infile</a:t>
            </a:r>
            <a:r>
              <a:rPr lang="en-US" altLang="ja-JP" sz="1500" dirty="0"/>
              <a:t>, engine = '</a:t>
            </a:r>
            <a:r>
              <a:rPr lang="en-US" altLang="ja-JP" sz="1500" dirty="0" err="1"/>
              <a:t>openpyxl</a:t>
            </a:r>
            <a:r>
              <a:rPr lang="en-US" altLang="ja-JP" sz="1500" dirty="0"/>
              <a:t>‘)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x = </a:t>
            </a:r>
            <a:r>
              <a:rPr lang="en-US" altLang="ja-JP" sz="1500" dirty="0" err="1"/>
              <a:t>df</a:t>
            </a:r>
            <a:r>
              <a:rPr lang="en-US" altLang="ja-JP" sz="1500" dirty="0"/>
              <a:t>[labels[2:]]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y = </a:t>
            </a:r>
            <a:r>
              <a:rPr lang="en-US" altLang="ja-JP" sz="1500" dirty="0" err="1"/>
              <a:t>df</a:t>
            </a:r>
            <a:r>
              <a:rPr lang="en-US" altLang="ja-JP" sz="1500" dirty="0"/>
              <a:t>[labels[1]]</a:t>
            </a:r>
            <a:br>
              <a:rPr lang="en-US" altLang="ja-JP" sz="1500" dirty="0"/>
            </a:b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記述子の標準化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 scaler = </a:t>
            </a:r>
            <a:r>
              <a:rPr lang="en-US" altLang="ja-JP" sz="1500" dirty="0" err="1"/>
              <a:t>StandardScaler</a:t>
            </a:r>
            <a:r>
              <a:rPr lang="en-US" altLang="ja-JP" sz="1500" dirty="0"/>
              <a:t>()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scaler.fit</a:t>
            </a:r>
            <a:r>
              <a:rPr lang="en-US" altLang="ja-JP" sz="1500" dirty="0"/>
              <a:t>(x)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x_scaled</a:t>
            </a:r>
            <a:r>
              <a:rPr lang="en-US" altLang="ja-JP" sz="1500" dirty="0"/>
              <a:t> = </a:t>
            </a:r>
            <a:r>
              <a:rPr lang="en-US" altLang="ja-JP" sz="1500" dirty="0" err="1"/>
              <a:t>scaler.transform</a:t>
            </a:r>
            <a:r>
              <a:rPr lang="en-US" altLang="ja-JP" sz="1500" dirty="0"/>
              <a:t>(x)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フィッティング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>
                <a:solidFill>
                  <a:srgbClr val="0000FF"/>
                </a:solidFill>
              </a:rPr>
              <a:t>    model = </a:t>
            </a:r>
            <a:r>
              <a:rPr lang="en-US" altLang="ja-JP" sz="1500" dirty="0" err="1">
                <a:solidFill>
                  <a:srgbClr val="0000FF"/>
                </a:solidFill>
              </a:rPr>
              <a:t>LinearRegression</a:t>
            </a:r>
            <a:r>
              <a:rPr lang="en-US" altLang="ja-JP" sz="1500" dirty="0">
                <a:solidFill>
                  <a:srgbClr val="0000FF"/>
                </a:solidFill>
              </a:rPr>
              <a:t>()				#</a:t>
            </a:r>
            <a:r>
              <a:rPr lang="ja-JP" altLang="en-US" sz="1500" dirty="0">
                <a:solidFill>
                  <a:srgbClr val="0000FF"/>
                </a:solidFill>
              </a:rPr>
              <a:t> 方法 </a:t>
            </a:r>
            <a:r>
              <a:rPr lang="en-US" altLang="ja-JP" sz="1500" dirty="0">
                <a:solidFill>
                  <a:srgbClr val="0000FF"/>
                </a:solidFill>
              </a:rPr>
              <a:t>(</a:t>
            </a:r>
            <a:r>
              <a:rPr lang="ja-JP" altLang="en-US" sz="1500" dirty="0">
                <a:solidFill>
                  <a:srgbClr val="0000FF"/>
                </a:solidFill>
              </a:rPr>
              <a:t>アルゴリズム</a:t>
            </a:r>
            <a:r>
              <a:rPr lang="en-US" altLang="ja-JP" sz="1500" dirty="0">
                <a:solidFill>
                  <a:srgbClr val="0000FF"/>
                </a:solidFill>
              </a:rPr>
              <a:t>)</a:t>
            </a:r>
            <a:r>
              <a:rPr lang="ja-JP" altLang="en-US" sz="1500" dirty="0">
                <a:solidFill>
                  <a:srgbClr val="0000FF"/>
                </a:solidFill>
              </a:rPr>
              <a:t> を選択</a:t>
            </a:r>
            <a:endParaRPr lang="en-US" altLang="ja-JP" sz="15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model.fit</a:t>
            </a:r>
            <a:r>
              <a:rPr lang="en-US" altLang="ja-JP" sz="1500" dirty="0"/>
              <a:t>(</a:t>
            </a:r>
            <a:r>
              <a:rPr lang="en-US" altLang="ja-JP" sz="1500" dirty="0" err="1"/>
              <a:t>x_scaled</a:t>
            </a:r>
            <a:r>
              <a:rPr lang="en-US" altLang="ja-JP" sz="1500" dirty="0"/>
              <a:t>, y)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フィッティング結果から予測値を計算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y_cal</a:t>
            </a:r>
            <a:r>
              <a:rPr lang="en-US" altLang="ja-JP" sz="1500" dirty="0"/>
              <a:t> = </a:t>
            </a:r>
            <a:r>
              <a:rPr lang="en-US" altLang="ja-JP" sz="1500" dirty="0" err="1"/>
              <a:t>model.predict</a:t>
            </a:r>
            <a:r>
              <a:rPr lang="en-US" altLang="ja-JP" sz="1500" dirty="0"/>
              <a:t>(</a:t>
            </a:r>
            <a:r>
              <a:rPr lang="en-US" altLang="ja-JP" sz="1500" dirty="0" err="1"/>
              <a:t>x_scaled</a:t>
            </a:r>
            <a:r>
              <a:rPr lang="en-US" altLang="ja-JP" sz="15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評価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mae</a:t>
            </a:r>
            <a:r>
              <a:rPr lang="en-US" altLang="ja-JP" sz="1500" dirty="0"/>
              <a:t>  = </a:t>
            </a:r>
            <a:r>
              <a:rPr lang="en-US" altLang="ja-JP" sz="1500" dirty="0" err="1"/>
              <a:t>mean_absolute_error</a:t>
            </a:r>
            <a:r>
              <a:rPr lang="en-US" altLang="ja-JP" sz="1500" dirty="0"/>
              <a:t>(y, </a:t>
            </a:r>
            <a:r>
              <a:rPr lang="en-US" altLang="ja-JP" sz="1500" dirty="0" err="1"/>
              <a:t>y_cal</a:t>
            </a:r>
            <a:r>
              <a:rPr lang="en-US" altLang="ja-JP" sz="1500" dirty="0"/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mse</a:t>
            </a:r>
            <a:r>
              <a:rPr lang="en-US" altLang="ja-JP" sz="1500" dirty="0"/>
              <a:t>  = </a:t>
            </a:r>
            <a:r>
              <a:rPr lang="en-US" altLang="ja-JP" sz="1500" dirty="0" err="1"/>
              <a:t>mean_squared_error</a:t>
            </a:r>
            <a:r>
              <a:rPr lang="en-US" altLang="ja-JP" sz="1500" dirty="0"/>
              <a:t>(y, </a:t>
            </a:r>
            <a:r>
              <a:rPr lang="en-US" altLang="ja-JP" sz="1500" dirty="0" err="1"/>
              <a:t>y_cal</a:t>
            </a:r>
            <a:r>
              <a:rPr lang="en-US" altLang="ja-JP" sz="1500" dirty="0"/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</a:t>
            </a:r>
            <a:r>
              <a:rPr lang="en-US" altLang="ja-JP" sz="1500" dirty="0" err="1"/>
              <a:t>rmse</a:t>
            </a:r>
            <a:r>
              <a:rPr lang="en-US" altLang="ja-JP" sz="1500" dirty="0"/>
              <a:t> = sqrt(</a:t>
            </a:r>
            <a:r>
              <a:rPr lang="en-US" altLang="ja-JP" sz="1500" dirty="0" err="1"/>
              <a:t>mse</a:t>
            </a:r>
            <a:r>
              <a:rPr lang="en-US" altLang="ja-JP" sz="15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500" b="1" dirty="0">
                <a:solidFill>
                  <a:srgbClr val="FF0000"/>
                </a:solidFill>
              </a:rPr>
              <a:t>#</a:t>
            </a:r>
            <a:r>
              <a:rPr lang="ja-JP" altLang="en-US" sz="1500" b="1" dirty="0">
                <a:solidFill>
                  <a:srgbClr val="FF0000"/>
                </a:solidFill>
              </a:rPr>
              <a:t>パラメータ</a:t>
            </a:r>
            <a:endParaRPr lang="en-US" altLang="ja-JP" sz="1500" b="1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500" dirty="0"/>
              <a:t>   </a:t>
            </a:r>
            <a:r>
              <a:rPr lang="en-US" altLang="ja-JP" sz="1500" dirty="0"/>
              <a:t> print(f“    intercept: {</a:t>
            </a:r>
            <a:r>
              <a:rPr lang="en-US" altLang="ja-JP" sz="1500" dirty="0" err="1"/>
              <a:t>model.intercept</a:t>
            </a:r>
            <a:r>
              <a:rPr lang="en-US" altLang="ja-JP" sz="1500" dirty="0"/>
              <a:t>_}”)		</a:t>
            </a:r>
            <a:r>
              <a:rPr lang="en-US" altLang="ja-JP" sz="1500" dirty="0">
                <a:solidFill>
                  <a:srgbClr val="FF0000"/>
                </a:solidFill>
              </a:rPr>
              <a:t>#</a:t>
            </a:r>
            <a:r>
              <a:rPr lang="ja-JP" altLang="en-US" sz="1500" dirty="0">
                <a:solidFill>
                  <a:srgbClr val="FF0000"/>
                </a:solidFill>
              </a:rPr>
              <a:t>  定数項。決定木、</a:t>
            </a:r>
            <a:r>
              <a:rPr lang="en-US" altLang="ja-JP" sz="1500" dirty="0">
                <a:solidFill>
                  <a:srgbClr val="FF0000"/>
                </a:solidFill>
              </a:rPr>
              <a:t>NN</a:t>
            </a:r>
            <a:r>
              <a:rPr lang="ja-JP" altLang="en-US" sz="1500" dirty="0">
                <a:solidFill>
                  <a:srgbClr val="FF0000"/>
                </a:solidFill>
              </a:rPr>
              <a:t>などには無い</a:t>
            </a:r>
            <a:endParaRPr lang="en-US" altLang="ja-JP" sz="15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for iv in range(</a:t>
            </a:r>
            <a:r>
              <a:rPr lang="en-US" altLang="ja-JP" sz="1500" dirty="0" err="1"/>
              <a:t>len</a:t>
            </a:r>
            <a:r>
              <a:rPr lang="en-US" altLang="ja-JP" sz="1500" dirty="0"/>
              <a:t>(</a:t>
            </a:r>
            <a:r>
              <a:rPr lang="en-US" altLang="ja-JP" sz="1500" dirty="0" err="1"/>
              <a:t>x_labels</a:t>
            </a:r>
            <a:r>
              <a:rPr lang="en-US" altLang="ja-JP" sz="1500" dirty="0"/>
              <a:t>)):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/>
              <a:t>        print(f“    {</a:t>
            </a:r>
            <a:r>
              <a:rPr lang="en-US" altLang="ja-JP" sz="1500" dirty="0" err="1"/>
              <a:t>x_labels</a:t>
            </a:r>
            <a:r>
              <a:rPr lang="en-US" altLang="ja-JP" sz="1500" dirty="0"/>
              <a:t>[iv]:&gt;10}: {</a:t>
            </a:r>
            <a:r>
              <a:rPr lang="en-US" altLang="ja-JP" sz="1500" dirty="0" err="1"/>
              <a:t>model.coef</a:t>
            </a:r>
            <a:r>
              <a:rPr lang="en-US" altLang="ja-JP" sz="1500" dirty="0"/>
              <a:t>_[iv]:12.4g}”)</a:t>
            </a:r>
            <a:r>
              <a:rPr lang="ja-JP" altLang="en-US" sz="1500" dirty="0"/>
              <a:t>　</a:t>
            </a:r>
            <a:r>
              <a:rPr lang="en-US" altLang="ja-JP" sz="1500" dirty="0"/>
              <a:t>	</a:t>
            </a:r>
            <a:r>
              <a:rPr lang="en-US" altLang="ja-JP" sz="1500" dirty="0">
                <a:solidFill>
                  <a:srgbClr val="FF0000"/>
                </a:solidFill>
              </a:rPr>
              <a:t>#</a:t>
            </a:r>
            <a:r>
              <a:rPr lang="ja-JP" altLang="en-US" sz="1500" dirty="0">
                <a:solidFill>
                  <a:srgbClr val="FF0000"/>
                </a:solidFill>
              </a:rPr>
              <a:t> 多項式回帰などの場合、記述子の係数。</a:t>
            </a:r>
            <a:endParaRPr lang="en-US" altLang="ja-JP" sz="15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500" dirty="0">
                <a:solidFill>
                  <a:srgbClr val="FF0000"/>
                </a:solidFill>
              </a:rPr>
              <a:t>					#</a:t>
            </a:r>
            <a:r>
              <a:rPr lang="ja-JP" altLang="en-US" sz="1500" dirty="0">
                <a:solidFill>
                  <a:srgbClr val="FF0000"/>
                </a:solidFill>
              </a:rPr>
              <a:t> 決定木、</a:t>
            </a:r>
            <a:r>
              <a:rPr lang="en-US" altLang="ja-JP" sz="1500" dirty="0">
                <a:solidFill>
                  <a:srgbClr val="FF0000"/>
                </a:solidFill>
              </a:rPr>
              <a:t>NN</a:t>
            </a:r>
            <a:r>
              <a:rPr lang="ja-JP" altLang="en-US" sz="1500" dirty="0">
                <a:solidFill>
                  <a:srgbClr val="FF0000"/>
                </a:solidFill>
              </a:rPr>
              <a:t>などには無い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06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正規化の必要性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/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多項式最小二乗法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𝑓</m:t>
                    </m:r>
                    <m:d>
                      <m:dPr>
                        <m:ctrlP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</m:d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𝑘</m:t>
                        </m:r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=0</m:t>
                        </m:r>
                      </m:sub>
                      <m:sup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ja-JP" altLang="en-US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/>
                              <m:e/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⋱</m:t>
                                </m:r>
                              </m:e>
                              <m:e/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ja-JP" altLang="en-US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ja-JP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ja-JP" altLang="en-US" sz="17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ja-JP" altLang="en-US" sz="17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ja-JP" altLang="en-US" sz="17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r>
                                  <a:rPr lang="ja-JP" altLang="en-US" sz="1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ja-JP" altLang="en-US" sz="17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ja-JP" altLang="en-US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ja-JP" altLang="en-US" sz="17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17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ja-JP" sz="24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X</a:t>
                </a: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行列の要素は 最小次数は 定数 </a:t>
                </a:r>
                <a:r>
                  <a:rPr lang="en-US" altLang="ja-JP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n</a:t>
                </a: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、最高次数は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ja-JP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sup>
                    </m:sSup>
                  </m:oMath>
                </a14:m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・ データが 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|x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i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|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 &gt;&gt; 1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 の場合、オーバーフロー、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|x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i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|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&lt;&lt; 1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ではアンダーフロー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　丸め誤差など、計算誤差が大きくなる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　　　　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=&gt;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入力データを 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1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のオーダーの数値に変換する必要がある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blipFill>
                <a:blip r:embed="rId3"/>
                <a:stretch>
                  <a:fillRect l="-874" t="-80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118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21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注意</a:t>
            </a:r>
            <a:endParaRPr lang="en-US" altLang="ja-JP" sz="36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2F1B4B-8B06-0D1E-3343-C7A48BB48423}"/>
              </a:ext>
            </a:extLst>
          </p:cNvPr>
          <p:cNvSpPr txBox="1"/>
          <p:nvPr/>
        </p:nvSpPr>
        <p:spPr>
          <a:xfrm>
            <a:off x="145143" y="643770"/>
            <a:ext cx="8998857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本チュートリアルで配布している神谷作成プログラム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再利用・再配布してかまいません。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動作の正確さ・安全性を保証するものではありません。使用者の判断と責任で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お使いください。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ネットワークに接続するなどの動作は含まれておりません。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PC,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個人等の情報を収集するなど、セキュリティに問題を発生させる可能性が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ある動作は含まれておりません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一部を除きソースコードを配布していますので、必要があれば、使用者側で正確性・安全性の確認をしてください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バグ修正、機能追加等の要望を受け付けます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defTabSz="457200">
              <a:spcAft>
                <a:spcPts val="600"/>
              </a:spcAft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python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ライブラリ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tklib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lang="ja-JP" altLang="en-US" sz="2000" dirty="0">
                <a:solidFill>
                  <a:srgbClr val="0000FF"/>
                </a:solidFill>
                <a:latin typeface="Times New Roman"/>
                <a:ea typeface="ＭＳ Ｐゴシック"/>
              </a:rPr>
              <a:t>およびプログラム群</a:t>
            </a:r>
            <a:r>
              <a:rPr lang="en-US" altLang="ja-JP" sz="2000" dirty="0">
                <a:solidFill>
                  <a:srgbClr val="0000FF"/>
                </a:solidFill>
                <a:latin typeface="Times New Roman"/>
                <a:ea typeface="ＭＳ Ｐゴシック"/>
              </a:rPr>
              <a:t>: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Python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のみで書かれています。ソースコードを配布していますので、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必要があれば、使用者側で正確性・安全性の確認をしてください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defTabSz="457200">
              <a:spcAft>
                <a:spcPts val="600"/>
              </a:spcAft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CurveFit2013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関連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C++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(Microsoft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Visual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C++/MFC)</a:t>
            </a:r>
            <a:r>
              <a:rPr lang="ja-JP" altLang="en-US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、</a:t>
            </a:r>
            <a:r>
              <a:rPr lang="en-US" altLang="ja-JP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Fortran90</a:t>
            </a:r>
            <a:r>
              <a:rPr lang="ja-JP" altLang="en-US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相当で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書かれています。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Fortran90</a:t>
            </a:r>
            <a:r>
              <a:rPr lang="ja-JP" altLang="en-US" sz="2000" dirty="0">
                <a:solidFill>
                  <a:srgbClr val="000000"/>
                </a:solidFill>
                <a:latin typeface="Times New Roman"/>
                <a:ea typeface="ＭＳ Ｐゴシック"/>
              </a:rPr>
              <a:t>プログラムについては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知財の問題のあるソースコードは配布していません。同等の機能は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LAPACK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、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Intel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MKL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等で置き換える必要があります。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91614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正規化の種類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/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75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よく使う最小二乗法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 正規化はしないことが多い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</a:rPr>
                  <a:t>　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64bit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CPU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で誤差が問題になるケースは少ない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　　・ 高次の関数が必要な物理モデルは少ない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(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せいぜい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6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次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</a:rPr>
                  <a:t>　　・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それほど高次の多項式を使うと、過適合の問題がでる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　・ 回帰した係数に単位を含んだ意味があることが多い 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(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活性化エネルギー  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[eV]</a:t>
                </a:r>
                <a:r>
                  <a:rPr lang="ja-JP" altLang="en-US" sz="2400" dirty="0">
                    <a:solidFill>
                      <a:srgbClr val="FF0000"/>
                    </a:solidFill>
                  </a:rPr>
                  <a:t> など</a:t>
                </a:r>
                <a:r>
                  <a:rPr lang="en-US" altLang="ja-JP" sz="2400" dirty="0">
                    <a:solidFill>
                      <a:srgbClr val="FF0000"/>
                    </a:solidFill>
                  </a:rPr>
                  <a:t>)</a:t>
                </a:r>
                <a:br>
                  <a:rPr lang="en-US" altLang="ja-JP" sz="2400" dirty="0">
                    <a:solidFill>
                      <a:srgbClr val="FF0000"/>
                    </a:solidFill>
                  </a:rPr>
                </a:br>
                <a:r>
                  <a:rPr lang="ja-JP" altLang="en-US" sz="2400" dirty="0">
                    <a:solidFill>
                      <a:srgbClr val="FF0000"/>
                    </a:solidFill>
                  </a:rPr>
                  <a:t>　　　標準化すると元の係数に戻すのが面倒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機械学習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cs typeface="+mn-cs"/>
                  </a:rPr>
                  <a:t> 正規化あるいは標準化はほぼ必須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　　比較しようのない記述子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(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猫の体重、身長、年齢など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)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 から、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　　単位依存性が無いように目的関数を作る必要がある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　正規化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(normalization):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en-US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データを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0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~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1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の間に変換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　　　　　　ほかの範囲に変換してもいいが、計算誤差を減らすには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　　　　　　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1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cs"/>
                  </a:rPr>
                  <a:t>のオーダーの範囲が望ましい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cs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</a:rPr>
                  <a:t>　正規化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データを 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–1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~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2400" dirty="0">
                    <a:solidFill>
                      <a:srgbClr val="000000"/>
                    </a:solidFill>
                  </a:rPr>
                  <a:t>1</a:t>
                </a:r>
                <a:r>
                  <a:rPr lang="ja-JP" altLang="en-US" sz="2400" dirty="0">
                    <a:solidFill>
                      <a:srgbClr val="000000"/>
                    </a:solidFill>
                  </a:rPr>
                  <a:t>の間に変換</a:t>
                </a:r>
                <a:br>
                  <a:rPr lang="en-US" altLang="ja-JP" sz="2400" dirty="0">
                    <a:solidFill>
                      <a:srgbClr val="000000"/>
                    </a:solidFill>
                  </a:rPr>
                </a:b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　標準化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(standardization):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′=2</m:t>
                    </m:r>
                    <m:f>
                      <m:f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a:rPr lang="ja-JP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000000"/>
                    </a:solidFill>
                    <a:ea typeface="ＭＳ Ｐゴシック" panose="020B0600070205080204" pitchFamily="50" charset="-128"/>
                  </a:rPr>
                  <a:t>: 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平均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と標準偏差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ja-JP" alt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/>
                    <a:ea typeface="ＭＳ Ｐゴシック" panose="020B0600070205080204" pitchFamily="50" charset="-128"/>
                    <a:cs typeface="+mn-cs"/>
                  </a:rPr>
                  <a:t>で変換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	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アルゴリズムによっては、平均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0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、標準偏差 </a:t>
                </a: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1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+mn-cs"/>
                  </a:rPr>
                  <a:t> を前提としている場合がある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400" dirty="0">
                    <a:solidFill>
                      <a:srgbClr val="FF0000"/>
                    </a:solidFill>
                  </a:rPr>
                  <a:t>　　　　　　　　標準化は必須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cs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32460"/>
                <a:ext cx="9067800" cy="6225540"/>
              </a:xfrm>
              <a:prstGeom prst="rect">
                <a:avLst/>
              </a:prstGeom>
              <a:blipFill>
                <a:blip r:embed="rId3"/>
                <a:stretch>
                  <a:fillRect l="-605" t="-686" r="-4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252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GP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(bayes_gp_plain.py)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での例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109E35-82ED-B8DE-3D0B-39A1DE4E367B}"/>
              </a:ext>
            </a:extLst>
          </p:cNvPr>
          <p:cNvSpPr txBox="1"/>
          <p:nvPr/>
        </p:nvSpPr>
        <p:spPr>
          <a:xfrm>
            <a:off x="41275" y="627980"/>
            <a:ext cx="89731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入力ファイル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en-US" altLang="ja-JP" dirty="0" err="1"/>
              <a:t>tkProg</a:t>
            </a:r>
            <a:r>
              <a:rPr lang="en-US" altLang="ja-JP" dirty="0"/>
              <a:t>]</a:t>
            </a:r>
            <a:r>
              <a:rPr lang="ja-JP" altLang="en-US" dirty="0"/>
              <a:t>/tkprog_tutorial/PHYSBO/example.xlsx</a:t>
            </a:r>
            <a:endParaRPr lang="en-US" altLang="ja-JP" dirty="0"/>
          </a:p>
          <a:p>
            <a:r>
              <a:rPr lang="ja-JP" altLang="en-US" dirty="0"/>
              <a:t>　記述子</a:t>
            </a:r>
            <a:r>
              <a:rPr lang="en-US" altLang="ja-JP" dirty="0"/>
              <a:t>:</a:t>
            </a:r>
            <a:r>
              <a:rPr lang="ja-JP" altLang="en-US" dirty="0"/>
              <a:t> 化学組成 </a:t>
            </a:r>
            <a:r>
              <a:rPr lang="en-US" altLang="ja-JP" dirty="0"/>
              <a:t>x</a:t>
            </a:r>
            <a:r>
              <a:rPr lang="ja-JP" altLang="en-US" dirty="0"/>
              <a:t>、温度 </a:t>
            </a:r>
            <a:r>
              <a:rPr lang="en-US" altLang="ja-JP" dirty="0"/>
              <a:t>T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ja-JP" altLang="en-US" dirty="0"/>
              <a:t>℃</a:t>
            </a:r>
            <a:r>
              <a:rPr lang="en-US" altLang="ja-JP" dirty="0"/>
              <a:t>]</a:t>
            </a:r>
          </a:p>
          <a:p>
            <a:r>
              <a:rPr lang="ja-JP" altLang="en-US" dirty="0"/>
              <a:t>　　　　</a:t>
            </a:r>
            <a:r>
              <a:rPr lang="en-US" altLang="ja-JP" dirty="0"/>
              <a:t>x</a:t>
            </a:r>
            <a:r>
              <a:rPr lang="ja-JP" altLang="en-US" dirty="0"/>
              <a:t> と </a:t>
            </a:r>
            <a:r>
              <a:rPr lang="en-US" altLang="ja-JP" dirty="0"/>
              <a:t>T</a:t>
            </a:r>
            <a:r>
              <a:rPr lang="ja-JP" altLang="en-US" dirty="0"/>
              <a:t> の値は ３桁違う　　</a:t>
            </a:r>
            <a:r>
              <a:rPr lang="en-US" altLang="ja-JP" dirty="0"/>
              <a:t>=&gt;</a:t>
            </a:r>
            <a:r>
              <a:rPr lang="ja-JP" altLang="en-US" dirty="0"/>
              <a:t> 最小二乗法では誤差の重みが ６桁変わるため、</a:t>
            </a:r>
            <a:endParaRPr lang="en-US" altLang="ja-JP" dirty="0"/>
          </a:p>
          <a:p>
            <a:r>
              <a:rPr lang="ja-JP" altLang="en-US" dirty="0"/>
              <a:t>　　　　　　　　　　　　　　　　　　　　　　</a:t>
            </a:r>
            <a:r>
              <a:rPr lang="en-US" altLang="ja-JP" dirty="0"/>
              <a:t>T</a:t>
            </a:r>
            <a:r>
              <a:rPr lang="ja-JP" altLang="en-US" dirty="0"/>
              <a:t>のフィッティングしか効かなくなる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1968265-6994-EAAD-1D82-0220FB703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154" y="2384058"/>
            <a:ext cx="5200065" cy="375512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85FBD56-F180-CC4A-F90E-BD0B39317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19" y="1899596"/>
            <a:ext cx="3331805" cy="3058808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DCACECC-65ED-2059-1621-A804B83C9EAF}"/>
              </a:ext>
            </a:extLst>
          </p:cNvPr>
          <p:cNvSpPr/>
          <p:nvPr/>
        </p:nvSpPr>
        <p:spPr>
          <a:xfrm>
            <a:off x="463550" y="4330700"/>
            <a:ext cx="1162050" cy="234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1B24DA7-BC71-0AB8-F869-3AB5928AD3DE}"/>
              </a:ext>
            </a:extLst>
          </p:cNvPr>
          <p:cNvCxnSpPr/>
          <p:nvPr/>
        </p:nvCxnSpPr>
        <p:spPr>
          <a:xfrm>
            <a:off x="1320800" y="4565650"/>
            <a:ext cx="768350" cy="800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B35024A-3E42-4B30-F9BB-EAF689A2DC37}"/>
              </a:ext>
            </a:extLst>
          </p:cNvPr>
          <p:cNvSpPr txBox="1"/>
          <p:nvPr/>
        </p:nvSpPr>
        <p:spPr>
          <a:xfrm>
            <a:off x="1165225" y="5295341"/>
            <a:ext cx="2657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記述子を標準化しない</a:t>
            </a: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7F6C44B-1087-9FD2-5E6C-B21DE60C2051}"/>
              </a:ext>
            </a:extLst>
          </p:cNvPr>
          <p:cNvSpPr/>
          <p:nvPr/>
        </p:nvSpPr>
        <p:spPr>
          <a:xfrm>
            <a:off x="4509465" y="2304384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60BD1A3B-5B86-F756-88A3-611077D219B3}"/>
              </a:ext>
            </a:extLst>
          </p:cNvPr>
          <p:cNvSpPr/>
          <p:nvPr/>
        </p:nvSpPr>
        <p:spPr>
          <a:xfrm>
            <a:off x="5842070" y="2309809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BCDFD476-369A-06FC-FF9D-6F578719E51C}"/>
              </a:ext>
            </a:extLst>
          </p:cNvPr>
          <p:cNvSpPr/>
          <p:nvPr/>
        </p:nvSpPr>
        <p:spPr>
          <a:xfrm>
            <a:off x="5252360" y="2304276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55F91972-2D9A-9E56-6224-C8B3E6672BA7}"/>
              </a:ext>
            </a:extLst>
          </p:cNvPr>
          <p:cNvSpPr/>
          <p:nvPr/>
        </p:nvSpPr>
        <p:spPr>
          <a:xfrm>
            <a:off x="6562812" y="2303739"/>
            <a:ext cx="383060" cy="827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E0500C-6E61-ABE3-84FA-F3B677FC25CD}"/>
              </a:ext>
            </a:extLst>
          </p:cNvPr>
          <p:cNvSpPr txBox="1"/>
          <p:nvPr/>
        </p:nvSpPr>
        <p:spPr>
          <a:xfrm>
            <a:off x="3861900" y="1886705"/>
            <a:ext cx="5171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異なる組成の試料の </a:t>
            </a:r>
            <a:r>
              <a:rPr lang="en-US" altLang="ja-JP" dirty="0"/>
              <a:t>Figure-of-Merit </a:t>
            </a:r>
            <a:r>
              <a:rPr lang="ja-JP" altLang="en-US" dirty="0"/>
              <a:t>の温度依存性</a:t>
            </a:r>
          </a:p>
        </p:txBody>
      </p:sp>
    </p:spTree>
    <p:extLst>
      <p:ext uri="{BB962C8B-B14F-4D97-AF65-F5344CB8AC3E}">
        <p14:creationId xmlns:p14="http://schemas.microsoft.com/office/powerpoint/2010/main" val="40205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29C2A7F-9C4D-DBD9-2680-E257200854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03" y="1820516"/>
            <a:ext cx="3627857" cy="3330603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GP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(bayes_gp_plain.py)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での例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109E35-82ED-B8DE-3D0B-39A1DE4E367B}"/>
              </a:ext>
            </a:extLst>
          </p:cNvPr>
          <p:cNvSpPr txBox="1"/>
          <p:nvPr/>
        </p:nvSpPr>
        <p:spPr>
          <a:xfrm>
            <a:off x="41274" y="627980"/>
            <a:ext cx="89979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入力ファイル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en-US" altLang="ja-JP" dirty="0" err="1"/>
              <a:t>tkProg</a:t>
            </a:r>
            <a:r>
              <a:rPr lang="en-US" altLang="ja-JP" dirty="0"/>
              <a:t>]</a:t>
            </a:r>
            <a:r>
              <a:rPr lang="ja-JP" altLang="en-US" dirty="0"/>
              <a:t>/tkprog_tutorial/PHYSBO/example.xlsx</a:t>
            </a:r>
            <a:endParaRPr lang="en-US" altLang="ja-JP" dirty="0"/>
          </a:p>
          <a:p>
            <a:r>
              <a:rPr lang="ja-JP" altLang="en-US" dirty="0"/>
              <a:t>　記述子</a:t>
            </a:r>
            <a:r>
              <a:rPr lang="en-US" altLang="ja-JP" dirty="0"/>
              <a:t>:</a:t>
            </a:r>
            <a:r>
              <a:rPr lang="ja-JP" altLang="en-US" dirty="0"/>
              <a:t> 化学組成 </a:t>
            </a:r>
            <a:r>
              <a:rPr lang="en-US" altLang="ja-JP" dirty="0"/>
              <a:t>x</a:t>
            </a:r>
            <a:r>
              <a:rPr lang="ja-JP" altLang="en-US" dirty="0"/>
              <a:t>、温度 </a:t>
            </a:r>
            <a:r>
              <a:rPr lang="en-US" altLang="ja-JP" dirty="0"/>
              <a:t>T</a:t>
            </a:r>
            <a:r>
              <a:rPr lang="ja-JP" altLang="en-US" dirty="0"/>
              <a:t> </a:t>
            </a:r>
            <a:r>
              <a:rPr lang="en-US" altLang="ja-JP" dirty="0"/>
              <a:t>[</a:t>
            </a:r>
            <a:r>
              <a:rPr lang="ja-JP" altLang="en-US" dirty="0"/>
              <a:t>℃</a:t>
            </a:r>
            <a:r>
              <a:rPr lang="en-US" altLang="ja-JP" dirty="0"/>
              <a:t>]</a:t>
            </a:r>
          </a:p>
          <a:p>
            <a:r>
              <a:rPr lang="ja-JP" altLang="en-US" dirty="0"/>
              <a:t>　　　　</a:t>
            </a:r>
            <a:r>
              <a:rPr lang="en-US" altLang="ja-JP" dirty="0"/>
              <a:t>x</a:t>
            </a:r>
            <a:r>
              <a:rPr lang="ja-JP" altLang="en-US" dirty="0"/>
              <a:t> と </a:t>
            </a:r>
            <a:r>
              <a:rPr lang="en-US" altLang="ja-JP" dirty="0"/>
              <a:t>T</a:t>
            </a:r>
            <a:r>
              <a:rPr lang="ja-JP" altLang="en-US" dirty="0"/>
              <a:t> の値は ３桁違う </a:t>
            </a:r>
            <a:r>
              <a:rPr lang="en-US" altLang="ja-JP" dirty="0"/>
              <a:t>=&gt;</a:t>
            </a:r>
            <a:r>
              <a:rPr lang="ja-JP" altLang="en-US" dirty="0"/>
              <a:t> 標準化して重みをそろえる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DCACECC-65ED-2059-1621-A804B83C9EAF}"/>
              </a:ext>
            </a:extLst>
          </p:cNvPr>
          <p:cNvSpPr/>
          <p:nvPr/>
        </p:nvSpPr>
        <p:spPr>
          <a:xfrm>
            <a:off x="379730" y="4475480"/>
            <a:ext cx="1162050" cy="234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1B24DA7-BC71-0AB8-F869-3AB5928AD3DE}"/>
              </a:ext>
            </a:extLst>
          </p:cNvPr>
          <p:cNvCxnSpPr/>
          <p:nvPr/>
        </p:nvCxnSpPr>
        <p:spPr>
          <a:xfrm>
            <a:off x="1236980" y="4710430"/>
            <a:ext cx="768350" cy="800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B35024A-3E42-4B30-F9BB-EAF689A2DC37}"/>
              </a:ext>
            </a:extLst>
          </p:cNvPr>
          <p:cNvSpPr txBox="1"/>
          <p:nvPr/>
        </p:nvSpPr>
        <p:spPr>
          <a:xfrm>
            <a:off x="1081405" y="5440121"/>
            <a:ext cx="2657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記述子を標準化する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500A5F7-724C-3B5A-DEFD-BE4405B0A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9979" y="1626757"/>
            <a:ext cx="5614021" cy="405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9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bayes_gp_plain/gui.py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に関する注意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738990"/>
            <a:ext cx="9067800" cy="5811711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b="1" dirty="0"/>
              <a:t>ガウス過程回帰を実装しているが、厳密には</a:t>
            </a:r>
            <a:br>
              <a:rPr lang="en-US" altLang="ja-JP" sz="2000" b="1" dirty="0"/>
            </a:br>
            <a:r>
              <a:rPr lang="ja-JP" altLang="en-US" sz="2000" b="1" dirty="0"/>
              <a:t>強化学習における「追加データによる更新」 はしていない</a:t>
            </a:r>
            <a:br>
              <a:rPr lang="en-US" altLang="ja-JP" sz="2000" b="1" dirty="0"/>
            </a:br>
            <a:r>
              <a:rPr lang="en-US" altLang="ja-JP" sz="2000" dirty="0"/>
              <a:t>(PHYSBO</a:t>
            </a:r>
            <a:r>
              <a:rPr lang="ja-JP" altLang="en-US" sz="2000" dirty="0"/>
              <a:t>の機能のうち、</a:t>
            </a:r>
            <a:r>
              <a:rPr lang="en-US" altLang="ja-JP" sz="2000" dirty="0"/>
              <a:t>GP</a:t>
            </a:r>
            <a:r>
              <a:rPr lang="ja-JP" altLang="en-US" sz="2000" dirty="0"/>
              <a:t>と</a:t>
            </a:r>
            <a:r>
              <a:rPr lang="en-US" altLang="ja-JP" sz="2000" dirty="0"/>
              <a:t>score</a:t>
            </a:r>
            <a:r>
              <a:rPr lang="ja-JP" altLang="en-US" sz="2000" dirty="0"/>
              <a:t>のみを利用</a:t>
            </a:r>
            <a:r>
              <a:rPr lang="en-US" altLang="ja-JP" sz="20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常に全データを使って回帰し、予測値と獲得関数を計算しなおしている</a:t>
            </a:r>
            <a:br>
              <a:rPr lang="en-US" altLang="ja-JP" sz="2000" dirty="0"/>
            </a:br>
            <a:r>
              <a:rPr lang="ja-JP" altLang="en-US" sz="2000" dirty="0"/>
              <a:t>・ パレート解析を行っていない </a:t>
            </a:r>
            <a:r>
              <a:rPr lang="en-US" altLang="ja-JP" sz="2000" dirty="0"/>
              <a:t>(</a:t>
            </a:r>
            <a:r>
              <a:rPr lang="ja-JP" altLang="en-US" sz="2000" dirty="0"/>
              <a:t>２次元の目的関数のグラフを表示しているだけ</a:t>
            </a:r>
            <a:r>
              <a:rPr lang="en-US" altLang="ja-JP" sz="2000" dirty="0"/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400" b="1" dirty="0"/>
              <a:t>PHYSBO</a:t>
            </a:r>
            <a:r>
              <a:rPr lang="ja-JP" altLang="en-US" sz="2400" b="1" dirty="0"/>
              <a:t>のほかの機能</a:t>
            </a:r>
            <a:endParaRPr lang="en-US" altLang="ja-JP" sz="2400" b="1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前回の解析結果と学習データを使い、新しいデータを使ってベイズ更新をしていく</a:t>
            </a:r>
            <a:br>
              <a:rPr lang="en-US" altLang="ja-JP" sz="2000" dirty="0"/>
            </a:br>
            <a:r>
              <a:rPr lang="ja-JP" altLang="en-US" sz="2000" dirty="0"/>
              <a:t>・ 複数目的関数の場合に、パレート解析により推薦条件を示す。</a:t>
            </a: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獲得関数 </a:t>
            </a:r>
            <a:r>
              <a:rPr lang="en-US" altLang="ja-JP" sz="2000" dirty="0"/>
              <a:t>(score)</a:t>
            </a:r>
            <a:r>
              <a:rPr lang="ja-JP" altLang="en-US" sz="2000" dirty="0"/>
              <a:t> を表示して強化学習のデータ取得を支援</a:t>
            </a: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・ 実際には強化学習 </a:t>
            </a:r>
            <a:r>
              <a:rPr lang="en-US" altLang="ja-JP" sz="2000" dirty="0"/>
              <a:t>(</a:t>
            </a:r>
            <a:r>
              <a:rPr lang="ja-JP" altLang="en-US" sz="2000" dirty="0"/>
              <a:t>ベイズ更新</a:t>
            </a:r>
            <a:r>
              <a:rPr lang="en-US" altLang="ja-JP" sz="2000" dirty="0"/>
              <a:t>)</a:t>
            </a:r>
            <a:r>
              <a:rPr lang="ja-JP" altLang="en-US" sz="2000" dirty="0"/>
              <a:t> を使っていない</a:t>
            </a:r>
            <a:br>
              <a:rPr lang="en-US" altLang="ja-JP" sz="2000" dirty="0"/>
            </a:br>
            <a:r>
              <a:rPr lang="ja-JP" altLang="en-US" sz="2000" dirty="0"/>
              <a:t> </a:t>
            </a:r>
            <a:endParaRPr lang="en-US" altLang="ja-JP" sz="20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/>
              <a:t>　　　　　必要に応じて実装</a:t>
            </a:r>
            <a:endParaRPr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152383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で使える回帰アルゴリズム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FF0000"/>
                </a:solidFill>
              </a:rPr>
              <a:t>線形回帰系</a:t>
            </a:r>
            <a:r>
              <a:rPr lang="en-US" altLang="ja-JP" sz="1400" dirty="0">
                <a:solidFill>
                  <a:srgbClr val="FF0000"/>
                </a:solidFill>
              </a:rPr>
              <a:t>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FF"/>
                </a:solidFill>
              </a:rPr>
              <a:t>多重線形回帰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    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LinearRegression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1400" dirty="0">
                <a:solidFill>
                  <a:srgbClr val="000000"/>
                </a:solidFill>
              </a:rPr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FF"/>
                </a:solidFill>
              </a:rPr>
              <a:t>多項式回帰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/>
              <a:t>   </a:t>
            </a:r>
            <a:r>
              <a:rPr lang="en-US" altLang="ja-JP" sz="1400" dirty="0"/>
              <a:t>from </a:t>
            </a:r>
            <a:r>
              <a:rPr lang="en-US" altLang="ja-JP" sz="1400" dirty="0" err="1"/>
              <a:t>sklearn.preprocessing</a:t>
            </a:r>
            <a:r>
              <a:rPr lang="en-US" altLang="ja-JP" sz="1400" dirty="0"/>
              <a:t> import </a:t>
            </a:r>
            <a:r>
              <a:rPr lang="en-US" altLang="ja-JP" sz="1400" dirty="0" err="1"/>
              <a:t>PolynomialFeatures</a:t>
            </a:r>
            <a:br>
              <a:rPr lang="en-US" altLang="ja-JP" sz="1400" dirty="0"/>
            </a:br>
            <a:r>
              <a:rPr lang="ja-JP" altLang="en-US" sz="1400" dirty="0"/>
              <a:t>   </a:t>
            </a:r>
            <a:r>
              <a:rPr lang="en-US" altLang="ja-JP" sz="1400" dirty="0"/>
              <a:t>model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 err="1"/>
              <a:t>PolynomialFeatures</a:t>
            </a:r>
            <a:r>
              <a:rPr lang="en-US" altLang="ja-JP" sz="1400" dirty="0"/>
              <a:t>(degree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/>
              <a:t>2,</a:t>
            </a:r>
            <a:r>
              <a:rPr lang="ja-JP" altLang="en-US" sz="1400" dirty="0"/>
              <a:t> </a:t>
            </a:r>
            <a:r>
              <a:rPr lang="en-US" altLang="ja-JP" sz="1400" dirty="0" err="1"/>
              <a:t>interaction_only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/>
              <a:t>False, </a:t>
            </a:r>
            <a:r>
              <a:rPr lang="en-US" altLang="ja-JP" sz="1400" dirty="0" err="1"/>
              <a:t>include_bias</a:t>
            </a:r>
            <a:r>
              <a:rPr lang="en-US" altLang="ja-JP" sz="1400" dirty="0"/>
              <a:t> = True, </a:t>
            </a:r>
            <a:r>
              <a:rPr lang="ja-JP" altLang="en-US" sz="1400" dirty="0"/>
              <a:t> </a:t>
            </a:r>
            <a:r>
              <a:rPr lang="en-US" altLang="ja-JP" sz="1400" dirty="0"/>
              <a:t>order = 'C’)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Ridge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   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Ridge</a:t>
            </a:r>
            <a:br>
              <a:rPr lang="en-US" altLang="ja-JP" sz="1400" dirty="0">
                <a:solidFill>
                  <a:srgbClr val="000000"/>
                </a:solidFill>
              </a:rPr>
            </a:br>
            <a:r>
              <a:rPr lang="ja-JP" altLang="en-US" sz="1400" dirty="0">
                <a:solidFill>
                  <a:srgbClr val="000000"/>
                </a:solidFill>
              </a:rPr>
              <a:t>   </a:t>
            </a:r>
            <a:r>
              <a:rPr lang="en-US" altLang="ja-JP" sz="1400" dirty="0">
                <a:solidFill>
                  <a:srgbClr val="000000"/>
                </a:solidFill>
              </a:rPr>
              <a:t>model = Ridge(alpha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0.05)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LASSO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    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Lasso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Lasso(alpha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0.05)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Elastic</a:t>
            </a:r>
            <a:r>
              <a:rPr lang="ja-JP" altLang="en-US" sz="1400" dirty="0">
                <a:solidFill>
                  <a:srgbClr val="0000FF"/>
                </a:solidFill>
              </a:rPr>
              <a:t> </a:t>
            </a:r>
            <a:r>
              <a:rPr lang="en-US" altLang="ja-JP" sz="1400" dirty="0">
                <a:solidFill>
                  <a:srgbClr val="0000FF"/>
                </a:solidFill>
              </a:rPr>
              <a:t>Net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ElasticNet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ElasticNet</a:t>
            </a:r>
            <a:r>
              <a:rPr lang="en-US" altLang="ja-JP" sz="1400" dirty="0">
                <a:solidFill>
                  <a:srgbClr val="000000"/>
                </a:solidFill>
              </a:rPr>
              <a:t>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0.05)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FF0000"/>
                </a:solidFill>
              </a:rPr>
              <a:t>ノンパラメトリック系</a:t>
            </a:r>
            <a:r>
              <a:rPr lang="en-US" altLang="ja-JP" sz="1400" dirty="0">
                <a:solidFill>
                  <a:srgbClr val="FF0000"/>
                </a:solidFill>
              </a:rPr>
              <a:t>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 err="1">
                <a:solidFill>
                  <a:srgbClr val="0000FF"/>
                </a:solidFill>
              </a:rPr>
              <a:t>Kernal</a:t>
            </a:r>
            <a:r>
              <a:rPr lang="ja-JP" altLang="en-US" sz="1400" dirty="0">
                <a:solidFill>
                  <a:srgbClr val="0000FF"/>
                </a:solidFill>
              </a:rPr>
              <a:t> </a:t>
            </a:r>
            <a:r>
              <a:rPr lang="en-US" altLang="ja-JP" sz="1400" dirty="0">
                <a:solidFill>
                  <a:srgbClr val="0000FF"/>
                </a:solidFill>
              </a:rPr>
              <a:t>Ridge</a:t>
            </a:r>
            <a:r>
              <a:rPr lang="ja-JP" altLang="en-US" sz="1400" dirty="0">
                <a:solidFill>
                  <a:srgbClr val="0000FF"/>
                </a:solidFill>
              </a:rPr>
              <a:t>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sklearn.kernel_ridge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KernelRidge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KernelRidge</a:t>
            </a:r>
            <a:r>
              <a:rPr lang="en-US" altLang="ja-JP" sz="1400" dirty="0">
                <a:solidFill>
                  <a:srgbClr val="000000"/>
                </a:solidFill>
              </a:rPr>
              <a:t>(alpha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1.0, kernel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=</a:t>
            </a:r>
            <a:r>
              <a:rPr lang="ja-JP" altLang="en-US" sz="1400" dirty="0">
                <a:solidFill>
                  <a:srgbClr val="000000"/>
                </a:solidFill>
              </a:rPr>
              <a:t> </a:t>
            </a:r>
            <a:r>
              <a:rPr lang="en-US" altLang="ja-JP" sz="1400" dirty="0">
                <a:solidFill>
                  <a:srgbClr val="000000"/>
                </a:solidFill>
              </a:rPr>
              <a:t>'</a:t>
            </a:r>
            <a:r>
              <a:rPr lang="en-US" altLang="ja-JP" sz="1400" dirty="0" err="1">
                <a:solidFill>
                  <a:srgbClr val="000000"/>
                </a:solidFill>
              </a:rPr>
              <a:t>rbf</a:t>
            </a:r>
            <a:r>
              <a:rPr lang="en-US" altLang="ja-JP" sz="1400" dirty="0">
                <a:solidFill>
                  <a:srgbClr val="000000"/>
                </a:solidFill>
              </a:rPr>
              <a:t>’)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400" dirty="0">
                <a:solidFill>
                  <a:srgbClr val="0000FF"/>
                </a:solidFill>
              </a:rPr>
              <a:t>Gauss</a:t>
            </a:r>
            <a:r>
              <a:rPr lang="ja-JP" altLang="en-US" sz="1400" dirty="0">
                <a:solidFill>
                  <a:srgbClr val="0000FF"/>
                </a:solidFill>
              </a:rPr>
              <a:t>過程回帰</a:t>
            </a:r>
            <a:endParaRPr lang="en-US" altLang="ja-JP" sz="14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/>
              <a:t>    </a:t>
            </a:r>
            <a:r>
              <a:rPr lang="en-US" altLang="ja-JP" sz="1400" dirty="0"/>
              <a:t>from </a:t>
            </a:r>
            <a:r>
              <a:rPr lang="en-US" altLang="ja-JP" sz="1400" dirty="0" err="1"/>
              <a:t>sklearn.gaussian_process</a:t>
            </a:r>
            <a:r>
              <a:rPr lang="en-US" altLang="ja-JP" sz="1400" dirty="0"/>
              <a:t> import </a:t>
            </a:r>
            <a:r>
              <a:rPr lang="en-US" altLang="ja-JP" sz="1400" dirty="0" err="1"/>
              <a:t>GaussianProcessRegressor</a:t>
            </a:r>
            <a:endParaRPr lang="en-US" altLang="ja-JP" sz="1400" dirty="0"/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/>
              <a:t>    </a:t>
            </a:r>
            <a:r>
              <a:rPr lang="en-US" altLang="ja-JP" sz="1400" dirty="0"/>
              <a:t>model = </a:t>
            </a:r>
            <a:r>
              <a:rPr lang="en-US" altLang="ja-JP" sz="1400" dirty="0" err="1"/>
              <a:t>GaussianProcessRegressor</a:t>
            </a:r>
            <a:r>
              <a:rPr lang="en-US" altLang="ja-JP" sz="1400" dirty="0"/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FF"/>
                </a:solidFill>
              </a:rPr>
              <a:t>多層パーセプトロン </a:t>
            </a:r>
            <a:r>
              <a:rPr lang="en-US" altLang="ja-JP" sz="1400" dirty="0">
                <a:solidFill>
                  <a:srgbClr val="0000FF"/>
                </a:solidFill>
              </a:rPr>
              <a:t>(</a:t>
            </a:r>
            <a:r>
              <a:rPr lang="ja-JP" altLang="en-US" sz="1400" dirty="0">
                <a:solidFill>
                  <a:srgbClr val="0000FF"/>
                </a:solidFill>
              </a:rPr>
              <a:t>多層ニューラルネットワーク</a:t>
            </a:r>
            <a:r>
              <a:rPr lang="en-US" altLang="ja-JP" sz="1400" dirty="0">
                <a:solidFill>
                  <a:srgbClr val="0000FF"/>
                </a:solidFill>
              </a:rPr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from </a:t>
            </a:r>
            <a:r>
              <a:rPr lang="en-US" altLang="ja-JP" sz="1400" dirty="0" err="1">
                <a:solidFill>
                  <a:srgbClr val="000000"/>
                </a:solidFill>
              </a:rPr>
              <a:t>sklearn.neural_network</a:t>
            </a:r>
            <a:r>
              <a:rPr lang="en-US" altLang="ja-JP" sz="1400" dirty="0">
                <a:solidFill>
                  <a:srgbClr val="000000"/>
                </a:solidFill>
              </a:rPr>
              <a:t> import </a:t>
            </a:r>
            <a:r>
              <a:rPr lang="en-US" altLang="ja-JP" sz="1400" dirty="0" err="1">
                <a:solidFill>
                  <a:srgbClr val="000000"/>
                </a:solidFill>
              </a:rPr>
              <a:t>MLPClassifier</a:t>
            </a:r>
            <a:endParaRPr lang="en-US" altLang="ja-JP" sz="14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dirty="0">
                <a:solidFill>
                  <a:srgbClr val="000000"/>
                </a:solidFill>
              </a:rPr>
              <a:t>    </a:t>
            </a:r>
            <a:r>
              <a:rPr lang="en-US" altLang="ja-JP" sz="1400" dirty="0">
                <a:solidFill>
                  <a:srgbClr val="000000"/>
                </a:solidFill>
              </a:rPr>
              <a:t>model = </a:t>
            </a:r>
            <a:r>
              <a:rPr lang="en-US" altLang="ja-JP" sz="1400" dirty="0" err="1">
                <a:solidFill>
                  <a:srgbClr val="000000"/>
                </a:solidFill>
              </a:rPr>
              <a:t>MLPClassifier</a:t>
            </a:r>
            <a:r>
              <a:rPr lang="en-US" altLang="ja-JP" sz="1400" dirty="0">
                <a:solidFill>
                  <a:srgbClr val="000000"/>
                </a:solidFill>
              </a:rPr>
              <a:t>(</a:t>
            </a:r>
            <a:r>
              <a:rPr lang="en-US" altLang="ja-JP" sz="1400" dirty="0" err="1">
                <a:solidFill>
                  <a:srgbClr val="000000"/>
                </a:solidFill>
              </a:rPr>
              <a:t>max_iter</a:t>
            </a:r>
            <a:r>
              <a:rPr lang="en-US" altLang="ja-JP" sz="1400" dirty="0">
                <a:solidFill>
                  <a:srgbClr val="000000"/>
                </a:solidFill>
              </a:rPr>
              <a:t> = 1000, </a:t>
            </a:r>
            <a:r>
              <a:rPr lang="en-US" altLang="ja-JP" sz="1400" dirty="0" err="1">
                <a:solidFill>
                  <a:srgbClr val="000000"/>
                </a:solidFill>
              </a:rPr>
              <a:t>hidden_layer_sizes</a:t>
            </a:r>
            <a:r>
              <a:rPr lang="en-US" altLang="ja-JP" sz="1400" dirty="0">
                <a:solidFill>
                  <a:srgbClr val="000000"/>
                </a:solidFill>
              </a:rPr>
              <a:t> = (10,), activation = 'logistic', solver = '</a:t>
            </a:r>
            <a:r>
              <a:rPr lang="en-US" altLang="ja-JP" sz="1400" dirty="0" err="1">
                <a:solidFill>
                  <a:srgbClr val="000000"/>
                </a:solidFill>
              </a:rPr>
              <a:t>sgd</a:t>
            </a:r>
            <a:r>
              <a:rPr lang="en-US" altLang="ja-JP" sz="1400" dirty="0">
                <a:solidFill>
                  <a:srgbClr val="000000"/>
                </a:solidFill>
              </a:rPr>
              <a:t>’,</a:t>
            </a:r>
            <a:br>
              <a:rPr lang="en-US" altLang="ja-JP" sz="1400" dirty="0">
                <a:solidFill>
                  <a:srgbClr val="000000"/>
                </a:solidFill>
              </a:rPr>
            </a:br>
            <a:r>
              <a:rPr lang="en-US" altLang="ja-JP" sz="1400" dirty="0">
                <a:solidFill>
                  <a:srgbClr val="000000"/>
                </a:solidFill>
              </a:rPr>
              <a:t>                                           </a:t>
            </a:r>
            <a:r>
              <a:rPr lang="en-US" altLang="ja-JP" sz="1400" dirty="0" err="1">
                <a:solidFill>
                  <a:srgbClr val="000000"/>
                </a:solidFill>
              </a:rPr>
              <a:t>learning_rate_init</a:t>
            </a:r>
            <a:r>
              <a:rPr lang="en-US" altLang="ja-JP" sz="1400" dirty="0">
                <a:solidFill>
                  <a:srgbClr val="000000"/>
                </a:solidFill>
              </a:rPr>
              <a:t> = 0.01)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5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で使える回帰アルゴリズム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</a:rPr>
              <a:t>分類器系</a:t>
            </a:r>
            <a:r>
              <a:rPr lang="en-US" altLang="ja-JP" sz="2000" dirty="0">
                <a:solidFill>
                  <a:srgbClr val="FF0000"/>
                </a:solidFill>
              </a:rPr>
              <a:t>: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>
                <a:solidFill>
                  <a:srgbClr val="0000FF"/>
                </a:solidFill>
              </a:rPr>
              <a:t>Random Forest</a:t>
            </a:r>
            <a:r>
              <a:rPr lang="ja-JP" altLang="en-US" sz="2000" dirty="0">
                <a:solidFill>
                  <a:srgbClr val="0000FF"/>
                </a:solidFill>
              </a:rPr>
              <a:t>回帰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model =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勾配ブースティング木 回帰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model =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()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サポートベクターマシーン 回帰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sklearn.svm</a:t>
            </a:r>
            <a:r>
              <a:rPr lang="en-US" altLang="ja-JP" sz="2000" dirty="0">
                <a:solidFill>
                  <a:srgbClr val="000000"/>
                </a:solidFill>
              </a:rPr>
              <a:t> import SVR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    </a:t>
            </a:r>
            <a:r>
              <a:rPr lang="en-US" altLang="ja-JP" sz="2000" dirty="0">
                <a:solidFill>
                  <a:srgbClr val="000000"/>
                </a:solidFill>
              </a:rPr>
              <a:t>model =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SVR(kernel='linear', C=1, epsilon=0.1, gamma='auto’)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2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scikit-learn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で使える回帰アルゴリズム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(Web</a:t>
            </a:r>
            <a:r>
              <a:rPr kumimoji="1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検索より</a:t>
            </a:r>
            <a:r>
              <a:rPr kumimoji="1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000000"/>
                </a:solidFill>
              </a:rPr>
              <a:t># </a:t>
            </a:r>
            <a:r>
              <a:rPr lang="en-US" altLang="ja-JP" sz="2800" dirty="0" err="1">
                <a:solidFill>
                  <a:srgbClr val="000000"/>
                </a:solidFill>
              </a:rPr>
              <a:t>sklearn</a:t>
            </a:r>
            <a:r>
              <a:rPr lang="ja-JP" altLang="en-US" sz="2800" dirty="0">
                <a:solidFill>
                  <a:srgbClr val="000000"/>
                </a:solidFill>
              </a:rPr>
              <a:t>の回帰モデルを片っ端から試す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>
                <a:solidFill>
                  <a:srgbClr val="000000"/>
                </a:solidFill>
              </a:rPr>
              <a:t># https://qiita.com/futakuchi0117/items/72ce4afae9adcccd6e18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, Ridge, Lasso, </a:t>
            </a:r>
            <a:r>
              <a:rPr lang="en-US" altLang="ja-JP" sz="2000" dirty="0" err="1">
                <a:solidFill>
                  <a:srgbClr val="000000"/>
                </a:solidFill>
              </a:rPr>
              <a:t>ElasticNet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SGDRegressor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PassiveAggressiveRegressor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ARDRegression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RidgeCV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sklearn.linear_model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TheilSenRegressor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RANSACRegressor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HuberRegressor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sklearn.neural_network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MLPRegressor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sklearn.svm</a:t>
            </a:r>
            <a:r>
              <a:rPr lang="en-US" altLang="ja-JP" sz="2000" dirty="0">
                <a:solidFill>
                  <a:srgbClr val="000000"/>
                </a:solidFill>
              </a:rPr>
              <a:t> import SVR, </a:t>
            </a:r>
            <a:r>
              <a:rPr lang="en-US" altLang="ja-JP" sz="2000" dirty="0" err="1">
                <a:solidFill>
                  <a:srgbClr val="000000"/>
                </a:solidFill>
              </a:rPr>
              <a:t>LinearSVR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sklearn.neighbors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KNeighborsRegressor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sklearn.gaussian_process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GaussianProcessRegressor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sklearn.tree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DecisionTreeRegressor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sklearn.experimental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enable_hist_gradient_boosting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AdaBoostRegressor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ExtraTreesRegressor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HistGradientBoostingRegressor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sklearn.ensemble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BaggingRegressor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VotingRegressor</a:t>
            </a:r>
            <a:r>
              <a:rPr lang="en-US" altLang="ja-JP" sz="2000" dirty="0">
                <a:solidFill>
                  <a:srgbClr val="000000"/>
                </a:solidFill>
              </a:rPr>
              <a:t>, </a:t>
            </a:r>
            <a:r>
              <a:rPr lang="en-US" altLang="ja-JP" sz="2000" dirty="0" err="1">
                <a:solidFill>
                  <a:srgbClr val="000000"/>
                </a:solidFill>
              </a:rPr>
              <a:t>StackingRegressor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sklearn.preprocessing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sklearn.pipeline</a:t>
            </a:r>
            <a:r>
              <a:rPr lang="en-US" altLang="ja-JP" sz="2000" dirty="0">
                <a:solidFill>
                  <a:srgbClr val="000000"/>
                </a:solidFill>
              </a:rPr>
              <a:t> import Pipeline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from </a:t>
            </a:r>
            <a:r>
              <a:rPr lang="en-US" altLang="ja-JP" sz="2000" dirty="0" err="1">
                <a:solidFill>
                  <a:srgbClr val="000000"/>
                </a:solidFill>
              </a:rPr>
              <a:t>sklearn.cross_decomposition</a:t>
            </a:r>
            <a:r>
              <a:rPr lang="en-US" altLang="ja-JP" sz="2000" dirty="0">
                <a:solidFill>
                  <a:srgbClr val="000000"/>
                </a:solidFill>
              </a:rPr>
              <a:t> import </a:t>
            </a:r>
            <a:r>
              <a:rPr lang="en-US" altLang="ja-JP" sz="2000" dirty="0" err="1">
                <a:solidFill>
                  <a:srgbClr val="000000"/>
                </a:solidFill>
              </a:rPr>
              <a:t>PLSRegression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 err="1">
                <a:solidFill>
                  <a:srgbClr val="000000"/>
                </a:solidFill>
              </a:rPr>
              <a:t>reg_dict</a:t>
            </a:r>
            <a:r>
              <a:rPr lang="en-US" altLang="ja-JP" sz="2000" dirty="0">
                <a:solidFill>
                  <a:srgbClr val="000000"/>
                </a:solidFill>
              </a:rPr>
              <a:t> = {"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"Ridge": Ridge(),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"Lasso": Lasso(),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ElasticNet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ElasticNet</a:t>
            </a:r>
            <a:r>
              <a:rPr lang="en-US" altLang="ja-JP" sz="2000" dirty="0">
                <a:solidFill>
                  <a:srgbClr val="000000"/>
                </a:solidFill>
              </a:rPr>
              <a:t>(),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"Polynomial_deg2":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(degree=2)),('linear',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"Polynomial_deg3":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(degree=3)),('linear',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"Polynomial_deg4":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(degree=4)),('linear',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"Polynomial_deg5": Pipeline([('poly', </a:t>
            </a:r>
            <a:r>
              <a:rPr lang="en-US" altLang="ja-JP" sz="2000" dirty="0" err="1">
                <a:solidFill>
                  <a:srgbClr val="000000"/>
                </a:solidFill>
              </a:rPr>
              <a:t>PolynomialFeatures</a:t>
            </a:r>
            <a:r>
              <a:rPr lang="en-US" altLang="ja-JP" sz="2000" dirty="0">
                <a:solidFill>
                  <a:srgbClr val="000000"/>
                </a:solidFill>
              </a:rPr>
              <a:t>(degree=5)),('linear',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KNeighborsRegressor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KNeighborsRegressor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n_neighbors</a:t>
            </a:r>
            <a:r>
              <a:rPr lang="en-US" altLang="ja-JP" sz="2000" dirty="0">
                <a:solidFill>
                  <a:srgbClr val="000000"/>
                </a:solidFill>
              </a:rPr>
              <a:t>=3),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DecisionTreeRegressor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DecisionTreeRegressor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"SVR": SVR(kernel='</a:t>
            </a:r>
            <a:r>
              <a:rPr lang="en-US" altLang="ja-JP" sz="2000" dirty="0" err="1">
                <a:solidFill>
                  <a:srgbClr val="000000"/>
                </a:solidFill>
              </a:rPr>
              <a:t>rbf</a:t>
            </a:r>
            <a:r>
              <a:rPr lang="en-US" altLang="ja-JP" sz="2000" dirty="0">
                <a:solidFill>
                  <a:srgbClr val="000000"/>
                </a:solidFill>
              </a:rPr>
              <a:t>', C=1e3, gamma=0.1, epsilon=0.1),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GaussianProcessRegressor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GaussianProcessRegressor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SGDRegressor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SGDRegressor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MLPRegressor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MLPRegressor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hidden_layer_sizes</a:t>
            </a:r>
            <a:r>
              <a:rPr lang="en-US" altLang="ja-JP" sz="2000" dirty="0">
                <a:solidFill>
                  <a:srgbClr val="000000"/>
                </a:solidFill>
              </a:rPr>
              <a:t>=(10,10), </a:t>
            </a:r>
            <a:r>
              <a:rPr lang="en-US" altLang="ja-JP" sz="2000" dirty="0" err="1">
                <a:solidFill>
                  <a:srgbClr val="000000"/>
                </a:solidFill>
              </a:rPr>
              <a:t>max_iter</a:t>
            </a:r>
            <a:r>
              <a:rPr lang="en-US" altLang="ja-JP" sz="2000" dirty="0">
                <a:solidFill>
                  <a:srgbClr val="000000"/>
                </a:solidFill>
              </a:rPr>
              <a:t>=100, </a:t>
            </a:r>
            <a:r>
              <a:rPr lang="en-US" altLang="ja-JP" sz="2000" dirty="0" err="1">
                <a:solidFill>
                  <a:srgbClr val="000000"/>
                </a:solidFill>
              </a:rPr>
              <a:t>early_stopping</a:t>
            </a:r>
            <a:r>
              <a:rPr lang="en-US" altLang="ja-JP" sz="2000" dirty="0">
                <a:solidFill>
                  <a:srgbClr val="000000"/>
                </a:solidFill>
              </a:rPr>
              <a:t>=True, </a:t>
            </a:r>
            <a:r>
              <a:rPr lang="en-US" altLang="ja-JP" sz="2000" dirty="0" err="1">
                <a:solidFill>
                  <a:srgbClr val="000000"/>
                </a:solidFill>
              </a:rPr>
              <a:t>n_iter_no_change</a:t>
            </a:r>
            <a:r>
              <a:rPr lang="en-US" altLang="ja-JP" sz="2000" dirty="0">
                <a:solidFill>
                  <a:srgbClr val="000000"/>
                </a:solidFill>
              </a:rPr>
              <a:t>=5),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ExtraTreesRegressor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ExtraTreesRegressor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=100),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PLSRegression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PLSRegression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n_components</a:t>
            </a:r>
            <a:r>
              <a:rPr lang="en-US" altLang="ja-JP" sz="2000" dirty="0">
                <a:solidFill>
                  <a:srgbClr val="000000"/>
                </a:solidFill>
              </a:rPr>
              <a:t>=10),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PassiveAggressiveRegressor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PassiveAggressiveRegressor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max_iter</a:t>
            </a:r>
            <a:r>
              <a:rPr lang="en-US" altLang="ja-JP" sz="2000" dirty="0">
                <a:solidFill>
                  <a:srgbClr val="000000"/>
                </a:solidFill>
              </a:rPr>
              <a:t>=100, </a:t>
            </a:r>
            <a:r>
              <a:rPr lang="en-US" altLang="ja-JP" sz="2000" dirty="0" err="1">
                <a:solidFill>
                  <a:srgbClr val="000000"/>
                </a:solidFill>
              </a:rPr>
              <a:t>tol</a:t>
            </a:r>
            <a:r>
              <a:rPr lang="en-US" altLang="ja-JP" sz="2000" dirty="0">
                <a:solidFill>
                  <a:srgbClr val="000000"/>
                </a:solidFill>
              </a:rPr>
              <a:t>=1e-3),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TheilSenRegressor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TheilSenRegressor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RANSACRegressor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RANSACRegressor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HistGradientBoostingRegressor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HistGradientBoostingRegressor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AdaBoostRegressor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AdaBoostRegressor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=0, 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BaggingRegressor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BaggingRegressor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base_estimator</a:t>
            </a:r>
            <a:r>
              <a:rPr lang="en-US" altLang="ja-JP" sz="2000" dirty="0">
                <a:solidFill>
                  <a:srgbClr val="000000"/>
                </a:solidFill>
              </a:rPr>
              <a:t>=SVR(), 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GradientBoostingRegressor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random_state</a:t>
            </a:r>
            <a:r>
              <a:rPr lang="en-US" altLang="ja-JP" sz="2000" dirty="0">
                <a:solidFill>
                  <a:srgbClr val="000000"/>
                </a:solidFill>
              </a:rPr>
              <a:t>=0),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VotingRegressor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VotingRegressor</a:t>
            </a:r>
            <a:r>
              <a:rPr lang="en-US" altLang="ja-JP" sz="2000" dirty="0">
                <a:solidFill>
                  <a:srgbClr val="000000"/>
                </a:solidFill>
              </a:rPr>
              <a:t>([('</a:t>
            </a:r>
            <a:r>
              <a:rPr lang="en-US" altLang="ja-JP" sz="2000" dirty="0" err="1">
                <a:solidFill>
                  <a:srgbClr val="000000"/>
                </a:solidFill>
              </a:rPr>
              <a:t>lr</a:t>
            </a:r>
            <a:r>
              <a:rPr lang="en-US" altLang="ja-JP" sz="2000" dirty="0">
                <a:solidFill>
                  <a:srgbClr val="000000"/>
                </a:solidFill>
              </a:rPr>
              <a:t>', </a:t>
            </a:r>
            <a:r>
              <a:rPr lang="en-US" altLang="ja-JP" sz="2000" dirty="0" err="1">
                <a:solidFill>
                  <a:srgbClr val="000000"/>
                </a:solidFill>
              </a:rPr>
              <a:t>LinearRegression</a:t>
            </a:r>
            <a:r>
              <a:rPr lang="en-US" altLang="ja-JP" sz="2000" dirty="0">
                <a:solidFill>
                  <a:srgbClr val="000000"/>
                </a:solidFill>
              </a:rPr>
              <a:t>()), ('rf', 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=10))]),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StackingRegressor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StackingRegressor</a:t>
            </a:r>
            <a:r>
              <a:rPr lang="en-US" altLang="ja-JP" sz="2000" dirty="0">
                <a:solidFill>
                  <a:srgbClr val="000000"/>
                </a:solidFill>
              </a:rPr>
              <a:t>(estimators=[('</a:t>
            </a:r>
            <a:r>
              <a:rPr lang="en-US" altLang="ja-JP" sz="2000" dirty="0" err="1">
                <a:solidFill>
                  <a:srgbClr val="000000"/>
                </a:solidFill>
              </a:rPr>
              <a:t>lr</a:t>
            </a:r>
            <a:r>
              <a:rPr lang="en-US" altLang="ja-JP" sz="2000" dirty="0">
                <a:solidFill>
                  <a:srgbClr val="000000"/>
                </a:solidFill>
              </a:rPr>
              <a:t>', </a:t>
            </a:r>
            <a:r>
              <a:rPr lang="en-US" altLang="ja-JP" sz="2000" dirty="0" err="1">
                <a:solidFill>
                  <a:srgbClr val="000000"/>
                </a:solidFill>
              </a:rPr>
              <a:t>RidgeCV</a:t>
            </a:r>
            <a:r>
              <a:rPr lang="en-US" altLang="ja-JP" sz="2000" dirty="0">
                <a:solidFill>
                  <a:srgbClr val="000000"/>
                </a:solidFill>
              </a:rPr>
              <a:t>()), ('</a:t>
            </a:r>
            <a:r>
              <a:rPr lang="en-US" altLang="ja-JP" sz="2000" dirty="0" err="1">
                <a:solidFill>
                  <a:srgbClr val="000000"/>
                </a:solidFill>
              </a:rPr>
              <a:t>svr</a:t>
            </a:r>
            <a:r>
              <a:rPr lang="en-US" altLang="ja-JP" sz="2000" dirty="0">
                <a:solidFill>
                  <a:srgbClr val="000000"/>
                </a:solidFill>
              </a:rPr>
              <a:t>', </a:t>
            </a:r>
            <a:r>
              <a:rPr lang="en-US" altLang="ja-JP" sz="2000" dirty="0" err="1">
                <a:solidFill>
                  <a:srgbClr val="000000"/>
                </a:solidFill>
              </a:rPr>
              <a:t>LinearSVR</a:t>
            </a:r>
            <a:r>
              <a:rPr lang="en-US" altLang="ja-JP" sz="2000" dirty="0">
                <a:solidFill>
                  <a:srgbClr val="000000"/>
                </a:solidFill>
              </a:rPr>
              <a:t>())], </a:t>
            </a:r>
            <a:r>
              <a:rPr lang="en-US" altLang="ja-JP" sz="2000" dirty="0" err="1">
                <a:solidFill>
                  <a:srgbClr val="000000"/>
                </a:solidFill>
              </a:rPr>
              <a:t>final_estimator</a:t>
            </a:r>
            <a:r>
              <a:rPr lang="en-US" altLang="ja-JP" sz="2000" dirty="0">
                <a:solidFill>
                  <a:srgbClr val="000000"/>
                </a:solidFill>
              </a:rPr>
              <a:t>=</a:t>
            </a:r>
            <a:r>
              <a:rPr lang="en-US" altLang="ja-JP" sz="2000" dirty="0" err="1">
                <a:solidFill>
                  <a:srgbClr val="000000"/>
                </a:solidFill>
              </a:rPr>
              <a:t>RandomForestRegressor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</a:rPr>
              <a:t>n_estimators</a:t>
            </a:r>
            <a:r>
              <a:rPr lang="en-US" altLang="ja-JP" sz="2000" dirty="0">
                <a:solidFill>
                  <a:srgbClr val="000000"/>
                </a:solidFill>
              </a:rPr>
              <a:t>=10)),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ARDRegression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ARDRegression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"</a:t>
            </a:r>
            <a:r>
              <a:rPr lang="en-US" altLang="ja-JP" sz="2000" dirty="0" err="1">
                <a:solidFill>
                  <a:srgbClr val="000000"/>
                </a:solidFill>
              </a:rPr>
              <a:t>HuberRegressor</a:t>
            </a:r>
            <a:r>
              <a:rPr lang="en-US" altLang="ja-JP" sz="2000" dirty="0">
                <a:solidFill>
                  <a:srgbClr val="000000"/>
                </a:solidFill>
              </a:rPr>
              <a:t>": </a:t>
            </a:r>
            <a:r>
              <a:rPr lang="en-US" altLang="ja-JP" sz="2000" dirty="0" err="1">
                <a:solidFill>
                  <a:srgbClr val="000000"/>
                </a:solidFill>
              </a:rPr>
              <a:t>HuberRegressor</a:t>
            </a:r>
            <a:r>
              <a:rPr lang="en-US" altLang="ja-JP" sz="2000" dirty="0">
                <a:solidFill>
                  <a:srgbClr val="000000"/>
                </a:solidFill>
              </a:rPr>
              <a:t>(),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dirty="0">
                <a:solidFill>
                  <a:srgbClr val="000000"/>
                </a:solidFill>
              </a:rPr>
              <a:t>                    }</a:t>
            </a:r>
          </a:p>
        </p:txBody>
      </p:sp>
    </p:spTree>
    <p:extLst>
      <p:ext uri="{BB962C8B-B14F-4D97-AF65-F5344CB8AC3E}">
        <p14:creationId xmlns:p14="http://schemas.microsoft.com/office/powerpoint/2010/main" val="191714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</a:t>
            </a:r>
            <a:r>
              <a:rPr lang="ja-JP" altLang="en-US" sz="3200" b="1" kern="0" dirty="0">
                <a:solidFill>
                  <a:srgbClr val="0000FF"/>
                </a:solidFill>
                <a:latin typeface="Times New Roman"/>
                <a:ea typeface="ＭＳ Ｐゴシック"/>
              </a:rPr>
              <a:t>回帰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scikit-regressions.py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0" y="632460"/>
            <a:ext cx="9067800" cy="1422986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特別な入力ファイル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一変数関数 </a:t>
            </a:r>
            <a:r>
              <a:rPr lang="en-US" altLang="ja-JP" sz="2000" i="1" dirty="0">
                <a:solidFill>
                  <a:srgbClr val="000000"/>
                </a:solidFill>
              </a:rPr>
              <a:t>f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en-US" altLang="ja-JP" sz="2000" i="1" dirty="0">
                <a:solidFill>
                  <a:srgbClr val="000000"/>
                </a:solidFill>
              </a:rPr>
              <a:t>x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  <a:r>
              <a:rPr lang="ja-JP" altLang="en-US" sz="2000" dirty="0">
                <a:solidFill>
                  <a:srgbClr val="000000"/>
                </a:solidFill>
              </a:rPr>
              <a:t>の回帰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[</a:t>
            </a:r>
            <a:r>
              <a:rPr lang="en-US" altLang="ja-JP" sz="2000" dirty="0" err="1">
                <a:solidFill>
                  <a:srgbClr val="000000"/>
                </a:solidFill>
              </a:rPr>
              <a:t>tkProg</a:t>
            </a:r>
            <a:r>
              <a:rPr lang="en-US" altLang="ja-JP" sz="2000" dirty="0">
                <a:solidFill>
                  <a:srgbClr val="000000"/>
                </a:solidFill>
              </a:rPr>
              <a:t>]\</a:t>
            </a:r>
            <a:r>
              <a:rPr lang="en-US" altLang="ja-JP" sz="2000" dirty="0" err="1">
                <a:solidFill>
                  <a:srgbClr val="000000"/>
                </a:solidFill>
              </a:rPr>
              <a:t>tkprog_tutorial</a:t>
            </a:r>
            <a:r>
              <a:rPr lang="en-US" altLang="ja-JP" sz="2000" dirty="0">
                <a:solidFill>
                  <a:srgbClr val="000000"/>
                </a:solidFill>
              </a:rPr>
              <a:t>\regression\random-poly-ML-xy.xlsx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プログラム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scikit-regressions.py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26D2B85-6A98-1CFB-EBA8-0EF1587BC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046678"/>
              </p:ext>
            </p:extLst>
          </p:nvPr>
        </p:nvGraphicFramePr>
        <p:xfrm>
          <a:off x="254977" y="2000250"/>
          <a:ext cx="3429000" cy="2857500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33943803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7277272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73443888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4736281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119160935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o:y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x^1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x^2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x^3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70382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12.3924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36061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5.493828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0.000125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62676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2.7157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067512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12.56732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0.0225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0.003375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64364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11.09142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71154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14.29271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0.0625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0.015625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1583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0.665062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28436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10.51686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0.1225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0.042875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16485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0.542674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6531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2.159832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0.2025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0.091125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00492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14.46867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102240"/>
                  </a:ext>
                </a:extLst>
              </a:tr>
            </a:tbl>
          </a:graphicData>
        </a:graphic>
      </p:graphicFrame>
      <p:sp>
        <p:nvSpPr>
          <p:cNvPr id="9" name="オブジェクト 2">
            <a:extLst>
              <a:ext uri="{FF2B5EF4-FFF2-40B4-BE49-F238E27FC236}">
                <a16:creationId xmlns:a16="http://schemas.microsoft.com/office/drawing/2014/main" id="{A7E2A53E-2BBD-932C-075A-17507A3A214F}"/>
              </a:ext>
            </a:extLst>
          </p:cNvPr>
          <p:cNvSpPr txBox="1"/>
          <p:nvPr/>
        </p:nvSpPr>
        <p:spPr bwMode="auto">
          <a:xfrm>
            <a:off x="3786065" y="2000250"/>
            <a:ext cx="5179646" cy="4665785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ラベルの制御子 </a:t>
            </a:r>
            <a:r>
              <a:rPr lang="en-US" altLang="ja-JP" sz="1600" dirty="0">
                <a:solidFill>
                  <a:srgbClr val="0000FF"/>
                </a:solidFill>
              </a:rPr>
              <a:t>(bayes_gp_plain.py</a:t>
            </a:r>
            <a:r>
              <a:rPr lang="ja-JP" altLang="en-US" sz="1600" dirty="0">
                <a:solidFill>
                  <a:srgbClr val="0000FF"/>
                </a:solidFill>
              </a:rPr>
              <a:t>に類似</a:t>
            </a:r>
            <a:r>
              <a:rPr lang="en-US" altLang="ja-JP" sz="1600" dirty="0">
                <a:solidFill>
                  <a:srgbClr val="0000FF"/>
                </a:solidFill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・ 先頭が</a:t>
            </a:r>
            <a:r>
              <a:rPr lang="en-US" altLang="ja-JP" sz="1600" dirty="0">
                <a:solidFill>
                  <a:srgbClr val="0000FF"/>
                </a:solidFill>
              </a:rPr>
              <a:t>‘-‘</a:t>
            </a:r>
            <a:r>
              <a:rPr lang="ja-JP" altLang="en-US" sz="1600" dirty="0">
                <a:solidFill>
                  <a:srgbClr val="0000FF"/>
                </a:solidFill>
              </a:rPr>
              <a:t>の場合、記述子にも目的関数にも含めない</a:t>
            </a:r>
            <a:endParaRPr lang="en-US" altLang="ja-JP" sz="16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・ 先頭が </a:t>
            </a:r>
            <a:r>
              <a:rPr lang="en-US" altLang="ja-JP" sz="1600" dirty="0">
                <a:solidFill>
                  <a:srgbClr val="0000FF"/>
                </a:solidFill>
              </a:rPr>
              <a:t>‘o:’,</a:t>
            </a:r>
            <a:r>
              <a:rPr lang="ja-JP" altLang="en-US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>
                <a:solidFill>
                  <a:srgbClr val="0000FF"/>
                </a:solidFill>
              </a:rPr>
              <a:t>‘t:’,</a:t>
            </a:r>
            <a:r>
              <a:rPr lang="ja-JP" altLang="en-US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>
                <a:solidFill>
                  <a:srgbClr val="0000FF"/>
                </a:solidFill>
              </a:rPr>
              <a:t>‘max:’,</a:t>
            </a:r>
            <a:r>
              <a:rPr lang="ja-JP" altLang="en-US" sz="1600" dirty="0">
                <a:solidFill>
                  <a:srgbClr val="0000FF"/>
                </a:solidFill>
              </a:rPr>
              <a:t> </a:t>
            </a:r>
            <a:r>
              <a:rPr lang="en-US" altLang="ja-JP" sz="1600" dirty="0">
                <a:solidFill>
                  <a:srgbClr val="0000FF"/>
                </a:solidFill>
              </a:rPr>
              <a:t>‘min:’</a:t>
            </a:r>
            <a:r>
              <a:rPr lang="ja-JP" altLang="en-US" sz="1600" dirty="0">
                <a:solidFill>
                  <a:srgbClr val="0000FF"/>
                </a:solidFill>
              </a:rPr>
              <a:t> の場合、目的関数とする</a:t>
            </a:r>
            <a:endParaRPr lang="en-US" altLang="ja-JP" sz="16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FF"/>
                </a:solidFill>
              </a:rPr>
              <a:t>・ その他の行は記述子とする</a:t>
            </a:r>
            <a:endParaRPr lang="en-US" altLang="ja-JP" sz="16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第１列</a:t>
            </a:r>
            <a:r>
              <a:rPr lang="en-US" altLang="ja-JP" sz="1600" dirty="0">
                <a:solidFill>
                  <a:srgbClr val="000000"/>
                </a:solidFill>
              </a:rPr>
              <a:t>:</a:t>
            </a:r>
            <a:r>
              <a:rPr lang="ja-JP" altLang="en-US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>
                <a:solidFill>
                  <a:srgbClr val="000000"/>
                </a:solidFill>
              </a:rPr>
              <a:t>x</a:t>
            </a:r>
            <a:r>
              <a:rPr lang="ja-JP" altLang="en-US" sz="1600" dirty="0">
                <a:solidFill>
                  <a:srgbClr val="000000"/>
                </a:solidFill>
              </a:rPr>
              <a:t>の値。</a:t>
            </a:r>
            <a:r>
              <a:rPr lang="en-US" altLang="ja-JP" sz="1600" dirty="0">
                <a:solidFill>
                  <a:srgbClr val="000000"/>
                </a:solidFill>
              </a:rPr>
              <a:t>-x</a:t>
            </a:r>
            <a:r>
              <a:rPr lang="ja-JP" altLang="en-US" sz="1600" dirty="0">
                <a:solidFill>
                  <a:srgbClr val="000000"/>
                </a:solidFill>
              </a:rPr>
              <a:t>としているため、記述子としては使われないが、</a:t>
            </a:r>
            <a:r>
              <a:rPr lang="en-US" altLang="ja-JP" sz="1600" dirty="0">
                <a:solidFill>
                  <a:srgbClr val="000000"/>
                </a:solidFill>
              </a:rPr>
              <a:t>x-y</a:t>
            </a:r>
            <a:r>
              <a:rPr lang="ja-JP" altLang="en-US" sz="1600" dirty="0">
                <a:solidFill>
                  <a:srgbClr val="000000"/>
                </a:solidFill>
              </a:rPr>
              <a:t>プロットの</a:t>
            </a:r>
            <a:r>
              <a:rPr lang="en-US" altLang="ja-JP" sz="1600" dirty="0">
                <a:solidFill>
                  <a:srgbClr val="000000"/>
                </a:solidFill>
              </a:rPr>
              <a:t>x</a:t>
            </a:r>
            <a:r>
              <a:rPr lang="ja-JP" altLang="en-US" sz="1600" dirty="0">
                <a:solidFill>
                  <a:srgbClr val="000000"/>
                </a:solidFill>
              </a:rPr>
              <a:t>軸として使う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第２列</a:t>
            </a:r>
            <a:r>
              <a:rPr lang="en-US" altLang="ja-JP" sz="1600" dirty="0">
                <a:solidFill>
                  <a:srgbClr val="000000"/>
                </a:solidFill>
              </a:rPr>
              <a:t>:</a:t>
            </a:r>
            <a:r>
              <a:rPr lang="ja-JP" altLang="en-US" sz="1600" dirty="0">
                <a:solidFill>
                  <a:srgbClr val="000000"/>
                </a:solidFill>
              </a:rPr>
              <a:t> </a:t>
            </a:r>
            <a:r>
              <a:rPr lang="en-US" altLang="ja-JP" sz="1600" dirty="0">
                <a:solidFill>
                  <a:srgbClr val="000000"/>
                </a:solidFill>
              </a:rPr>
              <a:t>‘o:’</a:t>
            </a:r>
            <a:r>
              <a:rPr lang="ja-JP" altLang="en-US" sz="1600" dirty="0">
                <a:solidFill>
                  <a:srgbClr val="000000"/>
                </a:solidFill>
              </a:rPr>
              <a:t> がついているので目的関数となる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第３列以降</a:t>
            </a:r>
            <a:r>
              <a:rPr lang="en-US" altLang="ja-JP" sz="1600" dirty="0">
                <a:solidFill>
                  <a:srgbClr val="000000"/>
                </a:solidFill>
              </a:rPr>
              <a:t>:</a:t>
            </a:r>
            <a:r>
              <a:rPr lang="ja-JP" altLang="en-US" sz="1600" dirty="0">
                <a:solidFill>
                  <a:srgbClr val="000000"/>
                </a:solidFill>
              </a:rPr>
              <a:t> 記述子</a:t>
            </a:r>
            <a:endParaRPr lang="en-US" altLang="ja-JP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8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DA9E9C3-D06E-C694-4634-76EA9F88B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23" y="970607"/>
            <a:ext cx="4149150" cy="555564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1E8B614-8741-EA84-01A2-5652C2CC4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384" y="885825"/>
            <a:ext cx="5968779" cy="5910262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scikit-regressions.py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4B2847F-A210-223D-6F43-F0FD1C1BA8B3}"/>
              </a:ext>
            </a:extLst>
          </p:cNvPr>
          <p:cNvSpPr/>
          <p:nvPr/>
        </p:nvSpPr>
        <p:spPr>
          <a:xfrm>
            <a:off x="1555063" y="4304633"/>
            <a:ext cx="1242646" cy="2813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543AFC0-2265-B58F-FA1A-D4DAD12BFF4A}"/>
              </a:ext>
            </a:extLst>
          </p:cNvPr>
          <p:cNvSpPr/>
          <p:nvPr/>
        </p:nvSpPr>
        <p:spPr>
          <a:xfrm>
            <a:off x="3193384" y="5292236"/>
            <a:ext cx="245309" cy="10199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B578556-CE5E-4D0A-FB6D-E22608065A56}"/>
              </a:ext>
            </a:extLst>
          </p:cNvPr>
          <p:cNvSpPr txBox="1"/>
          <p:nvPr/>
        </p:nvSpPr>
        <p:spPr>
          <a:xfrm>
            <a:off x="1121206" y="3863735"/>
            <a:ext cx="132562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１． クリック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8151D4-E76B-6194-5DE8-81FA9EB032E5}"/>
              </a:ext>
            </a:extLst>
          </p:cNvPr>
          <p:cNvSpPr txBox="1"/>
          <p:nvPr/>
        </p:nvSpPr>
        <p:spPr>
          <a:xfrm>
            <a:off x="1854596" y="5617524"/>
            <a:ext cx="132562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２．チェック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D8F1D8-6644-840E-9155-724D7C244B40}"/>
              </a:ext>
            </a:extLst>
          </p:cNvPr>
          <p:cNvSpPr txBox="1"/>
          <p:nvPr/>
        </p:nvSpPr>
        <p:spPr>
          <a:xfrm>
            <a:off x="5513963" y="2250803"/>
            <a:ext cx="285435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２．ファイル選択</a:t>
            </a:r>
            <a:br>
              <a:rPr lang="en-US" altLang="ja-JP" sz="1800" dirty="0">
                <a:solidFill>
                  <a:srgbClr val="FF0000"/>
                </a:solidFill>
              </a:rPr>
            </a:br>
            <a:r>
              <a:rPr lang="en-US" altLang="ja-JP" sz="1800" dirty="0">
                <a:solidFill>
                  <a:srgbClr val="FF0000"/>
                </a:solidFill>
              </a:rPr>
              <a:t>random-poly-ML</a:t>
            </a:r>
            <a:r>
              <a:rPr lang="en-US" altLang="ja-JP" sz="1800" b="1" dirty="0">
                <a:solidFill>
                  <a:srgbClr val="0000FF"/>
                </a:solidFill>
              </a:rPr>
              <a:t>-xy</a:t>
            </a:r>
            <a:r>
              <a:rPr lang="en-US" altLang="ja-JP" sz="1800" dirty="0">
                <a:solidFill>
                  <a:srgbClr val="FF0000"/>
                </a:solidFill>
              </a:rPr>
              <a:t>.xlsx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29770A8-58B6-6416-7209-C948D5ACCF79}"/>
              </a:ext>
            </a:extLst>
          </p:cNvPr>
          <p:cNvSpPr txBox="1"/>
          <p:nvPr/>
        </p:nvSpPr>
        <p:spPr>
          <a:xfrm>
            <a:off x="6220244" y="6420531"/>
            <a:ext cx="228558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３． </a:t>
            </a:r>
            <a:r>
              <a:rPr lang="en-US" altLang="ja-JP" sz="1800" dirty="0">
                <a:solidFill>
                  <a:srgbClr val="FF0000"/>
                </a:solidFill>
              </a:rPr>
              <a:t>OK</a:t>
            </a:r>
            <a:r>
              <a:rPr lang="ja-JP" altLang="en-US" sz="1800" dirty="0">
                <a:solidFill>
                  <a:srgbClr val="FF0000"/>
                </a:solidFill>
              </a:rPr>
              <a:t>を押して実行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6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コンソール出力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2F0AF6-B2F3-7C2B-59DE-A42D0AB80C39}"/>
              </a:ext>
            </a:extLst>
          </p:cNvPr>
          <p:cNvSpPr txBox="1"/>
          <p:nvPr/>
        </p:nvSpPr>
        <p:spPr>
          <a:xfrm>
            <a:off x="190500" y="533400"/>
            <a:ext cx="8715375" cy="6586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infile=D:/tkProg/tkprog_tutorial/regression/random-poly-ML-xy.xlsx</a:t>
            </a:r>
          </a:p>
          <a:p>
            <a:r>
              <a:rPr lang="ja-JP" altLang="en-US" sz="1600" b="1" dirty="0">
                <a:solidFill>
                  <a:srgbClr val="FF0000"/>
                </a:solidFill>
              </a:rPr>
              <a:t>method=linear</a:t>
            </a:r>
          </a:p>
          <a:p>
            <a:r>
              <a:rPr lang="ja-JP" altLang="en-US" sz="1600" dirty="0"/>
              <a:t>Fraction of test data=0.3</a:t>
            </a:r>
          </a:p>
          <a:p>
            <a:r>
              <a:rPr lang="en-US" altLang="ja-JP" sz="1200" dirty="0"/>
              <a:t>--cut--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Covariances of standardized values		</a:t>
            </a:r>
            <a:r>
              <a:rPr lang="en-US" altLang="ja-JP" sz="1600" b="1" dirty="0">
                <a:solidFill>
                  <a:srgbClr val="0000FF"/>
                </a:solidFill>
              </a:rPr>
              <a:t>#</a:t>
            </a:r>
            <a:r>
              <a:rPr lang="ja-JP" altLang="en-US" sz="1600" b="1" dirty="0">
                <a:solidFill>
                  <a:srgbClr val="0000FF"/>
                </a:solidFill>
              </a:rPr>
              <a:t> 共分散</a:t>
            </a:r>
            <a:endParaRPr lang="en-US" altLang="ja-JP" sz="1600" b="1" dirty="0">
              <a:solidFill>
                <a:srgbClr val="0000FF"/>
              </a:solidFill>
            </a:endParaRPr>
          </a:p>
          <a:p>
            <a:r>
              <a:rPr lang="en-US" altLang="ja-JP" sz="1200" dirty="0"/>
              <a:t>  ( 0,  1) (        -x,        o:y):   0.1117</a:t>
            </a:r>
          </a:p>
          <a:p>
            <a:r>
              <a:rPr lang="en-US" altLang="ja-JP" sz="1200" dirty="0"/>
              <a:t>  ( 0,  2) (        -x,        x^1):   0.1080</a:t>
            </a:r>
          </a:p>
          <a:p>
            <a:r>
              <a:rPr lang="en-US" altLang="ja-JP" sz="1200" dirty="0"/>
              <a:t>  ( 0,  3) (        -x,        x^2):   0.1036</a:t>
            </a:r>
          </a:p>
          <a:p>
            <a:r>
              <a:rPr lang="en-US" altLang="ja-JP" sz="1200" dirty="0"/>
              <a:t>--cut--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Scores:</a:t>
            </a:r>
            <a:r>
              <a:rPr lang="en-US" altLang="ja-JP" sz="1400" dirty="0"/>
              <a:t>					</a:t>
            </a:r>
            <a:r>
              <a:rPr lang="en-US" altLang="ja-JP" sz="1400" b="1" dirty="0">
                <a:solidFill>
                  <a:srgbClr val="0000FF"/>
                </a:solidFill>
              </a:rPr>
              <a:t>#</a:t>
            </a:r>
            <a:r>
              <a:rPr lang="ja-JP" altLang="en-US" sz="1400" b="1" dirty="0">
                <a:solidFill>
                  <a:srgbClr val="0000FF"/>
                </a:solidFill>
              </a:rPr>
              <a:t> 評価関数</a:t>
            </a:r>
            <a:endParaRPr lang="en-US" altLang="ja-JP" sz="1400" dirty="0"/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Mean absolute error (MAE): training       3.63  test:       3.79</a:t>
            </a:r>
            <a:endParaRPr lang="en-US" altLang="ja-JP" sz="1400" b="1" dirty="0">
              <a:solidFill>
                <a:srgbClr val="0000FF"/>
              </a:solidFill>
            </a:endParaRP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Mean squared error (MSE) : training       17.8  test:       22.7</a:t>
            </a: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Root MSE (RMSE)          : training       4.22  test:       4.76</a:t>
            </a: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R^2 score                : training      0.931  test:       0.93</a:t>
            </a:r>
          </a:p>
          <a:p>
            <a:r>
              <a:rPr lang="en-US" altLang="ja-JP" sz="1600" dirty="0"/>
              <a:t>--cut--</a:t>
            </a:r>
          </a:p>
          <a:p>
            <a:r>
              <a:rPr lang="fr-FR" altLang="ja-JP" sz="1600" b="1" dirty="0">
                <a:solidFill>
                  <a:srgbClr val="FF0000"/>
                </a:solidFill>
              </a:rPr>
              <a:t>Parameters:</a:t>
            </a:r>
            <a:r>
              <a:rPr lang="fr-FR" altLang="ja-JP" sz="1600" dirty="0"/>
              <a:t>		</a:t>
            </a:r>
            <a:r>
              <a:rPr lang="en-US" altLang="ja-JP" sz="1600" dirty="0"/>
              <a:t>		</a:t>
            </a:r>
            <a:r>
              <a:rPr lang="en-US" altLang="ja-JP" sz="1600" dirty="0">
                <a:solidFill>
                  <a:srgbClr val="0000FF"/>
                </a:solidFill>
              </a:rPr>
              <a:t>#</a:t>
            </a:r>
            <a:r>
              <a:rPr lang="ja-JP" altLang="en-US" sz="1600" dirty="0">
                <a:solidFill>
                  <a:srgbClr val="0000FF"/>
                </a:solidFill>
              </a:rPr>
              <a:t> 線形回帰の係数</a:t>
            </a:r>
            <a:endParaRPr lang="fr-FR" altLang="ja-JP" sz="1600" dirty="0"/>
          </a:p>
          <a:p>
            <a:r>
              <a:rPr lang="fr-FR" altLang="ja-JP" sz="1400" dirty="0"/>
              <a:t>  intercept: 21.702580366119125</a:t>
            </a:r>
          </a:p>
          <a:p>
            <a:r>
              <a:rPr lang="fr-FR" altLang="ja-JP" sz="1400" dirty="0"/>
              <a:t>  coefficients</a:t>
            </a:r>
          </a:p>
          <a:p>
            <a:r>
              <a:rPr lang="fr-FR" altLang="ja-JP" sz="1400" dirty="0"/>
              <a:t>         x^1:        2.159</a:t>
            </a:r>
          </a:p>
          <a:p>
            <a:r>
              <a:rPr lang="fr-FR" altLang="ja-JP" sz="1400" dirty="0"/>
              <a:t>         x^2:       -7.523</a:t>
            </a:r>
          </a:p>
          <a:p>
            <a:r>
              <a:rPr lang="fr-FR" altLang="ja-JP" sz="1400" dirty="0"/>
              <a:t>         x^3:        20.96</a:t>
            </a:r>
            <a:endParaRPr lang="en-US" altLang="ja-JP" sz="1600" dirty="0"/>
          </a:p>
          <a:p>
            <a:r>
              <a:rPr lang="en-US" altLang="ja-JP" sz="1600" dirty="0"/>
              <a:t>--cut--</a:t>
            </a:r>
          </a:p>
          <a:p>
            <a:r>
              <a:rPr lang="en-US" altLang="ja-JP" sz="1400" b="1" dirty="0">
                <a:solidFill>
                  <a:srgbClr val="FF0000"/>
                </a:solidFill>
              </a:rPr>
              <a:t>Correlation heatmap</a:t>
            </a:r>
            <a:r>
              <a:rPr lang="en-US" altLang="ja-JP" sz="1400" dirty="0"/>
              <a:t>			</a:t>
            </a:r>
            <a:r>
              <a:rPr lang="en-US" altLang="ja-JP" sz="1400" dirty="0">
                <a:solidFill>
                  <a:srgbClr val="0000FF"/>
                </a:solidFill>
              </a:rPr>
              <a:t>#</a:t>
            </a:r>
            <a:r>
              <a:rPr lang="ja-JP" altLang="en-US" sz="1400" dirty="0">
                <a:solidFill>
                  <a:srgbClr val="0000FF"/>
                </a:solidFill>
              </a:rPr>
              <a:t> 相関係数</a:t>
            </a:r>
            <a:endParaRPr lang="en-US" altLang="ja-JP" sz="1400" dirty="0">
              <a:solidFill>
                <a:srgbClr val="0000FF"/>
              </a:solidFill>
            </a:endParaRPr>
          </a:p>
          <a:p>
            <a:r>
              <a:rPr lang="en-US" altLang="ja-JP" sz="1400" dirty="0"/>
              <a:t>           -x       o:y       x^1       x^2       x^3</a:t>
            </a:r>
          </a:p>
          <a:p>
            <a:r>
              <a:rPr lang="en-US" altLang="ja-JP" sz="1400" dirty="0"/>
              <a:t>-x   1.000000  0.882608  1.000000  0.967650  0.915525</a:t>
            </a:r>
          </a:p>
          <a:p>
            <a:r>
              <a:rPr lang="en-US" altLang="ja-JP" sz="1400" dirty="0"/>
              <a:t>o:y  0.882608  1.000000  0.882608  0.950931  0.965255</a:t>
            </a:r>
          </a:p>
          <a:p>
            <a:r>
              <a:rPr lang="en-US" altLang="ja-JP" sz="1400" dirty="0"/>
              <a:t>x^1  1.000000  0.882608  1.000000  0.967650  0.915525</a:t>
            </a:r>
          </a:p>
          <a:p>
            <a:r>
              <a:rPr lang="en-US" altLang="ja-JP" sz="1400" dirty="0"/>
              <a:t>x^2  0.967650  0.950931  0.967650  1.000000  0.985951</a:t>
            </a:r>
          </a:p>
          <a:p>
            <a:r>
              <a:rPr lang="en-US" altLang="ja-JP" sz="1400" dirty="0"/>
              <a:t>x^3  0.915525  0.965255  0.915525  0.985951  1.000000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D7A997-E8E8-7A05-6444-2840D100D34E}"/>
              </a:ext>
            </a:extLst>
          </p:cNvPr>
          <p:cNvSpPr txBox="1"/>
          <p:nvPr/>
        </p:nvSpPr>
        <p:spPr>
          <a:xfrm>
            <a:off x="11584" y="211693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</p:spTree>
    <p:extLst>
      <p:ext uri="{BB962C8B-B14F-4D97-AF65-F5344CB8AC3E}">
        <p14:creationId xmlns:p14="http://schemas.microsoft.com/office/powerpoint/2010/main" val="154365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081FAC-3385-AD32-4C91-28C69CC7CD8F}"/>
              </a:ext>
            </a:extLst>
          </p:cNvPr>
          <p:cNvSpPr txBox="1"/>
          <p:nvPr/>
        </p:nvSpPr>
        <p:spPr>
          <a:xfrm>
            <a:off x="485987" y="1785884"/>
            <a:ext cx="8632613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材料計算科学・データ解析に関するチュートリアルコース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2023/2/17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10:00~11:00</a:t>
            </a: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　</a:t>
            </a:r>
            <a:endParaRPr kumimoji="0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Ridge</a:t>
            </a:r>
            <a:r>
              <a:rPr kumimoji="0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回帰</a:t>
            </a:r>
            <a:endParaRPr kumimoji="0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機械学習 </a:t>
            </a:r>
            <a:r>
              <a:rPr kumimoji="0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回帰</a:t>
            </a:r>
            <a:r>
              <a:rPr kumimoji="0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ベイズ最適化 </a:t>
            </a:r>
            <a:r>
              <a:rPr kumimoji="0" lang="en-US" altLang="ja-JP" sz="28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0" lang="ja-JP" altLang="en-US" sz="28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ガウス過程を用いたベイズ推定</a:t>
            </a:r>
            <a:r>
              <a:rPr kumimoji="0" lang="en-US" altLang="ja-JP" sz="2800" i="0" u="none" strike="dbl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endParaRPr kumimoji="0" lang="ja-JP" altLang="en-US" sz="4000" i="0" u="none" strike="dbl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ED2C1F5-ACD7-F294-E32F-298C01E584CA}"/>
              </a:ext>
            </a:extLst>
          </p:cNvPr>
          <p:cNvSpPr txBox="1">
            <a:spLocks/>
          </p:cNvSpPr>
          <p:nvPr/>
        </p:nvSpPr>
        <p:spPr bwMode="auto">
          <a:xfrm>
            <a:off x="1183506" y="63542"/>
            <a:ext cx="9361040" cy="64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36000" rIns="0" bIns="36000" anchor="ctr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メイリオ"/>
                <a:cs typeface="+mn-cs"/>
              </a:rPr>
              <a:t>智慧とデータが拓くエレクトロニクス新材料開発拠点</a:t>
            </a:r>
            <a:endParaRPr kumimoji="0" lang="en-US" altLang="ja-JP" sz="20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203864"/>
                </a:solidFill>
                <a:effectLst/>
                <a:uLnTx/>
                <a:uFillTx/>
                <a:latin typeface="Verdana" panose="020B0604030504040204" pitchFamily="34" charset="0"/>
                <a:ea typeface="メイリオ" panose="020B0604030504040204" pitchFamily="50" charset="-128"/>
                <a:cs typeface="Lucida Bright" pitchFamily="18" charset="0"/>
              </a:rPr>
              <a:t>Data Driven Materials Research Institute for Electronics </a:t>
            </a:r>
          </a:p>
        </p:txBody>
      </p:sp>
      <p:pic>
        <p:nvPicPr>
          <p:cNvPr id="6" name="図 5" descr="アイコン&#10;&#10;低い精度で自動的に生成された説明">
            <a:extLst>
              <a:ext uri="{FF2B5EF4-FFF2-40B4-BE49-F238E27FC236}">
                <a16:creationId xmlns:a16="http://schemas.microsoft.com/office/drawing/2014/main" id="{66073070-1BD1-6114-3D47-82839B295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25" y="39919"/>
            <a:ext cx="663789" cy="66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9751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箱ひげ図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60A5D75-8C51-4F7A-E783-B71AB50104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059"/>
          <a:stretch/>
        </p:blipFill>
        <p:spPr>
          <a:xfrm>
            <a:off x="1704975" y="1828800"/>
            <a:ext cx="5200650" cy="4772024"/>
          </a:xfrm>
          <a:prstGeom prst="rect">
            <a:avLst/>
          </a:prstGeom>
        </p:spPr>
      </p:pic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526E8017-C512-7872-0D87-3F7434CD8ADD}"/>
              </a:ext>
            </a:extLst>
          </p:cNvPr>
          <p:cNvCxnSpPr/>
          <p:nvPr/>
        </p:nvCxnSpPr>
        <p:spPr>
          <a:xfrm>
            <a:off x="2543175" y="1438275"/>
            <a:ext cx="3714750" cy="0"/>
          </a:xfrm>
          <a:prstGeom prst="straightConnector1">
            <a:avLst/>
          </a:prstGeom>
          <a:ln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87D6813-7A17-EE42-4546-A49FB6239C39}"/>
              </a:ext>
            </a:extLst>
          </p:cNvPr>
          <p:cNvSpPr txBox="1"/>
          <p:nvPr/>
        </p:nvSpPr>
        <p:spPr>
          <a:xfrm>
            <a:off x="3638550" y="1114425"/>
            <a:ext cx="149592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データの範囲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1EAC6C-6CB4-7C40-B333-4400E1508CEA}"/>
              </a:ext>
            </a:extLst>
          </p:cNvPr>
          <p:cNvSpPr/>
          <p:nvPr/>
        </p:nvSpPr>
        <p:spPr>
          <a:xfrm>
            <a:off x="2600325" y="1552575"/>
            <a:ext cx="1485900" cy="409575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C0E4478-2147-CD88-26D9-CD09976D22AF}"/>
              </a:ext>
            </a:extLst>
          </p:cNvPr>
          <p:cNvSpPr txBox="1"/>
          <p:nvPr/>
        </p:nvSpPr>
        <p:spPr>
          <a:xfrm>
            <a:off x="4029075" y="1571625"/>
            <a:ext cx="31085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四分位範囲 </a:t>
            </a:r>
            <a:r>
              <a:rPr lang="en-US" altLang="ja-JP" dirty="0">
                <a:solidFill>
                  <a:srgbClr val="FF0000"/>
                </a:solidFill>
              </a:rPr>
              <a:t>(25%, 50%, 75%)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7812535-4B63-C184-2979-D26FE81D90DD}"/>
              </a:ext>
            </a:extLst>
          </p:cNvPr>
          <p:cNvSpPr txBox="1"/>
          <p:nvPr/>
        </p:nvSpPr>
        <p:spPr>
          <a:xfrm>
            <a:off x="1709172" y="2053709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最小値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7D514A8-9226-94B3-94B2-27CD6AE2874C}"/>
              </a:ext>
            </a:extLst>
          </p:cNvPr>
          <p:cNvSpPr txBox="1"/>
          <p:nvPr/>
        </p:nvSpPr>
        <p:spPr>
          <a:xfrm>
            <a:off x="6147822" y="2244209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最大値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C72B2F-DFAF-1C82-B76F-66537E912C94}"/>
              </a:ext>
            </a:extLst>
          </p:cNvPr>
          <p:cNvSpPr txBox="1"/>
          <p:nvPr/>
        </p:nvSpPr>
        <p:spPr>
          <a:xfrm>
            <a:off x="2926407" y="2257425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中央値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13B5260-7830-84E6-0DEC-40A1D1F7C5EB}"/>
              </a:ext>
            </a:extLst>
          </p:cNvPr>
          <p:cNvSpPr txBox="1"/>
          <p:nvPr/>
        </p:nvSpPr>
        <p:spPr>
          <a:xfrm>
            <a:off x="3569593" y="2626757"/>
            <a:ext cx="135806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(</a:t>
            </a:r>
            <a:r>
              <a:rPr lang="ja-JP" altLang="en-US" dirty="0">
                <a:solidFill>
                  <a:srgbClr val="FF0000"/>
                </a:solidFill>
              </a:rPr>
              <a:t>＋ 平均値</a:t>
            </a:r>
            <a:r>
              <a:rPr lang="en-US" altLang="ja-JP" dirty="0">
                <a:solidFill>
                  <a:srgbClr val="FF0000"/>
                </a:solidFill>
              </a:rPr>
              <a:t>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D854FC-8298-08AA-C521-ED7C6AD4908F}"/>
              </a:ext>
            </a:extLst>
          </p:cNvPr>
          <p:cNvSpPr txBox="1"/>
          <p:nvPr/>
        </p:nvSpPr>
        <p:spPr>
          <a:xfrm>
            <a:off x="4840933" y="4638675"/>
            <a:ext cx="3370854" cy="800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外れ値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ja-JP" altLang="en-US" sz="1400" dirty="0"/>
              <a:t>第１四分位数から第３四分位数の</a:t>
            </a:r>
            <a:br>
              <a:rPr kumimoji="1" lang="en-US" altLang="ja-JP" sz="1400" dirty="0"/>
            </a:br>
            <a:r>
              <a:rPr kumimoji="1" lang="ja-JP" altLang="en-US" sz="1400" dirty="0"/>
              <a:t>距離</a:t>
            </a:r>
            <a:r>
              <a:rPr kumimoji="1" lang="en-US" altLang="ja-JP" sz="1400" dirty="0"/>
              <a:t>(</a:t>
            </a:r>
            <a:r>
              <a:rPr kumimoji="1" lang="ja-JP" altLang="en-US" sz="1400" dirty="0"/>
              <a:t>箱の長さ</a:t>
            </a:r>
            <a:r>
              <a:rPr kumimoji="1" lang="en-US" altLang="ja-JP" sz="1400" dirty="0"/>
              <a:t>)</a:t>
            </a:r>
            <a:r>
              <a:rPr kumimoji="1" lang="ja-JP" altLang="en-US" sz="1400" dirty="0"/>
              <a:t>の１．５倍以上離れた値</a:t>
            </a:r>
          </a:p>
        </p:txBody>
      </p:sp>
    </p:spTree>
    <p:extLst>
      <p:ext uri="{BB962C8B-B14F-4D97-AF65-F5344CB8AC3E}">
        <p14:creationId xmlns:p14="http://schemas.microsoft.com/office/powerpoint/2010/main" val="324630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分布図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非対角成分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とヒストグラム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対角成分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34510E1-7555-2950-D316-76ED8F7DB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099" y="914400"/>
            <a:ext cx="4905375" cy="568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ヒートマップ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相関係数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B83E448-E5B6-7452-CB01-A07D4A7BB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180" y="981074"/>
            <a:ext cx="519164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64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回帰結果の評価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入力値－予測値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DA9D340-7943-012B-F227-7A126D070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725" y="714375"/>
            <a:ext cx="5320785" cy="588645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1BE1D1-AA98-0186-5E3E-A25F869035C9}"/>
              </a:ext>
            </a:extLst>
          </p:cNvPr>
          <p:cNvSpPr txBox="1"/>
          <p:nvPr/>
        </p:nvSpPr>
        <p:spPr>
          <a:xfrm>
            <a:off x="11584" y="714375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2CB2E2-89BF-AE3D-5F90-9C1682056C62}"/>
              </a:ext>
            </a:extLst>
          </p:cNvPr>
          <p:cNvSpPr txBox="1"/>
          <p:nvPr/>
        </p:nvSpPr>
        <p:spPr>
          <a:xfrm>
            <a:off x="5443454" y="3952745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3.63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3.79</a:t>
            </a:r>
          </a:p>
          <a:p>
            <a:r>
              <a:rPr lang="en-US" altLang="ja-JP" sz="1200" b="1" dirty="0"/>
              <a:t>MSE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: training    17.8  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22.7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 : training     0.931  test:      0.930</a:t>
            </a:r>
            <a:endParaRPr lang="ja-JP" altLang="en-US" sz="12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3B9982-AC8A-E733-9201-A5B8450D7AA6}"/>
              </a:ext>
            </a:extLst>
          </p:cNvPr>
          <p:cNvSpPr txBox="1"/>
          <p:nvPr/>
        </p:nvSpPr>
        <p:spPr>
          <a:xfrm>
            <a:off x="5150200" y="4829175"/>
            <a:ext cx="294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</p:spTree>
    <p:extLst>
      <p:ext uri="{BB962C8B-B14F-4D97-AF65-F5344CB8AC3E}">
        <p14:creationId xmlns:p14="http://schemas.microsoft.com/office/powerpoint/2010/main" val="120060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X-Y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プロット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１変数関数への回帰の場合のみ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92DA603-4B82-970C-A741-6B79F9C9B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559" y="847725"/>
            <a:ext cx="5290651" cy="585311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5111AF-8F17-175C-6177-9275D9455482}"/>
              </a:ext>
            </a:extLst>
          </p:cNvPr>
          <p:cNvSpPr txBox="1"/>
          <p:nvPr/>
        </p:nvSpPr>
        <p:spPr>
          <a:xfrm>
            <a:off x="11584" y="714375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7CFBF0-15B4-DB3D-00CA-65ED7027418C}"/>
              </a:ext>
            </a:extLst>
          </p:cNvPr>
          <p:cNvSpPr txBox="1"/>
          <p:nvPr/>
        </p:nvSpPr>
        <p:spPr>
          <a:xfrm>
            <a:off x="3161323" y="3642998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6A86D30-C2E7-D7BE-A497-572E806F53A6}"/>
              </a:ext>
            </a:extLst>
          </p:cNvPr>
          <p:cNvSpPr txBox="1"/>
          <p:nvPr/>
        </p:nvSpPr>
        <p:spPr>
          <a:xfrm>
            <a:off x="914083" y="1678842"/>
            <a:ext cx="1604952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-</a:t>
            </a:r>
            <a:r>
              <a:rPr lang="en-US" altLang="ja-JP" sz="1200" dirty="0"/>
              <a:t>2.159</a:t>
            </a:r>
            <a:endParaRPr lang="ja-JP" altLang="en-US" sz="1200" dirty="0"/>
          </a:p>
          <a:p>
            <a:r>
              <a:rPr lang="ja-JP" altLang="en-US" sz="1200" dirty="0"/>
              <a:t>         x^2: </a:t>
            </a:r>
            <a:r>
              <a:rPr lang="en-US" altLang="ja-JP" sz="1200" dirty="0"/>
              <a:t>-7.523</a:t>
            </a:r>
            <a:endParaRPr lang="ja-JP" altLang="en-US" sz="1200" dirty="0"/>
          </a:p>
          <a:p>
            <a:r>
              <a:rPr lang="ja-JP" altLang="en-US" sz="1200" dirty="0"/>
              <a:t>         x^3: </a:t>
            </a:r>
            <a:r>
              <a:rPr lang="en-US" altLang="ja-JP" sz="1200" dirty="0"/>
              <a:t>20.96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266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各記述子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vs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目的関数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5111AF-8F17-175C-6177-9275D9455482}"/>
              </a:ext>
            </a:extLst>
          </p:cNvPr>
          <p:cNvSpPr txBox="1"/>
          <p:nvPr/>
        </p:nvSpPr>
        <p:spPr>
          <a:xfrm>
            <a:off x="11584" y="714375"/>
            <a:ext cx="2948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model=linear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線形回帰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D1A2355-8AC4-ECAA-5BA4-3151721270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46"/>
          <a:stretch/>
        </p:blipFill>
        <p:spPr>
          <a:xfrm>
            <a:off x="1485760" y="1234098"/>
            <a:ext cx="5734050" cy="562390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65BCEE0-97C1-1F87-E80E-3055BF62A636}"/>
              </a:ext>
            </a:extLst>
          </p:cNvPr>
          <p:cNvSpPr txBox="1"/>
          <p:nvPr/>
        </p:nvSpPr>
        <p:spPr>
          <a:xfrm>
            <a:off x="3981938" y="806283"/>
            <a:ext cx="47283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一つの記述子に対する依存性をプロット。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他の記述子の値は平均値に固定。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回帰結果は連続・スムーズ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C5EBA6-8EF5-01AD-B3BD-67649F355ADC}"/>
              </a:ext>
            </a:extLst>
          </p:cNvPr>
          <p:cNvSpPr txBox="1"/>
          <p:nvPr/>
        </p:nvSpPr>
        <p:spPr>
          <a:xfrm>
            <a:off x="4841505" y="4394927"/>
            <a:ext cx="2691051" cy="175432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-</a:t>
            </a:r>
            <a:r>
              <a:rPr lang="en-US" altLang="ja-JP" sz="1200" dirty="0"/>
              <a:t>2.159</a:t>
            </a:r>
            <a:endParaRPr lang="ja-JP" altLang="en-US" sz="1200" dirty="0"/>
          </a:p>
          <a:p>
            <a:r>
              <a:rPr lang="ja-JP" altLang="en-US" sz="1200" dirty="0"/>
              <a:t>         x^2: </a:t>
            </a:r>
            <a:r>
              <a:rPr lang="en-US" altLang="ja-JP" sz="1200" dirty="0"/>
              <a:t>-7.523</a:t>
            </a:r>
            <a:endParaRPr lang="ja-JP" altLang="en-US" sz="1200" dirty="0"/>
          </a:p>
          <a:p>
            <a:r>
              <a:rPr lang="ja-JP" altLang="en-US" sz="1200" dirty="0"/>
              <a:t>         x^3: </a:t>
            </a:r>
            <a:r>
              <a:rPr lang="en-US" altLang="ja-JP" sz="1200" dirty="0"/>
              <a:t>20.96</a:t>
            </a:r>
          </a:p>
          <a:p>
            <a:r>
              <a:rPr lang="ja-JP" altLang="en-US" sz="1200" dirty="0"/>
              <a:t>に対応するが、</a:t>
            </a:r>
            <a:br>
              <a:rPr lang="en-US" altLang="ja-JP" sz="1200" dirty="0"/>
            </a:br>
            <a:r>
              <a:rPr lang="ja-JP" altLang="en-US" sz="1200" dirty="0"/>
              <a:t>他の記述子の影響がある</a:t>
            </a:r>
            <a:br>
              <a:rPr lang="en-US" altLang="ja-JP" sz="1200" dirty="0"/>
            </a:br>
            <a:r>
              <a:rPr lang="ja-JP" altLang="en-US" sz="1200" dirty="0"/>
              <a:t>  </a:t>
            </a:r>
            <a:r>
              <a:rPr lang="en-US" altLang="ja-JP" sz="1200" dirty="0"/>
              <a:t>(x^1</a:t>
            </a:r>
            <a:r>
              <a:rPr lang="ja-JP" altLang="en-US" sz="1200" dirty="0"/>
              <a:t>の係数は負だが、左上の図では</a:t>
            </a:r>
            <a:br>
              <a:rPr lang="en-US" altLang="ja-JP" sz="1200" dirty="0"/>
            </a:br>
            <a:r>
              <a:rPr lang="ja-JP" altLang="en-US" sz="1200" dirty="0"/>
              <a:t>　傾きが正になっている</a:t>
            </a:r>
            <a:r>
              <a:rPr lang="en-US" altLang="ja-JP" sz="1200" dirty="0"/>
              <a:t>)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0671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FA388698-7145-577D-6D07-365DCA0434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62"/>
          <a:stretch/>
        </p:blipFill>
        <p:spPr>
          <a:xfrm>
            <a:off x="3409950" y="1108706"/>
            <a:ext cx="5734050" cy="558482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CB2F2FB-3AB4-0486-9756-AFACD9DDCF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920"/>
          <a:stretch/>
        </p:blipFill>
        <p:spPr>
          <a:xfrm>
            <a:off x="250657" y="1180270"/>
            <a:ext cx="3269247" cy="289633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0597557-0F80-22CB-6EF6-6888526D41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920"/>
          <a:stretch/>
        </p:blipFill>
        <p:spPr>
          <a:xfrm>
            <a:off x="227489" y="3941590"/>
            <a:ext cx="3269247" cy="2896333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Ridge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905949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回帰結果は連続・スムーズ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model=ridge</a:t>
            </a:r>
            <a:b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</a:b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α=0.1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D2A9E5-1DA4-25A2-60D4-1E42CBC0D0CE}"/>
              </a:ext>
            </a:extLst>
          </p:cNvPr>
          <p:cNvSpPr txBox="1"/>
          <p:nvPr/>
        </p:nvSpPr>
        <p:spPr>
          <a:xfrm>
            <a:off x="4409963" y="5773377"/>
            <a:ext cx="294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5FC56D2-C386-942D-B2EB-F0F6B12A1A77}"/>
              </a:ext>
            </a:extLst>
          </p:cNvPr>
          <p:cNvSpPr txBox="1"/>
          <p:nvPr/>
        </p:nvSpPr>
        <p:spPr>
          <a:xfrm>
            <a:off x="3409950" y="1295888"/>
            <a:ext cx="1604952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-0</a:t>
            </a:r>
            <a:r>
              <a:rPr lang="en-US" altLang="ja-JP" sz="1200" dirty="0"/>
              <a:t>.7503</a:t>
            </a:r>
            <a:endParaRPr lang="ja-JP" altLang="en-US" sz="1200" dirty="0"/>
          </a:p>
          <a:p>
            <a:r>
              <a:rPr lang="ja-JP" altLang="en-US" sz="1200" dirty="0"/>
              <a:t>         x^2: 0</a:t>
            </a:r>
            <a:r>
              <a:rPr lang="en-US" altLang="ja-JP" sz="1200" dirty="0"/>
              <a:t>.09662</a:t>
            </a:r>
            <a:endParaRPr lang="ja-JP" altLang="en-US" sz="1200" dirty="0"/>
          </a:p>
          <a:p>
            <a:r>
              <a:rPr lang="ja-JP" altLang="en-US" sz="1200" dirty="0"/>
              <a:t>         x^3: 1</a:t>
            </a:r>
            <a:r>
              <a:rPr lang="en-US" altLang="ja-JP" sz="1200" dirty="0"/>
              <a:t>5.1</a:t>
            </a:r>
            <a:endParaRPr lang="ja-JP" altLang="en-US" sz="1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3.65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3.78</a:t>
            </a:r>
          </a:p>
          <a:p>
            <a:r>
              <a:rPr lang="en-US" altLang="ja-JP" sz="1200" b="1" dirty="0"/>
              <a:t>MSE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: training    17.9    test:       22.3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: training    0.931  test:      0.931</a:t>
            </a:r>
            <a:endParaRPr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7087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D33CC7ED-8B69-B8B7-62D7-61BF7406B7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69"/>
          <a:stretch/>
        </p:blipFill>
        <p:spPr>
          <a:xfrm>
            <a:off x="3614617" y="1429780"/>
            <a:ext cx="5267624" cy="515925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9EB99F1-B623-2C20-B73A-66FAAB50D2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069"/>
          <a:stretch/>
        </p:blipFill>
        <p:spPr>
          <a:xfrm>
            <a:off x="293077" y="1165015"/>
            <a:ext cx="2993113" cy="267987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LASSO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905949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回帰結果は連続・スムーズ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model=lasso</a:t>
            </a:r>
            <a:b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</a:b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α=0.1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D2A9E5-1DA4-25A2-60D4-1E42CBC0D0CE}"/>
              </a:ext>
            </a:extLst>
          </p:cNvPr>
          <p:cNvSpPr txBox="1"/>
          <p:nvPr/>
        </p:nvSpPr>
        <p:spPr>
          <a:xfrm>
            <a:off x="4173417" y="6097253"/>
            <a:ext cx="44409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5FC56D2-C386-942D-B2EB-F0F6B12A1A77}"/>
              </a:ext>
            </a:extLst>
          </p:cNvPr>
          <p:cNvSpPr txBox="1"/>
          <p:nvPr/>
        </p:nvSpPr>
        <p:spPr>
          <a:xfrm>
            <a:off x="3579267" y="1382343"/>
            <a:ext cx="1589322" cy="10156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sz="1200" dirty="0"/>
              <a:t>Parameters:</a:t>
            </a:r>
          </a:p>
          <a:p>
            <a:r>
              <a:rPr lang="ja-JP" altLang="en-US" sz="1200" dirty="0"/>
              <a:t>  intercept: 21.7</a:t>
            </a:r>
            <a:endParaRPr lang="en-US" altLang="ja-JP" sz="1200" dirty="0"/>
          </a:p>
          <a:p>
            <a:r>
              <a:rPr lang="ja-JP" altLang="en-US" sz="1200" dirty="0"/>
              <a:t>         x^1:         0</a:t>
            </a:r>
          </a:p>
          <a:p>
            <a:r>
              <a:rPr lang="ja-JP" altLang="en-US" sz="1200" dirty="0"/>
              <a:t>         x^2:         0</a:t>
            </a:r>
          </a:p>
          <a:p>
            <a:r>
              <a:rPr lang="ja-JP" altLang="en-US" sz="1200" dirty="0"/>
              <a:t>         x^3:        15.43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CDFFEFA-2602-B4B5-AE83-42576825B9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592"/>
          <a:stretch/>
        </p:blipFill>
        <p:spPr>
          <a:xfrm>
            <a:off x="118450" y="3985047"/>
            <a:ext cx="3200553" cy="2847103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3.68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3.77</a:t>
            </a:r>
          </a:p>
          <a:p>
            <a:r>
              <a:rPr lang="en-US" altLang="ja-JP" sz="1200" b="1" dirty="0"/>
              <a:t>MSE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: training     18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     test:       22.1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: training      0.930  test:      0.932</a:t>
            </a:r>
            <a:endParaRPr lang="ja-JP" altLang="en-US" sz="12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B55861-7F5E-CDD5-91B9-CE4236ED78AB}"/>
              </a:ext>
            </a:extLst>
          </p:cNvPr>
          <p:cNvSpPr txBox="1"/>
          <p:nvPr/>
        </p:nvSpPr>
        <p:spPr>
          <a:xfrm>
            <a:off x="5168589" y="1382343"/>
            <a:ext cx="44409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1" dirty="0">
                <a:solidFill>
                  <a:srgbClr val="FFFF00"/>
                </a:solidFill>
                <a:highlight>
                  <a:srgbClr val="0000FF"/>
                </a:highlight>
              </a:rPr>
              <a:t>x</a:t>
            </a:r>
            <a:r>
              <a:rPr lang="en-US" altLang="ja-JP" sz="2400" b="1" baseline="30000" dirty="0">
                <a:solidFill>
                  <a:srgbClr val="FFFF00"/>
                </a:solidFill>
                <a:highlight>
                  <a:srgbClr val="0000FF"/>
                </a:highlight>
              </a:rPr>
              <a:t>3</a:t>
            </a:r>
            <a:r>
              <a:rPr lang="en-US" altLang="ja-JP" sz="2400" b="1" dirty="0">
                <a:solidFill>
                  <a:srgbClr val="FFFF00"/>
                </a:solidFill>
                <a:highlight>
                  <a:srgbClr val="0000FF"/>
                </a:highlight>
              </a:rPr>
              <a:t> </a:t>
            </a:r>
            <a:r>
              <a:rPr lang="ja-JP" altLang="en-US" sz="2400" b="1" dirty="0">
                <a:solidFill>
                  <a:srgbClr val="FFFF00"/>
                </a:solidFill>
                <a:highlight>
                  <a:srgbClr val="0000FF"/>
                </a:highlight>
              </a:rPr>
              <a:t>の項だけあれば</a:t>
            </a:r>
            <a:endParaRPr lang="en-US" altLang="ja-JP" sz="2400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sz="2400" b="1" dirty="0">
                <a:solidFill>
                  <a:srgbClr val="FFFF00"/>
                </a:solidFill>
                <a:highlight>
                  <a:srgbClr val="0000FF"/>
                </a:highlight>
              </a:rPr>
              <a:t>かなり再現できる</a:t>
            </a:r>
          </a:p>
        </p:txBody>
      </p:sp>
    </p:spTree>
    <p:extLst>
      <p:ext uri="{BB962C8B-B14F-4D97-AF65-F5344CB8AC3E}">
        <p14:creationId xmlns:p14="http://schemas.microsoft.com/office/powerpoint/2010/main" val="274443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ランダムフォレスト回帰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5FC9C208-751D-B40E-3931-92380603C8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90"/>
          <a:stretch/>
        </p:blipFill>
        <p:spPr>
          <a:xfrm>
            <a:off x="226646" y="950845"/>
            <a:ext cx="3205736" cy="289432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88ABB22-D337-A0F5-A7BF-5D008C2E2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64"/>
          <a:stretch/>
        </p:blipFill>
        <p:spPr>
          <a:xfrm>
            <a:off x="3573662" y="1311459"/>
            <a:ext cx="5391691" cy="523936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7AD2F7A-FF12-98AD-68FF-3BE2D9FA5A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833"/>
          <a:stretch/>
        </p:blipFill>
        <p:spPr>
          <a:xfrm>
            <a:off x="178647" y="3931139"/>
            <a:ext cx="3184590" cy="2824406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765277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ランダムフォレストは分類器なので、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回帰結果は階段状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微分不可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1.74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5.74</a:t>
            </a:r>
          </a:p>
          <a:p>
            <a:r>
              <a:rPr lang="en-US" altLang="ja-JP" sz="1200" b="1" dirty="0"/>
              <a:t>MSE: training       5.54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46.9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: training      0.979  test:      0.855</a:t>
            </a:r>
            <a:endParaRPr lang="ja-JP" altLang="en-US" sz="12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ノイズを再現しようとする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1BAAA88-0645-AB21-BABF-12CAC27E4C0D}"/>
              </a:ext>
            </a:extLst>
          </p:cNvPr>
          <p:cNvSpPr txBox="1"/>
          <p:nvPr/>
        </p:nvSpPr>
        <p:spPr>
          <a:xfrm>
            <a:off x="4353772" y="5879726"/>
            <a:ext cx="31845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検証データのスコアが大きい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=&gt;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過学習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rfr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ランダムフォレスト回帰</a:t>
            </a:r>
          </a:p>
        </p:txBody>
      </p:sp>
    </p:spTree>
    <p:extLst>
      <p:ext uri="{BB962C8B-B14F-4D97-AF65-F5344CB8AC3E}">
        <p14:creationId xmlns:p14="http://schemas.microsoft.com/office/powerpoint/2010/main" val="70499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ランダムフォレスト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0" y="632460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決定木 </a:t>
            </a:r>
            <a:r>
              <a:rPr lang="en-US" altLang="ja-JP" sz="2000" dirty="0">
                <a:solidFill>
                  <a:srgbClr val="000000"/>
                </a:solidFill>
              </a:rPr>
              <a:t>(Decision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Tree):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データを記述子間の距離に応じて２グループに分類することを繰り返す分類器。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分類を何度繰り返すかを「深さ」と呼ぶ。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</a:t>
            </a:r>
            <a:r>
              <a:rPr lang="ja-JP" altLang="en-US" sz="2000" dirty="0">
                <a:solidFill>
                  <a:srgbClr val="FF0000"/>
                </a:solidFill>
              </a:rPr>
              <a:t>非常に過学習しやすい。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FF"/>
                </a:solidFill>
              </a:rPr>
              <a:t>ランダムフォレスト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(Random Forest):</a:t>
            </a:r>
            <a:r>
              <a:rPr lang="ja-JP" altLang="en-US" sz="2000" dirty="0">
                <a:solidFill>
                  <a:srgbClr val="000000"/>
                </a:solidFill>
              </a:rPr>
              <a:t> 多くの小さい決定木でアンサンブル学習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457200" indent="-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データを</a:t>
            </a:r>
            <a:r>
              <a:rPr lang="en-US" altLang="ja-JP" sz="2000" dirty="0">
                <a:solidFill>
                  <a:srgbClr val="000000"/>
                </a:solidFill>
              </a:rPr>
              <a:t>N</a:t>
            </a:r>
            <a:r>
              <a:rPr lang="ja-JP" altLang="en-US" sz="2000" dirty="0">
                <a:solidFill>
                  <a:srgbClr val="000000"/>
                </a:solidFill>
              </a:rPr>
              <a:t>個のサブデータセットに分割</a:t>
            </a:r>
            <a:br>
              <a:rPr lang="en-US" altLang="ja-JP" sz="2000" dirty="0">
                <a:solidFill>
                  <a:srgbClr val="000000"/>
                </a:solidFill>
              </a:rPr>
            </a:br>
            <a:r>
              <a:rPr lang="ja-JP" altLang="en-US" sz="2000" dirty="0">
                <a:solidFill>
                  <a:srgbClr val="000000"/>
                </a:solidFill>
              </a:rPr>
              <a:t>　　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ブートストラップ法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重複を許してランダムに抽出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</a:p>
          <a:p>
            <a:pPr marL="457200" indent="-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それぞれのグループでランダムに記述子を選択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457200" indent="-457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それぞれのグループで決定木による評価を行う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バギング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</a:t>
            </a:r>
            <a:r>
              <a:rPr lang="en-US" altLang="ja-JP" sz="2000" dirty="0">
                <a:solidFill>
                  <a:srgbClr val="000000"/>
                </a:solidFill>
              </a:rPr>
              <a:t>N</a:t>
            </a:r>
            <a:r>
              <a:rPr lang="ja-JP" altLang="en-US" sz="2000" dirty="0">
                <a:solidFill>
                  <a:srgbClr val="000000"/>
                </a:solidFill>
              </a:rPr>
              <a:t>個の結果を 平均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回帰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  <a:r>
              <a:rPr lang="ja-JP" altLang="en-US" sz="2000" dirty="0">
                <a:solidFill>
                  <a:srgbClr val="000000"/>
                </a:solidFill>
              </a:rPr>
              <a:t> あるいは 多数決 </a:t>
            </a:r>
            <a:r>
              <a:rPr lang="en-US" altLang="ja-JP" sz="2000" dirty="0">
                <a:solidFill>
                  <a:srgbClr val="000000"/>
                </a:solidFill>
              </a:rPr>
              <a:t>(</a:t>
            </a:r>
            <a:r>
              <a:rPr lang="ja-JP" altLang="en-US" sz="2000" dirty="0">
                <a:solidFill>
                  <a:srgbClr val="000000"/>
                </a:solidFill>
              </a:rPr>
              <a:t>分類</a:t>
            </a:r>
            <a:r>
              <a:rPr lang="en-US" altLang="ja-JP" sz="2000" dirty="0">
                <a:solidFill>
                  <a:srgbClr val="000000"/>
                </a:solidFill>
              </a:rPr>
              <a:t>)</a:t>
            </a:r>
            <a:r>
              <a:rPr lang="ja-JP" altLang="en-US" sz="2000" dirty="0">
                <a:solidFill>
                  <a:srgbClr val="000000"/>
                </a:solidFill>
              </a:rPr>
              <a:t> で最終評価を出す。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　</a:t>
            </a:r>
            <a:r>
              <a:rPr lang="en-US" altLang="ja-JP" sz="2000" dirty="0">
                <a:solidFill>
                  <a:srgbClr val="000000"/>
                </a:solidFill>
              </a:rPr>
              <a:t>	=&gt;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ja-JP" altLang="en-US" sz="2000" dirty="0">
                <a:solidFill>
                  <a:srgbClr val="FF0000"/>
                </a:solidFill>
              </a:rPr>
              <a:t>過学習を抑制。</a:t>
            </a:r>
            <a:r>
              <a:rPr lang="ja-JP" altLang="en-US" sz="2000" dirty="0">
                <a:solidFill>
                  <a:srgbClr val="000000"/>
                </a:solidFill>
              </a:rPr>
              <a:t>グループと記述子を減らしているので高速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699BF85-D866-4F0B-6390-5DE1C72F346B}"/>
              </a:ext>
            </a:extLst>
          </p:cNvPr>
          <p:cNvGrpSpPr/>
          <p:nvPr/>
        </p:nvGrpSpPr>
        <p:grpSpPr>
          <a:xfrm>
            <a:off x="1259871" y="1774617"/>
            <a:ext cx="3552825" cy="1716817"/>
            <a:chOff x="-3810000" y="420902"/>
            <a:chExt cx="3552825" cy="1716817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353EBFB-5550-9844-7658-6C6DCFDCD1C6}"/>
                </a:ext>
              </a:extLst>
            </p:cNvPr>
            <p:cNvGrpSpPr/>
            <p:nvPr/>
          </p:nvGrpSpPr>
          <p:grpSpPr>
            <a:xfrm>
              <a:off x="-2716942" y="420902"/>
              <a:ext cx="1369798" cy="586946"/>
              <a:chOff x="-2564542" y="1977081"/>
              <a:chExt cx="1369798" cy="586946"/>
            </a:xfrm>
            <a:solidFill>
              <a:schemeClr val="tx2"/>
            </a:solidFill>
          </p:grpSpPr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1CD1F583-B325-818D-11BC-D46D743A4047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" name="直線矢印コネクタ 3">
                <a:extLst>
                  <a:ext uri="{FF2B5EF4-FFF2-40B4-BE49-F238E27FC236}">
                    <a16:creationId xmlns:a16="http://schemas.microsoft.com/office/drawing/2014/main" id="{61B9401B-4940-FF5D-4AAA-99B73054FC6A}"/>
                  </a:ext>
                </a:extLst>
              </p:cNvPr>
              <p:cNvCxnSpPr/>
              <p:nvPr/>
            </p:nvCxnSpPr>
            <p:spPr>
              <a:xfrm flipH="1">
                <a:off x="-2564542" y="2082114"/>
                <a:ext cx="636373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4AAAC06A-CB6E-CA14-7D88-76EC9DD31C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636373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0D810C9-0296-BC91-21B6-EF380FEC535E}"/>
                </a:ext>
              </a:extLst>
            </p:cNvPr>
            <p:cNvGrpSpPr/>
            <p:nvPr/>
          </p:nvGrpSpPr>
          <p:grpSpPr>
            <a:xfrm>
              <a:off x="-3257550" y="979273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780DB963-9837-1993-3E42-9EFD2BE5660A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0BCBCB46-2AD3-22A5-FCD9-3B0D0B2AF4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>
                <a:extLst>
                  <a:ext uri="{FF2B5EF4-FFF2-40B4-BE49-F238E27FC236}">
                    <a16:creationId xmlns:a16="http://schemas.microsoft.com/office/drawing/2014/main" id="{0EFA4AF3-09AF-46FD-EC1E-B0EF562E31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822033F-8F59-E74D-F129-E2FE310C212F}"/>
                </a:ext>
              </a:extLst>
            </p:cNvPr>
            <p:cNvGrpSpPr/>
            <p:nvPr/>
          </p:nvGrpSpPr>
          <p:grpSpPr>
            <a:xfrm flipH="1">
              <a:off x="-1600200" y="979273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470FE38-F970-67E0-9D7E-089F18922404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34246738-4836-0390-B8C5-12C614EE7A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D9DD62E6-874B-6464-F3FF-C36306EFD5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8992474-52E1-6468-8D81-4194B9D6C94C}"/>
                </a:ext>
              </a:extLst>
            </p:cNvPr>
            <p:cNvGrpSpPr/>
            <p:nvPr/>
          </p:nvGrpSpPr>
          <p:grpSpPr>
            <a:xfrm flipH="1">
              <a:off x="-1076325" y="1560298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C7721E13-E632-831B-D2EA-9854ACE2F3F9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7B67B3AF-3FCC-4893-7348-DAD06641F3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矢印コネクタ 27">
                <a:extLst>
                  <a:ext uri="{FF2B5EF4-FFF2-40B4-BE49-F238E27FC236}">
                    <a16:creationId xmlns:a16="http://schemas.microsoft.com/office/drawing/2014/main" id="{038B57C0-1FEA-609A-A6A1-2BE1830EB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EBA955B-3F66-F465-0177-7C6FB5D2365F}"/>
                </a:ext>
              </a:extLst>
            </p:cNvPr>
            <p:cNvGrpSpPr/>
            <p:nvPr/>
          </p:nvGrpSpPr>
          <p:grpSpPr>
            <a:xfrm>
              <a:off x="-3810000" y="1550773"/>
              <a:ext cx="819150" cy="577421"/>
              <a:chOff x="-2386141" y="1977081"/>
              <a:chExt cx="819150" cy="577421"/>
            </a:xfrm>
            <a:solidFill>
              <a:schemeClr val="tx2"/>
            </a:solidFill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43CD7D3-C216-A301-940B-B328978A7041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A642AC47-F3B3-AB6F-BB1F-12AF84587F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386141" y="2082114"/>
                <a:ext cx="457972" cy="472388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>
                <a:extLst>
                  <a:ext uri="{FF2B5EF4-FFF2-40B4-BE49-F238E27FC236}">
                    <a16:creationId xmlns:a16="http://schemas.microsoft.com/office/drawing/2014/main" id="{1C719C4D-1FF5-4F9C-1041-2C40182C4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686177D-FD19-21EB-1A5C-1BE529586C5A}"/>
                </a:ext>
              </a:extLst>
            </p:cNvPr>
            <p:cNvGrpSpPr/>
            <p:nvPr/>
          </p:nvGrpSpPr>
          <p:grpSpPr>
            <a:xfrm flipH="1">
              <a:off x="-2743200" y="1550773"/>
              <a:ext cx="555024" cy="586946"/>
              <a:chOff x="-2122015" y="1977081"/>
              <a:chExt cx="555024" cy="586946"/>
            </a:xfrm>
            <a:solidFill>
              <a:schemeClr val="tx2"/>
            </a:solidFill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CB9617C-88DD-F39D-1722-4B4FA38B38D7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A2D9D5AC-ECD1-F482-4B33-323185727A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122015" y="2082114"/>
                <a:ext cx="19384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F68B8250-A5E4-8716-D2FC-696F03DA29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E4FBC01-7B33-52B0-4779-C8CF5CCFE52E}"/>
                </a:ext>
              </a:extLst>
            </p:cNvPr>
            <p:cNvGrpSpPr/>
            <p:nvPr/>
          </p:nvGrpSpPr>
          <p:grpSpPr>
            <a:xfrm flipH="1">
              <a:off x="-1933575" y="1522198"/>
              <a:ext cx="555024" cy="586946"/>
              <a:chOff x="-2122015" y="1977081"/>
              <a:chExt cx="555024" cy="586946"/>
            </a:xfrm>
            <a:solidFill>
              <a:schemeClr val="tx2"/>
            </a:solidFill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C5040E12-1D72-391E-821E-FE8F5841185D}"/>
                  </a:ext>
                </a:extLst>
              </p:cNvPr>
              <p:cNvSpPr/>
              <p:nvPr/>
            </p:nvSpPr>
            <p:spPr>
              <a:xfrm>
                <a:off x="-1928169" y="1977081"/>
                <a:ext cx="105033" cy="10503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1" name="直線矢印コネクタ 40">
                <a:extLst>
                  <a:ext uri="{FF2B5EF4-FFF2-40B4-BE49-F238E27FC236}">
                    <a16:creationId xmlns:a16="http://schemas.microsoft.com/office/drawing/2014/main" id="{0443CB5C-7FB0-3661-C268-45911415EB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2122015" y="2082114"/>
                <a:ext cx="19384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>
                <a:extLst>
                  <a:ext uri="{FF2B5EF4-FFF2-40B4-BE49-F238E27FC236}">
                    <a16:creationId xmlns:a16="http://schemas.microsoft.com/office/drawing/2014/main" id="{10B3251D-99F5-5BB3-584A-526531188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831117" y="2072589"/>
                <a:ext cx="264126" cy="481913"/>
              </a:xfrm>
              <a:prstGeom prst="straightConnector1">
                <a:avLst/>
              </a:prstGeom>
              <a:grp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3467922-1438-D70C-98F1-D6ADEBA196B8}"/>
              </a:ext>
            </a:extLst>
          </p:cNvPr>
          <p:cNvGrpSpPr/>
          <p:nvPr/>
        </p:nvGrpSpPr>
        <p:grpSpPr>
          <a:xfrm>
            <a:off x="5246478" y="2001577"/>
            <a:ext cx="3019425" cy="2059649"/>
            <a:chOff x="5667375" y="3324225"/>
            <a:chExt cx="3019425" cy="2059649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89161835-D6EB-5FE4-41FA-616962ABBEAC}"/>
                </a:ext>
              </a:extLst>
            </p:cNvPr>
            <p:cNvCxnSpPr>
              <a:cxnSpLocks/>
            </p:cNvCxnSpPr>
            <p:nvPr/>
          </p:nvCxnSpPr>
          <p:spPr>
            <a:xfrm>
              <a:off x="6153150" y="3324225"/>
              <a:ext cx="0" cy="20596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BB51F2A3-242E-E333-1E8E-AF799C61DD3F}"/>
                </a:ext>
              </a:extLst>
            </p:cNvPr>
            <p:cNvCxnSpPr/>
            <p:nvPr/>
          </p:nvCxnSpPr>
          <p:spPr>
            <a:xfrm>
              <a:off x="5667375" y="5181600"/>
              <a:ext cx="30194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2DDBC72-D062-2139-2A7D-FAD5AC1C8177}"/>
                </a:ext>
              </a:extLst>
            </p:cNvPr>
            <p:cNvSpPr/>
            <p:nvPr/>
          </p:nvSpPr>
          <p:spPr>
            <a:xfrm>
              <a:off x="5800725" y="3571875"/>
              <a:ext cx="2343150" cy="1268902"/>
            </a:xfrm>
            <a:custGeom>
              <a:avLst/>
              <a:gdLst>
                <a:gd name="connsiteX0" fmla="*/ 0 w 2343150"/>
                <a:gd name="connsiteY0" fmla="*/ 1181100 h 1268902"/>
                <a:gd name="connsiteX1" fmla="*/ 800100 w 2343150"/>
                <a:gd name="connsiteY1" fmla="*/ 1257300 h 1268902"/>
                <a:gd name="connsiteX2" fmla="*/ 1047750 w 2343150"/>
                <a:gd name="connsiteY2" fmla="*/ 962025 h 1268902"/>
                <a:gd name="connsiteX3" fmla="*/ 1495425 w 2343150"/>
                <a:gd name="connsiteY3" fmla="*/ 542925 h 1268902"/>
                <a:gd name="connsiteX4" fmla="*/ 2124075 w 2343150"/>
                <a:gd name="connsiteY4" fmla="*/ 238125 h 1268902"/>
                <a:gd name="connsiteX5" fmla="*/ 2343150 w 2343150"/>
                <a:gd name="connsiteY5" fmla="*/ 0 h 1268902"/>
                <a:gd name="connsiteX6" fmla="*/ 2343150 w 2343150"/>
                <a:gd name="connsiteY6" fmla="*/ 0 h 1268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3150" h="1268902">
                  <a:moveTo>
                    <a:pt x="0" y="1181100"/>
                  </a:moveTo>
                  <a:cubicBezTo>
                    <a:pt x="312737" y="1237456"/>
                    <a:pt x="625475" y="1293812"/>
                    <a:pt x="800100" y="1257300"/>
                  </a:cubicBezTo>
                  <a:cubicBezTo>
                    <a:pt x="974725" y="1220788"/>
                    <a:pt x="931863" y="1081087"/>
                    <a:pt x="1047750" y="962025"/>
                  </a:cubicBezTo>
                  <a:cubicBezTo>
                    <a:pt x="1163637" y="842963"/>
                    <a:pt x="1316038" y="663575"/>
                    <a:pt x="1495425" y="542925"/>
                  </a:cubicBezTo>
                  <a:cubicBezTo>
                    <a:pt x="1674812" y="422275"/>
                    <a:pt x="1982788" y="328612"/>
                    <a:pt x="2124075" y="238125"/>
                  </a:cubicBezTo>
                  <a:cubicBezTo>
                    <a:pt x="2265363" y="147637"/>
                    <a:pt x="2343150" y="0"/>
                    <a:pt x="2343150" y="0"/>
                  </a:cubicBezTo>
                  <a:lnTo>
                    <a:pt x="234315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D915E453-3D5B-6820-F842-720B85B518D4}"/>
                </a:ext>
              </a:extLst>
            </p:cNvPr>
            <p:cNvCxnSpPr/>
            <p:nvPr/>
          </p:nvCxnSpPr>
          <p:spPr>
            <a:xfrm>
              <a:off x="5800725" y="4714875"/>
              <a:ext cx="10953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A2A6706F-85E0-01E7-525F-50B9E42D8FB3}"/>
                </a:ext>
              </a:extLst>
            </p:cNvPr>
            <p:cNvCxnSpPr>
              <a:cxnSpLocks/>
            </p:cNvCxnSpPr>
            <p:nvPr/>
          </p:nvCxnSpPr>
          <p:spPr>
            <a:xfrm>
              <a:off x="6896100" y="4219833"/>
              <a:ext cx="0" cy="4950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BD65E71-DD0A-4A7B-0FBF-6E2CE6E7C85D}"/>
                </a:ext>
              </a:extLst>
            </p:cNvPr>
            <p:cNvCxnSpPr>
              <a:cxnSpLocks/>
            </p:cNvCxnSpPr>
            <p:nvPr/>
          </p:nvCxnSpPr>
          <p:spPr>
            <a:xfrm>
              <a:off x="7533245" y="3715266"/>
              <a:ext cx="0" cy="49504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0E1AB243-4506-33DA-81E1-AD520CA0E72B}"/>
                </a:ext>
              </a:extLst>
            </p:cNvPr>
            <p:cNvCxnSpPr>
              <a:cxnSpLocks/>
            </p:cNvCxnSpPr>
            <p:nvPr/>
          </p:nvCxnSpPr>
          <p:spPr>
            <a:xfrm>
              <a:off x="6895070" y="4210308"/>
              <a:ext cx="64615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216C9412-B644-2D09-22B0-5BB39CF2C421}"/>
                </a:ext>
              </a:extLst>
            </p:cNvPr>
            <p:cNvCxnSpPr>
              <a:cxnSpLocks/>
            </p:cNvCxnSpPr>
            <p:nvPr/>
          </p:nvCxnSpPr>
          <p:spPr>
            <a:xfrm>
              <a:off x="7553325" y="3715266"/>
              <a:ext cx="64615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E6664AF-BD67-3CC8-D941-FA5E50769D55}"/>
              </a:ext>
            </a:extLst>
          </p:cNvPr>
          <p:cNvSpPr txBox="1"/>
          <p:nvPr/>
        </p:nvSpPr>
        <p:spPr>
          <a:xfrm>
            <a:off x="3370805" y="1839652"/>
            <a:ext cx="760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分類</a:t>
            </a:r>
            <a:endParaRPr lang="ja-JP" altLang="en-US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B57C1FF-815D-B3C0-6A7A-45A5722177D7}"/>
              </a:ext>
            </a:extLst>
          </p:cNvPr>
          <p:cNvSpPr txBox="1"/>
          <p:nvPr/>
        </p:nvSpPr>
        <p:spPr>
          <a:xfrm>
            <a:off x="5696481" y="1662276"/>
            <a:ext cx="3341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数値を分類して回帰に使える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回帰結果は階段状になる</a:t>
            </a:r>
            <a:endParaRPr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25321301-9CB6-AA32-6292-218713562D74}"/>
              </a:ext>
            </a:extLst>
          </p:cNvPr>
          <p:cNvSpPr txBox="1"/>
          <p:nvPr/>
        </p:nvSpPr>
        <p:spPr>
          <a:xfrm rot="16200000">
            <a:off x="698666" y="3662205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1</a:t>
            </a:r>
            <a:endParaRPr lang="ja-JP" altLang="en-US" sz="1400" baseline="-250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7888D89-5B8D-824C-AEE6-266FA073A670}"/>
              </a:ext>
            </a:extLst>
          </p:cNvPr>
          <p:cNvSpPr txBox="1"/>
          <p:nvPr/>
        </p:nvSpPr>
        <p:spPr>
          <a:xfrm rot="16200000">
            <a:off x="1441484" y="3654703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2</a:t>
            </a:r>
            <a:endParaRPr lang="ja-JP" altLang="en-US" sz="1400" baseline="-25000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89B18A9-77F7-F4BF-FA30-1A8418EA408D}"/>
              </a:ext>
            </a:extLst>
          </p:cNvPr>
          <p:cNvSpPr txBox="1"/>
          <p:nvPr/>
        </p:nvSpPr>
        <p:spPr>
          <a:xfrm rot="16200000">
            <a:off x="1746284" y="366422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3</a:t>
            </a:r>
            <a:endParaRPr lang="ja-JP" altLang="en-US" sz="1400" baseline="-25000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2B64544-55C4-C8C0-3672-08A06F4670FB}"/>
              </a:ext>
            </a:extLst>
          </p:cNvPr>
          <p:cNvSpPr txBox="1"/>
          <p:nvPr/>
        </p:nvSpPr>
        <p:spPr>
          <a:xfrm rot="16200000">
            <a:off x="2260634" y="366422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4</a:t>
            </a:r>
            <a:endParaRPr lang="ja-JP" altLang="en-US" sz="1400" baseline="-25000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87EA4F7-CA38-5906-C71F-B588851D733F}"/>
              </a:ext>
            </a:extLst>
          </p:cNvPr>
          <p:cNvSpPr txBox="1"/>
          <p:nvPr/>
        </p:nvSpPr>
        <p:spPr>
          <a:xfrm rot="16200000">
            <a:off x="2533684" y="365152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5</a:t>
            </a:r>
            <a:endParaRPr lang="ja-JP" altLang="en-US" sz="1400" baseline="-25000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CBEA5FC-0849-0B3A-E9EA-E16E42864F79}"/>
              </a:ext>
            </a:extLst>
          </p:cNvPr>
          <p:cNvSpPr txBox="1"/>
          <p:nvPr/>
        </p:nvSpPr>
        <p:spPr>
          <a:xfrm rot="16200000">
            <a:off x="3063909" y="3661053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6</a:t>
            </a:r>
            <a:endParaRPr lang="ja-JP" altLang="en-US" sz="1400" baseline="-25000" dirty="0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F59FD2A-C3E9-A243-E289-C3B014D47B28}"/>
              </a:ext>
            </a:extLst>
          </p:cNvPr>
          <p:cNvSpPr txBox="1"/>
          <p:nvPr/>
        </p:nvSpPr>
        <p:spPr>
          <a:xfrm rot="16200000">
            <a:off x="3400459" y="3670578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7</a:t>
            </a:r>
            <a:endParaRPr lang="ja-JP" altLang="en-US" sz="1400" baseline="-25000" dirty="0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FA6200A-B4C8-38DB-9021-01B5AC673F9E}"/>
              </a:ext>
            </a:extLst>
          </p:cNvPr>
          <p:cNvSpPr txBox="1"/>
          <p:nvPr/>
        </p:nvSpPr>
        <p:spPr>
          <a:xfrm rot="16200000">
            <a:off x="4175159" y="3654703"/>
            <a:ext cx="1116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({</a:t>
            </a:r>
            <a:r>
              <a:rPr lang="en-US" altLang="ja-JP" sz="1400" i="1" dirty="0">
                <a:solidFill>
                  <a:srgbClr val="FF0000"/>
                </a:solidFill>
              </a:rPr>
              <a:t>x</a:t>
            </a:r>
            <a:r>
              <a:rPr lang="en-US" altLang="ja-JP" sz="1400" i="1" baseline="-25000" dirty="0">
                <a:solidFill>
                  <a:srgbClr val="FF0000"/>
                </a:solidFill>
              </a:rPr>
              <a:t>i</a:t>
            </a:r>
            <a:r>
              <a:rPr lang="en-US" altLang="ja-JP" sz="1400" baseline="30000" dirty="0">
                <a:solidFill>
                  <a:srgbClr val="FF0000"/>
                </a:solidFill>
              </a:rPr>
              <a:t>(</a:t>
            </a:r>
            <a:r>
              <a:rPr lang="en-US" altLang="ja-JP" sz="1400" i="1" baseline="30000" dirty="0">
                <a:solidFill>
                  <a:srgbClr val="FF0000"/>
                </a:solidFill>
              </a:rPr>
              <a:t>k</a:t>
            </a:r>
            <a:r>
              <a:rPr lang="en-US" altLang="ja-JP" sz="1400" baseline="30000" dirty="0">
                <a:solidFill>
                  <a:srgbClr val="FF0000"/>
                </a:solidFill>
              </a:rPr>
              <a:t>)</a:t>
            </a:r>
            <a:r>
              <a:rPr lang="en-US" altLang="ja-JP" sz="1400" dirty="0">
                <a:solidFill>
                  <a:srgbClr val="FF0000"/>
                </a:solidFill>
              </a:rPr>
              <a:t>}, </a:t>
            </a:r>
            <a:r>
              <a:rPr lang="en-US" altLang="ja-JP" sz="1400" i="1" dirty="0" err="1">
                <a:solidFill>
                  <a:srgbClr val="FF0000"/>
                </a:solidFill>
              </a:rPr>
              <a:t>y</a:t>
            </a:r>
            <a:r>
              <a:rPr lang="en-US" altLang="ja-JP" sz="1400" i="1" baseline="-25000" dirty="0" err="1">
                <a:solidFill>
                  <a:srgbClr val="FF0000"/>
                </a:solidFill>
              </a:rPr>
              <a:t>i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8</a:t>
            </a:r>
            <a:endParaRPr lang="ja-JP" altLang="en-US" sz="1400" baseline="-25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B8A68A-AEFC-9B3A-9C7C-7C8F74972FF1}"/>
              </a:ext>
            </a:extLst>
          </p:cNvPr>
          <p:cNvSpPr txBox="1"/>
          <p:nvPr/>
        </p:nvSpPr>
        <p:spPr>
          <a:xfrm>
            <a:off x="620069" y="3316514"/>
            <a:ext cx="7602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00FF"/>
                </a:solidFill>
              </a:rPr>
              <a:t>葉ノード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49F41C-0CDF-42A7-7A0B-C2E914A79271}"/>
              </a:ext>
            </a:extLst>
          </p:cNvPr>
          <p:cNvSpPr txBox="1"/>
          <p:nvPr/>
        </p:nvSpPr>
        <p:spPr>
          <a:xfrm>
            <a:off x="3020990" y="1640115"/>
            <a:ext cx="76020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00FF"/>
                </a:solidFill>
              </a:rPr>
              <a:t>根ノード</a:t>
            </a:r>
          </a:p>
        </p:txBody>
      </p:sp>
    </p:spTree>
    <p:extLst>
      <p:ext uri="{BB962C8B-B14F-4D97-AF65-F5344CB8AC3E}">
        <p14:creationId xmlns:p14="http://schemas.microsoft.com/office/powerpoint/2010/main" val="27820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C3B53A-89E0-2E87-465C-988214427E6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37218" name="Object 2"/>
          <p:cNvSpPr txBox="1"/>
          <p:nvPr/>
        </p:nvSpPr>
        <p:spPr bwMode="auto">
          <a:xfrm>
            <a:off x="154757" y="687740"/>
            <a:ext cx="8976543" cy="261426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  <a:defRPr/>
            </a:pPr>
            <a:r>
              <a:rPr kumimoji="1" lang="ja-JP" altLang="en-US" sz="2800" b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回帰はデータ解析、予測、制御の中枢である</a:t>
            </a:r>
            <a:endParaRPr kumimoji="1" lang="en-US" altLang="ja-JP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目的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: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研究データの整理・解析に必要な手段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アルゴリズム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を選べるようになる。</a:t>
            </a:r>
            <a:b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必ずしも機械学習が最適ではない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最適化法と最小二乗法の関係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従来の線形回帰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線形回帰の非線形問題への適用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基底関数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Kernel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</a:t>
            </a:r>
            <a:endParaRPr lang="en-US" altLang="ja-JP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第２回チュートリアル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7E9B2A83-68F0-C05F-5D0C-ACCAE1876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172" y="3136901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solidFill>
                  <a:srgbClr val="0000FF"/>
                </a:solidFill>
              </a:rPr>
              <a:t>第３回チュートリアル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E8F417D9-07A2-AC9B-F139-D68F1E021D90}"/>
              </a:ext>
            </a:extLst>
          </p:cNvPr>
          <p:cNvSpPr txBox="1"/>
          <p:nvPr/>
        </p:nvSpPr>
        <p:spPr bwMode="auto">
          <a:xfrm>
            <a:off x="154757" y="3772171"/>
            <a:ext cx="8976543" cy="297152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Kernel</a:t>
            </a:r>
            <a:r>
              <a:rPr lang="ja-JP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回帰の復習</a:t>
            </a:r>
            <a:endParaRPr lang="en-US" altLang="ja-JP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過学習と正則化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(Ridge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回帰、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Kernal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Ridge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回帰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scikit-learn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による回帰の実習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</a:t>
            </a: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ガウス過程回帰</a:t>
            </a:r>
            <a:endParaRPr lang="en-US" altLang="ja-JP" sz="2000" strike="dblStrike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ベイズ統計、ベイズ更新、推定</a:t>
            </a:r>
            <a:endParaRPr lang="en-US" altLang="ja-JP" sz="2000" strike="dblStrike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</a:t>
            </a:r>
            <a:r>
              <a:rPr lang="en-US" altLang="ja-JP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ベイズ推定＋ガウス過程回帰による強化学習 </a:t>
            </a:r>
            <a:endParaRPr lang="en-US" altLang="ja-JP" sz="2000" strike="dblStrike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　　　　</a:t>
            </a:r>
            <a:r>
              <a:rPr lang="en-US" altLang="ja-JP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第１回チュートリアルで実習</a:t>
            </a:r>
            <a:r>
              <a:rPr lang="en-US" altLang="ja-JP" sz="2000" strike="dblStrike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05143834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4291588-69CA-A30E-4387-A65C81083F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981"/>
          <a:stretch/>
        </p:blipFill>
        <p:spPr>
          <a:xfrm>
            <a:off x="3438901" y="1295888"/>
            <a:ext cx="5546347" cy="540081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8A0D6B7-0D10-150D-E37A-DC057FE327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046"/>
          <a:stretch/>
        </p:blipFill>
        <p:spPr>
          <a:xfrm>
            <a:off x="293077" y="1229601"/>
            <a:ext cx="3180537" cy="281333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D792F5D-36B8-92FF-2AB8-59B345A276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972"/>
          <a:stretch/>
        </p:blipFill>
        <p:spPr>
          <a:xfrm>
            <a:off x="293076" y="4006912"/>
            <a:ext cx="3180537" cy="285108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3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層パーセプトロン回帰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9171F6B-ABD9-DD89-58ED-E9BF7F288781}"/>
              </a:ext>
            </a:extLst>
          </p:cNvPr>
          <p:cNvSpPr txBox="1"/>
          <p:nvPr/>
        </p:nvSpPr>
        <p:spPr>
          <a:xfrm>
            <a:off x="4122615" y="775318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回帰結果は連続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ある程度スムーズ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微分可？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9F02EC-C5E8-8BF0-0EB9-93683F3A862B}"/>
              </a:ext>
            </a:extLst>
          </p:cNvPr>
          <p:cNvSpPr txBox="1"/>
          <p:nvPr/>
        </p:nvSpPr>
        <p:spPr>
          <a:xfrm>
            <a:off x="1422399" y="5828437"/>
            <a:ext cx="2790093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200" b="1" dirty="0"/>
              <a:t>MAE: training       3.63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3.88</a:t>
            </a:r>
          </a:p>
          <a:p>
            <a:r>
              <a:rPr lang="en-US" altLang="ja-JP" sz="1200" b="1" dirty="0"/>
              <a:t>MSE): training     17.8   </a:t>
            </a:r>
            <a:r>
              <a:rPr lang="ja-JP" altLang="en-US" sz="1200" b="1" dirty="0"/>
              <a:t>  </a:t>
            </a:r>
            <a:r>
              <a:rPr lang="en-US" altLang="ja-JP" sz="1200" b="1" dirty="0"/>
              <a:t>test:       24.0</a:t>
            </a:r>
          </a:p>
          <a:p>
            <a:r>
              <a:rPr lang="en-US" altLang="ja-JP" sz="1200" b="1" dirty="0"/>
              <a:t>R</a:t>
            </a:r>
            <a:r>
              <a:rPr lang="en-US" altLang="ja-JP" sz="1200" b="1" baseline="30000" dirty="0"/>
              <a:t>2</a:t>
            </a:r>
            <a:r>
              <a:rPr lang="en-US" altLang="ja-JP" sz="1200" b="1" dirty="0"/>
              <a:t>      : training      0.931  test:      0.926</a:t>
            </a:r>
            <a:endParaRPr lang="ja-JP" altLang="en-US" sz="1200" b="1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FD6D080-EE83-296C-C6DB-FE81290428D0}"/>
              </a:ext>
            </a:extLst>
          </p:cNvPr>
          <p:cNvSpPr txBox="1"/>
          <p:nvPr/>
        </p:nvSpPr>
        <p:spPr>
          <a:xfrm>
            <a:off x="801077" y="1751675"/>
            <a:ext cx="15630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ある程度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b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</a:b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平滑な関数で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再現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BCEAFEF-BFAD-CF4E-FB9D-D3D12B4AB66B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mlp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多層パーセプトロン回帰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5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ノード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×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3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層、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ReLU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D2A9E5-1DA4-25A2-60D4-1E42CBC0D0CE}"/>
              </a:ext>
            </a:extLst>
          </p:cNvPr>
          <p:cNvSpPr txBox="1"/>
          <p:nvPr/>
        </p:nvSpPr>
        <p:spPr>
          <a:xfrm>
            <a:off x="4409963" y="5773377"/>
            <a:ext cx="294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学習データと検証データの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スコアは同程度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　過学習の心配は少ない</a:t>
            </a:r>
          </a:p>
        </p:txBody>
      </p:sp>
    </p:spTree>
    <p:extLst>
      <p:ext uri="{BB962C8B-B14F-4D97-AF65-F5344CB8AC3E}">
        <p14:creationId xmlns:p14="http://schemas.microsoft.com/office/powerpoint/2010/main" val="269279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多層パーセプトロン</a:t>
            </a: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ニューラルネットワークの</a:t>
            </a:r>
            <a:r>
              <a:rPr kumimoji="1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1</a:t>
            </a: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種</a:t>
            </a:r>
            <a:r>
              <a:rPr kumimoji="1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オブジェクト 2">
                <a:extLst>
                  <a:ext uri="{FF2B5EF4-FFF2-40B4-BE49-F238E27FC236}">
                    <a16:creationId xmlns:a16="http://schemas.microsoft.com/office/drawing/2014/main" id="{58883D91-3082-4C07-B269-CDFC9E259252}"/>
                  </a:ext>
                </a:extLst>
              </p:cNvPr>
              <p:cNvSpPr txBox="1"/>
              <p:nvPr/>
            </p:nvSpPr>
            <p:spPr bwMode="auto">
              <a:xfrm>
                <a:off x="0" y="756025"/>
                <a:ext cx="9067800" cy="58507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パーセプトロン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複数の入力データ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{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x</a:t>
                </a:r>
                <a:r>
                  <a:rPr lang="en-US" altLang="ja-JP" sz="2000" baseline="-25000" dirty="0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} 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に対して一つの値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y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を出力する関数</a:t>
                </a:r>
                <a:br>
                  <a:rPr lang="en-US" altLang="ja-JP" sz="2000" dirty="0">
                    <a:solidFill>
                      <a:srgbClr val="000000"/>
                    </a:solidFill>
                  </a:rPr>
                </a:br>
                <a:r>
                  <a:rPr lang="en-US" altLang="ja-JP" sz="2000" dirty="0">
                    <a:solidFill>
                      <a:srgbClr val="000000"/>
                    </a:solidFill>
                  </a:rPr>
                  <a:t>						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(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神経網のニューロンに対応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)</a:t>
                </a:r>
              </a:p>
              <a:p>
                <a:pPr marL="266700" marR="0" lvl="0" indent="-2667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>
                    <a:tab pos="714375" algn="l"/>
                  </a:tabLs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変換 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y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= 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∑</a:t>
                </a:r>
                <a:r>
                  <a:rPr lang="en-US" altLang="ja-JP" sz="2000" i="1" dirty="0" err="1">
                    <a:solidFill>
                      <a:srgbClr val="000000"/>
                    </a:solidFill>
                  </a:rPr>
                  <a:t>w</a:t>
                </a:r>
                <a:r>
                  <a:rPr lang="en-US" altLang="ja-JP" sz="2000" baseline="-250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i="1" dirty="0" err="1">
                    <a:solidFill>
                      <a:srgbClr val="000000"/>
                    </a:solidFill>
                  </a:rPr>
                  <a:t>x</a:t>
                </a:r>
                <a:r>
                  <a:rPr lang="en-US" altLang="ja-JP" sz="2000" baseline="-250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+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b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 	(</a:t>
                </a:r>
                <a:r>
                  <a:rPr lang="en-US" altLang="ja-JP" sz="2000" i="1" dirty="0" err="1">
                    <a:solidFill>
                      <a:srgbClr val="000000"/>
                    </a:solidFill>
                  </a:rPr>
                  <a:t>w</a:t>
                </a:r>
                <a:r>
                  <a:rPr lang="en-US" altLang="ja-JP" sz="2000" i="1" baseline="-25000" dirty="0" err="1">
                    <a:solidFill>
                      <a:srgbClr val="000000"/>
                    </a:solidFill>
                  </a:rPr>
                  <a:t>i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: 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重み   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b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: 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バイアス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)</a:t>
                </a:r>
              </a:p>
              <a:p>
                <a:pPr marL="266700" lvl="0" indent="-26670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  <a:tabLst>
                    <a:tab pos="714375" algn="l"/>
                  </a:tabLs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非線形性を取り入れたり、分類器に使うため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(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出力を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0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か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1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にする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)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</a:t>
                </a:r>
                <a:br>
                  <a:rPr lang="en-US" altLang="ja-JP" sz="2000" dirty="0">
                    <a:solidFill>
                      <a:srgbClr val="000000"/>
                    </a:solidFill>
                  </a:rPr>
                </a:br>
                <a:r>
                  <a:rPr lang="ja-JP" altLang="en-US" sz="2000" dirty="0">
                    <a:solidFill>
                      <a:srgbClr val="FF0000"/>
                    </a:solidFill>
                  </a:rPr>
                  <a:t>活性化関数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を使う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i="1" dirty="0">
                        <a:solidFill>
                          <a:srgbClr val="0000FF"/>
                        </a:solidFill>
                      </a:rPr>
                      <m:t>y</m:t>
                    </m:r>
                    <m:r>
                      <m:rPr>
                        <m:nor/>
                      </m:rPr>
                      <a:rPr lang="en-US" altLang="ja-JP" sz="2000" dirty="0">
                        <a:solidFill>
                          <a:srgbClr val="0000FF"/>
                        </a:solidFill>
                      </a:rPr>
                      <m:t> =</m:t>
                    </m:r>
                    <m:r>
                      <m:rPr>
                        <m:sty m:val="p"/>
                      </m:rPr>
                      <a:rPr lang="el-GR" altLang="ja-JP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ja-JP" altLang="en-US" sz="2000" dirty="0">
                            <a:solidFill>
                              <a:srgbClr val="0000FF"/>
                            </a:solidFill>
                          </a:rPr>
                          <m:t>∑</m:t>
                        </m:r>
                        <m:r>
                          <m:rPr>
                            <m:nor/>
                          </m:rPr>
                          <a:rPr lang="en-US" altLang="ja-JP" sz="2000" i="1" dirty="0">
                            <a:solidFill>
                              <a:srgbClr val="0000FF"/>
                            </a:solidFill>
                          </a:rPr>
                          <m:t>w</m:t>
                        </m:r>
                        <m:r>
                          <m:rPr>
                            <m:nor/>
                          </m:rPr>
                          <a:rPr lang="en-US" altLang="ja-JP" sz="2000" baseline="-25000" dirty="0">
                            <a:solidFill>
                              <a:srgbClr val="0000FF"/>
                            </a:solidFill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US" altLang="ja-JP" sz="2000" i="1" dirty="0">
                            <a:solidFill>
                              <a:srgbClr val="0000FF"/>
                            </a:solidFill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ja-JP" sz="2000" baseline="-25000" dirty="0">
                            <a:solidFill>
                              <a:srgbClr val="0000FF"/>
                            </a:solidFill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FF"/>
                            </a:solidFill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en-US" altLang="ja-JP" sz="2000" i="1" dirty="0">
                            <a:solidFill>
                              <a:srgbClr val="0000FF"/>
                            </a:solidFill>
                          </a:rPr>
                          <m:t>b</m:t>
                        </m:r>
                      </m:e>
                    </m:d>
                  </m:oMath>
                </a14:m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　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identity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US" altLang="ja-JP" sz="2000" dirty="0">
                  <a:solidFill>
                    <a:srgbClr val="0000FF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</a:t>
                </a:r>
                <a:r>
                  <a:rPr lang="en-US" altLang="ja-JP" sz="2000" dirty="0" err="1">
                    <a:solidFill>
                      <a:srgbClr val="0000FF"/>
                    </a:solidFill>
                  </a:rPr>
                  <a:t>ReLU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 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&lt;0</m:t>
                        </m:r>
                      </m:e>
                    </m:d>
                  </m:oMath>
                </a14:m>
                <a:endParaRPr lang="en-US" altLang="ja-JP" sz="200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0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                     			         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</a:t>
                </a:r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微分不可</a:t>
                </a:r>
                <a:endParaRPr lang="en-US" altLang="ja-JP" sz="2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tanh</a:t>
                </a:r>
                <a:r>
                  <a:rPr lang="en-US" altLang="ja-JP" sz="1200" dirty="0">
                    <a:solidFill>
                      <a:srgbClr val="0000FF"/>
                    </a:solidFill>
                  </a:rPr>
                  <a:t> (</a:t>
                </a:r>
                <a:r>
                  <a:rPr lang="ja-JP" altLang="en-US" sz="1200" dirty="0">
                    <a:solidFill>
                      <a:srgbClr val="0000FF"/>
                    </a:solidFill>
                  </a:rPr>
                  <a:t>シグモイド関数</a:t>
                </a:r>
                <a:r>
                  <a:rPr lang="en-US" altLang="ja-JP" sz="1200" dirty="0">
                    <a:solidFill>
                      <a:srgbClr val="0000FF"/>
                    </a:solidFill>
                  </a:rPr>
                  <a:t>)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tanh</m:t>
                        </m:r>
                      </m:fName>
                      <m:e>
                        <m:r>
                          <a:rPr lang="ja-JP" alt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　 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分類可能</a:t>
                </a:r>
                <a:endParaRPr lang="en-US" altLang="ja-JP" sz="2000" b="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</a:rPr>
                  <a:t>　ロジスティック関数 </a:t>
                </a:r>
                <a:r>
                  <a:rPr lang="en-US" altLang="ja-JP" sz="1400" dirty="0">
                    <a:solidFill>
                      <a:srgbClr val="0000FF"/>
                    </a:solidFill>
                  </a:rPr>
                  <a:t>(</a:t>
                </a:r>
                <a:r>
                  <a:rPr lang="ja-JP" altLang="en-US" sz="1400" dirty="0">
                    <a:solidFill>
                      <a:srgbClr val="0000FF"/>
                    </a:solidFill>
                  </a:rPr>
                  <a:t>シグモイド関数</a:t>
                </a:r>
                <a:r>
                  <a:rPr lang="en-US" altLang="ja-JP" sz="1400" dirty="0">
                    <a:solidFill>
                      <a:srgbClr val="0000FF"/>
                    </a:solidFill>
                  </a:rPr>
                  <a:t>)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ja-JP" altLang="en-US" sz="20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den>
                    </m:f>
                    <m:f>
                      <m:f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ja-JP" alt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/2</m:t>
                            </m:r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  <m: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r>
                          <a:rPr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　 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分類可能</a:t>
                </a:r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　ソフトサイン関数</a:t>
                </a:r>
                <a:r>
                  <a:rPr lang="ja-JP" altLang="en-US" sz="14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ja-JP" sz="1400" dirty="0"/>
                  <a:t>(</a:t>
                </a:r>
                <a:r>
                  <a:rPr lang="ja-JP" altLang="en-US" sz="1400" dirty="0"/>
                  <a:t>シグモイド関数</a:t>
                </a:r>
                <a:r>
                  <a:rPr lang="en-US" altLang="ja-JP" sz="1400" dirty="0"/>
                  <a:t>)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　　 　</a:t>
                </a:r>
                <a:r>
                  <a:rPr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微分不可</a:t>
                </a:r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rgbClr val="000000"/>
                    </a:solidFill>
                  </a:rPr>
                  <a:t>　　　　＊ シグモイド関数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ja-JP" sz="2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ja-JP" sz="200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→−∞</m:t>
                            </m:r>
                          </m:lim>
                        </m:limLow>
                      </m:fName>
                      <m:e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altLang="ja-JP" sz="2000" dirty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altLang="ja-JP" sz="2000" dirty="0">
                    <a:solidFill>
                      <a:srgbClr val="000000"/>
                    </a:solidFill>
                  </a:rPr>
                  <a:t> 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ja-JP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altLang="ja-JP" sz="2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lim>
                        </m:limLow>
                      </m:fName>
                      <m:e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altLang="ja-JP" sz="2000" dirty="0">
                  <a:solidFill>
                    <a:srgbClr val="000000"/>
                  </a:solidFill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000" dirty="0">
                    <a:solidFill>
                      <a:srgbClr val="000000"/>
                    </a:solidFill>
                  </a:rPr>
                  <a:t>		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a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と </a:t>
                </a:r>
                <a:r>
                  <a:rPr lang="en-US" altLang="ja-JP" sz="2000" i="1" dirty="0">
                    <a:solidFill>
                      <a:srgbClr val="000000"/>
                    </a:solidFill>
                  </a:rPr>
                  <a:t>b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 の </a:t>
                </a:r>
                <a:r>
                  <a:rPr lang="en-US" altLang="ja-JP" sz="2000" dirty="0">
                    <a:solidFill>
                      <a:srgbClr val="000000"/>
                    </a:solidFill>
                  </a:rPr>
                  <a:t>2</a:t>
                </a:r>
                <a:r>
                  <a:rPr lang="ja-JP" altLang="en-US" sz="2000" dirty="0">
                    <a:solidFill>
                      <a:srgbClr val="000000"/>
                    </a:solidFill>
                  </a:rPr>
                  <a:t>値に漸近するので、分類器に使える</a:t>
                </a:r>
                <a:endParaRPr lang="en-US" altLang="ja-JP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オブジェクト 2">
                <a:extLst>
                  <a:ext uri="{FF2B5EF4-FFF2-40B4-BE49-F238E27FC236}">
                    <a16:creationId xmlns:a16="http://schemas.microsoft.com/office/drawing/2014/main" id="{58883D91-3082-4C07-B269-CDFC9E259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756025"/>
                <a:ext cx="9067800" cy="5850786"/>
              </a:xfrm>
              <a:prstGeom prst="rect">
                <a:avLst/>
              </a:prstGeom>
              <a:blipFill>
                <a:blip r:embed="rId3"/>
                <a:stretch>
                  <a:fillRect l="-672" t="-3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294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一般的な入力フォーマット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0" y="786916"/>
            <a:ext cx="9067800" cy="1422986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一般的な入力ファイル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複数の記述子と目的関数</a:t>
            </a: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ファイル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[</a:t>
            </a:r>
            <a:r>
              <a:rPr lang="en-US" altLang="ja-JP" sz="2000" dirty="0" err="1">
                <a:solidFill>
                  <a:srgbClr val="000000"/>
                </a:solidFill>
              </a:rPr>
              <a:t>tkProg</a:t>
            </a:r>
            <a:r>
              <a:rPr lang="en-US" altLang="ja-JP" sz="2000" dirty="0">
                <a:solidFill>
                  <a:srgbClr val="000000"/>
                </a:solidFill>
              </a:rPr>
              <a:t>]\</a:t>
            </a:r>
            <a:r>
              <a:rPr lang="en-US" altLang="ja-JP" sz="2000" dirty="0" err="1">
                <a:solidFill>
                  <a:srgbClr val="000000"/>
                </a:solidFill>
              </a:rPr>
              <a:t>tkprog_tutorial</a:t>
            </a:r>
            <a:r>
              <a:rPr lang="en-US" altLang="ja-JP" sz="2000" dirty="0">
                <a:solidFill>
                  <a:srgbClr val="000000"/>
                </a:solidFill>
              </a:rPr>
              <a:t>\regression\boston.xlsx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プログラム</a:t>
            </a:r>
            <a:r>
              <a:rPr lang="en-US" altLang="ja-JP" sz="2000" dirty="0">
                <a:solidFill>
                  <a:srgbClr val="000000"/>
                </a:solidFill>
              </a:rPr>
              <a:t>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scikit-regressions.py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rgbClr val="000000"/>
              </a:solidFill>
            </a:endParaRPr>
          </a:p>
        </p:txBody>
      </p:sp>
      <p:sp>
        <p:nvSpPr>
          <p:cNvPr id="9" name="オブジェクト 2">
            <a:extLst>
              <a:ext uri="{FF2B5EF4-FFF2-40B4-BE49-F238E27FC236}">
                <a16:creationId xmlns:a16="http://schemas.microsoft.com/office/drawing/2014/main" id="{A7E2A53E-2BBD-932C-075A-17507A3A214F}"/>
              </a:ext>
            </a:extLst>
          </p:cNvPr>
          <p:cNvSpPr txBox="1"/>
          <p:nvPr/>
        </p:nvSpPr>
        <p:spPr bwMode="auto">
          <a:xfrm>
            <a:off x="1310112" y="3788228"/>
            <a:ext cx="5179646" cy="40745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ラベルの制御子 </a:t>
            </a:r>
            <a:r>
              <a:rPr lang="en-US" altLang="ja-JP" sz="1600" dirty="0">
                <a:solidFill>
                  <a:srgbClr val="000000"/>
                </a:solidFill>
              </a:rPr>
              <a:t>(bayes_gp_plain.py</a:t>
            </a:r>
            <a:r>
              <a:rPr lang="ja-JP" altLang="en-US" sz="1600" dirty="0">
                <a:solidFill>
                  <a:srgbClr val="000000"/>
                </a:solidFill>
              </a:rPr>
              <a:t>に類似</a:t>
            </a:r>
            <a:r>
              <a:rPr lang="en-US" altLang="ja-JP" sz="1600" dirty="0">
                <a:solidFill>
                  <a:srgbClr val="000000"/>
                </a:solidFill>
              </a:rPr>
              <a:t>)</a:t>
            </a:r>
            <a:r>
              <a:rPr lang="ja-JP" altLang="en-US" sz="1600" dirty="0">
                <a:solidFill>
                  <a:srgbClr val="000000"/>
                </a:solidFill>
              </a:rPr>
              <a:t> は使えるが、この場合はデフォルトで読み込めるので不要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>
                <a:solidFill>
                  <a:srgbClr val="0000FF"/>
                </a:solidFill>
              </a:rPr>
              <a:t>第１列</a:t>
            </a:r>
            <a:r>
              <a:rPr lang="en-US" altLang="ja-JP" sz="2800" dirty="0">
                <a:solidFill>
                  <a:srgbClr val="0000FF"/>
                </a:solidFill>
              </a:rPr>
              <a:t>:</a:t>
            </a:r>
            <a:r>
              <a:rPr lang="ja-JP" altLang="en-US" sz="2800" dirty="0">
                <a:solidFill>
                  <a:srgbClr val="0000FF"/>
                </a:solidFill>
              </a:rPr>
              <a:t> 目的関数</a:t>
            </a:r>
            <a:endParaRPr lang="en-US" altLang="ja-JP" sz="2800" dirty="0">
              <a:solidFill>
                <a:srgbClr val="0000FF"/>
              </a:solidFill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800" dirty="0">
                <a:solidFill>
                  <a:srgbClr val="0000FF"/>
                </a:solidFill>
              </a:rPr>
              <a:t>第２列以降</a:t>
            </a:r>
            <a:r>
              <a:rPr lang="en-US" altLang="ja-JP" sz="2800" dirty="0">
                <a:solidFill>
                  <a:srgbClr val="0000FF"/>
                </a:solidFill>
              </a:rPr>
              <a:t>:</a:t>
            </a:r>
            <a:r>
              <a:rPr lang="ja-JP" altLang="en-US" sz="2800" dirty="0">
                <a:solidFill>
                  <a:srgbClr val="0000FF"/>
                </a:solidFill>
              </a:rPr>
              <a:t> 記述子</a:t>
            </a:r>
            <a:endParaRPr lang="en-US" altLang="ja-JP" sz="2800" dirty="0">
              <a:solidFill>
                <a:srgbClr val="0000FF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0079EB2-8A8C-2281-74F4-F73D9AC51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165864"/>
              </p:ext>
            </p:extLst>
          </p:nvPr>
        </p:nvGraphicFramePr>
        <p:xfrm>
          <a:off x="341926" y="2129660"/>
          <a:ext cx="7772394" cy="1303839"/>
        </p:xfrm>
        <a:graphic>
          <a:graphicData uri="http://schemas.openxmlformats.org/drawingml/2006/table">
            <a:tbl>
              <a:tblPr/>
              <a:tblGrid>
                <a:gridCol w="555171">
                  <a:extLst>
                    <a:ext uri="{9D8B030D-6E8A-4147-A177-3AD203B41FA5}">
                      <a16:colId xmlns:a16="http://schemas.microsoft.com/office/drawing/2014/main" val="912333934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854754296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1083543582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561820252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765960381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715010637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530069663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51599409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71419473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064772966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620190100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2264098189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3296387165"/>
                    </a:ext>
                  </a:extLst>
                </a:gridCol>
                <a:gridCol w="555171">
                  <a:extLst>
                    <a:ext uri="{9D8B030D-6E8A-4147-A177-3AD203B41FA5}">
                      <a16:colId xmlns:a16="http://schemas.microsoft.com/office/drawing/2014/main" val="1587325640"/>
                    </a:ext>
                  </a:extLst>
                </a:gridCol>
              </a:tblGrid>
              <a:tr h="143419"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MEDV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CRIM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ZN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INDUS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CHAS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NOX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RM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AGE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DIS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RAD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TAX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PTRATIO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LSTAT</a:t>
                      </a:r>
                    </a:p>
                  </a:txBody>
                  <a:tcPr marL="7711" marR="7711" marT="771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227411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0.00632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2.31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0.538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6.575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65.2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4.09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15.3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4.98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042987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21.6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0.02731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7.07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0.469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6.421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78.9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4.9671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9.14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726792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34.7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0.02729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7.07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0.469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7.185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61.1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4.9671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17.8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392.83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4.03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064797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33.4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0.03237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0.458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6.998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45.8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6.0622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394.63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2.94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104952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36.2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0.06905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0.458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7.147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54.2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6.0622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5.33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967441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0.02985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2.18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0.458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6.43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6.0622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18.7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394.12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5.21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475109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0.08829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7.87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0.524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6.012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66.6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5.5605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395.6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12.43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345986"/>
                  </a:ext>
                </a:extLst>
              </a:tr>
              <a:tr h="143419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27.1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0.14455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12.5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7.87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0.524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6.172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96.1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5.9505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311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15.2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396.9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19.15</a:t>
                      </a:r>
                    </a:p>
                  </a:txBody>
                  <a:tcPr marL="7711" marR="7711" marT="7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973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Boston: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ボストンの住宅価格のサンプルデータ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7" name="オブジェクト 2">
            <a:extLst>
              <a:ext uri="{FF2B5EF4-FFF2-40B4-BE49-F238E27FC236}">
                <a16:creationId xmlns:a16="http://schemas.microsoft.com/office/drawing/2014/main" id="{58883D91-3082-4C07-B269-CDFC9E259252}"/>
              </a:ext>
            </a:extLst>
          </p:cNvPr>
          <p:cNvSpPr txBox="1"/>
          <p:nvPr/>
        </p:nvSpPr>
        <p:spPr bwMode="auto">
          <a:xfrm>
            <a:off x="479684" y="632459"/>
            <a:ext cx="8588115" cy="586334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住宅価格の中央値（</a:t>
            </a:r>
            <a:r>
              <a:rPr lang="en-US" altLang="ja-JP" sz="2000" dirty="0">
                <a:solidFill>
                  <a:srgbClr val="000000"/>
                </a:solidFill>
              </a:rPr>
              <a:t>1000</a:t>
            </a:r>
            <a:r>
              <a:rPr lang="ja-JP" altLang="en-US" sz="2000" dirty="0">
                <a:solidFill>
                  <a:srgbClr val="000000"/>
                </a:solidFill>
              </a:rPr>
              <a:t>ドル単位） </a:t>
            </a:r>
            <a:r>
              <a:rPr lang="en-US" altLang="ja-JP" sz="2000" dirty="0">
                <a:solidFill>
                  <a:srgbClr val="000000"/>
                </a:solidFill>
              </a:rPr>
              <a:t>(MEDV):</a:t>
            </a:r>
            <a:r>
              <a:rPr lang="ja-JP" altLang="en-US" sz="2000" dirty="0">
                <a:solidFill>
                  <a:srgbClr val="000000"/>
                </a:solidFill>
              </a:rPr>
              <a:t> </a:t>
            </a:r>
            <a:r>
              <a:rPr lang="ja-JP" altLang="en-US" sz="2000" dirty="0">
                <a:solidFill>
                  <a:srgbClr val="0000FF"/>
                </a:solidFill>
              </a:rPr>
              <a:t>目的関数</a:t>
            </a:r>
            <a:endParaRPr lang="en-US" altLang="ja-JP" sz="2000" dirty="0">
              <a:solidFill>
                <a:srgbClr val="0000FF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犯罪率（</a:t>
            </a:r>
            <a:r>
              <a:rPr lang="en-US" altLang="ja-JP" sz="2000" dirty="0">
                <a:solidFill>
                  <a:srgbClr val="000000"/>
                </a:solidFill>
              </a:rPr>
              <a:t>CRIM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広い家の割合（</a:t>
            </a:r>
            <a:r>
              <a:rPr lang="en-US" altLang="ja-JP" sz="2000" dirty="0">
                <a:solidFill>
                  <a:srgbClr val="000000"/>
                </a:solidFill>
              </a:rPr>
              <a:t>ZN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非小売業の割合（</a:t>
            </a:r>
            <a:r>
              <a:rPr lang="en-US" altLang="ja-JP" sz="2000" dirty="0">
                <a:solidFill>
                  <a:srgbClr val="000000"/>
                </a:solidFill>
              </a:rPr>
              <a:t>INDUS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チャールズ川の近くか（</a:t>
            </a:r>
            <a:r>
              <a:rPr lang="en-US" altLang="ja-JP" sz="2000" dirty="0">
                <a:solidFill>
                  <a:srgbClr val="000000"/>
                </a:solidFill>
              </a:rPr>
              <a:t>CHAS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一酸化窒素濃度（</a:t>
            </a:r>
            <a:r>
              <a:rPr lang="en-US" altLang="ja-JP" sz="2000" dirty="0">
                <a:solidFill>
                  <a:srgbClr val="000000"/>
                </a:solidFill>
              </a:rPr>
              <a:t>NOX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平均部屋数（</a:t>
            </a:r>
            <a:r>
              <a:rPr lang="en-US" altLang="ja-JP" sz="2000" dirty="0">
                <a:solidFill>
                  <a:srgbClr val="000000"/>
                </a:solidFill>
              </a:rPr>
              <a:t>RM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家の古さ（</a:t>
            </a:r>
            <a:r>
              <a:rPr lang="en-US" altLang="ja-JP" sz="2000" dirty="0">
                <a:solidFill>
                  <a:srgbClr val="000000"/>
                </a:solidFill>
              </a:rPr>
              <a:t>AGE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主要施設への距離（</a:t>
            </a:r>
            <a:r>
              <a:rPr lang="en-US" altLang="ja-JP" sz="2000" dirty="0">
                <a:solidFill>
                  <a:srgbClr val="000000"/>
                </a:solidFill>
              </a:rPr>
              <a:t>DIS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高速道路へのアクセス性（</a:t>
            </a:r>
            <a:r>
              <a:rPr lang="en-US" altLang="ja-JP" sz="2000" dirty="0">
                <a:solidFill>
                  <a:srgbClr val="000000"/>
                </a:solidFill>
              </a:rPr>
              <a:t>RAD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固定資産税（</a:t>
            </a:r>
            <a:r>
              <a:rPr lang="en-US" altLang="ja-JP" sz="2000" dirty="0">
                <a:solidFill>
                  <a:srgbClr val="000000"/>
                </a:solidFill>
              </a:rPr>
              <a:t>TAX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生徒と先生の比率（</a:t>
            </a:r>
            <a:r>
              <a:rPr lang="en-US" altLang="ja-JP" sz="2000" dirty="0">
                <a:solidFill>
                  <a:srgbClr val="000000"/>
                </a:solidFill>
              </a:rPr>
              <a:t>PTRATIO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黒人の割合（</a:t>
            </a:r>
            <a:r>
              <a:rPr lang="en-US" altLang="ja-JP" sz="2000" dirty="0">
                <a:solidFill>
                  <a:srgbClr val="000000"/>
                </a:solidFill>
              </a:rPr>
              <a:t>B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低所得者の割合（</a:t>
            </a:r>
            <a:r>
              <a:rPr lang="en-US" altLang="ja-JP" sz="2000" dirty="0">
                <a:solidFill>
                  <a:srgbClr val="000000"/>
                </a:solidFill>
              </a:rPr>
              <a:t>LSTAT</a:t>
            </a:r>
            <a:r>
              <a:rPr lang="ja-JP" altLang="en-US" sz="2000" dirty="0">
                <a:solidFill>
                  <a:srgbClr val="000000"/>
                </a:solidFill>
              </a:rPr>
              <a:t>）</a:t>
            </a:r>
            <a:endParaRPr lang="en-US" altLang="ja-JP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2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995E2E3-58C8-C3AB-DEDA-7661F4704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075" y="661378"/>
            <a:ext cx="5357981" cy="6196621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機械学習の例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Boston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データで試す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543AFC0-2265-B58F-FA1A-D4DAD12BFF4A}"/>
              </a:ext>
            </a:extLst>
          </p:cNvPr>
          <p:cNvSpPr/>
          <p:nvPr/>
        </p:nvSpPr>
        <p:spPr>
          <a:xfrm>
            <a:off x="1616236" y="4654061"/>
            <a:ext cx="245309" cy="10199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D8F1D8-6644-840E-9155-724D7C244B40}"/>
              </a:ext>
            </a:extLst>
          </p:cNvPr>
          <p:cNvSpPr txBox="1"/>
          <p:nvPr/>
        </p:nvSpPr>
        <p:spPr>
          <a:xfrm>
            <a:off x="3819979" y="2154085"/>
            <a:ext cx="285435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２．ファイル選択</a:t>
            </a:r>
            <a:br>
              <a:rPr lang="en-US" altLang="ja-JP" sz="1800" dirty="0">
                <a:solidFill>
                  <a:srgbClr val="FF0000"/>
                </a:solidFill>
              </a:rPr>
            </a:br>
            <a:r>
              <a:rPr lang="en-US" altLang="ja-JP" sz="1800" b="1" dirty="0">
                <a:solidFill>
                  <a:srgbClr val="0000FF"/>
                </a:solidFill>
              </a:rPr>
              <a:t>boston</a:t>
            </a:r>
            <a:r>
              <a:rPr lang="en-US" altLang="ja-JP" sz="1800" dirty="0">
                <a:solidFill>
                  <a:srgbClr val="FF0000"/>
                </a:solidFill>
              </a:rPr>
              <a:t>.xlsx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29770A8-58B6-6416-7209-C948D5ACCF79}"/>
              </a:ext>
            </a:extLst>
          </p:cNvPr>
          <p:cNvSpPr txBox="1"/>
          <p:nvPr/>
        </p:nvSpPr>
        <p:spPr>
          <a:xfrm>
            <a:off x="4388757" y="6461506"/>
            <a:ext cx="228558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FF0000"/>
                </a:solidFill>
              </a:rPr>
              <a:t>３． </a:t>
            </a:r>
            <a:r>
              <a:rPr lang="en-US" altLang="ja-JP" sz="1800" dirty="0">
                <a:solidFill>
                  <a:srgbClr val="FF0000"/>
                </a:solidFill>
              </a:rPr>
              <a:t>OK</a:t>
            </a:r>
            <a:r>
              <a:rPr lang="ja-JP" altLang="en-US" sz="1800" dirty="0">
                <a:solidFill>
                  <a:srgbClr val="FF0000"/>
                </a:solidFill>
              </a:rPr>
              <a:t>を押して実行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24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箱ひげ図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D301A10-D501-10DC-CB2C-56AAF2A9F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587" y="625852"/>
            <a:ext cx="5590826" cy="6185200"/>
          </a:xfrm>
          <a:prstGeom prst="rect">
            <a:avLst/>
          </a:prstGeom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56520413-B092-3D78-FBC9-B8881A66D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4805" y="2055446"/>
            <a:ext cx="3368292" cy="51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外れ値だらけ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1BF8B1B-A026-1E91-08C9-EA27268E6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205" y="5373076"/>
            <a:ext cx="3368292" cy="51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外れ値だらけ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286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分布図とヒストグラム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1538728-5263-AF4C-7024-F1DD2C736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039" y="714374"/>
            <a:ext cx="5812097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1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FD1AF42-3193-AD27-79E5-E4BE6C3B64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57" t="18610" r="11988" b="11428"/>
          <a:stretch/>
        </p:blipFill>
        <p:spPr>
          <a:xfrm>
            <a:off x="2208525" y="125312"/>
            <a:ext cx="6965170" cy="6708940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ヒートマップ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相関係数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C4253009-B150-95CA-076C-199AB1159EEC}"/>
              </a:ext>
            </a:extLst>
          </p:cNvPr>
          <p:cNvSpPr txBox="1"/>
          <p:nvPr/>
        </p:nvSpPr>
        <p:spPr bwMode="auto">
          <a:xfrm>
            <a:off x="0" y="632459"/>
            <a:ext cx="2909455" cy="586334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住宅価格の中央値（</a:t>
            </a:r>
            <a:r>
              <a:rPr lang="en-US" altLang="ja-JP" sz="1050" dirty="0">
                <a:solidFill>
                  <a:srgbClr val="000000"/>
                </a:solidFill>
              </a:rPr>
              <a:t>1000</a:t>
            </a:r>
            <a:r>
              <a:rPr lang="ja-JP" altLang="en-US" sz="1050" dirty="0">
                <a:solidFill>
                  <a:srgbClr val="000000"/>
                </a:solidFill>
              </a:rPr>
              <a:t>ドル単位） </a:t>
            </a:r>
            <a:r>
              <a:rPr lang="en-US" altLang="ja-JP" sz="1050" dirty="0">
                <a:solidFill>
                  <a:srgbClr val="000000"/>
                </a:solidFill>
              </a:rPr>
              <a:t>(MEDV)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犯罪率（</a:t>
            </a:r>
            <a:r>
              <a:rPr lang="en-US" altLang="ja-JP" sz="1050" dirty="0">
                <a:solidFill>
                  <a:srgbClr val="000000"/>
                </a:solidFill>
              </a:rPr>
              <a:t>CRIM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広い家の割合（</a:t>
            </a:r>
            <a:r>
              <a:rPr lang="en-US" altLang="ja-JP" sz="1050" dirty="0">
                <a:solidFill>
                  <a:srgbClr val="000000"/>
                </a:solidFill>
              </a:rPr>
              <a:t>ZN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非小売業の割合（</a:t>
            </a:r>
            <a:r>
              <a:rPr lang="en-US" altLang="ja-JP" sz="1050" dirty="0">
                <a:solidFill>
                  <a:srgbClr val="000000"/>
                </a:solidFill>
              </a:rPr>
              <a:t>INDUS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チャールズ川の近くか（</a:t>
            </a:r>
            <a:r>
              <a:rPr lang="en-US" altLang="ja-JP" sz="1050" dirty="0">
                <a:solidFill>
                  <a:srgbClr val="000000"/>
                </a:solidFill>
              </a:rPr>
              <a:t>CHAS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一酸化窒素濃度（</a:t>
            </a:r>
            <a:r>
              <a:rPr lang="en-US" altLang="ja-JP" sz="1050" dirty="0">
                <a:solidFill>
                  <a:srgbClr val="000000"/>
                </a:solidFill>
              </a:rPr>
              <a:t>NOX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平均部屋数（</a:t>
            </a:r>
            <a:r>
              <a:rPr lang="en-US" altLang="ja-JP" sz="1050" dirty="0">
                <a:solidFill>
                  <a:srgbClr val="000000"/>
                </a:solidFill>
              </a:rPr>
              <a:t>RM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家の古さ（</a:t>
            </a:r>
            <a:r>
              <a:rPr lang="en-US" altLang="ja-JP" sz="1050" dirty="0">
                <a:solidFill>
                  <a:srgbClr val="000000"/>
                </a:solidFill>
              </a:rPr>
              <a:t>AGE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主要施設への距離（</a:t>
            </a:r>
            <a:r>
              <a:rPr lang="en-US" altLang="ja-JP" sz="1050" dirty="0">
                <a:solidFill>
                  <a:srgbClr val="000000"/>
                </a:solidFill>
              </a:rPr>
              <a:t>DIS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高速道路へのアクセス性（</a:t>
            </a:r>
            <a:r>
              <a:rPr lang="en-US" altLang="ja-JP" sz="1050" dirty="0">
                <a:solidFill>
                  <a:srgbClr val="000000"/>
                </a:solidFill>
              </a:rPr>
              <a:t>RAD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固定資産税（</a:t>
            </a:r>
            <a:r>
              <a:rPr lang="en-US" altLang="ja-JP" sz="1050" dirty="0">
                <a:solidFill>
                  <a:srgbClr val="000000"/>
                </a:solidFill>
              </a:rPr>
              <a:t>TAX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生徒と先生の比率（</a:t>
            </a:r>
            <a:r>
              <a:rPr lang="en-US" altLang="ja-JP" sz="1050" dirty="0">
                <a:solidFill>
                  <a:srgbClr val="000000"/>
                </a:solidFill>
              </a:rPr>
              <a:t>PTRATIO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黒人の割合（</a:t>
            </a:r>
            <a:r>
              <a:rPr lang="en-US" altLang="ja-JP" sz="1050" dirty="0">
                <a:solidFill>
                  <a:srgbClr val="000000"/>
                </a:solidFill>
              </a:rPr>
              <a:t>B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50" dirty="0">
                <a:solidFill>
                  <a:srgbClr val="000000"/>
                </a:solidFill>
              </a:rPr>
              <a:t>低所得者の割合（</a:t>
            </a:r>
            <a:r>
              <a:rPr lang="en-US" altLang="ja-JP" sz="1050" dirty="0">
                <a:solidFill>
                  <a:srgbClr val="000000"/>
                </a:solidFill>
              </a:rPr>
              <a:t>LSTAT</a:t>
            </a:r>
            <a:r>
              <a:rPr lang="ja-JP" altLang="en-US" sz="1050" dirty="0">
                <a:solidFill>
                  <a:srgbClr val="000000"/>
                </a:solidFill>
              </a:rPr>
              <a:t>）</a:t>
            </a:r>
            <a:endParaRPr lang="en-US" altLang="ja-JP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9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入力値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vs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予測値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5A198D-07BF-E29C-85F7-4FD31E7BF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75" y="781032"/>
            <a:ext cx="5492994" cy="607696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699E5A-1637-E200-A596-D151A6DB8A8A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線形回帰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2C170B-F771-E595-9223-392C535BC93C}"/>
              </a:ext>
            </a:extLst>
          </p:cNvPr>
          <p:cNvSpPr txBox="1"/>
          <p:nvPr/>
        </p:nvSpPr>
        <p:spPr>
          <a:xfrm>
            <a:off x="1507687" y="5524362"/>
            <a:ext cx="3783329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    </a:t>
            </a:r>
            <a:r>
              <a:rPr lang="en-US" altLang="ja-JP" dirty="0"/>
              <a:t>3.10</a:t>
            </a:r>
            <a:r>
              <a:rPr lang="ja-JP" altLang="en-US" dirty="0"/>
              <a:t>   test:       </a:t>
            </a:r>
            <a:r>
              <a:rPr lang="en-US" altLang="ja-JP" dirty="0"/>
              <a:t>3</a:t>
            </a:r>
            <a:r>
              <a:rPr lang="ja-JP" altLang="en-US" dirty="0"/>
              <a:t>.6</a:t>
            </a:r>
            <a:r>
              <a:rPr lang="en-US" altLang="ja-JP" dirty="0"/>
              <a:t>1</a:t>
            </a:r>
          </a:p>
          <a:p>
            <a:r>
              <a:rPr lang="ja-JP" altLang="en-US" dirty="0"/>
              <a:t>MSE : training       </a:t>
            </a:r>
            <a:r>
              <a:rPr lang="en-US" altLang="ja-JP" dirty="0"/>
              <a:t>20</a:t>
            </a:r>
            <a:r>
              <a:rPr lang="ja-JP" altLang="en-US" dirty="0"/>
              <a:t>      test:     </a:t>
            </a:r>
            <a:r>
              <a:rPr lang="en-US" altLang="ja-JP" dirty="0"/>
              <a:t>27.2</a:t>
            </a:r>
            <a:endParaRPr lang="ja-JP" altLang="en-US" dirty="0"/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    0.</a:t>
            </a:r>
            <a:r>
              <a:rPr lang="en-US" altLang="ja-JP" dirty="0"/>
              <a:t>765</a:t>
            </a:r>
            <a:r>
              <a:rPr lang="ja-JP" altLang="en-US" dirty="0"/>
              <a:t>  test:      0.</a:t>
            </a:r>
            <a:r>
              <a:rPr lang="en-US" altLang="ja-JP" dirty="0"/>
              <a:t>6</a:t>
            </a:r>
            <a:r>
              <a:rPr lang="ja-JP" altLang="en-US" dirty="0"/>
              <a:t>7</a:t>
            </a:r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86AF544-57F6-AD2E-9B58-75587F0CCB55}"/>
              </a:ext>
            </a:extLst>
          </p:cNvPr>
          <p:cNvSpPr txBox="1"/>
          <p:nvPr/>
        </p:nvSpPr>
        <p:spPr>
          <a:xfrm>
            <a:off x="5316635" y="5524362"/>
            <a:ext cx="33587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過学習の程度は低いが、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回帰結果が良くない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(R</a:t>
            </a:r>
            <a:r>
              <a:rPr lang="en-US" altLang="ja-JP" b="1" baseline="-25000" dirty="0">
                <a:solidFill>
                  <a:srgbClr val="FFFF00"/>
                </a:solidFill>
                <a:highlight>
                  <a:srgbClr val="0000FF"/>
                </a:highlight>
              </a:rPr>
              <a:t>2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が低い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)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9679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各記述子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vs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目的関数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FAAEC10-66C2-7F33-231B-91052E48C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75" y="773723"/>
            <a:ext cx="5267140" cy="582710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E436272-93AA-4FD6-81D3-900FA5CC0898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線形回帰</a:t>
            </a:r>
          </a:p>
        </p:txBody>
      </p:sp>
    </p:spTree>
    <p:extLst>
      <p:ext uri="{BB962C8B-B14F-4D97-AF65-F5344CB8AC3E}">
        <p14:creationId xmlns:p14="http://schemas.microsoft.com/office/powerpoint/2010/main" val="53365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4C3B53A-89E0-2E87-465C-988214427E6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37218" name="Object 2"/>
          <p:cNvSpPr txBox="1"/>
          <p:nvPr/>
        </p:nvSpPr>
        <p:spPr bwMode="auto">
          <a:xfrm>
            <a:off x="154757" y="687740"/>
            <a:ext cx="8976543" cy="22803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・ガウス過程回帰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ベイズ統計、ベイズ更新、推定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=&gt;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ベイズ推定＋ガウス過程回帰による強化学習 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方程式の解法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非線形最適化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勾配法、直接探索法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非線形最小二乗法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第４回チュートリアル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7E9B2A83-68F0-C05F-5D0C-ACCAE1876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172" y="3106921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3600" b="1" kern="0" dirty="0">
                <a:solidFill>
                  <a:srgbClr val="0000FF"/>
                </a:solidFill>
              </a:rPr>
              <a:t>第５回チュートリアル（案）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E8F417D9-07A2-AC9B-F139-D68F1E021D90}"/>
              </a:ext>
            </a:extLst>
          </p:cNvPr>
          <p:cNvSpPr txBox="1"/>
          <p:nvPr/>
        </p:nvSpPr>
        <p:spPr bwMode="auto">
          <a:xfrm>
            <a:off x="154757" y="3742192"/>
            <a:ext cx="8976543" cy="311580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スペクトル解析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機械学習系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正準相関分析、スパースモデリング等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を除く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平滑化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微分・積分</a:t>
            </a:r>
            <a:endParaRPr lang="en-US" altLang="ja-JP" sz="2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ピークサーチ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コンボリューション ＆ デコンボリューション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defTabSz="914400"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ピーク分離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非線形最小二乗法で説明済み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フーリエ変換 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lang="ja-JP" altLang="en-US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周波数解析</a:t>
            </a:r>
            <a:r>
              <a:rPr lang="en-US" altLang="ja-JP" sz="2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</a:p>
          <a:p>
            <a:pPr lvl="0" defTabSz="914400">
              <a:spcAft>
                <a:spcPts val="6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・ そのほか？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549034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3A98BB61-1B4E-4579-30C0-BF9EE6DAB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4" y="1428750"/>
            <a:ext cx="4083529" cy="451765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ガウス過程回帰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6A326BF-61FA-E54B-175A-A4844ABB9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1919" y="714375"/>
            <a:ext cx="5182368" cy="573331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gpr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ガウス過程回帰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C76879-632B-C0A4-F938-BBFBB189A95B}"/>
              </a:ext>
            </a:extLst>
          </p:cNvPr>
          <p:cNvSpPr txBox="1"/>
          <p:nvPr/>
        </p:nvSpPr>
        <p:spPr>
          <a:xfrm>
            <a:off x="1507687" y="5524362"/>
            <a:ext cx="3783329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    1.29  test:       2.67</a:t>
            </a:r>
            <a:endParaRPr lang="en-US" altLang="ja-JP" dirty="0"/>
          </a:p>
          <a:p>
            <a:r>
              <a:rPr lang="ja-JP" altLang="en-US" dirty="0"/>
              <a:t>MSE : training       3.08  test:         19</a:t>
            </a:r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    0.964  test:      0.771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2DB89D-B1DD-C46D-A6E2-CF65BA9F774A}"/>
              </a:ext>
            </a:extLst>
          </p:cNvPr>
          <p:cNvSpPr txBox="1"/>
          <p:nvPr/>
        </p:nvSpPr>
        <p:spPr>
          <a:xfrm>
            <a:off x="5316635" y="5938577"/>
            <a:ext cx="335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過学習の傾向が強い</a:t>
            </a:r>
          </a:p>
        </p:txBody>
      </p:sp>
    </p:spTree>
    <p:extLst>
      <p:ext uri="{BB962C8B-B14F-4D97-AF65-F5344CB8AC3E}">
        <p14:creationId xmlns:p14="http://schemas.microsoft.com/office/powerpoint/2010/main" val="8468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563B7658-5F6F-506F-5E90-036BAEEEC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4" y="1593537"/>
            <a:ext cx="3636163" cy="402273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8CC0A4B-231E-0BB6-5D2F-36D1C5F56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9351" y="642692"/>
            <a:ext cx="5618041" cy="6215308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多層パーセプトロン回帰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0" y="581513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</a:t>
            </a:r>
            <a:r>
              <a:rPr lang="en-US" altLang="ja-JP" b="1" dirty="0" err="1">
                <a:solidFill>
                  <a:srgbClr val="FFFF00"/>
                </a:solidFill>
                <a:highlight>
                  <a:srgbClr val="0000FF"/>
                </a:highlight>
              </a:rPr>
              <a:t>mlp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  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#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 多層パーセプトロン回帰</a:t>
            </a:r>
            <a:endParaRPr lang="en-US" altLang="ja-JP" b="1" dirty="0">
              <a:solidFill>
                <a:srgbClr val="FFFF00"/>
              </a:solidFill>
              <a:highlight>
                <a:srgbClr val="0000FF"/>
              </a:highlight>
            </a:endParaRP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5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ノード</a:t>
            </a:r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5</a:t>
            </a:r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層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C76879-632B-C0A4-F938-BBFBB189A95B}"/>
              </a:ext>
            </a:extLst>
          </p:cNvPr>
          <p:cNvSpPr txBox="1"/>
          <p:nvPr/>
        </p:nvSpPr>
        <p:spPr>
          <a:xfrm>
            <a:off x="-854" y="5775469"/>
            <a:ext cx="3783329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    1.</a:t>
            </a:r>
            <a:r>
              <a:rPr lang="en-US" altLang="ja-JP" dirty="0"/>
              <a:t>50</a:t>
            </a:r>
            <a:r>
              <a:rPr lang="ja-JP" altLang="en-US" dirty="0"/>
              <a:t>  test:       2.</a:t>
            </a:r>
            <a:r>
              <a:rPr lang="en-US" altLang="ja-JP" dirty="0"/>
              <a:t>82</a:t>
            </a:r>
          </a:p>
          <a:p>
            <a:r>
              <a:rPr lang="ja-JP" altLang="en-US" dirty="0"/>
              <a:t>MSE : training       </a:t>
            </a:r>
            <a:r>
              <a:rPr lang="en-US" altLang="ja-JP" dirty="0"/>
              <a:t>4.01</a:t>
            </a:r>
            <a:r>
              <a:rPr lang="ja-JP" altLang="en-US" dirty="0"/>
              <a:t>  test:      19</a:t>
            </a:r>
            <a:r>
              <a:rPr lang="en-US" altLang="ja-JP" dirty="0"/>
              <a:t>.2</a:t>
            </a:r>
            <a:endParaRPr lang="ja-JP" altLang="en-US" dirty="0"/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   0.9</a:t>
            </a:r>
            <a:r>
              <a:rPr lang="en-US" altLang="ja-JP" dirty="0"/>
              <a:t>59</a:t>
            </a:r>
            <a:r>
              <a:rPr lang="ja-JP" altLang="en-US" dirty="0"/>
              <a:t>  test:      0.7</a:t>
            </a:r>
            <a:r>
              <a:rPr lang="en-US" altLang="ja-JP" dirty="0"/>
              <a:t>69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2DB89D-B1DD-C46D-A6E2-CF65BA9F774A}"/>
              </a:ext>
            </a:extLst>
          </p:cNvPr>
          <p:cNvSpPr txBox="1"/>
          <p:nvPr/>
        </p:nvSpPr>
        <p:spPr>
          <a:xfrm>
            <a:off x="4165600" y="6276487"/>
            <a:ext cx="335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過学習の傾向が強い</a:t>
            </a:r>
          </a:p>
        </p:txBody>
      </p:sp>
    </p:spTree>
    <p:extLst>
      <p:ext uri="{BB962C8B-B14F-4D97-AF65-F5344CB8AC3E}">
        <p14:creationId xmlns:p14="http://schemas.microsoft.com/office/powerpoint/2010/main" val="40689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DE085A4-4E74-4CC7-30F0-EBD1244B8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82" y="2400172"/>
            <a:ext cx="3023333" cy="33447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819EA0D-147F-1222-69BE-B95BD2A442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64"/>
          <a:stretch/>
        </p:blipFill>
        <p:spPr>
          <a:xfrm>
            <a:off x="3299313" y="1203568"/>
            <a:ext cx="5734050" cy="5654431"/>
          </a:xfrm>
          <a:prstGeom prst="rect">
            <a:avLst/>
          </a:prstGeom>
        </p:spPr>
      </p:pic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LASSO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11584" y="135980"/>
            <a:ext cx="47283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Model=lasso</a:t>
            </a:r>
          </a:p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α=0.1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C76879-632B-C0A4-F938-BBFBB189A95B}"/>
              </a:ext>
            </a:extLst>
          </p:cNvPr>
          <p:cNvSpPr txBox="1"/>
          <p:nvPr/>
        </p:nvSpPr>
        <p:spPr>
          <a:xfrm>
            <a:off x="-854" y="5618074"/>
            <a:ext cx="3358711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ja-JP" altLang="en-US" dirty="0"/>
              <a:t>MAE: training   </a:t>
            </a:r>
            <a:r>
              <a:rPr lang="en-US" altLang="ja-JP" dirty="0"/>
              <a:t>3.11</a:t>
            </a:r>
            <a:r>
              <a:rPr lang="ja-JP" altLang="en-US" dirty="0"/>
              <a:t>   test: </a:t>
            </a:r>
            <a:r>
              <a:rPr lang="en-US" altLang="ja-JP" dirty="0"/>
              <a:t>3.62</a:t>
            </a:r>
          </a:p>
          <a:p>
            <a:r>
              <a:rPr lang="ja-JP" altLang="en-US" dirty="0"/>
              <a:t>MSE : training </a:t>
            </a:r>
            <a:r>
              <a:rPr lang="en-US" altLang="ja-JP" dirty="0"/>
              <a:t>20.4</a:t>
            </a:r>
            <a:r>
              <a:rPr lang="ja-JP" altLang="en-US" dirty="0"/>
              <a:t>    test:  </a:t>
            </a:r>
            <a:r>
              <a:rPr lang="en-US" altLang="ja-JP" dirty="0"/>
              <a:t>28.3</a:t>
            </a:r>
            <a:endParaRPr lang="ja-JP" altLang="en-US" dirty="0"/>
          </a:p>
          <a:p>
            <a:r>
              <a:rPr lang="ja-JP" altLang="en-US" dirty="0"/>
              <a:t>R</a:t>
            </a:r>
            <a:r>
              <a:rPr lang="ja-JP" altLang="en-US" baseline="30000" dirty="0"/>
              <a:t>2</a:t>
            </a:r>
            <a:r>
              <a:rPr lang="ja-JP" altLang="en-US" dirty="0"/>
              <a:t>     : training  0.</a:t>
            </a:r>
            <a:r>
              <a:rPr lang="en-US" altLang="ja-JP" dirty="0"/>
              <a:t>759</a:t>
            </a:r>
            <a:r>
              <a:rPr lang="ja-JP" altLang="en-US" dirty="0"/>
              <a:t> test:  0.</a:t>
            </a:r>
            <a:r>
              <a:rPr lang="en-US" altLang="ja-JP" dirty="0"/>
              <a:t>660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2DB89D-B1DD-C46D-A6E2-CF65BA9F774A}"/>
              </a:ext>
            </a:extLst>
          </p:cNvPr>
          <p:cNvSpPr txBox="1"/>
          <p:nvPr/>
        </p:nvSpPr>
        <p:spPr>
          <a:xfrm>
            <a:off x="1381181" y="6488667"/>
            <a:ext cx="335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  <a:highlight>
                  <a:srgbClr val="0000FF"/>
                </a:highlight>
              </a:rPr>
              <a:t>過学習の傾向が強い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0DA302-6F2B-9392-7CED-CD9B83C432C3}"/>
              </a:ext>
            </a:extLst>
          </p:cNvPr>
          <p:cNvSpPr txBox="1"/>
          <p:nvPr/>
        </p:nvSpPr>
        <p:spPr>
          <a:xfrm>
            <a:off x="680604" y="533449"/>
            <a:ext cx="3158771" cy="280076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100" dirty="0"/>
              <a:t>Parameters:</a:t>
            </a:r>
          </a:p>
          <a:p>
            <a:r>
              <a:rPr lang="en-US" altLang="ja-JP" sz="1100" dirty="0"/>
              <a:t>  intercept: 22.7454802259887</a:t>
            </a:r>
          </a:p>
          <a:p>
            <a:r>
              <a:rPr lang="en-US" altLang="ja-JP" sz="1100" dirty="0"/>
              <a:t>  coefficients</a:t>
            </a:r>
          </a:p>
          <a:p>
            <a:r>
              <a:rPr lang="en-US" altLang="ja-JP" sz="1100" dirty="0"/>
              <a:t>        CRIM:      -0.7133</a:t>
            </a:r>
          </a:p>
          <a:p>
            <a:r>
              <a:rPr lang="en-US" altLang="ja-JP" sz="1100" dirty="0"/>
              <a:t>          ZN:       0.7016</a:t>
            </a:r>
          </a:p>
          <a:p>
            <a:r>
              <a:rPr lang="en-US" altLang="ja-JP" sz="1100" b="1" dirty="0">
                <a:solidFill>
                  <a:srgbClr val="FF0000"/>
                </a:solidFill>
              </a:rPr>
              <a:t>       INDUS:     -0.06951</a:t>
            </a:r>
            <a:r>
              <a:rPr lang="ja-JP" altLang="en-US" sz="1100" b="1" dirty="0">
                <a:solidFill>
                  <a:srgbClr val="FF0000"/>
                </a:solidFill>
              </a:rPr>
              <a:t>  非小売業の割合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r>
              <a:rPr lang="en-US" altLang="ja-JP" sz="1100" dirty="0"/>
              <a:t>        CHAS:        0.604</a:t>
            </a:r>
          </a:p>
          <a:p>
            <a:r>
              <a:rPr lang="en-US" altLang="ja-JP" sz="1100" dirty="0"/>
              <a:t>         NOX:       -1.444</a:t>
            </a:r>
          </a:p>
          <a:p>
            <a:r>
              <a:rPr lang="en-US" altLang="ja-JP" sz="1100" dirty="0"/>
              <a:t> </a:t>
            </a:r>
            <a:r>
              <a:rPr lang="en-US" altLang="ja-JP" sz="1100" b="1" dirty="0">
                <a:solidFill>
                  <a:srgbClr val="0000FF"/>
                </a:solidFill>
              </a:rPr>
              <a:t>         RM:        2.834</a:t>
            </a:r>
            <a:r>
              <a:rPr lang="ja-JP" altLang="en-US" sz="1100" b="1" dirty="0">
                <a:solidFill>
                  <a:srgbClr val="0000FF"/>
                </a:solidFill>
              </a:rPr>
              <a:t>     平均部屋数</a:t>
            </a:r>
            <a:endParaRPr lang="en-US" altLang="ja-JP" sz="1100" b="1" dirty="0">
              <a:solidFill>
                <a:srgbClr val="0000FF"/>
              </a:solidFill>
            </a:endParaRPr>
          </a:p>
          <a:p>
            <a:r>
              <a:rPr lang="en-US" altLang="ja-JP" sz="1100" b="1" dirty="0">
                <a:solidFill>
                  <a:srgbClr val="0000FF"/>
                </a:solidFill>
              </a:rPr>
              <a:t> </a:t>
            </a:r>
            <a:r>
              <a:rPr lang="en-US" altLang="ja-JP" sz="1100" b="1" dirty="0">
                <a:solidFill>
                  <a:srgbClr val="FF0000"/>
                </a:solidFill>
              </a:rPr>
              <a:t>        AGE:     -0.08965</a:t>
            </a:r>
            <a:r>
              <a:rPr lang="ja-JP" altLang="en-US" sz="1100" b="1" dirty="0">
                <a:solidFill>
                  <a:srgbClr val="FF0000"/>
                </a:solidFill>
              </a:rPr>
              <a:t>  家の古さ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r>
              <a:rPr lang="en-US" altLang="ja-JP" sz="1100" b="1" dirty="0">
                <a:solidFill>
                  <a:srgbClr val="0000FF"/>
                </a:solidFill>
              </a:rPr>
              <a:t>         DIS:       -2.346</a:t>
            </a:r>
            <a:r>
              <a:rPr lang="ja-JP" altLang="en-US" sz="1100" b="1" dirty="0">
                <a:solidFill>
                  <a:srgbClr val="0000FF"/>
                </a:solidFill>
              </a:rPr>
              <a:t>      主要施設への距離</a:t>
            </a:r>
            <a:endParaRPr lang="en-US" altLang="ja-JP" sz="1100" b="1" dirty="0">
              <a:solidFill>
                <a:srgbClr val="0000FF"/>
              </a:solidFill>
            </a:endParaRPr>
          </a:p>
          <a:p>
            <a:r>
              <a:rPr lang="en-US" altLang="ja-JP" sz="1100" dirty="0"/>
              <a:t>         RAD:       0.6393</a:t>
            </a:r>
          </a:p>
          <a:p>
            <a:r>
              <a:rPr lang="en-US" altLang="ja-JP" sz="1100" dirty="0"/>
              <a:t>         TAX:      -0.6574</a:t>
            </a:r>
          </a:p>
          <a:p>
            <a:r>
              <a:rPr lang="en-US" altLang="ja-JP" sz="1100" dirty="0"/>
              <a:t> </a:t>
            </a:r>
            <a:r>
              <a:rPr lang="en-US" altLang="ja-JP" sz="1100" b="1" dirty="0">
                <a:solidFill>
                  <a:srgbClr val="0000FF"/>
                </a:solidFill>
              </a:rPr>
              <a:t>    PTRATIO:  -2.164</a:t>
            </a:r>
            <a:r>
              <a:rPr lang="ja-JP" altLang="en-US" sz="1100" b="1" dirty="0">
                <a:solidFill>
                  <a:srgbClr val="0000FF"/>
                </a:solidFill>
              </a:rPr>
              <a:t>     生徒と先生の比率</a:t>
            </a:r>
            <a:endParaRPr lang="en-US" altLang="ja-JP" sz="1100" b="1" dirty="0">
              <a:solidFill>
                <a:srgbClr val="0000FF"/>
              </a:solidFill>
            </a:endParaRPr>
          </a:p>
          <a:p>
            <a:r>
              <a:rPr lang="en-US" altLang="ja-JP" sz="1100" b="1" dirty="0">
                <a:solidFill>
                  <a:srgbClr val="0000FF"/>
                </a:solidFill>
              </a:rPr>
              <a:t> </a:t>
            </a:r>
            <a:r>
              <a:rPr lang="en-US" altLang="ja-JP" sz="1100" dirty="0"/>
              <a:t>          B:       </a:t>
            </a:r>
            <a:r>
              <a:rPr lang="ja-JP" altLang="en-US" sz="1100" dirty="0"/>
              <a:t>    </a:t>
            </a:r>
            <a:r>
              <a:rPr lang="en-US" altLang="ja-JP" sz="1100" dirty="0"/>
              <a:t>0.4724</a:t>
            </a:r>
          </a:p>
          <a:p>
            <a:r>
              <a:rPr lang="en-US" altLang="ja-JP" sz="1100" dirty="0"/>
              <a:t> </a:t>
            </a:r>
            <a:r>
              <a:rPr lang="en-US" altLang="ja-JP" sz="1100" b="1" dirty="0">
                <a:solidFill>
                  <a:srgbClr val="0000FF"/>
                </a:solidFill>
              </a:rPr>
              <a:t>      LSTAT:    -3.504</a:t>
            </a:r>
            <a:r>
              <a:rPr lang="ja-JP" altLang="en-US" sz="1100" b="1" dirty="0">
                <a:solidFill>
                  <a:srgbClr val="0000FF"/>
                </a:solidFill>
              </a:rPr>
              <a:t>     低所得者の割合</a:t>
            </a:r>
          </a:p>
        </p:txBody>
      </p:sp>
    </p:spTree>
    <p:extLst>
      <p:ext uri="{BB962C8B-B14F-4D97-AF65-F5344CB8AC3E}">
        <p14:creationId xmlns:p14="http://schemas.microsoft.com/office/powerpoint/2010/main" val="229188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LASSO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α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の影響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839948-2D32-9BDD-B692-F550C2161844}"/>
              </a:ext>
            </a:extLst>
          </p:cNvPr>
          <p:cNvSpPr txBox="1"/>
          <p:nvPr/>
        </p:nvSpPr>
        <p:spPr>
          <a:xfrm>
            <a:off x="0" y="581513"/>
            <a:ext cx="472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highlight>
                  <a:srgbClr val="0000FF"/>
                </a:highlight>
              </a:rPr>
              <a:t>Model=lasso</a:t>
            </a:r>
            <a:endParaRPr lang="ja-JP" altLang="en-US" b="1" dirty="0">
              <a:solidFill>
                <a:srgbClr val="FFFF00"/>
              </a:solidFill>
              <a:highlight>
                <a:srgbClr val="0000FF"/>
              </a:highligh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0DA302-6F2B-9392-7CED-CD9B83C432C3}"/>
              </a:ext>
            </a:extLst>
          </p:cNvPr>
          <p:cNvSpPr txBox="1"/>
          <p:nvPr/>
        </p:nvSpPr>
        <p:spPr>
          <a:xfrm>
            <a:off x="2384276" y="1332523"/>
            <a:ext cx="2051994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α=0.1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 CRIM:      -0.7133</a:t>
            </a:r>
          </a:p>
          <a:p>
            <a:r>
              <a:rPr lang="en-US" altLang="ja-JP" sz="1600" dirty="0"/>
              <a:t>          ZN:       0.7016</a:t>
            </a:r>
          </a:p>
          <a:p>
            <a:r>
              <a:rPr lang="en-US" altLang="ja-JP" sz="1600" dirty="0"/>
              <a:t>   INDUS:     -0.06951</a:t>
            </a:r>
          </a:p>
          <a:p>
            <a:r>
              <a:rPr lang="en-US" altLang="ja-JP" sz="1600" dirty="0"/>
              <a:t>     CHAS:      0.604</a:t>
            </a:r>
          </a:p>
          <a:p>
            <a:r>
              <a:rPr lang="en-US" altLang="ja-JP" sz="1600" dirty="0"/>
              <a:t>      NOX:     -1.444</a:t>
            </a:r>
          </a:p>
          <a:p>
            <a:r>
              <a:rPr lang="en-US" altLang="ja-JP" sz="1600" dirty="0"/>
              <a:t>        RM:        2.834</a:t>
            </a:r>
          </a:p>
          <a:p>
            <a:r>
              <a:rPr lang="en-US" altLang="ja-JP" sz="1600" dirty="0"/>
              <a:t>       AGE:     -0.08965</a:t>
            </a:r>
          </a:p>
          <a:p>
            <a:r>
              <a:rPr lang="en-US" altLang="ja-JP" sz="1600" dirty="0"/>
              <a:t>        DIS:      -2.346</a:t>
            </a:r>
          </a:p>
          <a:p>
            <a:r>
              <a:rPr lang="en-US" altLang="ja-JP" sz="1600" dirty="0"/>
              <a:t>      RAD:       0.6393</a:t>
            </a:r>
          </a:p>
          <a:p>
            <a:r>
              <a:rPr lang="en-US" altLang="ja-JP" sz="1600" dirty="0"/>
              <a:t>      TAX:      -0.6574</a:t>
            </a:r>
          </a:p>
          <a:p>
            <a:r>
              <a:rPr lang="en-US" altLang="ja-JP" sz="1600" dirty="0"/>
              <a:t>  PTRATIO: -2.164</a:t>
            </a:r>
          </a:p>
          <a:p>
            <a:r>
              <a:rPr lang="en-US" altLang="ja-JP" sz="1600" dirty="0"/>
              <a:t>           B:       0.4724</a:t>
            </a:r>
          </a:p>
          <a:p>
            <a:r>
              <a:rPr lang="en-US" altLang="ja-JP" sz="1600" dirty="0"/>
              <a:t>  LSTAT:       -3.504</a:t>
            </a:r>
            <a:endParaRPr lang="ja-JP" altLang="en-US" sz="16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070995-79D0-BAD7-C8E9-9829305126B7}"/>
              </a:ext>
            </a:extLst>
          </p:cNvPr>
          <p:cNvSpPr txBox="1"/>
          <p:nvPr/>
        </p:nvSpPr>
        <p:spPr>
          <a:xfrm>
            <a:off x="4664291" y="1332523"/>
            <a:ext cx="2051994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α=0.3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CRIM:   -0.439</a:t>
            </a:r>
          </a:p>
          <a:p>
            <a:r>
              <a:rPr lang="en-US" altLang="ja-JP" sz="1600" dirty="0"/>
              <a:t>         ZN:     0.08883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INDUS:           -0</a:t>
            </a:r>
          </a:p>
          <a:p>
            <a:r>
              <a:rPr lang="en-US" altLang="ja-JP" sz="1600" dirty="0"/>
              <a:t>    CHAS:     0.4736</a:t>
            </a:r>
          </a:p>
          <a:p>
            <a:r>
              <a:rPr lang="en-US" altLang="ja-JP" sz="1600" dirty="0"/>
              <a:t>      NOX:    -0.7514</a:t>
            </a:r>
          </a:p>
          <a:p>
            <a:r>
              <a:rPr lang="en-US" altLang="ja-JP" sz="1600" dirty="0"/>
              <a:t>        RM:      2.958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AGE:           -0</a:t>
            </a:r>
          </a:p>
          <a:p>
            <a:r>
              <a:rPr lang="en-US" altLang="ja-JP" sz="1600" dirty="0"/>
              <a:t>        DIS:     -1.021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RAD:           -0</a:t>
            </a:r>
          </a:p>
          <a:p>
            <a:r>
              <a:rPr lang="en-US" altLang="ja-JP" sz="1600" dirty="0"/>
              <a:t>       TAX:     -0.1392</a:t>
            </a:r>
          </a:p>
          <a:p>
            <a:r>
              <a:rPr lang="en-US" altLang="ja-JP" sz="1600" dirty="0"/>
              <a:t> PTRATIO:   -2.156</a:t>
            </a:r>
          </a:p>
          <a:p>
            <a:r>
              <a:rPr lang="en-US" altLang="ja-JP" sz="1600" dirty="0"/>
              <a:t>            B:       0.3785</a:t>
            </a:r>
          </a:p>
          <a:p>
            <a:r>
              <a:rPr lang="en-US" altLang="ja-JP" sz="1600" dirty="0"/>
              <a:t>   LSTAT:       -3.472</a:t>
            </a:r>
            <a:endParaRPr lang="ja-JP" altLang="en-US" sz="1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485E9A-F0C8-8A10-6C73-8027F541F52A}"/>
              </a:ext>
            </a:extLst>
          </p:cNvPr>
          <p:cNvSpPr txBox="1"/>
          <p:nvPr/>
        </p:nvSpPr>
        <p:spPr>
          <a:xfrm>
            <a:off x="6944306" y="1332523"/>
            <a:ext cx="2113197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α=0.5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 CRIM:    -0.2981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   ZN:     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       0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INDUS:           -0</a:t>
            </a:r>
          </a:p>
          <a:p>
            <a:r>
              <a:rPr lang="en-US" altLang="ja-JP" sz="1600" dirty="0"/>
              <a:t>      CHAS:     0.338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NOX:           -0</a:t>
            </a:r>
          </a:p>
          <a:p>
            <a:r>
              <a:rPr lang="en-US" altLang="ja-JP" sz="1600" dirty="0"/>
              <a:t>         RM:      2.958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 AGE:           -0</a:t>
            </a:r>
          </a:p>
          <a:p>
            <a:r>
              <a:rPr lang="en-US" altLang="ja-JP" sz="1600" dirty="0"/>
              <a:t>         DIS:     -0.1101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       RAD:           -0</a:t>
            </a:r>
          </a:p>
          <a:p>
            <a:r>
              <a:rPr lang="en-US" altLang="ja-JP" sz="1600" dirty="0"/>
              <a:t>        TAX:     -0.2205</a:t>
            </a:r>
          </a:p>
          <a:p>
            <a:r>
              <a:rPr lang="en-US" altLang="ja-JP" sz="1600" dirty="0"/>
              <a:t>  PTRATIO:   -2.015</a:t>
            </a:r>
          </a:p>
          <a:p>
            <a:r>
              <a:rPr lang="en-US" altLang="ja-JP" sz="1600" dirty="0"/>
              <a:t>             B:       0.3117</a:t>
            </a:r>
          </a:p>
          <a:p>
            <a:r>
              <a:rPr lang="en-US" altLang="ja-JP" sz="1600" dirty="0"/>
              <a:t>     LSTAT:      -3.393</a:t>
            </a:r>
            <a:endParaRPr lang="ja-JP" altLang="en-US" sz="16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1468A5D-CE73-72DF-F49A-0164C971D09D}"/>
              </a:ext>
            </a:extLst>
          </p:cNvPr>
          <p:cNvSpPr txBox="1"/>
          <p:nvPr/>
        </p:nvSpPr>
        <p:spPr>
          <a:xfrm>
            <a:off x="157806" y="1332523"/>
            <a:ext cx="1998449" cy="40318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α=0</a:t>
            </a:r>
          </a:p>
          <a:p>
            <a:r>
              <a:rPr lang="en-US" altLang="ja-JP" sz="1600" dirty="0"/>
              <a:t>intercept: 22.7</a:t>
            </a:r>
          </a:p>
          <a:p>
            <a:r>
              <a:rPr lang="en-US" altLang="ja-JP" sz="1600" dirty="0"/>
              <a:t>coefficients</a:t>
            </a:r>
          </a:p>
          <a:p>
            <a:r>
              <a:rPr lang="en-US" altLang="ja-JP" sz="1600" dirty="0"/>
              <a:t>    CRIM:       -1.012</a:t>
            </a:r>
          </a:p>
          <a:p>
            <a:r>
              <a:rPr lang="en-US" altLang="ja-JP" sz="1600" dirty="0"/>
              <a:t>        ZN:         1.05</a:t>
            </a:r>
          </a:p>
          <a:p>
            <a:r>
              <a:rPr lang="en-US" altLang="ja-JP" sz="1600" dirty="0"/>
              <a:t>  INDUS:        0.0792</a:t>
            </a:r>
          </a:p>
          <a:p>
            <a:r>
              <a:rPr lang="en-US" altLang="ja-JP" sz="1600" dirty="0"/>
              <a:t>    CHAS:        0.619</a:t>
            </a:r>
          </a:p>
          <a:p>
            <a:r>
              <a:rPr lang="en-US" altLang="ja-JP" sz="1600" dirty="0"/>
              <a:t>      NOX:       -1.874</a:t>
            </a:r>
          </a:p>
          <a:p>
            <a:r>
              <a:rPr lang="en-US" altLang="ja-JP" sz="1600" dirty="0"/>
              <a:t>        RM:        2.705</a:t>
            </a:r>
          </a:p>
          <a:p>
            <a:r>
              <a:rPr lang="en-US" altLang="ja-JP" sz="1600" dirty="0"/>
              <a:t>      AGE:      -0.2796</a:t>
            </a:r>
          </a:p>
          <a:p>
            <a:r>
              <a:rPr lang="en-US" altLang="ja-JP" sz="1600" dirty="0"/>
              <a:t>       DIS:       -3.098</a:t>
            </a:r>
          </a:p>
          <a:p>
            <a:r>
              <a:rPr lang="en-US" altLang="ja-JP" sz="1600" dirty="0"/>
              <a:t>     RAD:        2.097</a:t>
            </a:r>
          </a:p>
          <a:p>
            <a:r>
              <a:rPr lang="en-US" altLang="ja-JP" sz="1600" dirty="0"/>
              <a:t>     TAX:       -1.886</a:t>
            </a:r>
          </a:p>
          <a:p>
            <a:r>
              <a:rPr lang="en-US" altLang="ja-JP" sz="1600" dirty="0"/>
              <a:t> PTRATIO:   -2.261</a:t>
            </a:r>
          </a:p>
          <a:p>
            <a:r>
              <a:rPr lang="en-US" altLang="ja-JP" sz="1600" dirty="0"/>
              <a:t>           B:       0.5826</a:t>
            </a:r>
          </a:p>
          <a:p>
            <a:r>
              <a:rPr lang="en-US" altLang="ja-JP" sz="1600" dirty="0"/>
              <a:t>  LSTAT:        -3.44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300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回帰と機械学習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/>
              <p:nvPr/>
            </p:nvSpPr>
            <p:spPr bwMode="auto">
              <a:xfrm>
                <a:off x="262328" y="714874"/>
                <a:ext cx="8788538" cy="59810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>
                    <a:solidFill>
                      <a:srgbClr val="FF0000"/>
                    </a:solidFill>
                  </a:rPr>
                  <a:t>機械学習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: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 記述子、データが非常に多い</a:t>
                </a:r>
                <a:endParaRPr lang="en-US" altLang="ja-JP" sz="2000" dirty="0">
                  <a:solidFill>
                    <a:srgbClr val="FF0000"/>
                  </a:solidFill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/>
                  <a:t>　・ 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過剰適合</a:t>
                </a:r>
                <a:r>
                  <a:rPr lang="ja-JP" altLang="en-US" sz="2000" dirty="0"/>
                  <a:t>の危険性が高い</a:t>
                </a:r>
                <a:endParaRPr lang="en-US" altLang="ja-JP" sz="2000" dirty="0"/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dirty="0"/>
                  <a:t>　・ ブラックボックスでも、</a:t>
                </a:r>
                <a:r>
                  <a:rPr lang="ja-JP" altLang="en-US" sz="2000" dirty="0">
                    <a:solidFill>
                      <a:srgbClr val="0000FF"/>
                    </a:solidFill>
                  </a:rPr>
                  <a:t>予測性能</a:t>
                </a:r>
                <a:r>
                  <a:rPr lang="ja-JP" altLang="en-US" sz="2000" dirty="0"/>
                  <a:t>が高ければよい</a:t>
                </a:r>
                <a:endParaRPr lang="en-US" altLang="ja-JP" sz="2000" dirty="0"/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ja-JP" sz="2000" dirty="0"/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2000" b="1" dirty="0">
                    <a:solidFill>
                      <a:srgbClr val="FF0000"/>
                    </a:solidFill>
                  </a:rPr>
                  <a:t>過剰適合していないか、予測性能はあるかを検証 </a:t>
                </a:r>
                <a:r>
                  <a:rPr lang="en-US" altLang="ja-JP" sz="2000" b="1" dirty="0">
                    <a:solidFill>
                      <a:srgbClr val="FF0000"/>
                    </a:solidFill>
                  </a:rPr>
                  <a:t>(Validation)</a:t>
                </a:r>
              </a:p>
              <a:p>
                <a:pPr marL="457200" marR="0" lvl="0" indent="-2794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ja-JP" altLang="en-US" sz="2000" dirty="0"/>
                  <a:t>既知データを 学習データ </a:t>
                </a:r>
                <a:r>
                  <a:rPr lang="en-US" altLang="ja-JP" sz="2000" dirty="0"/>
                  <a:t>(training) </a:t>
                </a:r>
                <a:r>
                  <a:rPr lang="ja-JP" altLang="en-US" sz="2000" dirty="0"/>
                  <a:t>と 検証データ </a:t>
                </a:r>
                <a:r>
                  <a:rPr lang="en-US" altLang="ja-JP" sz="2000" dirty="0"/>
                  <a:t>(test)</a:t>
                </a:r>
                <a:r>
                  <a:rPr lang="ja-JP" altLang="en-US" sz="2000" dirty="0"/>
                  <a:t> に分ける</a:t>
                </a:r>
                <a:endParaRPr lang="en-US" altLang="ja-JP" sz="2000" dirty="0"/>
              </a:p>
              <a:p>
                <a:pPr marL="457200" marR="0" lvl="0" indent="-2794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ja-JP" altLang="en-US" sz="2000" dirty="0"/>
                  <a:t>学習データでモデルを作る</a:t>
                </a:r>
                <a:endParaRPr lang="en-US" altLang="ja-JP" sz="2000" dirty="0"/>
              </a:p>
              <a:p>
                <a:pPr marL="457200" marR="0" lvl="0" indent="-27940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lang="ja-JP" altLang="en-US" sz="2000" dirty="0"/>
                  <a:t>学習データと検証データの</a:t>
                </a:r>
                <a:r>
                  <a:rPr lang="ja-JP" altLang="en-US" sz="2000" b="1" dirty="0">
                    <a:solidFill>
                      <a:srgbClr val="0000FF"/>
                    </a:solidFill>
                  </a:rPr>
                  <a:t>予測値 </a:t>
                </a:r>
                <a:r>
                  <a:rPr lang="en-US" altLang="ja-JP" sz="2000" b="1" dirty="0">
                    <a:solidFill>
                      <a:srgbClr val="0000FF"/>
                    </a:solidFill>
                  </a:rPr>
                  <a:t>(prediction) </a:t>
                </a:r>
                <a:r>
                  <a:rPr lang="ja-JP" altLang="en-US" sz="2000" b="1" dirty="0">
                    <a:solidFill>
                      <a:srgbClr val="0000FF"/>
                    </a:solidFill>
                  </a:rPr>
                  <a:t>と入力値から評価</a:t>
                </a:r>
                <a:r>
                  <a:rPr lang="ja-JP" altLang="en-US" sz="2000" dirty="0"/>
                  <a:t>を行う</a:t>
                </a:r>
                <a:endParaRPr lang="en-US" altLang="ja-JP" sz="2000" dirty="0"/>
              </a:p>
              <a:p>
                <a:pPr marL="457200" lvl="0" indent="-27940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+mj-lt"/>
                  <a:buAutoNum type="arabicPeriod"/>
                  <a:defRPr/>
                </a:pPr>
                <a:r>
                  <a:rPr lang="ja-JP" altLang="en-US" sz="2000" dirty="0"/>
                  <a:t>評価は </a:t>
                </a:r>
                <a:r>
                  <a:rPr lang="en-US" altLang="ja-JP" sz="2000" b="1" dirty="0">
                    <a:solidFill>
                      <a:srgbClr val="0000FF"/>
                    </a:solidFill>
                  </a:rPr>
                  <a:t>MAE</a:t>
                </a:r>
                <a:r>
                  <a:rPr lang="en-US" altLang="ja-JP" sz="2000" dirty="0"/>
                  <a:t> (Mean Absolute Error), </a:t>
                </a:r>
                <a:r>
                  <a:rPr lang="en-US" altLang="ja-JP" sz="2000" b="1" dirty="0">
                    <a:solidFill>
                      <a:srgbClr val="0000FF"/>
                    </a:solidFill>
                  </a:rPr>
                  <a:t>MSE</a:t>
                </a:r>
                <a:r>
                  <a:rPr lang="en-US" altLang="ja-JP" sz="2000" dirty="0"/>
                  <a:t> (Mean Squared Error),</a:t>
                </a:r>
                <a:r>
                  <a:rPr lang="ja-JP" altLang="en-US" sz="2000" dirty="0"/>
                  <a:t> </a:t>
                </a:r>
                <a:br>
                  <a:rPr lang="en-US" altLang="ja-JP" sz="2000" dirty="0"/>
                </a:br>
                <a:r>
                  <a:rPr lang="en-US" altLang="ja-JP" sz="2000" b="1" dirty="0">
                    <a:solidFill>
                      <a:srgbClr val="0000FF"/>
                    </a:solidFill>
                  </a:rPr>
                  <a:t>R</a:t>
                </a:r>
                <a:r>
                  <a:rPr lang="en-US" altLang="ja-JP" sz="2000" b="1" baseline="30000" dirty="0">
                    <a:solidFill>
                      <a:srgbClr val="0000FF"/>
                    </a:solidFill>
                  </a:rPr>
                  <a:t>2</a:t>
                </a:r>
                <a:r>
                  <a:rPr lang="en-US" altLang="ja-JP" sz="2000" dirty="0"/>
                  <a:t> (</a:t>
                </a:r>
                <a:r>
                  <a:rPr lang="ja-JP" altLang="en-US" sz="2000" dirty="0"/>
                  <a:t>決定係数</a:t>
                </a:r>
                <a:r>
                  <a:rPr lang="en-US" altLang="ja-JP" sz="2000" dirty="0"/>
                  <a:t>)</a:t>
                </a:r>
                <a:r>
                  <a:rPr lang="ja-JP" altLang="en-US" sz="2000" dirty="0"/>
                  <a:t> などで行う。</a:t>
                </a:r>
                <a:br>
                  <a:rPr lang="en-US" altLang="ja-JP" sz="2000" dirty="0"/>
                </a:br>
                <a:r>
                  <a:rPr lang="ja-JP" altLang="en-US" sz="2000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𝑀𝐴𝐸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({</m:t>
                            </m:r>
                            <m:sSup>
                              <m:sSup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})</m:t>
                            </m:r>
                          </m:e>
                        </m:d>
                      </m:e>
                    </m:nary>
                  </m:oMath>
                </a14:m>
                <a:r>
                  <a:rPr lang="en-US" altLang="ja-JP" sz="2000" dirty="0"/>
                  <a:t>	</a:t>
                </a:r>
                <a:r>
                  <a:rPr lang="ja-JP" altLang="en-US" sz="2000" dirty="0"/>
                  <a:t>小さいほどいい</a:t>
                </a:r>
                <a:br>
                  <a:rPr lang="en-US" altLang="ja-JP" sz="2000" dirty="0"/>
                </a:br>
                <a:r>
                  <a:rPr lang="ja-JP" altLang="en-US" sz="2000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ja-JP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p>
                          <m:sSupPr>
                            <m:ctrlPr>
                              <a:rPr lang="en-US" altLang="ja-JP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ja-JP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({</m:t>
                                </m:r>
                                <m:sSup>
                                  <m:sSup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})</m:t>
                                </m:r>
                              </m:e>
                            </m:d>
                          </m:e>
                          <m:sup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ja-JP" sz="2000" dirty="0"/>
                  <a:t>	</a:t>
                </a:r>
                <a:r>
                  <a:rPr lang="ja-JP" altLang="en-US" sz="2000" dirty="0"/>
                  <a:t>小さいほどいい</a:t>
                </a:r>
                <a:br>
                  <a:rPr lang="en-US" altLang="ja-JP" sz="2000" dirty="0"/>
                </a:br>
                <a:r>
                  <a:rPr lang="ja-JP" altLang="en-US" sz="2000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𝑅𝑀𝑆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 panose="02040503050406030204" pitchFamily="18" charset="0"/>
                      </a:rPr>
                      <m:t>sqrt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𝑀𝑆𝐸</m:t>
                        </m:r>
                      </m:e>
                    </m:d>
                  </m:oMath>
                </a14:m>
                <a:r>
                  <a:rPr lang="en-US" altLang="ja-JP" sz="2000" dirty="0"/>
                  <a:t>		</a:t>
                </a:r>
                <a:r>
                  <a:rPr lang="ja-JP" altLang="en-US" sz="2000" dirty="0"/>
                  <a:t>小さいほどいい</a:t>
                </a:r>
                <a:br>
                  <a:rPr lang="en-US" altLang="ja-JP" sz="2000" dirty="0"/>
                </a:br>
                <a14:m>
                  <m:oMath xmlns:m="http://schemas.openxmlformats.org/officeDocument/2006/math">
                    <m:r>
                      <m:rPr>
                        <m:nor/>
                      </m:rPr>
                      <a:rPr lang="ja-JP" altLang="en-US" sz="2000" dirty="0"/>
                      <m:t>　</m:t>
                    </m:r>
                    <m:sSup>
                      <m:sSupPr>
                        <m:ctrlPr>
                          <a:rPr lang="en-US" altLang="ja-JP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ja-JP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({</m:t>
                                    </m:r>
                                    <m:sSup>
                                      <m:sSup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sup>
                                    </m:sSup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})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limLoc m:val="subSup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altLang="ja-JP" sz="200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altLang="ja-JP" sz="2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ja-JP" sz="2000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altLang="ja-JP" sz="200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den>
                    </m:f>
                  </m:oMath>
                </a14:m>
                <a:r>
                  <a:rPr lang="en-US" altLang="ja-JP" sz="2000" dirty="0"/>
                  <a:t>  		1</a:t>
                </a:r>
                <a:r>
                  <a:rPr lang="ja-JP" altLang="en-US" sz="2000" dirty="0"/>
                  <a:t> に近いほどいい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654C3802-9AA2-21DF-4DDA-5763061DE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328" y="714874"/>
                <a:ext cx="8788538" cy="5981072"/>
              </a:xfrm>
              <a:prstGeom prst="rect">
                <a:avLst/>
              </a:prstGeom>
              <a:blipFill>
                <a:blip r:embed="rId3"/>
                <a:stretch>
                  <a:fillRect l="-693" t="-3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3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ハイパーパラメータ最適化と検証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-16934" y="669935"/>
            <a:ext cx="906780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ハイパーパラメータ最適化 </a:t>
            </a:r>
            <a:r>
              <a:rPr lang="en-US" altLang="ja-JP" sz="2000" dirty="0" err="1"/>
              <a:t>sklearn.model_selection.GridSearchCV</a:t>
            </a:r>
            <a:r>
              <a:rPr lang="en-US" altLang="ja-JP" sz="2000" dirty="0"/>
              <a:t>()</a:t>
            </a:r>
            <a:br>
              <a:rPr lang="en-US" altLang="ja-JP" sz="2000" dirty="0"/>
            </a:br>
            <a:r>
              <a:rPr lang="ja-JP" altLang="en-US" sz="2000" dirty="0"/>
              <a:t>　ハイパーパラメータを変えながら </a:t>
            </a:r>
            <a:r>
              <a:rPr lang="en-US" altLang="ja-JP" sz="2000" dirty="0"/>
              <a:t>score</a:t>
            </a:r>
            <a:r>
              <a:rPr lang="ja-JP" altLang="en-US" sz="2000" dirty="0"/>
              <a:t> </a:t>
            </a:r>
            <a:r>
              <a:rPr lang="en-US" altLang="ja-JP" sz="2000" dirty="0"/>
              <a:t>(</a:t>
            </a:r>
            <a:r>
              <a:rPr lang="ja-JP" altLang="en-US" sz="2000" dirty="0"/>
              <a:t>評価指標</a:t>
            </a:r>
            <a:r>
              <a:rPr lang="en-US" altLang="ja-JP" sz="2000" dirty="0"/>
              <a:t>)</a:t>
            </a:r>
            <a:r>
              <a:rPr lang="ja-JP" altLang="en-US" sz="2000" dirty="0"/>
              <a:t> を計算し、</a:t>
            </a:r>
            <a:br>
              <a:rPr lang="en-US" altLang="ja-JP" sz="2000" dirty="0"/>
            </a:br>
            <a:r>
              <a:rPr lang="ja-JP" altLang="en-US" sz="2000" dirty="0"/>
              <a:t>最適パラメータを求める</a:t>
            </a:r>
            <a:br>
              <a:rPr lang="en-US" altLang="ja-JP" sz="2000" dirty="0"/>
            </a:br>
            <a:endParaRPr lang="en-US" altLang="ja-JP" sz="2000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dirty="0">
                <a:solidFill>
                  <a:srgbClr val="FF0000"/>
                </a:solidFill>
              </a:rPr>
              <a:t>検証</a:t>
            </a:r>
            <a:r>
              <a:rPr lang="en-US" altLang="ja-JP" sz="2000" dirty="0"/>
              <a:t>:</a:t>
            </a:r>
            <a:r>
              <a:rPr lang="ja-JP" altLang="en-US" sz="2000" dirty="0"/>
              <a:t> ホールドアウト法</a:t>
            </a:r>
            <a:br>
              <a:rPr lang="en-US" altLang="ja-JP" sz="2000" dirty="0"/>
            </a:br>
            <a:r>
              <a:rPr lang="ja-JP" altLang="en-US" sz="2000" dirty="0"/>
              <a:t>　　学習データで学習したモデルを使い、検証データで予測して </a:t>
            </a:r>
            <a:r>
              <a:rPr lang="en-US" altLang="ja-JP" sz="2000" dirty="0"/>
              <a:t>score</a:t>
            </a:r>
            <a:r>
              <a:rPr lang="ja-JP" altLang="en-US" sz="2000" dirty="0"/>
              <a:t> を求める</a:t>
            </a:r>
            <a:br>
              <a:rPr lang="en-US" altLang="ja-JP" sz="2000" dirty="0"/>
            </a:br>
            <a:endParaRPr lang="en-US" altLang="ja-JP" sz="2000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dirty="0"/>
              <a:t>１通りの検証では足りないので、複数の検証を組み合わせる</a:t>
            </a:r>
            <a:br>
              <a:rPr lang="en-US" altLang="ja-JP" sz="2000" dirty="0"/>
            </a:br>
            <a:r>
              <a:rPr lang="ja-JP" altLang="en-US" sz="2000" dirty="0"/>
              <a:t>・ ホールドアウト法</a:t>
            </a:r>
            <a:br>
              <a:rPr lang="en-US" altLang="ja-JP" sz="2000" dirty="0"/>
            </a:br>
            <a:r>
              <a:rPr lang="ja-JP" altLang="en-US" sz="2000" dirty="0"/>
              <a:t>　　学習・検証データに分割する際の乱数のシードを設定しなければ、</a:t>
            </a:r>
            <a:br>
              <a:rPr lang="en-US" altLang="ja-JP" sz="2000" dirty="0"/>
            </a:br>
            <a:r>
              <a:rPr lang="ja-JP" altLang="en-US" sz="2000" dirty="0"/>
              <a:t>　　</a:t>
            </a:r>
            <a:r>
              <a:rPr lang="en-US" altLang="ja-JP" sz="2000" dirty="0"/>
              <a:t>run</a:t>
            </a:r>
            <a:r>
              <a:rPr lang="ja-JP" altLang="en-US" sz="2000" dirty="0"/>
              <a:t>毎にデータが変わる </a:t>
            </a:r>
            <a:r>
              <a:rPr lang="en-US" altLang="ja-JP" sz="2000" dirty="0"/>
              <a:t>=&gt;</a:t>
            </a:r>
            <a:r>
              <a:rPr lang="ja-JP" altLang="en-US" sz="2000" dirty="0"/>
              <a:t> 複数回 </a:t>
            </a:r>
            <a:r>
              <a:rPr lang="en-US" altLang="ja-JP" sz="2000" dirty="0"/>
              <a:t>run</a:t>
            </a:r>
            <a:r>
              <a:rPr lang="ja-JP" altLang="en-US" sz="2000" dirty="0"/>
              <a:t> して </a:t>
            </a:r>
            <a:r>
              <a:rPr lang="en-US" altLang="ja-JP" sz="2000" dirty="0"/>
              <a:t>score</a:t>
            </a:r>
            <a:r>
              <a:rPr lang="ja-JP" altLang="en-US" sz="2000" dirty="0"/>
              <a:t> や回帰結果を比較する</a:t>
            </a:r>
            <a:br>
              <a:rPr lang="en-US" altLang="ja-JP" sz="2000" dirty="0"/>
            </a:br>
            <a:br>
              <a:rPr lang="en-US" altLang="ja-JP" sz="2000" dirty="0"/>
            </a:br>
            <a:r>
              <a:rPr lang="ja-JP" altLang="en-US" sz="2000" dirty="0"/>
              <a:t>・ </a:t>
            </a:r>
            <a:r>
              <a:rPr lang="ja-JP" altLang="en-US" sz="2000" dirty="0">
                <a:solidFill>
                  <a:srgbClr val="FF0000"/>
                </a:solidFill>
              </a:rPr>
              <a:t>交差検証 </a:t>
            </a:r>
            <a:r>
              <a:rPr lang="en-US" altLang="ja-JP" sz="2000" dirty="0"/>
              <a:t>(Cross</a:t>
            </a:r>
            <a:r>
              <a:rPr lang="ja-JP" altLang="en-US" sz="2000" dirty="0"/>
              <a:t> </a:t>
            </a:r>
            <a:r>
              <a:rPr lang="en-US" altLang="ja-JP" sz="2000" dirty="0"/>
              <a:t>Validation)</a:t>
            </a:r>
            <a:br>
              <a:rPr lang="en-US" altLang="ja-JP" sz="2000" dirty="0"/>
            </a:br>
            <a:r>
              <a:rPr lang="ja-JP" altLang="en-US" sz="2000" dirty="0"/>
              <a:t>　・ </a:t>
            </a:r>
            <a:r>
              <a:rPr lang="en-US" altLang="ja-JP" sz="2000" dirty="0"/>
              <a:t>k-</a:t>
            </a:r>
            <a:r>
              <a:rPr lang="ja-JP" altLang="en-US" sz="2000" dirty="0"/>
              <a:t>分割交差検証 </a:t>
            </a:r>
            <a:r>
              <a:rPr lang="en-US" altLang="ja-JP" sz="2000" dirty="0" err="1"/>
              <a:t>sklearn.model_selection.cross_val_score</a:t>
            </a:r>
            <a:r>
              <a:rPr lang="en-US" altLang="ja-JP" sz="2000" dirty="0"/>
              <a:t>()</a:t>
            </a:r>
            <a:br>
              <a:rPr lang="en-US" altLang="ja-JP" sz="2000" dirty="0"/>
            </a:br>
            <a:r>
              <a:rPr lang="ja-JP" altLang="en-US" sz="2000" dirty="0"/>
              <a:t>　　データを </a:t>
            </a:r>
            <a:r>
              <a:rPr lang="en-US" altLang="ja-JP" sz="2000" dirty="0"/>
              <a:t>k</a:t>
            </a:r>
            <a:r>
              <a:rPr lang="ja-JP" altLang="en-US" sz="2000" dirty="0"/>
              <a:t> 分割し、１つの組を検証データ、残りを学習データとして、</a:t>
            </a:r>
            <a:br>
              <a:rPr lang="en-US" altLang="ja-JP" sz="2000" dirty="0"/>
            </a:br>
            <a:r>
              <a:rPr lang="ja-JP" altLang="en-US" sz="2000" dirty="0"/>
              <a:t>　　</a:t>
            </a:r>
            <a:r>
              <a:rPr lang="en-US" altLang="ja-JP" sz="2000" dirty="0"/>
              <a:t>k</a:t>
            </a:r>
            <a:r>
              <a:rPr lang="ja-JP" altLang="en-US" sz="2000" dirty="0"/>
              <a:t> 通りの</a:t>
            </a:r>
            <a:r>
              <a:rPr lang="en-US" altLang="ja-JP" sz="2000" dirty="0"/>
              <a:t>score</a:t>
            </a:r>
            <a:r>
              <a:rPr lang="ja-JP" altLang="en-US" sz="2000" dirty="0"/>
              <a:t>を求め、</a:t>
            </a:r>
            <a:r>
              <a:rPr lang="en-US" altLang="ja-JP" sz="2000" dirty="0" err="1"/>
              <a:t>socre</a:t>
            </a:r>
            <a:r>
              <a:rPr lang="ja-JP" altLang="en-US" sz="2000" dirty="0"/>
              <a:t>の分布から評価</a:t>
            </a:r>
            <a:br>
              <a:rPr lang="en-US" altLang="ja-JP" sz="2000" dirty="0"/>
            </a:br>
            <a:r>
              <a:rPr lang="ja-JP" altLang="en-US" sz="2000" dirty="0"/>
              <a:t>　・ 分割の仕方はいろいろなバリエーションがありえる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4007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まだ機械学習は終わっていない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252697" y="772508"/>
            <a:ext cx="8723412" cy="6048632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回帰モデルは得られたとする </a:t>
            </a:r>
            <a:r>
              <a:rPr lang="en-US" altLang="ja-JP" sz="2400" b="1" dirty="0"/>
              <a:t>(</a:t>
            </a:r>
            <a:r>
              <a:rPr lang="ja-JP" altLang="en-US" sz="2400" b="1" dirty="0"/>
              <a:t>検証もパス、予測性能も確認した</a:t>
            </a:r>
            <a:r>
              <a:rPr lang="en-US" altLang="ja-JP" sz="2400" b="1" dirty="0"/>
              <a:t>)</a:t>
            </a:r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やらないと意味のないこと</a:t>
            </a:r>
            <a:r>
              <a:rPr lang="en-US" altLang="ja-JP" sz="2400" b="1" dirty="0"/>
              <a:t>:</a:t>
            </a:r>
            <a:r>
              <a:rPr lang="ja-JP" altLang="en-US" sz="2400" b="1" dirty="0"/>
              <a:t> </a:t>
            </a:r>
            <a:r>
              <a:rPr lang="ja-JP" altLang="en-US" sz="2400" b="1" dirty="0">
                <a:solidFill>
                  <a:srgbClr val="0000FF"/>
                </a:solidFill>
              </a:rPr>
              <a:t>後処理</a:t>
            </a:r>
            <a:endParaRPr lang="en-US" altLang="ja-JP" sz="2400" b="1" dirty="0">
              <a:solidFill>
                <a:srgbClr val="0000FF"/>
              </a:solidFill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400" b="1" dirty="0"/>
              <a:t>回帰モデルに記述子を入力して予測値を計算</a:t>
            </a:r>
            <a:endParaRPr lang="en-US" altLang="ja-JP" sz="2400" b="1" dirty="0"/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400" b="1" dirty="0"/>
              <a:t>可視化</a:t>
            </a:r>
            <a:endParaRPr lang="en-US" altLang="ja-JP" sz="2400" b="1" dirty="0"/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400" b="1" dirty="0"/>
              <a:t>分析</a:t>
            </a:r>
            <a:endParaRPr lang="en-US" altLang="ja-JP" sz="2400" b="1" dirty="0"/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その他、今後の対応予定</a:t>
            </a: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dirty="0"/>
              <a:t>・</a:t>
            </a:r>
            <a:r>
              <a:rPr lang="ja-JP" altLang="en-US" sz="2400" b="1" dirty="0">
                <a:solidFill>
                  <a:srgbClr val="0000FF"/>
                </a:solidFill>
              </a:rPr>
              <a:t>前処理</a:t>
            </a:r>
            <a:r>
              <a:rPr lang="ja-JP" altLang="en-US" sz="2400" b="1" dirty="0"/>
              <a:t>： データの加工</a:t>
            </a:r>
            <a:br>
              <a:rPr lang="en-US" altLang="ja-JP" sz="2400" b="1" dirty="0"/>
            </a:br>
            <a:r>
              <a:rPr lang="ja-JP" altLang="en-US" sz="2400" b="1" dirty="0"/>
              <a:t>　　欠落データの処理</a:t>
            </a:r>
            <a:br>
              <a:rPr lang="en-US" altLang="ja-JP" sz="2400" b="1" dirty="0"/>
            </a:br>
            <a:r>
              <a:rPr lang="ja-JP" altLang="en-US" sz="2400" b="1" dirty="0"/>
              <a:t>　　カテゴリー変数の量的変数化</a:t>
            </a:r>
            <a:br>
              <a:rPr lang="en-US" altLang="ja-JP" sz="2400" b="1" dirty="0"/>
            </a:br>
            <a:r>
              <a:rPr lang="ja-JP" altLang="en-US" sz="2400" b="1" dirty="0"/>
              <a:t>　　記述子、データの選択（分類、クラスター化）</a:t>
            </a:r>
            <a:br>
              <a:rPr lang="en-US" altLang="ja-JP" sz="2400" b="1" dirty="0"/>
            </a:br>
            <a:r>
              <a:rPr lang="ja-JP" altLang="en-US" sz="2400" b="1" dirty="0"/>
              <a:t>・</a:t>
            </a:r>
            <a:r>
              <a:rPr lang="ja-JP" altLang="en-US" sz="2400" b="1" dirty="0">
                <a:solidFill>
                  <a:srgbClr val="0000FF"/>
                </a:solidFill>
              </a:rPr>
              <a:t>解析</a:t>
            </a:r>
            <a:r>
              <a:rPr lang="en-US" altLang="ja-JP" sz="2400" b="1" dirty="0"/>
              <a:t>:</a:t>
            </a:r>
            <a:r>
              <a:rPr lang="ja-JP" altLang="en-US" sz="2400" b="1" dirty="0"/>
              <a:t> 複数目的関数への対応</a:t>
            </a: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400" b="1" dirty="0"/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・ チュートリアルの配布プログラムの更新は</a:t>
            </a:r>
            <a:br>
              <a:rPr lang="en-US" altLang="ja-JP" sz="2000" b="1" dirty="0">
                <a:solidFill>
                  <a:srgbClr val="FF0000"/>
                </a:solidFill>
              </a:rPr>
            </a:br>
            <a:r>
              <a:rPr lang="ja-JP" altLang="en-US" sz="2000" b="1" dirty="0">
                <a:solidFill>
                  <a:srgbClr val="FF0000"/>
                </a:solidFill>
              </a:rPr>
              <a:t>　第５回チュートリアルでの修正をもって終了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>
                <a:solidFill>
                  <a:srgbClr val="FF0000"/>
                </a:solidFill>
              </a:rPr>
              <a:t>・ その後は</a:t>
            </a:r>
            <a:r>
              <a:rPr lang="en-US" altLang="ja-JP" sz="2000" b="1" dirty="0">
                <a:solidFill>
                  <a:srgbClr val="FF0000"/>
                </a:solidFill>
              </a:rPr>
              <a:t>D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2</a:t>
            </a:r>
            <a:r>
              <a:rPr lang="en-US" altLang="ja-JP" sz="2000" b="1" dirty="0">
                <a:solidFill>
                  <a:srgbClr val="FF0000"/>
                </a:solidFill>
              </a:rPr>
              <a:t>MatE</a:t>
            </a:r>
            <a:r>
              <a:rPr lang="ja-JP" altLang="en-US" sz="2000" b="1" dirty="0">
                <a:solidFill>
                  <a:srgbClr val="FF0000"/>
                </a:solidFill>
              </a:rPr>
              <a:t>プログラム</a:t>
            </a:r>
            <a:r>
              <a:rPr lang="en-US" altLang="ja-JP" sz="2000" b="1" dirty="0">
                <a:solidFill>
                  <a:srgbClr val="FF0000"/>
                </a:solidFill>
              </a:rPr>
              <a:t>Web</a:t>
            </a:r>
            <a:r>
              <a:rPr lang="ja-JP" altLang="en-US" sz="2000" b="1" dirty="0">
                <a:solidFill>
                  <a:srgbClr val="FF0000"/>
                </a:solidFill>
              </a:rPr>
              <a:t>で非定期に更新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カテゴリー変数 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(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質的変数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)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135924" y="657782"/>
            <a:ext cx="8920880" cy="622554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記述子 </a:t>
            </a:r>
            <a:r>
              <a:rPr lang="en-US" altLang="ja-JP" sz="2000" b="1" dirty="0"/>
              <a:t>(</a:t>
            </a:r>
            <a:r>
              <a:rPr lang="ja-JP" altLang="en-US" sz="2000" b="1" dirty="0"/>
              <a:t>および目的関数</a:t>
            </a:r>
            <a:r>
              <a:rPr lang="en-US" altLang="ja-JP" sz="2000" b="1" dirty="0"/>
              <a:t>)</a:t>
            </a:r>
            <a:r>
              <a:rPr lang="ja-JP" altLang="en-US" sz="2000" b="1" dirty="0"/>
              <a:t> の種類</a:t>
            </a:r>
            <a:endParaRPr lang="en-US" altLang="ja-JP" sz="2000" b="1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b="1" dirty="0"/>
              <a:t>量的変数</a:t>
            </a:r>
            <a:r>
              <a:rPr lang="en-US" altLang="ja-JP" sz="2000" b="1" dirty="0"/>
              <a:t>:</a:t>
            </a:r>
            <a:r>
              <a:rPr lang="ja-JP" altLang="en-US" sz="2000" b="1" dirty="0"/>
              <a:t> 数値で大小関係が定義されている</a:t>
            </a:r>
            <a:endParaRPr lang="en-US" altLang="ja-JP" sz="2000" b="1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ja-JP" sz="2000" b="1" dirty="0"/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ja-JP" altLang="en-US" sz="2000" b="1" dirty="0"/>
              <a:t>質的変数 </a:t>
            </a:r>
            <a:r>
              <a:rPr lang="en-US" altLang="ja-JP" sz="2000" b="1" dirty="0"/>
              <a:t>(</a:t>
            </a:r>
            <a:r>
              <a:rPr lang="ja-JP" altLang="en-US" sz="2000" b="1" dirty="0"/>
              <a:t>カテゴリー変数</a:t>
            </a:r>
            <a:r>
              <a:rPr lang="en-US" altLang="ja-JP" sz="2000" b="1" dirty="0"/>
              <a:t>):</a:t>
            </a:r>
            <a:r>
              <a:rPr lang="ja-JP" altLang="en-US" sz="2000" b="1" dirty="0"/>
              <a:t> 大小関係がない。</a:t>
            </a:r>
            <a:br>
              <a:rPr lang="en-US" altLang="ja-JP" sz="2000" b="1" dirty="0"/>
            </a:br>
            <a:r>
              <a:rPr lang="ja-JP" altLang="en-US" sz="2000" b="1" dirty="0"/>
              <a:t>　質的変数の値毎に </a:t>
            </a:r>
            <a:r>
              <a:rPr lang="en-US" altLang="ja-JP" sz="2000" b="1" dirty="0"/>
              <a:t>0</a:t>
            </a:r>
            <a:r>
              <a:rPr lang="ja-JP" altLang="en-US" sz="2000" b="1" dirty="0"/>
              <a:t> か </a:t>
            </a:r>
            <a:r>
              <a:rPr lang="en-US" altLang="ja-JP" sz="2000" b="1" dirty="0"/>
              <a:t>1</a:t>
            </a:r>
            <a:r>
              <a:rPr lang="ja-JP" altLang="en-US" sz="2000" b="1" dirty="0"/>
              <a:t> かを割り当てる</a:t>
            </a:r>
            <a:br>
              <a:rPr lang="en-US" altLang="ja-JP" sz="2000" b="1" dirty="0"/>
            </a:br>
            <a:r>
              <a:rPr lang="ja-JP" altLang="en-US" sz="2000" b="1" dirty="0"/>
              <a:t>　“質的変数の異なる値の和” だけ記述子が増える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>
                <a:solidFill>
                  <a:srgbClr val="0000FF"/>
                </a:solidFill>
              </a:rPr>
              <a:t>連続関数の回帰 </a:t>
            </a:r>
            <a:r>
              <a:rPr lang="en-US" altLang="ja-JP" sz="2000" b="1" dirty="0">
                <a:solidFill>
                  <a:srgbClr val="0000FF"/>
                </a:solidFill>
              </a:rPr>
              <a:t>(</a:t>
            </a:r>
            <a:r>
              <a:rPr lang="ja-JP" altLang="en-US" sz="2000" b="1" dirty="0">
                <a:solidFill>
                  <a:srgbClr val="0000FF"/>
                </a:solidFill>
              </a:rPr>
              <a:t>線形回帰、</a:t>
            </a:r>
            <a:r>
              <a:rPr lang="en-US" altLang="ja-JP" sz="2000" b="1" dirty="0">
                <a:solidFill>
                  <a:srgbClr val="0000FF"/>
                </a:solidFill>
              </a:rPr>
              <a:t>MLP</a:t>
            </a:r>
            <a:r>
              <a:rPr lang="ja-JP" altLang="en-US" sz="2000" b="1" dirty="0">
                <a:solidFill>
                  <a:srgbClr val="0000FF"/>
                </a:solidFill>
              </a:rPr>
              <a:t>、</a:t>
            </a:r>
            <a:r>
              <a:rPr lang="en-US" altLang="ja-JP" sz="2000" b="1" dirty="0">
                <a:solidFill>
                  <a:srgbClr val="0000FF"/>
                </a:solidFill>
              </a:rPr>
              <a:t>GP</a:t>
            </a:r>
            <a:r>
              <a:rPr lang="ja-JP" altLang="en-US" sz="2000" b="1" dirty="0">
                <a:solidFill>
                  <a:srgbClr val="0000FF"/>
                </a:solidFill>
              </a:rPr>
              <a:t>など</a:t>
            </a:r>
            <a:r>
              <a:rPr lang="en-US" altLang="ja-JP" sz="2000" b="1" dirty="0">
                <a:solidFill>
                  <a:srgbClr val="0000FF"/>
                </a:solidFill>
              </a:rPr>
              <a:t>)</a:t>
            </a:r>
            <a:r>
              <a:rPr lang="ja-JP" altLang="en-US" sz="2000" b="1" dirty="0">
                <a:solidFill>
                  <a:srgbClr val="0000FF"/>
                </a:solidFill>
              </a:rPr>
              <a:t> にカテゴリー変数を入れる</a:t>
            </a:r>
            <a:r>
              <a:rPr lang="ja-JP" altLang="en-US" sz="2000" b="1" dirty="0"/>
              <a:t>と</a:t>
            </a:r>
            <a:r>
              <a:rPr lang="en-US" altLang="ja-JP" sz="2000" b="1" dirty="0"/>
              <a:t>:</a:t>
            </a:r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カテゴリー変数同志を連続関数でつなごうとするが、そもそもそんな関係はない 　　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　　　</a:t>
            </a:r>
            <a:r>
              <a:rPr lang="en-US" altLang="ja-JP" sz="2000" b="1" dirty="0"/>
              <a:t>=&gt;</a:t>
            </a:r>
            <a:r>
              <a:rPr lang="ja-JP" altLang="en-US" sz="2000" b="1" dirty="0"/>
              <a:t> 問題を複雑にするだけ。</a:t>
            </a:r>
            <a:br>
              <a:rPr lang="en-US" altLang="ja-JP" sz="2000" b="1" dirty="0"/>
            </a:br>
            <a:r>
              <a:rPr lang="ja-JP" altLang="en-US" sz="2000" b="1" dirty="0"/>
              <a:t>　　　　　</a:t>
            </a:r>
            <a:r>
              <a:rPr lang="ja-JP" altLang="en-US" sz="2000" b="1" dirty="0">
                <a:solidFill>
                  <a:srgbClr val="0000FF"/>
                </a:solidFill>
              </a:rPr>
              <a:t>カテゴリー変数の組ごとに別の回帰を行っても結果は同じ</a:t>
            </a:r>
            <a:br>
              <a:rPr lang="en-US" altLang="ja-JP" sz="2000" b="1" dirty="0">
                <a:solidFill>
                  <a:srgbClr val="0000FF"/>
                </a:solidFill>
              </a:rPr>
            </a:br>
            <a:r>
              <a:rPr lang="en-US" altLang="ja-JP" sz="2000" dirty="0"/>
              <a:t>	</a:t>
            </a:r>
            <a:r>
              <a:rPr lang="ja-JP" altLang="en-US" sz="2000" dirty="0"/>
              <a:t>　原子種などを入れる場合、</a:t>
            </a:r>
            <a:br>
              <a:rPr lang="en-US" altLang="ja-JP" sz="2000" dirty="0"/>
            </a:br>
            <a:r>
              <a:rPr lang="ja-JP" altLang="en-US" sz="2000" dirty="0"/>
              <a:t>　　　　　　 電子配置、族、周期などで置き換えれば量的変数として扱える</a:t>
            </a:r>
            <a:endParaRPr lang="en-US" altLang="ja-JP" sz="2000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カテゴリー変数が多い場合は、すべての組み合わせの回帰を人力でやるのは</a:t>
            </a:r>
            <a:br>
              <a:rPr lang="en-US" altLang="ja-JP" sz="2000" b="1" dirty="0"/>
            </a:br>
            <a:r>
              <a:rPr lang="ja-JP" altLang="en-US" sz="2000" b="1" dirty="0"/>
              <a:t>無理がある ＝＞ 記述子に入れる。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・ </a:t>
            </a:r>
            <a:r>
              <a:rPr lang="ja-JP" altLang="en-US" sz="2000" b="1" dirty="0">
                <a:solidFill>
                  <a:srgbClr val="0000FF"/>
                </a:solidFill>
              </a:rPr>
              <a:t>カテゴリー変数を入れる場合は分類器 </a:t>
            </a:r>
            <a:r>
              <a:rPr lang="en-US" altLang="ja-JP" sz="2000" b="1" dirty="0">
                <a:solidFill>
                  <a:srgbClr val="0000FF"/>
                </a:solidFill>
              </a:rPr>
              <a:t>(</a:t>
            </a:r>
            <a:r>
              <a:rPr lang="ja-JP" altLang="en-US" sz="2000" b="1" dirty="0">
                <a:solidFill>
                  <a:srgbClr val="0000FF"/>
                </a:solidFill>
              </a:rPr>
              <a:t>ランダムフォレストなど</a:t>
            </a:r>
            <a:r>
              <a:rPr lang="en-US" altLang="ja-JP" sz="2000" b="1" dirty="0">
                <a:solidFill>
                  <a:srgbClr val="0000FF"/>
                </a:solidFill>
              </a:rPr>
              <a:t>)</a:t>
            </a:r>
            <a:r>
              <a:rPr lang="ja-JP" altLang="en-US" sz="2000" b="1" dirty="0">
                <a:solidFill>
                  <a:srgbClr val="0000FF"/>
                </a:solidFill>
              </a:rPr>
              <a:t> ベースの方が</a:t>
            </a:r>
            <a:br>
              <a:rPr lang="en-US" altLang="ja-JP" sz="2000" b="1" dirty="0">
                <a:solidFill>
                  <a:srgbClr val="0000FF"/>
                </a:solidFill>
              </a:rPr>
            </a:br>
            <a:r>
              <a:rPr lang="ja-JP" altLang="en-US" sz="2000" b="1" dirty="0">
                <a:solidFill>
                  <a:srgbClr val="0000FF"/>
                </a:solidFill>
              </a:rPr>
              <a:t>　整合性が高い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136164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カテゴリー変数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ダミー変数化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2" name="オブジェクト 2">
            <a:extLst>
              <a:ext uri="{FF2B5EF4-FFF2-40B4-BE49-F238E27FC236}">
                <a16:creationId xmlns:a16="http://schemas.microsoft.com/office/drawing/2014/main" id="{654C3802-9AA2-21DF-4DDA-5763061DE0EC}"/>
              </a:ext>
            </a:extLst>
          </p:cNvPr>
          <p:cNvSpPr txBox="1"/>
          <p:nvPr/>
        </p:nvSpPr>
        <p:spPr bwMode="auto">
          <a:xfrm>
            <a:off x="135924" y="657782"/>
            <a:ext cx="8920880" cy="5961849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質的変数を量的変数に変換する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　　　　　　　　　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質的変数　　　　　　　　　　　　　　　　　　ダミー変数化</a:t>
            </a: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000" b="1" dirty="0"/>
              <a:t>　　　　　　　　　　　　　　　　　　　　　</a:t>
            </a:r>
            <a:r>
              <a:rPr lang="ja-JP" altLang="en-US" sz="2000" b="1" dirty="0">
                <a:solidFill>
                  <a:srgbClr val="FF0000"/>
                </a:solidFill>
              </a:rPr>
              <a:t>注意</a:t>
            </a:r>
            <a:r>
              <a:rPr lang="en-US" altLang="ja-JP" sz="2000" b="1" dirty="0">
                <a:solidFill>
                  <a:srgbClr val="FF0000"/>
                </a:solidFill>
              </a:rPr>
              <a:t>:</a:t>
            </a:r>
            <a:r>
              <a:rPr lang="ja-JP" altLang="en-US" sz="2000" b="1" dirty="0">
                <a:solidFill>
                  <a:srgbClr val="FF0000"/>
                </a:solidFill>
              </a:rPr>
              <a:t> 多重共線性</a:t>
            </a:r>
            <a:br>
              <a:rPr lang="en-US" altLang="ja-JP" sz="2000" b="1" dirty="0"/>
            </a:br>
            <a:r>
              <a:rPr lang="ja-JP" altLang="en-US" sz="2000" b="1" dirty="0"/>
              <a:t>　　　　　　　　　　　　　　　　　　　　　　　　　ダミー変数４つのうち独立なのは３つだけ</a:t>
            </a:r>
            <a:br>
              <a:rPr lang="en-US" altLang="ja-JP" sz="2000" b="1" dirty="0"/>
            </a:br>
            <a:r>
              <a:rPr lang="ja-JP" altLang="en-US" b="1" i="1" dirty="0"/>
              <a:t>　　　　　　　　　　　　　　　　　　　　　　　　　　　　　朝、昼、夕方のいずれもが０であれば、</a:t>
            </a:r>
            <a:br>
              <a:rPr lang="en-US" altLang="ja-JP" b="1" i="1" dirty="0"/>
            </a:br>
            <a:r>
              <a:rPr lang="ja-JP" altLang="en-US" b="1" i="1" dirty="0"/>
              <a:t>　　　　　　　　　　　　　　　　　　　　　　　　　　　　　夜であると決まってしまう</a:t>
            </a:r>
            <a:endParaRPr lang="en-US" altLang="ja-JP" b="1" i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400" b="1" i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2400" b="1" i="1" dirty="0"/>
              <a:t>　　　　　　　　　　　　　　　　　　</a:t>
            </a:r>
            <a:r>
              <a:rPr lang="ja-JP" altLang="en-US" sz="2400" b="1" dirty="0"/>
              <a:t>ダミー変数としては </a:t>
            </a:r>
            <a:br>
              <a:rPr lang="en-US" altLang="ja-JP" sz="2400" b="1" dirty="0"/>
            </a:br>
            <a:r>
              <a:rPr lang="ja-JP" altLang="en-US" sz="2400" b="1" dirty="0"/>
              <a:t>　　　　　　　　　　　　　　　　　　</a:t>
            </a:r>
            <a:r>
              <a:rPr lang="ja-JP" altLang="en-US" sz="2400" b="1" dirty="0">
                <a:solidFill>
                  <a:srgbClr val="0000FF"/>
                </a:solidFill>
              </a:rPr>
              <a:t>昼、夕方、夜 の３つのみを使う</a:t>
            </a:r>
            <a:endParaRPr lang="en-US" altLang="ja-JP" sz="2400" b="1" dirty="0">
              <a:solidFill>
                <a:srgbClr val="0000FF"/>
              </a:solidFill>
            </a:endParaRPr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b="1" i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  <a:p>
            <a:pPr marR="0" lvl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ja-JP" sz="2000" b="1" dirty="0"/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F22A97B7-D3FB-87BF-6473-16DA82E74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143443"/>
              </p:ext>
            </p:extLst>
          </p:nvPr>
        </p:nvGraphicFramePr>
        <p:xfrm>
          <a:off x="398585" y="1811215"/>
          <a:ext cx="187569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846">
                  <a:extLst>
                    <a:ext uri="{9D8B030D-6E8A-4147-A177-3AD203B41FA5}">
                      <a16:colId xmlns:a16="http://schemas.microsoft.com/office/drawing/2014/main" val="2770108577"/>
                    </a:ext>
                  </a:extLst>
                </a:gridCol>
                <a:gridCol w="937846">
                  <a:extLst>
                    <a:ext uri="{9D8B030D-6E8A-4147-A177-3AD203B41FA5}">
                      <a16:colId xmlns:a16="http://schemas.microsoft.com/office/drawing/2014/main" val="15598238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Index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1800" b="1" dirty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112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100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777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夕方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131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117945"/>
                  </a:ext>
                </a:extLst>
              </a:tr>
            </a:tbl>
          </a:graphicData>
        </a:graphic>
      </p:graphicFrame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F1D2CB9-7CC3-6590-78F1-15A4344E1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428684"/>
              </p:ext>
            </p:extLst>
          </p:nvPr>
        </p:nvGraphicFramePr>
        <p:xfrm>
          <a:off x="3931138" y="1769456"/>
          <a:ext cx="424069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153">
                  <a:extLst>
                    <a:ext uri="{9D8B030D-6E8A-4147-A177-3AD203B41FA5}">
                      <a16:colId xmlns:a16="http://schemas.microsoft.com/office/drawing/2014/main" val="3269067490"/>
                    </a:ext>
                  </a:extLst>
                </a:gridCol>
                <a:gridCol w="1195754">
                  <a:extLst>
                    <a:ext uri="{9D8B030D-6E8A-4147-A177-3AD203B41FA5}">
                      <a16:colId xmlns:a16="http://schemas.microsoft.com/office/drawing/2014/main" val="3345772023"/>
                    </a:ext>
                  </a:extLst>
                </a:gridCol>
                <a:gridCol w="930031">
                  <a:extLst>
                    <a:ext uri="{9D8B030D-6E8A-4147-A177-3AD203B41FA5}">
                      <a16:colId xmlns:a16="http://schemas.microsoft.com/office/drawing/2014/main" val="3625169306"/>
                    </a:ext>
                  </a:extLst>
                </a:gridCol>
                <a:gridCol w="1020756">
                  <a:extLst>
                    <a:ext uri="{9D8B030D-6E8A-4147-A177-3AD203B41FA5}">
                      <a16:colId xmlns:a16="http://schemas.microsoft.com/office/drawing/2014/main" val="528417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夕方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526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094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184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192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06762"/>
                  </a:ext>
                </a:extLst>
              </a:tr>
            </a:tbl>
          </a:graphicData>
        </a:graphic>
      </p:graphicFrame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356B649C-73C8-CAE8-F59C-2F1F5E17177A}"/>
              </a:ext>
            </a:extLst>
          </p:cNvPr>
          <p:cNvCxnSpPr>
            <a:cxnSpLocks/>
          </p:cNvCxnSpPr>
          <p:nvPr/>
        </p:nvCxnSpPr>
        <p:spPr>
          <a:xfrm>
            <a:off x="1336431" y="1555262"/>
            <a:ext cx="291513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11C2D8-B97D-B9C9-A9CE-7E12FDA01677}"/>
              </a:ext>
            </a:extLst>
          </p:cNvPr>
          <p:cNvSpPr txBox="1"/>
          <p:nvPr/>
        </p:nvSpPr>
        <p:spPr>
          <a:xfrm>
            <a:off x="135924" y="4762255"/>
            <a:ext cx="3318476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altLang="ja-JP" sz="1800" b="1" dirty="0"/>
              <a:t>Pandas</a:t>
            </a:r>
            <a:r>
              <a:rPr lang="ja-JP" altLang="en-US" sz="1800" b="1" dirty="0"/>
              <a:t>でデータフレーム </a:t>
            </a:r>
            <a:r>
              <a:rPr lang="en-US" altLang="ja-JP" sz="1800" b="1" dirty="0" err="1"/>
              <a:t>df</a:t>
            </a:r>
            <a:r>
              <a:rPr lang="en-US" altLang="ja-JP" sz="1800" b="1" dirty="0"/>
              <a:t> </a:t>
            </a:r>
            <a:r>
              <a:rPr lang="ja-JP" altLang="en-US" sz="1800" b="1" dirty="0"/>
              <a:t>を</a:t>
            </a:r>
            <a:br>
              <a:rPr lang="en-US" altLang="ja-JP" sz="1800" b="1" dirty="0"/>
            </a:br>
            <a:r>
              <a:rPr lang="ja-JP" altLang="en-US" sz="1800" b="1" dirty="0"/>
              <a:t>ダミー化して </a:t>
            </a:r>
            <a:r>
              <a:rPr lang="en-US" altLang="ja-JP" sz="1800" b="1" dirty="0" err="1"/>
              <a:t>df_dum</a:t>
            </a:r>
            <a:r>
              <a:rPr lang="ja-JP" altLang="en-US" sz="1800" b="1" dirty="0"/>
              <a:t> に返す</a:t>
            </a:r>
            <a:br>
              <a:rPr lang="en-US" altLang="ja-JP" sz="1800" b="1" dirty="0"/>
            </a:br>
            <a:r>
              <a:rPr lang="ja-JP" altLang="en-US" sz="1800" b="1" dirty="0"/>
              <a:t>プログラム</a:t>
            </a:r>
            <a:endParaRPr lang="en-US" altLang="ja-JP" sz="1800" b="1" dirty="0"/>
          </a:p>
          <a:p>
            <a:endParaRPr lang="en-US" altLang="ja-JP" sz="1400" dirty="0"/>
          </a:p>
          <a:p>
            <a:r>
              <a:rPr lang="en-US" altLang="ja-JP" sz="1400" dirty="0" err="1"/>
              <a:t>df_dum</a:t>
            </a:r>
            <a:r>
              <a:rPr lang="en-US" altLang="ja-JP" sz="1400" dirty="0"/>
              <a:t> = </a:t>
            </a:r>
            <a:r>
              <a:rPr lang="en-US" altLang="ja-JP" sz="1400" dirty="0" err="1"/>
              <a:t>pandas.get_dummies</a:t>
            </a:r>
            <a:r>
              <a:rPr lang="en-US" altLang="ja-JP" sz="1400" dirty="0"/>
              <a:t>(data = </a:t>
            </a:r>
            <a:r>
              <a:rPr lang="en-US" altLang="ja-JP" sz="1400" dirty="0" err="1"/>
              <a:t>df</a:t>
            </a:r>
            <a:r>
              <a:rPr lang="en-US" altLang="ja-JP" sz="1400" dirty="0"/>
              <a:t>, </a:t>
            </a:r>
            <a:br>
              <a:rPr lang="en-US" altLang="ja-JP" sz="1400" dirty="0"/>
            </a:br>
            <a:r>
              <a:rPr lang="ja-JP" altLang="en-US" sz="1400" dirty="0"/>
              <a:t>                         </a:t>
            </a:r>
            <a:r>
              <a:rPr lang="en-US" altLang="ja-JP" sz="1400" dirty="0" err="1">
                <a:solidFill>
                  <a:srgbClr val="0000FF"/>
                </a:solidFill>
              </a:rPr>
              <a:t>drop_first</a:t>
            </a:r>
            <a:r>
              <a:rPr lang="en-US" altLang="ja-JP" sz="1400" dirty="0">
                <a:solidFill>
                  <a:srgbClr val="0000FF"/>
                </a:solidFill>
              </a:rPr>
              <a:t> = True</a:t>
            </a:r>
            <a:r>
              <a:rPr lang="en-US" altLang="ja-JP" sz="1400" dirty="0"/>
              <a:t>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3171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5EA916-10E8-4AA1-C0C2-D9AA3400A65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6"/>
              <p:cNvSpPr txBox="1">
                <a:spLocks noChangeArrowheads="1"/>
              </p:cNvSpPr>
              <p:nvPr/>
            </p:nvSpPr>
            <p:spPr bwMode="auto">
              <a:xfrm>
                <a:off x="0" y="1"/>
                <a:ext cx="9144000" cy="6857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defPPr>
                  <a:defRPr lang="ja-JP"/>
                </a:defPPr>
                <a:lvl1pPr marR="0" lvl="0" indent="0" algn="ctr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3200" b="1" i="0" u="none" strike="noStrike" kern="0" cap="none" spc="0" normalizeH="0" baseline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j-cs"/>
                  </a:defRPr>
                </a:lvl1pPr>
                <a:lvl2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r>
                  <a:rPr lang="ja-JP" altLang="en-US" dirty="0"/>
                  <a:t>最小二乗法から</a:t>
                </a:r>
                <a:endParaRPr lang="en-US" altLang="ja-JP" dirty="0"/>
              </a:p>
              <a:p>
                <a:r>
                  <a:rPr lang="ja-JP" altLang="en-US" dirty="0"/>
                  <a:t>機械学習 </a:t>
                </a:r>
                <a:r>
                  <a:rPr lang="en-US" altLang="ja-JP" dirty="0"/>
                  <a:t>(</a:t>
                </a:r>
                <a:r>
                  <a:rPr lang="ja-JP" altLang="en-US" dirty="0"/>
                  <a:t>線形回帰</a:t>
                </a:r>
                <a:r>
                  <a:rPr lang="en-US" altLang="ja-JP" dirty="0"/>
                  <a:t>)</a:t>
                </a:r>
                <a:r>
                  <a:rPr lang="ja-JP" altLang="en-US" dirty="0"/>
                  <a:t> へ</a:t>
                </a:r>
                <a:endParaRPr lang="en-US" altLang="ja-JP" dirty="0"/>
              </a:p>
              <a:p>
                <a:endParaRPr lang="en-US" altLang="ja-JP" dirty="0"/>
              </a:p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b="0" kern="1200" dirty="0">
                    <a:solidFill>
                      <a:srgbClr val="000000"/>
                    </a:solidFill>
                  </a:rPr>
                  <a:t>モデル</a:t>
                </a:r>
                <a:r>
                  <a:rPr lang="en-US" altLang="ja-JP" sz="2400" b="0" kern="1200" dirty="0">
                    <a:solidFill>
                      <a:srgbClr val="000000"/>
                    </a:solidFill>
                  </a:rPr>
                  <a:t>:</a:t>
                </a:r>
                <a:r>
                  <a:rPr lang="ja-JP" altLang="en-US" sz="2400" b="0" kern="12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4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r>
                  <a:rPr kumimoji="1" lang="ja-JP" alt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kumimoji="1" lang="en-US" altLang="ja-JP" sz="24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lvl="0">
                  <a:lnSpc>
                    <a:spcPct val="120000"/>
                  </a:lnSpc>
                  <a:defRPr/>
                </a:pPr>
                <a:endParaRPr lang="en-US" altLang="ja-JP" sz="24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lvl="0"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</m:d>
                          </m:sup>
                        </m:sSup>
                      </m:e>
                      <m:sub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altLang="ja-JP" sz="2400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lang="en-US" altLang="ja-JP" sz="2400" i="1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j</a:t>
                </a:r>
                <a:r>
                  <a:rPr lang="ja-JP" altLang="en-US" sz="2400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番目のデータの</a:t>
                </a:r>
                <a:r>
                  <a:rPr lang="en-US" altLang="ja-JP" sz="2400" i="1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k</a:t>
                </a:r>
                <a:r>
                  <a:rPr lang="ja-JP" altLang="en-US" sz="2400" kern="1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番目の記述子</a:t>
                </a:r>
                <a:endParaRPr lang="en-US" altLang="ja-JP" sz="2400" kern="1200" dirty="0">
                  <a:solidFill>
                    <a:srgbClr val="FF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lvl="0">
                  <a:lnSpc>
                    <a:spcPct val="12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⋯,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</m:oMath>
                  </m:oMathPara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⋯,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  <a:defRPr/>
                </a:pPr>
                <a:endParaRPr lang="en-US" altLang="ja-JP" sz="2400" b="0" dirty="0">
                  <a:solidFill>
                    <a:srgbClr val="00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ja-JP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ja-JP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ja-JP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ja-JP" sz="2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sup>
                        <m:d>
                          <m:d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p>
                    </m:sSup>
                    <m:r>
                      <a:rPr lang="en-US" altLang="ja-JP" sz="24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4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4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altLang="ja-JP" sz="2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  <m:sup>
                            <m:d>
                              <m:dPr>
                                <m:ctrlPr>
                                  <a:rPr lang="en-US" altLang="ja-JP" sz="2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r>
                  <a:rPr kumimoji="1" lang="ja-JP" altLang="en-US" sz="24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lang="en-US" altLang="ja-JP" sz="2400" dirty="0"/>
              </a:p>
            </p:txBody>
          </p:sp>
        </mc:Choice>
        <mc:Fallback xmlns="">
          <p:sp>
            <p:nvSpPr>
              <p:cNvPr id="6" name="Rectang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"/>
                <a:ext cx="9144000" cy="6857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571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機械学習</a:t>
            </a:r>
            <a:r>
              <a:rPr lang="en-US" altLang="ja-JP" dirty="0"/>
              <a:t>:</a:t>
            </a:r>
            <a:r>
              <a:rPr lang="ja-JP" altLang="en-US" dirty="0"/>
              <a:t> カーネル法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43379" y="614857"/>
                <a:ext cx="9108504" cy="62431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 lnSpcReduction="10000"/>
              </a:bodyPr>
              <a:lstStyle/>
              <a:p>
                <a:pPr lvl="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モデル </a:t>
                </a:r>
                <a:r>
                  <a:rPr kumimoji="1" lang="en-US" altLang="ja-JP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(</a:t>
                </a:r>
                <a:r>
                  <a:rPr kumimoji="1" lang="ja-JP" altLang="en-US" sz="20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線形回帰</a:t>
                </a:r>
                <a:r>
                  <a:rPr kumimoji="1" lang="en-US" altLang="ja-JP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):</a:t>
                </a:r>
                <a:r>
                  <a:rPr kumimoji="1" lang="ja-JP" alt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r>
                      <a:rPr kumimoji="1" lang="ja-JP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ja-JP" altLang="en-US" sz="20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ja-JP" alt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en-US" altLang="ja-JP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p>
                    <m:r>
                      <a:rPr lang="en-US" altLang="ja-JP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+⋯+</m:t>
                    </m:r>
                    <m:sSub>
                      <m:sSubPr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sSup>
                      <m:sSup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sup>
                    </m:sSup>
                    <m:r>
                      <a:rPr lang="en-US" altLang="ja-JP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ja-JP" altLang="en-US" sz="20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kumimoji="1" lang="en-US" altLang="ja-JP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sSub>
                          <m:sSubPr>
                            <m:ctrlPr>
                              <a:rPr kumimoji="1" lang="ja-JP" altLang="en-US" sz="20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ja-JP" alt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2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p>
                        </m:sSup>
                      </m:e>
                    </m:nary>
                  </m:oMath>
                </a14:m>
                <a:r>
                  <a:rPr kumimoji="1" lang="ja-JP" alt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endParaRPr kumimoji="1" lang="en-US" altLang="ja-JP" sz="20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00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目的関数 </a:t>
                </a:r>
                <a:r>
                  <a:rPr kumimoji="1" lang="en-US" altLang="ja-JP" sz="20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S</a:t>
                </a:r>
                <a:r>
                  <a:rPr kumimoji="1" lang="en-US" altLang="ja-JP" sz="20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ja-JP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ja-JP" altLang="en-US" sz="20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ja-JP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ja-JP" altLang="en-US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ja-JP" altLang="en-US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ja-JP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  <m:e>
                            <m:sSub>
                              <m:sSubPr>
                                <m:ctrlPr>
                                  <a:rPr lang="ja-JP" alt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ja-JP" altLang="en-US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– </m:t>
                        </m:r>
                        <m:r>
                          <m:rPr>
                            <m:nor/>
                          </m:rPr>
                          <a:rPr lang="en-US" altLang="ja-JP" sz="2000" i="1" dirty="0" err="1">
                            <a:solidFill>
                              <a:srgbClr val="000000"/>
                            </a:solidFill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altLang="ja-JP" sz="2000" i="0" baseline="-25000" dirty="0" smtClean="0">
                            <a:solidFill>
                              <a:srgbClr val="000000"/>
                            </a:solidFill>
                          </a:rPr>
                          <m:t>j</m:t>
                        </m:r>
                        <m:r>
                          <m:rPr>
                            <m:nor/>
                          </m:rPr>
                          <a:rPr lang="en-US" altLang="ja-JP" sz="2000" dirty="0">
                            <a:solidFill>
                              <a:srgbClr val="000000"/>
                            </a:solidFill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ja-JP" sz="2000" baseline="30000" dirty="0">
                            <a:solidFill>
                              <a:srgbClr val="000000"/>
                            </a:solidFill>
                          </a:rPr>
                          <m:t>2</m:t>
                        </m:r>
                      </m:e>
                    </m:nary>
                  </m:oMath>
                </a14:m>
                <a:r>
                  <a:rPr kumimoji="1" lang="ja-JP" altLang="en-US" sz="200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</a:rPr>
                  <a:t> を最小化</a:t>
                </a:r>
                <a:endParaRPr kumimoji="1" lang="en-US" altLang="ja-JP" sz="20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1200" i="0" u="none" strike="noStrike" kern="120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解法</a:t>
                </a:r>
                <a:r>
                  <a:rPr lang="en-US" altLang="ja-JP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r>
                  <a:rPr lang="ja-JP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XA=Y</a:t>
                </a:r>
                <a:r>
                  <a:rPr lang="ja-JP" alt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8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) =(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)) </a:t>
                </a:r>
                <a:r>
                  <a:rPr lang="ja-JP" altLang="en-US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を解く</a:t>
                </a:r>
                <a:r>
                  <a:rPr lang="en-US" altLang="ja-JP" sz="28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altLang="ja-JP" sz="14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機械学習</a:t>
                </a:r>
                <a:r>
                  <a:rPr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:r>
                  <a:rPr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回帰、分類、クラスター分析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・・・、要するに「距離」を最小化するアルゴリズム</a:t>
                </a:r>
                <a:r>
                  <a:rPr lang="en-US" altLang="ja-JP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</a:t>
                </a:r>
                <a:endParaRPr lang="en-US" altLang="ja-JP" sz="20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には頻繁に内積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0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𝑿</m:t>
                        </m:r>
                      </m:e>
                      <m:sub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ja-JP" b="1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ja-JP" alt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ja-JP" alt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ja-JP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  <m:r>
                                      <a:rPr lang="ja-JP" altLang="en-US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’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p>
                                <m:d>
                                  <m:dPr>
                                    <m:ctrlP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ja-JP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e>
                                </m:d>
                              </m:sup>
                            </m:sSup>
                          </m:e>
                          <m:sub>
                            <m:r>
                              <a:rPr lang="en-US" altLang="ja-JP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</m:e>
                    </m:nary>
                  </m:oMath>
                </a14:m>
                <a:r>
                  <a:rPr lang="ja-JP" altLang="en-US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</a:t>
                </a:r>
                <a:r>
                  <a:rPr lang="en-US" altLang="ja-JP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</a:t>
                </a:r>
                <a:r>
                  <a:rPr lang="ja-JP" altLang="en-US" sz="2000" b="1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が現れる</a:t>
                </a:r>
                <a:endParaRPr lang="en-US" altLang="ja-JP" sz="2000" b="1" dirty="0"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</a:t>
                </a:r>
                <a:endPara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ja-JP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カーネル法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endParaRPr kumimoji="1" lang="en-US" altLang="ja-JP" sz="2800" b="1" i="0" u="none" strike="noStrike" kern="1200" cap="none" spc="0" normalizeH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/>
                  <a:ea typeface="ＭＳ Ｐゴシック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2800" b="1" dirty="0"/>
                  <a:t>　</a:t>
                </a:r>
                <a14:m>
                  <m:oMath xmlns:m="http://schemas.openxmlformats.org/officeDocument/2006/math">
                    <m:r>
                      <a:rPr lang="en-US" altLang="ja-JP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US" altLang="ja-JP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altLang="ja-JP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ja-JP" alt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ja-JP" sz="28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ja-JP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(</a:t>
                </a:r>
                <a:r>
                  <a:rPr lang="ja-JP" altLang="en-US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記述子の関数ベクトルの内積</a:t>
                </a:r>
                <a:r>
                  <a:rPr lang="en-US" altLang="ja-JP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)</a:t>
                </a:r>
                <a:r>
                  <a:rPr lang="ja-JP" altLang="en-US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を</a:t>
                </a:r>
                <a:br>
                  <a:rPr lang="en-US" altLang="ja-JP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r>
                  <a:rPr lang="ja-JP" altLang="en-US" sz="2800" b="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　他の関数で置き換える</a:t>
                </a:r>
                <a:endParaRPr lang="en-US" altLang="ja-JP" sz="28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8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=&gt; 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8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 </a:t>
                </a:r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カーネル関数</a:t>
                </a:r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1" lang="ja-JP" altLang="en-US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正方行列</a:t>
                </a:r>
                <a:r>
                  <a:rPr kumimoji="1" lang="en-US" altLang="ja-JP" sz="28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</a:t>
                </a:r>
                <a:endParaRPr kumimoji="1" lang="en-US" altLang="ja-JP" sz="280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28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                                                        </a:t>
                </a:r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79" y="614857"/>
                <a:ext cx="9108504" cy="6243142"/>
              </a:xfrm>
              <a:prstGeom prst="rect">
                <a:avLst/>
              </a:prstGeom>
              <a:blipFill>
                <a:blip r:embed="rId3"/>
                <a:stretch>
                  <a:fillRect l="-1205" t="-644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889BD33-80F7-EE1A-6B2B-C482B6F76855}"/>
                  </a:ext>
                </a:extLst>
              </p:cNvPr>
              <p:cNvSpPr txBox="1"/>
              <p:nvPr/>
            </p:nvSpPr>
            <p:spPr>
              <a:xfrm>
                <a:off x="969524" y="3189138"/>
                <a:ext cx="7204952" cy="923651"/>
              </a:xfrm>
              <a:prstGeom prst="rect">
                <a:avLst/>
              </a:prstGeom>
              <a:solidFill>
                <a:srgbClr val="0000FF"/>
              </a:solidFill>
            </p:spPr>
            <p:txBody>
              <a:bodyPr wrap="square" lIns="0" tIns="0" rIns="0" bIns="0">
                <a:spAutoFit/>
              </a:bodyPr>
              <a:lstStyle/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=&gt;</a:t>
                </a:r>
                <a:r>
                  <a:rPr kumimoji="1" lang="ja-JP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lang="en-US" altLang="ja-JP" sz="28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8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ja-JP" sz="2800" b="1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altLang="ja-JP" sz="2800" b="1" i="1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ja-JP" altLang="en-US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を適当な非線形な関数で置き換えれば、</a:t>
                </a:r>
                <a:br>
                  <a:rPr lang="en-US" altLang="ja-JP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ja-JP" altLang="en-US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非線形問題を解ける</a:t>
                </a:r>
                <a:endParaRPr kumimoji="1" lang="en-US" altLang="ja-JP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889BD33-80F7-EE1A-6B2B-C482B6F76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24" y="3189138"/>
                <a:ext cx="7204952" cy="923651"/>
              </a:xfrm>
              <a:prstGeom prst="rect">
                <a:avLst/>
              </a:prstGeom>
              <a:blipFill>
                <a:blip r:embed="rId4"/>
                <a:stretch>
                  <a:fillRect l="-2538" t="-1974" b="-171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0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1"/>
            <a:ext cx="9144000" cy="7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200" b="1" i="0" u="none" strike="noStrike" kern="0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機械学習</a:t>
            </a: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:</a:t>
            </a: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 カーネル法</a:t>
            </a:r>
            <a:endParaRPr kumimoji="1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オブジェクト 2"/>
              <p:cNvSpPr txBox="1"/>
              <p:nvPr/>
            </p:nvSpPr>
            <p:spPr bwMode="auto">
              <a:xfrm>
                <a:off x="31503" y="614857"/>
                <a:ext cx="9108504" cy="28903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カーネル法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:</a:t>
                </a:r>
                <a:endPara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</m:e>
                          <m:sup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𝒌</m:t>
                        </m:r>
                      </m:sub>
                    </m:sSub>
                    <m:r>
                      <a:rPr kumimoji="1" lang="en-US" altLang="ja-JP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1" lang="ja-JP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n-US" altLang="ja-JP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X</m:t>
                        </m:r>
                      </m:e>
                      <m: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𝑘</m:t>
                        </m:r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𝑘</m:t>
                        </m:r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b>
                    </m:sSub>
                  </m:oMath>
                </a14:m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(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記述子のベクトルの内積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)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を</a:t>
                </a:r>
                <a:b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</a:b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　“なんでもいいから適当な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”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他の関数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で置き換える</a:t>
                </a:r>
                <a:endPara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/>
                  <a:cs typeface="+mn-cs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sSup>
                          <m:sSup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</m:e>
                          <m:sup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𝒙</m:t>
                        </m:r>
                      </m:e>
                      <m:sub>
                        <m:r>
                          <a:rPr kumimoji="1" lang="en-US" altLang="ja-JP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𝒌</m:t>
                        </m:r>
                      </m:sub>
                    </m:sSub>
                  </m:oMath>
                </a14:m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=&gt;  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𝑘</m:t>
                    </m:r>
                    <m:d>
                      <m:dPr>
                        <m:ctrlP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  <m:r>
                              <a:rPr kumimoji="1" lang="en-US" altLang="ja-JP" sz="2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b>
                        </m:sSub>
                        <m:r>
                          <a:rPr kumimoji="1" lang="en-US" altLang="ja-JP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𝒙</m:t>
                            </m:r>
                          </m:e>
                          <m:sub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𝒌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: 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カーネル関数</a:t>
                </a:r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r>
                      <a:rPr kumimoji="1" lang="en-US" altLang="ja-JP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𝑝</m:t>
                    </m:r>
                  </m:oMath>
                </a14:m>
                <a:r>
                  <a: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正方行列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)</a:t>
                </a:r>
                <a:b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</a:b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　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必要な条件</a:t>
                </a: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: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 対称性　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ja-JP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16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ja-JP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e>
                    </m:d>
                  </m:oMath>
                </a14:m>
                <a:endParaRPr lang="en-US" altLang="ja-JP" sz="1600" dirty="0">
                  <a:latin typeface="Times New Roman" panose="02020603050405020304" pitchFamily="18" charset="0"/>
                  <a:ea typeface="ＭＳ Ｐゴシック" panose="020B0600070205080204" pitchFamily="50" charset="-128"/>
                </a:endParaRPr>
              </a:p>
              <a:p>
                <a:pPr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　　　　</a:t>
                </a: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　　　  　　 　　　　　正定値性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  <m:sup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r>
                          <m:rPr>
                            <m:nor/>
                          </m:rPr>
                          <a:rPr lang="en-US" altLang="ja-JP" sz="1600" i="1" dirty="0"/>
                          <m:t>a</m:t>
                        </m:r>
                        <m:r>
                          <m:rPr>
                            <m:nor/>
                          </m:rPr>
                          <a:rPr lang="en-US" altLang="ja-JP" sz="1600" baseline="-25000" dirty="0"/>
                          <m:t>k</m:t>
                        </m:r>
                        <m:r>
                          <m:rPr>
                            <m:nor/>
                          </m:rPr>
                          <a:rPr lang="en-US" altLang="ja-JP" sz="1600" baseline="-25000" dirty="0"/>
                          <m:t>′</m:t>
                        </m:r>
                        <m:r>
                          <m:rPr>
                            <m:nor/>
                          </m:rPr>
                          <a:rPr lang="en-US" altLang="ja-JP" sz="1600" i="1" dirty="0"/>
                          <m:t>a</m:t>
                        </m:r>
                        <m:r>
                          <m:rPr>
                            <m:nor/>
                          </m:rPr>
                          <a:rPr lang="en-US" altLang="ja-JP" sz="1600" baseline="-25000" dirty="0"/>
                          <m:t>k</m:t>
                        </m:r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en-US" altLang="ja-JP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en-US" altLang="ja-JP" sz="16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altLang="ja-JP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≥0</m:t>
                    </m:r>
                  </m:oMath>
                </a14:m>
                <a:b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		</a:t>
                </a:r>
                <a14:m>
                  <m:oMath xmlns:m="http://schemas.openxmlformats.org/officeDocument/2006/math">
                    <m:r>
                      <a:rPr lang="en-US" altLang="ja-JP" sz="16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sz="16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ja-JP" sz="1600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</m:sSub>
                      </m:e>
                    </m:d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)(</m:t>
                    </m:r>
                    <m:sSub>
                      <m:sSub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ja-JP" sz="16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) =(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ja-JP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ja-JP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1600" b="1" i="1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altLang="ja-JP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) 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を解いて最小値が得られるための条件</a:t>
                </a:r>
                <a:b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</a:br>
                <a:r>
                  <a:rPr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			</a:t>
                </a:r>
                <a:r>
                  <a:rPr lang="ja-JP" altLang="en-US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</a:rPr>
                  <a:t>カーネルを用いた尤度分布が意味を持つための条件</a:t>
                </a:r>
                <a:r>
                  <a: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                           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" name="オブジェクト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03" y="614857"/>
                <a:ext cx="9108504" cy="2890343"/>
              </a:xfrm>
              <a:prstGeom prst="rect">
                <a:avLst/>
              </a:prstGeom>
              <a:blipFill>
                <a:blip r:embed="rId3"/>
                <a:stretch>
                  <a:fillRect l="-669" t="-844" b="-2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F1D11D1-F2C6-0E50-1DC9-48B8967841DD}"/>
              </a:ext>
            </a:extLst>
          </p:cNvPr>
          <p:cNvSpPr txBox="1"/>
          <p:nvPr/>
        </p:nvSpPr>
        <p:spPr>
          <a:xfrm>
            <a:off x="222315" y="3518411"/>
            <a:ext cx="8726879" cy="1569660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思い出してください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: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機械学習では、予測性能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汎化性能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が確認されれば、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中身がわからなくても、</a:t>
            </a:r>
            <a:b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どのようないいかげんな手順で得たモデルでも利用できる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2C6251D-7E2B-52A1-08B4-F058584BDDF5}"/>
              </a:ext>
            </a:extLst>
          </p:cNvPr>
          <p:cNvSpPr txBox="1"/>
          <p:nvPr/>
        </p:nvSpPr>
        <p:spPr>
          <a:xfrm>
            <a:off x="222315" y="5124884"/>
            <a:ext cx="8726879" cy="1631216"/>
          </a:xfrm>
          <a:prstGeom prst="rect">
            <a:avLst/>
          </a:prstGeom>
          <a:solidFill>
            <a:srgbClr val="0000FF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他の例：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量子化学では分子や結晶の波動関数を展開する「基底関数」は何でもいい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原子の波動関数　スレーター基底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(STO)</a:t>
            </a:r>
            <a:b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ガウス基底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(GTO)</a:t>
            </a:r>
            <a:b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平面波　　球面波　　　　　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4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5169</TotalTime>
  <Words>7996</Words>
  <Application>Microsoft Office PowerPoint</Application>
  <PresentationFormat>画面に合わせる (4:3)</PresentationFormat>
  <Paragraphs>1128</Paragraphs>
  <Slides>68</Slides>
  <Notes>68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68</vt:i4>
      </vt:variant>
    </vt:vector>
  </HeadingPairs>
  <TitlesOfParts>
    <vt:vector size="80" baseType="lpstr">
      <vt:lpstr>ＭＳ Ｐゴシック</vt:lpstr>
      <vt:lpstr>游ゴシック</vt:lpstr>
      <vt:lpstr>Arial</vt:lpstr>
      <vt:lpstr>Calibri</vt:lpstr>
      <vt:lpstr>Calibri Light</vt:lpstr>
      <vt:lpstr>Cambria Math</vt:lpstr>
      <vt:lpstr>Times New Roman</vt:lpstr>
      <vt:lpstr>Verdana</vt:lpstr>
      <vt:lpstr>Office テーマ</vt:lpstr>
      <vt:lpstr>12_標準デザイン</vt:lpstr>
      <vt:lpstr>101_標準デザイン</vt:lpstr>
      <vt:lpstr>13_標準デザイン</vt:lpstr>
      <vt:lpstr>PowerPoint プレゼンテーション</vt:lpstr>
      <vt:lpstr>最新版ファイル</vt:lpstr>
      <vt:lpstr>注意</vt:lpstr>
      <vt:lpstr>PowerPoint プレゼンテーション</vt:lpstr>
      <vt:lpstr>第２回チュートリアル</vt:lpstr>
      <vt:lpstr>第４回チュートリアル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レポートS6点群のステレオ投影</dc:title>
  <dc:creator>神谷利夫</dc:creator>
  <cp:lastModifiedBy>神谷 利夫</cp:lastModifiedBy>
  <cp:revision>314</cp:revision>
  <cp:lastPrinted>2020-04-20T20:05:09Z</cp:lastPrinted>
  <dcterms:created xsi:type="dcterms:W3CDTF">2013-04-22T01:26:47Z</dcterms:created>
  <dcterms:modified xsi:type="dcterms:W3CDTF">2023-02-17T05:33:45Z</dcterms:modified>
</cp:coreProperties>
</file>