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693" r:id="rId2"/>
  </p:sldMasterIdLst>
  <p:notesMasterIdLst>
    <p:notesMasterId r:id="rId29"/>
  </p:notesMasterIdLst>
  <p:sldIdLst>
    <p:sldId id="3965" r:id="rId3"/>
    <p:sldId id="3984" r:id="rId4"/>
    <p:sldId id="3993" r:id="rId5"/>
    <p:sldId id="4006" r:id="rId6"/>
    <p:sldId id="4007" r:id="rId7"/>
    <p:sldId id="4008" r:id="rId8"/>
    <p:sldId id="4009" r:id="rId9"/>
    <p:sldId id="4010" r:id="rId10"/>
    <p:sldId id="4011" r:id="rId11"/>
    <p:sldId id="4012" r:id="rId12"/>
    <p:sldId id="4013" r:id="rId13"/>
    <p:sldId id="3969" r:id="rId14"/>
    <p:sldId id="4018" r:id="rId15"/>
    <p:sldId id="4017" r:id="rId16"/>
    <p:sldId id="272" r:id="rId17"/>
    <p:sldId id="1776" r:id="rId18"/>
    <p:sldId id="4019" r:id="rId19"/>
    <p:sldId id="1768" r:id="rId20"/>
    <p:sldId id="4020" r:id="rId21"/>
    <p:sldId id="1788" r:id="rId22"/>
    <p:sldId id="275" r:id="rId23"/>
    <p:sldId id="4015" r:id="rId24"/>
    <p:sldId id="1743" r:id="rId25"/>
    <p:sldId id="4002" r:id="rId26"/>
    <p:sldId id="4016" r:id="rId27"/>
    <p:sldId id="1760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E920E"/>
    <a:srgbClr val="002060"/>
    <a:srgbClr val="014F97"/>
    <a:srgbClr val="FFFF00"/>
    <a:srgbClr val="FF0066"/>
    <a:srgbClr val="FF7D00"/>
    <a:srgbClr val="FF3EFF"/>
    <a:srgbClr val="E8BC49"/>
    <a:srgbClr val="93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73" autoAdjust="0"/>
    <p:restoredTop sz="95127" autoAdjust="0"/>
  </p:normalViewPr>
  <p:slideViewPr>
    <p:cSldViewPr snapToGrid="0">
      <p:cViewPr varScale="1">
        <p:scale>
          <a:sx n="159" d="100"/>
          <a:sy n="159" d="100"/>
        </p:scale>
        <p:origin x="150" y="540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692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E8F7B-28ED-438E-8C80-84CFFDA28EB9}" type="datetimeFigureOut">
              <a:rPr lang="zh-CN" altLang="en-US" smtClean="0"/>
              <a:t>2022/12/6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8C0C3-4464-4D55-94B5-DAC4AAED0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246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621274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586559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1329527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5537" cy="3702050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467177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759822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63872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7188464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42940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035040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1450519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93547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989268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8053907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691516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0123900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91797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147488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C3348-39E5-4794-A5C8-AE6588455107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227947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294E8-CF56-4848-A3B5-7413B75C715D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4113" cy="3724275"/>
          </a:xfrm>
          <a:solidFill>
            <a:srgbClr val="FFFFFF"/>
          </a:solidFill>
          <a:ln/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562" y="4721186"/>
            <a:ext cx="5444490" cy="447270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408" tIns="42204" rIns="84408" bIns="42204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86441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881804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456759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021586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333752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014207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536594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2813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r" defTabSz="9128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0F6D47-FD9A-4192-AD6E-B9EBDFBDB31E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rPr>
              <a:pPr marL="0" marR="0" lvl="0" indent="0" algn="r" defTabSz="9128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itchFamily="50" charset="-128"/>
              <a:cs typeface="+mn-cs"/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4775" y="555625"/>
            <a:ext cx="3700463" cy="2776538"/>
          </a:xfrm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226519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99207-A22D-4C0B-8BC6-0A450BE7DC24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067138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940E7A-912F-41C1-BF35-14C8FF108CE7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126784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AF57D0-4F26-4BA8-BA24-6AEA5CF165BE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5506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FFD452-D6C8-4457-A19E-BCF2A28B9538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9269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E8D5A7-90A5-43E6-BC84-F2A5DAED5572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7827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6122855-7AB7-4449-A8D9-C0157CACEAEE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3689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A155AB-EE5D-4017-BD2F-761123675B13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2646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835C93-6F7B-4FFF-A0D0-0249924A8BF6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8394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790678-006A-49DA-B114-4E72D9E1EFB5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62452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BB8063-A1F4-4332-9D28-38051B08A828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11369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C2B2A1-F09E-4708-B99D-A56FC476FA2C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10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3FC073-8E43-4A27-BC9F-D283EADCF086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3531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A07E3D1-6DFB-4869-9E2F-A54C9297DC62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97728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545FA-44DC-4929-B83A-12C3235F082E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6700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9D5394-D96E-45CD-AB8A-6F0716746D70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496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634A21-2771-4A8E-B948-BC987F9A10EE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047074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B5A94D-BEFC-47F2-ADD9-CC1CDE86D830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835986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BCA061-458E-441E-BCEC-B7AB8E52ABFF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118386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569594-6B2C-4AE0-AD8D-E8464A0C5F91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229108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C55A36-BB40-443C-9791-3BA8CB4CEEB2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277144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AF339D-AEDF-4C4B-BCEA-4EC7967453AC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70809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96F01-06F7-43B2-91C5-9275A55F7CEC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005723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826E72-A05E-4B5E-AEF3-9B9A3E33DAE4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 pitchFamily="50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517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BE128B-FAF9-49F9-B534-D0362DE59A71}" type="slidenum"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0482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0.png"/><Relationship Id="rId7" Type="http://schemas.openxmlformats.org/officeDocument/2006/relationships/image" Target="../media/image15.png"/><Relationship Id="rId12" Type="http://schemas.openxmlformats.org/officeDocument/2006/relationships/image" Target="../media/image19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0.png"/><Relationship Id="rId9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EFC6AF-2E51-4DFE-B04A-5D8DA249BBF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521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bayes_gp_plain.py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2571" y="1046624"/>
            <a:ext cx="8981429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1" lang="ja-JP" altLang="en-US" b="1" dirty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目的</a:t>
            </a:r>
            <a:r>
              <a:rPr kumimoji="1" lang="en-US" altLang="ja-JP" b="1" dirty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:</a:t>
            </a:r>
            <a:r>
              <a:rPr kumimoji="1" lang="ja-JP" altLang="en-US" b="1" dirty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 複数条件 （記述子） と 最適化する物性値 </a:t>
            </a:r>
            <a:r>
              <a:rPr kumimoji="1" lang="en-US" altLang="ja-JP" b="1" dirty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(</a:t>
            </a:r>
            <a:r>
              <a:rPr kumimoji="1" lang="ja-JP" altLang="en-US" b="1" dirty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目的関数</a:t>
            </a:r>
            <a:r>
              <a:rPr kumimoji="1" lang="en-US" altLang="ja-JP" b="1" dirty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kumimoji="1" lang="ja-JP" altLang="en-US" b="1" dirty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 を</a:t>
            </a:r>
            <a:br>
              <a:rPr kumimoji="1" lang="en-US" altLang="ja-JP" b="1" dirty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</a:br>
            <a:r>
              <a:rPr kumimoji="1" lang="ja-JP" altLang="en-US" b="1" dirty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　　　　ガウス過程を用いたベイズ最適化により推定する</a:t>
            </a:r>
            <a:endParaRPr kumimoji="1" lang="en-US" altLang="ja-JP" b="1" dirty="0">
              <a:solidFill>
                <a:srgbClr val="FF0000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1" lang="en-US" altLang="ja-JP" b="1" dirty="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(</a:t>
            </a:r>
            <a:r>
              <a:rPr kumimoji="1" lang="en-US" altLang="ja-JP" b="1" dirty="0" err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i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) usage: python bayes_gp_plain.py </a:t>
            </a:r>
            <a:r>
              <a:rPr kumimoji="1" lang="en-US" altLang="ja-JP" b="1" dirty="0" err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infile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kumimoji="1" lang="en-US" altLang="ja-JP" b="1" dirty="0" err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max_num_probes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kumimoji="1" lang="en-US" altLang="ja-JP" b="1" dirty="0" err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num_rand_basis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kumimoji="1" lang="en-US" altLang="ja-JP" b="1" dirty="0" err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score_mode</a:t>
            </a:r>
            <a:r>
              <a:rPr kumimoji="1" lang="ja-JP" altLang="en-US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interval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            </a:t>
            </a:r>
            <a:r>
              <a:rPr kumimoji="1" lang="en-US" altLang="ja-JP" b="1" dirty="0" err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max_num_probes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: Use a number to reach convergence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            </a:t>
            </a:r>
            <a:r>
              <a:rPr kumimoji="1" lang="en-US" altLang="ja-JP" b="1" dirty="0" err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num_rand_basis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: Use a large number so as to reproduce training data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            </a:t>
            </a:r>
            <a:r>
              <a:rPr kumimoji="1" lang="en-US" altLang="ja-JP" b="1" dirty="0" err="1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score_mode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   : [EI|PI|TS]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1" lang="ja-JP" altLang="en-US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　　　　  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interval</a:t>
            </a:r>
            <a:r>
              <a:rPr kumimoji="1" lang="ja-JP" altLang="en-US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　　　　： 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# of cycles to update hyper parameters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      ex: python bayes_gp_plain.py data_simple.xlsx 1 200 EI 0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1" lang="en-US" altLang="ja-JP" b="1" dirty="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Input file:</a:t>
            </a:r>
            <a:r>
              <a:rPr kumimoji="1" lang="ja-JP" altLang="en-US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Excel (.xlsx) or CSV (.csv) file</a:t>
            </a:r>
          </a:p>
          <a:p>
            <a:pPr>
              <a:spcAft>
                <a:spcPts val="600"/>
              </a:spcAft>
              <a:defRPr/>
            </a:pP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Output file:</a:t>
            </a:r>
            <a:r>
              <a:rPr kumimoji="1" lang="ja-JP" altLang="en-US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kumimoji="1" lang="en-US" altLang="ja-JP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Excel (.xlsx) file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1" lang="en-US" altLang="ja-JP" b="1" dirty="0">
              <a:solidFill>
                <a:srgbClr val="000000"/>
              </a:solidFill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217263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6821C60-E3E9-00CD-EE09-4AB05CB53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" y="1706880"/>
            <a:ext cx="6962287" cy="5016090"/>
          </a:xfrm>
          <a:prstGeom prst="rect">
            <a:avLst/>
          </a:prstGeom>
        </p:spPr>
      </p:pic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Variation of predictions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4600" y="555140"/>
            <a:ext cx="9001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263525" algn="l"/>
                <a:tab pos="3054350" algn="l"/>
              </a:tabLst>
              <a:defRPr/>
            </a:pPr>
            <a:r>
              <a:rPr lang="en-US" altLang="ja-JP" sz="1400" b="1" dirty="0">
                <a:solidFill>
                  <a:srgbClr val="0E920E"/>
                </a:solidFill>
              </a:rPr>
              <a:t>python bayes_gp_plain.py data_test.xlsx</a:t>
            </a:r>
          </a:p>
          <a:p>
            <a:pPr lvl="0">
              <a:tabLst>
                <a:tab pos="263525" algn="l"/>
                <a:tab pos="3054350" algn="l"/>
              </a:tabLst>
              <a:defRPr/>
            </a:pPr>
            <a:endParaRPr lang="en-US" altLang="ja-JP" sz="1400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037A3AE5-A4DF-0444-FB7F-72E6A1AA0818}"/>
              </a:ext>
            </a:extLst>
          </p:cNvPr>
          <p:cNvSpPr/>
          <p:nvPr/>
        </p:nvSpPr>
        <p:spPr bwMode="auto">
          <a:xfrm>
            <a:off x="3032760" y="3291840"/>
            <a:ext cx="182880" cy="1981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DBF6632F-B19B-5C86-7AC5-7F3756C634EE}"/>
              </a:ext>
            </a:extLst>
          </p:cNvPr>
          <p:cNvSpPr/>
          <p:nvPr/>
        </p:nvSpPr>
        <p:spPr bwMode="auto">
          <a:xfrm>
            <a:off x="4411980" y="4549140"/>
            <a:ext cx="182880" cy="1981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001695A-2402-6839-9280-284ACE60396D}"/>
              </a:ext>
            </a:extLst>
          </p:cNvPr>
          <p:cNvSpPr txBox="1"/>
          <p:nvPr/>
        </p:nvSpPr>
        <p:spPr>
          <a:xfrm>
            <a:off x="1005840" y="2792968"/>
            <a:ext cx="2148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800" b="1" dirty="0">
                <a:solidFill>
                  <a:srgbClr val="FF0000"/>
                </a:solidFill>
              </a:rPr>
              <a:t>Sparce data</a:t>
            </a:r>
            <a:br>
              <a:rPr lang="en-US" altLang="ja-JP" sz="1800" b="1" dirty="0">
                <a:solidFill>
                  <a:srgbClr val="FF0000"/>
                </a:solidFill>
              </a:rPr>
            </a:br>
            <a:r>
              <a:rPr lang="en-US" altLang="ja-JP" sz="1800" b="1" dirty="0">
                <a:solidFill>
                  <a:srgbClr val="FF0000"/>
                </a:solidFill>
              </a:rPr>
              <a:t>ADD?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DBEF13C-A361-EC2A-BECE-575CAF91BF2B}"/>
              </a:ext>
            </a:extLst>
          </p:cNvPr>
          <p:cNvSpPr txBox="1"/>
          <p:nvPr/>
        </p:nvSpPr>
        <p:spPr>
          <a:xfrm>
            <a:off x="4124480" y="4678680"/>
            <a:ext cx="2550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Uncertain minimum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ADD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89199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Variation of predictions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4600" y="555140"/>
            <a:ext cx="9001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263525" algn="l"/>
                <a:tab pos="3054350" algn="l"/>
              </a:tabLst>
              <a:defRPr/>
            </a:pPr>
            <a:r>
              <a:rPr lang="en-US" altLang="ja-JP" sz="1400" b="1" dirty="0">
                <a:solidFill>
                  <a:srgbClr val="0E920E"/>
                </a:solidFill>
              </a:rPr>
              <a:t>python bayes_gp_plain.py data_test.xlsx</a:t>
            </a:r>
          </a:p>
          <a:p>
            <a:pPr lvl="0">
              <a:tabLst>
                <a:tab pos="263525" algn="l"/>
                <a:tab pos="3054350" algn="l"/>
              </a:tabLst>
              <a:defRPr/>
            </a:pPr>
            <a:endParaRPr lang="en-US" altLang="ja-JP" sz="1400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407D8D65-5217-86A6-20D5-B4C04E264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8360"/>
            <a:ext cx="7834667" cy="564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80508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EFC6AF-2E51-4DFE-B04A-5D8DA249BBF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7FF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Theory</a:t>
            </a:r>
          </a:p>
        </p:txBody>
      </p:sp>
    </p:spTree>
    <p:extLst>
      <p:ext uri="{BB962C8B-B14F-4D97-AF65-F5344CB8AC3E}">
        <p14:creationId xmlns:p14="http://schemas.microsoft.com/office/powerpoint/2010/main" val="194425122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7218" name="Object 2"/>
              <p:cNvSpPr txBox="1"/>
              <p:nvPr/>
            </p:nvSpPr>
            <p:spPr bwMode="auto">
              <a:xfrm>
                <a:off x="136977" y="763742"/>
                <a:ext cx="8976543" cy="58961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 lvl="0" defTabSz="914400">
                  <a:spcAft>
                    <a:spcPts val="600"/>
                  </a:spcAft>
                  <a:defRPr/>
                </a:pPr>
                <a:r>
                  <a:rPr kumimoji="1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強化学習の１つとして使われる</a:t>
                </a:r>
                <a:endParaRPr kumimoji="1" lang="en-US" altLang="ja-JP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spcAft>
                    <a:spcPts val="600"/>
                  </a:spcAft>
                  <a:defRPr/>
                </a:pPr>
                <a:r>
                  <a:rPr kumimoji="1" lang="ja-JP" altLang="en-US" sz="28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ガウス過程にベイズ推定を取り込み、最適化に利用</a:t>
                </a:r>
                <a:endParaRPr kumimoji="1" lang="en-US" altLang="ja-JP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spcAft>
                    <a:spcPts val="600"/>
                  </a:spcAft>
                  <a:defRPr/>
                </a:pPr>
                <a:endParaRPr kumimoji="1" lang="en-US" altLang="ja-JP" sz="2800" dirty="0"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spcAft>
                    <a:spcPts val="600"/>
                  </a:spcAft>
                  <a:defRPr/>
                </a:pP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・ 観測データ 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{</a:t>
                </a:r>
                <a:r>
                  <a:rPr kumimoji="1" lang="en-US" altLang="ja-JP" sz="24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X’</a:t>
                </a:r>
                <a:r>
                  <a:rPr kumimoji="1" lang="en-US" altLang="ja-JP" sz="2400" b="0" i="1" u="none" strike="noStrike" kern="1200" cap="none" spc="0" normalizeH="0" baseline="-2500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,</a:t>
                </a:r>
                <a:r>
                  <a:rPr kumimoji="1" lang="en-US" altLang="ja-JP" sz="2400" b="0" i="1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240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y</a:t>
                </a:r>
                <a:r>
                  <a:rPr kumimoji="1" lang="en-US" altLang="ja-JP" sz="2400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}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、</a:t>
                </a:r>
                <a:r>
                  <a:rPr kumimoji="1" lang="ja-JP" altLang="en-US" sz="24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誤差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ja-JP" altLang="en-US" sz="24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が正規分布に従うとする</a:t>
                </a:r>
                <a:endParaRPr kumimoji="1" lang="en-US" altLang="ja-JP" sz="2400" dirty="0"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spcAft>
                    <a:spcPts val="600"/>
                  </a:spcAft>
                  <a:defRPr/>
                </a:pPr>
                <a:r>
                  <a:rPr kumimoji="1" lang="ja-JP" altLang="en-US" sz="24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・ 予測値をガウス基底で展開</a:t>
                </a:r>
                <a:endParaRPr kumimoji="1" lang="en-US" altLang="ja-JP" sz="2400" dirty="0"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spcAft>
                    <a:spcPts val="600"/>
                  </a:spcAft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rPr>
                  <a:t>　　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1" lang="en-US" altLang="ja-JP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sSub>
                          <m:sSubPr>
                            <m:ctrlPr>
                              <a:rPr kumimoji="1"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func>
                          <m:funcPr>
                            <m:ctrlPr>
                              <a:rPr kumimoji="1" lang="en-US" altLang="ja-JP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kumimoji="1" lang="en-US" altLang="ja-JP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exp</m:t>
                            </m:r>
                          </m:fName>
                          <m:e>
                            <m:d>
                              <m:dPr>
                                <m:ctrlPr>
                                  <a:rPr kumimoji="1" lang="en-US" altLang="ja-JP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nary>
                                  <m:naryPr>
                                    <m:chr m:val="∑"/>
                                    <m:limLoc m:val="subSup"/>
                                    <m:supHide m:val="on"/>
                                    <m:ctrlPr>
                                      <a:rPr kumimoji="1" lang="en-US" altLang="ja-JP" sz="24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p>
                                      <m:sSupPr>
                                        <m:ctrlP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brk m:alnAt="9"/>
                                          </m:rP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p>
                                        <m: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m:rPr>
                                        <m:brk m:alnAt="9"/>
                                      </m:rPr>
                                      <a:rPr kumimoji="1"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p>
                                      <m:sSupPr>
                                        <m:ctrlP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brk m:alnAt="9"/>
                                          </m:rP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p>
                                        <m: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  <m:r>
                                          <m:rPr>
                                            <m:brk m:alnAt="9"/>
                                          </m:rP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en-US" altLang="ja-JP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kumimoji="1" lang="en-US" altLang="ja-JP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  <m:r>
                                          <a:rPr kumimoji="1" lang="en-US" altLang="ja-JP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kumimoji="1" lang="en-US" altLang="ja-JP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kumimoji="1" lang="en-US" altLang="ja-JP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′′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kumimoji="1" lang="en-US" altLang="ja-JP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  <m: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kumimoji="1" lang="en-US" altLang="ja-JP" sz="2400" b="0" i="1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kumimoji="1" lang="en-US" altLang="ja-JP" sz="24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kumimoji="1" lang="en-US" altLang="ja-JP" sz="2400" b="0" i="1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sub>
                                        </m:sSub>
                                        <m:r>
                                          <a:rPr kumimoji="1" lang="en-US" altLang="ja-JP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1" lang="ja-JP" altLang="en-US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𝜇</m:t>
                                            </m:r>
                                          </m:e>
                                          <m:sub>
                                            <m:r>
                                              <a:rPr kumimoji="1" lang="en-US" altLang="ja-JP" sz="24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  <m: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kumimoji="1" lang="en-US" altLang="ja-JP" sz="2400" b="0" i="1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kumimoji="1" lang="en-US" altLang="ja-JP" sz="24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kumimoji="1" lang="en-US" altLang="ja-JP" sz="2400" b="0" i="1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sub>
                                        </m:sSub>
                                      </m:e>
                                    </m:d>
                                    <m:d>
                                      <m:dPr>
                                        <m:ctrlPr>
                                          <a:rPr kumimoji="1" lang="en-US" altLang="ja-JP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  <m: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kumimoji="1" lang="en-US" altLang="ja-JP" sz="24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kumimoji="1" lang="en-US" altLang="ja-JP" sz="24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kumimoji="1" lang="en-US" altLang="ja-JP" sz="24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  <m:r>
                                                  <a:rPr kumimoji="1" lang="en-US" altLang="ja-JP" sz="2400" b="0" i="1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sub>
                                        </m:sSub>
                                        <m:r>
                                          <a:rPr kumimoji="1" lang="en-US" altLang="ja-JP" sz="24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1" lang="ja-JP" altLang="en-US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𝜇</m:t>
                                            </m:r>
                                          </m:e>
                                          <m:sub>
                                            <m:r>
                                              <a:rPr kumimoji="1" lang="en-US" altLang="ja-JP" sz="24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  <m:r>
                                              <a:rPr kumimoji="1" lang="en-US" altLang="ja-JP" sz="24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kumimoji="1" lang="en-US" altLang="ja-JP" sz="24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kumimoji="1" lang="en-US" altLang="ja-JP" sz="24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kumimoji="1" lang="en-US" altLang="ja-JP" sz="24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  <m:r>
                                                  <a:rPr kumimoji="1" lang="en-US" altLang="ja-JP" sz="2400" b="0" i="1" smtClean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sub>
                                        </m:sSub>
                                      </m:e>
                                    </m:d>
                                  </m:e>
                                </m:nary>
                              </m:e>
                            </m:d>
                          </m:e>
                        </m:func>
                      </m:e>
                    </m:nary>
                  </m:oMath>
                </a14:m>
                <a:endParaRPr kumimoji="1" lang="en-US" altLang="ja-JP" sz="2400" b="0" dirty="0">
                  <a:solidFill>
                    <a:srgbClr val="0000FF"/>
                  </a:solidFill>
                </a:endParaRPr>
              </a:p>
              <a:p>
                <a:pPr lvl="0" defTabSz="914400">
                  <a:spcAft>
                    <a:spcPts val="600"/>
                  </a:spcAft>
                  <a:defRPr/>
                </a:pPr>
                <a:r>
                  <a:rPr kumimoji="1" lang="ja-JP" altLang="en-US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　　　　　　</a:t>
                </a:r>
                <a:r>
                  <a:rPr kumimoji="1" lang="en-US" altLang="ja-JP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1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kumimoji="1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ja-JP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ja-JP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kumimoji="1" lang="en-US" altLang="ja-JP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p>
                                  <m:sSupPr>
                                    <m:ctrlPr>
                                      <a:rPr kumimoji="1" lang="en-US" altLang="ja-JP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US" altLang="ja-JP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p>
                                    <m:r>
                                      <a:rPr kumimoji="1" lang="en-US" altLang="ja-JP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kumimoji="1" lang="en-US" altLang="ja-JP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p>
                                  <m:sSupPr>
                                    <m:ctrlPr>
                                      <a:rPr kumimoji="1" lang="en-US" altLang="ja-JP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US" altLang="ja-JP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p>
                                    <m:r>
                                      <a:rPr kumimoji="1" lang="en-US" altLang="ja-JP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′′</m:t>
                                    </m:r>
                                  </m:sup>
                                </m:sSup>
                              </m:sub>
                            </m:sSub>
                          </m:e>
                          <m:sup>
                            <m:r>
                              <a:rPr kumimoji="1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kumimoji="1" lang="en-US" altLang="ja-JP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　　　</a:t>
                </a:r>
                <a:r>
                  <a:rPr kumimoji="1" lang="en-US" altLang="ja-JP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kumimoji="1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kumimoji="1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kumimoji="1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kumimoji="1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kumimoji="1" lang="en-US" altLang="ja-JP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ja-JP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kumimoji="1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kumimoji="1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kumimoji="1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kumimoji="1" lang="en-US" altLang="ja-JP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kumimoji="1" lang="en-US" altLang="ja-JP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1" lang="en-US" altLang="ja-JP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kumimoji="1" lang="en-US" altLang="ja-JP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kumimoji="1" lang="en-US" altLang="ja-JP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′′</m:t>
                                </m:r>
                              </m:sup>
                            </m:sSup>
                          </m:sub>
                        </m:sSub>
                      </m:e>
                      <m:sup>
                        <m:r>
                          <a:rPr kumimoji="1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1" lang="en-US" altLang="ja-JP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: </a:t>
                </a:r>
                <a:r>
                  <a:rPr kumimoji="1" lang="en-US" altLang="ja-JP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k</a:t>
                </a:r>
                <a:r>
                  <a:rPr kumimoji="1" lang="ja-JP" altLang="en-US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番目の基底の平均と共分散行列</a:t>
                </a:r>
                <a:endParaRPr kumimoji="1" lang="en-US" altLang="ja-JP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defTabSz="914400">
                  <a:spcAft>
                    <a:spcPts val="600"/>
                  </a:spcAft>
                  <a:defRPr/>
                </a:pPr>
                <a:r>
                  <a:rPr kumimoji="1" lang="ja-JP" altLang="en-US" sz="24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kumimoji="1" lang="ja-JP" altLang="en-US" sz="24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が正規分布に従うと仮定</a:t>
                </a:r>
                <a:endParaRPr kumimoji="1" lang="en-US" altLang="ja-JP" sz="2400" dirty="0"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spcAft>
                    <a:spcPts val="600"/>
                  </a:spcAft>
                  <a:defRPr/>
                </a:pPr>
                <a:r>
                  <a:rPr kumimoji="1" lang="ja-JP" altLang="en-US" sz="24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・ ベイズ推定により、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kumimoji="1" lang="ja-JP" altLang="en-US" sz="24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の平均、分散が求まる</a:t>
                </a:r>
                <a:endParaRPr kumimoji="1" lang="en-US" altLang="ja-JP" sz="2400" dirty="0"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spcAft>
                    <a:spcPts val="600"/>
                  </a:spcAft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＝＞ 予測値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も正規分布に従う 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 defTabSz="914400">
                  <a:spcAft>
                    <a:spcPts val="600"/>
                  </a:spcAft>
                  <a:defRPr/>
                </a:pPr>
                <a:r>
                  <a:rPr kumimoji="1" lang="ja-JP" altLang="en-US" sz="2400" dirty="0">
                    <a:latin typeface="Cambria Math" panose="02040503050406030204" pitchFamily="18" charset="0"/>
                  </a:rPr>
                  <a:t>・ ガウス過程であれば、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カーネルトリックを利用して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 defTabSz="914400">
                  <a:spcAft>
                    <a:spcPts val="600"/>
                  </a:spcAft>
                  <a:defRPr/>
                </a:pPr>
                <a:r>
                  <a:rPr kumimoji="1" lang="ja-JP" altLang="en-US" sz="2400" dirty="0">
                    <a:latin typeface="Cambria Math" panose="02040503050406030204" pitchFamily="18" charset="0"/>
                  </a:rPr>
                  <a:t>　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の</a:t>
                </a:r>
                <a:r>
                  <a:rPr kumimoji="1" lang="ja-JP" altLang="en-US" sz="24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平均、分散を（比較的）簡単に求めることができる</a:t>
                </a: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7218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6977" y="763742"/>
                <a:ext cx="8976543" cy="5896138"/>
              </a:xfrm>
              <a:prstGeom prst="rect">
                <a:avLst/>
              </a:prstGeom>
              <a:blipFill>
                <a:blip r:embed="rId3"/>
                <a:stretch>
                  <a:fillRect l="-1358" t="-134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ベイズ推定・ベイズ最適化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860077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7218" name="Object 2"/>
              <p:cNvSpPr txBox="1"/>
              <p:nvPr/>
            </p:nvSpPr>
            <p:spPr bwMode="auto">
              <a:xfrm>
                <a:off x="167457" y="840071"/>
                <a:ext cx="8976543" cy="602567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 lvl="0" defTabSz="914400">
                  <a:spcAft>
                    <a:spcPts val="1200"/>
                  </a:spcAft>
                  <a:defRPr/>
                </a:pPr>
                <a:r>
                  <a:rPr kumimoji="1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観測データ </a:t>
                </a: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{</a:t>
                </a:r>
                <a:r>
                  <a:rPr kumimoji="1" lang="en-US" altLang="ja-JP" sz="2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X’</a:t>
                </a:r>
                <a:r>
                  <a:rPr kumimoji="1" lang="en-US" altLang="ja-JP" sz="2800" b="0" i="1" u="none" strike="noStrike" kern="1200" cap="none" spc="0" normalizeH="0" baseline="-2500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,</a:t>
                </a:r>
                <a:r>
                  <a:rPr kumimoji="1" lang="en-US" altLang="ja-JP" sz="2800" b="0" i="1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280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y</a:t>
                </a:r>
                <a:r>
                  <a:rPr kumimoji="1" lang="en-US" altLang="ja-JP" sz="2800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}</a:t>
                </a:r>
                <a:r>
                  <a:rPr kumimoji="1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をガウス基底で展開</a:t>
                </a:r>
                <a:endParaRPr kumimoji="1" lang="en-US" altLang="ja-JP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spcAft>
                    <a:spcPts val="1200"/>
                  </a:spcAft>
                  <a:defRPr/>
                </a:pPr>
                <a:r>
                  <a:rPr kumimoji="1" lang="ja-JP" altLang="en-US" sz="28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観測データに誤差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kumimoji="1"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ja-JP" altLang="en-US" sz="28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があることを考慮すると、</a:t>
                </a:r>
                <a:endParaRPr kumimoji="1" lang="en-US" altLang="ja-JP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spcAft>
                    <a:spcPts val="1200"/>
                  </a:spcAft>
                  <a:defRPr/>
                </a:pPr>
                <a:r>
                  <a:rPr kumimoji="1" lang="ja-JP" altLang="en-US" sz="28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1" lang="en-US" altLang="ja-JP" sz="28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sSub>
                          <m:sSubPr>
                            <m:ctrlPr>
                              <a:rPr kumimoji="1" lang="en-US" altLang="ja-JP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kumimoji="1" lang="en-US" altLang="ja-JP" sz="2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sz="28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kumimoji="1" lang="en-US" altLang="ja-JP" sz="2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kumimoji="1" lang="en-US" altLang="ja-JP" sz="2800" i="1" dirty="0">
                            <a:latin typeface="Times New Roman" panose="02020603050405020304" pitchFamily="18" charset="0"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kumimoji="1" lang="en-US" altLang="ja-JP" sz="2800" i="1" dirty="0">
                            <a:latin typeface="Times New Roman" panose="02020603050405020304" pitchFamily="18" charset="0"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m:t>’</m:t>
                        </m:r>
                        <m:r>
                          <m:rPr>
                            <m:nor/>
                          </m:rPr>
                          <a:rPr kumimoji="1" lang="en-US" altLang="ja-JP" sz="2800" i="1" baseline="-25000" dirty="0">
                            <a:latin typeface="Times New Roman" panose="02020603050405020304" pitchFamily="18" charset="0"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m:t>i</m:t>
                        </m:r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kumimoji="1" lang="en-US" altLang="ja-JP" sz="2800" dirty="0">
                  <a:latin typeface="Cambria Math" panose="02040503050406030204" pitchFamily="18" charset="0"/>
                </a:endParaRPr>
              </a:p>
              <a:p>
                <a:pPr lvl="0" defTabSz="914400">
                  <a:spcAft>
                    <a:spcPts val="1200"/>
                  </a:spcAft>
                  <a:defRPr/>
                </a:pPr>
                <a:r>
                  <a:rPr kumimoji="1" lang="ja-JP" altLang="en-US" sz="28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1" lang="en-US" altLang="ja-JP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8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kumimoji="1" lang="en-US" altLang="ja-JP" sz="28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 defTabSz="914400">
                  <a:spcAft>
                    <a:spcPts val="1200"/>
                  </a:spcAft>
                  <a:defRPr/>
                </a:pPr>
                <a:r>
                  <a:rPr kumimoji="1" lang="ja-JP" altLang="en-US" sz="2800" dirty="0">
                    <a:latin typeface="Cambria Math" panose="02040503050406030204" pitchFamily="18" charset="0"/>
                  </a:rPr>
                  <a:t>とあらわされる。一連の関数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8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kumimoji="1" lang="en-US" altLang="ja-JP" sz="2800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kumimoji="1" lang="en-US" altLang="ja-JP" sz="2800" i="1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rPr>
                      <m:t>X</m:t>
                    </m:r>
                    <m:r>
                      <m:rPr>
                        <m:nor/>
                      </m:rPr>
                      <a:rPr kumimoji="1" lang="en-US" altLang="ja-JP" sz="2800" i="1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rPr>
                      <m:t>’</m:t>
                    </m:r>
                    <m:r>
                      <m:rPr>
                        <m:nor/>
                      </m:rPr>
                      <a:rPr kumimoji="1" lang="en-US" altLang="ja-JP" sz="2800" i="1" baseline="-2500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rPr>
                      <m:t>i</m:t>
                    </m:r>
                    <m:r>
                      <a:rPr kumimoji="1" lang="en-US" altLang="ja-JP" sz="2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ja-JP" altLang="en-US" sz="2800" dirty="0">
                    <a:latin typeface="Cambria Math" panose="02040503050406030204" pitchFamily="18" charset="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8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ja-JP" altLang="en-US" sz="2800" dirty="0">
                    <a:latin typeface="Cambria Math" panose="02040503050406030204" pitchFamily="18" charset="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ja-JP" altLang="en-US" sz="2800" dirty="0">
                    <a:latin typeface="Cambria Math" panose="02040503050406030204" pitchFamily="18" charset="0"/>
                  </a:rPr>
                  <a:t> 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kumimoji="1" lang="ja-JP" altLang="en-US" sz="2800" dirty="0">
                    <a:latin typeface="Cambria Math" panose="02040503050406030204" pitchFamily="18" charset="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ja-JP" altLang="en-US" sz="2800" dirty="0">
                    <a:latin typeface="Cambria Math" panose="02040503050406030204" pitchFamily="18" charset="0"/>
                  </a:rPr>
                  <a:t> が</a:t>
                </a:r>
                <a:br>
                  <a:rPr kumimoji="1" lang="en-US" altLang="ja-JP" sz="2800" dirty="0">
                    <a:latin typeface="Cambria Math" panose="02040503050406030204" pitchFamily="18" charset="0"/>
                  </a:rPr>
                </a:br>
                <a:r>
                  <a:rPr kumimoji="1" lang="ja-JP" altLang="en-US" sz="2800" dirty="0">
                    <a:latin typeface="Cambria Math" panose="02040503050406030204" pitchFamily="18" charset="0"/>
                  </a:rPr>
                  <a:t>正規分布に従うとき、これを</a:t>
                </a:r>
                <a:r>
                  <a:rPr kumimoji="1" lang="ja-JP" altLang="en-US" sz="2800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ガウス過程</a:t>
                </a:r>
                <a:r>
                  <a:rPr kumimoji="1" lang="ja-JP" altLang="en-US" sz="2800" dirty="0">
                    <a:latin typeface="Cambria Math" panose="02040503050406030204" pitchFamily="18" charset="0"/>
                  </a:rPr>
                  <a:t>と呼ぶ</a:t>
                </a:r>
                <a:endParaRPr kumimoji="1" lang="en-US" altLang="ja-JP" sz="2800" dirty="0">
                  <a:latin typeface="Cambria Math" panose="02040503050406030204" pitchFamily="18" charset="0"/>
                </a:endParaRPr>
              </a:p>
              <a:p>
                <a:pPr lvl="0" defTabSz="914400">
                  <a:spcAft>
                    <a:spcPts val="1200"/>
                  </a:spcAft>
                  <a:defRPr/>
                </a:pPr>
                <a:endParaRPr kumimoji="1" lang="en-US" altLang="ja-JP" sz="2000" i="1" dirty="0">
                  <a:latin typeface="Cambria Math" panose="02040503050406030204" pitchFamily="18" charset="0"/>
                </a:endParaRPr>
              </a:p>
              <a:p>
                <a:pPr lvl="0" defTabSz="914400">
                  <a:spcAft>
                    <a:spcPts val="1200"/>
                  </a:spcAft>
                  <a:defRPr/>
                </a:pP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Wikipedia:</a:t>
                </a:r>
                <a:br>
                  <a:rPr kumimoji="1" lang="en-US" altLang="ja-JP" sz="2000" i="1" dirty="0">
                    <a:latin typeface="Cambria Math" panose="02040503050406030204" pitchFamily="18" charset="0"/>
                  </a:rPr>
                </a:br>
                <a:r>
                  <a:rPr kumimoji="1" lang="ja-JP" altLang="en-US" sz="2000" i="1" dirty="0">
                    <a:latin typeface="Cambria Math" panose="02040503050406030204" pitchFamily="18" charset="0"/>
                  </a:rPr>
                  <a:t>　確率過程 </a:t>
                </a: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{</a:t>
                </a:r>
                <a:r>
                  <a:rPr kumimoji="1" lang="en-US" altLang="ja-JP" sz="2000" i="1" dirty="0" err="1">
                    <a:latin typeface="Cambria Math" panose="02040503050406030204" pitchFamily="18" charset="0"/>
                  </a:rPr>
                  <a:t>X</a:t>
                </a:r>
                <a:r>
                  <a:rPr kumimoji="1" lang="en-US" altLang="ja-JP" sz="2000" i="1" baseline="-25000" dirty="0" err="1">
                    <a:latin typeface="Cambria Math" panose="02040503050406030204" pitchFamily="18" charset="0"/>
                  </a:rPr>
                  <a:t>t</a:t>
                </a: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}</a:t>
                </a:r>
                <a:r>
                  <a:rPr kumimoji="1" lang="en-US" altLang="ja-JP" sz="2000" i="1" baseline="-25000" dirty="0" err="1">
                    <a:latin typeface="Cambria Math" panose="02040503050406030204" pitchFamily="18" charset="0"/>
                  </a:rPr>
                  <a:t>t∈T</a:t>
                </a: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000" i="1" dirty="0">
                    <a:latin typeface="Cambria Math" panose="02040503050406030204" pitchFamily="18" charset="0"/>
                  </a:rPr>
                  <a:t>は、任意に（有限個の）</a:t>
                </a: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X</a:t>
                </a:r>
                <a:r>
                  <a:rPr kumimoji="1" lang="en-US" altLang="ja-JP" sz="2000" i="1" baseline="-25000" dirty="0">
                    <a:latin typeface="Cambria Math" panose="02040503050406030204" pitchFamily="18" charset="0"/>
                  </a:rPr>
                  <a:t>t1</a:t>
                </a: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, ..., </a:t>
                </a:r>
                <a:r>
                  <a:rPr kumimoji="1" lang="en-US" altLang="ja-JP" sz="2000" i="1" dirty="0" err="1">
                    <a:latin typeface="Cambria Math" panose="02040503050406030204" pitchFamily="18" charset="0"/>
                  </a:rPr>
                  <a:t>X</a:t>
                </a:r>
                <a:r>
                  <a:rPr kumimoji="1" lang="en-US" altLang="ja-JP" sz="2000" i="1" baseline="-25000" dirty="0" err="1">
                    <a:latin typeface="Cambria Math" panose="02040503050406030204" pitchFamily="18" charset="0"/>
                  </a:rPr>
                  <a:t>tk</a:t>
                </a: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000" i="1" dirty="0">
                    <a:latin typeface="Cambria Math" panose="02040503050406030204" pitchFamily="18" charset="0"/>
                  </a:rPr>
                  <a:t>を選んで作った</a:t>
                </a:r>
                <a:br>
                  <a:rPr kumimoji="1" lang="en-US" altLang="ja-JP" sz="2000" i="1" dirty="0">
                    <a:latin typeface="Cambria Math" panose="02040503050406030204" pitchFamily="18" charset="0"/>
                  </a:rPr>
                </a:br>
                <a:r>
                  <a:rPr kumimoji="1" lang="ja-JP" altLang="en-US" sz="2000" i="1" dirty="0">
                    <a:latin typeface="Cambria Math" panose="02040503050406030204" pitchFamily="18" charset="0"/>
                  </a:rPr>
                  <a:t>　線型結合（あるいはより一般に、</a:t>
                </a: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{</a:t>
                </a:r>
                <a:r>
                  <a:rPr kumimoji="1" lang="en-US" altLang="ja-JP" sz="2000" i="1" dirty="0" err="1">
                    <a:latin typeface="Cambria Math" panose="02040503050406030204" pitchFamily="18" charset="0"/>
                  </a:rPr>
                  <a:t>X</a:t>
                </a:r>
                <a:r>
                  <a:rPr kumimoji="1" lang="en-US" altLang="ja-JP" sz="2000" i="1" baseline="-25000" dirty="0" err="1">
                    <a:latin typeface="Cambria Math" panose="02040503050406030204" pitchFamily="18" charset="0"/>
                  </a:rPr>
                  <a:t>t</a:t>
                </a: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}</a:t>
                </a:r>
                <a:r>
                  <a:rPr kumimoji="1" lang="en-US" altLang="ja-JP" sz="2000" i="1" baseline="-25000" dirty="0" err="1">
                    <a:latin typeface="Cambria Math" panose="02040503050406030204" pitchFamily="18" charset="0"/>
                  </a:rPr>
                  <a:t>t∈T</a:t>
                </a: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000" i="1" dirty="0">
                    <a:latin typeface="Cambria Math" panose="02040503050406030204" pitchFamily="18" charset="0"/>
                  </a:rPr>
                  <a:t>を標本関数 </a:t>
                </a:r>
                <a:r>
                  <a:rPr kumimoji="1" lang="en-US" altLang="ja-JP" sz="2000" i="1" dirty="0" err="1">
                    <a:latin typeface="Cambria Math" panose="02040503050406030204" pitchFamily="18" charset="0"/>
                  </a:rPr>
                  <a:t>X</a:t>
                </a:r>
                <a:r>
                  <a:rPr kumimoji="1" lang="en-US" altLang="ja-JP" sz="2000" i="1" baseline="-25000" dirty="0" err="1">
                    <a:latin typeface="Cambria Math" panose="02040503050406030204" pitchFamily="18" charset="0"/>
                  </a:rPr>
                  <a:t>t</a:t>
                </a:r>
                <a:r>
                  <a:rPr kumimoji="1" lang="en-US" altLang="ja-JP" sz="2000" i="1" dirty="0"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000" i="1" dirty="0">
                    <a:latin typeface="Cambria Math" panose="02040503050406030204" pitchFamily="18" charset="0"/>
                  </a:rPr>
                  <a:t>全体からなる</a:t>
                </a:r>
                <a:br>
                  <a:rPr kumimoji="1" lang="en-US" altLang="ja-JP" sz="2000" i="1" dirty="0">
                    <a:latin typeface="Cambria Math" panose="02040503050406030204" pitchFamily="18" charset="0"/>
                  </a:rPr>
                </a:br>
                <a:r>
                  <a:rPr kumimoji="1" lang="ja-JP" altLang="en-US" sz="2000" i="1" dirty="0">
                    <a:latin typeface="Cambria Math" panose="02040503050406030204" pitchFamily="18" charset="0"/>
                  </a:rPr>
                  <a:t>　</a:t>
                </a:r>
                <a:r>
                  <a:rPr kumimoji="1" lang="ja-JP" alt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連続濃度の函数</a:t>
                </a:r>
                <a:r>
                  <a:rPr kumimoji="1" lang="ja-JP" altLang="en-US" sz="2000" i="1" dirty="0">
                    <a:latin typeface="Cambria Math" panose="02040503050406030204" pitchFamily="18" charset="0"/>
                  </a:rPr>
                  <a:t>空間と見たときの、</a:t>
                </a:r>
                <a:r>
                  <a:rPr kumimoji="1" lang="ja-JP" alt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任意の線型汎関数</a:t>
                </a:r>
                <a:r>
                  <a:rPr kumimoji="1" lang="ja-JP" altLang="en-US" sz="2000" i="1" dirty="0">
                    <a:latin typeface="Cambria Math" panose="02040503050406030204" pitchFamily="18" charset="0"/>
                  </a:rPr>
                  <a:t>）が</a:t>
                </a:r>
                <a:r>
                  <a:rPr kumimoji="1" lang="ja-JP" alt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正規分布に従うとき、 </a:t>
                </a:r>
                <a:br>
                  <a:rPr kumimoji="1" lang="en-US" altLang="ja-JP" sz="2000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</a:br>
                <a:r>
                  <a:rPr kumimoji="1" lang="ja-JP" altLang="en-US" sz="2000" i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　ガウス過程</a:t>
                </a:r>
                <a:r>
                  <a:rPr kumimoji="1" lang="ja-JP" altLang="en-US" sz="2000" i="1" dirty="0">
                    <a:latin typeface="Cambria Math" panose="02040503050406030204" pitchFamily="18" charset="0"/>
                  </a:rPr>
                  <a:t>という。</a:t>
                </a:r>
                <a:endParaRPr kumimoji="1" lang="en-US" altLang="ja-JP" sz="2800" dirty="0">
                  <a:latin typeface="Cambria Math" panose="02040503050406030204" pitchFamily="18" charset="0"/>
                </a:endParaRPr>
              </a:p>
              <a:p>
                <a:pPr lvl="0" defTabSz="914400">
                  <a:spcAft>
                    <a:spcPts val="1200"/>
                  </a:spcAft>
                  <a:defRPr/>
                </a:pPr>
                <a:endParaRPr kumimoji="1" lang="en-US" altLang="ja-JP" sz="2800" dirty="0">
                  <a:latin typeface="Cambria Math" panose="02040503050406030204" pitchFamily="18" charset="0"/>
                </a:endParaRPr>
              </a:p>
              <a:p>
                <a:pPr defTabSz="914400">
                  <a:spcAft>
                    <a:spcPts val="1200"/>
                  </a:spcAft>
                  <a:defRPr/>
                </a:pPr>
                <a:endParaRPr kumimoji="1" lang="en-US" altLang="ja-JP" sz="28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defTabSz="914400">
                  <a:spcAft>
                    <a:spcPts val="1200"/>
                  </a:spcAft>
                  <a:defRPr/>
                </a:pPr>
                <a:endParaRPr kumimoji="1" lang="en-US" altLang="ja-JP" sz="28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 defTabSz="914400">
                  <a:spcAft>
                    <a:spcPts val="1200"/>
                  </a:spcAft>
                  <a:defRPr/>
                </a:pPr>
                <a:endParaRPr kumimoji="1" lang="en-US" altLang="ja-JP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7218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457" y="840071"/>
                <a:ext cx="8976543" cy="6025678"/>
              </a:xfrm>
              <a:prstGeom prst="rect">
                <a:avLst/>
              </a:prstGeom>
              <a:blipFill>
                <a:blip r:embed="rId3"/>
                <a:stretch>
                  <a:fillRect l="-1358" t="-141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ガウス過程 </a:t>
            </a:r>
            <a:r>
              <a:rPr lang="en-US" altLang="ja-JP" sz="3600" b="1" dirty="0">
                <a:solidFill>
                  <a:srgbClr val="0000FF"/>
                </a:solidFill>
              </a:rPr>
              <a:t>(Gauss process)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172874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eaLnBrk="1" hangingPunct="1"/>
            <a:r>
              <a:rPr lang="ja-JP" altLang="en-US" sz="3600" b="1" kern="1200" dirty="0">
                <a:solidFill>
                  <a:srgbClr val="0000FF"/>
                </a:solidFill>
                <a:latin typeface="Times New Roman"/>
                <a:ea typeface="ＭＳ Ｐゴシック"/>
              </a:rPr>
              <a:t>統計学</a:t>
            </a: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138E9308-8FFB-4112-9FA0-E7DA76996541}"/>
              </a:ext>
            </a:extLst>
          </p:cNvPr>
          <p:cNvSpPr txBox="1"/>
          <p:nvPr/>
        </p:nvSpPr>
        <p:spPr bwMode="auto">
          <a:xfrm>
            <a:off x="380296" y="698064"/>
            <a:ext cx="8616503" cy="5307066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頻度主義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(frequentism) 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統計学</a:t>
            </a:r>
            <a:b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確率が結果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データ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を決める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ベイズ主義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en-US" altLang="ja-JP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Bayesianism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 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統計学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データは定数、確率分布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確率分布関数に含まれる</a:t>
            </a:r>
            <a:b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定数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が分布をもつ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dirty="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客観確率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(objective probability)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実験または理論的考察（思考実験）から求められ、客観的な観測結果と比較できるランダムな事象についての確率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主観確率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(subjective probability)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人間の主観的な信念あるいは信頼の度合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400050" marR="0" lvl="0" indent="-4000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romanLcParenBoth"/>
              <a:tabLst/>
              <a:defRPr/>
            </a:pP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469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>
            <a:extLst>
              <a:ext uri="{FF2B5EF4-FFF2-40B4-BE49-F238E27FC236}">
                <a16:creationId xmlns:a16="http://schemas.microsoft.com/office/drawing/2014/main" id="{CC467CD6-89AC-4553-8CCA-83E14BCE3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確率に関するベイズの定理</a:t>
            </a:r>
            <a:endParaRPr kumimoji="1" lang="ja-JP" alt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楕円 1"/>
              <p:cNvSpPr/>
              <p:nvPr/>
            </p:nvSpPr>
            <p:spPr>
              <a:xfrm>
                <a:off x="40638" y="1741112"/>
                <a:ext cx="3685024" cy="3685024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𝐴</m:t>
                      </m:r>
                      <m:r>
                        <a:rPr kumimoji="1" lang="en-US" altLang="ja-JP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l-GR" altLang="ja-JP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𝜋</m:t>
                      </m:r>
                      <m:sSup>
                        <m:sSupPr>
                          <m:ctrlPr>
                            <a:rPr kumimoji="1" lang="en-US" altLang="ja-JP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𝑟</m:t>
                          </m:r>
                        </m:e>
                        <m:sup>
                          <m:r>
                            <a:rPr kumimoji="1" lang="en-US" altLang="ja-JP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2" name="楕円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8" y="1741112"/>
                <a:ext cx="3685024" cy="3685024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楕円 4"/>
          <p:cNvSpPr/>
          <p:nvPr/>
        </p:nvSpPr>
        <p:spPr>
          <a:xfrm>
            <a:off x="2415929" y="1760200"/>
            <a:ext cx="3685025" cy="3685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608109" y="3172679"/>
                <a:ext cx="934551" cy="1231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8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</m:oMath>
                  </m:oMathPara>
                </a14:m>
                <a:endParaRPr kumimoji="1" lang="ja-JP" altLang="en-US" sz="8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109" y="3172679"/>
                <a:ext cx="934551" cy="12311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422980" y="3244687"/>
                <a:ext cx="998671" cy="1231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8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</m:oMath>
                  </m:oMathPara>
                </a14:m>
                <a:endParaRPr kumimoji="1" lang="en-US" altLang="ja-JP" sz="8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2980" y="3244687"/>
                <a:ext cx="998671" cy="12311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2250275" y="3460711"/>
                <a:ext cx="1598194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∩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𝑩</m:t>
                      </m:r>
                    </m:oMath>
                  </m:oMathPara>
                </a14:m>
                <a:endParaRPr kumimoji="1" lang="en-US" altLang="ja-JP" sz="3600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𝒑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en-US" altLang="ja-JP" sz="36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275" y="3460711"/>
                <a:ext cx="1598194" cy="110799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右矢印 3"/>
          <p:cNvSpPr/>
          <p:nvPr/>
        </p:nvSpPr>
        <p:spPr>
          <a:xfrm rot="13575504" flipV="1">
            <a:off x="1210709" y="4690302"/>
            <a:ext cx="1881225" cy="3437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12" name="右矢印 11"/>
          <p:cNvSpPr/>
          <p:nvPr/>
        </p:nvSpPr>
        <p:spPr>
          <a:xfrm rot="18647944">
            <a:off x="2997367" y="4687781"/>
            <a:ext cx="1850324" cy="310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3434131" y="5367597"/>
                <a:ext cx="112050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𝒑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4131" y="5367597"/>
                <a:ext cx="1120500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1453034" y="5328306"/>
                <a:ext cx="112050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𝒑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3034" y="5328306"/>
                <a:ext cx="1120500" cy="55399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上カーブ矢印 6"/>
          <p:cNvSpPr/>
          <p:nvPr/>
        </p:nvSpPr>
        <p:spPr>
          <a:xfrm flipH="1" flipV="1">
            <a:off x="3209911" y="2996749"/>
            <a:ext cx="1667167" cy="463962"/>
          </a:xfrm>
          <a:prstGeom prst="curvedUp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15" name="上カーブ矢印 14"/>
          <p:cNvSpPr/>
          <p:nvPr/>
        </p:nvSpPr>
        <p:spPr>
          <a:xfrm flipV="1">
            <a:off x="1003134" y="2988569"/>
            <a:ext cx="1981239" cy="472142"/>
          </a:xfrm>
          <a:prstGeom prst="curvedUp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550284" y="2402657"/>
                <a:ext cx="1572545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𝒑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|</m:t>
                      </m:r>
                      <m:r>
                        <a:rPr kumimoji="1" lang="en-US" altLang="ja-JP" sz="36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284" y="2402657"/>
                <a:ext cx="1572545" cy="55399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4264896" y="2402657"/>
                <a:ext cx="159979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𝒑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1" lang="en-US" altLang="ja-JP" sz="36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|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  <m:r>
                        <a:rPr kumimoji="1" lang="en-US" altLang="ja-JP" sz="36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1" lang="en-US" altLang="ja-JP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896" y="2402657"/>
                <a:ext cx="1599797" cy="55399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正方形/長方形 5"/>
              <p:cNvSpPr/>
              <p:nvPr/>
            </p:nvSpPr>
            <p:spPr>
              <a:xfrm>
                <a:off x="378518" y="549708"/>
                <a:ext cx="8069710" cy="5949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d>
                      <m:dPr>
                        <m:ctrlP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𝑨</m:t>
                        </m:r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𝑩</m:t>
                        </m:r>
                      </m:e>
                    </m:d>
                    <m:r>
                      <a:rPr kumimoji="1" lang="ja-JP" altLang="en-US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ja-JP" altLang="en-US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　　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d>
                      <m:dPr>
                        <m:ctrlP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𝑩</m:t>
                        </m:r>
                      </m:e>
                      <m:e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𝑨</m:t>
                        </m:r>
                      </m:e>
                    </m:d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d>
                      <m:dPr>
                        <m:ctrlP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𝑨</m:t>
                        </m:r>
                      </m:e>
                    </m:d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 </m:t>
                    </m:r>
                    <m:r>
                      <a:rPr kumimoji="1" lang="ja-JP" altLang="en-US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1" lang="ja-JP" altLang="en-US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ja-JP" altLang="en-US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1" lang="ja-JP" altLang="en-US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𝑨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|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𝑩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𝑩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r>
                  <a:rPr kumimoji="1" lang="en-US" altLang="ja-JP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6" name="正方形/長方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18" y="549708"/>
                <a:ext cx="8069710" cy="59497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正方形/長方形 8"/>
              <p:cNvSpPr/>
              <p:nvPr/>
            </p:nvSpPr>
            <p:spPr>
              <a:xfrm>
                <a:off x="1462986" y="6021288"/>
                <a:ext cx="6079100" cy="461665"/>
              </a:xfrm>
              <a:prstGeom prst="rect">
                <a:avLst/>
              </a:prstGeom>
              <a:solidFill>
                <a:srgbClr val="000099"/>
              </a:solidFill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ベイズの定理： </a:t>
                </a:r>
                <a14:m>
                  <m:oMath xmlns:m="http://schemas.openxmlformats.org/officeDocument/2006/math"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d>
                      <m:dPr>
                        <m:ctrlPr>
                          <a:rPr kumimoji="1" lang="en-US" altLang="ja-JP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𝑨</m:t>
                        </m:r>
                      </m:e>
                      <m:e>
                        <m:r>
                          <a:rPr kumimoji="1" lang="en-US" altLang="ja-JP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𝑩</m:t>
                        </m:r>
                      </m:e>
                    </m:d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1" lang="en-US" altLang="ja-JP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𝑩</m:t>
                    </m:r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|</m:t>
                    </m:r>
                    <m:r>
                      <a:rPr kumimoji="1" lang="en-US" altLang="ja-JP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𝑨</m:t>
                    </m:r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1" lang="en-US" altLang="ja-JP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𝑨</m:t>
                    </m:r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)/</m:t>
                    </m:r>
                    <m:r>
                      <a:rPr kumimoji="1" lang="en-US" altLang="ja-JP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d>
                      <m:dPr>
                        <m:ctrlPr>
                          <a:rPr kumimoji="1" lang="en-US" altLang="ja-JP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𝑩</m:t>
                        </m:r>
                      </m:e>
                    </m:d>
                  </m:oMath>
                </a14:m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9" name="正方形/長方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2986" y="6021288"/>
                <a:ext cx="6079100" cy="461665"/>
              </a:xfrm>
              <a:prstGeom prst="rect">
                <a:avLst/>
              </a:prstGeom>
              <a:blipFill>
                <a:blip r:embed="rId12"/>
                <a:stretch>
                  <a:fillRect l="-401" t="-14667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正方形/長方形 17"/>
          <p:cNvSpPr/>
          <p:nvPr/>
        </p:nvSpPr>
        <p:spPr>
          <a:xfrm>
            <a:off x="3407202" y="642371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事後確率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585418" y="642371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事前確率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2758B94-DF0D-804D-207A-6CDE59F65535}"/>
              </a:ext>
            </a:extLst>
          </p:cNvPr>
          <p:cNvSpPr/>
          <p:nvPr/>
        </p:nvSpPr>
        <p:spPr>
          <a:xfrm>
            <a:off x="-51186" y="1065722"/>
            <a:ext cx="23871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同時確率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1" dirty="0">
                <a:solidFill>
                  <a:srgbClr val="0000FF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</a:t>
            </a:r>
            <a:r>
              <a:rPr kumimoji="1" lang="ja-JP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と</a:t>
            </a:r>
            <a:r>
              <a:rPr kumimoji="1" lang="en-US" altLang="ja-JP" sz="16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</a:t>
            </a:r>
            <a:r>
              <a:rPr kumimoji="1" lang="ja-JP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が同時に生じる確率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CA5D03D-CFAD-9928-6024-96FD0471B93B}"/>
              </a:ext>
            </a:extLst>
          </p:cNvPr>
          <p:cNvSpPr/>
          <p:nvPr/>
        </p:nvSpPr>
        <p:spPr>
          <a:xfrm>
            <a:off x="2321361" y="1055314"/>
            <a:ext cx="1704313" cy="95410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事後確率</a:t>
            </a:r>
            <a:b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が生じた場合に</a:t>
            </a:r>
            <a:b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が生じる確率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6F187C-CFD7-89B9-84F1-81F92E3F108C}"/>
              </a:ext>
            </a:extLst>
          </p:cNvPr>
          <p:cNvSpPr/>
          <p:nvPr/>
        </p:nvSpPr>
        <p:spPr>
          <a:xfrm>
            <a:off x="3911547" y="1055314"/>
            <a:ext cx="18117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事前確率</a:t>
            </a:r>
            <a:b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　　</a:t>
            </a: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A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が生じる確率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DE037B2-8CD4-34D1-B126-E61411AD4EEF}"/>
              </a:ext>
            </a:extLst>
          </p:cNvPr>
          <p:cNvSpPr txBox="1"/>
          <p:nvPr/>
        </p:nvSpPr>
        <p:spPr>
          <a:xfrm>
            <a:off x="5585418" y="1720106"/>
            <a:ext cx="3517944" cy="40011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Times New Roman" panose="02020603050405020304" pitchFamily="18" charset="0"/>
              </a:rPr>
              <a:t>事後確率 ＝ 条件付き確率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109566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>
            <a:extLst>
              <a:ext uri="{FF2B5EF4-FFF2-40B4-BE49-F238E27FC236}">
                <a16:creationId xmlns:a16="http://schemas.microsoft.com/office/drawing/2014/main" id="{CC467CD6-89AC-4553-8CCA-83E14BCE3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</a:rPr>
              <a:t>ベイズの定理と材料研究</a:t>
            </a:r>
            <a:endParaRPr kumimoji="1" lang="ja-JP" alt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正方形/長方形 5"/>
              <p:cNvSpPr/>
              <p:nvPr/>
            </p:nvSpPr>
            <p:spPr>
              <a:xfrm>
                <a:off x="378518" y="597333"/>
                <a:ext cx="8069710" cy="5949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𝒑</m:t>
                    </m:r>
                    <m:d>
                      <m:dPr>
                        <m:ctrlP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d>
                    <m:r>
                      <a:rPr kumimoji="1" lang="ja-JP" altLang="en-US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ja-JP" altLang="en-US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　　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𝒑</m:t>
                    </m:r>
                    <m:d>
                      <m:dPr>
                        <m:ctrlP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e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d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𝒑</m:t>
                    </m:r>
                    <m:d>
                      <m:dPr>
                        <m:ctrlP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d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  </m:t>
                    </m:r>
                    <m:r>
                      <a:rPr kumimoji="1" lang="ja-JP" altLang="en-US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1" lang="ja-JP" altLang="en-US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ja-JP" altLang="en-US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1" lang="ja-JP" altLang="en-US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𝒑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𝑨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|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𝑩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)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𝒑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𝑩</m:t>
                    </m:r>
                    <m:r>
                      <a:rPr kumimoji="1" lang="en-US" altLang="ja-JP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ja-JP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 </a:t>
                </a:r>
              </a:p>
            </p:txBody>
          </p:sp>
        </mc:Choice>
        <mc:Fallback xmlns="">
          <p:sp>
            <p:nvSpPr>
              <p:cNvPr id="6" name="正方形/長方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518" y="597333"/>
                <a:ext cx="8069710" cy="5949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正方形/長方形 8"/>
              <p:cNvSpPr/>
              <p:nvPr/>
            </p:nvSpPr>
            <p:spPr>
              <a:xfrm>
                <a:off x="229274" y="1865376"/>
                <a:ext cx="8038098" cy="584775"/>
              </a:xfrm>
              <a:prstGeom prst="rect">
                <a:avLst/>
              </a:prstGeom>
              <a:solidFill>
                <a:srgbClr val="000099"/>
              </a:solidFill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cs typeface="+mn-cs"/>
                  </a:rPr>
                  <a:t> ベイズの定理： </a:t>
                </a:r>
                <a14:m>
                  <m:oMath xmlns:m="http://schemas.openxmlformats.org/officeDocument/2006/math"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d>
                      <m:dPr>
                        <m:ctrlP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𝑨</m:t>
                        </m:r>
                      </m:e>
                      <m:e>
                        <m:r>
                          <a:rPr kumimoji="1" lang="en-US" altLang="ja-JP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𝑩</m:t>
                        </m:r>
                      </m:e>
                    </m:d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1" lang="en-US" altLang="ja-JP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𝑩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|</m:t>
                    </m:r>
                    <m:r>
                      <a:rPr kumimoji="1" lang="en-US" altLang="ja-JP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𝑨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1" lang="en-US" altLang="ja-JP" sz="3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𝑨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)/</m:t>
                    </m:r>
                    <m:r>
                      <a:rPr kumimoji="1" lang="en-US" altLang="ja-JP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𝒑</m:t>
                    </m:r>
                    <m:d>
                      <m:dPr>
                        <m:ctrlPr>
                          <a:rPr kumimoji="1" lang="en-US" altLang="ja-JP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𝑩</m:t>
                        </m:r>
                      </m:e>
                    </m:d>
                  </m:oMath>
                </a14:m>
                <a:endParaRPr kumimoji="1" lang="ja-JP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cs typeface="+mn-cs"/>
                </a:endParaRPr>
              </a:p>
            </p:txBody>
          </p:sp>
        </mc:Choice>
        <mc:Fallback xmlns="">
          <p:sp>
            <p:nvSpPr>
              <p:cNvPr id="9" name="正方形/長方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274" y="1865376"/>
                <a:ext cx="8038098" cy="584775"/>
              </a:xfrm>
              <a:prstGeom prst="rect">
                <a:avLst/>
              </a:prstGeom>
              <a:blipFill>
                <a:blip r:embed="rId4"/>
                <a:stretch>
                  <a:fillRect l="-683" t="-17708" b="-291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正方形/長方形 17"/>
          <p:cNvSpPr/>
          <p:nvPr/>
        </p:nvSpPr>
        <p:spPr>
          <a:xfrm>
            <a:off x="2686042" y="2465361"/>
            <a:ext cx="25186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B 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が生じた場合に</a:t>
            </a:r>
            <a:b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</a:b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cs typeface="Times New Roman" panose="02020603050405020304" pitchFamily="18" charset="0"/>
              </a:rPr>
              <a:t>A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が生じる確率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402032" y="2419089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事前確率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2758B94-DF0D-804D-207A-6CDE59F65535}"/>
              </a:ext>
            </a:extLst>
          </p:cNvPr>
          <p:cNvSpPr/>
          <p:nvPr/>
        </p:nvSpPr>
        <p:spPr>
          <a:xfrm>
            <a:off x="44191" y="1113347"/>
            <a:ext cx="2196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i="1" dirty="0">
                <a:solidFill>
                  <a:srgbClr val="0000FF"/>
                </a:solidFill>
                <a:cs typeface="Times New Roman" panose="02020603050405020304" pitchFamily="18" charset="0"/>
              </a:rPr>
              <a:t>A</a:t>
            </a:r>
            <a:r>
              <a:rPr kumimoji="1" lang="ja-JP" altLang="en-US" b="1" dirty="0">
                <a:solidFill>
                  <a:srgbClr val="FF0000"/>
                </a:solidFill>
                <a:cs typeface="Times New Roman" panose="02020603050405020304" pitchFamily="18" charset="0"/>
              </a:rPr>
              <a:t>と</a:t>
            </a:r>
            <a:r>
              <a:rPr kumimoji="1" lang="en-US" altLang="ja-JP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B</a:t>
            </a:r>
            <a:r>
              <a:rPr kumimoji="1" lang="ja-JP" altLang="en-US" b="1" dirty="0">
                <a:solidFill>
                  <a:srgbClr val="FF0000"/>
                </a:solidFill>
                <a:cs typeface="Times New Roman" panose="02020603050405020304" pitchFamily="18" charset="0"/>
              </a:rPr>
              <a:t>が同時に生じる</a:t>
            </a:r>
            <a:endParaRPr kumimoji="1" lang="ja-JP" altLang="en-US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CA5D03D-CFAD-9928-6024-96FD0471B93B}"/>
              </a:ext>
            </a:extLst>
          </p:cNvPr>
          <p:cNvSpPr/>
          <p:nvPr/>
        </p:nvSpPr>
        <p:spPr>
          <a:xfrm>
            <a:off x="2243871" y="1102939"/>
            <a:ext cx="1691489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cs typeface="Times New Roman" panose="02020603050405020304" pitchFamily="18" charset="0"/>
              </a:rPr>
              <a:t>A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が生じた場合に</a:t>
            </a:r>
            <a:b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</a:b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B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が生じる確率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6F187C-CFD7-89B9-84F1-81F92E3F108C}"/>
              </a:ext>
            </a:extLst>
          </p:cNvPr>
          <p:cNvSpPr/>
          <p:nvPr/>
        </p:nvSpPr>
        <p:spPr>
          <a:xfrm>
            <a:off x="3934794" y="1102939"/>
            <a:ext cx="14847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cs typeface="Times New Roman" panose="02020603050405020304" pitchFamily="18" charset="0"/>
              </a:rPr>
              <a:t>A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cs typeface="Times New Roman" panose="02020603050405020304" pitchFamily="18" charset="0"/>
              </a:rPr>
              <a:t>が生じる確率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14C5B29-FF6B-442D-1DEA-BDD917FF97B6}"/>
                  </a:ext>
                </a:extLst>
              </p:cNvPr>
              <p:cNvSpPr txBox="1"/>
              <p:nvPr/>
            </p:nvSpPr>
            <p:spPr>
              <a:xfrm>
                <a:off x="96417" y="3544633"/>
                <a:ext cx="9144000" cy="29854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kumimoji="1" lang="en-US" altLang="ja-JP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: </a:t>
                </a:r>
                <a:r>
                  <a:rPr kumimoji="1" lang="ja-JP" altLang="en-US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</a:rPr>
                  <a:t>実験条件　</a:t>
                </a:r>
                <a:r>
                  <a:rPr kumimoji="1" lang="en-US" altLang="ja-JP" sz="2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B</a:t>
                </a:r>
                <a:r>
                  <a:rPr kumimoji="1" lang="en-US" altLang="ja-JP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:</a:t>
                </a:r>
                <a:r>
                  <a:rPr kumimoji="1" lang="ja-JP" altLang="en-US" sz="28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 測定結果　と考えると、</a:t>
                </a:r>
                <a:endParaRPr kumimoji="1" lang="en-US" altLang="ja-JP" sz="2800" b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endParaRPr>
              </a:p>
              <a:p>
                <a14:m>
                  <m:oMath xmlns:m="http://schemas.openxmlformats.org/officeDocument/2006/math">
                    <m:r>
                      <a:rPr kumimoji="1" lang="en-US" altLang="ja-JP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d>
                      <m:dPr>
                        <m:ctrlPr>
                          <a:rPr kumimoji="1" lang="en-US" altLang="ja-JP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e>
                        <m:r>
                          <a:rPr kumimoji="1"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d>
                  </m:oMath>
                </a14:m>
                <a:r>
                  <a:rPr kumimoji="1" lang="en-US" altLang="ja-JP" sz="2800" b="1" dirty="0">
                    <a:solidFill>
                      <a:srgbClr val="0000FF"/>
                    </a:solidFill>
                  </a:rPr>
                  <a:t>:</a:t>
                </a:r>
                <a:r>
                  <a:rPr kumimoji="1" lang="ja-JP" altLang="en-US" sz="28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kumimoji="1" lang="ja-JP" altLang="en-US" sz="2800" b="1" i="1" dirty="0">
                    <a:solidFill>
                      <a:srgbClr val="0000FF"/>
                    </a:solidFill>
                  </a:rPr>
                  <a:t> </a:t>
                </a:r>
                <a:r>
                  <a:rPr kumimoji="1" lang="ja-JP" altLang="en-US" sz="2800" b="1" dirty="0">
                    <a:solidFill>
                      <a:srgbClr val="0000FF"/>
                    </a:solidFill>
                  </a:rPr>
                  <a:t>の条件</a:t>
                </a:r>
                <a:r>
                  <a:rPr kumimoji="1" lang="ja-JP" altLang="en-US" sz="2800" b="1" dirty="0">
                    <a:solidFill>
                      <a:srgbClr val="FF0000"/>
                    </a:solidFill>
                  </a:rPr>
                  <a:t>で実験を行った結果、</a:t>
                </a:r>
                <a:r>
                  <a:rPr kumimoji="1" lang="en-US" altLang="ja-JP" sz="2800" b="1" i="1" dirty="0">
                    <a:solidFill>
                      <a:srgbClr val="FF0000"/>
                    </a:solidFill>
                  </a:rPr>
                  <a:t>B</a:t>
                </a:r>
                <a:r>
                  <a:rPr kumimoji="1" lang="ja-JP" altLang="en-US" sz="2800" b="1" i="1" dirty="0">
                    <a:solidFill>
                      <a:srgbClr val="FF0000"/>
                    </a:solidFill>
                  </a:rPr>
                  <a:t> </a:t>
                </a:r>
                <a:r>
                  <a:rPr kumimoji="1" lang="ja-JP" altLang="en-US" sz="2800" b="1" dirty="0">
                    <a:solidFill>
                      <a:srgbClr val="FF0000"/>
                    </a:solidFill>
                  </a:rPr>
                  <a:t>が得られる確率</a:t>
                </a:r>
                <a:endParaRPr kumimoji="1" lang="en-US" altLang="ja-JP" sz="2800" b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endParaRPr>
              </a:p>
              <a:p>
                <a:endParaRPr lang="en-US" altLang="ja-JP" sz="2800" dirty="0"/>
              </a:p>
              <a:p>
                <a:r>
                  <a:rPr lang="ja-JP" altLang="en-US" sz="2800" dirty="0"/>
                  <a:t>ベイズの定理により、</a:t>
                </a:r>
                <a:endParaRPr lang="en-US" altLang="ja-JP" sz="2800" dirty="0"/>
              </a:p>
              <a:p>
                <a:r>
                  <a:rPr kumimoji="1" lang="en-US" altLang="ja-JP" sz="2800" b="1" i="1" dirty="0">
                    <a:solidFill>
                      <a:srgbClr val="FF0000"/>
                    </a:solidFill>
                  </a:rPr>
                  <a:t>B</a:t>
                </a:r>
                <a:r>
                  <a:rPr kumimoji="1" lang="ja-JP" altLang="en-US" sz="2800" b="1" i="1" dirty="0">
                    <a:solidFill>
                      <a:srgbClr val="FF0000"/>
                    </a:solidFill>
                  </a:rPr>
                  <a:t> </a:t>
                </a:r>
                <a:r>
                  <a:rPr kumimoji="1" lang="ja-JP" altLang="en-US" sz="2800" b="1" dirty="0">
                    <a:solidFill>
                      <a:srgbClr val="FF0000"/>
                    </a:solidFill>
                  </a:rPr>
                  <a:t>が得られる確率の高い</a:t>
                </a:r>
                <a:r>
                  <a:rPr kumimoji="1" lang="ja-JP" altLang="en-US" sz="2800" b="1" dirty="0">
                    <a:solidFill>
                      <a:srgbClr val="0000FF"/>
                    </a:solidFill>
                  </a:rPr>
                  <a:t>条件</a:t>
                </a:r>
                <a:r>
                  <a:rPr kumimoji="1" lang="ja-JP" altLang="en-US" sz="28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ja-JP" altLang="en-US" sz="2800" dirty="0"/>
                  <a:t> を </a:t>
                </a:r>
                <a14:m>
                  <m:oMath xmlns:m="http://schemas.openxmlformats.org/officeDocument/2006/math">
                    <m:r>
                      <a:rPr kumimoji="1" lang="en-US" altLang="ja-JP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d>
                      <m:dPr>
                        <m:ctrlPr>
                          <a:rPr kumimoji="1" lang="en-US" altLang="ja-JP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e>
                        <m:r>
                          <a:rPr kumimoji="1" lang="en-US" altLang="ja-JP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</m:d>
                  </m:oMath>
                </a14:m>
                <a:r>
                  <a:rPr lang="ja-JP" altLang="en-US" sz="2800" dirty="0"/>
                  <a:t> から推定できる</a:t>
                </a:r>
                <a:endParaRPr lang="en-US" altLang="ja-JP" sz="2800" dirty="0"/>
              </a:p>
              <a:p>
                <a:r>
                  <a:rPr lang="en-US" altLang="ja-JP" sz="2000" b="0" i="1" dirty="0"/>
                  <a:t> </a:t>
                </a:r>
                <a:r>
                  <a:rPr lang="ja-JP" altLang="en-US" sz="2000" b="0" i="1" dirty="0"/>
                  <a:t>　問題</a:t>
                </a:r>
                <a:r>
                  <a:rPr lang="en-US" altLang="ja-JP" sz="2000" b="0" i="1" dirty="0"/>
                  <a:t>: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  <m:sup/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ja-JP" altLang="en-US" sz="2000" i="1" dirty="0"/>
                  <a:t> を決めるためにはすべての実験をやらないといけない</a:t>
                </a:r>
                <a:endParaRPr lang="en-US" altLang="ja-JP" sz="2000" i="1" dirty="0"/>
              </a:p>
              <a:p>
                <a:r>
                  <a:rPr lang="ja-JP" altLang="en-US" sz="2800" dirty="0"/>
                  <a:t>　　　　　↑今日はこの問題は忘れて説明を続ける</a:t>
                </a:r>
              </a:p>
            </p:txBody>
          </p:sp>
        </mc:Choice>
        <mc:Fallback xmlns="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14C5B29-FF6B-442D-1DEA-BDD917FF97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17" y="3544633"/>
                <a:ext cx="9144000" cy="2985433"/>
              </a:xfrm>
              <a:prstGeom prst="rect">
                <a:avLst/>
              </a:prstGeom>
              <a:blipFill>
                <a:blip r:embed="rId5"/>
                <a:stretch>
                  <a:fillRect l="-1400" t="-2653" b="-97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0698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主観確率 </a:t>
            </a:r>
            <a:r>
              <a:rPr lang="en-US" altLang="ja-JP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(subjective</a:t>
            </a:r>
            <a:r>
              <a:rPr lang="ja-JP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probability)</a:t>
            </a:r>
            <a:r>
              <a:rPr lang="ja-JP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の問題</a:t>
            </a:r>
            <a:endParaRPr lang="ja-JP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A253FDEF-827E-4591-B5E6-19813586B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395" y="642174"/>
            <a:ext cx="50161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豊田秀樹著、基礎からのベイズ統計学、朝倉書店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(2015)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2">
                <a:extLst>
                  <a:ext uri="{FF2B5EF4-FFF2-40B4-BE49-F238E27FC236}">
                    <a16:creationId xmlns:a16="http://schemas.microsoft.com/office/drawing/2014/main" id="{D7372BC2-18C2-45A5-9CED-28E4DC3E163A}"/>
                  </a:ext>
                </a:extLst>
              </p:cNvPr>
              <p:cNvSpPr txBox="1"/>
              <p:nvPr/>
            </p:nvSpPr>
            <p:spPr bwMode="auto">
              <a:xfrm>
                <a:off x="179512" y="1026360"/>
                <a:ext cx="8964488" cy="604867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殺人事件が起こり、容疑者 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を捕まえた。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の血液鑑定をした</a:t>
                </a:r>
                <a:r>
                  <a:rPr kumimoji="1" lang="ja-JP" alt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ところ、血液の特徴が一致した。</a:t>
                </a:r>
                <a:endParaRPr kumimoji="1" lang="en-US" altLang="ja-JP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が犯人である確率 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[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事後確率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犯人</m:t>
                        </m:r>
                      </m:e>
                      <m:e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一致</m:t>
                        </m:r>
                      </m:e>
                    </m:d>
                  </m:oMath>
                </a14:m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] 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はいくらか。</a:t>
                </a: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条件付確率： 偶然血液の特徴が一致する確率は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−5</m:t>
                        </m:r>
                      </m:sup>
                    </m:sSup>
                  </m:oMath>
                </a14:m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　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一致</m:t>
                        </m:r>
                      </m:e>
                      <m:e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犯人でない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−5</m:t>
                        </m:r>
                      </m:sup>
                    </m:sSup>
                  </m:oMath>
                </a14:m>
                <a:r>
                  <a:rPr kumimoji="1" lang="ja-JP" alt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　　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　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一致</m:t>
                        </m:r>
                      </m:e>
                      <m:e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犯人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=1</m:t>
                    </m:r>
                  </m:oMath>
                </a14:m>
                <a:r>
                  <a:rPr kumimoji="1" lang="en-US" altLang="ja-JP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 </a:t>
                </a:r>
                <a:r>
                  <a:rPr kumimoji="1" lang="ja-JP" alt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/>
                    <a:cs typeface="+mn-cs"/>
                  </a:rPr>
                  <a:t>　</a:t>
                </a:r>
                <a:endParaRPr kumimoji="1" lang="en-US" altLang="ja-JP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/>
                  <a:cs typeface="+mn-cs"/>
                </a:endParaRPr>
              </a:p>
              <a:p>
                <a:pPr defTabSz="914400">
                  <a:lnSpc>
                    <a:spcPct val="120000"/>
                  </a:lnSpc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(0) 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単純に考えて、 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犯人</m:t>
                        </m:r>
                      </m:e>
                    </m:d>
                  </m:oMath>
                </a14:m>
                <a:r>
                  <a:rPr kumimoji="1" lang="en-US" altLang="ja-JP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 </a:t>
                </a:r>
                <a:r>
                  <a:rPr kumimoji="1" lang="en-US" altLang="ja-JP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= 1</a:t>
                </a:r>
                <a:r>
                  <a:rPr kumimoji="1" lang="en-US" altLang="ja-JP" sz="1600" b="0" u="none" strike="noStrike" kern="120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 –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一致</m:t>
                        </m:r>
                      </m:e>
                      <m:e>
                        <m:r>
                          <a:rPr kumimoji="1" lang="ja-JP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犯人でない</m:t>
                        </m:r>
                      </m:e>
                    </m:d>
                  </m:oMath>
                </a14:m>
                <a:r>
                  <a:rPr kumimoji="1" lang="en-US" altLang="ja-JP" sz="1600" b="0" u="none" strike="noStrike" kern="120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 = 0.99999 </a:t>
                </a:r>
                <a:r>
                  <a:rPr kumimoji="1" lang="ja-JP" altLang="en-US" sz="1600" b="0" u="none" strike="noStrike" kern="120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としていいか？</a:t>
                </a:r>
                <a:endParaRPr kumimoji="1" lang="en-US" altLang="ja-JP" sz="1600" b="0" u="none" strike="noStrike" kern="1200" cap="none" spc="0" normalizeH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 Math" panose="02040503050406030204" pitchFamily="18" charset="0"/>
                  <a:cs typeface="+mn-cs"/>
                </a:endParaRPr>
              </a:p>
              <a:p>
                <a:pPr defTabSz="914400">
                  <a:lnSpc>
                    <a:spcPct val="120000"/>
                  </a:lnSpc>
                  <a:tabLst>
                    <a:tab pos="6005513" algn="l"/>
                  </a:tabLst>
                  <a:defRPr/>
                </a:pP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　　日本人口 </a:t>
                </a:r>
                <a:r>
                  <a:rPr kumimoji="1" lang="en-US" altLang="ja-JP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12,000</a:t>
                </a: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万人のうち、血液型が一致するのは</a:t>
                </a:r>
                <a:r>
                  <a:rPr kumimoji="1" lang="en-US" altLang="ja-JP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1,200</a:t>
                </a: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人もいる　</a:t>
                </a:r>
                <a:r>
                  <a:rPr kumimoji="1" lang="en-US" altLang="ja-JP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	=&gt;</a:t>
                </a: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 それじゃ、約</a:t>
                </a:r>
                <a:r>
                  <a:rPr kumimoji="1" lang="en-US" altLang="ja-JP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1/1200</a:t>
                </a: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？</a:t>
                </a:r>
                <a:endParaRPr kumimoji="1" lang="en-US" altLang="ja-JP" sz="1600" b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 Math" panose="02040503050406030204" pitchFamily="18" charset="0"/>
                  <a:cs typeface="+mn-cs"/>
                </a:endParaRPr>
              </a:p>
              <a:p>
                <a:pPr defTabSz="914400">
                  <a:lnSpc>
                    <a:spcPct val="120000"/>
                  </a:lnSpc>
                  <a:tabLst>
                    <a:tab pos="6005513" algn="l"/>
                  </a:tabLst>
                  <a:defRPr/>
                </a:pP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　　世界人口 </a:t>
                </a:r>
                <a:r>
                  <a:rPr kumimoji="1" lang="en-US" altLang="ja-JP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700,000</a:t>
                </a: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万人のうち、血液型が一致するのは</a:t>
                </a:r>
                <a:r>
                  <a:rPr kumimoji="1" lang="en-US" altLang="ja-JP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70,000</a:t>
                </a: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人もいる</a:t>
                </a:r>
                <a:r>
                  <a:rPr kumimoji="1" lang="en-US" altLang="ja-JP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	=&gt;</a:t>
                </a: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 それじゃ、約</a:t>
                </a:r>
                <a:r>
                  <a:rPr kumimoji="1" lang="en-US" altLang="ja-JP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1/70000</a:t>
                </a: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cs typeface="+mn-cs"/>
                  </a:rPr>
                  <a:t>？</a:t>
                </a:r>
                <a:endParaRPr kumimoji="1" lang="en-US" altLang="ja-JP" sz="1600" b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事後確率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犯人</m:t>
                        </m:r>
                      </m:e>
                      <m:e>
                        <m:r>
                          <a:rPr kumimoji="1" lang="ja-JP" alt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一致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e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|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</m:d>
                      </m:num>
                      <m:den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</m:d>
                      </m:den>
                    </m:f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|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</m:d>
                      </m:num>
                      <m:den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sub>
                          <m:sup/>
                          <m:e>
                            <m: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kumimoji="1" lang="en-US" altLang="ja-JP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𝐵</m:t>
                                </m:r>
                                <m:r>
                                  <a:rPr kumimoji="1" lang="en-US" altLang="ja-JP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|</m:t>
                                </m:r>
                                <m:r>
                                  <a:rPr kumimoji="1" lang="en-US" altLang="ja-JP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</m:e>
                            </m:d>
                          </m:e>
                        </m:nary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</m:den>
                    </m:f>
                  </m:oMath>
                </a14:m>
                <a:endParaRPr kumimoji="1" lang="en-US" altLang="ja-JP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/>
                  <a:cs typeface="+mn-cs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	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一致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|</m:t>
                        </m:r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犯人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E920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E920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ja-JP" alt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E920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犯人</m:t>
                            </m:r>
                          </m:e>
                        </m:d>
                      </m:num>
                      <m:den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ja-JP" alt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一致</m:t>
                            </m:r>
                            <m: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|</m:t>
                            </m:r>
                            <m:r>
                              <a:rPr kumimoji="1" lang="ja-JP" alt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犯人</m:t>
                            </m:r>
                          </m:e>
                        </m:d>
                        <m:r>
                          <a:rPr kumimoji="1" lang="en-US" altLang="ja-JP" sz="1600" i="1">
                            <a:solidFill>
                              <a:srgbClr val="0E920E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i="1">
                                <a:solidFill>
                                  <a:srgbClr val="0E920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ja-JP" altLang="en-US" sz="1600" i="1">
                                <a:solidFill>
                                  <a:srgbClr val="0E920E"/>
                                </a:solidFill>
                                <a:latin typeface="Cambria Math" panose="02040503050406030204" pitchFamily="18" charset="0"/>
                              </a:rPr>
                              <m:t>犯人</m:t>
                            </m:r>
                          </m:e>
                        </m:d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ja-JP" alt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一致</m:t>
                            </m:r>
                            <m: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|</m:t>
                            </m:r>
                            <m:r>
                              <a:rPr kumimoji="1" lang="ja-JP" alt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犯人でない</m:t>
                            </m:r>
                          </m:e>
                        </m:d>
                        <m:d>
                          <m:dPr>
                            <m:begChr m:val="{"/>
                            <m:endChr m:val="}"/>
                            <m:ctrlP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r>
                              <a:rPr kumimoji="1" lang="en-US" altLang="ja-JP" sz="1600" i="1">
                                <a:solidFill>
                                  <a:srgbClr val="0E920E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kumimoji="1" lang="en-US" altLang="ja-JP" sz="1600" i="1">
                                    <a:solidFill>
                                      <a:srgbClr val="0E920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ja-JP" altLang="en-US" sz="1600" i="1">
                                    <a:solidFill>
                                      <a:srgbClr val="0E920E"/>
                                    </a:solidFill>
                                    <a:latin typeface="Cambria Math" panose="02040503050406030204" pitchFamily="18" charset="0"/>
                                  </a:rPr>
                                  <m:t>犯人</m:t>
                                </m:r>
                              </m:e>
                            </m:d>
                          </m:e>
                        </m:d>
                      </m:den>
                    </m:f>
                  </m:oMath>
                </a14:m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/>
                    <a:cs typeface="+mn-cs"/>
                  </a:rPr>
                  <a:t> 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1600" i="1">
                            <a:solidFill>
                              <a:srgbClr val="0E920E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i="1">
                                <a:solidFill>
                                  <a:srgbClr val="0E920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ja-JP" altLang="en-US" sz="1600" i="1">
                                <a:solidFill>
                                  <a:srgbClr val="0E920E"/>
                                </a:solidFill>
                                <a:latin typeface="Cambria Math" panose="02040503050406030204" pitchFamily="18" charset="0"/>
                              </a:rPr>
                              <m:t>犯人</m:t>
                            </m:r>
                          </m:e>
                        </m:d>
                      </m:num>
                      <m:den>
                        <m:r>
                          <a:rPr kumimoji="1" lang="en-US" altLang="ja-JP" sz="1600" i="1">
                            <a:solidFill>
                              <a:srgbClr val="0E920E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i="1">
                                <a:solidFill>
                                  <a:srgbClr val="0E920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ja-JP" altLang="en-US" sz="1600" i="1">
                                <a:solidFill>
                                  <a:srgbClr val="0E920E"/>
                                </a:solidFill>
                                <a:latin typeface="Cambria Math" panose="02040503050406030204" pitchFamily="18" charset="0"/>
                              </a:rPr>
                              <m:t>犯人</m:t>
                            </m:r>
                          </m:e>
                        </m:d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+</m:t>
                        </m:r>
                        <m:sSup>
                          <m:sSupPr>
                            <m:ctrlP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10</m:t>
                            </m:r>
                          </m:e>
                          <m:sup>
                            <m: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−5</m:t>
                            </m:r>
                          </m:sup>
                        </m:sSup>
                        <m:d>
                          <m:dPr>
                            <m:begChr m:val="{"/>
                            <m:endChr m:val="}"/>
                            <m:ctrlP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en-US" altLang="ja-JP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r>
                              <a:rPr kumimoji="1" lang="en-US" altLang="ja-JP" sz="1600" i="1">
                                <a:solidFill>
                                  <a:srgbClr val="0E920E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kumimoji="1" lang="en-US" altLang="ja-JP" sz="1600" i="1">
                                    <a:solidFill>
                                      <a:srgbClr val="0E920E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ja-JP" altLang="en-US" sz="1600" i="1">
                                    <a:solidFill>
                                      <a:srgbClr val="0E920E"/>
                                    </a:solidFill>
                                    <a:latin typeface="Cambria Math" panose="02040503050406030204" pitchFamily="18" charset="0"/>
                                  </a:rPr>
                                  <m:t>犯人</m:t>
                                </m:r>
                              </m:e>
                            </m:d>
                          </m:e>
                        </m:d>
                      </m:den>
                    </m:f>
                  </m:oMath>
                </a14:m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事前確率の仮定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b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</a:b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(1) 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理由不十分の原則   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rgbClr val="0E920E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0E920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1600" i="1">
                            <a:solidFill>
                              <a:srgbClr val="0E920E"/>
                            </a:solidFill>
                            <a:latin typeface="Cambria Math" panose="02040503050406030204" pitchFamily="18" charset="0"/>
                          </a:rPr>
                          <m:t>犯人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=1/2</m:t>
                    </m:r>
                  </m:oMath>
                </a14:m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一致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=0.50005</m:t>
                    </m:r>
                  </m:oMath>
                </a14:m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=&gt;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犯人</m:t>
                        </m:r>
                      </m:e>
                      <m:e>
                        <m:r>
                          <a:rPr kumimoji="1" lang="ja-JP" alt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一致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=0.99999</m:t>
                    </m:r>
                  </m:oMath>
                </a14:m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犯人確定</a:t>
                </a: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(2) 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一人当たりの殺人率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rgbClr val="0E920E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0E920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1600" i="1">
                            <a:solidFill>
                              <a:srgbClr val="0E920E"/>
                            </a:solidFill>
                            <a:latin typeface="Cambria Math" panose="02040503050406030204" pitchFamily="18" charset="0"/>
                          </a:rPr>
                          <m:t>犯人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−5</m:t>
                        </m:r>
                      </m:sup>
                    </m:sSup>
                  </m:oMath>
                </a14:m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一致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1.99999</m:t>
                    </m:r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−5</m:t>
                        </m:r>
                      </m:sup>
                    </m:sSup>
                  </m:oMath>
                </a14:m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=&gt;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犯人</m:t>
                        </m:r>
                      </m:e>
                      <m:e>
                        <m:r>
                          <a:rPr kumimoji="1" lang="ja-JP" alt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一致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=0.</m:t>
                    </m:r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5</m:t>
                    </m:r>
                  </m:oMath>
                </a14:m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	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事前確率で「犯人をみつける確率は非常に低い」という思い込み 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主観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)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があるため、</a:t>
                </a: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	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事後確率が下がる</a:t>
                </a:r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(3)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犯人を含んでいるとみられる地域には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3700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万人の人が住んでいる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rgbClr val="0E920E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0E920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1600" i="1">
                            <a:solidFill>
                              <a:srgbClr val="0E920E"/>
                            </a:solidFill>
                            <a:latin typeface="Cambria Math" panose="02040503050406030204" pitchFamily="18" charset="0"/>
                          </a:rPr>
                          <m:t>犯人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=1/</m:t>
                    </m:r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37000000</m:t>
                    </m:r>
                  </m:oMath>
                </a14:m>
                <a:endPara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ja-JP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一致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=1.</m:t>
                    </m:r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003</m:t>
                    </m:r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−5</m:t>
                        </m:r>
                      </m:sup>
                    </m:sSup>
                  </m:oMath>
                </a14:m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=&gt;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犯人</m:t>
                        </m:r>
                      </m:e>
                      <m:e>
                        <m:r>
                          <a:rPr kumimoji="1" lang="ja-JP" alt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一致</m:t>
                        </m:r>
                      </m:e>
                    </m:d>
                    <m:r>
                      <a:rPr kumimoji="1" lang="en-US" altLang="ja-JP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=0.</m:t>
                    </m:r>
                  </m:oMath>
                </a14:m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0027</a:t>
                </a:r>
                <a:b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</a:b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	3700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万人の対象者中、血液の特徴が一致する人は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370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人いる。</a:t>
                </a:r>
                <a:r>
                  <a:rPr kumimoji="1" lang="en-US" altLang="ja-JP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p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</a:t>
                </a:r>
                <a:r>
                  <a:rPr kumimoji="1" lang="en-US" altLang="ja-JP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B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)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~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1/370</a:t>
                </a:r>
              </a:p>
            </p:txBody>
          </p:sp>
        </mc:Choice>
        <mc:Fallback xmlns="">
          <p:sp>
            <p:nvSpPr>
              <p:cNvPr id="6" name="Object 2">
                <a:extLst>
                  <a:ext uri="{FF2B5EF4-FFF2-40B4-BE49-F238E27FC236}">
                    <a16:creationId xmlns:a16="http://schemas.microsoft.com/office/drawing/2014/main" id="{D7372BC2-18C2-45A5-9CED-28E4DC3E16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1026360"/>
                <a:ext cx="8964488" cy="6048672"/>
              </a:xfrm>
              <a:prstGeom prst="rect">
                <a:avLst/>
              </a:prstGeom>
              <a:blipFill>
                <a:blip r:embed="rId3"/>
                <a:stretch>
                  <a:fillRect l="-272" t="-30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7979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ベイズ更新 </a:t>
            </a:r>
            <a:r>
              <a:rPr lang="en-US" altLang="ja-JP" sz="3600" b="1" dirty="0">
                <a:solidFill>
                  <a:srgbClr val="0000FF"/>
                </a:solidFill>
              </a:rPr>
              <a:t>(Bayesian updating)</a:t>
            </a:r>
            <a:endParaRPr lang="ja-JP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A253FDEF-827E-4591-B5E6-19813586B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395" y="642174"/>
            <a:ext cx="50161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豊田秀樹著、基礎からのベイズ統計学、朝倉書店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(2015)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2">
                <a:extLst>
                  <a:ext uri="{FF2B5EF4-FFF2-40B4-BE49-F238E27FC236}">
                    <a16:creationId xmlns:a16="http://schemas.microsoft.com/office/drawing/2014/main" id="{D7372BC2-18C2-45A5-9CED-28E4DC3E163A}"/>
                  </a:ext>
                </a:extLst>
              </p:cNvPr>
              <p:cNvSpPr txBox="1"/>
              <p:nvPr/>
            </p:nvSpPr>
            <p:spPr bwMode="auto">
              <a:xfrm>
                <a:off x="89756" y="1011885"/>
                <a:ext cx="8964488" cy="604867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メール </a:t>
                </a:r>
                <a:r>
                  <a:rPr kumimoji="1" lang="en-US" altLang="ja-JP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A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が迷惑メール </a:t>
                </a:r>
                <a:r>
                  <a:rPr kumimoji="1" lang="en-US" altLang="ja-JP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A</a:t>
                </a:r>
                <a:r>
                  <a:rPr kumimoji="1" lang="en-US" altLang="ja-JP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1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である確率を求める。メールの特徴を</a:t>
                </a:r>
                <a:r>
                  <a:rPr kumimoji="1" lang="en-US" altLang="ja-JP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B</a:t>
                </a:r>
                <a:r>
                  <a:rPr kumimoji="1" lang="ja-JP" alt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としたとき</a:t>
                </a: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en-US" altLang="ja-JP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      </a:t>
                </a:r>
                <a:r>
                  <a:rPr kumimoji="1" lang="ja-JP" alt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迷惑メール</a:t>
                </a:r>
                <a:r>
                  <a:rPr kumimoji="1" lang="en-US" altLang="ja-JP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A</a:t>
                </a:r>
                <a:r>
                  <a:rPr kumimoji="1" lang="en-US" altLang="ja-JP" sz="16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1</a:t>
                </a:r>
                <a:r>
                  <a:rPr kumimoji="1" lang="ja-JP" alt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である確率 </a:t>
                </a:r>
                <a14:m>
                  <m:oMath xmlns:m="http://schemas.openxmlformats.org/officeDocument/2006/math">
                    <m:r>
                      <a:rPr kumimoji="1" lang="en-US" altLang="ja-JP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e>
                      <m:e>
                        <m:r>
                          <a:rPr kumimoji="1" lang="en-US" altLang="ja-JP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</m:d>
                  </m:oMath>
                </a14:m>
                <a:r>
                  <a:rPr kumimoji="1" lang="ja-JP" alt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、</a:t>
                </a:r>
                <a:r>
                  <a:rPr kumimoji="1" lang="ja-JP" alt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迷惑メールでない</a:t>
                </a:r>
                <a:r>
                  <a:rPr kumimoji="1" lang="en-US" altLang="ja-JP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A</a:t>
                </a:r>
                <a:r>
                  <a:rPr kumimoji="1" lang="en-US" altLang="ja-JP" sz="16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2</a:t>
                </a:r>
                <a:r>
                  <a:rPr kumimoji="1" lang="ja-JP" alt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である確率</a:t>
                </a:r>
                <a:r>
                  <a:rPr kumimoji="1" lang="en-US" altLang="ja-JP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en-US" altLang="ja-JP" sz="16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  <m:e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endParaRPr kumimoji="1" lang="en-US" altLang="ja-JP" sz="16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en-US" altLang="ja-JP" sz="16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	</a:t>
                </a:r>
                <a:r>
                  <a:rPr kumimoji="1" lang="en-US" altLang="ja-JP" sz="16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=&gt;</a:t>
                </a:r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e>
                        <m:r>
                          <a:rPr kumimoji="1"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kumimoji="1" lang="ja-JP" altLang="en-US" sz="16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が得られているとする。</a:t>
                </a:r>
                <a:endParaRPr kumimoji="1" lang="en-US" altLang="ja-JP" sz="16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endParaRPr kumimoji="1" lang="en-US" altLang="ja-JP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ここに、ほかの特徴 </a:t>
                </a:r>
                <a:r>
                  <a:rPr kumimoji="1" lang="en-US" altLang="ja-JP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C</a:t>
                </a:r>
                <a:r>
                  <a:rPr kumimoji="1" lang="ja-JP" alt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による判定を加える。</a:t>
                </a:r>
                <a:endParaRPr kumimoji="1" lang="en-US" altLang="ja-JP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lnSpc>
                    <a:spcPct val="120000"/>
                  </a:lnSpc>
                  <a:defRPr/>
                </a:pPr>
                <a:r>
                  <a:rPr kumimoji="1" lang="ja-JP" altLang="en-US" sz="1600" dirty="0"/>
                  <a:t>　</a:t>
                </a:r>
                <a14:m>
                  <m:oMath xmlns:m="http://schemas.openxmlformats.org/officeDocument/2006/math">
                    <m:r>
                      <a:rPr kumimoji="1" lang="en-US" altLang="ja-JP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e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e>
                        <m:r>
                          <a:rPr kumimoji="1" lang="en-US" altLang="ja-JP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ja-JP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          </a:t>
                </a:r>
              </a:p>
              <a:p>
                <a:pPr defTabSz="914400">
                  <a:lnSpc>
                    <a:spcPct val="120000"/>
                  </a:lnSpc>
                  <a:defRPr/>
                </a:pPr>
                <a:r>
                  <a:rPr kumimoji="1" lang="en-US" altLang="ja-JP" sz="1600" dirty="0">
                    <a:solidFill>
                      <a:schemeClr val="tx1"/>
                    </a:solidFill>
                  </a:rPr>
                  <a:t>=&gt;</a:t>
                </a:r>
                <a:r>
                  <a:rPr kumimoji="1" lang="ja-JP" altLang="en-US" sz="16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e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kumimoji="1" lang="en-US" altLang="ja-JP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kumimoji="1" lang="en-US" altLang="ja-JP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kumimoji="1" lang="en-US" altLang="ja-JP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kumimoji="1" lang="en-US" altLang="ja-JP" sz="16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defTabSz="914400">
                  <a:lnSpc>
                    <a:spcPct val="120000"/>
                  </a:lnSpc>
                  <a:defRPr/>
                </a:pPr>
                <a:r>
                  <a:rPr kumimoji="1" lang="en-US" altLang="ja-JP" sz="16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A,</a:t>
                </a:r>
                <a:r>
                  <a:rPr kumimoji="1" lang="ja-JP" altLang="en-US" sz="16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kumimoji="1" lang="en-US" altLang="ja-JP" sz="16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B</a:t>
                </a:r>
                <a:r>
                  <a:rPr kumimoji="1" lang="ja-JP" altLang="en-US" sz="16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16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が独立であれば</a:t>
                </a:r>
                <a14:m>
                  <m:oMath xmlns:m="http://schemas.openxmlformats.org/officeDocument/2006/math">
                    <m:r>
                      <a:rPr kumimoji="1" lang="en-US" altLang="ja-JP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kumimoji="1" lang="ja-JP" alt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、</m:t>
                    </m:r>
                  </m:oMath>
                </a14:m>
                <a:endParaRPr kumimoji="1" lang="en-US" altLang="ja-JP" sz="1600" b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defTabSz="914400">
                  <a:lnSpc>
                    <a:spcPct val="120000"/>
                  </a:lnSpc>
                  <a:defRPr/>
                </a:pPr>
                <a:r>
                  <a:rPr kumimoji="1" lang="en-US" altLang="ja-JP" sz="16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A</a:t>
                </a:r>
                <a:r>
                  <a:rPr kumimoji="1" lang="ja-JP" altLang="en-US" sz="16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16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が与えられた条件で </a:t>
                </a:r>
                <a:r>
                  <a:rPr kumimoji="1" lang="en-US" altLang="ja-JP" sz="16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B</a:t>
                </a:r>
                <a:r>
                  <a:rPr kumimoji="1" lang="ja-JP" altLang="en-US" sz="16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と </a:t>
                </a:r>
                <a:r>
                  <a:rPr kumimoji="1" lang="en-US" altLang="ja-JP" sz="16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C</a:t>
                </a:r>
                <a:r>
                  <a:rPr kumimoji="1" lang="ja-JP" altLang="en-US" sz="16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が独立であれば </a:t>
                </a:r>
                <a14:m>
                  <m:oMath xmlns:m="http://schemas.openxmlformats.org/officeDocument/2006/math">
                    <m:r>
                      <a:rPr kumimoji="1" lang="en-US" altLang="ja-JP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e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e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kumimoji="1" lang="en-US" altLang="ja-JP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e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</m:oMath>
                </a14:m>
                <a:endParaRPr kumimoji="1" lang="en-US" altLang="ja-JP" sz="1600" b="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defTabSz="914400">
                  <a:lnSpc>
                    <a:spcPct val="120000"/>
                  </a:lnSpc>
                  <a:defRPr/>
                </a:pPr>
                <a:r>
                  <a:rPr kumimoji="1" lang="en-US" altLang="ja-JP" sz="1600" dirty="0">
                    <a:solidFill>
                      <a:schemeClr val="tx1"/>
                    </a:solidFill>
                  </a:rPr>
                  <a:t>=&gt;</a:t>
                </a:r>
                <a:r>
                  <a:rPr kumimoji="1" lang="ja-JP" altLang="en-US" sz="16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e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kumimoji="1" lang="en-US" altLang="ja-JP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num>
                      <m:den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kumimoji="1" lang="en-US" altLang="ja-JP" sz="16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kumimoji="1" lang="en-US" altLang="ja-JP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kumimoji="1" lang="en-US" altLang="ja-JP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lnSpc>
                    <a:spcPct val="120000"/>
                  </a:lnSpc>
                  <a:defRPr/>
                </a:pPr>
                <a14:m>
                  <m:oMath xmlns:m="http://schemas.openxmlformats.org/officeDocument/2006/math">
                    <m:r>
                      <a:rPr kumimoji="1" lang="en-US" altLang="ja-JP" sz="16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kumimoji="1" lang="en-US" altLang="ja-JP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kumimoji="1" lang="en-US" altLang="ja-JP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16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e>
                        <m:r>
                          <a:rPr kumimoji="1" lang="en-US" altLang="ja-JP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kumimoji="1" lang="en-US" altLang="ja-JP" sz="16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kumimoji="1" lang="en-US" altLang="ja-JP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16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e>
                        <m:r>
                          <a:rPr kumimoji="1" lang="en-US" altLang="ja-JP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r>
                      <a:rPr kumimoji="1" lang="en-US" altLang="ja-JP" sz="16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</m:oMath>
                </a14:m>
                <a:r>
                  <a:rPr kumimoji="1" lang="ja-JP" altLang="en-US" sz="1600" i="1" dirty="0"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1600" dirty="0">
                    <a:latin typeface="Cambria Math" panose="02040503050406030204" pitchFamily="18" charset="0"/>
                  </a:rPr>
                  <a:t>から</a:t>
                </a:r>
                <a:r>
                  <a:rPr kumimoji="1" lang="ja-JP" alt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、</a:t>
                </a:r>
                <a:endParaRPr kumimoji="1" lang="en-US" altLang="ja-JP" sz="1600" dirty="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lnSpc>
                    <a:spcPct val="120000"/>
                  </a:lnSpc>
                  <a:defRPr/>
                </a:pPr>
                <a14:m>
                  <m:oMath xmlns:m="http://schemas.openxmlformats.org/officeDocument/2006/math">
                    <m:r>
                      <a:rPr kumimoji="1" lang="en-US" altLang="ja-JP" sz="1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e>
                        <m:r>
                          <a:rPr kumimoji="1" lang="en-US" altLang="ja-JP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kumimoji="1" lang="en-US" altLang="ja-JP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kumimoji="1" lang="en-US" altLang="ja-JP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num>
                      <m:den>
                        <m:r>
                          <a:rPr kumimoji="1" lang="en-US" altLang="ja-JP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den>
                    </m:f>
                    <m:r>
                      <a:rPr kumimoji="1" lang="en-US" altLang="ja-JP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e>
                        <m:r>
                          <a:rPr kumimoji="1" lang="en-US" altLang="ja-JP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kumimoji="1" lang="ja-JP" alt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endParaRPr kumimoji="1" lang="en-US" altLang="ja-JP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lnSpc>
                    <a:spcPct val="120000"/>
                  </a:lnSpc>
                  <a:defRPr/>
                </a:pPr>
                <a:endParaRPr kumimoji="1" lang="en-US" altLang="ja-JP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lnSpc>
                    <a:spcPct val="120000"/>
                  </a:lnSpc>
                  <a:defRPr/>
                </a:pPr>
                <a:r>
                  <a:rPr kumimoji="1" lang="en-US" altLang="ja-JP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※</a:t>
                </a:r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B</a:t>
                </a:r>
                <a:r>
                  <a:rPr kumimoji="1" lang="ja-JP" altLang="en-US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の情報から </a:t>
                </a:r>
                <a:r>
                  <a:rPr kumimoji="1" lang="en-US" altLang="ja-JP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A</a:t>
                </a:r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が迷惑メールであるかどうかの確率 </a:t>
                </a:r>
                <a14:m>
                  <m:oMath xmlns:m="http://schemas.openxmlformats.org/officeDocument/2006/math">
                    <m:r>
                      <a:rPr kumimoji="1" lang="en-US" altLang="ja-JP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kumimoji="1"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e>
                        <m:r>
                          <a:rPr kumimoji="1"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がわかっている場合に、</a:t>
                </a:r>
                <a:endParaRPr kumimoji="1" lang="en-US" altLang="ja-JP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lnSpc>
                    <a:spcPct val="120000"/>
                  </a:lnSpc>
                  <a:defRPr/>
                </a:pPr>
                <a:r>
                  <a:rPr kumimoji="1" lang="ja-JP" altLang="en-US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　</a:t>
                </a:r>
                <a:r>
                  <a:rPr kumimoji="1" lang="en-US" altLang="ja-JP" sz="20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C</a:t>
                </a:r>
                <a:r>
                  <a:rPr kumimoji="1" lang="ja-JP" altLang="en-US" sz="20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ja-JP" altLang="en-U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による情報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e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num>
                      <m:den>
                        <m:r>
                          <a:rPr kumimoji="1"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den>
                    </m:f>
                  </m:oMath>
                </a14:m>
                <a:r>
                  <a:rPr kumimoji="1" lang="ja-JP" altLang="en-U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を加えて、</a:t>
                </a:r>
                <a:r>
                  <a:rPr kumimoji="1" lang="en-US" altLang="ja-JP" sz="20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A</a:t>
                </a:r>
                <a:r>
                  <a:rPr kumimoji="1" lang="ja-JP" altLang="en-U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が迷惑メールである確率を更新 </a:t>
                </a:r>
                <a:r>
                  <a:rPr kumimoji="1" lang="en-US" altLang="ja-JP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</a:t>
                </a:r>
                <a:r>
                  <a:rPr kumimoji="1" lang="ja-JP" altLang="en-U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改善</a:t>
                </a:r>
                <a:r>
                  <a:rPr kumimoji="1" lang="en-US" altLang="ja-JP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)</a:t>
                </a:r>
                <a:r>
                  <a:rPr kumimoji="1" lang="ja-JP" altLang="en-U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できる </a:t>
                </a:r>
                <a:endParaRPr kumimoji="1" lang="en-US" altLang="ja-JP" sz="2000" dirty="0">
                  <a:solidFill>
                    <a:srgbClr val="FF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lnSpc>
                    <a:spcPct val="120000"/>
                  </a:lnSpc>
                  <a:defRPr/>
                </a:pPr>
                <a:endParaRPr kumimoji="1" lang="en-US" altLang="ja-JP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Object 2">
                <a:extLst>
                  <a:ext uri="{FF2B5EF4-FFF2-40B4-BE49-F238E27FC236}">
                    <a16:creationId xmlns:a16="http://schemas.microsoft.com/office/drawing/2014/main" id="{D7372BC2-18C2-45A5-9CED-28E4DC3E16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756" y="1011885"/>
                <a:ext cx="8964488" cy="6048672"/>
              </a:xfrm>
              <a:prstGeom prst="rect">
                <a:avLst/>
              </a:prstGeom>
              <a:blipFill>
                <a:blip r:embed="rId3"/>
                <a:stretch>
                  <a:fillRect l="-748" t="-10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2625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    Input file: Excel (.xlsx) or CSV (.csv)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4027" y="775849"/>
            <a:ext cx="371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data_simple.xlsx (data_simple.csv)</a:t>
            </a:r>
            <a:endParaRPr lang="en-US" altLang="ja-JP" b="1" dirty="0">
              <a:solidFill>
                <a:srgbClr val="FF0000"/>
              </a:solidFill>
              <a:latin typeface="Times New Roman"/>
              <a:ea typeface="ＭＳ Ｐゴシック"/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4CB46324-9817-E9D9-4394-3D1A5EF93F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144752"/>
              </p:ext>
            </p:extLst>
          </p:nvPr>
        </p:nvGraphicFramePr>
        <p:xfrm>
          <a:off x="321691" y="1298175"/>
          <a:ext cx="3303972" cy="4582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2067126" imgH="2866889" progId="Excel.Sheet.12">
                  <p:embed/>
                </p:oleObj>
              </mc:Choice>
              <mc:Fallback>
                <p:oleObj name="Worksheet" r:id="rId3" imgW="2067126" imgH="286688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1691" y="1298175"/>
                        <a:ext cx="3303972" cy="4582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3CADE0-E29A-CC0F-F938-7DE6AF8F4A9A}"/>
              </a:ext>
            </a:extLst>
          </p:cNvPr>
          <p:cNvSpPr txBox="1"/>
          <p:nvPr/>
        </p:nvSpPr>
        <p:spPr>
          <a:xfrm>
            <a:off x="3906655" y="1678188"/>
            <a:ext cx="48557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1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st</a:t>
            </a:r>
            <a:r>
              <a:rPr lang="en-US" altLang="ja-JP" b="1" dirty="0">
                <a:latin typeface="Times New Roman"/>
                <a:ea typeface="ＭＳ Ｐゴシック"/>
              </a:rPr>
              <a:t> column: Target function</a:t>
            </a:r>
          </a:p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2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nd</a:t>
            </a:r>
            <a:r>
              <a:rPr lang="en-US" altLang="ja-JP" b="1" dirty="0">
                <a:latin typeface="Times New Roman"/>
                <a:ea typeface="ＭＳ Ｐゴシック"/>
              </a:rPr>
              <a:t> and right columns: Descriptors</a:t>
            </a:r>
          </a:p>
          <a:p>
            <a:pPr>
              <a:defRPr/>
            </a:pPr>
            <a:endParaRPr lang="en-US" altLang="ja-JP" b="1" dirty="0">
              <a:solidFill>
                <a:srgbClr val="FF0000"/>
              </a:solidFill>
              <a:latin typeface="Times New Roman"/>
              <a:ea typeface="ＭＳ Ｐゴシック"/>
            </a:endParaRPr>
          </a:p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  <a:latin typeface="Times New Roman"/>
                <a:ea typeface="ＭＳ Ｐゴシック"/>
              </a:rPr>
              <a:t>Target functions can leave blank data:</a:t>
            </a:r>
          </a:p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  <a:latin typeface="Times New Roman"/>
                <a:ea typeface="ＭＳ Ｐゴシック"/>
              </a:rPr>
              <a:t>    Non-blank data will be used for training</a:t>
            </a:r>
          </a:p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  <a:latin typeface="Times New Roman"/>
                <a:ea typeface="ＭＳ Ｐゴシック"/>
              </a:rPr>
              <a:t>    All data will be used to estimate prediction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8AAFC85-3818-05E0-D59E-4689F35CA44F}"/>
              </a:ext>
            </a:extLst>
          </p:cNvPr>
          <p:cNvSpPr txBox="1"/>
          <p:nvPr/>
        </p:nvSpPr>
        <p:spPr>
          <a:xfrm>
            <a:off x="0" y="5657671"/>
            <a:ext cx="4855797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IMPORTANT NOTE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 At least ONE BLANK target </a:t>
            </a:r>
            <a:r>
              <a:rPr lang="en-US" altLang="ja-JP" b="1" dirty="0" err="1">
                <a:solidFill>
                  <a:srgbClr val="FFFF00"/>
                </a:solidFill>
                <a:latin typeface="Times New Roman"/>
                <a:ea typeface="ＭＳ Ｐゴシック"/>
              </a:rPr>
              <a:t>fuction</a:t>
            </a: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data is   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 required. Or the program will be terminated 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 by ERROR in </a:t>
            </a:r>
            <a:r>
              <a:rPr lang="en-US" altLang="ja-JP" b="1" dirty="0" err="1">
                <a:solidFill>
                  <a:srgbClr val="FFFF00"/>
                </a:solidFill>
                <a:latin typeface="Times New Roman"/>
                <a:ea typeface="ＭＳ Ｐゴシック"/>
              </a:rPr>
              <a:t>base_search</a:t>
            </a: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()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C1C4BF6-1AD5-FFEC-84E6-F3D74CD326C8}"/>
              </a:ext>
            </a:extLst>
          </p:cNvPr>
          <p:cNvSpPr txBox="1"/>
          <p:nvPr/>
        </p:nvSpPr>
        <p:spPr>
          <a:xfrm>
            <a:off x="3906655" y="3999279"/>
            <a:ext cx="4855797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IMPORTANT NOTE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 If descripts or target functions vary in exponential scale, take logarithm of those values to more </a:t>
            </a:r>
            <a:r>
              <a:rPr lang="en-US" altLang="ja-JP" b="1" dirty="0" err="1">
                <a:solidFill>
                  <a:srgbClr val="FFFF00"/>
                </a:solidFill>
                <a:latin typeface="Times New Roman"/>
                <a:ea typeface="ＭＳ Ｐゴシック"/>
              </a:rPr>
              <a:t>linearlize</a:t>
            </a:r>
            <a:endParaRPr lang="en-US" altLang="ja-JP" b="1" dirty="0">
              <a:solidFill>
                <a:srgbClr val="FFFF00"/>
              </a:solidFill>
              <a:latin typeface="Times New Roman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4561488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7218" name="Object 2"/>
              <p:cNvSpPr txBox="1"/>
              <p:nvPr/>
            </p:nvSpPr>
            <p:spPr bwMode="auto">
              <a:xfrm>
                <a:off x="263748" y="984670"/>
                <a:ext cx="8616503" cy="585574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92500" lnSpcReduction="2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e>
                      <m:e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</m:d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|</m:t>
                        </m:r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</m:d>
                      </m:num>
                      <m:den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</m:d>
                      </m:den>
                    </m:f>
                  </m:oMath>
                </a14:m>
                <a:endParaRPr kumimoji="1" lang="en-US" altLang="ja-JP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r>
                  <a:rPr kumimoji="1" lang="en-US" altLang="ja-JP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A, B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事象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(event)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𝐴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事象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A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が観察される確率</a:t>
                </a:r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𝐴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𝐵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同時確率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(joint probability)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。事象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A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と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B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が同時に観察される確率</a:t>
                </a:r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𝑗</m:t>
                        </m:r>
                      </m:sub>
                      <m:sup/>
                      <m:e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</m:e>
                    </m:nary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=1</m:t>
                    </m:r>
                  </m:oMath>
                </a14:m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</m:sub>
                      <m:sup/>
                      <m:e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</m:e>
                    </m:nary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sSub>
                      <m:sSub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  <m: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𝑗</m:t>
                        </m:r>
                      </m:sub>
                    </m:sSub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周辺確率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(marginal probability)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  <m:e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e>
                    </m:d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条件付き確率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(conditional probability)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。</a:t>
                </a:r>
                <a:b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</a:br>
                <a:r>
                  <a:rPr kumimoji="1" lang="ja-JP" alt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　　　　事象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A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が観察されたという条件の下で、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B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が観察される確率</a:t>
                </a:r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naryPr>
                      <m: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𝑗</m:t>
                        </m:r>
                      </m:sub>
                      <m:sup/>
                      <m:e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|</m:t>
                        </m:r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</m:e>
                    </m:nary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=1</m:t>
                    </m:r>
                  </m:oMath>
                </a14:m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乗法の定理</a:t>
                </a:r>
                <a:r>
                  <a:rPr kumimoji="1" lang="ja-JP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(multiplication theorem of probability)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sSub>
                      <m:sSub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e>
                      <m: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</m:sub>
                    </m:sSub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sSub>
                      <m:sSub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  <m:sub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𝑗</m:t>
                        </m:r>
                      </m:sub>
                    </m:sSub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全確率の公式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(law of total probability):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nary>
                      <m:naryPr>
                        <m:chr m:val="∑"/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</m:sub>
                      <m:sup/>
                      <m:e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ベイズの定理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(Bayes’ theorem):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𝑗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m:rPr>
                        <m:nor/>
                      </m:rPr>
                      <a:rPr kumimoji="1" lang="en-US" altLang="ja-JP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rPr>
                      <m:t>= </m:t>
                    </m:r>
                    <m:f>
                      <m:f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𝑗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  <m:d>
                          <m:d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num>
                      <m:den>
                        <m:nary>
                          <m:naryPr>
                            <m:chr m:val="∑"/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  <m:sup/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kumimoji="1" lang="en-US" altLang="ja-JP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kumimoji="1" lang="en-US" altLang="ja-JP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kumimoji="1" lang="en-US" altLang="ja-JP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kumimoji="1" lang="en-US" altLang="ja-JP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kumimoji="1" lang="en-US" altLang="ja-JP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kumimoji="1" lang="en-US" altLang="ja-JP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kumimoji="1" lang="en-US" altLang="ja-JP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den>
                    </m:f>
                  </m:oMath>
                </a14:m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    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    : 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事前確率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(prior probability)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    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事後確率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(posterior probability)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A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と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B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は互いに独立である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(independent)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=&gt;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　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d>
                      <m:dPr>
                        <m:ctrlP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sSub>
                      <m:sSub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e>
                      <m:sub>
                        <m:r>
                          <a:rPr kumimoji="1" lang="en-US" altLang="ja-JP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</m:sub>
                    </m:sSub>
                    <m:r>
                      <a:rPr kumimoji="1" lang="en-US" altLang="ja-JP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𝑝</m:t>
                    </m:r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sSub>
                      <m:sSubPr>
                        <m:ctrlP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  <m:sub>
                        <m:r>
                          <a:rPr kumimoji="1" lang="en-US" altLang="ja-JP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𝑗</m:t>
                        </m:r>
                      </m:sub>
                    </m:sSub>
                    <m:r>
                      <a:rPr kumimoji="1" lang="en-US" altLang="ja-JP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7218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748" y="984670"/>
                <a:ext cx="8616503" cy="5855746"/>
              </a:xfrm>
              <a:prstGeom prst="rect">
                <a:avLst/>
              </a:prstGeom>
              <a:blipFill>
                <a:blip r:embed="rId3"/>
                <a:stretch>
                  <a:fillRect l="-1839" b="-41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確率に関するベイズの定理</a:t>
            </a:r>
            <a:endParaRPr lang="ja-JP" altLang="en-US" sz="3600" dirty="0"/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A253FDEF-827E-4591-B5E6-19813586B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395" y="548680"/>
            <a:ext cx="50161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豊田秀樹著、基礎からのベイズ統計学、朝倉書店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(2015)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38292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7218" name="Object 2"/>
              <p:cNvSpPr txBox="1"/>
              <p:nvPr/>
            </p:nvSpPr>
            <p:spPr bwMode="auto">
              <a:xfrm>
                <a:off x="167457" y="1008170"/>
                <a:ext cx="8976543" cy="584982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 marL="0" marR="0" lvl="0" indent="0" algn="l" defTabSz="914400" rtl="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母数 </a:t>
                </a:r>
                <a14:m>
                  <m:oMath xmlns:m="http://schemas.openxmlformats.org/officeDocument/2006/math">
                    <m:r>
                      <a:rPr kumimoji="1" lang="ja-JP" alt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𝜃</m:t>
                    </m:r>
                    <m:r>
                      <a:rPr kumimoji="1" lang="en-US" altLang="ja-JP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を確率変数として扱う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defRPr/>
                </a:pPr>
                <a14:m>
                  <m:oMath xmlns:m="http://schemas.openxmlformats.org/officeDocument/2006/math">
                    <m:r>
                      <a:rPr kumimoji="1" lang="en-US" altLang="ja-JP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m:rPr>
                        <m:nor/>
                      </m:rPr>
                      <a:rPr kumimoji="1" lang="en-US" altLang="ja-JP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確率変数の確率分布。事前</a:t>
                </a: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確率分布 </a:t>
                </a:r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(prior probability distribution)</a:t>
                </a:r>
                <a:endParaRPr kumimoji="1" lang="en-US" altLang="ja-JP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defRPr/>
                </a:pPr>
                <a14:m>
                  <m:oMath xmlns:m="http://schemas.openxmlformats.org/officeDocument/2006/math">
                    <m:r>
                      <a:rPr kumimoji="1" lang="en-US" altLang="ja-JP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kumimoji="1" lang="ja-JP" alt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kumimoji="1" lang="en-US" altLang="ja-JP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r>
                      <a:rPr kumimoji="1" lang="en-US" altLang="ja-JP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ja-JP" alt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)</a:t>
                </a:r>
                <a:r>
                  <a:rPr kumimoji="1" lang="en-US" altLang="ja-JP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kumimoji="1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kumimoji="1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kumimoji="1" lang="en-US" altLang="ja-JP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kumimoji="1" lang="en-US" altLang="ja-JP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):</a:t>
                </a: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確率変数が</a:t>
                </a:r>
                <a14:m>
                  <m:oMath xmlns:m="http://schemas.openxmlformats.org/officeDocument/2006/math">
                    <m:r>
                      <a:rPr kumimoji="1" lang="ja-JP" alt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をとり、</a:t>
                </a: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データが </a:t>
                </a:r>
                <a:r>
                  <a:rPr kumimoji="1" lang="en-US" altLang="ja-JP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をとる同時確率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defRPr/>
                </a:pPr>
                <a14:m>
                  <m:oMath xmlns:m="http://schemas.openxmlformats.org/officeDocument/2006/math">
                    <m:r>
                      <a:rPr kumimoji="1" lang="en-US" altLang="ja-JP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データによる母数の条件付き分布。事後確率分布 </a:t>
                </a:r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(posterior probability distribution)</a:t>
                </a:r>
                <a:b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</a:b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　　　　   データが確定している場合の</a:t>
                </a:r>
                <a14:m>
                  <m:oMath xmlns:m="http://schemas.openxmlformats.org/officeDocument/2006/math">
                    <m:r>
                      <a:rPr kumimoji="1" lang="ja-JP" alt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の条件付き確率を</a:t>
                </a:r>
                <a:b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</a:b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　　　　　</a:t>
                </a:r>
                <a14:m>
                  <m:oMath xmlns:m="http://schemas.openxmlformats.org/officeDocument/2006/math">
                    <m:r>
                      <a:rPr kumimoji="1" lang="ja-JP" alt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の関数として</a:t>
                </a:r>
                <a:r>
                  <a:rPr kumimoji="1" lang="ja-JP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尤度関数 </a:t>
                </a:r>
                <a:r>
                  <a:rPr kumimoji="1" lang="en-US" altLang="ja-JP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(likelihood</a:t>
                </a:r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function)</a:t>
                </a:r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と呼ぶ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defRPr/>
                </a:pPr>
                <a14:m>
                  <m:oMath xmlns:m="http://schemas.openxmlformats.org/officeDocument/2006/math">
                    <m:r>
                      <a:rPr kumimoji="1" lang="en-US" altLang="ja-JP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kumimoji="1" lang="ja-JP" alt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確率変数が</a:t>
                </a:r>
                <a14:m>
                  <m:oMath xmlns:m="http://schemas.openxmlformats.org/officeDocument/2006/math">
                    <m:r>
                      <a:rPr kumimoji="1" lang="ja-JP" alt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をとるとき、データが </a:t>
                </a:r>
                <a:r>
                  <a:rPr kumimoji="1" lang="en-US" altLang="ja-JP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ja-JP" altLang="en-U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を取る条件付き確率。</a:t>
                </a:r>
                <a:endParaRPr kumimoji="1" lang="en-US" altLang="ja-JP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defRPr/>
                </a:pP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　　　　 一般に </a:t>
                </a: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確率密度分布関数 </a:t>
                </a: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と呼ばれる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kumimoji="1" lang="ja-JP" altLang="en-US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e>
                    </m:nary>
                    <m:r>
                      <a:rPr kumimoji="1" lang="en-US" altLang="ja-JP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kumimoji="1" lang="en-US" altLang="ja-JP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𝑑</m:t>
                    </m:r>
                    <m:r>
                      <a:rPr kumimoji="1" lang="ja-JP" altLang="en-US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kumimoji="1" lang="ja-JP" altLang="en-US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ＭＳ Ｐゴシック" panose="020B0600070205080204" pitchFamily="50" charset="-128"/>
                  </a:rPr>
                  <a:t>　</a:t>
                </a:r>
                <a:endParaRPr kumimoji="1" lang="en-US" altLang="ja-JP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 panose="020B0600070205080204" pitchFamily="50" charset="-128"/>
                </a:endParaRPr>
              </a:p>
              <a:p>
                <a:pPr marL="0" marR="0" lvl="0" indent="0" algn="l" defTabSz="914400" rtl="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1" lang="en-US" altLang="ja-JP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kumimoji="1" lang="ja-JP" altLang="en-US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ja-JP" alt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kumimoji="1" lang="en-US" altLang="ja-JP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kumimoji="1" lang="ja-JP" altLang="en-US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1" lang="ja-JP" alt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kumimoji="1" lang="en-US" altLang="ja-JP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kumimoji="1" lang="en-US" altLang="ja-JP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kumimoji="1" lang="ja-JP" altLang="en-US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</m:e>
                        </m:nary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kumimoji="1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ja-JP" altLang="en-US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kumimoji="1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kumimoji="1" lang="ja-JP" altLang="en-US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𝜃</m:t>
                        </m:r>
                      </m:den>
                    </m:f>
                  </m:oMath>
                </a14:m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確率分布に関するベイズの定理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dirty="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marL="342900" lvl="0" indent="-342900" defTabSz="914400">
                  <a:buFont typeface="Symbol" panose="05050102010706020507" pitchFamily="18" charset="2"/>
                  <a:buChar char="Þ"/>
                  <a:defRPr/>
                </a:pP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観測データ 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{</a:t>
                </a:r>
                <a:r>
                  <a:rPr kumimoji="1" lang="en-US" altLang="ja-JP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en-US" altLang="ja-JP" sz="24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400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,</a:t>
                </a:r>
                <a:r>
                  <a:rPr kumimoji="1" lang="en-US" altLang="ja-JP" sz="24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2400" i="1" dirty="0" err="1">
                    <a:solidFill>
                      <a:srgbClr val="0000FF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y</a:t>
                </a:r>
                <a:r>
                  <a:rPr kumimoji="1" lang="en-US" altLang="ja-JP" sz="2400" i="1" baseline="-25000" dirty="0" err="1">
                    <a:solidFill>
                      <a:srgbClr val="0000FF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}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があるとき、分布関数の母数</a:t>
                </a:r>
                <a14:m>
                  <m:oMath xmlns:m="http://schemas.openxmlformats.org/officeDocument/2006/math">
                    <m:r>
                      <a:rPr kumimoji="1" lang="ja-JP" alt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の分布がわかる</a:t>
                </a:r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defRPr/>
                </a:pPr>
                <a:endParaRPr kumimoji="1" lang="en-US" altLang="ja-JP" sz="2400" b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  <a:p>
                <a:pPr lvl="0" defTabSz="914400">
                  <a:defRPr/>
                </a:pP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例えばフィッティング変数 </a:t>
                </a:r>
                <a:r>
                  <a:rPr kumimoji="1" lang="en-US" altLang="ja-JP" sz="24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w</a:t>
                </a:r>
                <a:r>
                  <a:rPr kumimoji="1" lang="en-US" altLang="ja-JP" sz="2400" b="0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i</a:t>
                </a:r>
                <a:r>
                  <a:rPr kumimoji="1" lang="ja-JP" altLang="en-US" sz="24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が正規分布</a:t>
                </a:r>
                <a:b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</a:br>
                <a:r>
                  <a:rPr kumimoji="1" lang="en-US" altLang="ja-JP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 </a:t>
                </a:r>
                <a:r>
                  <a:rPr kumimoji="1" lang="ja-JP" alt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14:m>
                  <m:oMath xmlns:m="http://schemas.openxmlformats.org/officeDocument/2006/math">
                    <m:r>
                      <a:rPr kumimoji="1" lang="en-US" altLang="ja-JP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24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kumimoji="1" lang="en-US" altLang="ja-JP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nor/>
                          </m:rPr>
                          <a:rPr kumimoji="1" lang="en-US" altLang="ja-JP" sz="2400" i="1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kumimoji="1" lang="en-US" altLang="ja-JP" sz="2400" i="1" baseline="-2500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m:t>i</m:t>
                        </m:r>
                        <m:r>
                          <m:rPr>
                            <m:nor/>
                          </m:rPr>
                          <a:rPr kumimoji="1"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nor/>
                          </m:rPr>
                          <a:rPr kumimoji="1" lang="en-US" altLang="ja-JP" sz="2400" b="0" i="1" dirty="0" smtClean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m:t>y</m:t>
                        </m:r>
                        <m:r>
                          <m:rPr>
                            <m:nor/>
                          </m:rPr>
                          <a:rPr kumimoji="1" lang="en-US" altLang="ja-JP" sz="2400" i="1" baseline="-25000" dirty="0">
                            <a:solidFill>
                              <a:srgbClr val="0000FF"/>
                            </a:solidFill>
                            <a:latin typeface="Times New Roman" panose="02020603050405020304" pitchFamily="18" charset="0"/>
                            <a:ea typeface="ＭＳ Ｐゴシック" panose="020B0600070205080204" pitchFamily="50" charset="-128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</m:d>
                    <m:r>
                      <a:rPr kumimoji="1" lang="en-US" altLang="ja-JP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kumimoji="1"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ja-JP" alt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kumimoji="1"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kumimoji="1"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ja-JP" altLang="en-US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kumimoji="1"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kumimoji="1" lang="en-US" altLang="ja-JP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1"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1"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kumimoji="1" lang="en-US" altLang="ja-JP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ja-JP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kumimoji="1" lang="en-US" altLang="ja-JP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func>
                      <m:funcPr>
                        <m:ctrlPr>
                          <a:rPr kumimoji="1" lang="en-US" altLang="ja-JP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kumimoji="1"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kumimoji="1" lang="en-US" altLang="ja-JP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kumimoji="1"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1" lang="en-US" altLang="ja-JP" sz="24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1" lang="en-US" altLang="ja-JP" sz="24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kumimoji="1" lang="en-US" altLang="ja-JP" sz="2400" b="0" i="1" smtClean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kumimoji="1" lang="en-US" altLang="ja-JP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kumimoji="1" lang="ja-JP" altLang="en-US" sz="24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kumimoji="1" lang="en-US" altLang="ja-JP" sz="2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kumimoji="1" lang="en-US" altLang="ja-JP" sz="2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kumimoji="1" lang="en-US" altLang="ja-JP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ja-JP" altLang="en-US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kumimoji="1" lang="en-US" altLang="ja-JP" sz="2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endPara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defRPr/>
                </a:pP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に従う場合、</a:t>
                </a:r>
                <a:r>
                  <a:rPr kumimoji="1" lang="en-US" altLang="ja-JP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</a:rPr>
                  <a:t> </a:t>
                </a:r>
                <a:r>
                  <a:rPr kumimoji="1" lang="en-US" altLang="ja-JP" sz="24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w</a:t>
                </a:r>
                <a:r>
                  <a:rPr kumimoji="1" lang="en-US" altLang="ja-JP" sz="2400" b="0" i="1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i</a:t>
                </a:r>
                <a:r>
                  <a:rPr kumimoji="1" lang="ja-JP" altLang="en-US" sz="2400" b="0" u="none" strike="noStrike" kern="120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 の期待値 </a:t>
                </a:r>
                <a14:m>
                  <m:oMath xmlns:m="http://schemas.openxmlformats.org/officeDocument/2006/math">
                    <m:r>
                      <a:rPr kumimoji="1" lang="ja-JP" alt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kumimoji="1" lang="ja-JP" altLang="en-US" sz="2400" b="0" u="none" strike="noStrike" kern="120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と標準偏差</a:t>
                </a:r>
                <a14:m>
                  <m:oMath xmlns:m="http://schemas.openxmlformats.org/officeDocument/2006/math">
                    <m:r>
                      <a:rPr kumimoji="1" lang="ja-JP" alt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ja-JP" altLang="en-US" sz="2400" b="0" u="none" strike="noStrike" kern="1200" cap="none" spc="0" normalizeH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ja-JP" altLang="en-US" sz="2400" b="0" u="none" strike="noStrike" kern="1200" cap="none" spc="0" normalizeH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が求まる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7218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457" y="1008170"/>
                <a:ext cx="8976543" cy="5849829"/>
              </a:xfrm>
              <a:prstGeom prst="rect">
                <a:avLst/>
              </a:prstGeom>
              <a:blipFill>
                <a:blip r:embed="rId3"/>
                <a:stretch>
                  <a:fillRect l="-1086" t="-729" r="-67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確率分布に関するベイズの定理</a:t>
            </a:r>
            <a:endParaRPr lang="ja-JP" altLang="en-US" sz="3600" dirty="0"/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A253FDEF-827E-4591-B5E6-19813586B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395" y="548680"/>
            <a:ext cx="50161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豊田秀樹著、基礎からのベイズ統計学、朝倉書店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+mn-cs"/>
              </a:rPr>
              <a:t>(2015)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4483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7218" name="Object 2"/>
              <p:cNvSpPr txBox="1"/>
              <p:nvPr/>
            </p:nvSpPr>
            <p:spPr bwMode="auto">
              <a:xfrm>
                <a:off x="167457" y="832322"/>
                <a:ext cx="8976543" cy="530706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線形回帰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観測データ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{</a:t>
                </a:r>
                <a:r>
                  <a:rPr kumimoji="1" lang="en-US" altLang="ja-JP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en-US" altLang="ja-JP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1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,</a:t>
                </a:r>
                <a:r>
                  <a:rPr kumimoji="1" lang="en-US" altLang="ja-JP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180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y</a:t>
                </a:r>
                <a:r>
                  <a:rPr kumimoji="1" lang="en-US" altLang="ja-JP" sz="1800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}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を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y</m:t>
                    </m:r>
                    <m:r>
                      <a:rPr kumimoji="1" lang="en-US" altLang="ja-JP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ja-JP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kumimoji="1"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でフィッティングし、</a:t>
                </a:r>
                <a:b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</a:b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係数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</a:t>
                </a:r>
                <a:r>
                  <a:rPr kumimoji="1" lang="en-US" altLang="ja-JP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=</a:t>
                </a:r>
                <a:r>
                  <a:rPr kumimoji="1" lang="en-US" altLang="ja-JP" b="0" i="0" u="none" strike="noStrike" kern="1200" cap="none" spc="0" normalizeH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0, 1, …, </a:t>
                </a:r>
                <a:r>
                  <a:rPr kumimoji="1" lang="en-US" altLang="ja-JP" b="0" i="1" u="none" strike="noStrike" kern="1200" cap="none" spc="0" normalizeH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N</a:t>
                </a:r>
                <a:r>
                  <a:rPr kumimoji="1" lang="en-US" altLang="ja-JP" b="0" i="0" u="none" strike="noStrike" kern="1200" cap="none" spc="0" normalizeH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) </a:t>
                </a:r>
                <a:r>
                  <a:rPr kumimoji="1" lang="ja-JP" altLang="en-US" b="0" i="0" u="none" strike="noStrike" kern="1200" cap="none" spc="0" normalizeH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を求めること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　</a:t>
                </a:r>
                <a:r>
                  <a:rPr kumimoji="1" lang="en-US" altLang="ja-JP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en-US" altLang="ja-JP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1800" b="0" i="1" u="none" strike="noStrike" kern="1200" cap="none" spc="0" normalizeH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= </a:t>
                </a:r>
                <a:r>
                  <a:rPr kumimoji="1" lang="en-US" altLang="ja-JP" sz="1800" b="0" u="none" strike="noStrike" kern="1200" cap="none" spc="0" normalizeH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{</a:t>
                </a:r>
                <a:r>
                  <a:rPr kumimoji="1" lang="en-US" altLang="ja-JP" sz="1800" b="0" i="1" u="none" strike="noStrike" kern="1200" cap="none" spc="0" normalizeH="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en-US" altLang="ja-JP" sz="1800" b="0" i="1" u="none" strike="noStrike" kern="1200" cap="none" spc="0" normalizeH="0" baseline="-2500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i,j</a:t>
                </a:r>
                <a:r>
                  <a:rPr kumimoji="1" lang="en-US" altLang="ja-JP" sz="1800" b="0" u="none" strike="noStrike" kern="1200" cap="none" spc="0" normalizeH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}</a:t>
                </a:r>
                <a:r>
                  <a:rPr kumimoji="1" lang="en-US" altLang="ja-JP" sz="1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 </a:t>
                </a:r>
                <a:r>
                  <a:rPr kumimoji="1" lang="ja-JP" alt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記述子 </a:t>
                </a:r>
                <a:r>
                  <a:rPr kumimoji="1" lang="en-US" altLang="ja-JP" sz="1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(descriptor) </a:t>
                </a:r>
                <a:r>
                  <a:rPr kumimoji="1" lang="ja-JP" alt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の組　　実験条件、計算条件に対応</a:t>
                </a:r>
                <a:endParaRPr kumimoji="1" lang="en-US" altLang="ja-JP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　　</a:t>
                </a:r>
                <a:r>
                  <a:rPr kumimoji="1" lang="en-US" altLang="ja-JP" sz="1800" b="0" i="1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180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y</a:t>
                </a:r>
                <a:r>
                  <a:rPr kumimoji="1" lang="en-US" altLang="ja-JP" sz="1800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1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目的関数　　　　　　　　　　　　　　　　実測値、計算値に対応</a:t>
                </a:r>
                <a:endParaRPr kumimoji="1" lang="en-US" altLang="ja-JP" b="0" u="none" strike="noStrike" kern="1200" cap="none" spc="0" normalizeH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記述子 </a:t>
                </a:r>
                <a:r>
                  <a:rPr kumimoji="1" lang="en-US" altLang="ja-JP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en-US" altLang="ja-JP" sz="1800" b="0" i="1" u="none" strike="noStrike" kern="1200" cap="none" spc="0" normalizeH="0" baseline="-2500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1800" b="0" i="0" u="none" strike="noStrike" kern="1200" cap="none" spc="0" normalizeH="0" baseline="-2500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,</a:t>
                </a:r>
                <a:r>
                  <a:rPr kumimoji="1" lang="en-US" altLang="ja-JP" sz="1800" b="0" i="1" u="none" strike="noStrike" kern="1200" cap="none" spc="0" normalizeH="0" baseline="-25000" noProof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j</a:t>
                </a:r>
                <a:r>
                  <a:rPr kumimoji="1" lang="ja-JP" altLang="en-US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、目的関数 </a:t>
                </a:r>
                <a:r>
                  <a:rPr kumimoji="1" lang="en-US" altLang="ja-JP" i="1" dirty="0" err="1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y</a:t>
                </a:r>
                <a:r>
                  <a:rPr kumimoji="1" lang="en-US" altLang="ja-JP" i="1" baseline="-25000" dirty="0" err="1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ja-JP" altLang="en-US" i="1" baseline="-25000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ja-JP" altLang="en-US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は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平均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と標準偏差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を使って</a:t>
                </a:r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標準化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する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平均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0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、標準偏差 </a:t>
                </a: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1</a:t>
                </a:r>
                <a:r>
                  <a: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になる</a:t>
                </a:r>
                <a:endPara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　　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kumimoji="1" lang="en-US" altLang="ja-JP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ja-JP" altLang="en-US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kumimoji="1" lang="en-US" altLang="ja-JP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　＝＞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y</m:t>
                    </m:r>
                    <m:r>
                      <a:rPr kumimoji="1" lang="en-US" altLang="ja-JP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′=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kumimoji="1" lang="en-US" altLang="ja-JP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kumimoji="1"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kumimoji="1"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でフィッティングすればよい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endParaRPr kumimoji="1" lang="en-US" altLang="ja-JP" dirty="0"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単回帰</a:t>
                </a:r>
                <a:r>
                  <a:rPr kumimoji="1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記述子が１種類だけ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r>
                  <a:rPr kumimoji="1" lang="ja-JP" altLang="en-US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重回帰</a:t>
                </a:r>
                <a:r>
                  <a:rPr kumimoji="1" lang="en-US" altLang="ja-JP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dirty="0"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記述子が複数</a:t>
                </a:r>
                <a:endParaRPr kumimoji="1" lang="en-US" altLang="ja-JP" dirty="0"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lvl="0" defTabSz="914400">
                  <a:lnSpc>
                    <a:spcPct val="120000"/>
                  </a:lnSpc>
                  <a:defRPr/>
                </a:pP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7218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457" y="832322"/>
                <a:ext cx="8976543" cy="5307066"/>
              </a:xfrm>
              <a:prstGeom prst="rect">
                <a:avLst/>
              </a:prstGeom>
              <a:blipFill>
                <a:blip r:embed="rId3"/>
                <a:stretch>
                  <a:fillRect l="-543" t="-149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線形回帰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531154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9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最尤推定法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133670" y="980728"/>
                <a:ext cx="8758809" cy="2321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誤差 </a:t>
                </a:r>
                <a:r>
                  <a:rPr kumimoji="1" lang="en-US" altLang="ja-JP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ε</a:t>
                </a:r>
                <a:r>
                  <a:rPr kumimoji="1" lang="en-US" altLang="ja-JP" sz="2000" b="1" i="0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i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= </a:t>
                </a: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</a:t>
                </a: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f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(</a:t>
                </a: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x</a:t>
                </a:r>
                <a:r>
                  <a:rPr kumimoji="1" lang="en-US" altLang="ja-JP" sz="20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i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, </a:t>
                </a: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a</a:t>
                </a:r>
                <a:r>
                  <a:rPr kumimoji="1" lang="en-US" altLang="ja-JP" sz="20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i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) – </a:t>
                </a:r>
                <a:r>
                  <a:rPr kumimoji="1" lang="en-US" altLang="ja-JP" sz="20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y</a:t>
                </a:r>
                <a:r>
                  <a:rPr kumimoji="1" lang="en-US" altLang="ja-JP" sz="2000" b="1" i="0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i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</a:t>
                </a: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が分散 </a:t>
                </a:r>
                <a:r>
                  <a:rPr kumimoji="1" lang="en-US" altLang="ja-JP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σ</a:t>
                </a:r>
                <a:r>
                  <a:rPr kumimoji="1" lang="en-US" altLang="ja-JP" sz="2000" b="1" i="0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i</a:t>
                </a: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の正規分布に従うとする。データ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(</a:t>
                </a: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x</a:t>
                </a:r>
                <a:r>
                  <a:rPr kumimoji="1" lang="en-US" altLang="ja-JP" sz="20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i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, </a:t>
                </a:r>
                <a:r>
                  <a:rPr kumimoji="1" lang="en-US" altLang="ja-JP" sz="20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y</a:t>
                </a:r>
                <a:r>
                  <a:rPr kumimoji="1" lang="en-US" altLang="ja-JP" sz="2000" b="1" i="0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i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)</a:t>
                </a: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に対するパラメータ 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(</a:t>
                </a:r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a</a:t>
                </a:r>
                <a:r>
                  <a:rPr kumimoji="1" lang="en-US" altLang="ja-JP" sz="20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i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)</a:t>
                </a: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の尤度関数は</a:t>
                </a:r>
                <a:endPara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/>
                    <a:cs typeface="+mn-cs"/>
                  </a:rPr>
                  <a:t>	</a:t>
                </a:r>
                <a14:m>
                  <m:oMath xmlns:m="http://schemas.openxmlformats.org/officeDocument/2006/math">
                    <m:r>
                      <a:rPr kumimoji="1" lang="en-US" altLang="ja-JP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ＭＳ Ｐゴシック"/>
                        <a:cs typeface="+mn-cs"/>
                      </a:rPr>
                      <m:t>𝑷</m:t>
                    </m:r>
                    <m:r>
                      <a:rPr kumimoji="1" lang="en-US" altLang="ja-JP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ＭＳ Ｐゴシック"/>
                        <a:cs typeface="+mn-cs"/>
                      </a:rPr>
                      <m:t>(</m:t>
                    </m:r>
                    <m:sSub>
                      <m:sSubPr>
                        <m:ctrlPr>
                          <a:rPr kumimoji="1" lang="en-US" altLang="ja-JP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  <m:t>𝒂</m:t>
                        </m:r>
                      </m:e>
                      <m:sub>
                        <m:r>
                          <a:rPr kumimoji="1" lang="en-US" altLang="ja-JP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  <m:t>𝒊</m:t>
                        </m:r>
                      </m:sub>
                    </m:sSub>
                    <m:r>
                      <a:rPr kumimoji="1" lang="en-US" altLang="ja-JP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ＭＳ Ｐゴシック"/>
                        <a:cs typeface="+mn-cs"/>
                      </a:rPr>
                      <m:t>)=</m:t>
                    </m:r>
                    <m:nary>
                      <m:naryPr>
                        <m:chr m:val="∏"/>
                        <m:ctrlPr>
                          <a:rPr kumimoji="1" lang="en-US" altLang="ja-JP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1" lang="en-US" altLang="ja-JP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  <m:t>𝒊</m:t>
                        </m:r>
                      </m:sub>
                      <m:sup/>
                      <m:e>
                        <m:f>
                          <m:fPr>
                            <m:ctrlP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  <m:t>𝟏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1" lang="en-US" altLang="ja-JP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ＭＳ Ｐゴシック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1" lang="en-US" altLang="ja-JP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ＭＳ Ｐゴシック"/>
                                    <a:cs typeface="+mn-cs"/>
                                  </a:rPr>
                                  <m:t>𝟐</m:t>
                                </m:r>
                                <m:r>
                                  <a:rPr kumimoji="1" lang="ja-JP" altLang="en-US" sz="20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ＭＳ Ｐゴシック"/>
                                    <a:cs typeface="+mn-cs"/>
                                  </a:rPr>
                                  <m:t>𝝅</m:t>
                                </m:r>
                                <m:sSub>
                                  <m:sSubPr>
                                    <m:ctrlPr>
                                      <a:rPr kumimoji="1" lang="en-US" altLang="ja-JP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ja-JP" altLang="en-US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kumimoji="1" lang="en-US" altLang="ja-JP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  <m:t>𝒊</m:t>
                                    </m:r>
                                  </m:sub>
                                </m:sSub>
                              </m:e>
                            </m:rad>
                          </m:den>
                        </m:f>
                        <m:r>
                          <a:rPr kumimoji="1" lang="en-US" altLang="ja-JP" sz="20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  <m:t>𝐞𝐱𝐩</m:t>
                        </m:r>
                        <m:d>
                          <m:dPr>
                            <m:begChr m:val="["/>
                            <m:endChr m:val="]"/>
                            <m:ctrlP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1" lang="en-US" altLang="ja-JP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  <m:t>−</m:t>
                            </m:r>
                            <m:f>
                              <m:fPr>
                                <m:ctrlPr>
                                  <a:rPr kumimoji="1" lang="en-US" altLang="ja-JP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ＭＳ Ｐゴシック"/>
                                    <a:cs typeface="+mn-cs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kumimoji="1" lang="en-US" altLang="ja-JP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kumimoji="1" lang="en-US" altLang="ja-JP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ＭＳ Ｐゴシック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ＭＳ Ｐゴシック"/>
                                            <a:cs typeface="+mn-cs"/>
                                          </a:rPr>
                                          <m:t>𝜺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ＭＳ Ｐゴシック"/>
                                            <a:cs typeface="+mn-cs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kumimoji="1" lang="en-US" altLang="ja-JP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kumimoji="1" lang="en-US" altLang="ja-JP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ＭＳ Ｐゴシック"/>
                                    <a:cs typeface="+mn-cs"/>
                                  </a:rPr>
                                  <m:t>𝟐</m:t>
                                </m:r>
                                <m:sSup>
                                  <m:sSupPr>
                                    <m:ctrlPr>
                                      <a:rPr kumimoji="1" lang="en-US" altLang="ja-JP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kumimoji="1" lang="en-US" altLang="ja-JP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ＭＳ Ｐゴシック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ＭＳ Ｐゴシック"/>
                                            <a:cs typeface="+mn-cs"/>
                                          </a:rPr>
                                          <m:t>𝝈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2000" b="1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ＭＳ Ｐゴシック"/>
                                            <a:cs typeface="+mn-cs"/>
                                          </a:rPr>
                                          <m:t>𝒊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kumimoji="1" lang="en-US" altLang="ja-JP" sz="20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nary>
                  </m:oMath>
                </a14:m>
                <a:r>
                  <a:rPr kumimoji="1" lang="en-US" altLang="ja-JP" sz="20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尤度を最大化するパラメータを求めるのが「最尤推定法」。</a:t>
                </a:r>
                <a:endPara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+mn-cs"/>
                  </a:rPr>
                  <a:t>	</a:t>
                </a:r>
                <a14:m>
                  <m:oMath xmlns:m="http://schemas.openxmlformats.org/officeDocument/2006/math">
                    <m:r>
                      <a:rPr kumimoji="1" lang="en-US" altLang="ja-JP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𝒎𝒂𝒙</m:t>
                    </m:r>
                    <m:r>
                      <a:rPr kumimoji="1" lang="en-US" altLang="ja-JP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1" lang="en-US" altLang="ja-JP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𝑷</m:t>
                    </m:r>
                    <m:d>
                      <m:dPr>
                        <m:ctrlPr>
                          <a:rPr kumimoji="1" lang="en-US" altLang="ja-JP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  <m:t>𝒂</m:t>
                            </m:r>
                          </m:e>
                          <m:sub>
                            <m:r>
                              <a:rPr kumimoji="1" lang="en-US" altLang="ja-JP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kumimoji="1" lang="en-US" altLang="ja-JP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ＭＳ Ｐゴシック"/>
                        <a:cs typeface="+mn-cs"/>
                      </a:rPr>
                      <m:t>=</m:t>
                    </m:r>
                    <m:r>
                      <a:rPr kumimoji="1" lang="en-US" altLang="ja-JP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𝒎𝒂𝒙</m:t>
                    </m:r>
                    <m:r>
                      <a:rPr kumimoji="1" lang="en-US" altLang="ja-JP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1" lang="en-US" altLang="ja-JP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𝐥𝐧</m:t>
                    </m:r>
                    <m:r>
                      <a:rPr kumimoji="1" lang="en-US" altLang="ja-JP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1" lang="en-US" altLang="ja-JP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𝑷</m:t>
                    </m:r>
                    <m:d>
                      <m:dPr>
                        <m:ctrlPr>
                          <a:rPr kumimoji="1" lang="en-US" altLang="ja-JP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1" lang="en-US" altLang="ja-JP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  <m:t>𝒂</m:t>
                            </m:r>
                          </m:e>
                          <m:sub>
                            <m:r>
                              <a:rPr kumimoji="1" lang="en-US" altLang="ja-JP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  <m:t>𝒊</m:t>
                            </m:r>
                          </m:sub>
                        </m:sSub>
                      </m:e>
                    </m:d>
                    <m:r>
                      <a:rPr kumimoji="1" lang="en-US" altLang="ja-JP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ＭＳ Ｐゴシック"/>
                        <a:cs typeface="+mn-cs"/>
                      </a:rPr>
                      <m:t>=</m:t>
                    </m:r>
                    <m:r>
                      <a:rPr kumimoji="1" lang="en-US" altLang="ja-JP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ＭＳ Ｐゴシック"/>
                        <a:cs typeface="+mn-cs"/>
                      </a:rPr>
                      <m:t>𝒎𝒊𝒏</m:t>
                    </m:r>
                    <m:nary>
                      <m:naryPr>
                        <m:chr m:val="∑"/>
                        <m:ctrlPr>
                          <a:rPr kumimoji="1" lang="en-US" altLang="ja-JP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1" lang="en-US" altLang="ja-JP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ＭＳ Ｐゴシック"/>
                            <a:cs typeface="+mn-cs"/>
                          </a:rPr>
                          <m:t>𝒊</m:t>
                        </m:r>
                      </m:sub>
                      <m:sup/>
                      <m:e>
                        <m:f>
                          <m:fPr>
                            <m:ctrlPr>
                              <a:rPr kumimoji="1" lang="en-US" altLang="ja-JP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ＭＳ Ｐゴシック"/>
                                <a:cs typeface="+mn-cs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1" lang="en-US" altLang="ja-JP" sz="18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ＭＳ Ｐゴシック"/>
                                    <a:cs typeface="+mn-cs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kumimoji="1" lang="en-US" altLang="ja-JP" sz="18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ja-JP" altLang="en-US" sz="18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kumimoji="1" lang="en-US" altLang="ja-JP" sz="18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  <m:t>𝒊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kumimoji="1" lang="en-US" altLang="ja-JP" sz="18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ＭＳ Ｐゴシック"/>
                                    <a:cs typeface="+mn-cs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kumimoji="1" lang="en-US" altLang="ja-JP" sz="18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ＭＳ Ｐゴシック"/>
                                    <a:cs typeface="+mn-cs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kumimoji="1" lang="en-US" altLang="ja-JP" sz="18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ja-JP" altLang="en-US" sz="18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kumimoji="1" lang="en-US" altLang="ja-JP" sz="1800" b="1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ＭＳ Ｐゴシック"/>
                                        <a:cs typeface="+mn-cs"/>
                                      </a:rPr>
                                      <m:t>𝒊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kumimoji="1" lang="en-US" altLang="ja-JP" sz="18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ＭＳ Ｐゴシック"/>
                                    <a:cs typeface="+mn-cs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nary>
                  </m:oMath>
                </a14:m>
                <a:r>
                  <a:rPr kumimoji="1" lang="en-US" altLang="ja-JP" sz="2000" b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:</a:t>
                </a:r>
                <a:r>
                  <a:rPr kumimoji="1" lang="en-US" altLang="ja-JP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 </a:t>
                </a:r>
                <a:r>
                  <a:rPr kumimoji="1" lang="ja-JP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ＭＳ Ｐゴシック"/>
                    <a:cs typeface="+mn-cs"/>
                  </a:rPr>
                  <a:t>最小二乗法に一致する</a:t>
                </a:r>
                <a:endParaRPr kumimoji="1" lang="en-US" altLang="ja-JP" sz="20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670" y="980728"/>
                <a:ext cx="8758809" cy="2321213"/>
              </a:xfrm>
              <a:prstGeom prst="rect">
                <a:avLst/>
              </a:prstGeom>
              <a:blipFill>
                <a:blip r:embed="rId3"/>
                <a:stretch>
                  <a:fillRect l="-765" t="-21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871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11584" y="0"/>
            <a:ext cx="9144000" cy="67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j-cs"/>
              </a:rPr>
              <a:t>線形最小二乗法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j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584" y="968284"/>
            <a:ext cx="81609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誤差の自乗和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(L2 norm)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S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= Σ(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f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x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 – 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y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2</a:t>
            </a:r>
            <a:r>
              <a:rPr kumimoji="1" lang="ja-JP" altLang="en-US" sz="2400" b="1" i="0" u="none" strike="noStrike" kern="120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を最小化</a:t>
            </a:r>
            <a:endParaRPr kumimoji="1" lang="en-US" altLang="ja-JP" sz="2400" b="1" i="0" u="none" strike="noStrike" kern="1200" cap="none" spc="0" normalizeH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　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f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x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 =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a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+ 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bx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b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</a:b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　　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S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= Σ(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a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+ 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bx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– 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y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2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     </a:t>
            </a: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d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S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/d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a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= 2Σ(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a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+ 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bx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– 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y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    = 2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a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n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  + 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2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Σ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x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– 2Σ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y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= 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     </a:t>
            </a: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d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S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/</a:t>
            </a: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d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= 2Σ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x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(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a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+ 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bx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– </a:t>
            </a:r>
            <a:r>
              <a:rPr kumimoji="1" lang="en-US" altLang="ja-JP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y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) = 2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a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Σ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x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+ 2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b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Σ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x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2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– 2Σ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x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y</a:t>
            </a:r>
            <a:r>
              <a:rPr kumimoji="1" lang="en-US" altLang="ja-JP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i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 = 0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1291710" y="2923952"/>
                <a:ext cx="5909246" cy="24557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kumimoji="1" lang="pt-BR" altLang="ja-JP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kumimoji="1" lang="pt-BR" altLang="ja-JP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kumimoji="1" lang="en-US" altLang="ja-JP" sz="32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𝑛</m:t>
                                </m:r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pt-BR" altLang="ja-JP" sz="3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pt-BR" altLang="ja-JP" sz="3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3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3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pt-BR" altLang="ja-JP" sz="3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pt-BR" altLang="ja-JP" sz="3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3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3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pt-BR" altLang="ja-JP" sz="3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Sup>
                                      <m:sSubSupPr>
                                        <m:ctrlPr>
                                          <a:rPr kumimoji="1" lang="pt-BR" altLang="ja-JP" sz="3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1" lang="en-US" altLang="ja-JP" sz="3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3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  <m:sup>
                                        <m:r>
                                          <a:rPr kumimoji="1" lang="en-US" altLang="ja-JP" sz="3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e>
                                </m:nary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kumimoji="1" lang="pt-BR" altLang="ja-JP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kumimoji="1" lang="pt-BR" altLang="ja-JP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𝑎</m:t>
                              </m:r>
                            </m:num>
                            <m:den>
                              <m:r>
                                <a:rPr kumimoji="1" lang="en-US" altLang="ja-JP" sz="3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𝑏</m:t>
                              </m:r>
                            </m:den>
                          </m:f>
                        </m:e>
                      </m:d>
                      <m:r>
                        <a:rPr kumimoji="1" lang="en-US" altLang="ja-JP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d>
                        <m:dPr>
                          <m:ctrlPr>
                            <a:rPr kumimoji="1" lang="pt-BR" altLang="ja-JP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kumimoji="1" lang="pt-BR" altLang="ja-JP" sz="32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kumimoji="1" lang="pt-BR" altLang="ja-JP" sz="32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b>
                                    <m:sSubPr>
                                      <m:ctrlPr>
                                        <a:rPr kumimoji="1" lang="pt-BR" altLang="ja-JP" sz="32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32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kumimoji="1" lang="en-US" altLang="ja-JP" sz="32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num>
                            <m:den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kumimoji="1" lang="pt-BR" altLang="ja-JP" sz="32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b>
                                    <m:sSubPr>
                                      <m:ctrlPr>
                                        <a:rPr kumimoji="1" lang="pt-BR" altLang="ja-JP" sz="32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32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kumimoji="1" lang="en-US" altLang="ja-JP" sz="32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kumimoji="1" lang="pt-BR" altLang="ja-JP" sz="32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32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kumimoji="1" lang="en-US" altLang="ja-JP" sz="32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1710" y="2923952"/>
                <a:ext cx="5909246" cy="24557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963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7218" name="Object 2"/>
              <p:cNvSpPr txBox="1"/>
              <p:nvPr/>
            </p:nvSpPr>
            <p:spPr bwMode="auto">
              <a:xfrm>
                <a:off x="167457" y="832322"/>
                <a:ext cx="8976543" cy="530706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 lvl="0" defTabSz="914400">
                  <a:defRPr/>
                </a:pPr>
                <a:r>
                  <a:rPr kumimoji="1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重回帰</a:t>
                </a: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観測データ </a:t>
                </a: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{</a:t>
                </a:r>
                <a:r>
                  <a:rPr kumimoji="1" lang="en-US" altLang="ja-JP" sz="2800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X</a:t>
                </a:r>
                <a:r>
                  <a:rPr kumimoji="1" lang="en-US" altLang="ja-JP" sz="2800" b="0" i="1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,</a:t>
                </a:r>
                <a:r>
                  <a:rPr kumimoji="1" lang="en-US" altLang="ja-JP" sz="2800" b="0" i="1" u="none" strike="noStrike" kern="1200" cap="none" spc="0" normalizeH="0" baseline="-250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280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y</a:t>
                </a:r>
                <a:r>
                  <a:rPr kumimoji="1" lang="en-US" altLang="ja-JP" sz="2800" i="1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}</a:t>
                </a:r>
                <a:r>
                  <a:rPr kumimoji="1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を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y</m:t>
                    </m:r>
                    <m:r>
                      <a:rPr kumimoji="1" lang="en-US" altLang="ja-JP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kumimoji="1"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kumimoji="1" lang="ja-JP" altLang="en-US" sz="2800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でフィッティング</a:t>
                </a:r>
                <a:endParaRPr kumimoji="1" lang="en-US" altLang="ja-JP" sz="28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 defTabSz="914400">
                  <a:defRPr/>
                </a:pPr>
                <a:r>
                  <a:rPr kumimoji="1" lang="ja-JP" altLang="en-US" sz="2800" dirty="0">
                    <a:latin typeface="Cambria Math" panose="02040503050406030204" pitchFamily="18" charset="0"/>
                  </a:rPr>
                  <a:t>　＝＞　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y</m:t>
                    </m:r>
                    <m:r>
                      <a:rPr kumimoji="1" lang="en-US" altLang="ja-JP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sSub>
                          <m:sSubPr>
                            <m:ctrlPr>
                              <a:rPr kumimoji="1"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kumimoji="1" lang="en-US" altLang="ja-JP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kumimoji="1" lang="en-US" altLang="ja-JP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kumimoji="1"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kumimoji="1" lang="en-US" altLang="ja-JP" sz="28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kumimoji="1" lang="en-US" altLang="ja-JP" sz="28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ja-JP" sz="28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p>
                                <m:r>
                                  <a:rPr kumimoji="1" lang="en-US" altLang="ja-JP" sz="28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  <m:sub>
                            <m:r>
                              <a:rPr kumimoji="1" lang="en-US" altLang="ja-JP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kumimoji="1"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kumimoji="1" lang="ja-JP" altLang="en-US" sz="2800" b="0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</a:t>
                </a:r>
                <a:r>
                  <a:rPr kumimoji="1" lang="ja-JP" altLang="en-US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でフィッティングしても、</a:t>
                </a:r>
                <a:br>
                  <a:rPr kumimoji="1" lang="en-US" altLang="ja-JP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</a:br>
                <a:r>
                  <a:rPr kumimoji="1" lang="ja-JP" altLang="en-US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　　　　　未知変数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kumimoji="1" lang="en-US" altLang="ja-JP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1" lang="ja-JP" altLang="en-US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に関しては線型方程式のまま</a:t>
                </a:r>
                <a:endParaRPr kumimoji="1" lang="en-US" altLang="ja-JP" sz="28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defTabSz="914400">
                  <a:defRPr/>
                </a:pPr>
                <a:r>
                  <a:rPr kumimoji="1" lang="ja-JP" altLang="en-US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　</a:t>
                </a:r>
                <a:r>
                  <a:rPr kumimoji="1" lang="en-US" altLang="ja-JP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=&gt;</a:t>
                </a:r>
                <a:r>
                  <a:rPr kumimoji="1" lang="ja-JP" altLang="en-US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 線形回帰の方法がそのまま使える</a:t>
                </a:r>
                <a:endParaRPr kumimoji="1" lang="en-US" altLang="ja-JP" sz="28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defTabSz="914400">
                  <a:defRPr/>
                </a:pPr>
                <a:endParaRPr kumimoji="1" lang="en-US" altLang="ja-JP" sz="2800" dirty="0">
                  <a:latin typeface="Cambria Math" panose="02040503050406030204" pitchFamily="18" charset="0"/>
                </a:endParaRPr>
              </a:p>
              <a:p>
                <a:pPr defTabSz="914400">
                  <a:defRPr/>
                </a:pPr>
                <a:r>
                  <a:rPr kumimoji="1" lang="ja-JP" altLang="en-US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例</a:t>
                </a:r>
                <a:r>
                  <a:rPr kumimoji="1" lang="en-US" altLang="ja-JP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:</a:t>
                </a:r>
                <a14:m>
                  <m:oMath xmlns:m="http://schemas.openxmlformats.org/officeDocument/2006/math">
                    <m:r>
                      <a:rPr kumimoji="1" lang="en-US" altLang="ja-JP" sz="28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kumimoji="1"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kumimoji="1"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kumimoji="1"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8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kumimoji="1"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kumimoji="1"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kumimoji="1" lang="en-US" altLang="ja-JP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: </a:t>
                </a:r>
                <a:r>
                  <a:rPr kumimoji="1" lang="ja-JP" altLang="en-US" sz="2800" b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多項式回帰</a:t>
                </a:r>
                <a:endParaRPr kumimoji="1" lang="en-US" altLang="ja-JP" sz="28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defTabSz="914400">
                  <a:defRPr/>
                </a:pPr>
                <a:r>
                  <a:rPr kumimoji="1" lang="ja-JP" altLang="en-US" sz="2800" dirty="0">
                    <a:solidFill>
                      <a:srgbClr val="0000FF"/>
                    </a:solidFill>
                  </a:rPr>
                  <a:t>　 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kumimoji="1" lang="en-US" altLang="ja-JP" sz="2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kumimoji="1" lang="en-US" altLang="ja-JP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8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kumimoji="1" lang="en-US" altLang="ja-JP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1" lang="en-US" altLang="ja-JP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kumimoji="1" lang="en-US" altLang="ja-JP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kumimoji="1" lang="en-US" altLang="ja-JP" sz="2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kumimoji="1" lang="en-US" altLang="ja-JP" sz="28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kumimoji="1" lang="en-US" altLang="ja-JP" sz="28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kumimoji="1" lang="en-US" altLang="ja-JP" sz="28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kumimoji="1" lang="en-US" altLang="ja-JP" sz="28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kumimoji="1" lang="en-US" altLang="ja-JP" sz="28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kumimoji="1" lang="en-US" altLang="ja-JP" sz="28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kumimoji="1" lang="ja-JP" altLang="en-US" sz="28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kumimoji="1" lang="en-US" altLang="ja-JP" sz="28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kumimoji="1" lang="en-US" altLang="ja-JP" sz="2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kumimoji="1" lang="en-US" altLang="ja-JP" sz="28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ja-JP" altLang="en-US" sz="28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p>
                                    <m:r>
                                      <a:rPr kumimoji="1" lang="en-US" altLang="ja-JP" sz="28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kumimoji="1" lang="en-US" altLang="ja-JP" sz="2800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:</a:t>
                </a:r>
                <a:r>
                  <a:rPr kumimoji="1" lang="ja-JP" altLang="en-US" sz="2800" dirty="0">
                    <a:solidFill>
                      <a:srgbClr val="0000FF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rPr>
                  <a:t> ガウス基底</a:t>
                </a:r>
                <a:endParaRPr kumimoji="1" lang="en-US" altLang="ja-JP" sz="2800" dirty="0">
                  <a:solidFill>
                    <a:srgbClr val="0000FF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defRPr/>
                </a:pPr>
                <a:endParaRPr kumimoji="1" lang="en-US" altLang="ja-JP" sz="2800" dirty="0">
                  <a:solidFill>
                    <a:srgbClr val="0000FF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  <a:p>
                <a:pPr defTabSz="914400">
                  <a:defRPr/>
                </a:pPr>
                <a:endParaRPr kumimoji="1" lang="en-US" altLang="ja-JP" sz="2800" b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 defTabSz="914400">
                  <a:defRPr/>
                </a:pPr>
                <a:endParaRPr kumimoji="1" lang="en-US" altLang="ja-JP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7218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457" y="832322"/>
                <a:ext cx="8976543" cy="5307066"/>
              </a:xfrm>
              <a:prstGeom prst="rect">
                <a:avLst/>
              </a:prstGeom>
              <a:blipFill>
                <a:blip r:embed="rId3"/>
                <a:stretch>
                  <a:fillRect l="-1358" t="-172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72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ja-JP" altLang="en-US" sz="3600" b="1" dirty="0">
                <a:solidFill>
                  <a:srgbClr val="0000FF"/>
                </a:solidFill>
              </a:rPr>
              <a:t>線形回帰を非線形問題へ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6765616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0" y="0"/>
            <a:ext cx="9144000" cy="980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線形最小二乗法</a:t>
            </a:r>
            <a:r>
              <a:rPr lang="en-US" altLang="ja-JP" dirty="0"/>
              <a:t>:</a:t>
            </a:r>
            <a:r>
              <a:rPr lang="ja-JP" altLang="en-US" dirty="0"/>
              <a:t> 一般関数の場合</a:t>
            </a:r>
            <a:r>
              <a:rPr lang="en-US" altLang="ja-JP" dirty="0"/>
              <a:t>: </a:t>
            </a:r>
            <a:r>
              <a:rPr lang="ja-JP" altLang="en-US" dirty="0"/>
              <a:t>行列表示</a:t>
            </a:r>
            <a:endParaRPr lang="en-US" altLang="ja-JP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5B6DE703-3084-A49E-9121-B925B147F2B1}"/>
                  </a:ext>
                </a:extLst>
              </p:cNvPr>
              <p:cNvSpPr txBox="1"/>
              <p:nvPr/>
            </p:nvSpPr>
            <p:spPr bwMode="auto">
              <a:xfrm>
                <a:off x="34925" y="792287"/>
                <a:ext cx="2416175" cy="9366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ja-JP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𝑓</m:t>
                      </m:r>
                      <m:d>
                        <m:dPr>
                          <m:ctrlP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</m:d>
                      <m:r>
                        <a:rPr kumimoji="1" lang="ja-JP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𝑘</m:t>
                          </m:r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𝑓</m:t>
                              </m:r>
                            </m:e>
                            <m:sub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𝑘</m:t>
                              </m:r>
                            </m:sub>
                          </m:sSub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オブジェクト 2">
                <a:extLst>
                  <a:ext uri="{FF2B5EF4-FFF2-40B4-BE49-F238E27FC236}">
                    <a16:creationId xmlns:a16="http://schemas.microsoft.com/office/drawing/2014/main" id="{5B6DE703-3084-A49E-9121-B925B147F2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925" y="792287"/>
                <a:ext cx="2416175" cy="9366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オブジェクト 3">
                <a:extLst>
                  <a:ext uri="{FF2B5EF4-FFF2-40B4-BE49-F238E27FC236}">
                    <a16:creationId xmlns:a16="http://schemas.microsoft.com/office/drawing/2014/main" id="{C18F1A89-641D-EE77-B9FD-754AD11FD3D8}"/>
                  </a:ext>
                </a:extLst>
              </p:cNvPr>
              <p:cNvSpPr txBox="1"/>
              <p:nvPr/>
            </p:nvSpPr>
            <p:spPr bwMode="auto">
              <a:xfrm>
                <a:off x="273050" y="2617912"/>
                <a:ext cx="8320088" cy="19383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kumimoji="1" lang="ja-JP" altLang="en-US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kumimoji="1" lang="ja-JP" altLang="en-US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mP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>
                                <m:r>
                                  <a:rPr kumimoji="1" lang="ja-JP" altLang="en-US" sz="1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⋯</m:t>
                                </m:r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/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/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</m:mr>
                            <m:mr>
                              <m:e>
                                <m:r>
                                  <a:rPr kumimoji="1" lang="ja-JP" altLang="en-US" sz="1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⋮</m:t>
                                </m:r>
                              </m:e>
                              <m:e/>
                              <m:e/>
                              <m:e>
                                <m:r>
                                  <a:rPr kumimoji="1" lang="ja-JP" altLang="en-US" sz="1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⋱</m:t>
                                </m:r>
                              </m:e>
                              <m:e/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  <m:e/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kumimoji="1" lang="ja-JP" altLang="en-US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kumimoji="1" lang="ja-JP" altLang="en-US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kumimoji="1" lang="ja-JP" altLang="en-US" sz="1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𝑁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kumimoji="1" lang="ja-JP" altLang="en-US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d>
                        <m:dPr>
                          <m:ctrlPr>
                            <a:rPr kumimoji="1" lang="ja-JP" altLang="en-US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kumimoji="1" lang="ja-JP" altLang="en-US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mP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</m:mr>
                            <m:mr>
                              <m:e>
                                <m:r>
                                  <a:rPr kumimoji="1" lang="ja-JP" altLang="en-US" sz="14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𝑁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kumimoji="1" lang="ja-JP" altLang="en-US" sz="1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kumimoji="1" lang="ja-JP" altLang="en-US" sz="1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オブジェクト 3">
                <a:extLst>
                  <a:ext uri="{FF2B5EF4-FFF2-40B4-BE49-F238E27FC236}">
                    <a16:creationId xmlns:a16="http://schemas.microsoft.com/office/drawing/2014/main" id="{C18F1A89-641D-EE77-B9FD-754AD11FD3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3050" y="2617912"/>
                <a:ext cx="8320088" cy="1938381"/>
              </a:xfrm>
              <a:prstGeom prst="rect">
                <a:avLst/>
              </a:prstGeom>
              <a:blipFill>
                <a:blip r:embed="rId4"/>
                <a:stretch>
                  <a:fillRect b="-213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オブジェクト 6">
                <a:extLst>
                  <a:ext uri="{FF2B5EF4-FFF2-40B4-BE49-F238E27FC236}">
                    <a16:creationId xmlns:a16="http://schemas.microsoft.com/office/drawing/2014/main" id="{62097209-70F0-19EF-38EF-4EF9A4EEC1D6}"/>
                  </a:ext>
                </a:extLst>
              </p:cNvPr>
              <p:cNvSpPr txBox="1"/>
              <p:nvPr/>
            </p:nvSpPr>
            <p:spPr bwMode="auto">
              <a:xfrm>
                <a:off x="2555875" y="849437"/>
                <a:ext cx="2957513" cy="8794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70000" lnSpcReduction="20000"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ja-JP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𝑆</m:t>
                      </m:r>
                      <m:r>
                        <a:rPr kumimoji="1" lang="ja-JP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−</m:t>
                                  </m:r>
                                  <m:nary>
                                    <m:naryPr>
                                      <m:chr m:val="∑"/>
                                      <m:ctrlP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𝑘</m:t>
                                      </m:r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𝑛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kumimoji="1" lang="ja-JP" altLang="en-US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1" lang="ja-JP" altLang="en-US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kumimoji="1" lang="ja-JP" altLang="en-US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kumimoji="1" lang="ja-JP" altLang="en-US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1" lang="ja-JP" altLang="en-US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kumimoji="1" lang="ja-JP" altLang="en-US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kumimoji="1" lang="ja-JP" altLang="en-US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1" lang="ja-JP" altLang="en-US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kumimoji="1" lang="ja-JP" altLang="en-US" sz="24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)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p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5" name="オブジェクト 6">
                <a:extLst>
                  <a:ext uri="{FF2B5EF4-FFF2-40B4-BE49-F238E27FC236}">
                    <a16:creationId xmlns:a16="http://schemas.microsoft.com/office/drawing/2014/main" id="{62097209-70F0-19EF-38EF-4EF9A4EEC1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55875" y="849437"/>
                <a:ext cx="2957513" cy="8794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オブジェクト 7">
                <a:extLst>
                  <a:ext uri="{FF2B5EF4-FFF2-40B4-BE49-F238E27FC236}">
                    <a16:creationId xmlns:a16="http://schemas.microsoft.com/office/drawing/2014/main" id="{E1BE8C1D-C1D5-C0FA-7B7B-FAE2C71964B7}"/>
                  </a:ext>
                </a:extLst>
              </p:cNvPr>
              <p:cNvSpPr txBox="1"/>
              <p:nvPr/>
            </p:nvSpPr>
            <p:spPr bwMode="auto">
              <a:xfrm>
                <a:off x="4000500" y="1584450"/>
                <a:ext cx="4886325" cy="9191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77500" lnSpcReduction="20000"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𝑑𝑆</m:t>
                          </m:r>
                        </m:num>
                        <m:den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𝑙</m:t>
                              </m:r>
                            </m:sub>
                          </m:sSub>
                        </m:den>
                      </m:f>
                      <m:r>
                        <a:rPr kumimoji="1" lang="ja-JP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=−2</m:t>
                      </m:r>
                      <m:nary>
                        <m:naryPr>
                          <m:chr m:val="∑"/>
                          <m:ctrlP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𝑓</m:t>
                              </m:r>
                            </m:e>
                            <m:sub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𝑙</m:t>
                              </m:r>
                            </m:sub>
                          </m:sSub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1" lang="ja-JP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  <m:d>
                            <m:dPr>
                              <m:ctrlP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kumimoji="1" lang="ja-JP" alt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nary>
                                <m:naryPr>
                                  <m:chr m:val="∑"/>
                                  <m:ctrlP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naryPr>
                                <m:sub>
                                  <m: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𝑘</m:t>
                                  </m:r>
                                  <m: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𝑛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kumimoji="1" lang="ja-JP" alt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kumimoji="1" lang="ja-JP" alt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)</m:t>
                                  </m:r>
                                </m:e>
                              </m:nary>
                            </m:e>
                          </m:d>
                        </m:e>
                      </m:nary>
                      <m:r>
                        <a:rPr kumimoji="1" lang="ja-JP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=0</m:t>
                      </m:r>
                    </m:oMath>
                  </m:oMathPara>
                </a14:m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オブジェクト 7">
                <a:extLst>
                  <a:ext uri="{FF2B5EF4-FFF2-40B4-BE49-F238E27FC236}">
                    <a16:creationId xmlns:a16="http://schemas.microsoft.com/office/drawing/2014/main" id="{E1BE8C1D-C1D5-C0FA-7B7B-FAE2C7196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00500" y="1584450"/>
                <a:ext cx="4886325" cy="9191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05E24C6-57B4-A99B-99FE-49CF02FD9CB3}"/>
              </a:ext>
            </a:extLst>
          </p:cNvPr>
          <p:cNvSpPr txBox="1"/>
          <p:nvPr/>
        </p:nvSpPr>
        <p:spPr>
          <a:xfrm>
            <a:off x="117498" y="5229299"/>
            <a:ext cx="8631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</a:rPr>
              <a:t>係数に関して線形であれば、１度の行列計算で最終解が得られる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オブジェクト 8">
                <a:extLst>
                  <a:ext uri="{FF2B5EF4-FFF2-40B4-BE49-F238E27FC236}">
                    <a16:creationId xmlns:a16="http://schemas.microsoft.com/office/drawing/2014/main" id="{F914CF1C-5CA0-1F7B-6C54-A9D8F90B66AA}"/>
                  </a:ext>
                </a:extLst>
              </p:cNvPr>
              <p:cNvSpPr txBox="1"/>
              <p:nvPr/>
            </p:nvSpPr>
            <p:spPr bwMode="auto">
              <a:xfrm>
                <a:off x="1562100" y="5784365"/>
                <a:ext cx="5408613" cy="850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r>
                  <a:rPr lang="ja-JP" altLang="en-US" sz="2800" dirty="0">
                    <a:solidFill>
                      <a:srgbClr val="000000"/>
                    </a:solidFill>
                  </a:rPr>
                  <a:t>例</a:t>
                </a:r>
                <a:r>
                  <a:rPr lang="en-US" altLang="ja-JP" sz="2800" dirty="0">
                    <a:solidFill>
                      <a:srgbClr val="000000"/>
                    </a:solidFill>
                  </a:rPr>
                  <a:t>:</a:t>
                </a:r>
                <a14:m>
                  <m:oMath xmlns:m="http://schemas.openxmlformats.org/officeDocument/2006/math"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ja-JP" alt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ja-JP" alt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func>
                      <m:funcPr>
                        <m:ctrlPr>
                          <a:rPr lang="ja-JP" alt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ja-JP" altLang="en-US" sz="280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ja-JP" alt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func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altLang="ja-JP" sz="2800" dirty="0"/>
              </a:p>
              <a:p>
                <a:r>
                  <a:rPr lang="ja-JP" altLang="en-US" sz="2800" dirty="0">
                    <a:solidFill>
                      <a:srgbClr val="000000"/>
                    </a:solidFill>
                  </a:rPr>
                  <a:t>　　</a:t>
                </a:r>
                <a14:m>
                  <m:oMath xmlns:m="http://schemas.openxmlformats.org/officeDocument/2006/math">
                    <m:r>
                      <a:rPr lang="ja-JP" altLang="en-US" sz="2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ja-JP" alt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ja-JP" alt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ja-JP" alt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ja-JP" alt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𝑏𝑥𝑦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𝑐𝑦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ja-JP" altLang="en-US" sz="2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altLang="ja-JP" sz="2800" dirty="0"/>
              </a:p>
              <a:p>
                <a:endParaRPr lang="ja-JP" altLang="en-US" sz="2800" dirty="0"/>
              </a:p>
            </p:txBody>
          </p:sp>
        </mc:Choice>
        <mc:Fallback xmlns="">
          <p:sp>
            <p:nvSpPr>
              <p:cNvPr id="9" name="オブジェクト 8">
                <a:extLst>
                  <a:ext uri="{FF2B5EF4-FFF2-40B4-BE49-F238E27FC236}">
                    <a16:creationId xmlns:a16="http://schemas.microsoft.com/office/drawing/2014/main" id="{F914CF1C-5CA0-1F7B-6C54-A9D8F90B66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2100" y="5784365"/>
                <a:ext cx="5408613" cy="850900"/>
              </a:xfrm>
              <a:prstGeom prst="rect">
                <a:avLst/>
              </a:prstGeom>
              <a:blipFill>
                <a:blip r:embed="rId7"/>
                <a:stretch>
                  <a:fillRect l="-2255" t="-10072" b="-64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80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Maximum search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4600" y="555140"/>
            <a:ext cx="9001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263525" algn="l"/>
                <a:tab pos="3054350" algn="l"/>
              </a:tabLst>
              <a:defRPr/>
            </a:pPr>
            <a:r>
              <a:rPr lang="en-US" altLang="ja-JP" sz="1400" b="1" dirty="0">
                <a:solidFill>
                  <a:srgbClr val="0E920E"/>
                </a:solidFill>
              </a:rPr>
              <a:t>python bayes_gp_plain.py</a:t>
            </a:r>
          </a:p>
          <a:p>
            <a:pPr lvl="0">
              <a:tabLst>
                <a:tab pos="263525" algn="l"/>
                <a:tab pos="3054350" algn="l"/>
              </a:tabLst>
              <a:defRPr/>
            </a:pPr>
            <a:r>
              <a:rPr lang="en-US" altLang="ja-JP" sz="1400" dirty="0"/>
              <a:t>   Equivalent to the default: </a:t>
            </a:r>
            <a:r>
              <a:rPr kumimoji="1" lang="en-US" altLang="ja-JP" sz="1400" b="1" dirty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rPr>
              <a:t>python bayes_gp_plain.py </a:t>
            </a:r>
            <a:r>
              <a:rPr kumimoji="1" lang="en-US" altLang="ja-JP" sz="1400" b="1" dirty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data_simple.xlsx 1 200 EI</a:t>
            </a:r>
            <a:endParaRPr lang="en-US" altLang="ja-JP" sz="1400" dirty="0">
              <a:solidFill>
                <a:srgbClr val="FF0000"/>
              </a:solidFill>
            </a:endParaRPr>
          </a:p>
          <a:p>
            <a:pPr lvl="0">
              <a:tabLst>
                <a:tab pos="263525" algn="l"/>
                <a:tab pos="3054350" algn="l"/>
              </a:tabLst>
              <a:defRPr/>
            </a:pPr>
            <a:r>
              <a:rPr lang="en-US" altLang="ja-JP" sz="1400" dirty="0"/>
              <a:t>   Read data_simple.xlsx, </a:t>
            </a:r>
            <a:r>
              <a:rPr lang="en-US" altLang="ja-JP" sz="1400" dirty="0" err="1"/>
              <a:t>max_num_probes</a:t>
            </a:r>
            <a:r>
              <a:rPr lang="en-US" altLang="ja-JP" sz="1400" dirty="0"/>
              <a:t> = 1, </a:t>
            </a:r>
            <a:r>
              <a:rPr lang="en-US" altLang="ja-JP" sz="1400" dirty="0" err="1"/>
              <a:t>num_rand_basis</a:t>
            </a:r>
            <a:r>
              <a:rPr lang="en-US" altLang="ja-JP" sz="1400" dirty="0"/>
              <a:t> = 200, </a:t>
            </a:r>
            <a:r>
              <a:rPr lang="en-US" altLang="ja-JP" sz="1400" dirty="0" err="1"/>
              <a:t>score_mode</a:t>
            </a:r>
            <a:r>
              <a:rPr lang="en-US" altLang="ja-JP" sz="1400" dirty="0"/>
              <a:t> = ‘EI’, and </a:t>
            </a:r>
            <a:r>
              <a:rPr lang="en-US" altLang="ja-JP" sz="1400" dirty="0" err="1"/>
              <a:t>iterval</a:t>
            </a:r>
            <a:r>
              <a:rPr lang="en-US" altLang="ja-JP" sz="1400" dirty="0"/>
              <a:t> = 0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2B10157-A9A2-22D2-7A49-3037D9BB8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99" y="1361733"/>
            <a:ext cx="5533015" cy="398634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599A6B-3E3D-C0D3-70D5-3AB673CE55E5}"/>
              </a:ext>
            </a:extLst>
          </p:cNvPr>
          <p:cNvSpPr txBox="1"/>
          <p:nvPr/>
        </p:nvSpPr>
        <p:spPr>
          <a:xfrm>
            <a:off x="3322100" y="5210106"/>
            <a:ext cx="5657439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400" dirty="0"/>
              <a:t>Click here, then the nearest data information are shown </a:t>
            </a:r>
            <a:br>
              <a:rPr lang="en-US" altLang="ja-JP" sz="1400" dirty="0"/>
            </a:br>
            <a:r>
              <a:rPr lang="en-US" altLang="ja-JP" sz="1400" dirty="0"/>
              <a:t>in the console output:</a:t>
            </a:r>
          </a:p>
          <a:p>
            <a:endParaRPr lang="en-US" altLang="ja-JP" sz="1400" dirty="0"/>
          </a:p>
          <a:p>
            <a:r>
              <a:rPr lang="ja-JP" altLang="en-US" sz="1400" dirty="0"/>
              <a:t>clicked at </a:t>
            </a:r>
            <a:r>
              <a:rPr lang="ja-JP" altLang="en-US" sz="1400" dirty="0">
                <a:solidFill>
                  <a:srgbClr val="FF0000"/>
                </a:solidFill>
              </a:rPr>
              <a:t>idx = </a:t>
            </a:r>
            <a:r>
              <a:rPr lang="en-US" altLang="ja-JP" sz="1400" dirty="0">
                <a:solidFill>
                  <a:srgbClr val="FF0000"/>
                </a:solidFill>
              </a:rPr>
              <a:t>7 / line 9</a:t>
            </a:r>
            <a:r>
              <a:rPr lang="ja-JP" altLang="en-US" sz="1400" dirty="0"/>
              <a:t>: </a:t>
            </a:r>
            <a:r>
              <a:rPr lang="ja-JP" altLang="en-US" sz="1400" b="1" dirty="0">
                <a:solidFill>
                  <a:srgbClr val="FF0000"/>
                </a:solidFill>
              </a:rPr>
              <a:t>descriptors = [ 0.4 -1. ]</a:t>
            </a:r>
            <a:r>
              <a:rPr lang="ja-JP" altLang="en-US" sz="1400" dirty="0"/>
              <a:t>   given target value = nan</a:t>
            </a:r>
          </a:p>
          <a:p>
            <a:r>
              <a:rPr lang="ja-JP" altLang="en-US" sz="1400" dirty="0"/>
              <a:t>   </a:t>
            </a:r>
            <a:r>
              <a:rPr lang="ja-JP" altLang="en-US" sz="1400" dirty="0">
                <a:solidFill>
                  <a:srgbClr val="FF0000"/>
                </a:solidFill>
              </a:rPr>
              <a:t>predicted target value = -1.7141204429199943 +- 0.05214082204618646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236B90C0-BFBC-986B-2FC9-336CE5ABEA30}"/>
              </a:ext>
            </a:extLst>
          </p:cNvPr>
          <p:cNvSpPr/>
          <p:nvPr/>
        </p:nvSpPr>
        <p:spPr bwMode="auto">
          <a:xfrm>
            <a:off x="1710388" y="3429000"/>
            <a:ext cx="105255" cy="105255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B211FECD-338A-861B-3BB9-44AA97EC946A}"/>
              </a:ext>
            </a:extLst>
          </p:cNvPr>
          <p:cNvCxnSpPr>
            <a:cxnSpLocks/>
            <a:stCxn id="6" idx="5"/>
          </p:cNvCxnSpPr>
          <p:nvPr/>
        </p:nvCxnSpPr>
        <p:spPr bwMode="auto">
          <a:xfrm>
            <a:off x="1800229" y="3518841"/>
            <a:ext cx="1624403" cy="17702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楕円 11">
            <a:extLst>
              <a:ext uri="{FF2B5EF4-FFF2-40B4-BE49-F238E27FC236}">
                <a16:creationId xmlns:a16="http://schemas.microsoft.com/office/drawing/2014/main" id="{64ED7697-D58B-D8D5-CC37-B849DC694108}"/>
              </a:ext>
            </a:extLst>
          </p:cNvPr>
          <p:cNvSpPr/>
          <p:nvPr/>
        </p:nvSpPr>
        <p:spPr bwMode="auto">
          <a:xfrm>
            <a:off x="1632547" y="3614292"/>
            <a:ext cx="105255" cy="105255"/>
          </a:xfrm>
          <a:prstGeom prst="ellipse">
            <a:avLst/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2C9BF861-26DD-F6B5-800F-CF3275F2BA6E}"/>
              </a:ext>
            </a:extLst>
          </p:cNvPr>
          <p:cNvSpPr/>
          <p:nvPr/>
        </p:nvSpPr>
        <p:spPr bwMode="auto">
          <a:xfrm>
            <a:off x="1706935" y="3724755"/>
            <a:ext cx="3085497" cy="1796250"/>
          </a:xfrm>
          <a:custGeom>
            <a:avLst/>
            <a:gdLst>
              <a:gd name="connsiteX0" fmla="*/ 3503098 w 3503098"/>
              <a:gd name="connsiteY0" fmla="*/ 1895929 h 2105037"/>
              <a:gd name="connsiteX1" fmla="*/ 884888 w 3503098"/>
              <a:gd name="connsiteY1" fmla="*/ 1948556 h 2105037"/>
              <a:gd name="connsiteX2" fmla="*/ 75742 w 3503098"/>
              <a:gd name="connsiteY2" fmla="*/ 152649 h 2105037"/>
              <a:gd name="connsiteX3" fmla="*/ 82321 w 3503098"/>
              <a:gd name="connsiteY3" fmla="*/ 218433 h 2105037"/>
              <a:gd name="connsiteX0" fmla="*/ 3420777 w 3420777"/>
              <a:gd name="connsiteY0" fmla="*/ 1677496 h 1881837"/>
              <a:gd name="connsiteX1" fmla="*/ 802567 w 3420777"/>
              <a:gd name="connsiteY1" fmla="*/ 1730123 h 1881837"/>
              <a:gd name="connsiteX2" fmla="*/ 0 w 3420777"/>
              <a:gd name="connsiteY2" fmla="*/ 0 h 1881837"/>
              <a:gd name="connsiteX0" fmla="*/ 3085497 w 3085497"/>
              <a:gd name="connsiteY0" fmla="*/ 1746076 h 1913093"/>
              <a:gd name="connsiteX1" fmla="*/ 802567 w 3085497"/>
              <a:gd name="connsiteY1" fmla="*/ 1730123 h 1913093"/>
              <a:gd name="connsiteX2" fmla="*/ 0 w 3085497"/>
              <a:gd name="connsiteY2" fmla="*/ 0 h 1913093"/>
              <a:gd name="connsiteX0" fmla="*/ 3085497 w 3085497"/>
              <a:gd name="connsiteY0" fmla="*/ 1746076 h 1796250"/>
              <a:gd name="connsiteX1" fmla="*/ 505387 w 3085497"/>
              <a:gd name="connsiteY1" fmla="*/ 1326263 h 1796250"/>
              <a:gd name="connsiteX2" fmla="*/ 0 w 3085497"/>
              <a:gd name="connsiteY2" fmla="*/ 0 h 179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85497" h="1796250">
                <a:moveTo>
                  <a:pt x="3085497" y="1746076"/>
                </a:moveTo>
                <a:cubicBezTo>
                  <a:pt x="2062005" y="1917663"/>
                  <a:pt x="1019636" y="1617276"/>
                  <a:pt x="505387" y="1326263"/>
                </a:cubicBezTo>
                <a:cubicBezTo>
                  <a:pt x="-8862" y="1035250"/>
                  <a:pt x="167201" y="360442"/>
                  <a:pt x="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210123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    Input file for minimum search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4027" y="775849"/>
            <a:ext cx="371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data_target_min.xlsx</a:t>
            </a:r>
            <a:endParaRPr lang="en-US" altLang="ja-JP" b="1" dirty="0">
              <a:solidFill>
                <a:srgbClr val="FF0000"/>
              </a:solidFill>
              <a:latin typeface="Times New Roman"/>
              <a:ea typeface="ＭＳ Ｐゴシック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3CADE0-E29A-CC0F-F938-7DE6AF8F4A9A}"/>
              </a:ext>
            </a:extLst>
          </p:cNvPr>
          <p:cNvSpPr txBox="1"/>
          <p:nvPr/>
        </p:nvSpPr>
        <p:spPr>
          <a:xfrm>
            <a:off x="3830455" y="679968"/>
            <a:ext cx="534402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Header labels can have the following control tags at the top (case insensitive).</a:t>
            </a:r>
          </a:p>
          <a:p>
            <a:pPr>
              <a:defRPr/>
            </a:pPr>
            <a:endParaRPr lang="en-US" altLang="ja-JP" b="1" dirty="0">
              <a:latin typeface="Times New Roman"/>
              <a:ea typeface="ＭＳ Ｐゴシック"/>
            </a:endParaRPr>
          </a:p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‘max:’ (default): Find maximum score </a:t>
            </a:r>
          </a:p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‘min:’: Find minimum score </a:t>
            </a:r>
          </a:p>
          <a:p>
            <a:pPr>
              <a:defRPr/>
            </a:pPr>
            <a:r>
              <a:rPr lang="en-US" altLang="ja-JP" dirty="0">
                <a:latin typeface="Times New Roman"/>
                <a:ea typeface="ＭＳ Ｐゴシック"/>
              </a:rPr>
              <a:t>     Target function is converted to –t </a:t>
            </a:r>
          </a:p>
          <a:p>
            <a:pPr>
              <a:defRPr/>
            </a:pPr>
            <a:r>
              <a:rPr lang="en-US" altLang="ja-JP" dirty="0">
                <a:latin typeface="Times New Roman"/>
                <a:ea typeface="ＭＳ Ｐゴシック"/>
              </a:rPr>
              <a:t>                    (t denotes the target function)</a:t>
            </a:r>
          </a:p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‘=value’: Find closest data to ‘value’</a:t>
            </a:r>
            <a:br>
              <a:rPr lang="en-US" altLang="ja-JP" b="1" dirty="0">
                <a:latin typeface="Times New Roman"/>
                <a:ea typeface="ＭＳ Ｐゴシック"/>
              </a:rPr>
            </a:br>
            <a:r>
              <a:rPr lang="en-US" altLang="ja-JP" b="1" dirty="0">
                <a:latin typeface="Times New Roman"/>
                <a:ea typeface="ＭＳ Ｐゴシック"/>
              </a:rPr>
              <a:t>          </a:t>
            </a:r>
            <a:r>
              <a:rPr lang="en-US" altLang="ja-JP" dirty="0">
                <a:latin typeface="Times New Roman"/>
                <a:ea typeface="ＭＳ Ｐゴシック"/>
              </a:rPr>
              <a:t> (</a:t>
            </a:r>
            <a:r>
              <a:rPr lang="en-US" altLang="ja-JP" i="1" dirty="0">
                <a:latin typeface="Times New Roman"/>
                <a:ea typeface="ＭＳ Ｐゴシック"/>
              </a:rPr>
              <a:t>value</a:t>
            </a:r>
            <a:r>
              <a:rPr lang="en-US" altLang="ja-JP" dirty="0">
                <a:latin typeface="Times New Roman"/>
                <a:ea typeface="ＭＳ Ｐゴシック"/>
              </a:rPr>
              <a:t> is given by a floating point number)</a:t>
            </a:r>
          </a:p>
          <a:p>
            <a:pPr>
              <a:defRPr/>
            </a:pPr>
            <a:r>
              <a:rPr lang="en-US" altLang="ja-JP" dirty="0">
                <a:latin typeface="Times New Roman"/>
                <a:ea typeface="ＭＳ Ｐゴシック"/>
              </a:rPr>
              <a:t>      Target function is converted to –(</a:t>
            </a:r>
            <a:r>
              <a:rPr lang="en-US" altLang="ja-JP" i="1" dirty="0">
                <a:latin typeface="Times New Roman"/>
                <a:ea typeface="ＭＳ Ｐゴシック"/>
              </a:rPr>
              <a:t>t</a:t>
            </a:r>
            <a:r>
              <a:rPr lang="en-US" altLang="ja-JP" dirty="0">
                <a:latin typeface="Times New Roman"/>
                <a:ea typeface="ＭＳ Ｐゴシック"/>
              </a:rPr>
              <a:t> – </a:t>
            </a:r>
            <a:r>
              <a:rPr lang="en-US" altLang="ja-JP" i="1" dirty="0">
                <a:latin typeface="Times New Roman"/>
                <a:ea typeface="ＭＳ Ｐゴシック"/>
              </a:rPr>
              <a:t>value</a:t>
            </a:r>
            <a:r>
              <a:rPr lang="en-US" altLang="ja-JP" dirty="0">
                <a:latin typeface="Times New Roman"/>
                <a:ea typeface="ＭＳ Ｐゴシック"/>
              </a:rPr>
              <a:t>)</a:t>
            </a:r>
            <a:r>
              <a:rPr lang="en-US" altLang="ja-JP" baseline="30000" dirty="0">
                <a:latin typeface="Times New Roman"/>
                <a:ea typeface="ＭＳ Ｐゴシック"/>
              </a:rPr>
              <a:t>2</a:t>
            </a:r>
            <a:r>
              <a:rPr lang="en-US" altLang="ja-JP" b="1" dirty="0">
                <a:latin typeface="Times New Roman"/>
                <a:ea typeface="ＭＳ Ｐゴシック"/>
              </a:rPr>
              <a:t> </a:t>
            </a:r>
          </a:p>
          <a:p>
            <a:pPr>
              <a:defRPr/>
            </a:pPr>
            <a:r>
              <a:rPr lang="en-US" altLang="ja-JP" i="1" dirty="0">
                <a:solidFill>
                  <a:srgbClr val="FF0000"/>
                </a:solidFill>
                <a:latin typeface="Times New Roman"/>
                <a:ea typeface="ＭＳ Ｐゴシック"/>
              </a:rPr>
              <a:t>      Note: (t – value)</a:t>
            </a:r>
            <a:r>
              <a:rPr lang="en-US" altLang="ja-JP" i="1" baseline="30000" dirty="0">
                <a:solidFill>
                  <a:srgbClr val="FF0000"/>
                </a:solidFill>
                <a:latin typeface="Times New Roman"/>
                <a:ea typeface="ＭＳ Ｐゴシック"/>
              </a:rPr>
              <a:t>2</a:t>
            </a:r>
            <a:r>
              <a:rPr lang="en-US" altLang="ja-JP" i="1" dirty="0">
                <a:solidFill>
                  <a:srgbClr val="FF0000"/>
                </a:solidFill>
                <a:latin typeface="Times New Roman"/>
                <a:ea typeface="ＭＳ Ｐゴシック"/>
              </a:rPr>
              <a:t> does not follow the Gauss process. </a:t>
            </a:r>
            <a:br>
              <a:rPr lang="en-US" altLang="ja-JP" i="1" dirty="0">
                <a:solidFill>
                  <a:srgbClr val="FF0000"/>
                </a:solidFill>
                <a:latin typeface="Times New Roman"/>
                <a:ea typeface="ＭＳ Ｐゴシック"/>
              </a:rPr>
            </a:br>
            <a:r>
              <a:rPr lang="en-US" altLang="ja-JP" i="1" dirty="0">
                <a:solidFill>
                  <a:srgbClr val="FF0000"/>
                </a:solidFill>
                <a:latin typeface="Times New Roman"/>
                <a:ea typeface="ＭＳ Ｐゴシック"/>
              </a:rPr>
              <a:t>               This option loses theoretical basis</a:t>
            </a:r>
          </a:p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‘-’: Ignore this column </a:t>
            </a:r>
            <a:br>
              <a:rPr lang="en-US" altLang="ja-JP" b="1" dirty="0">
                <a:latin typeface="Times New Roman"/>
                <a:ea typeface="ＭＳ Ｐゴシック"/>
              </a:rPr>
            </a:br>
            <a:r>
              <a:rPr lang="en-US" altLang="ja-JP" b="1" dirty="0">
                <a:latin typeface="Times New Roman"/>
                <a:ea typeface="ＭＳ Ｐゴシック"/>
              </a:rPr>
              <a:t>       neither as target function nor descriptors</a:t>
            </a:r>
          </a:p>
          <a:p>
            <a:pPr>
              <a:defRPr/>
            </a:pPr>
            <a:endParaRPr lang="en-US" altLang="ja-JP" b="1" dirty="0">
              <a:latin typeface="Times New Roman"/>
              <a:ea typeface="ＭＳ Ｐゴシック"/>
            </a:endParaRPr>
          </a:p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1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st</a:t>
            </a:r>
            <a:r>
              <a:rPr lang="en-US" altLang="ja-JP" b="1" dirty="0">
                <a:latin typeface="Times New Roman"/>
                <a:ea typeface="ＭＳ Ｐゴシック"/>
              </a:rPr>
              <a:t> column: Target function, converted to –</a:t>
            </a:r>
            <a:r>
              <a:rPr lang="en-US" altLang="ja-JP" b="1" i="1" dirty="0">
                <a:latin typeface="Times New Roman"/>
                <a:ea typeface="ＭＳ Ｐゴシック"/>
              </a:rPr>
              <a:t>t</a:t>
            </a:r>
          </a:p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2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nd</a:t>
            </a:r>
            <a:r>
              <a:rPr lang="en-US" altLang="ja-JP" b="1" dirty="0">
                <a:latin typeface="Times New Roman"/>
                <a:ea typeface="ＭＳ Ｐゴシック"/>
              </a:rPr>
              <a:t> and 3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rd</a:t>
            </a:r>
            <a:r>
              <a:rPr lang="en-US" altLang="ja-JP" b="1" dirty="0">
                <a:latin typeface="Times New Roman"/>
                <a:ea typeface="ＭＳ Ｐゴシック"/>
              </a:rPr>
              <a:t> columns: Descriptors</a:t>
            </a:r>
          </a:p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4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th</a:t>
            </a:r>
            <a:r>
              <a:rPr lang="en-US" altLang="ja-JP" b="1" dirty="0">
                <a:latin typeface="Times New Roman"/>
                <a:ea typeface="ＭＳ Ｐゴシック"/>
              </a:rPr>
              <a:t> column: with ‘-’ so is ignored</a:t>
            </a:r>
            <a:endParaRPr lang="en-US" altLang="ja-JP" b="1" dirty="0">
              <a:solidFill>
                <a:srgbClr val="FF0000"/>
              </a:solidFill>
              <a:latin typeface="Times New Roman"/>
              <a:ea typeface="ＭＳ Ｐゴシック"/>
            </a:endParaRPr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B74AE83B-9434-62B9-AF95-A4CF1CDD3D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381899"/>
              </p:ext>
            </p:extLst>
          </p:nvPr>
        </p:nvGraphicFramePr>
        <p:xfrm>
          <a:off x="164783" y="1233912"/>
          <a:ext cx="3422042" cy="3117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2886053" imgH="2628900" progId="Excel.Sheet.12">
                  <p:embed/>
                </p:oleObj>
              </mc:Choice>
              <mc:Fallback>
                <p:oleObj name="Worksheet" r:id="rId3" imgW="2886053" imgH="26289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4783" y="1233912"/>
                        <a:ext cx="3422042" cy="31171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2E61D2-8D15-60C4-1A29-92938EE6BA79}"/>
              </a:ext>
            </a:extLst>
          </p:cNvPr>
          <p:cNvSpPr txBox="1"/>
          <p:nvPr/>
        </p:nvSpPr>
        <p:spPr>
          <a:xfrm>
            <a:off x="0" y="5657671"/>
            <a:ext cx="4855797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IMPORTANT NOTE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 At least ONE BLANK target </a:t>
            </a:r>
            <a:r>
              <a:rPr lang="en-US" altLang="ja-JP" b="1" dirty="0" err="1">
                <a:solidFill>
                  <a:srgbClr val="FFFF00"/>
                </a:solidFill>
                <a:latin typeface="Times New Roman"/>
                <a:ea typeface="ＭＳ Ｐゴシック"/>
              </a:rPr>
              <a:t>fuction</a:t>
            </a: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data is   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 required. Or the program will be terminated 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 by ERROR in </a:t>
            </a:r>
            <a:r>
              <a:rPr lang="en-US" altLang="ja-JP" b="1" dirty="0" err="1">
                <a:solidFill>
                  <a:srgbClr val="FFFF00"/>
                </a:solidFill>
                <a:latin typeface="Times New Roman"/>
                <a:ea typeface="ＭＳ Ｐゴシック"/>
              </a:rPr>
              <a:t>base_search</a:t>
            </a: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405578804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    Input file for value search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4027" y="775849"/>
            <a:ext cx="371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data_target_value.xlsx</a:t>
            </a:r>
            <a:endParaRPr lang="en-US" altLang="ja-JP" b="1" dirty="0">
              <a:solidFill>
                <a:srgbClr val="FF0000"/>
              </a:solidFill>
              <a:latin typeface="Times New Roman"/>
              <a:ea typeface="ＭＳ Ｐゴシック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3CADE0-E29A-CC0F-F938-7DE6AF8F4A9A}"/>
              </a:ext>
            </a:extLst>
          </p:cNvPr>
          <p:cNvSpPr txBox="1"/>
          <p:nvPr/>
        </p:nvSpPr>
        <p:spPr>
          <a:xfrm>
            <a:off x="3451860" y="1327668"/>
            <a:ext cx="5648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1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st</a:t>
            </a:r>
            <a:r>
              <a:rPr lang="en-US" altLang="ja-JP" b="1" dirty="0">
                <a:latin typeface="Times New Roman"/>
                <a:ea typeface="ＭＳ Ｐゴシック"/>
              </a:rPr>
              <a:t> column: Target function, converted to –(</a:t>
            </a:r>
            <a:r>
              <a:rPr lang="en-US" altLang="ja-JP" b="1" i="1" dirty="0">
                <a:latin typeface="Times New Roman"/>
                <a:ea typeface="ＭＳ Ｐゴシック"/>
              </a:rPr>
              <a:t>t </a:t>
            </a:r>
            <a:r>
              <a:rPr lang="en-US" altLang="ja-JP" b="1" dirty="0">
                <a:latin typeface="Times New Roman"/>
                <a:ea typeface="ＭＳ Ｐゴシック"/>
              </a:rPr>
              <a:t>– (-0.5))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2</a:t>
            </a:r>
          </a:p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2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nd</a:t>
            </a:r>
            <a:r>
              <a:rPr lang="en-US" altLang="ja-JP" b="1" dirty="0">
                <a:latin typeface="Times New Roman"/>
                <a:ea typeface="ＭＳ Ｐゴシック"/>
              </a:rPr>
              <a:t> and 3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rd</a:t>
            </a:r>
            <a:r>
              <a:rPr lang="en-US" altLang="ja-JP" b="1" dirty="0">
                <a:latin typeface="Times New Roman"/>
                <a:ea typeface="ＭＳ Ｐゴシック"/>
              </a:rPr>
              <a:t> columns: Descriptors</a:t>
            </a:r>
          </a:p>
          <a:p>
            <a:pPr>
              <a:defRPr/>
            </a:pPr>
            <a:r>
              <a:rPr lang="en-US" altLang="ja-JP" b="1" dirty="0">
                <a:latin typeface="Times New Roman"/>
                <a:ea typeface="ＭＳ Ｐゴシック"/>
              </a:rPr>
              <a:t>4</a:t>
            </a:r>
            <a:r>
              <a:rPr lang="en-US" altLang="ja-JP" b="1" baseline="30000" dirty="0">
                <a:latin typeface="Times New Roman"/>
                <a:ea typeface="ＭＳ Ｐゴシック"/>
              </a:rPr>
              <a:t>th</a:t>
            </a:r>
            <a:r>
              <a:rPr lang="en-US" altLang="ja-JP" b="1" dirty="0">
                <a:latin typeface="Times New Roman"/>
                <a:ea typeface="ＭＳ Ｐゴシック"/>
              </a:rPr>
              <a:t> column: with ‘-’ so is ignored</a:t>
            </a:r>
            <a:endParaRPr lang="en-US" altLang="ja-JP" b="1" dirty="0">
              <a:solidFill>
                <a:srgbClr val="FF0000"/>
              </a:solidFill>
              <a:latin typeface="Times New Roman"/>
              <a:ea typeface="ＭＳ Ｐゴシック"/>
            </a:endParaRP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1F3A56F0-974F-2BEB-BB1E-2D5D1BD7F9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6700212"/>
              </p:ext>
            </p:extLst>
          </p:nvPr>
        </p:nvGraphicFramePr>
        <p:xfrm>
          <a:off x="295275" y="1327668"/>
          <a:ext cx="2990850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2991022" imgH="2628900" progId="Excel.Sheet.12">
                  <p:embed/>
                </p:oleObj>
              </mc:Choice>
              <mc:Fallback>
                <p:oleObj name="Worksheet" r:id="rId3" imgW="2991022" imgH="26289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5275" y="1327668"/>
                        <a:ext cx="2990850" cy="2628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11D67E0-CF15-7FF1-B7D6-F75CDEBA257D}"/>
              </a:ext>
            </a:extLst>
          </p:cNvPr>
          <p:cNvSpPr txBox="1"/>
          <p:nvPr/>
        </p:nvSpPr>
        <p:spPr>
          <a:xfrm>
            <a:off x="0" y="5657671"/>
            <a:ext cx="4855797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IMPORTANT NOTE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 At least ONE BLANK target </a:t>
            </a:r>
            <a:r>
              <a:rPr lang="en-US" altLang="ja-JP" b="1" dirty="0" err="1">
                <a:solidFill>
                  <a:srgbClr val="FFFF00"/>
                </a:solidFill>
                <a:latin typeface="Times New Roman"/>
                <a:ea typeface="ＭＳ Ｐゴシック"/>
              </a:rPr>
              <a:t>fuction</a:t>
            </a: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data is   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 required. Or the program will be terminated 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  by ERROR in </a:t>
            </a:r>
            <a:r>
              <a:rPr lang="en-US" altLang="ja-JP" b="1" dirty="0" err="1">
                <a:solidFill>
                  <a:srgbClr val="FFFF00"/>
                </a:solidFill>
                <a:latin typeface="Times New Roman"/>
                <a:ea typeface="ＭＳ Ｐゴシック"/>
              </a:rPr>
              <a:t>base_search</a:t>
            </a:r>
            <a:r>
              <a:rPr lang="en-US" altLang="ja-JP" b="1" dirty="0">
                <a:solidFill>
                  <a:srgbClr val="FFFF00"/>
                </a:solidFill>
                <a:latin typeface="Times New Roman"/>
                <a:ea typeface="ＭＳ Ｐゴシック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25793702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Value search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4600" y="555140"/>
            <a:ext cx="9001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263525" algn="l"/>
                <a:tab pos="3054350" algn="l"/>
              </a:tabLst>
              <a:defRPr/>
            </a:pPr>
            <a:r>
              <a:rPr lang="en-US" altLang="ja-JP" sz="1400" b="1" dirty="0">
                <a:solidFill>
                  <a:srgbClr val="0E920E"/>
                </a:solidFill>
              </a:rPr>
              <a:t>python bayes_gp_plain.py </a:t>
            </a:r>
            <a:r>
              <a:rPr lang="en-US" altLang="ja-JP" sz="1400" b="1" dirty="0">
                <a:solidFill>
                  <a:srgbClr val="FF0000"/>
                </a:solidFill>
              </a:rPr>
              <a:t>data_target_value.xlsx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96A745B-5A21-DCE2-BEDC-CCE5C58A6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" y="1991387"/>
            <a:ext cx="6400800" cy="461155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6F74D92-19B7-D232-105F-B08050C54CC4}"/>
              </a:ext>
            </a:extLst>
          </p:cNvPr>
          <p:cNvSpPr txBox="1"/>
          <p:nvPr/>
        </p:nvSpPr>
        <p:spPr>
          <a:xfrm>
            <a:off x="3256315" y="941003"/>
            <a:ext cx="578018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FF0000"/>
                </a:solidFill>
              </a:rPr>
              <a:t>Zero line corresponds to the target value of the target function</a:t>
            </a:r>
          </a:p>
          <a:p>
            <a:r>
              <a:rPr lang="en-US" altLang="ja-JP" sz="1400" dirty="0"/>
              <a:t>Note: The values cannot be positive as they are (</a:t>
            </a:r>
            <a:r>
              <a:rPr lang="en-US" altLang="ja-JP" sz="1400" i="1" dirty="0"/>
              <a:t>t</a:t>
            </a:r>
            <a:r>
              <a:rPr lang="en-US" altLang="ja-JP" sz="1400" dirty="0"/>
              <a:t> – </a:t>
            </a:r>
            <a:r>
              <a:rPr lang="en-US" altLang="ja-JP" sz="1400" i="1" dirty="0"/>
              <a:t>value</a:t>
            </a:r>
            <a:r>
              <a:rPr lang="en-US" altLang="ja-JP" sz="1400" dirty="0"/>
              <a:t>)</a:t>
            </a:r>
            <a:r>
              <a:rPr lang="en-US" altLang="ja-JP" sz="1400" baseline="30000" dirty="0"/>
              <a:t>2</a:t>
            </a:r>
            <a:r>
              <a:rPr lang="en-US" altLang="ja-JP" sz="1400" dirty="0"/>
              <a:t> </a:t>
            </a:r>
            <a:br>
              <a:rPr lang="en-US" altLang="ja-JP" sz="1400" dirty="0"/>
            </a:br>
            <a:r>
              <a:rPr lang="en-US" altLang="ja-JP" sz="1400" dirty="0"/>
              <a:t>          so the positive prediction values and the symmetric standard deviations </a:t>
            </a:r>
            <a:br>
              <a:rPr lang="en-US" altLang="ja-JP" sz="1400" dirty="0"/>
            </a:br>
            <a:r>
              <a:rPr lang="en-US" altLang="ja-JP" sz="1400" dirty="0"/>
              <a:t>          have </a:t>
            </a:r>
            <a:r>
              <a:rPr lang="en-US" altLang="ja-JP" sz="1400" dirty="0">
                <a:solidFill>
                  <a:srgbClr val="FF0000"/>
                </a:solidFill>
              </a:rPr>
              <a:t>no theoretical validness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E5E0C27F-69CD-0549-C08D-477B1E35F92A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8440" y="1145556"/>
            <a:ext cx="579120" cy="20777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6551968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DC61F909-2C02-3028-8ECD-87ED4E3F6B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18260"/>
            <a:ext cx="7501688" cy="5404710"/>
          </a:xfrm>
          <a:prstGeom prst="rect">
            <a:avLst/>
          </a:prstGeom>
        </p:spPr>
      </p:pic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Variation of predictions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4600" y="555140"/>
            <a:ext cx="9001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263525" algn="l"/>
                <a:tab pos="3054350" algn="l"/>
              </a:tabLst>
              <a:defRPr/>
            </a:pPr>
            <a:r>
              <a:rPr lang="en-US" altLang="ja-JP" sz="1400" b="1" dirty="0">
                <a:solidFill>
                  <a:srgbClr val="0E920E"/>
                </a:solidFill>
              </a:rPr>
              <a:t>python bayes_gp_plain.py data_test.xlsx</a:t>
            </a:r>
          </a:p>
          <a:p>
            <a:pPr lvl="0">
              <a:tabLst>
                <a:tab pos="263525" algn="l"/>
                <a:tab pos="3054350" algn="l"/>
              </a:tabLst>
              <a:defRPr/>
            </a:pPr>
            <a:endParaRPr lang="en-US" altLang="ja-JP" sz="1400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037A3AE5-A4DF-0444-FB7F-72E6A1AA0818}"/>
              </a:ext>
            </a:extLst>
          </p:cNvPr>
          <p:cNvSpPr/>
          <p:nvPr/>
        </p:nvSpPr>
        <p:spPr bwMode="auto">
          <a:xfrm>
            <a:off x="4198620" y="2087880"/>
            <a:ext cx="182880" cy="1981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DBF6632F-B19B-5C86-7AC5-7F3756C634EE}"/>
              </a:ext>
            </a:extLst>
          </p:cNvPr>
          <p:cNvSpPr/>
          <p:nvPr/>
        </p:nvSpPr>
        <p:spPr bwMode="auto">
          <a:xfrm>
            <a:off x="5425440" y="2491740"/>
            <a:ext cx="182880" cy="1981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001695A-2402-6839-9280-284ACE60396D}"/>
              </a:ext>
            </a:extLst>
          </p:cNvPr>
          <p:cNvSpPr txBox="1"/>
          <p:nvPr/>
        </p:nvSpPr>
        <p:spPr>
          <a:xfrm>
            <a:off x="4290060" y="1832848"/>
            <a:ext cx="1699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dirty="0">
                <a:solidFill>
                  <a:srgbClr val="FF0000"/>
                </a:solidFill>
              </a:rPr>
              <a:t>Already have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DBEF13C-A361-EC2A-BECE-575CAF91BF2B}"/>
              </a:ext>
            </a:extLst>
          </p:cNvPr>
          <p:cNvSpPr txBox="1"/>
          <p:nvPr/>
        </p:nvSpPr>
        <p:spPr>
          <a:xfrm>
            <a:off x="5038880" y="2185154"/>
            <a:ext cx="7277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dirty="0">
                <a:solidFill>
                  <a:srgbClr val="FF0000"/>
                </a:solidFill>
              </a:rPr>
              <a:t>ADD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378159E7-99DE-2F2B-B873-A974F51BEE1A}"/>
              </a:ext>
            </a:extLst>
          </p:cNvPr>
          <p:cNvSpPr/>
          <p:nvPr/>
        </p:nvSpPr>
        <p:spPr bwMode="auto">
          <a:xfrm>
            <a:off x="3663315" y="3358634"/>
            <a:ext cx="182880" cy="1981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6F93809-6366-7C5D-A876-B2808F4DC33C}"/>
              </a:ext>
            </a:extLst>
          </p:cNvPr>
          <p:cNvSpPr txBox="1"/>
          <p:nvPr/>
        </p:nvSpPr>
        <p:spPr>
          <a:xfrm>
            <a:off x="3754755" y="3088362"/>
            <a:ext cx="7277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dirty="0">
                <a:solidFill>
                  <a:srgbClr val="FF0000"/>
                </a:solidFill>
              </a:rPr>
              <a:t>ADD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84395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827340D8-5680-496D-2673-E3B58D00D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42258"/>
            <a:ext cx="7607178" cy="5480712"/>
          </a:xfrm>
          <a:prstGeom prst="rect">
            <a:avLst/>
          </a:prstGeom>
        </p:spPr>
      </p:pic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Variation of predictions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4600" y="555140"/>
            <a:ext cx="9001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263525" algn="l"/>
                <a:tab pos="3054350" algn="l"/>
              </a:tabLst>
              <a:defRPr/>
            </a:pPr>
            <a:r>
              <a:rPr lang="en-US" altLang="ja-JP" sz="1400" b="1" dirty="0">
                <a:solidFill>
                  <a:srgbClr val="0E920E"/>
                </a:solidFill>
              </a:rPr>
              <a:t>python bayes_gp_plain.py data_test.xlsx</a:t>
            </a:r>
          </a:p>
          <a:p>
            <a:pPr lvl="0">
              <a:tabLst>
                <a:tab pos="263525" algn="l"/>
                <a:tab pos="3054350" algn="l"/>
              </a:tabLst>
              <a:defRPr/>
            </a:pPr>
            <a:endParaRPr lang="en-US" altLang="ja-JP" sz="1400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037A3AE5-A4DF-0444-FB7F-72E6A1AA0818}"/>
              </a:ext>
            </a:extLst>
          </p:cNvPr>
          <p:cNvSpPr/>
          <p:nvPr/>
        </p:nvSpPr>
        <p:spPr bwMode="auto">
          <a:xfrm>
            <a:off x="2842260" y="3101340"/>
            <a:ext cx="182880" cy="1981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DBF6632F-B19B-5C86-7AC5-7F3756C634EE}"/>
              </a:ext>
            </a:extLst>
          </p:cNvPr>
          <p:cNvSpPr/>
          <p:nvPr/>
        </p:nvSpPr>
        <p:spPr bwMode="auto">
          <a:xfrm>
            <a:off x="6553200" y="2415540"/>
            <a:ext cx="182880" cy="1981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001695A-2402-6839-9280-284ACE60396D}"/>
              </a:ext>
            </a:extLst>
          </p:cNvPr>
          <p:cNvSpPr txBox="1"/>
          <p:nvPr/>
        </p:nvSpPr>
        <p:spPr>
          <a:xfrm>
            <a:off x="1066800" y="2488168"/>
            <a:ext cx="2148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800" b="1" dirty="0">
                <a:solidFill>
                  <a:srgbClr val="FF0000"/>
                </a:solidFill>
              </a:rPr>
              <a:t>Ambiguous point</a:t>
            </a:r>
            <a:br>
              <a:rPr lang="en-US" altLang="ja-JP" sz="1800" b="1" dirty="0">
                <a:solidFill>
                  <a:srgbClr val="FF0000"/>
                </a:solidFill>
              </a:rPr>
            </a:br>
            <a:r>
              <a:rPr lang="en-US" altLang="ja-JP" sz="1800" b="1" dirty="0">
                <a:solidFill>
                  <a:srgbClr val="FF0000"/>
                </a:solidFill>
              </a:rPr>
              <a:t>ADD?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DBEF13C-A361-EC2A-BECE-575CAF91BF2B}"/>
              </a:ext>
            </a:extLst>
          </p:cNvPr>
          <p:cNvSpPr txBox="1"/>
          <p:nvPr/>
        </p:nvSpPr>
        <p:spPr>
          <a:xfrm>
            <a:off x="5915180" y="2284214"/>
            <a:ext cx="7277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dirty="0">
                <a:solidFill>
                  <a:srgbClr val="FF0000"/>
                </a:solidFill>
              </a:rPr>
              <a:t>ADD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30573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B02C8E1-7D8C-1DD5-C1C7-C434342B7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3980"/>
            <a:ext cx="7438229" cy="5358990"/>
          </a:xfrm>
          <a:prstGeom prst="rect">
            <a:avLst/>
          </a:prstGeom>
        </p:spPr>
      </p:pic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711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3600" b="1" dirty="0">
                <a:solidFill>
                  <a:srgbClr val="0000FF"/>
                </a:solidFill>
              </a:rPr>
              <a:t>Variation of predictions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4600" y="555140"/>
            <a:ext cx="9001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263525" algn="l"/>
                <a:tab pos="3054350" algn="l"/>
              </a:tabLst>
              <a:defRPr/>
            </a:pPr>
            <a:r>
              <a:rPr lang="en-US" altLang="ja-JP" sz="1400" b="1" dirty="0">
                <a:solidFill>
                  <a:srgbClr val="0E920E"/>
                </a:solidFill>
              </a:rPr>
              <a:t>python bayes_gp_plain.py data_test.xlsx</a:t>
            </a:r>
          </a:p>
          <a:p>
            <a:pPr lvl="0">
              <a:tabLst>
                <a:tab pos="263525" algn="l"/>
                <a:tab pos="3054350" algn="l"/>
              </a:tabLst>
              <a:defRPr/>
            </a:pPr>
            <a:endParaRPr lang="en-US" altLang="ja-JP" sz="1400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037A3AE5-A4DF-0444-FB7F-72E6A1AA0818}"/>
              </a:ext>
            </a:extLst>
          </p:cNvPr>
          <p:cNvSpPr/>
          <p:nvPr/>
        </p:nvSpPr>
        <p:spPr bwMode="auto">
          <a:xfrm>
            <a:off x="1882140" y="4480560"/>
            <a:ext cx="182880" cy="1981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DBF6632F-B19B-5C86-7AC5-7F3756C634EE}"/>
              </a:ext>
            </a:extLst>
          </p:cNvPr>
          <p:cNvSpPr/>
          <p:nvPr/>
        </p:nvSpPr>
        <p:spPr bwMode="auto">
          <a:xfrm>
            <a:off x="4686300" y="4549140"/>
            <a:ext cx="182880" cy="1981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001695A-2402-6839-9280-284ACE60396D}"/>
              </a:ext>
            </a:extLst>
          </p:cNvPr>
          <p:cNvSpPr txBox="1"/>
          <p:nvPr/>
        </p:nvSpPr>
        <p:spPr>
          <a:xfrm>
            <a:off x="670560" y="3875008"/>
            <a:ext cx="2148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800" b="1" dirty="0">
                <a:solidFill>
                  <a:srgbClr val="FF0000"/>
                </a:solidFill>
              </a:rPr>
              <a:t>Ambiguous point</a:t>
            </a:r>
            <a:br>
              <a:rPr lang="en-US" altLang="ja-JP" sz="1800" b="1" dirty="0">
                <a:solidFill>
                  <a:srgbClr val="FF0000"/>
                </a:solidFill>
              </a:rPr>
            </a:br>
            <a:r>
              <a:rPr lang="en-US" altLang="ja-JP" sz="1800" b="1" dirty="0">
                <a:solidFill>
                  <a:srgbClr val="FF0000"/>
                </a:solidFill>
              </a:rPr>
              <a:t>ADD?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DBEF13C-A361-EC2A-BECE-575CAF91BF2B}"/>
              </a:ext>
            </a:extLst>
          </p:cNvPr>
          <p:cNvSpPr txBox="1"/>
          <p:nvPr/>
        </p:nvSpPr>
        <p:spPr>
          <a:xfrm>
            <a:off x="4398800" y="4678680"/>
            <a:ext cx="2550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Uncertain minimum</a:t>
            </a:r>
          </a:p>
          <a:p>
            <a:r>
              <a:rPr lang="en-US" altLang="ja-JP" sz="1800" b="1" dirty="0">
                <a:solidFill>
                  <a:srgbClr val="FF0000"/>
                </a:solidFill>
              </a:rPr>
              <a:t>ADD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94662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0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3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39615</TotalTime>
  <Words>2907</Words>
  <Application>Microsoft Office PowerPoint</Application>
  <PresentationFormat>画面に合わせる (4:3)</PresentationFormat>
  <Paragraphs>298</Paragraphs>
  <Slides>26</Slides>
  <Notes>26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4" baseType="lpstr">
      <vt:lpstr>等线</vt:lpstr>
      <vt:lpstr>Calibri</vt:lpstr>
      <vt:lpstr>Cambria Math</vt:lpstr>
      <vt:lpstr>Symbol</vt:lpstr>
      <vt:lpstr>Times New Roman</vt:lpstr>
      <vt:lpstr>101_標準デザイン</vt:lpstr>
      <vt:lpstr>13_標準デザイン</vt:lpstr>
      <vt:lpstr>Worksheet</vt:lpstr>
      <vt:lpstr>bayes_gp_plain.py</vt:lpstr>
      <vt:lpstr>    Input file: Excel (.xlsx) or CSV (.csv)</vt:lpstr>
      <vt:lpstr>Maximum search</vt:lpstr>
      <vt:lpstr>    Input file for minimum search</vt:lpstr>
      <vt:lpstr>    Input file for value search</vt:lpstr>
      <vt:lpstr>Value search</vt:lpstr>
      <vt:lpstr>Variation of predictions</vt:lpstr>
      <vt:lpstr>Variation of predictions</vt:lpstr>
      <vt:lpstr>Variation of predictions</vt:lpstr>
      <vt:lpstr>Variation of predictions</vt:lpstr>
      <vt:lpstr>Variation of predictions</vt:lpstr>
      <vt:lpstr>Theory</vt:lpstr>
      <vt:lpstr>ベイズ推定・ベイズ最適化</vt:lpstr>
      <vt:lpstr>ガウス過程 (Gauss process)</vt:lpstr>
      <vt:lpstr>統計学</vt:lpstr>
      <vt:lpstr>PowerPoint プレゼンテーション</vt:lpstr>
      <vt:lpstr>PowerPoint プレゼンテーション</vt:lpstr>
      <vt:lpstr>主観確率 (subjective probability) の問題</vt:lpstr>
      <vt:lpstr>ベイズ更新 (Bayesian updating)</vt:lpstr>
      <vt:lpstr>確率に関するベイズの定理</vt:lpstr>
      <vt:lpstr>確率分布に関するベイズの定理</vt:lpstr>
      <vt:lpstr>線形回帰</vt:lpstr>
      <vt:lpstr>PowerPoint プレゼンテーション</vt:lpstr>
      <vt:lpstr>PowerPoint プレゼンテーション</vt:lpstr>
      <vt:lpstr>線形回帰を非線形問題へ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HE XINYI</dc:creator>
  <cp:lastModifiedBy>神谷 利夫</cp:lastModifiedBy>
  <cp:revision>1823</cp:revision>
  <cp:lastPrinted>2019-01-16T07:11:21Z</cp:lastPrinted>
  <dcterms:created xsi:type="dcterms:W3CDTF">2018-09-23T14:38:03Z</dcterms:created>
  <dcterms:modified xsi:type="dcterms:W3CDTF">2022-12-06T07:48:18Z</dcterms:modified>
</cp:coreProperties>
</file>