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5073" r:id="rId2"/>
    <p:sldId id="623" r:id="rId3"/>
    <p:sldId id="5075" r:id="rId4"/>
    <p:sldId id="5074" r:id="rId5"/>
    <p:sldId id="5077" r:id="rId6"/>
    <p:sldId id="5078" r:id="rId7"/>
    <p:sldId id="5079" r:id="rId8"/>
    <p:sldId id="5080" r:id="rId9"/>
    <p:sldId id="5081" r:id="rId10"/>
    <p:sldId id="5082" r:id="rId11"/>
    <p:sldId id="5083" r:id="rId12"/>
    <p:sldId id="5084" r:id="rId13"/>
    <p:sldId id="5085" r:id="rId14"/>
    <p:sldId id="5086" r:id="rId15"/>
    <p:sldId id="5087" r:id="rId16"/>
    <p:sldId id="5088" r:id="rId17"/>
    <p:sldId id="62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C75969EC-445B-4E6B-A6CC-90E5ADC47BC3}">
          <p14:sldIdLst>
            <p14:sldId id="5073"/>
            <p14:sldId id="623"/>
            <p14:sldId id="5075"/>
            <p14:sldId id="5074"/>
            <p14:sldId id="5077"/>
            <p14:sldId id="5078"/>
            <p14:sldId id="5079"/>
            <p14:sldId id="5080"/>
            <p14:sldId id="5081"/>
            <p14:sldId id="5082"/>
            <p14:sldId id="5083"/>
            <p14:sldId id="5084"/>
            <p14:sldId id="5085"/>
            <p14:sldId id="5086"/>
            <p14:sldId id="5087"/>
            <p14:sldId id="5088"/>
            <p14:sldId id="6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1111"/>
    <a:srgbClr val="FF8021"/>
    <a:srgbClr val="FFEEE1"/>
    <a:srgbClr val="B8B400"/>
    <a:srgbClr val="009900"/>
    <a:srgbClr val="FF33CC"/>
    <a:srgbClr val="FF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1" autoAdjust="0"/>
    <p:restoredTop sz="97264" autoAdjust="0"/>
  </p:normalViewPr>
  <p:slideViewPr>
    <p:cSldViewPr snapToGrid="0" showGuides="1">
      <p:cViewPr varScale="1">
        <p:scale>
          <a:sx n="106" d="100"/>
          <a:sy n="106" d="100"/>
        </p:scale>
        <p:origin x="696" y="2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25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0126ACB-F9F5-6AFA-ABAA-1D33533105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B1C14BB-4A3E-F1DA-F30C-ECD49F098B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3C143-18F1-4B45-995B-BE5F405D9A2B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A9AC19E-2342-35EC-0782-DEAC137B2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C5A22DE-9DA0-1ACC-FE59-B78F949EC1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AD25A-C62A-47F4-A303-848EE1418A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9717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DF278-087F-456A-ACC6-3ED1B0B5595D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C0A92-B891-4F17-BD52-569F8FB3D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165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3363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80C3B03-7064-41CB-9A64-9C6F7BB1366C}"/>
              </a:ext>
            </a:extLst>
          </p:cNvPr>
          <p:cNvSpPr/>
          <p:nvPr userDrawn="1"/>
        </p:nvSpPr>
        <p:spPr>
          <a:xfrm>
            <a:off x="0" y="1339702"/>
            <a:ext cx="12192000" cy="238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8C092D-1B85-42E2-B138-CD8F3AB66351}"/>
              </a:ext>
            </a:extLst>
          </p:cNvPr>
          <p:cNvSpPr/>
          <p:nvPr userDrawn="1"/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2CE76D-0F87-4DBF-9D76-CA134D2CD8DB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99CA-9AA4-49F5-AFC4-6BE3DFBC0C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36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4700" y="6184901"/>
            <a:ext cx="2527300" cy="673100"/>
          </a:xfrm>
        </p:spPr>
        <p:txBody>
          <a:bodyPr/>
          <a:lstStyle>
            <a:lvl1pPr>
              <a:defRPr sz="4400"/>
            </a:lvl1pPr>
          </a:lstStyle>
          <a:p>
            <a:fld id="{1CC499CA-9AA4-49F5-AFC4-6BE3DFBC0CB5}" type="slidenum">
              <a:rPr kumimoji="1" lang="ja-JP" altLang="en-US" smtClean="0"/>
              <a:pPr/>
              <a:t>‹#›</a:t>
            </a:fld>
            <a:r>
              <a:rPr kumimoji="1" lang="en-US" altLang="ja-JP" dirty="0"/>
              <a:t>/20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1C65DC4-DD99-4F27-94AB-B371BC5E0BCC}"/>
              </a:ext>
            </a:extLst>
          </p:cNvPr>
          <p:cNvSpPr/>
          <p:nvPr userDrawn="1"/>
        </p:nvSpPr>
        <p:spPr>
          <a:xfrm>
            <a:off x="0" y="880110"/>
            <a:ext cx="12192000" cy="45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428509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222BE4A-C1F9-4FFC-A367-211E959DAAD3}"/>
              </a:ext>
            </a:extLst>
          </p:cNvPr>
          <p:cNvSpPr/>
          <p:nvPr userDrawn="1"/>
        </p:nvSpPr>
        <p:spPr>
          <a:xfrm>
            <a:off x="0" y="4433777"/>
            <a:ext cx="12192000" cy="142193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noFill/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99CA-9AA4-49F5-AFC4-6BE3DFBC0C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59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fld id="{1CC499CA-9AA4-49F5-AFC4-6BE3DFBC0CB5}" type="slidenum">
              <a:rPr kumimoji="1" lang="ja-JP" altLang="en-US" smtClean="0"/>
              <a:pPr/>
              <a:t>‹#›</a:t>
            </a:fld>
            <a:r>
              <a:rPr kumimoji="1" lang="en-US" altLang="ja-JP"/>
              <a:t>/20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30211DB-A34D-4116-9A7C-903D65901E82}"/>
              </a:ext>
            </a:extLst>
          </p:cNvPr>
          <p:cNvSpPr/>
          <p:nvPr userDrawn="1"/>
        </p:nvSpPr>
        <p:spPr>
          <a:xfrm>
            <a:off x="0" y="880110"/>
            <a:ext cx="12192000" cy="45720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07868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2CE76D-0F87-4DBF-9D76-CA134D2CD8DB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99CA-9AA4-49F5-AFC4-6BE3DFBC0C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65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442" y="277446"/>
            <a:ext cx="11171116" cy="807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441" y="1253331"/>
            <a:ext cx="111711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499CA-9AA4-49F5-AFC4-6BE3DFBC0C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79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n"/>
        <a:defRPr kumimoji="1" sz="2400" b="1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714375" indent="-350838" algn="l" defTabSz="914400" rtl="0" eaLnBrk="1" latinLnBrk="0" hangingPunct="1">
        <a:lnSpc>
          <a:spcPct val="15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69875" algn="l" defTabSz="914400" rtl="0" eaLnBrk="1" latinLnBrk="0" hangingPunct="1">
        <a:lnSpc>
          <a:spcPct val="150000"/>
        </a:lnSpc>
        <a:spcBef>
          <a:spcPts val="500"/>
        </a:spcBef>
        <a:buClr>
          <a:schemeClr val="bg1">
            <a:lumMod val="50000"/>
          </a:schemeClr>
        </a:buClr>
        <a:buSzPct val="80000"/>
        <a:buFont typeface="Arial" panose="020B0604020202020204" pitchFamily="34" charset="0"/>
        <a:buChar char="►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2mate.mdxes.iir.isct.ac.jp/D2MatE/D2MatE_programs.html?page=exce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2mate.mdxes.iir.isct.ac.jp/D2MatE/excel/graph/StandardGraph.xls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0" y="3289329"/>
            <a:ext cx="457200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東京科学大学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総合研究院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元素戦略</a:t>
            </a: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MDX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研究センター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フロンティア材料研究所</a:t>
            </a:r>
            <a:endParaRPr kumimoji="1" lang="ja-JP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367808" y="2991863"/>
            <a:ext cx="2324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神谷利夫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83432" y="1269166"/>
            <a:ext cx="10513168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400" b="1" dirty="0">
                <a:solidFill>
                  <a:srgbClr val="0000FF"/>
                </a:solidFill>
                <a:latin typeface="+mn-lt"/>
                <a:ea typeface="+mn-ea"/>
              </a:rPr>
              <a:t>科学誌レベルのグラフの描き方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7D98DB5-A32A-21C1-2279-9FD466557016}"/>
              </a:ext>
            </a:extLst>
          </p:cNvPr>
          <p:cNvSpPr txBox="1">
            <a:spLocks/>
          </p:cNvSpPr>
          <p:nvPr/>
        </p:nvSpPr>
        <p:spPr>
          <a:xfrm>
            <a:off x="454224" y="5631180"/>
            <a:ext cx="10887600" cy="110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kumimoji="1" sz="24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ja-JP" altLang="en-US" sz="2000" dirty="0"/>
              <a:t>本資料には、</a:t>
            </a:r>
            <a:r>
              <a:rPr lang="en-US" altLang="ja-JP" sz="2000" dirty="0"/>
              <a:t>Microsoft365</a:t>
            </a:r>
            <a:r>
              <a:rPr lang="ja-JP" altLang="en-US" sz="2000" dirty="0"/>
              <a:t> </a:t>
            </a:r>
            <a:r>
              <a:rPr lang="en-US" altLang="ja-JP" sz="2000" dirty="0"/>
              <a:t>Copilot / ChatGPT4o,o4-mini</a:t>
            </a:r>
            <a:r>
              <a:rPr lang="ja-JP" altLang="en-US" sz="2000" dirty="0"/>
              <a:t>等</a:t>
            </a:r>
            <a:r>
              <a:rPr lang="en-US" altLang="ja-JP" sz="2000" dirty="0"/>
              <a:t> </a:t>
            </a:r>
            <a:r>
              <a:rPr lang="ja-JP" altLang="en-US" sz="2000" dirty="0"/>
              <a:t>に尋ね、</a:t>
            </a:r>
            <a:br>
              <a:rPr lang="en-US" altLang="ja-JP" sz="2000" dirty="0"/>
            </a:br>
            <a:r>
              <a:rPr lang="ja-JP" altLang="en-US" sz="2000" dirty="0"/>
              <a:t>本資料作成者が納得した内容が含まれています。</a:t>
            </a:r>
            <a:endParaRPr lang="en-US" altLang="ja-JP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D248A-1B5D-7238-6D19-371459FE3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A3314D-718F-09EA-F104-A1A18C31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8" y="219919"/>
            <a:ext cx="12029821" cy="864709"/>
          </a:xfrm>
        </p:spPr>
        <p:txBody>
          <a:bodyPr>
            <a:normAutofit/>
          </a:bodyPr>
          <a:lstStyle/>
          <a:p>
            <a:r>
              <a:rPr lang="en-US" altLang="ja-JP" dirty="0"/>
              <a:t>Arrhenius</a:t>
            </a:r>
            <a:r>
              <a:rPr lang="ja-JP" altLang="en-US" dirty="0"/>
              <a:t>プロット </a:t>
            </a:r>
            <a:r>
              <a:rPr lang="en-US" altLang="ja-JP" dirty="0"/>
              <a:t>Step</a:t>
            </a:r>
            <a:r>
              <a:rPr lang="ja-JP" altLang="en-US" dirty="0"/>
              <a:t> </a:t>
            </a:r>
            <a:r>
              <a:rPr lang="en-US" altLang="ja-JP" dirty="0"/>
              <a:t>3:</a:t>
            </a:r>
            <a:r>
              <a:rPr lang="ja-JP" altLang="en-US" dirty="0"/>
              <a:t> </a:t>
            </a:r>
            <a:r>
              <a:rPr lang="en-US" altLang="ja-JP" dirty="0"/>
              <a:t>Ne</a:t>
            </a:r>
            <a:r>
              <a:rPr lang="ja-JP" altLang="en-US" dirty="0"/>
              <a:t>軸のラベルデータを追加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16675FA-6684-5B0C-323C-6FB606678B52}"/>
              </a:ext>
            </a:extLst>
          </p:cNvPr>
          <p:cNvSpPr txBox="1"/>
          <p:nvPr/>
        </p:nvSpPr>
        <p:spPr>
          <a:xfrm>
            <a:off x="162178" y="1002483"/>
            <a:ext cx="847253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・ラベルデータは、目盛データを表示する位置 </a:t>
            </a:r>
            <a:r>
              <a:rPr lang="en-US" altLang="ja-JP" b="1" dirty="0"/>
              <a:t>(x,</a:t>
            </a:r>
            <a:r>
              <a:rPr lang="ja-JP" altLang="en-US" b="1" dirty="0"/>
              <a:t> </a:t>
            </a:r>
            <a:r>
              <a:rPr lang="en-US" altLang="ja-JP" b="1" dirty="0"/>
              <a:t>y)</a:t>
            </a:r>
            <a:r>
              <a:rPr lang="ja-JP" altLang="en-US" b="1" dirty="0"/>
              <a:t>と、</a:t>
            </a:r>
            <a:br>
              <a:rPr lang="en-US" altLang="ja-JP" b="1" dirty="0"/>
            </a:br>
            <a:r>
              <a:rPr lang="ja-JP" altLang="en-US" b="1" dirty="0"/>
              <a:t>　表示する文字列 </a:t>
            </a:r>
            <a:r>
              <a:rPr lang="en-US" altLang="ja-JP" b="1" dirty="0"/>
              <a:t>label</a:t>
            </a:r>
            <a:r>
              <a:rPr lang="ja-JP" altLang="en-US" b="1" dirty="0"/>
              <a:t>の</a:t>
            </a:r>
            <a:r>
              <a:rPr lang="en-US" altLang="ja-JP" b="1" dirty="0"/>
              <a:t>3</a:t>
            </a:r>
            <a:r>
              <a:rPr lang="ja-JP" altLang="en-US" b="1" dirty="0"/>
              <a:t>行を入力</a:t>
            </a:r>
            <a:endParaRPr lang="en-US" altLang="ja-JP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CFF734B-2877-526A-1B6A-7CB1A7974C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58" t="40338" r="9205" b="14618"/>
          <a:stretch>
            <a:fillRect/>
          </a:stretch>
        </p:blipFill>
        <p:spPr>
          <a:xfrm>
            <a:off x="1165185" y="1691696"/>
            <a:ext cx="9248172" cy="494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9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DA9A2-0AA4-266F-C973-830290A7C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9E2A2D-D6A2-6CDE-C45B-0EB3983B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8" y="219919"/>
            <a:ext cx="12029821" cy="864709"/>
          </a:xfrm>
        </p:spPr>
        <p:txBody>
          <a:bodyPr>
            <a:normAutofit/>
          </a:bodyPr>
          <a:lstStyle/>
          <a:p>
            <a:r>
              <a:rPr lang="en-US" altLang="ja-JP" dirty="0"/>
              <a:t>Arrhenius</a:t>
            </a:r>
            <a:r>
              <a:rPr lang="ja-JP" altLang="en-US" dirty="0"/>
              <a:t>プロット </a:t>
            </a:r>
            <a:r>
              <a:rPr lang="en-US" altLang="ja-JP" dirty="0"/>
              <a:t>Step</a:t>
            </a:r>
            <a:r>
              <a:rPr lang="ja-JP" altLang="en-US" dirty="0"/>
              <a:t> </a:t>
            </a:r>
            <a:r>
              <a:rPr lang="en-US" altLang="ja-JP" dirty="0"/>
              <a:t>4:</a:t>
            </a:r>
            <a:r>
              <a:rPr lang="ja-JP" altLang="en-US" dirty="0"/>
              <a:t> </a:t>
            </a:r>
            <a:r>
              <a:rPr lang="en-US" altLang="ja-JP" dirty="0"/>
              <a:t>label</a:t>
            </a:r>
            <a:r>
              <a:rPr lang="ja-JP" altLang="en-US" dirty="0"/>
              <a:t>文字列を上付きに整形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9878D6-B43A-B716-7C58-C9FF999EE7ED}"/>
              </a:ext>
            </a:extLst>
          </p:cNvPr>
          <p:cNvSpPr txBox="1"/>
          <p:nvPr/>
        </p:nvSpPr>
        <p:spPr>
          <a:xfrm>
            <a:off x="1187999" y="1025633"/>
            <a:ext cx="5374845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・</a:t>
            </a:r>
            <a:r>
              <a:rPr lang="en-US" altLang="ja-JP" b="1" dirty="0"/>
              <a:t>”</a:t>
            </a:r>
            <a:r>
              <a:rPr lang="en-US" altLang="ja-JP" b="1" dirty="0" err="1"/>
              <a:t>nnEyy</a:t>
            </a:r>
            <a:r>
              <a:rPr lang="en-US" altLang="ja-JP" b="1" dirty="0"/>
              <a:t> to </a:t>
            </a:r>
            <a:r>
              <a:rPr lang="en-US" altLang="ja-JP" b="1" dirty="0" err="1"/>
              <a:t>nn</a:t>
            </a:r>
            <a:r>
              <a:rPr lang="en-US" altLang="ja-JP" b="1" dirty="0"/>
              <a:t> x 10^{</a:t>
            </a:r>
            <a:r>
              <a:rPr lang="en-US" altLang="ja-JP" b="1" dirty="0" err="1"/>
              <a:t>yy</a:t>
            </a:r>
            <a:r>
              <a:rPr lang="en-US" altLang="ja-JP" b="1" dirty="0"/>
              <a:t>}”</a:t>
            </a:r>
            <a:r>
              <a:rPr lang="ja-JP" altLang="en-US" b="1" dirty="0"/>
              <a:t> ボタンを押すと、</a:t>
            </a:r>
            <a:br>
              <a:rPr lang="en-US" altLang="ja-JP" b="1" dirty="0"/>
            </a:br>
            <a:r>
              <a:rPr lang="ja-JP" altLang="en-US" b="1" dirty="0"/>
              <a:t>　上付き表示できる書式に変換してくれる</a:t>
            </a:r>
            <a:br>
              <a:rPr lang="en-US" altLang="ja-JP" b="1" dirty="0"/>
            </a:br>
            <a:endParaRPr lang="en-US" altLang="ja-JP" b="1" dirty="0"/>
          </a:p>
          <a:p>
            <a:r>
              <a:rPr lang="ja-JP" altLang="en-US" b="1" dirty="0"/>
              <a:t>ボタンを押した後、データ範囲を聞かれるので、</a:t>
            </a:r>
            <a:endParaRPr lang="en-US" altLang="ja-JP" b="1" dirty="0"/>
          </a:p>
          <a:p>
            <a:r>
              <a:rPr lang="en-US" altLang="ja-JP" b="1" dirty="0"/>
              <a:t>label</a:t>
            </a:r>
            <a:r>
              <a:rPr lang="ja-JP" altLang="en-US" b="1" dirty="0"/>
              <a:t>の範囲を選んで </a:t>
            </a:r>
            <a:r>
              <a:rPr lang="en-US" altLang="ja-JP" b="1" dirty="0"/>
              <a:t>OK</a:t>
            </a:r>
            <a:r>
              <a:rPr lang="ja-JP" altLang="en-US" b="1" dirty="0"/>
              <a:t>を押す</a:t>
            </a:r>
            <a:endParaRPr lang="en-US" altLang="ja-JP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7A320CF-9A9F-A724-A2C7-A1461235D1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753" t="24042" r="47035" b="25907"/>
          <a:stretch>
            <a:fillRect/>
          </a:stretch>
        </p:blipFill>
        <p:spPr>
          <a:xfrm>
            <a:off x="6620719" y="1002483"/>
            <a:ext cx="3981691" cy="575985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D8FC48-1564-DFEF-16A5-FDA2C0879ED6}"/>
              </a:ext>
            </a:extLst>
          </p:cNvPr>
          <p:cNvSpPr/>
          <p:nvPr/>
        </p:nvSpPr>
        <p:spPr>
          <a:xfrm>
            <a:off x="7971543" y="1002484"/>
            <a:ext cx="2445671" cy="409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54184C2-9EF7-1B69-F881-155D5646A927}"/>
              </a:ext>
            </a:extLst>
          </p:cNvPr>
          <p:cNvSpPr/>
          <p:nvPr/>
        </p:nvSpPr>
        <p:spPr>
          <a:xfrm>
            <a:off x="8355437" y="4650437"/>
            <a:ext cx="1066355" cy="211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EC4F08-7319-F7FB-A4E6-19B1C31CE96B}"/>
              </a:ext>
            </a:extLst>
          </p:cNvPr>
          <p:cNvSpPr txBox="1"/>
          <p:nvPr/>
        </p:nvSpPr>
        <p:spPr>
          <a:xfrm>
            <a:off x="8449389" y="1497860"/>
            <a:ext cx="1632160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このボタン</a:t>
            </a:r>
            <a:endParaRPr lang="en-US" altLang="ja-JP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C0EC674-F194-BAA4-1EC0-424389231C84}"/>
              </a:ext>
            </a:extLst>
          </p:cNvPr>
          <p:cNvSpPr txBox="1"/>
          <p:nvPr/>
        </p:nvSpPr>
        <p:spPr>
          <a:xfrm>
            <a:off x="9693730" y="4650437"/>
            <a:ext cx="163216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選ぶのは</a:t>
            </a:r>
            <a:endParaRPr lang="en-US" altLang="ja-JP" b="1" dirty="0"/>
          </a:p>
          <a:p>
            <a:r>
              <a:rPr lang="ja-JP" altLang="en-US" b="1" dirty="0"/>
              <a:t>変換したい</a:t>
            </a:r>
            <a:endParaRPr lang="en-US" altLang="ja-JP" b="1" dirty="0"/>
          </a:p>
          <a:p>
            <a:r>
              <a:rPr lang="ja-JP" altLang="en-US" b="1" dirty="0"/>
              <a:t>文字列の範囲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383381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C7B8A-C7FB-DB0E-395D-5203FEEAA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A513FBE-B672-53C6-3E19-40E10CACD9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33" t="45232" r="8741" b="10886"/>
          <a:stretch>
            <a:fillRect/>
          </a:stretch>
        </p:blipFill>
        <p:spPr>
          <a:xfrm>
            <a:off x="432326" y="2249111"/>
            <a:ext cx="8746398" cy="462078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A85C367-0C9D-94DA-B1AE-5FEED920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8" y="219919"/>
            <a:ext cx="12029821" cy="864709"/>
          </a:xfrm>
        </p:spPr>
        <p:txBody>
          <a:bodyPr>
            <a:normAutofit/>
          </a:bodyPr>
          <a:lstStyle/>
          <a:p>
            <a:r>
              <a:rPr lang="en-US" altLang="ja-JP" dirty="0"/>
              <a:t>Arrhenius</a:t>
            </a:r>
            <a:r>
              <a:rPr lang="ja-JP" altLang="en-US" dirty="0"/>
              <a:t>プロット </a:t>
            </a:r>
            <a:r>
              <a:rPr lang="en-US" altLang="ja-JP" dirty="0"/>
              <a:t>Step</a:t>
            </a:r>
            <a:r>
              <a:rPr lang="ja-JP" altLang="en-US" dirty="0"/>
              <a:t> </a:t>
            </a:r>
            <a:r>
              <a:rPr lang="en-US" altLang="ja-JP" dirty="0"/>
              <a:t>5:</a:t>
            </a:r>
            <a:r>
              <a:rPr lang="ja-JP" altLang="en-US" dirty="0"/>
              <a:t> </a:t>
            </a:r>
            <a:r>
              <a:rPr lang="en-US" altLang="ja-JP" dirty="0"/>
              <a:t>Add</a:t>
            </a:r>
            <a:r>
              <a:rPr lang="ja-JP" altLang="en-US" dirty="0"/>
              <a:t> </a:t>
            </a:r>
            <a:r>
              <a:rPr lang="en-US" altLang="ja-JP" dirty="0"/>
              <a:t>Y</a:t>
            </a:r>
            <a:r>
              <a:rPr lang="ja-JP" altLang="en-US" dirty="0"/>
              <a:t> </a:t>
            </a:r>
            <a:r>
              <a:rPr lang="en-US" altLang="ja-JP" dirty="0"/>
              <a:t>labels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5019D9F-6EAC-464F-E980-7C2569B3BCE9}"/>
              </a:ext>
            </a:extLst>
          </p:cNvPr>
          <p:cNvSpPr txBox="1"/>
          <p:nvPr/>
        </p:nvSpPr>
        <p:spPr>
          <a:xfrm>
            <a:off x="104302" y="1025633"/>
            <a:ext cx="8113723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・</a:t>
            </a:r>
            <a:r>
              <a:rPr lang="en-US" altLang="ja-JP" b="1" dirty="0"/>
              <a:t>”Add</a:t>
            </a:r>
            <a:r>
              <a:rPr lang="ja-JP" altLang="en-US" b="1" dirty="0"/>
              <a:t> </a:t>
            </a:r>
            <a:r>
              <a:rPr lang="en-US" altLang="ja-JP" b="1" dirty="0"/>
              <a:t>Y</a:t>
            </a:r>
            <a:r>
              <a:rPr lang="ja-JP" altLang="en-US" b="1" dirty="0"/>
              <a:t> </a:t>
            </a:r>
            <a:r>
              <a:rPr lang="en-US" altLang="ja-JP" b="1" dirty="0"/>
              <a:t>labels“</a:t>
            </a:r>
            <a:r>
              <a:rPr lang="ja-JP" altLang="en-US" b="1" dirty="0"/>
              <a:t>を押す</a:t>
            </a:r>
            <a:endParaRPr lang="en-US" altLang="ja-JP" b="1" dirty="0"/>
          </a:p>
          <a:p>
            <a:r>
              <a:rPr lang="ja-JP" altLang="en-US" b="1" dirty="0"/>
              <a:t>・範囲を聞かれるので、</a:t>
            </a:r>
            <a:r>
              <a:rPr lang="en-US" altLang="ja-JP" b="1" dirty="0"/>
              <a:t>1.00E+00</a:t>
            </a:r>
            <a:r>
              <a:rPr lang="ja-JP" altLang="en-US" b="1" dirty="0"/>
              <a:t>から</a:t>
            </a:r>
            <a:r>
              <a:rPr lang="en-US" altLang="ja-JP" b="1" dirty="0"/>
              <a:t>“10^{19}”</a:t>
            </a:r>
            <a:r>
              <a:rPr lang="ja-JP" altLang="en-US" b="1" dirty="0"/>
              <a:t>の範囲を選んで</a:t>
            </a:r>
            <a:r>
              <a:rPr lang="en-US" altLang="ja-JP" b="1" dirty="0"/>
              <a:t>OK</a:t>
            </a:r>
          </a:p>
          <a:p>
            <a:r>
              <a:rPr lang="ja-JP" altLang="en-US" b="1" dirty="0"/>
              <a:t>・グラフを選択するダイアログが出るので、</a:t>
            </a:r>
            <a:r>
              <a:rPr lang="en-US" altLang="ja-JP" b="1" dirty="0"/>
              <a:t>OK</a:t>
            </a:r>
            <a:r>
              <a:rPr lang="ja-JP" altLang="en-US" b="1" dirty="0"/>
              <a:t>を教えてからグラフを選択</a:t>
            </a:r>
            <a:endParaRPr lang="en-US" altLang="ja-JP" b="1" dirty="0"/>
          </a:p>
          <a:p>
            <a:r>
              <a:rPr lang="ja-JP" altLang="en-US" b="1" dirty="0"/>
              <a:t>・もう一度クリックしてグラフの位置を確定する</a:t>
            </a:r>
            <a:endParaRPr lang="en-US" altLang="ja-JP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38BE86A-0C6E-2413-B357-41D5BAE98A56}"/>
              </a:ext>
            </a:extLst>
          </p:cNvPr>
          <p:cNvSpPr/>
          <p:nvPr/>
        </p:nvSpPr>
        <p:spPr>
          <a:xfrm>
            <a:off x="3483981" y="2373049"/>
            <a:ext cx="1446834" cy="4265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85720D4-51F0-F3D1-8011-B937D53A776A}"/>
              </a:ext>
            </a:extLst>
          </p:cNvPr>
          <p:cNvSpPr txBox="1"/>
          <p:nvPr/>
        </p:nvSpPr>
        <p:spPr>
          <a:xfrm>
            <a:off x="4805525" y="6107656"/>
            <a:ext cx="402799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もとの目盛文字列に、データラベルが重なっている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21431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EE376-3887-12DF-9144-4997ED556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D79179F-3ABD-E5C5-17B5-CBF4EA6420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46" t="20928" r="2966" b="10940"/>
          <a:stretch>
            <a:fillRect/>
          </a:stretch>
        </p:blipFill>
        <p:spPr>
          <a:xfrm>
            <a:off x="1106399" y="1965685"/>
            <a:ext cx="6076709" cy="467239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D140F45-1B87-C918-8958-84C93E32C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8" y="219919"/>
            <a:ext cx="12029821" cy="864709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Arrhenius</a:t>
            </a:r>
            <a:r>
              <a:rPr lang="ja-JP" altLang="en-US" dirty="0"/>
              <a:t>プロット </a:t>
            </a:r>
            <a:r>
              <a:rPr lang="en-US" altLang="ja-JP" dirty="0"/>
              <a:t>Step</a:t>
            </a:r>
            <a:r>
              <a:rPr lang="ja-JP" altLang="en-US" dirty="0"/>
              <a:t> </a:t>
            </a:r>
            <a:r>
              <a:rPr lang="en-US" altLang="ja-JP" dirty="0"/>
              <a:t>6:</a:t>
            </a:r>
            <a:r>
              <a:rPr lang="ja-JP" altLang="en-US" dirty="0"/>
              <a:t> もとの目盛文字列を見えなくする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1ADEC0-E12D-60CC-3701-D0637673E560}"/>
              </a:ext>
            </a:extLst>
          </p:cNvPr>
          <p:cNvSpPr txBox="1"/>
          <p:nvPr/>
        </p:nvSpPr>
        <p:spPr>
          <a:xfrm>
            <a:off x="104302" y="1025633"/>
            <a:ext cx="1025504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もとの目盛文字列を削除してしまうと、スケールの調整ができなくなる</a:t>
            </a:r>
            <a:endParaRPr lang="en-US" altLang="ja-JP" b="1" dirty="0"/>
          </a:p>
          <a:p>
            <a:r>
              <a:rPr lang="ja-JP" altLang="en-US" b="1" dirty="0"/>
              <a:t>・もとの目盛文字列を選択、右クリックメニューで「軸の書式設定」</a:t>
            </a:r>
            <a:endParaRPr lang="en-US" altLang="ja-JP" b="1" dirty="0"/>
          </a:p>
          <a:p>
            <a:r>
              <a:rPr lang="ja-JP" altLang="en-US" b="1" dirty="0"/>
              <a:t>・「文字のオプション」「文字の塗りつぶし」で “塗りつぶしなし</a:t>
            </a:r>
            <a:r>
              <a:rPr lang="en-US" altLang="ja-JP" b="1" dirty="0"/>
              <a:t>”</a:t>
            </a:r>
            <a:r>
              <a:rPr lang="ja-JP" altLang="en-US" b="1" dirty="0"/>
              <a:t> して見えなくする</a:t>
            </a:r>
            <a:endParaRPr lang="en-US" altLang="ja-JP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D3FA969-BC01-AD9F-2638-E7F84AD16C9E}"/>
              </a:ext>
            </a:extLst>
          </p:cNvPr>
          <p:cNvSpPr/>
          <p:nvPr/>
        </p:nvSpPr>
        <p:spPr>
          <a:xfrm>
            <a:off x="5453671" y="2928634"/>
            <a:ext cx="1919402" cy="5003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11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9F13F-3E99-BAEE-9B67-3A6F6D0A5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01C58C-C412-5257-AF59-D1252EBC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8" y="219919"/>
            <a:ext cx="12029821" cy="864709"/>
          </a:xfrm>
        </p:spPr>
        <p:txBody>
          <a:bodyPr>
            <a:normAutofit/>
          </a:bodyPr>
          <a:lstStyle/>
          <a:p>
            <a:r>
              <a:rPr lang="en-US" altLang="ja-JP" dirty="0"/>
              <a:t>Arrhenius</a:t>
            </a:r>
            <a:r>
              <a:rPr lang="ja-JP" altLang="en-US" dirty="0"/>
              <a:t>プロット </a:t>
            </a:r>
            <a:r>
              <a:rPr lang="en-US" altLang="ja-JP" dirty="0"/>
              <a:t>Step</a:t>
            </a:r>
            <a:r>
              <a:rPr lang="ja-JP" altLang="en-US" dirty="0"/>
              <a:t> </a:t>
            </a:r>
            <a:r>
              <a:rPr lang="en-US" altLang="ja-JP" dirty="0"/>
              <a:t>7:</a:t>
            </a:r>
            <a:r>
              <a:rPr lang="ja-JP" altLang="en-US" dirty="0"/>
              <a:t> 仕上げ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B2F7FF4-DACA-863B-131D-EDA3550B4EEA}"/>
              </a:ext>
            </a:extLst>
          </p:cNvPr>
          <p:cNvSpPr txBox="1"/>
          <p:nvPr/>
        </p:nvSpPr>
        <p:spPr>
          <a:xfrm>
            <a:off x="104302" y="1025633"/>
            <a:ext cx="12188012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この後で </a:t>
            </a:r>
            <a:r>
              <a:rPr lang="en-US" altLang="ja-JP" b="1" dirty="0"/>
              <a:t>“Change Font” </a:t>
            </a:r>
            <a:r>
              <a:rPr lang="ja-JP" altLang="en-US" b="1" dirty="0"/>
              <a:t>をすると、上付き・下付きが解除されるので注意する</a:t>
            </a:r>
            <a:endParaRPr lang="en-US" altLang="ja-JP" b="1" dirty="0"/>
          </a:p>
          <a:p>
            <a:r>
              <a:rPr lang="ja-JP" altLang="en-US" b="1" dirty="0"/>
              <a:t> 　</a:t>
            </a:r>
            <a:r>
              <a:rPr lang="en-US" altLang="ja-JP" b="1" dirty="0"/>
              <a:t>(</a:t>
            </a:r>
            <a:r>
              <a:rPr lang="ja-JP" altLang="en-US" b="1" dirty="0"/>
              <a:t>解除されても、個別に </a:t>
            </a:r>
            <a:r>
              <a:rPr lang="en-US" altLang="ja-JP" b="1" dirty="0"/>
              <a:t>Ctrl</a:t>
            </a:r>
            <a:r>
              <a:rPr lang="ja-JP" altLang="en-US" b="1" dirty="0"/>
              <a:t>＋</a:t>
            </a:r>
            <a:r>
              <a:rPr lang="en-US" altLang="ja-JP" b="1" dirty="0"/>
              <a:t>Shift</a:t>
            </a:r>
            <a:r>
              <a:rPr lang="ja-JP" altLang="en-US" b="1" dirty="0"/>
              <a:t>＋</a:t>
            </a:r>
            <a:r>
              <a:rPr lang="en-US" altLang="ja-JP" b="1" dirty="0"/>
              <a:t>”+”</a:t>
            </a:r>
            <a:r>
              <a:rPr lang="ja-JP" altLang="en-US" b="1" dirty="0"/>
              <a:t> で上付きにすればリカバリーできる</a:t>
            </a:r>
            <a:r>
              <a:rPr lang="en-US" altLang="ja-JP" b="1" dirty="0"/>
              <a:t>)</a:t>
            </a:r>
          </a:p>
          <a:p>
            <a:r>
              <a:rPr lang="ja-JP" altLang="en-US" b="1" dirty="0"/>
              <a:t>・</a:t>
            </a:r>
            <a:r>
              <a:rPr lang="en-US" altLang="ja-JP" b="1" dirty="0"/>
              <a:t>Y</a:t>
            </a:r>
            <a:r>
              <a:rPr lang="ja-JP" altLang="en-US" b="1" dirty="0"/>
              <a:t>軸目盛文字などを整え、配置を調整</a:t>
            </a:r>
            <a:endParaRPr lang="en-US" altLang="ja-JP" b="1" dirty="0"/>
          </a:p>
          <a:p>
            <a:r>
              <a:rPr lang="ja-JP" altLang="en-US" b="1" dirty="0"/>
              <a:t>・うまく選択すると、データラベル全体、データラベル１つ、データラベルの系列、もとの目盛軸を選べる</a:t>
            </a:r>
            <a:endParaRPr lang="en-US" altLang="ja-JP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03CB60C-8126-CD44-6027-7A4ADEB353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53" t="44051" r="50055" b="11899"/>
          <a:stretch>
            <a:fillRect/>
          </a:stretch>
        </p:blipFill>
        <p:spPr>
          <a:xfrm>
            <a:off x="0" y="2225962"/>
            <a:ext cx="2791562" cy="47662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F62D851-A7CD-A8E7-7B21-839BA487B0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586" t="43779" r="58628" b="16070"/>
          <a:stretch>
            <a:fillRect/>
          </a:stretch>
        </p:blipFill>
        <p:spPr>
          <a:xfrm>
            <a:off x="2990117" y="2225962"/>
            <a:ext cx="1767071" cy="436417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86120F3-5A4A-A67A-5A1A-C0608613D9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71" t="44725" r="59778" b="13541"/>
          <a:stretch>
            <a:fillRect/>
          </a:stretch>
        </p:blipFill>
        <p:spPr>
          <a:xfrm>
            <a:off x="5421958" y="2302656"/>
            <a:ext cx="4408672" cy="432583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DD38010-2044-0EF1-756C-4CDD1D18B6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948" t="43882" r="57920" b="13756"/>
          <a:stretch>
            <a:fillRect/>
          </a:stretch>
        </p:blipFill>
        <p:spPr>
          <a:xfrm>
            <a:off x="10143566" y="2532507"/>
            <a:ext cx="1864683" cy="410557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F107B0-63B9-C015-1B06-B79FEB3FE0C4}"/>
              </a:ext>
            </a:extLst>
          </p:cNvPr>
          <p:cNvSpPr txBox="1"/>
          <p:nvPr/>
        </p:nvSpPr>
        <p:spPr>
          <a:xfrm>
            <a:off x="901382" y="2685563"/>
            <a:ext cx="2251211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データラベル全体</a:t>
            </a:r>
            <a:endParaRPr lang="en-US" altLang="ja-JP" b="1" dirty="0"/>
          </a:p>
          <a:p>
            <a:r>
              <a:rPr lang="ja-JP" altLang="en-US" b="1" dirty="0"/>
              <a:t>を選択</a:t>
            </a:r>
            <a:endParaRPr lang="en-US" altLang="ja-JP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768025-4C96-D8FE-BFD9-408B53556ED2}"/>
              </a:ext>
            </a:extLst>
          </p:cNvPr>
          <p:cNvSpPr txBox="1"/>
          <p:nvPr/>
        </p:nvSpPr>
        <p:spPr>
          <a:xfrm>
            <a:off x="3278730" y="2881201"/>
            <a:ext cx="2062206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データラベル１つ</a:t>
            </a:r>
            <a:endParaRPr lang="en-US" altLang="ja-JP" b="1" dirty="0"/>
          </a:p>
          <a:p>
            <a:r>
              <a:rPr lang="ja-JP" altLang="en-US" b="1" dirty="0"/>
              <a:t>を選択</a:t>
            </a:r>
            <a:endParaRPr lang="en-US" altLang="ja-JP" b="1" dirty="0"/>
          </a:p>
          <a:p>
            <a:r>
              <a:rPr lang="ja-JP" altLang="en-US" b="1" dirty="0"/>
              <a:t>ダブルクリックで</a:t>
            </a:r>
            <a:endParaRPr lang="en-US" altLang="ja-JP" b="1" dirty="0"/>
          </a:p>
          <a:p>
            <a:r>
              <a:rPr lang="ja-JP" altLang="en-US" b="1" dirty="0"/>
              <a:t>編集できる</a:t>
            </a:r>
            <a:endParaRPr lang="en-US" altLang="ja-JP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F368D08-4010-EF66-288A-1F32A010751C}"/>
              </a:ext>
            </a:extLst>
          </p:cNvPr>
          <p:cNvSpPr txBox="1"/>
          <p:nvPr/>
        </p:nvSpPr>
        <p:spPr>
          <a:xfrm>
            <a:off x="6767398" y="5209255"/>
            <a:ext cx="2251211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データラベルの</a:t>
            </a:r>
            <a:endParaRPr lang="en-US" altLang="ja-JP" b="1" dirty="0"/>
          </a:p>
          <a:p>
            <a:r>
              <a:rPr lang="ja-JP" altLang="en-US" b="1" dirty="0"/>
              <a:t>系列を選択</a:t>
            </a:r>
            <a:endParaRPr lang="en-US" altLang="ja-JP" b="1" dirty="0"/>
          </a:p>
          <a:p>
            <a:r>
              <a:rPr lang="ja-JP" altLang="en-US" b="1" dirty="0"/>
              <a:t>マーカ・線の除去や変更ができる</a:t>
            </a:r>
            <a:endParaRPr lang="en-US" altLang="ja-JP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5AD103F-78F6-F0B6-3BA1-15E9256E9CD3}"/>
              </a:ext>
            </a:extLst>
          </p:cNvPr>
          <p:cNvSpPr txBox="1"/>
          <p:nvPr/>
        </p:nvSpPr>
        <p:spPr>
          <a:xfrm>
            <a:off x="9639849" y="5389812"/>
            <a:ext cx="2251211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もとの目盛軸を選択</a:t>
            </a:r>
            <a:endParaRPr lang="en-US" altLang="ja-JP" b="1" dirty="0"/>
          </a:p>
          <a:p>
            <a:r>
              <a:rPr lang="ja-JP" altLang="en-US" b="1" dirty="0"/>
              <a:t>表示範囲、スケールなどを変更できる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587809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9C94D-D430-073A-C980-B9AF14EED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91A730-E0A0-9C21-D4F4-5D5A87F4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8" y="219919"/>
            <a:ext cx="12029821" cy="864709"/>
          </a:xfrm>
        </p:spPr>
        <p:txBody>
          <a:bodyPr>
            <a:normAutofit/>
          </a:bodyPr>
          <a:lstStyle/>
          <a:p>
            <a:r>
              <a:rPr lang="en-US" altLang="ja-JP" dirty="0"/>
              <a:t>Arrhenius</a:t>
            </a:r>
            <a:r>
              <a:rPr lang="ja-JP" altLang="en-US" dirty="0"/>
              <a:t>プロット </a:t>
            </a:r>
            <a:r>
              <a:rPr lang="en-US" altLang="ja-JP" dirty="0"/>
              <a:t>Step</a:t>
            </a:r>
            <a:r>
              <a:rPr lang="ja-JP" altLang="en-US" dirty="0"/>
              <a:t> </a:t>
            </a:r>
            <a:r>
              <a:rPr lang="en-US" altLang="ja-JP" dirty="0"/>
              <a:t>8:</a:t>
            </a:r>
            <a:r>
              <a:rPr lang="ja-JP" altLang="en-US" dirty="0"/>
              <a:t> 上</a:t>
            </a:r>
            <a:r>
              <a:rPr lang="en-US" altLang="ja-JP" dirty="0"/>
              <a:t>X</a:t>
            </a:r>
            <a:r>
              <a:rPr lang="ja-JP" altLang="en-US" dirty="0"/>
              <a:t>軸に</a:t>
            </a:r>
            <a:r>
              <a:rPr lang="en-US" altLang="ja-JP" dirty="0"/>
              <a:t>T</a:t>
            </a:r>
            <a:r>
              <a:rPr lang="ja-JP" altLang="en-US" dirty="0"/>
              <a:t>の目盛を追加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4DAD910-546C-9299-7008-F7919338A0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979" r="17302" b="10717"/>
          <a:stretch>
            <a:fillRect/>
          </a:stretch>
        </p:blipFill>
        <p:spPr>
          <a:xfrm>
            <a:off x="1331089" y="1828799"/>
            <a:ext cx="8218024" cy="502570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88A2656-0842-7238-61EC-7D059AE5366B}"/>
              </a:ext>
            </a:extLst>
          </p:cNvPr>
          <p:cNvSpPr txBox="1"/>
          <p:nvPr/>
        </p:nvSpPr>
        <p:spPr>
          <a:xfrm>
            <a:off x="162178" y="1084628"/>
            <a:ext cx="12188012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なぜこのデータラベル範囲と表示文字列になっているかは、自分で考えてみよう</a:t>
            </a:r>
            <a:endParaRPr lang="en-US" altLang="ja-JP" b="1" dirty="0"/>
          </a:p>
          <a:p>
            <a:r>
              <a:rPr lang="ja-JP" altLang="en-US" b="1" dirty="0"/>
              <a:t>・</a:t>
            </a:r>
            <a:r>
              <a:rPr lang="en-US" altLang="ja-JP" b="1" dirty="0"/>
              <a:t>”Add X labels” </a:t>
            </a:r>
            <a:r>
              <a:rPr lang="ja-JP" altLang="en-US" b="1" dirty="0"/>
              <a:t>ボタンを押す</a:t>
            </a:r>
            <a:endParaRPr lang="en-US" altLang="ja-JP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28F674-EB30-F240-A2C3-9BABB0764D4A}"/>
              </a:ext>
            </a:extLst>
          </p:cNvPr>
          <p:cNvSpPr txBox="1"/>
          <p:nvPr/>
        </p:nvSpPr>
        <p:spPr>
          <a:xfrm>
            <a:off x="6096000" y="4295350"/>
            <a:ext cx="538800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メモリがデータ点の下に表示されている</a:t>
            </a:r>
            <a:endParaRPr lang="en-US" altLang="ja-JP" b="1" dirty="0"/>
          </a:p>
          <a:p>
            <a:r>
              <a:rPr lang="ja-JP" altLang="en-US" b="1" dirty="0"/>
              <a:t>＝＞データラベルを選択して右クリックメニュー</a:t>
            </a:r>
            <a:endParaRPr lang="en-US" altLang="ja-JP" b="1" dirty="0"/>
          </a:p>
          <a:p>
            <a:r>
              <a:rPr lang="ja-JP" altLang="en-US" b="1" dirty="0"/>
              <a:t>＝＞データラベルの書式設定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123872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BDEBB-F92E-42F7-C29C-FB46EE33D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930F53-03CE-CEE7-FCA6-4336ED95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8" y="219919"/>
            <a:ext cx="12029821" cy="864709"/>
          </a:xfrm>
        </p:spPr>
        <p:txBody>
          <a:bodyPr>
            <a:normAutofit/>
          </a:bodyPr>
          <a:lstStyle/>
          <a:p>
            <a:r>
              <a:rPr lang="en-US" altLang="ja-JP" dirty="0"/>
              <a:t>Arrhenius</a:t>
            </a:r>
            <a:r>
              <a:rPr lang="ja-JP" altLang="en-US" dirty="0"/>
              <a:t>プロット </a:t>
            </a:r>
            <a:r>
              <a:rPr lang="en-US" altLang="ja-JP" dirty="0"/>
              <a:t>Step</a:t>
            </a:r>
            <a:r>
              <a:rPr lang="ja-JP" altLang="en-US" dirty="0"/>
              <a:t> </a:t>
            </a:r>
            <a:r>
              <a:rPr lang="en-US" altLang="ja-JP" dirty="0"/>
              <a:t>9:</a:t>
            </a:r>
            <a:r>
              <a:rPr lang="ja-JP" altLang="en-US" dirty="0"/>
              <a:t> 仕上げ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316C1C-1203-7958-43FF-364CB78C7D73}"/>
              </a:ext>
            </a:extLst>
          </p:cNvPr>
          <p:cNvSpPr txBox="1"/>
          <p:nvPr/>
        </p:nvSpPr>
        <p:spPr>
          <a:xfrm>
            <a:off x="162178" y="1084628"/>
            <a:ext cx="7686422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・ </a:t>
            </a:r>
            <a:r>
              <a:rPr lang="en-US" altLang="ja-JP" b="1" dirty="0"/>
              <a:t>“</a:t>
            </a:r>
            <a:r>
              <a:rPr lang="ja-JP" altLang="en-US" b="1" dirty="0"/>
              <a:t>データラベルの書式設定</a:t>
            </a:r>
            <a:r>
              <a:rPr lang="en-US" altLang="ja-JP" b="1" dirty="0"/>
              <a:t>”</a:t>
            </a:r>
            <a:r>
              <a:rPr lang="ja-JP" altLang="en-US" b="1" dirty="0"/>
              <a:t> で、</a:t>
            </a:r>
            <a:r>
              <a:rPr lang="en-US" altLang="ja-JP" b="1" dirty="0"/>
              <a:t>“</a:t>
            </a:r>
            <a:r>
              <a:rPr lang="ja-JP" altLang="en-US" b="1" dirty="0"/>
              <a:t>ラベルの位置</a:t>
            </a:r>
            <a:r>
              <a:rPr lang="en-US" altLang="ja-JP" b="1" dirty="0"/>
              <a:t>”</a:t>
            </a:r>
            <a:r>
              <a:rPr lang="ja-JP" altLang="en-US" b="1" dirty="0"/>
              <a:t> を </a:t>
            </a:r>
            <a:r>
              <a:rPr lang="en-US" altLang="ja-JP" b="1" dirty="0"/>
              <a:t>“</a:t>
            </a:r>
            <a:r>
              <a:rPr lang="ja-JP" altLang="en-US" b="1" dirty="0"/>
              <a:t>上</a:t>
            </a:r>
            <a:r>
              <a:rPr lang="en-US" altLang="ja-JP" b="1" dirty="0"/>
              <a:t>”</a:t>
            </a:r>
            <a:r>
              <a:rPr lang="ja-JP" altLang="en-US" b="1" dirty="0"/>
              <a:t> にする</a:t>
            </a:r>
            <a:endParaRPr lang="en-US" altLang="ja-JP" b="1" dirty="0"/>
          </a:p>
          <a:p>
            <a:r>
              <a:rPr lang="ja-JP" altLang="en-US" b="1" dirty="0"/>
              <a:t>・ </a:t>
            </a:r>
            <a:r>
              <a:rPr lang="en-US" altLang="ja-JP" b="1" dirty="0"/>
              <a:t>“Add 3x10^5_s</a:t>
            </a:r>
            <a:r>
              <a:rPr lang="ja-JP" altLang="en-US" b="1" dirty="0"/>
              <a:t> ボタンを押して、上</a:t>
            </a:r>
            <a:r>
              <a:rPr lang="en-US" altLang="ja-JP" b="1" dirty="0"/>
              <a:t>X</a:t>
            </a:r>
            <a:r>
              <a:rPr lang="ja-JP" altLang="en-US" b="1" dirty="0"/>
              <a:t>軸の文字列を追加</a:t>
            </a:r>
            <a:endParaRPr lang="en-US" altLang="ja-JP" b="1" dirty="0"/>
          </a:p>
          <a:p>
            <a:r>
              <a:rPr lang="ja-JP" altLang="en-US" b="1" dirty="0"/>
              <a:t>・ 全体の位置調整</a:t>
            </a:r>
            <a:endParaRPr lang="en-US" altLang="ja-JP" b="1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C72AEC2-3572-FC43-67BC-238905F91A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84" t="24495" b="7727"/>
          <a:stretch>
            <a:fillRect/>
          </a:stretch>
        </p:blipFill>
        <p:spPr>
          <a:xfrm>
            <a:off x="2194560" y="2007958"/>
            <a:ext cx="6645925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E67EC-0272-CB31-FC10-3AC2E6123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610D806E-F2FA-88BB-F25E-5E62EC7EFDC2}"/>
              </a:ext>
            </a:extLst>
          </p:cNvPr>
          <p:cNvSpPr txBox="1">
            <a:spLocks/>
          </p:cNvSpPr>
          <p:nvPr/>
        </p:nvSpPr>
        <p:spPr>
          <a:xfrm>
            <a:off x="1270425" y="1325731"/>
            <a:ext cx="3766853" cy="469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63538" indent="-363538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  <a:defRPr kumimoji="1" sz="24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714375" indent="-350838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4250" indent="-269875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►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000" i="1" dirty="0">
                <a:solidFill>
                  <a:srgbClr val="0000FF"/>
                </a:solidFill>
              </a:rPr>
              <a:t>プレゼンの図の説明は図の上</a:t>
            </a:r>
            <a:endParaRPr lang="en-US" altLang="ja-JP" sz="2000" b="0" dirty="0">
              <a:solidFill>
                <a:srgbClr val="0000FF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55942B9-F0B8-C8E6-601F-1CEED8A1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63" y="277446"/>
            <a:ext cx="11171116" cy="807182"/>
          </a:xfrm>
        </p:spPr>
        <p:txBody>
          <a:bodyPr>
            <a:normAutofit/>
          </a:bodyPr>
          <a:lstStyle/>
          <a:p>
            <a:r>
              <a:rPr lang="en-US" altLang="ja-JP" dirty="0"/>
              <a:t>Excel:</a:t>
            </a:r>
            <a:r>
              <a:rPr lang="ja-JP" altLang="en-US" dirty="0"/>
              <a:t> プレゼン用グラフに整形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AFCAC59-B6FF-69D4-1D86-F0AC9C8B1A1E}"/>
              </a:ext>
            </a:extLst>
          </p:cNvPr>
          <p:cNvSpPr txBox="1">
            <a:spLocks/>
          </p:cNvSpPr>
          <p:nvPr/>
        </p:nvSpPr>
        <p:spPr>
          <a:xfrm>
            <a:off x="7721230" y="1473245"/>
            <a:ext cx="4470770" cy="4686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3538" indent="-363538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  <a:defRPr kumimoji="1" sz="24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714375" indent="-350838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4250" indent="-269875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►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2000" dirty="0"/>
              <a:t>表示範囲</a:t>
            </a:r>
            <a:r>
              <a:rPr lang="ja-JP" altLang="en-US" sz="2000" b="0" dirty="0"/>
              <a:t>を適切に選択</a:t>
            </a:r>
            <a:br>
              <a:rPr lang="en-US" altLang="ja-JP" sz="2000" b="0" dirty="0"/>
            </a:br>
            <a:r>
              <a:rPr lang="ja-JP" altLang="en-US" sz="2000" b="0" dirty="0"/>
              <a:t>・適当な余白</a:t>
            </a:r>
            <a:br>
              <a:rPr lang="en-US" altLang="ja-JP" sz="2000" b="0" dirty="0"/>
            </a:br>
            <a:r>
              <a:rPr lang="ja-JP" altLang="en-US" sz="2000" b="0" dirty="0"/>
              <a:t>・ゼロ点を入れるかどうか</a:t>
            </a:r>
            <a:br>
              <a:rPr lang="en-US" altLang="ja-JP" sz="2000" b="0" dirty="0"/>
            </a:br>
            <a:r>
              <a:rPr lang="ja-JP" altLang="en-US" sz="2000" b="0" dirty="0"/>
              <a:t>・関連するグラフの表示範囲を</a:t>
            </a:r>
            <a:br>
              <a:rPr lang="en-US" altLang="ja-JP" sz="2000" b="0" dirty="0"/>
            </a:br>
            <a:r>
              <a:rPr lang="ja-JP" altLang="en-US" sz="2000" b="0" dirty="0"/>
              <a:t>　そろえる</a:t>
            </a:r>
            <a:endParaRPr lang="en-US" altLang="ja-JP" sz="2000" b="0" dirty="0"/>
          </a:p>
          <a:p>
            <a:pPr marL="177800" indent="-1778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2000" dirty="0"/>
              <a:t>主目盛りの数は</a:t>
            </a:r>
            <a:r>
              <a:rPr lang="en-US" altLang="ja-JP" sz="2000" dirty="0"/>
              <a:t>5</a:t>
            </a:r>
            <a:r>
              <a:rPr lang="ja-JP" altLang="en-US" sz="2000" dirty="0"/>
              <a:t>つ程度</a:t>
            </a:r>
            <a:endParaRPr lang="en-US" altLang="ja-JP" sz="2000" dirty="0"/>
          </a:p>
          <a:p>
            <a:pPr marL="177800" indent="-1778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2000" b="0" dirty="0"/>
              <a:t>凡例、マーカー、線の色や種類は</a:t>
            </a:r>
            <a:br>
              <a:rPr lang="en-US" altLang="ja-JP" sz="2000" b="0" dirty="0"/>
            </a:br>
            <a:r>
              <a:rPr lang="ja-JP" altLang="en-US" sz="2000" dirty="0"/>
              <a:t>グルーピング</a:t>
            </a:r>
            <a:r>
              <a:rPr lang="ja-JP" altLang="en-US" sz="2000" b="0" dirty="0"/>
              <a:t>する</a:t>
            </a:r>
            <a:br>
              <a:rPr lang="en-US" altLang="ja-JP" sz="2000" b="0" dirty="0"/>
            </a:br>
            <a:r>
              <a:rPr lang="ja-JP" altLang="en-US" sz="2000" b="0" dirty="0"/>
              <a:t>例</a:t>
            </a:r>
            <a:r>
              <a:rPr lang="en-US" altLang="ja-JP" sz="2000" b="0" dirty="0"/>
              <a:t>:</a:t>
            </a:r>
            <a:r>
              <a:rPr lang="ja-JP" altLang="en-US" sz="2000" b="0" dirty="0"/>
              <a:t> 白抜き</a:t>
            </a:r>
            <a:r>
              <a:rPr lang="en-US" altLang="ja-JP" sz="2000" b="0" dirty="0"/>
              <a:t>:</a:t>
            </a:r>
            <a:r>
              <a:rPr lang="ja-JP" altLang="en-US" sz="2000" b="0" dirty="0"/>
              <a:t> 未処理試料</a:t>
            </a:r>
            <a:br>
              <a:rPr lang="en-US" altLang="ja-JP" sz="2000" b="0" dirty="0"/>
            </a:br>
            <a:r>
              <a:rPr lang="ja-JP" altLang="en-US" sz="2000" b="0" dirty="0"/>
              <a:t>　  塗りつぶし</a:t>
            </a:r>
            <a:r>
              <a:rPr lang="en-US" altLang="ja-JP" sz="2000" b="0" dirty="0"/>
              <a:t>:</a:t>
            </a:r>
            <a:r>
              <a:rPr lang="ja-JP" altLang="en-US" sz="2000" b="0" dirty="0"/>
              <a:t> 熱処理試料</a:t>
            </a:r>
            <a:br>
              <a:rPr lang="en-US" altLang="ja-JP" sz="2000" b="0" dirty="0"/>
            </a:br>
            <a:r>
              <a:rPr lang="ja-JP" altLang="en-US" sz="2000" b="0" dirty="0"/>
              <a:t>　  低温 </a:t>
            </a:r>
            <a:r>
              <a:rPr lang="en-US" altLang="ja-JP" sz="2000" b="0" dirty="0"/>
              <a:t>=&gt;</a:t>
            </a:r>
            <a:r>
              <a:rPr lang="ja-JP" altLang="en-US" sz="2000" b="0" dirty="0"/>
              <a:t> 高温</a:t>
            </a:r>
            <a:r>
              <a:rPr lang="en-US" altLang="ja-JP" sz="2000" b="0" dirty="0"/>
              <a:t>:</a:t>
            </a:r>
            <a:r>
              <a:rPr lang="ja-JP" altLang="en-US" sz="2000" b="0" dirty="0"/>
              <a:t> 青系 </a:t>
            </a:r>
            <a:r>
              <a:rPr lang="en-US" altLang="ja-JP" sz="2000" b="0" dirty="0"/>
              <a:t>=&gt;</a:t>
            </a:r>
            <a:r>
              <a:rPr lang="ja-JP" altLang="en-US" sz="2000" b="0" dirty="0"/>
              <a:t> 赤系</a:t>
            </a:r>
            <a:endParaRPr lang="en-US" altLang="ja-JP" sz="2000" b="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AE5A39F-70AE-741E-5F9E-FD43CB155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9" y="1768078"/>
            <a:ext cx="5209706" cy="5209706"/>
          </a:xfrm>
          <a:prstGeom prst="rect">
            <a:avLst/>
          </a:prstGeom>
        </p:spPr>
      </p:pic>
      <p:sp>
        <p:nvSpPr>
          <p:cNvPr id="11" name="矢印: 下 10">
            <a:extLst>
              <a:ext uri="{FF2B5EF4-FFF2-40B4-BE49-F238E27FC236}">
                <a16:creationId xmlns:a16="http://schemas.microsoft.com/office/drawing/2014/main" id="{8830AEC3-698E-AFAC-37DA-72794E8867A6}"/>
              </a:ext>
            </a:extLst>
          </p:cNvPr>
          <p:cNvSpPr/>
          <p:nvPr/>
        </p:nvSpPr>
        <p:spPr>
          <a:xfrm rot="8475672">
            <a:off x="3816939" y="2980536"/>
            <a:ext cx="288758" cy="1170710"/>
          </a:xfrm>
          <a:prstGeom prst="downArrow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6">
                  <a:lumMod val="75000"/>
                  <a:alpha val="2000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66F5645-E574-15A9-9AA7-28294ADECCA7}"/>
              </a:ext>
            </a:extLst>
          </p:cNvPr>
          <p:cNvSpPr txBox="1"/>
          <p:nvPr/>
        </p:nvSpPr>
        <p:spPr>
          <a:xfrm>
            <a:off x="3961318" y="3964204"/>
            <a:ext cx="1282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accent2">
                    <a:lumMod val="50000"/>
                  </a:schemeClr>
                </a:solidFill>
              </a:rPr>
              <a:t>300 K</a:t>
            </a:r>
            <a:endParaRPr lang="ja-JP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DC632BC-FC45-4336-4A4A-17B64A377374}"/>
              </a:ext>
            </a:extLst>
          </p:cNvPr>
          <p:cNvSpPr txBox="1"/>
          <p:nvPr/>
        </p:nvSpPr>
        <p:spPr>
          <a:xfrm>
            <a:off x="3082514" y="2680366"/>
            <a:ext cx="1282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accent5">
                    <a:lumMod val="75000"/>
                  </a:schemeClr>
                </a:solidFill>
              </a:rPr>
              <a:t>600 K</a:t>
            </a:r>
            <a:endParaRPr lang="ja-JP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3949A1-8D95-7E0A-B0D2-C8221B15E7C0}"/>
              </a:ext>
            </a:extLst>
          </p:cNvPr>
          <p:cNvSpPr txBox="1">
            <a:spLocks/>
          </p:cNvSpPr>
          <p:nvPr/>
        </p:nvSpPr>
        <p:spPr>
          <a:xfrm>
            <a:off x="4980712" y="3285481"/>
            <a:ext cx="2598916" cy="16546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kumimoji="1" sz="2000" b="1" i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14375" indent="-350838" defTabSz="914400">
              <a:lnSpc>
                <a:spcPct val="15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l"/>
              <a:defRPr kumimoji="1" sz="2000"/>
            </a:lvl2pPr>
            <a:lvl3pPr marL="984250" indent="-269875" defTabSz="914400">
              <a:lnSpc>
                <a:spcPct val="15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►"/>
              <a:defRPr kumimoji="1"/>
            </a:lvl3pPr>
            <a:lvl4pPr marL="1600200" indent="-228600" defTabSz="9144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4pPr>
            <a:lvl5pPr marL="2057400" indent="-228600" defTabSz="9144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9pPr>
          </a:lstStyle>
          <a:p>
            <a:r>
              <a:rPr lang="ja-JP" altLang="en-US" dirty="0"/>
              <a:t>矢印などで誘導</a:t>
            </a:r>
            <a:endParaRPr lang="en-US" altLang="ja-JP" dirty="0"/>
          </a:p>
          <a:p>
            <a:r>
              <a:rPr lang="ja-JP" altLang="en-US" dirty="0"/>
              <a:t>何を強調したいのか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X-Y</a:t>
            </a:r>
            <a:r>
              <a:rPr lang="ja-JP" altLang="en-US" dirty="0"/>
              <a:t>の関係？</a:t>
            </a:r>
            <a:br>
              <a:rPr lang="en-US" altLang="ja-JP" dirty="0"/>
            </a:br>
            <a:r>
              <a:rPr lang="ja-JP" altLang="en-US" dirty="0"/>
              <a:t>・試料間の違い？</a:t>
            </a:r>
            <a:endParaRPr lang="en-US" altLang="ja-JP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A6FFCB0-7137-4D19-4A9A-F8E9B2247D1E}"/>
              </a:ext>
            </a:extLst>
          </p:cNvPr>
          <p:cNvSpPr txBox="1">
            <a:spLocks/>
          </p:cNvSpPr>
          <p:nvPr/>
        </p:nvSpPr>
        <p:spPr>
          <a:xfrm>
            <a:off x="3548618" y="5316506"/>
            <a:ext cx="3391172" cy="445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63538" indent="-363538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  <a:defRPr kumimoji="1" sz="24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714375" indent="-350838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4250" indent="-269875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►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000" i="1" dirty="0"/>
              <a:t>凡例はデータの近くに配置</a:t>
            </a:r>
            <a:endParaRPr lang="en-US" altLang="ja-JP" sz="2000" b="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69C2C3F-27A1-5FEB-61E1-7EA057827BA0}"/>
              </a:ext>
            </a:extLst>
          </p:cNvPr>
          <p:cNvSpPr txBox="1">
            <a:spLocks/>
          </p:cNvSpPr>
          <p:nvPr/>
        </p:nvSpPr>
        <p:spPr>
          <a:xfrm>
            <a:off x="1160825" y="2557296"/>
            <a:ext cx="1815728" cy="7496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63538" indent="-363538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  <a:defRPr kumimoji="1" sz="24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714375" indent="-350838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4250" indent="-269875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►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000" i="1" dirty="0"/>
              <a:t>文字を大きく、太く</a:t>
            </a:r>
            <a:endParaRPr lang="en-US" altLang="ja-JP" sz="2000" b="0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6D3244A-960E-FB7F-EE4E-5F09931C5208}"/>
              </a:ext>
            </a:extLst>
          </p:cNvPr>
          <p:cNvCxnSpPr>
            <a:cxnSpLocks/>
          </p:cNvCxnSpPr>
          <p:nvPr/>
        </p:nvCxnSpPr>
        <p:spPr>
          <a:xfrm flipH="1" flipV="1">
            <a:off x="3381163" y="5082142"/>
            <a:ext cx="167455" cy="364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AD85D59-ACB7-F032-50DE-69F769FED0D6}"/>
              </a:ext>
            </a:extLst>
          </p:cNvPr>
          <p:cNvCxnSpPr>
            <a:cxnSpLocks/>
          </p:cNvCxnSpPr>
          <p:nvPr/>
        </p:nvCxnSpPr>
        <p:spPr>
          <a:xfrm flipH="1">
            <a:off x="4231908" y="3494584"/>
            <a:ext cx="771664" cy="285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0FCF0EA-8472-72E6-1AC1-4BFF51D2D6C5}"/>
              </a:ext>
            </a:extLst>
          </p:cNvPr>
          <p:cNvSpPr txBox="1"/>
          <p:nvPr/>
        </p:nvSpPr>
        <p:spPr>
          <a:xfrm>
            <a:off x="941211" y="1754391"/>
            <a:ext cx="5154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XZO</a:t>
            </a:r>
            <a:r>
              <a:rPr lang="ja-JP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ja-JP" sz="2400" b="1" dirty="0">
                <a:solidFill>
                  <a:srgbClr val="0000FF"/>
                </a:solidFill>
              </a:rPr>
              <a:t>(</a:t>
            </a:r>
            <a:r>
              <a:rPr lang="en-US" altLang="ja-JP" sz="2400" b="1" i="1" dirty="0" err="1">
                <a:solidFill>
                  <a:srgbClr val="0000FF"/>
                </a:solidFill>
              </a:rPr>
              <a:t>T</a:t>
            </a:r>
            <a:r>
              <a:rPr lang="en-US" altLang="ja-JP" sz="2400" b="1" baseline="-25000" dirty="0" err="1">
                <a:solidFill>
                  <a:srgbClr val="0000FF"/>
                </a:solidFill>
              </a:rPr>
              <a:t>g</a:t>
            </a:r>
            <a:r>
              <a:rPr lang="ja-JP" altLang="en-US" sz="2400" b="1" baseline="-25000" dirty="0">
                <a:solidFill>
                  <a:srgbClr val="0000FF"/>
                </a:solidFill>
              </a:rPr>
              <a:t> </a:t>
            </a:r>
            <a:r>
              <a:rPr lang="en-US" altLang="ja-JP" sz="2400" b="1" dirty="0">
                <a:solidFill>
                  <a:srgbClr val="0000FF"/>
                </a:solidFill>
              </a:rPr>
              <a:t>=</a:t>
            </a:r>
            <a:r>
              <a:rPr lang="ja-JP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ja-JP" sz="2400" b="1" dirty="0">
                <a:solidFill>
                  <a:srgbClr val="0000FF"/>
                </a:solidFill>
              </a:rPr>
              <a:t>300</a:t>
            </a:r>
            <a:r>
              <a:rPr lang="ja-JP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ja-JP" sz="2400" b="1" dirty="0">
                <a:solidFill>
                  <a:srgbClr val="0000FF"/>
                </a:solidFill>
              </a:rPr>
              <a:t>K)</a:t>
            </a:r>
            <a:r>
              <a:rPr lang="ja-JP" altLang="en-US" sz="2400" b="1" dirty="0">
                <a:solidFill>
                  <a:srgbClr val="0000FF"/>
                </a:solidFill>
              </a:rPr>
              <a:t> の </a:t>
            </a:r>
            <a:r>
              <a:rPr lang="en-US" altLang="ja-JP" sz="2400" b="1" dirty="0">
                <a:solidFill>
                  <a:srgbClr val="0000FF"/>
                </a:solidFill>
              </a:rPr>
              <a:t>σ</a:t>
            </a:r>
            <a:r>
              <a:rPr lang="ja-JP" altLang="en-US" sz="2400" b="1" dirty="0">
                <a:solidFill>
                  <a:srgbClr val="0000FF"/>
                </a:solidFill>
              </a:rPr>
              <a:t>－</a:t>
            </a:r>
            <a:r>
              <a:rPr lang="en-US" altLang="ja-JP" sz="2400" b="1" dirty="0">
                <a:solidFill>
                  <a:srgbClr val="0000FF"/>
                </a:solidFill>
              </a:rPr>
              <a:t>T</a:t>
            </a:r>
            <a:r>
              <a:rPr lang="ja-JP" altLang="en-US" sz="2400" b="1" dirty="0">
                <a:solidFill>
                  <a:srgbClr val="0000FF"/>
                </a:solidFill>
              </a:rPr>
              <a:t>依存性</a:t>
            </a:r>
          </a:p>
        </p:txBody>
      </p:sp>
    </p:spTree>
    <p:extLst>
      <p:ext uri="{BB962C8B-B14F-4D97-AF65-F5344CB8AC3E}">
        <p14:creationId xmlns:p14="http://schemas.microsoft.com/office/powerpoint/2010/main" val="229723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67884-87E3-EBA2-C265-C376ED2EC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47291B-4C4D-A233-8378-1B19A8F2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13" y="277446"/>
            <a:ext cx="11171116" cy="807182"/>
          </a:xfrm>
        </p:spPr>
        <p:txBody>
          <a:bodyPr/>
          <a:lstStyle/>
          <a:p>
            <a:r>
              <a:rPr lang="ja-JP" altLang="en-US" dirty="0"/>
              <a:t>科学誌レベルのグラフの描き方 </a:t>
            </a:r>
            <a:r>
              <a:rPr lang="en-US" altLang="ja-JP" dirty="0"/>
              <a:t>Web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FE96DE-667D-5032-E255-B940D466CA5F}"/>
              </a:ext>
            </a:extLst>
          </p:cNvPr>
          <p:cNvSpPr txBox="1"/>
          <p:nvPr/>
        </p:nvSpPr>
        <p:spPr>
          <a:xfrm>
            <a:off x="244338" y="949475"/>
            <a:ext cx="116008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http://d2mate.mdxes.iir.isct.ac.jp/D2MatE/D2MatE_programs.html?page=excel</a:t>
            </a:r>
            <a:endParaRPr lang="en-US" altLang="ja-JP" sz="2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8D6C73E-4665-CBDB-318C-6C11A5D0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982" r="20532" b="30347"/>
          <a:stretch>
            <a:fillRect/>
          </a:stretch>
        </p:blipFill>
        <p:spPr>
          <a:xfrm>
            <a:off x="1077155" y="1487354"/>
            <a:ext cx="9543308" cy="537064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15B245E-C038-16D5-32C4-E69A176F4481}"/>
              </a:ext>
            </a:extLst>
          </p:cNvPr>
          <p:cNvSpPr/>
          <p:nvPr/>
        </p:nvSpPr>
        <p:spPr>
          <a:xfrm>
            <a:off x="645952" y="5763237"/>
            <a:ext cx="4051883" cy="7382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5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851ED-26FB-49E9-9023-D77747CC2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48BA3C-E14E-3F0E-0C4E-81DEF8FD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13" y="277446"/>
            <a:ext cx="11171116" cy="807182"/>
          </a:xfrm>
        </p:spPr>
        <p:txBody>
          <a:bodyPr>
            <a:normAutofit/>
          </a:bodyPr>
          <a:lstStyle/>
          <a:p>
            <a:r>
              <a:rPr lang="en-US" altLang="ja-JP" dirty="0"/>
              <a:t>VBA</a:t>
            </a:r>
            <a:r>
              <a:rPr lang="ja-JP" altLang="en-US" dirty="0"/>
              <a:t>入りのファイルは</a:t>
            </a:r>
            <a:r>
              <a:rPr lang="en-US" altLang="ja-JP" dirty="0"/>
              <a:t>DL</a:t>
            </a:r>
            <a:r>
              <a:rPr lang="ja-JP" altLang="en-US" dirty="0"/>
              <a:t>しただけでは使えない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5483C9-D638-7F5D-2A1B-C5ACD8A9799E}"/>
              </a:ext>
            </a:extLst>
          </p:cNvPr>
          <p:cNvSpPr txBox="1"/>
          <p:nvPr/>
        </p:nvSpPr>
        <p:spPr>
          <a:xfrm>
            <a:off x="346813" y="983848"/>
            <a:ext cx="1154038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dirty="0"/>
              <a:t>ネットワークからマクロ</a:t>
            </a:r>
            <a:r>
              <a:rPr lang="en-US" altLang="ja-JP" sz="3200" b="1" dirty="0"/>
              <a:t>(VBA)</a:t>
            </a:r>
            <a:r>
              <a:rPr lang="ja-JP" altLang="en-US" sz="3200" b="1" dirty="0"/>
              <a:t>入りファイルを</a:t>
            </a:r>
            <a:r>
              <a:rPr lang="en-US" altLang="ja-JP" sz="3200" b="1" dirty="0"/>
              <a:t>DL</a:t>
            </a:r>
            <a:r>
              <a:rPr lang="ja-JP" altLang="en-US" sz="3200" b="1" dirty="0"/>
              <a:t>すると</a:t>
            </a:r>
            <a:endParaRPr lang="en-US" altLang="ja-JP" sz="3200" b="1" dirty="0"/>
          </a:p>
          <a:p>
            <a:r>
              <a:rPr lang="en-US" altLang="ja-JP" sz="3200" b="1" dirty="0"/>
              <a:t>VBA</a:t>
            </a:r>
            <a:r>
              <a:rPr lang="ja-JP" altLang="en-US" sz="3200" b="1" dirty="0"/>
              <a:t>が無効化される</a:t>
            </a:r>
            <a:endParaRPr lang="en-US" altLang="ja-JP" sz="3200" b="1" dirty="0"/>
          </a:p>
          <a:p>
            <a:pPr algn="l">
              <a:buNone/>
            </a:pPr>
            <a:endParaRPr lang="en-US" altLang="ja-JP" sz="3200" b="1" i="0" dirty="0">
              <a:solidFill>
                <a:srgbClr val="000000"/>
              </a:solidFill>
              <a:effectLst/>
              <a:latin typeface="Noto Sans JP" panose="020B0200000000000000" pitchFamily="50" charset="-128"/>
              <a:ea typeface="Noto Sans JP" panose="020B0200000000000000" pitchFamily="50" charset="-128"/>
            </a:endParaRPr>
          </a:p>
          <a:p>
            <a:pPr algn="l">
              <a:buNone/>
            </a:pPr>
            <a:r>
              <a:rPr lang="ja-JP" altLang="en-US" sz="3200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セキュリティ解除の方法</a:t>
            </a:r>
            <a:r>
              <a:rPr lang="en-US" altLang="ja-JP" sz="3200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: </a:t>
            </a:r>
          </a:p>
          <a:p>
            <a:pPr algn="l">
              <a:buNone/>
            </a:pPr>
            <a:r>
              <a:rPr lang="ja-JP" altLang="en-US" sz="3200" b="1" dirty="0">
                <a:solidFill>
                  <a:srgbClr val="000000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　</a:t>
            </a:r>
            <a:r>
              <a:rPr lang="ja-JP" altLang="en-US" sz="3200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ファイル１つずつ、マクロを有効にする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altLang="ja-JP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Explorer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からファイルを選択</a:t>
            </a:r>
            <a:endParaRPr lang="en-US" altLang="ja-JP" sz="3200" b="0" i="0" dirty="0">
              <a:solidFill>
                <a:srgbClr val="000000"/>
              </a:solidFill>
              <a:effectLst/>
              <a:latin typeface="Noto Sans JP" panose="020B0200000000000000" pitchFamily="50" charset="-128"/>
              <a:ea typeface="Noto Sans JP" panose="020B0200000000000000" pitchFamily="50" charset="-128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ja-JP" altLang="en-US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右クリックして 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“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その他のオプションを確認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” </a:t>
            </a:r>
            <a:br>
              <a:rPr lang="en-US" altLang="ja-JP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</a:br>
            <a:r>
              <a:rPr lang="ja-JP" altLang="en-US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　　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=&gt; ”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プロパティ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" 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でダイアログを表示</a:t>
            </a:r>
            <a:endParaRPr lang="en-US" altLang="ja-JP" sz="3200" dirty="0">
              <a:solidFill>
                <a:srgbClr val="000000"/>
              </a:solidFill>
              <a:latin typeface="Noto Sans JP" panose="020B0200000000000000" pitchFamily="50" charset="-128"/>
              <a:ea typeface="Noto Sans JP" panose="020B0200000000000000" pitchFamily="50" charset="-128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altLang="ja-JP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"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全般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" 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タブの下部の 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"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セキュリティ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:" 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で、</a:t>
            </a:r>
            <a:br>
              <a:rPr lang="en-US" altLang="ja-JP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</a:br>
            <a:r>
              <a:rPr lang="en-US" altLang="ja-JP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"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許可する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" 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にチェックして 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OK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で閉じる</a:t>
            </a:r>
          </a:p>
        </p:txBody>
      </p:sp>
    </p:spTree>
    <p:extLst>
      <p:ext uri="{BB962C8B-B14F-4D97-AF65-F5344CB8AC3E}">
        <p14:creationId xmlns:p14="http://schemas.microsoft.com/office/powerpoint/2010/main" val="393024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20193-D579-E5F2-2AA4-FA5D19A50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3B0E1E-9304-19CD-C2AC-8FCBC551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13" y="277446"/>
            <a:ext cx="11171116" cy="807182"/>
          </a:xfrm>
        </p:spPr>
        <p:txBody>
          <a:bodyPr/>
          <a:lstStyle/>
          <a:p>
            <a:r>
              <a:rPr lang="ja-JP" altLang="en-US" dirty="0"/>
              <a:t>グラフの作り方</a:t>
            </a:r>
            <a:r>
              <a:rPr lang="en-US" altLang="ja-JP" dirty="0"/>
              <a:t>:</a:t>
            </a: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テンプレート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FAC36D-123E-026D-A219-BD231822A914}"/>
              </a:ext>
            </a:extLst>
          </p:cNvPr>
          <p:cNvSpPr txBox="1"/>
          <p:nvPr/>
        </p:nvSpPr>
        <p:spPr>
          <a:xfrm>
            <a:off x="244338" y="949475"/>
            <a:ext cx="116008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StandardGraph.xlsm: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http://d2mate.mdxes.iir.isct.ac.jp/D2MatE/excel/graph/StandardGraph.xlsm</a:t>
            </a:r>
            <a:endParaRPr lang="en-US" altLang="ja-JP" sz="2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1F588C-C677-2964-FAB7-966B236A72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929" t="71287"/>
          <a:stretch>
            <a:fillRect/>
          </a:stretch>
        </p:blipFill>
        <p:spPr>
          <a:xfrm>
            <a:off x="244338" y="1484851"/>
            <a:ext cx="10200500" cy="442367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ABADFE-AA5D-BF77-B9CB-A5399FE397F0}"/>
              </a:ext>
            </a:extLst>
          </p:cNvPr>
          <p:cNvSpPr/>
          <p:nvPr/>
        </p:nvSpPr>
        <p:spPr>
          <a:xfrm>
            <a:off x="694951" y="3534740"/>
            <a:ext cx="9371838" cy="1423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77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53A64-04F2-4DF0-D40A-7A089E177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E68E65-25B4-8E53-11E2-8126A7B5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13" y="277446"/>
            <a:ext cx="11171116" cy="807182"/>
          </a:xfrm>
        </p:spPr>
        <p:txBody>
          <a:bodyPr>
            <a:normAutofit/>
          </a:bodyPr>
          <a:lstStyle/>
          <a:p>
            <a:r>
              <a:rPr lang="ja-JP" altLang="en-US" dirty="0"/>
              <a:t>グラフを整形 </a:t>
            </a:r>
            <a:r>
              <a:rPr lang="en-US" altLang="ja-JP" dirty="0"/>
              <a:t>Step 1:</a:t>
            </a:r>
            <a:r>
              <a:rPr lang="ja-JP" altLang="en-US" dirty="0"/>
              <a:t> 普通にグラフを挿入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521F001-5704-46DF-D4F5-9469EF604B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852" r="1192" b="31459"/>
          <a:stretch>
            <a:fillRect/>
          </a:stretch>
        </p:blipFill>
        <p:spPr>
          <a:xfrm>
            <a:off x="242833" y="1669408"/>
            <a:ext cx="12169406" cy="432872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23817E-0A73-3097-E6D5-7D02636F2B9F}"/>
              </a:ext>
            </a:extLst>
          </p:cNvPr>
          <p:cNvSpPr txBox="1"/>
          <p:nvPr/>
        </p:nvSpPr>
        <p:spPr>
          <a:xfrm>
            <a:off x="1001755" y="1119929"/>
            <a:ext cx="6003052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ja-JP" b="1" dirty="0"/>
              <a:t>T</a:t>
            </a:r>
            <a:r>
              <a:rPr lang="ja-JP" altLang="en-US" b="1" dirty="0"/>
              <a:t>と</a:t>
            </a:r>
            <a:r>
              <a:rPr lang="en-US" altLang="ja-JP" b="1" dirty="0"/>
              <a:t>mu</a:t>
            </a:r>
            <a:r>
              <a:rPr lang="ja-JP" altLang="en-US" b="1" dirty="0"/>
              <a:t>を選んで、散布図、線形スケールでプロット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76404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37AF6-6671-808D-100D-8FA998D76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20D181-30CC-C6D6-6683-5BC6D7B5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13" y="277446"/>
            <a:ext cx="11171116" cy="807182"/>
          </a:xfrm>
        </p:spPr>
        <p:txBody>
          <a:bodyPr>
            <a:normAutofit/>
          </a:bodyPr>
          <a:lstStyle/>
          <a:p>
            <a:r>
              <a:rPr lang="ja-JP" altLang="en-US" dirty="0"/>
              <a:t>グラフを整形 </a:t>
            </a:r>
            <a:r>
              <a:rPr lang="en-US" altLang="ja-JP" dirty="0"/>
              <a:t>Step 2:</a:t>
            </a:r>
            <a:r>
              <a:rPr lang="ja-JP" altLang="en-US" dirty="0"/>
              <a:t> ボタンで整形、位置調整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31EDAE8-C562-6D10-97D3-9B6BAC6D24F4}"/>
              </a:ext>
            </a:extLst>
          </p:cNvPr>
          <p:cNvSpPr txBox="1"/>
          <p:nvPr/>
        </p:nvSpPr>
        <p:spPr>
          <a:xfrm>
            <a:off x="162178" y="1002483"/>
            <a:ext cx="11540386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・グラフタイトルを削除</a:t>
            </a:r>
            <a:endParaRPr lang="en-US" altLang="ja-JP" b="1" dirty="0"/>
          </a:p>
          <a:p>
            <a:r>
              <a:rPr lang="ja-JP" altLang="en-US" b="1" dirty="0"/>
              <a:t>・グラフを選んで、</a:t>
            </a:r>
            <a:r>
              <a:rPr lang="en-US" altLang="ja-JP" b="1" dirty="0"/>
              <a:t>”Add Axis Labels”, “Change Line Width”, “Change Font”, “Resize Plot Area”</a:t>
            </a:r>
            <a:r>
              <a:rPr lang="ja-JP" altLang="en-US" b="1" dirty="0"/>
              <a:t>を実行</a:t>
            </a:r>
            <a:endParaRPr lang="en-US" altLang="ja-JP" b="1" dirty="0"/>
          </a:p>
          <a:p>
            <a:r>
              <a:rPr lang="ja-JP" altLang="en-US" b="1" dirty="0"/>
              <a:t>・各パーツの配置を調整</a:t>
            </a:r>
            <a:endParaRPr lang="en-US" altLang="ja-JP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2E364C-1B3F-9E2E-AA57-EB44F0B840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098" b="16331"/>
          <a:stretch>
            <a:fillRect/>
          </a:stretch>
        </p:blipFill>
        <p:spPr>
          <a:xfrm>
            <a:off x="571582" y="2038523"/>
            <a:ext cx="10721578" cy="502329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A634E7E-E2B2-FA59-D692-53B66718F645}"/>
              </a:ext>
            </a:extLst>
          </p:cNvPr>
          <p:cNvSpPr/>
          <p:nvPr/>
        </p:nvSpPr>
        <p:spPr>
          <a:xfrm>
            <a:off x="6097354" y="2028039"/>
            <a:ext cx="2718033" cy="147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122E63-8B07-0796-2C21-D74B18D0632D}"/>
              </a:ext>
            </a:extLst>
          </p:cNvPr>
          <p:cNvSpPr txBox="1"/>
          <p:nvPr/>
        </p:nvSpPr>
        <p:spPr>
          <a:xfrm>
            <a:off x="7125718" y="3600435"/>
            <a:ext cx="5066282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普通にグラフを挿入した後、</a:t>
            </a:r>
            <a:br>
              <a:rPr lang="en-US" altLang="ja-JP" b="1" dirty="0"/>
            </a:br>
            <a:r>
              <a:rPr lang="ja-JP" altLang="en-US" b="1" dirty="0"/>
              <a:t>主に太字のボタンを押していく。</a:t>
            </a:r>
            <a:endParaRPr lang="en-US" altLang="ja-JP" b="1" dirty="0"/>
          </a:p>
          <a:p>
            <a:r>
              <a:rPr lang="ja-JP" altLang="en-US" b="1" dirty="0"/>
              <a:t>注： 背景色は残っていた方が選択しやすいので、</a:t>
            </a:r>
            <a:br>
              <a:rPr lang="en-US" altLang="ja-JP" b="1" dirty="0"/>
            </a:br>
            <a:r>
              <a:rPr lang="ja-JP" altLang="en-US" b="1" dirty="0"/>
              <a:t>　　 </a:t>
            </a:r>
            <a:r>
              <a:rPr lang="en-US" altLang="ja-JP" b="1" dirty="0"/>
              <a:t>Remove</a:t>
            </a:r>
            <a:r>
              <a:rPr lang="ja-JP" altLang="en-US" b="1" dirty="0"/>
              <a:t> </a:t>
            </a:r>
            <a:r>
              <a:rPr lang="en-US" altLang="ja-JP" b="1" dirty="0"/>
              <a:t>Fill</a:t>
            </a:r>
            <a:r>
              <a:rPr lang="ja-JP" altLang="en-US" b="1" dirty="0"/>
              <a:t>はしない方がいいかも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55296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D4C45-8E9B-FB59-C353-326E5D03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7D2DCB-5470-6F1C-FA72-BA754F21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13" y="277446"/>
            <a:ext cx="11171116" cy="807182"/>
          </a:xfrm>
        </p:spPr>
        <p:txBody>
          <a:bodyPr>
            <a:normAutofit/>
          </a:bodyPr>
          <a:lstStyle/>
          <a:p>
            <a:r>
              <a:rPr lang="en-US" altLang="ja-JP" dirty="0"/>
              <a:t>Arrhenius</a:t>
            </a:r>
            <a:r>
              <a:rPr lang="ja-JP" altLang="en-US" dirty="0"/>
              <a:t>プロット </a:t>
            </a:r>
            <a:r>
              <a:rPr lang="en-US" altLang="ja-JP" dirty="0"/>
              <a:t>Step</a:t>
            </a:r>
            <a:r>
              <a:rPr lang="ja-JP" altLang="en-US" dirty="0"/>
              <a:t> </a:t>
            </a:r>
            <a:r>
              <a:rPr lang="en-US" altLang="ja-JP" dirty="0"/>
              <a:t>1: twin Y</a:t>
            </a:r>
            <a:r>
              <a:rPr lang="ja-JP" altLang="en-US" dirty="0"/>
              <a:t>プロット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B8DE64-DE38-CD51-5C7E-56DA5022F849}"/>
              </a:ext>
            </a:extLst>
          </p:cNvPr>
          <p:cNvSpPr txBox="1"/>
          <p:nvPr/>
        </p:nvSpPr>
        <p:spPr>
          <a:xfrm>
            <a:off x="162178" y="1002483"/>
            <a:ext cx="11540386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・</a:t>
            </a:r>
            <a:r>
              <a:rPr lang="en-US" altLang="ja-JP" b="1" dirty="0"/>
              <a:t>1000/T</a:t>
            </a:r>
            <a:r>
              <a:rPr lang="ja-JP" altLang="en-US" b="1" dirty="0"/>
              <a:t>、</a:t>
            </a:r>
            <a:r>
              <a:rPr lang="en-US" altLang="ja-JP" b="1" dirty="0"/>
              <a:t>n</a:t>
            </a:r>
            <a:r>
              <a:rPr lang="ja-JP" altLang="en-US" b="1" dirty="0"/>
              <a:t>、</a:t>
            </a:r>
            <a:r>
              <a:rPr lang="en-US" altLang="ja-JP" b="1" dirty="0"/>
              <a:t>mu</a:t>
            </a:r>
            <a:r>
              <a:rPr lang="ja-JP" altLang="en-US" b="1" dirty="0"/>
              <a:t>を選んでグラフを鼠入</a:t>
            </a:r>
            <a:endParaRPr lang="en-US" altLang="ja-JP" b="1" dirty="0"/>
          </a:p>
          <a:p>
            <a:r>
              <a:rPr lang="ja-JP" altLang="en-US" b="1" dirty="0"/>
              <a:t>・</a:t>
            </a:r>
            <a:r>
              <a:rPr lang="en-US" altLang="ja-JP" b="1" dirty="0"/>
              <a:t>mu</a:t>
            </a:r>
            <a:r>
              <a:rPr lang="ja-JP" altLang="en-US" b="1" dirty="0"/>
              <a:t>のデータを選び、コンテキストメニュー</a:t>
            </a:r>
            <a:r>
              <a:rPr lang="en-US" altLang="ja-JP" b="1" dirty="0"/>
              <a:t>(</a:t>
            </a:r>
            <a:r>
              <a:rPr lang="ja-JP" altLang="en-US" b="1" dirty="0"/>
              <a:t>右クリック</a:t>
            </a:r>
            <a:r>
              <a:rPr lang="en-US" altLang="ja-JP" b="1" dirty="0"/>
              <a:t>)</a:t>
            </a:r>
            <a:r>
              <a:rPr lang="ja-JP" altLang="en-US" b="1" dirty="0"/>
              <a:t>で「データ系列の書式設定」</a:t>
            </a:r>
            <a:endParaRPr lang="en-US" altLang="ja-JP" b="1" dirty="0"/>
          </a:p>
          <a:p>
            <a:r>
              <a:rPr lang="ja-JP" altLang="en-US" b="1" dirty="0"/>
              <a:t>・ 「系列のオプション」で 「第２軸」を選ぶ</a:t>
            </a:r>
            <a:endParaRPr lang="en-US" altLang="ja-JP" b="1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1F55A46-17AE-3683-6A78-F01AFF3FD4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042" b="27595"/>
          <a:stretch>
            <a:fillRect/>
          </a:stretch>
        </p:blipFill>
        <p:spPr>
          <a:xfrm>
            <a:off x="162178" y="1944584"/>
            <a:ext cx="11823760" cy="449734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3749BC7-F598-8598-EA6C-ACA52CC7D382}"/>
              </a:ext>
            </a:extLst>
          </p:cNvPr>
          <p:cNvSpPr/>
          <p:nvPr/>
        </p:nvSpPr>
        <p:spPr>
          <a:xfrm>
            <a:off x="9348931" y="3046611"/>
            <a:ext cx="1693320" cy="981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18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6291F-2533-8A7A-6993-F87B3DA8E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C967E6-7D2E-FE6D-17A0-6CACD31E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13" y="277446"/>
            <a:ext cx="11171116" cy="807182"/>
          </a:xfrm>
        </p:spPr>
        <p:txBody>
          <a:bodyPr>
            <a:normAutofit/>
          </a:bodyPr>
          <a:lstStyle/>
          <a:p>
            <a:r>
              <a:rPr lang="ja-JP" altLang="en-US" dirty="0"/>
              <a:t>目盛を </a:t>
            </a:r>
            <a:r>
              <a:rPr lang="en-US" altLang="ja-JP" dirty="0"/>
              <a:t>10</a:t>
            </a:r>
            <a:r>
              <a:rPr lang="en-US" altLang="ja-JP" baseline="30000" dirty="0"/>
              <a:t>18</a:t>
            </a:r>
            <a:r>
              <a:rPr lang="ja-JP" altLang="en-US" dirty="0"/>
              <a:t> などと描く方法</a:t>
            </a:r>
            <a:r>
              <a:rPr lang="en-US" altLang="ja-JP" dirty="0"/>
              <a:t>:</a:t>
            </a:r>
            <a:r>
              <a:rPr lang="ja-JP" altLang="en-US" dirty="0"/>
              <a:t> データラベル機能 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732FBB1-EE8A-0619-8B74-C6391ACF5550}"/>
              </a:ext>
            </a:extLst>
          </p:cNvPr>
          <p:cNvSpPr txBox="1"/>
          <p:nvPr/>
        </p:nvSpPr>
        <p:spPr>
          <a:xfrm>
            <a:off x="162178" y="1002483"/>
            <a:ext cx="1154038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・データ系列を選択し、コンテキストメニュー</a:t>
            </a:r>
            <a:r>
              <a:rPr lang="en-US" altLang="ja-JP" b="1" dirty="0"/>
              <a:t>(</a:t>
            </a:r>
            <a:r>
              <a:rPr lang="ja-JP" altLang="en-US" b="1" dirty="0"/>
              <a:t>右クリック</a:t>
            </a:r>
            <a:r>
              <a:rPr lang="en-US" altLang="ja-JP" b="1" dirty="0"/>
              <a:t>)</a:t>
            </a:r>
            <a:r>
              <a:rPr lang="ja-JP" altLang="en-US" b="1" dirty="0"/>
              <a:t>で「データラベルの追加」</a:t>
            </a:r>
            <a:endParaRPr lang="en-US" altLang="ja-JP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3F913F6-17B7-D02B-251C-CA7AE3DD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01" t="39831" r="29248" b="18432"/>
          <a:stretch>
            <a:fillRect/>
          </a:stretch>
        </p:blipFill>
        <p:spPr>
          <a:xfrm>
            <a:off x="162178" y="1539431"/>
            <a:ext cx="8276206" cy="487294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54FE1F-5E37-D93E-50EA-423CA4C3427F}"/>
              </a:ext>
            </a:extLst>
          </p:cNvPr>
          <p:cNvSpPr txBox="1"/>
          <p:nvPr/>
        </p:nvSpPr>
        <p:spPr>
          <a:xfrm>
            <a:off x="5326032" y="3116004"/>
            <a:ext cx="6727379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sz="2400" b="1" dirty="0"/>
              <a:t>これが「データラベル」機能</a:t>
            </a:r>
            <a:endParaRPr lang="en-US" altLang="ja-JP" sz="2400" b="1" dirty="0"/>
          </a:p>
          <a:p>
            <a:r>
              <a:rPr lang="ja-JP" altLang="en-US" sz="2400" b="1" dirty="0"/>
              <a:t>・ダブルクリックで編集可能</a:t>
            </a:r>
            <a:endParaRPr lang="en-US" altLang="ja-JP" sz="2400" b="1" dirty="0"/>
          </a:p>
          <a:p>
            <a:r>
              <a:rPr lang="ja-JP" altLang="en-US" sz="2400" b="1" dirty="0"/>
              <a:t>　　上付き</a:t>
            </a:r>
            <a:r>
              <a:rPr lang="en-US" altLang="ja-JP" sz="2400" b="1" dirty="0"/>
              <a:t>: </a:t>
            </a:r>
            <a:r>
              <a:rPr lang="en-US" altLang="ja-JP" sz="2400" b="1" dirty="0" err="1"/>
              <a:t>Ctrl+Shift</a:t>
            </a:r>
            <a:r>
              <a:rPr lang="en-US" altLang="ja-JP" sz="2400" b="1" dirty="0"/>
              <a:t>+”+”</a:t>
            </a:r>
            <a:br>
              <a:rPr lang="en-US" altLang="ja-JP" sz="2400" b="1" dirty="0"/>
            </a:br>
            <a:r>
              <a:rPr lang="ja-JP" altLang="en-US" sz="2400" b="1" dirty="0"/>
              <a:t>　　下付き</a:t>
            </a:r>
            <a:r>
              <a:rPr lang="en-US" altLang="ja-JP" sz="2400" b="1" dirty="0"/>
              <a:t>: Ctrl+”+”</a:t>
            </a:r>
            <a:br>
              <a:rPr lang="en-US" altLang="ja-JP" sz="2400" b="1" dirty="0"/>
            </a:br>
            <a:endParaRPr lang="en-US" altLang="ja-JP" sz="2400" b="1" dirty="0"/>
          </a:p>
          <a:p>
            <a:r>
              <a:rPr lang="ja-JP" altLang="en-US" sz="2400" b="1" dirty="0">
                <a:solidFill>
                  <a:srgbClr val="FF0000"/>
                </a:solidFill>
              </a:rPr>
              <a:t>新しいデータ系列を目盛軸に追加すれば、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任意の目盛文字列を描くことができる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94F8863-8308-D7BC-8608-082F6581886B}"/>
              </a:ext>
            </a:extLst>
          </p:cNvPr>
          <p:cNvCxnSpPr/>
          <p:nvPr/>
        </p:nvCxnSpPr>
        <p:spPr>
          <a:xfrm flipH="1" flipV="1">
            <a:off x="4300281" y="2164466"/>
            <a:ext cx="1035648" cy="1264534"/>
          </a:xfrm>
          <a:prstGeom prst="straightConnector1">
            <a:avLst/>
          </a:prstGeom>
          <a:ln w="34925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3202CD8-676A-7AB1-0FF5-64413B4375BF}"/>
              </a:ext>
            </a:extLst>
          </p:cNvPr>
          <p:cNvCxnSpPr>
            <a:cxnSpLocks/>
          </p:cNvCxnSpPr>
          <p:nvPr/>
        </p:nvCxnSpPr>
        <p:spPr>
          <a:xfrm flipH="1">
            <a:off x="4548851" y="3975903"/>
            <a:ext cx="1383520" cy="312517"/>
          </a:xfrm>
          <a:prstGeom prst="straightConnector1">
            <a:avLst/>
          </a:prstGeom>
          <a:ln w="34925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29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7E9CA-3D61-24E4-965F-CF861E34F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055DF-E08F-032A-6796-846B4DFA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8" y="219919"/>
            <a:ext cx="12029821" cy="864709"/>
          </a:xfrm>
        </p:spPr>
        <p:txBody>
          <a:bodyPr>
            <a:normAutofit/>
          </a:bodyPr>
          <a:lstStyle/>
          <a:p>
            <a:r>
              <a:rPr lang="en-US" altLang="ja-JP" dirty="0"/>
              <a:t>Arrhenius</a:t>
            </a:r>
            <a:r>
              <a:rPr lang="ja-JP" altLang="en-US" dirty="0"/>
              <a:t>プロット </a:t>
            </a:r>
            <a:r>
              <a:rPr lang="en-US" altLang="ja-JP" dirty="0"/>
              <a:t>Step</a:t>
            </a:r>
            <a:r>
              <a:rPr lang="ja-JP" altLang="en-US" dirty="0"/>
              <a:t> </a:t>
            </a:r>
            <a:r>
              <a:rPr lang="en-US" altLang="ja-JP" dirty="0"/>
              <a:t>2:</a:t>
            </a:r>
            <a:r>
              <a:rPr lang="ja-JP" altLang="en-US" dirty="0"/>
              <a:t> なるべく最終形にする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60EDF5-F23F-14ED-5C13-8BB00D4CF2D4}"/>
              </a:ext>
            </a:extLst>
          </p:cNvPr>
          <p:cNvSpPr txBox="1"/>
          <p:nvPr/>
        </p:nvSpPr>
        <p:spPr>
          <a:xfrm>
            <a:off x="162178" y="1002483"/>
            <a:ext cx="6157599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b="1" dirty="0"/>
              <a:t>・</a:t>
            </a:r>
            <a:r>
              <a:rPr lang="en-US" altLang="ja-JP" b="1" dirty="0"/>
              <a:t>Ne</a:t>
            </a:r>
            <a:r>
              <a:rPr lang="ja-JP" altLang="en-US" b="1" dirty="0"/>
              <a:t>軸を対数プロットにし、各軸の表示範囲を調整</a:t>
            </a:r>
            <a:endParaRPr lang="en-US" altLang="ja-JP" b="1" dirty="0"/>
          </a:p>
          <a:p>
            <a:r>
              <a:rPr lang="ja-JP" altLang="en-US" b="1" dirty="0"/>
              <a:t>・”</a:t>
            </a:r>
            <a:r>
              <a:rPr lang="en-US" altLang="ja-JP" b="1" dirty="0"/>
              <a:t>Add</a:t>
            </a:r>
            <a:r>
              <a:rPr lang="ja-JP" altLang="en-US" b="1" dirty="0"/>
              <a:t> </a:t>
            </a:r>
            <a:r>
              <a:rPr lang="en-US" altLang="ja-JP" b="1" dirty="0"/>
              <a:t>3x10^5_s“</a:t>
            </a:r>
            <a:r>
              <a:rPr lang="ja-JP" altLang="en-US" b="1" dirty="0"/>
              <a:t>ボタンを押して右</a:t>
            </a:r>
            <a:r>
              <a:rPr lang="en-US" altLang="ja-JP" b="1" dirty="0"/>
              <a:t>Y</a:t>
            </a:r>
            <a:r>
              <a:rPr lang="ja-JP" altLang="en-US" b="1" dirty="0"/>
              <a:t>軸の文字列を追加</a:t>
            </a:r>
            <a:endParaRPr lang="en-US" altLang="ja-JP" b="1" dirty="0"/>
          </a:p>
          <a:p>
            <a:r>
              <a:rPr lang="ja-JP" altLang="en-US" b="1" dirty="0"/>
              <a:t>・ パーツの配置を調整</a:t>
            </a:r>
            <a:endParaRPr lang="en-US" altLang="ja-JP" b="1" dirty="0"/>
          </a:p>
          <a:p>
            <a:r>
              <a:rPr lang="ja-JP" altLang="en-US" b="1" dirty="0"/>
              <a:t>・ </a:t>
            </a:r>
            <a:r>
              <a:rPr lang="en-US" altLang="ja-JP" b="1" dirty="0"/>
              <a:t>Y</a:t>
            </a:r>
            <a:r>
              <a:rPr lang="ja-JP" altLang="en-US" b="1" dirty="0"/>
              <a:t>軸ラベルを整形</a:t>
            </a:r>
            <a:endParaRPr lang="en-US" altLang="ja-JP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D13A77E-44FF-CDF6-4569-925638B170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762" t="39831" r="15178" b="16625"/>
          <a:stretch>
            <a:fillRect/>
          </a:stretch>
        </p:blipFill>
        <p:spPr>
          <a:xfrm>
            <a:off x="2743199" y="2202811"/>
            <a:ext cx="5879940" cy="43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1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-輪講202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EADF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Y-JP-presentation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プレゼンテーション1" id="{50828E50-E380-4F0A-9DCB-B30B7090FF04}" vid="{55EAFFDD-5E5E-4A6B-91E6-4486DE5BC98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4x3JP</Template>
  <TotalTime>208</TotalTime>
  <Words>1101</Words>
  <Application>Microsoft Office PowerPoint</Application>
  <PresentationFormat>ワイド画面</PresentationFormat>
  <Paragraphs>103</Paragraphs>
  <Slides>17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ＭＳ Ｐゴシック</vt:lpstr>
      <vt:lpstr>Noto Sans JP</vt:lpstr>
      <vt:lpstr>メイリオ</vt:lpstr>
      <vt:lpstr>游ゴシック</vt:lpstr>
      <vt:lpstr>Arial</vt:lpstr>
      <vt:lpstr>Segoe UI</vt:lpstr>
      <vt:lpstr>Times New Roman</vt:lpstr>
      <vt:lpstr>Wingdings</vt:lpstr>
      <vt:lpstr>Office テーマ</vt:lpstr>
      <vt:lpstr>科学誌レベルのグラフの描き方</vt:lpstr>
      <vt:lpstr>科学誌レベルのグラフの描き方 Web</vt:lpstr>
      <vt:lpstr>VBA入りのファイルはDLしただけでは使えない</vt:lpstr>
      <vt:lpstr>グラフの作り方: Excelテンプレート</vt:lpstr>
      <vt:lpstr>グラフを整形 Step 1: 普通にグラフを挿入</vt:lpstr>
      <vt:lpstr>グラフを整形 Step 2: ボタンで整形、位置調整</vt:lpstr>
      <vt:lpstr>Arrheniusプロット Step 1: twin Yプロット</vt:lpstr>
      <vt:lpstr>目盛を 1018 などと描く方法: データラベル機能 </vt:lpstr>
      <vt:lpstr>Arrheniusプロット Step 2: なるべく最終形にする</vt:lpstr>
      <vt:lpstr>Arrheniusプロット Step 3: Ne軸のラベルデータを追加</vt:lpstr>
      <vt:lpstr>Arrheniusプロット Step 4: label文字列を上付きに整形</vt:lpstr>
      <vt:lpstr>Arrheniusプロット Step 5: Add Y labels</vt:lpstr>
      <vt:lpstr>Arrheniusプロット Step 6: もとの目盛文字列を見えなくする</vt:lpstr>
      <vt:lpstr>Arrheniusプロット Step 7: 仕上げ</vt:lpstr>
      <vt:lpstr>Arrheniusプロット Step 8: 上X軸にTの目盛を追加</vt:lpstr>
      <vt:lpstr>Arrheniusプロット Step 9: 仕上げ</vt:lpstr>
      <vt:lpstr>Excel: プレゼン用グラフに整形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プレゼンテーションの技術 論理展開・スライド作成</dc:title>
  <dc:creator/>
  <cp:lastModifiedBy>利夫 神谷</cp:lastModifiedBy>
  <cp:revision>140</cp:revision>
  <dcterms:created xsi:type="dcterms:W3CDTF">2022-05-24T03:00:44Z</dcterms:created>
  <dcterms:modified xsi:type="dcterms:W3CDTF">2025-06-05T17:35:17Z</dcterms:modified>
</cp:coreProperties>
</file>